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426"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427"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428"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9" r:id="rId17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7" roundtripDataSignature="AMtx7miis3O/5fQeWqdmGkBLHlAajUYL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3CEB2D-07FF-4ABD-850E-D7446B7B7096}">
  <a:tblStyle styleId="{663CEB2D-07FF-4ABD-850E-D7446B7B709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customschemas.google.com/relationships/presentationmetadata" Target="metadata"/><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d1e71d47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dd1e71d47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inheritable mean?</a:t>
            </a:r>
            <a:endParaRPr/>
          </a:p>
          <a:p>
            <a:pPr marL="0" lvl="0" indent="0" algn="l" rtl="0">
              <a:spcBef>
                <a:spcPts val="0"/>
              </a:spcBef>
              <a:spcAft>
                <a:spcPts val="0"/>
              </a:spcAft>
              <a:buNone/>
            </a:pPr>
            <a:endParaRPr/>
          </a:p>
          <a:p>
            <a:pPr marL="0" lvl="0" indent="0" algn="l" rtl="0">
              <a:spcBef>
                <a:spcPts val="0"/>
              </a:spcBef>
              <a:spcAft>
                <a:spcPts val="0"/>
              </a:spcAft>
              <a:buNone/>
            </a:pPr>
            <a:r>
              <a:rPr lang="en-US"/>
              <a:t>[Inheritable traits are those that are received by genes.]</a:t>
            </a:r>
            <a:endParaRPr/>
          </a:p>
        </p:txBody>
      </p:sp>
      <p:sp>
        <p:nvSpPr>
          <p:cNvPr id="181" name="Google Shape;181;gdd1e71d47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e36902489e_0_5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ge36902489e_0_5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review the information we have covered already.</a:t>
            </a:r>
            <a:endParaRPr b="0"/>
          </a:p>
        </p:txBody>
      </p:sp>
      <p:sp>
        <p:nvSpPr>
          <p:cNvPr id="967" name="Google Shape;967;ge36902489e_0_5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e36902489e_0_5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ge36902489e_0_5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inheritable mean?</a:t>
            </a:r>
            <a:endParaRPr/>
          </a:p>
        </p:txBody>
      </p:sp>
      <p:sp>
        <p:nvSpPr>
          <p:cNvPr id="973" name="Google Shape;973;ge36902489e_0_5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e36902489e_0_5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e36902489e_0_5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inheritable mean?</a:t>
            </a:r>
            <a:endParaRPr/>
          </a:p>
          <a:p>
            <a:pPr marL="0" lvl="0" indent="0" algn="l" rtl="0">
              <a:spcBef>
                <a:spcPts val="0"/>
              </a:spcBef>
              <a:spcAft>
                <a:spcPts val="0"/>
              </a:spcAft>
              <a:buNone/>
            </a:pPr>
            <a:endParaRPr/>
          </a:p>
          <a:p>
            <a:pPr marL="0" lvl="0" indent="0" algn="l" rtl="0">
              <a:spcBef>
                <a:spcPts val="0"/>
              </a:spcBef>
              <a:spcAft>
                <a:spcPts val="0"/>
              </a:spcAft>
              <a:buNone/>
            </a:pPr>
            <a:r>
              <a:rPr lang="en-US"/>
              <a:t>[Inheritable traits are those that are received by genes.]</a:t>
            </a:r>
            <a:endParaRPr/>
          </a:p>
        </p:txBody>
      </p:sp>
      <p:sp>
        <p:nvSpPr>
          <p:cNvPr id="983" name="Google Shape;983;ge36902489e_0_5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e36902489e_0_5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ge36902489e_0_5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part of DNA carries the information that determines our traits?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Genes</a:t>
            </a:r>
            <a:r>
              <a:rPr lang="en-US"/>
              <a:t> are the p</a:t>
            </a:r>
            <a:r>
              <a:rPr lang="en-US" sz="1200"/>
              <a:t>arts of DNA that carry information that determines your traits.]</a:t>
            </a:r>
            <a:endParaRPr/>
          </a:p>
        </p:txBody>
      </p:sp>
      <p:sp>
        <p:nvSpPr>
          <p:cNvPr id="993" name="Google Shape;993;ge36902489e_0_5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e36902489e_0_6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ge36902489e_0_6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a mutation and an adaptation?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[An adaptation is a change or characteristic that helps an organism survive in its environment.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A mutation is a </a:t>
            </a:r>
            <a:r>
              <a:rPr lang="en-US" sz="1200"/>
              <a:t>permanent change in the DNA sequence that makes up a gene.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Both CAN be beneficial!]</a:t>
            </a:r>
            <a:endParaRPr/>
          </a:p>
          <a:p>
            <a:pPr marL="0" lvl="0" indent="0" algn="l" rtl="0">
              <a:spcBef>
                <a:spcPts val="0"/>
              </a:spcBef>
              <a:spcAft>
                <a:spcPts val="0"/>
              </a:spcAft>
              <a:buNone/>
            </a:pPr>
            <a:endParaRPr b="0"/>
          </a:p>
        </p:txBody>
      </p:sp>
      <p:sp>
        <p:nvSpPr>
          <p:cNvPr id="1001" name="Google Shape;1001;ge36902489e_0_6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e36902489e_0_6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1" name="Google Shape;1011;ge36902489e_0_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extinction. </a:t>
            </a:r>
            <a:endParaRPr/>
          </a:p>
          <a:p>
            <a:pPr marL="0" lvl="0" indent="0" algn="l" rtl="0">
              <a:spcBef>
                <a:spcPts val="0"/>
              </a:spcBef>
              <a:spcAft>
                <a:spcPts val="0"/>
              </a:spcAft>
              <a:buNone/>
            </a:pPr>
            <a:endParaRPr/>
          </a:p>
        </p:txBody>
      </p:sp>
      <p:sp>
        <p:nvSpPr>
          <p:cNvPr id="1020" name="Google Shape;1020;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Extinction occurs when every individual of a species has died. </a:t>
            </a:r>
            <a:endParaRPr/>
          </a:p>
        </p:txBody>
      </p:sp>
      <p:sp>
        <p:nvSpPr>
          <p:cNvPr id="1027" name="Google Shape;102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36" name="Google Shape;1036;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extinction?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[Extinction occurs when every individual of a species has died.]</a:t>
            </a:r>
            <a:endParaRPr/>
          </a:p>
          <a:p>
            <a:pPr marL="0" lvl="0" indent="0" algn="l" rtl="0">
              <a:spcBef>
                <a:spcPts val="0"/>
              </a:spcBef>
              <a:spcAft>
                <a:spcPts val="0"/>
              </a:spcAft>
              <a:buNone/>
            </a:pPr>
            <a:endParaRPr/>
          </a:p>
        </p:txBody>
      </p:sp>
      <p:sp>
        <p:nvSpPr>
          <p:cNvPr id="1042" name="Google Shape;1042;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part of DNA carries the information that determines our traits?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Genes</a:t>
            </a:r>
            <a:r>
              <a:rPr lang="en-US"/>
              <a:t> are the p</a:t>
            </a:r>
            <a:r>
              <a:rPr lang="en-US" sz="1200"/>
              <a:t>arts of DNA that carry information that determines your traits.]</a:t>
            </a:r>
            <a:endParaRPr/>
          </a:p>
        </p:txBody>
      </p:sp>
      <p:sp>
        <p:nvSpPr>
          <p:cNvPr id="191" name="Google Shape;19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extinction</a:t>
            </a:r>
            <a:r>
              <a:rPr lang="en-US"/>
              <a:t>.</a:t>
            </a:r>
            <a:endParaRPr/>
          </a:p>
        </p:txBody>
      </p:sp>
      <p:sp>
        <p:nvSpPr>
          <p:cNvPr id="1050" name="Google Shape;1050;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Woolly mammoths are extinct - they died during the ice age.</a:t>
            </a:r>
            <a:endParaRPr/>
          </a:p>
          <a:p>
            <a:pPr marL="0" lvl="0" indent="0" algn="l" rtl="0">
              <a:spcBef>
                <a:spcPts val="0"/>
              </a:spcBef>
              <a:spcAft>
                <a:spcPts val="0"/>
              </a:spcAft>
              <a:buNone/>
            </a:pPr>
            <a:endParaRPr/>
          </a:p>
        </p:txBody>
      </p:sp>
      <p:sp>
        <p:nvSpPr>
          <p:cNvPr id="1057" name="Google Shape;105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Dodo bird is extinct. </a:t>
            </a:r>
            <a:endParaRPr/>
          </a:p>
        </p:txBody>
      </p:sp>
      <p:sp>
        <p:nvSpPr>
          <p:cNvPr id="1065" name="Google Shape;106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non-examples of </a:t>
            </a:r>
            <a:r>
              <a:rPr lang="en-US" b="1"/>
              <a:t>extinction</a:t>
            </a:r>
            <a:r>
              <a:rPr lang="en-US"/>
              <a:t>. </a:t>
            </a:r>
            <a:endParaRPr/>
          </a:p>
        </p:txBody>
      </p:sp>
      <p:sp>
        <p:nvSpPr>
          <p:cNvPr id="1073" name="Google Shape;1073;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Cats and dogs are not extinct - they are still living. </a:t>
            </a:r>
            <a:endParaRPr/>
          </a:p>
        </p:txBody>
      </p:sp>
      <p:sp>
        <p:nvSpPr>
          <p:cNvPr id="1080" name="Google Shape;1080;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88" name="Google Shape;1088;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is an example of a species that is extinct?</a:t>
            </a:r>
            <a:endParaRPr/>
          </a:p>
        </p:txBody>
      </p:sp>
      <p:sp>
        <p:nvSpPr>
          <p:cNvPr id="1094" name="Google Shape;109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e36902489e_0_5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ge36902489e_0_5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is an example of a species that is extinct?</a:t>
            </a:r>
            <a:endParaRPr/>
          </a:p>
          <a:p>
            <a:pPr marL="0" lvl="0" indent="0" algn="l" rtl="0">
              <a:spcBef>
                <a:spcPts val="0"/>
              </a:spcBef>
              <a:spcAft>
                <a:spcPts val="0"/>
              </a:spcAft>
              <a:buNone/>
            </a:pPr>
            <a:endParaRPr/>
          </a:p>
          <a:p>
            <a:pPr marL="0" lvl="0" indent="0" algn="l" rtl="0">
              <a:spcBef>
                <a:spcPts val="0"/>
              </a:spcBef>
              <a:spcAft>
                <a:spcPts val="0"/>
              </a:spcAft>
              <a:buNone/>
            </a:pPr>
            <a:r>
              <a:rPr lang="en-US"/>
              <a:t>[Dinosaurs are extinct.]</a:t>
            </a:r>
            <a:endParaRPr/>
          </a:p>
        </p:txBody>
      </p:sp>
      <p:sp>
        <p:nvSpPr>
          <p:cNvPr id="1104" name="Google Shape;1104;ge36902489e_0_5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e36902489e_0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ge36902489e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another example of a species that is extinct?</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b="0"/>
          </a:p>
        </p:txBody>
      </p:sp>
      <p:sp>
        <p:nvSpPr>
          <p:cNvPr id="1114" name="Google Shape;1114;ge36902489e_0_5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e36902489e_0_5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ge36902489e_0_5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extinction?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[Extinction occurs when every individual of a species has died.]</a:t>
            </a:r>
            <a:endParaRPr/>
          </a:p>
          <a:p>
            <a:pPr marL="0" lvl="0" indent="0" algn="l" rtl="0">
              <a:spcBef>
                <a:spcPts val="0"/>
              </a:spcBef>
              <a:spcAft>
                <a:spcPts val="0"/>
              </a:spcAft>
              <a:buNone/>
            </a:pPr>
            <a:endParaRPr/>
          </a:p>
        </p:txBody>
      </p:sp>
      <p:sp>
        <p:nvSpPr>
          <p:cNvPr id="1122" name="Google Shape;1122;ge36902489e_0_5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36902489e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e36902489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e36902489e_0_6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ge36902489e_0_6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130" name="Google Shape;1130;ge36902489e_0_6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e36902489e_0_6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Extinction occurs when every individual of a species has died. </a:t>
            </a:r>
            <a:endParaRPr/>
          </a:p>
        </p:txBody>
      </p:sp>
      <p:sp>
        <p:nvSpPr>
          <p:cNvPr id="1136" name="Google Shape;1136;ge36902489e_0_6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Summary</a:t>
            </a:r>
            <a:endParaRPr/>
          </a:p>
        </p:txBody>
      </p:sp>
      <p:sp>
        <p:nvSpPr>
          <p:cNvPr id="1144" name="Google Shape;1144;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e36902489e_0_6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ge36902489e_0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e36902489e_0_6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ge36902489e_0_6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a:t>Okay everyone. Now that we’ve learned the term extinction, let’s reflect once more on our big question.  Was there anything that we predicted earlier that was correct or incorrect? Do you have any new hypotheses to share? </a:t>
            </a:r>
            <a:endParaRPr/>
          </a:p>
          <a:p>
            <a:pPr marL="0" lvl="0" indent="0" algn="l" rtl="0">
              <a:spcBef>
                <a:spcPts val="0"/>
              </a:spcBef>
              <a:spcAft>
                <a:spcPts val="0"/>
              </a:spcAft>
              <a:buNone/>
            </a:pPr>
            <a:endParaRPr/>
          </a:p>
        </p:txBody>
      </p:sp>
      <p:sp>
        <p:nvSpPr>
          <p:cNvPr id="1160" name="Google Shape;1160;ge36902489e_0_6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e36902489e_0_6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ge36902489e_0_6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168" name="Google Shape;1168;ge36902489e_0_6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e36902489e_0_6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ge36902489e_0_6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183" name="Google Shape;1183;ge36902489e_0_6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e36902489e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ge36902489e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lesson we talk about natural selection.</a:t>
            </a:r>
            <a:endParaRPr/>
          </a:p>
        </p:txBody>
      </p:sp>
      <p:sp>
        <p:nvSpPr>
          <p:cNvPr id="1213" name="Google Shape;1213;ge36902489e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e36902489e_0_7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0" name="Google Shape;1220;ge36902489e_0_7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mutation, adaptation, and extinction change populations of species over time?</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p:txBody>
      </p:sp>
      <p:sp>
        <p:nvSpPr>
          <p:cNvPr id="1221" name="Google Shape;1221;ge36902489e_0_7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define </a:t>
            </a:r>
            <a:r>
              <a:rPr lang="en-US" b="1"/>
              <a:t>mutation</a:t>
            </a:r>
            <a:r>
              <a:rPr lang="en-US"/>
              <a:t>. </a:t>
            </a:r>
            <a:endParaRPr/>
          </a:p>
        </p:txBody>
      </p:sp>
      <p:sp>
        <p:nvSpPr>
          <p:cNvPr id="208" name="Google Shape;20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e36902489e_0_7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ge36902489e_0_7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Parents’ hereditary material gives traits—such as eye color, hair color, blood type, or height—to their offspring, or children.</a:t>
            </a:r>
            <a:endParaRPr/>
          </a:p>
          <a:p>
            <a:pPr marL="0" lvl="0" indent="0" algn="l" rtl="0">
              <a:spcBef>
                <a:spcPts val="0"/>
              </a:spcBef>
              <a:spcAft>
                <a:spcPts val="0"/>
              </a:spcAft>
              <a:buNone/>
            </a:pPr>
            <a:r>
              <a:rPr lang="en-US"/>
              <a:t>Humans have hereditary traits. So do animals, plants, and other organisms. </a:t>
            </a:r>
            <a:endParaRPr/>
          </a:p>
        </p:txBody>
      </p:sp>
      <p:sp>
        <p:nvSpPr>
          <p:cNvPr id="1229" name="Google Shape;1229;ge36902489e_0_7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e36902489e_0_7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ge36902489e_0_7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DNA is the hereditary material in all organisms.</a:t>
            </a:r>
            <a:endParaRPr/>
          </a:p>
        </p:txBody>
      </p:sp>
      <p:sp>
        <p:nvSpPr>
          <p:cNvPr id="1239" name="Google Shape;1239;ge36902489e_0_7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e36902489e_0_7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ge36902489e_0_7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Genes are the parts of DNA that carry the information that determines your traits—such as hair color, height, baldness, and blood type. </a:t>
            </a:r>
            <a:endParaRPr/>
          </a:p>
        </p:txBody>
      </p:sp>
      <p:sp>
        <p:nvSpPr>
          <p:cNvPr id="1247" name="Google Shape;1247;ge36902489e_0_7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e36902489e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ge36902489e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 mutation is a</a:t>
            </a:r>
            <a:r>
              <a:rPr lang="en-US" sz="1200"/>
              <a:t> permanent change in the DNA sequence that makes up a gene.</a:t>
            </a:r>
            <a:endParaRPr/>
          </a:p>
        </p:txBody>
      </p:sp>
      <p:sp>
        <p:nvSpPr>
          <p:cNvPr id="1255" name="Google Shape;1255;ge36902489e_0_7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e36902489e_0_7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 adaptation is a change or characteristic that helps an organism survive in its environment. </a:t>
            </a:r>
            <a:endParaRPr/>
          </a:p>
        </p:txBody>
      </p:sp>
      <p:sp>
        <p:nvSpPr>
          <p:cNvPr id="1262" name="Google Shape;1262;ge36902489e_0_7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e36902489e_0_7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Extinction occurs when every individual of a species has died. </a:t>
            </a:r>
            <a:endParaRPr/>
          </a:p>
        </p:txBody>
      </p:sp>
      <p:sp>
        <p:nvSpPr>
          <p:cNvPr id="1269" name="Google Shape;1269;ge36902489e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e36902489e_0_7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ge36902489e_0_7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review the information we have covered already.</a:t>
            </a:r>
            <a:endParaRPr b="0"/>
          </a:p>
        </p:txBody>
      </p:sp>
      <p:sp>
        <p:nvSpPr>
          <p:cNvPr id="1277" name="Google Shape;1277;ge36902489e_0_7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e36902489e_0_7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ge36902489e_0_7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inheritable mean?</a:t>
            </a:r>
            <a:endParaRPr/>
          </a:p>
        </p:txBody>
      </p:sp>
      <p:sp>
        <p:nvSpPr>
          <p:cNvPr id="1283" name="Google Shape;1283;ge36902489e_0_7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e36902489e_0_7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ge36902489e_0_7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inheritable mean?</a:t>
            </a:r>
            <a:endParaRPr/>
          </a:p>
          <a:p>
            <a:pPr marL="0" lvl="0" indent="0" algn="l" rtl="0">
              <a:spcBef>
                <a:spcPts val="0"/>
              </a:spcBef>
              <a:spcAft>
                <a:spcPts val="0"/>
              </a:spcAft>
              <a:buNone/>
            </a:pPr>
            <a:endParaRPr/>
          </a:p>
          <a:p>
            <a:pPr marL="0" lvl="0" indent="0" algn="l" rtl="0">
              <a:spcBef>
                <a:spcPts val="0"/>
              </a:spcBef>
              <a:spcAft>
                <a:spcPts val="0"/>
              </a:spcAft>
              <a:buNone/>
            </a:pPr>
            <a:r>
              <a:rPr lang="en-US"/>
              <a:t>[Inheritable traits are those that are received by genes.]</a:t>
            </a:r>
            <a:endParaRPr/>
          </a:p>
        </p:txBody>
      </p:sp>
      <p:sp>
        <p:nvSpPr>
          <p:cNvPr id="1293" name="Google Shape;1293;ge36902489e_0_7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e36902489e_0_7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ge36902489e_0_7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part of DNA carries the information that determines our traits?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Genes</a:t>
            </a:r>
            <a:r>
              <a:rPr lang="en-US"/>
              <a:t> are the p</a:t>
            </a:r>
            <a:r>
              <a:rPr lang="en-US" sz="1200"/>
              <a:t>arts of DNA that carry information that determines your traits.]</a:t>
            </a:r>
            <a:endParaRPr/>
          </a:p>
        </p:txBody>
      </p:sp>
      <p:sp>
        <p:nvSpPr>
          <p:cNvPr id="1303" name="Google Shape;1303;ge36902489e_0_7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 mutation is a</a:t>
            </a:r>
            <a:r>
              <a:rPr lang="en-US" sz="1200"/>
              <a:t> permanent change in the DNA sequence that makes up a gene.</a:t>
            </a:r>
            <a:endParaRPr/>
          </a:p>
        </p:txBody>
      </p:sp>
      <p:sp>
        <p:nvSpPr>
          <p:cNvPr id="216" name="Google Shape;21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e36902489e_0_7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ge36902489e_0_7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a mutation and an adaptation?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[An adaptation is a change or characteristic that helps an organism survive in its environment.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A mutation is a </a:t>
            </a:r>
            <a:r>
              <a:rPr lang="en-US" sz="1200"/>
              <a:t>permanent change in the DNA sequence that makes up a gene.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Both CAN be beneficial!]</a:t>
            </a:r>
            <a:endParaRPr/>
          </a:p>
          <a:p>
            <a:pPr marL="0" lvl="0" indent="0" algn="l" rtl="0">
              <a:spcBef>
                <a:spcPts val="0"/>
              </a:spcBef>
              <a:spcAft>
                <a:spcPts val="0"/>
              </a:spcAft>
              <a:buNone/>
            </a:pPr>
            <a:endParaRPr b="0"/>
          </a:p>
        </p:txBody>
      </p:sp>
      <p:sp>
        <p:nvSpPr>
          <p:cNvPr id="1311" name="Google Shape;1311;ge36902489e_0_7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e36902489e_0_7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ge36902489e_0_7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extinction?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[Extinction occurs when every individual of a species has died.]</a:t>
            </a:r>
            <a:endParaRPr/>
          </a:p>
          <a:p>
            <a:pPr marL="0" lvl="0" indent="0" algn="l" rtl="0">
              <a:spcBef>
                <a:spcPts val="0"/>
              </a:spcBef>
              <a:spcAft>
                <a:spcPts val="0"/>
              </a:spcAft>
              <a:buNone/>
            </a:pPr>
            <a:endParaRPr/>
          </a:p>
        </p:txBody>
      </p:sp>
      <p:sp>
        <p:nvSpPr>
          <p:cNvPr id="1322" name="Google Shape;1322;ge36902489e_0_7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9" name="Google Shape;1329;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define our new term, natural selection. </a:t>
            </a:r>
            <a:endParaRPr/>
          </a:p>
        </p:txBody>
      </p:sp>
      <p:sp>
        <p:nvSpPr>
          <p:cNvPr id="1339" name="Google Shape;1339;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Natural selection is the process where capable organisms survive and pass their genetic traits to their offspring.</a:t>
            </a:r>
            <a:r>
              <a:rPr lang="en-US"/>
              <a:t> </a:t>
            </a:r>
            <a:endParaRPr sz="1200">
              <a:solidFill>
                <a:schemeClr val="dk1"/>
              </a:solidFill>
              <a:latin typeface="Calibri"/>
              <a:ea typeface="Calibri"/>
              <a:cs typeface="Calibri"/>
              <a:sym typeface="Calibri"/>
            </a:endParaRPr>
          </a:p>
        </p:txBody>
      </p:sp>
      <p:sp>
        <p:nvSpPr>
          <p:cNvPr id="1347" name="Google Shape;1347;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e36902489e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ge36902489e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review the information we have covered already.</a:t>
            </a:r>
            <a:endParaRPr b="0"/>
          </a:p>
        </p:txBody>
      </p:sp>
      <p:sp>
        <p:nvSpPr>
          <p:cNvPr id="1356" name="Google Shape;1356;ge36902489e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e36902489e_0_8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ge36902489e_0_8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natural selection?</a:t>
            </a:r>
            <a:endParaRPr/>
          </a:p>
          <a:p>
            <a:pPr marL="0" lvl="0" indent="0" algn="l" rtl="0">
              <a:spcBef>
                <a:spcPts val="0"/>
              </a:spcBef>
              <a:spcAft>
                <a:spcPts val="0"/>
              </a:spcAft>
              <a:buNone/>
            </a:pPr>
            <a:endParaRPr/>
          </a:p>
          <a:p>
            <a:pPr marL="0" lvl="0" indent="0" algn="l" rtl="0">
              <a:spcBef>
                <a:spcPts val="0"/>
              </a:spcBef>
              <a:spcAft>
                <a:spcPts val="0"/>
              </a:spcAft>
              <a:buNone/>
            </a:pPr>
            <a:r>
              <a:rPr lang="en-US"/>
              <a:t>[Natural selection is the process where capable organisms survive and pass their genetic traits to their offspring.]</a:t>
            </a:r>
            <a:endParaRPr/>
          </a:p>
        </p:txBody>
      </p:sp>
      <p:sp>
        <p:nvSpPr>
          <p:cNvPr id="1362" name="Google Shape;1362;ge36902489e_0_8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1370" name="Google Shape;1370;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also called “survival of the fittest” because the organisms most</a:t>
            </a:r>
            <a:r>
              <a:rPr lang="en-US" b="1"/>
              <a:t> fit </a:t>
            </a:r>
            <a:r>
              <a:rPr lang="en-US"/>
              <a:t>for their environment are those that are more likely to have offspring and pass their traits to their offspring.</a:t>
            </a:r>
            <a:endParaRPr/>
          </a:p>
        </p:txBody>
      </p:sp>
      <p:sp>
        <p:nvSpPr>
          <p:cNvPr id="1377" name="Google Shape;1377;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4" name="Google Shape;1384;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review the information we have covered already.</a:t>
            </a:r>
            <a:endParaRPr b="0"/>
          </a:p>
        </p:txBody>
      </p:sp>
      <p:sp>
        <p:nvSpPr>
          <p:cNvPr id="1385" name="Google Shape;1385;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d1e71d475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dd1e71d475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review the information we have covered already.</a:t>
            </a:r>
            <a:endParaRPr b="0"/>
          </a:p>
        </p:txBody>
      </p:sp>
      <p:sp>
        <p:nvSpPr>
          <p:cNvPr id="225" name="Google Shape;225;gdd1e71d475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natural selection called “survival of the fittest?</a:t>
            </a:r>
            <a:endParaRPr/>
          </a:p>
          <a:p>
            <a:pPr marL="0" lvl="0" indent="0" algn="l" rtl="0">
              <a:spcBef>
                <a:spcPts val="0"/>
              </a:spcBef>
              <a:spcAft>
                <a:spcPts val="0"/>
              </a:spcAft>
              <a:buNone/>
            </a:pPr>
            <a:endParaRPr/>
          </a:p>
          <a:p>
            <a:pPr marL="0" lvl="0" indent="0" algn="l" rtl="0">
              <a:spcBef>
                <a:spcPts val="0"/>
              </a:spcBef>
              <a:spcAft>
                <a:spcPts val="0"/>
              </a:spcAft>
              <a:buNone/>
            </a:pPr>
            <a:r>
              <a:rPr lang="en-US"/>
              <a:t>[It is also called “survival of the fittest” because the organisms most</a:t>
            </a:r>
            <a:r>
              <a:rPr lang="en-US" b="1"/>
              <a:t> fit </a:t>
            </a:r>
            <a:r>
              <a:rPr lang="en-US"/>
              <a:t>for their environment are those that are more likely to have offspring and pass their traits to their offspring.]</a:t>
            </a:r>
            <a:endParaRPr/>
          </a:p>
        </p:txBody>
      </p:sp>
      <p:sp>
        <p:nvSpPr>
          <p:cNvPr id="1391" name="Google Shape;1391;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8" name="Google Shape;1398;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natural selection</a:t>
            </a:r>
            <a:r>
              <a:rPr lang="en-US"/>
              <a:t>.</a:t>
            </a:r>
            <a:endParaRPr/>
          </a:p>
        </p:txBody>
      </p:sp>
      <p:sp>
        <p:nvSpPr>
          <p:cNvPr id="1399" name="Google Shape;1399;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5" name="Google Shape;1405;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rial"/>
                <a:ea typeface="Arial"/>
                <a:cs typeface="Arial"/>
                <a:sym typeface="Arial"/>
              </a:rPr>
              <a:t>In this picture, you can see that the cheetah is chasing a deer. ‘</a:t>
            </a:r>
            <a:endParaRPr/>
          </a:p>
          <a:p>
            <a:pPr marL="0" lvl="0" indent="0" algn="l" rtl="0">
              <a:spcBef>
                <a:spcPts val="0"/>
              </a:spcBef>
              <a:spcAft>
                <a:spcPts val="0"/>
              </a:spcAft>
              <a:buNone/>
            </a:pPr>
            <a:r>
              <a:rPr lang="en-US" sz="1200">
                <a:latin typeface="Arial"/>
                <a:ea typeface="Arial"/>
                <a:cs typeface="Arial"/>
                <a:sym typeface="Arial"/>
              </a:rPr>
              <a:t>The cheetah’s speed is the trait that gives the cheetahs the best chance for survival. </a:t>
            </a:r>
            <a:endParaRPr/>
          </a:p>
          <a:p>
            <a:pPr marL="0" lvl="0" indent="0" algn="l" rtl="0">
              <a:spcBef>
                <a:spcPts val="0"/>
              </a:spcBef>
              <a:spcAft>
                <a:spcPts val="0"/>
              </a:spcAft>
              <a:buNone/>
            </a:pPr>
            <a:r>
              <a:rPr lang="en-US" sz="1200">
                <a:latin typeface="Arial"/>
                <a:ea typeface="Arial"/>
                <a:cs typeface="Arial"/>
                <a:sym typeface="Arial"/>
              </a:rPr>
              <a:t>The cheetahs that are the fastest are more likely to live long enough to pass its speed to its offspring. </a:t>
            </a:r>
            <a:endParaRPr/>
          </a:p>
          <a:p>
            <a:pPr marL="0" lvl="0" indent="0" algn="l" rtl="0">
              <a:spcBef>
                <a:spcPts val="0"/>
              </a:spcBef>
              <a:spcAft>
                <a:spcPts val="0"/>
              </a:spcAft>
              <a:buNone/>
            </a:pPr>
            <a:r>
              <a:rPr lang="en-US" sz="1200">
                <a:latin typeface="Arial"/>
                <a:ea typeface="Arial"/>
                <a:cs typeface="Arial"/>
                <a:sym typeface="Arial"/>
              </a:rPr>
              <a:t>The cheetahs who are </a:t>
            </a:r>
            <a:r>
              <a:rPr lang="en-US" sz="1200" b="1">
                <a:latin typeface="Arial"/>
                <a:ea typeface="Arial"/>
                <a:cs typeface="Arial"/>
                <a:sym typeface="Arial"/>
              </a:rPr>
              <a:t>not fast </a:t>
            </a:r>
            <a:r>
              <a:rPr lang="en-US" sz="1200">
                <a:latin typeface="Arial"/>
                <a:ea typeface="Arial"/>
                <a:cs typeface="Arial"/>
                <a:sym typeface="Arial"/>
              </a:rPr>
              <a:t>are more likely to be eaten and not pass their genes. </a:t>
            </a:r>
            <a:endParaRPr/>
          </a:p>
          <a:p>
            <a:pPr marL="0" lvl="0" indent="0" algn="l" rtl="0">
              <a:spcBef>
                <a:spcPts val="0"/>
              </a:spcBef>
              <a:spcAft>
                <a:spcPts val="0"/>
              </a:spcAft>
              <a:buNone/>
            </a:pPr>
            <a:r>
              <a:rPr lang="en-US" sz="1200">
                <a:latin typeface="Arial"/>
                <a:ea typeface="Arial"/>
                <a:cs typeface="Arial"/>
                <a:sym typeface="Arial"/>
              </a:rPr>
              <a:t>Over time, the genetic characteristic for speed will become more frequent in the population as a result of natural selection. </a:t>
            </a:r>
            <a:endParaRPr sz="1200">
              <a:latin typeface="Arial"/>
              <a:ea typeface="Arial"/>
              <a:cs typeface="Arial"/>
              <a:sym typeface="Arial"/>
            </a:endParaRPr>
          </a:p>
          <a:p>
            <a:pPr marL="0" lvl="0" indent="0" algn="l" rtl="0">
              <a:spcBef>
                <a:spcPts val="0"/>
              </a:spcBef>
              <a:spcAft>
                <a:spcPts val="0"/>
              </a:spcAft>
              <a:buNone/>
            </a:pPr>
            <a:endParaRPr/>
          </a:p>
        </p:txBody>
      </p:sp>
      <p:sp>
        <p:nvSpPr>
          <p:cNvPr id="1406" name="Google Shape;1406;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rial"/>
                <a:ea typeface="Arial"/>
                <a:cs typeface="Arial"/>
                <a:sym typeface="Arial"/>
              </a:rPr>
              <a:t>Another example of natural selection is when, over time, male birds develop very colorful feathers. </a:t>
            </a:r>
            <a:endParaRPr/>
          </a:p>
          <a:p>
            <a:pPr marL="0" lvl="0" indent="0" algn="l" rtl="0">
              <a:spcBef>
                <a:spcPts val="0"/>
              </a:spcBef>
              <a:spcAft>
                <a:spcPts val="0"/>
              </a:spcAft>
              <a:buNone/>
            </a:pPr>
            <a:r>
              <a:rPr lang="en-US" sz="1200">
                <a:latin typeface="Arial"/>
                <a:ea typeface="Arial"/>
                <a:cs typeface="Arial"/>
                <a:sym typeface="Arial"/>
              </a:rPr>
              <a:t>These feathers attract female birds. </a:t>
            </a:r>
            <a:endParaRPr/>
          </a:p>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The brightly colored birds have more offspring. </a:t>
            </a:r>
            <a:endParaRPr/>
          </a:p>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Over time, the genetic characteristic for bright feathers will become more frequent in the population as a result of natural selection. </a:t>
            </a:r>
            <a:endParaRPr sz="1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p:txBody>
      </p:sp>
      <p:sp>
        <p:nvSpPr>
          <p:cNvPr id="1415" name="Google Shape;1415;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2" name="Google Shape;1422;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Natural selection results in the evolution of a population. Evolution is</a:t>
            </a:r>
            <a:r>
              <a:rPr lang="en-US" sz="1200">
                <a:solidFill>
                  <a:schemeClr val="dk1"/>
                </a:solidFill>
                <a:latin typeface="Calibri"/>
                <a:ea typeface="Calibri"/>
                <a:cs typeface="Calibri"/>
                <a:sym typeface="Calibri"/>
              </a:rPr>
              <a:t> the process that changes species genetically over time.</a:t>
            </a:r>
            <a:r>
              <a:rPr lang="en-US"/>
              <a:t> </a:t>
            </a:r>
            <a:endParaRPr/>
          </a:p>
        </p:txBody>
      </p:sp>
      <p:sp>
        <p:nvSpPr>
          <p:cNvPr id="1423" name="Google Shape;1423;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e36902489e_0_8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ge36902489e_0_8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432" name="Google Shape;1432;ge36902489e_0_8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e36902489e_0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ge36902489e_0_8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some examples of natural selection?</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b="0"/>
          </a:p>
        </p:txBody>
      </p:sp>
      <p:sp>
        <p:nvSpPr>
          <p:cNvPr id="1438" name="Google Shape;1438;ge36902489e_0_8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break down the term natural selection into different word parts to help us remember the meaning.  Let’s take a look!</a:t>
            </a:r>
            <a:endParaRPr/>
          </a:p>
        </p:txBody>
      </p:sp>
      <p:sp>
        <p:nvSpPr>
          <p:cNvPr id="1446" name="Google Shape;1446;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word natural sounds like nature. </a:t>
            </a:r>
            <a:endParaRPr/>
          </a:p>
        </p:txBody>
      </p:sp>
      <p:sp>
        <p:nvSpPr>
          <p:cNvPr id="1453" name="Google Shape;1453;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3" name="Google Shape;146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Selection has the word select in it. When you select something you </a:t>
            </a:r>
            <a:r>
              <a:rPr lang="en-US" sz="1200">
                <a:solidFill>
                  <a:schemeClr val="dk1"/>
                </a:solidFill>
                <a:latin typeface="Calibri"/>
                <a:ea typeface="Calibri"/>
                <a:cs typeface="Calibri"/>
                <a:sym typeface="Calibri"/>
              </a:rPr>
              <a:t>carefully choose something as being the best. </a:t>
            </a:r>
            <a:endParaRPr/>
          </a:p>
        </p:txBody>
      </p:sp>
      <p:sp>
        <p:nvSpPr>
          <p:cNvPr id="1464" name="Google Shape;1464;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d1e71d475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dd1e71d475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mutation?</a:t>
            </a:r>
            <a:endParaRPr/>
          </a:p>
          <a:p>
            <a:pPr marL="0" lvl="0" indent="0" algn="l" rtl="0">
              <a:spcBef>
                <a:spcPts val="0"/>
              </a:spcBef>
              <a:spcAft>
                <a:spcPts val="0"/>
              </a:spcAft>
              <a:buNone/>
            </a:pPr>
            <a:endParaRPr/>
          </a:p>
          <a:p>
            <a:pPr marL="0" lvl="0" indent="0" algn="l" rtl="0">
              <a:spcBef>
                <a:spcPts val="0"/>
              </a:spcBef>
              <a:spcAft>
                <a:spcPts val="0"/>
              </a:spcAft>
              <a:buNone/>
            </a:pPr>
            <a:r>
              <a:rPr lang="en-US"/>
              <a:t>[A mutation is a permanent change in the DNA sequence that makes up a gene.]</a:t>
            </a:r>
            <a:endParaRPr/>
          </a:p>
        </p:txBody>
      </p:sp>
      <p:sp>
        <p:nvSpPr>
          <p:cNvPr id="231" name="Google Shape;231;gdd1e71d475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4" name="Google Shape;147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 the term natural selection </a:t>
            </a:r>
            <a:r>
              <a:rPr lang="en-US" sz="1200">
                <a:solidFill>
                  <a:schemeClr val="dk1"/>
                </a:solidFill>
                <a:latin typeface="Calibri"/>
                <a:ea typeface="Calibri"/>
                <a:cs typeface="Calibri"/>
                <a:sym typeface="Calibri"/>
              </a:rPr>
              <a:t>is the process through which </a:t>
            </a:r>
            <a:r>
              <a:rPr lang="en-US" sz="1200" b="1">
                <a:solidFill>
                  <a:schemeClr val="dk1"/>
                </a:solidFill>
                <a:latin typeface="Calibri"/>
                <a:ea typeface="Calibri"/>
                <a:cs typeface="Calibri"/>
                <a:sym typeface="Calibri"/>
              </a:rPr>
              <a:t>nature selects </a:t>
            </a:r>
            <a:r>
              <a:rPr lang="en-US" sz="1200">
                <a:solidFill>
                  <a:schemeClr val="dk1"/>
                </a:solidFill>
                <a:latin typeface="Calibri"/>
                <a:ea typeface="Calibri"/>
                <a:cs typeface="Calibri"/>
                <a:sym typeface="Calibri"/>
              </a:rPr>
              <a:t>which species will survive. </a:t>
            </a:r>
            <a:endParaRPr/>
          </a:p>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During natural selection </a:t>
            </a:r>
            <a:r>
              <a:rPr lang="en-US" sz="1200" b="1">
                <a:latin typeface="Arial"/>
                <a:ea typeface="Arial"/>
                <a:cs typeface="Arial"/>
                <a:sym typeface="Arial"/>
              </a:rPr>
              <a:t>nature “selects” </a:t>
            </a:r>
            <a:r>
              <a:rPr lang="en-US" sz="1200">
                <a:latin typeface="Arial"/>
                <a:ea typeface="Arial"/>
                <a:cs typeface="Arial"/>
                <a:sym typeface="Arial"/>
              </a:rPr>
              <a:t>the genetic traits that give an organism the best chance for survival.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475" name="Google Shape;1475;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8" name="Google Shape;148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489" name="Google Shape;148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e36902489e_0_8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4" name="Google Shape;1494;ge36902489e_0_8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natural selection?</a:t>
            </a:r>
            <a:endParaRPr/>
          </a:p>
          <a:p>
            <a:pPr marL="0" lvl="0" indent="0" algn="l" rtl="0">
              <a:spcBef>
                <a:spcPts val="0"/>
              </a:spcBef>
              <a:spcAft>
                <a:spcPts val="0"/>
              </a:spcAft>
              <a:buNone/>
            </a:pPr>
            <a:endParaRPr/>
          </a:p>
          <a:p>
            <a:pPr marL="0" lvl="0" indent="0" algn="l" rtl="0">
              <a:spcBef>
                <a:spcPts val="0"/>
              </a:spcBef>
              <a:spcAft>
                <a:spcPts val="0"/>
              </a:spcAft>
              <a:buNone/>
            </a:pPr>
            <a:r>
              <a:rPr lang="en-US"/>
              <a:t>[Natural selection is the process where capable organisms survive and pass their genetic traits to their offspring.]</a:t>
            </a:r>
            <a:endParaRPr/>
          </a:p>
        </p:txBody>
      </p:sp>
      <p:sp>
        <p:nvSpPr>
          <p:cNvPr id="1495" name="Google Shape;1495;ge36902489e_0_8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503" name="Google Shape;1503;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e36902489e_0_8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ge36902489e_0_8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Natural selection is the process where capable organisms survive and pass their genetic traits to their offspring.</a:t>
            </a:r>
            <a:r>
              <a:rPr lang="en-US"/>
              <a:t> </a:t>
            </a:r>
            <a:endParaRPr sz="1200">
              <a:solidFill>
                <a:schemeClr val="dk1"/>
              </a:solidFill>
              <a:latin typeface="Calibri"/>
              <a:ea typeface="Calibri"/>
              <a:cs typeface="Calibri"/>
              <a:sym typeface="Calibri"/>
            </a:endParaRPr>
          </a:p>
        </p:txBody>
      </p:sp>
      <p:sp>
        <p:nvSpPr>
          <p:cNvPr id="1510" name="Google Shape;1510;ge36902489e_0_8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t>Explicit cue to revisit the big question at the end of the lesson: </a:t>
            </a:r>
            <a:r>
              <a:rPr lang="en-US"/>
              <a:t>Okay everyone. Now that we’ve learned the term natural selection, let’s reflect once more on our big question.  Was there anything that we predicted earlier that was correct or incorrect? Do you have any new hypotheses to share? </a:t>
            </a:r>
            <a:endParaRPr/>
          </a:p>
          <a:p>
            <a:pPr marL="0" lvl="0" indent="0" algn="l" rtl="0">
              <a:spcBef>
                <a:spcPts val="0"/>
              </a:spcBef>
              <a:spcAft>
                <a:spcPts val="0"/>
              </a:spcAft>
              <a:buNone/>
            </a:pPr>
            <a:endParaRPr/>
          </a:p>
        </p:txBody>
      </p:sp>
      <p:sp>
        <p:nvSpPr>
          <p:cNvPr id="1518" name="Google Shape;1518;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e39142ce03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Simulations are a great way to help make science thinking visible for students. In this simulation, offer students opportunities to make predictions about changes in traits over time for the blob creatures. This simulation is a great opportunity for students to work independently or in pairs since a large component of inquiry-based activities is encouraging student thinking and independence. Facilitate this activity with open-ended questions, followed by providing explicit explanations, and then asking probing questions to engage students in a discussion while also providing clear explanations.</a:t>
            </a:r>
            <a:endParaRPr/>
          </a:p>
        </p:txBody>
      </p:sp>
      <p:sp>
        <p:nvSpPr>
          <p:cNvPr id="1525" name="Google Shape;1525;ge39142ce03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e39142ce03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Simulations are a great way to help make science thinking visible for students. In this simulation, offer students opportunities to make predictions about changes in traits over time for the blob creatures. This simulation is a great opportunity for students to work independently or in pairs since a large component of inquiry-based activities is encouraging student thinking and independence. Facilitate this activity with open-ended questions, followed by providing explicit explanations, and then asking probing questions to engage students in a discussion while also providing clear explanations.</a:t>
            </a:r>
            <a:endParaRPr/>
          </a:p>
        </p:txBody>
      </p:sp>
      <p:sp>
        <p:nvSpPr>
          <p:cNvPr id="1535" name="Google Shape;1535;ge39142ce03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e36902489e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4" name="Google Shape;1544;ge36902489e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a:p>
            <a:pPr marL="0" lvl="0" indent="0" algn="l" rtl="0">
              <a:spcBef>
                <a:spcPts val="0"/>
              </a:spcBef>
              <a:spcAft>
                <a:spcPts val="0"/>
              </a:spcAft>
              <a:buNone/>
            </a:pPr>
            <a:endParaRPr/>
          </a:p>
        </p:txBody>
      </p:sp>
      <p:sp>
        <p:nvSpPr>
          <p:cNvPr id="1545" name="Google Shape;1545;ge36902489e_0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2" name="Google Shape;1552;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553" name="Google Shape;1553;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39" name="Google Shape;23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Mutations are caused by unrepaired damage to DNA or problems when DNA makes a copy of, or replicates, itself. </a:t>
            </a:r>
            <a:endParaRPr/>
          </a:p>
        </p:txBody>
      </p:sp>
      <p:sp>
        <p:nvSpPr>
          <p:cNvPr id="246" name="Google Shape;24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mutation can be beneficial and improve an organism’s ability to survive in its environment…</a:t>
            </a:r>
            <a:endParaRPr/>
          </a:p>
        </p:txBody>
      </p:sp>
      <p:sp>
        <p:nvSpPr>
          <p:cNvPr id="253" name="Google Shape;25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lesson we talk about mutations.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mutation can also be harmful and hurt the organism’s chance of survival…</a:t>
            </a:r>
            <a:endParaRPr/>
          </a:p>
        </p:txBody>
      </p:sp>
      <p:sp>
        <p:nvSpPr>
          <p:cNvPr id="266" name="Google Shape;26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Mutations can be neutral and have no effect at all on the likelihood that the organism will survive and reproduce.  </a:t>
            </a:r>
            <a:endParaRPr/>
          </a:p>
        </p:txBody>
      </p:sp>
      <p:sp>
        <p:nvSpPr>
          <p:cNvPr id="277" name="Google Shape;27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review the information we have covered already.</a:t>
            </a:r>
            <a:endParaRPr b="0"/>
          </a:p>
        </p:txBody>
      </p:sp>
      <p:sp>
        <p:nvSpPr>
          <p:cNvPr id="287" name="Google Shape;287;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mutation?</a:t>
            </a:r>
            <a:endParaRPr/>
          </a:p>
        </p:txBody>
      </p:sp>
      <p:sp>
        <p:nvSpPr>
          <p:cNvPr id="293" name="Google Shape;29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dd1e71d475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dd1e71d475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mutation?</a:t>
            </a:r>
            <a:endParaRPr/>
          </a:p>
          <a:p>
            <a:pPr marL="0" lvl="0" indent="0" algn="l" rtl="0">
              <a:spcBef>
                <a:spcPts val="0"/>
              </a:spcBef>
              <a:spcAft>
                <a:spcPts val="0"/>
              </a:spcAft>
              <a:buNone/>
            </a:pPr>
            <a:endParaRPr/>
          </a:p>
          <a:p>
            <a:pPr marL="0" lvl="0" indent="0" algn="l" rtl="0">
              <a:spcBef>
                <a:spcPts val="0"/>
              </a:spcBef>
              <a:spcAft>
                <a:spcPts val="0"/>
              </a:spcAft>
              <a:buNone/>
            </a:pPr>
            <a:r>
              <a:rPr lang="en-US"/>
              <a:t>[A mutation is a permanent change in the DNA sequence that makes up a gene.]</a:t>
            </a:r>
            <a:endParaRPr/>
          </a:p>
        </p:txBody>
      </p:sp>
      <p:sp>
        <p:nvSpPr>
          <p:cNvPr id="302" name="Google Shape;302;gdd1e71d475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dd1e71d475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dd1e71d475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how a mutation could be beneficial, harmful, or neutral.</a:t>
            </a:r>
            <a:endParaRPr/>
          </a:p>
          <a:p>
            <a:pPr marL="0" lvl="0" indent="0" algn="l" rtl="0">
              <a:spcBef>
                <a:spcPts val="0"/>
              </a:spcBef>
              <a:spcAft>
                <a:spcPts val="0"/>
              </a:spcAft>
              <a:buNone/>
            </a:pPr>
            <a:endParaRPr/>
          </a:p>
          <a:p>
            <a:pPr marL="0" lvl="0" indent="0" algn="l" rtl="0">
              <a:spcBef>
                <a:spcPts val="0"/>
              </a:spcBef>
              <a:spcAft>
                <a:spcPts val="0"/>
              </a:spcAft>
              <a:buNone/>
            </a:pPr>
            <a:r>
              <a:rPr lang="en-US"/>
              <a:t>[Sometimes mutations cause changes that provide the organism with a benefit for surviving in its environment, while at other times that can cause the organism to be at a disadvantage. Sometimes mutations have no effect on the survival and reproduction of the organism.]</a:t>
            </a:r>
            <a:endParaRPr/>
          </a:p>
          <a:p>
            <a:pPr marL="0" lvl="0" indent="0" algn="l" rtl="0">
              <a:spcBef>
                <a:spcPts val="0"/>
              </a:spcBef>
              <a:spcAft>
                <a:spcPts val="0"/>
              </a:spcAft>
              <a:buNone/>
            </a:pPr>
            <a:endParaRPr/>
          </a:p>
        </p:txBody>
      </p:sp>
      <p:sp>
        <p:nvSpPr>
          <p:cNvPr id="311" name="Google Shape;311;gdd1e71d475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mutations</a:t>
            </a:r>
            <a:r>
              <a:rPr lang="en-US"/>
              <a:t>.</a:t>
            </a:r>
            <a:endParaRPr/>
          </a:p>
        </p:txBody>
      </p:sp>
      <p:sp>
        <p:nvSpPr>
          <p:cNvPr id="319" name="Google Shape;31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example of a beneficial mutation is a special type of tomato plant that can survive with less water. </a:t>
            </a:r>
            <a:endParaRPr/>
          </a:p>
          <a:p>
            <a:pPr marL="0" lvl="0" indent="0" algn="l" rtl="0">
              <a:spcBef>
                <a:spcPts val="0"/>
              </a:spcBef>
              <a:spcAft>
                <a:spcPts val="0"/>
              </a:spcAft>
              <a:buNone/>
            </a:pPr>
            <a:r>
              <a:rPr lang="en-US"/>
              <a:t>This is a </a:t>
            </a:r>
            <a:r>
              <a:rPr lang="en-US" b="1"/>
              <a:t>beneficial</a:t>
            </a:r>
            <a:r>
              <a:rPr lang="en-US"/>
              <a:t> </a:t>
            </a:r>
            <a:r>
              <a:rPr lang="en-US" b="1"/>
              <a:t>mutation </a:t>
            </a:r>
            <a:r>
              <a:rPr lang="en-US"/>
              <a:t>because the plant is able to survive in a drought. </a:t>
            </a:r>
            <a:endParaRPr/>
          </a:p>
        </p:txBody>
      </p:sp>
      <p:sp>
        <p:nvSpPr>
          <p:cNvPr id="326" name="Google Shape;32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Another example of a beneficial mutation is that </a:t>
            </a:r>
            <a:r>
              <a:rPr lang="en-US"/>
              <a:t>bacteria</a:t>
            </a:r>
            <a:r>
              <a:rPr lang="en-US" sz="1200">
                <a:solidFill>
                  <a:schemeClr val="dk1"/>
                </a:solidFill>
                <a:latin typeface="Calibri"/>
                <a:ea typeface="Calibri"/>
                <a:cs typeface="Calibri"/>
                <a:sym typeface="Calibri"/>
              </a:rPr>
              <a:t> can have a mutation that makes it resistant to an antibiotic. </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is a </a:t>
            </a:r>
            <a:r>
              <a:rPr lang="en-US" sz="1200" b="1">
                <a:solidFill>
                  <a:schemeClr val="dk1"/>
                </a:solidFill>
                <a:latin typeface="Calibri"/>
                <a:ea typeface="Calibri"/>
                <a:cs typeface="Calibri"/>
                <a:sym typeface="Calibri"/>
              </a:rPr>
              <a:t>beneficial mutation </a:t>
            </a:r>
            <a:r>
              <a:rPr lang="en-US" sz="1200">
                <a:solidFill>
                  <a:schemeClr val="dk1"/>
                </a:solidFill>
                <a:latin typeface="Calibri"/>
                <a:ea typeface="Calibri"/>
                <a:cs typeface="Calibri"/>
                <a:sym typeface="Calibri"/>
              </a:rPr>
              <a:t>because it helps </a:t>
            </a:r>
            <a:r>
              <a:rPr lang="en-US"/>
              <a:t>bacteria</a:t>
            </a:r>
            <a:r>
              <a:rPr lang="en-US" sz="1200">
                <a:solidFill>
                  <a:schemeClr val="dk1"/>
                </a:solidFill>
                <a:latin typeface="Calibri"/>
                <a:ea typeface="Calibri"/>
                <a:cs typeface="Calibri"/>
                <a:sym typeface="Calibri"/>
              </a:rPr>
              <a:t> survive and pass on its resistant genes. IT is beneficial for the bacteria, but could be a problem for the huma</a:t>
            </a:r>
            <a:r>
              <a:rPr lang="en-US"/>
              <a:t>ns who are trying to get rid of an infection. </a:t>
            </a:r>
            <a:endParaRPr sz="1200">
              <a:solidFill>
                <a:schemeClr val="dk1"/>
              </a:solidFill>
              <a:latin typeface="Calibri"/>
              <a:ea typeface="Calibri"/>
              <a:cs typeface="Calibri"/>
              <a:sym typeface="Calibri"/>
            </a:endParaRPr>
          </a:p>
        </p:txBody>
      </p:sp>
      <p:sp>
        <p:nvSpPr>
          <p:cNvPr id="334" name="Google Shape;33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There is a mutation that causes an animal to have two different colored eyes. </a:t>
            </a:r>
            <a:endParaRPr/>
          </a:p>
          <a:p>
            <a:pPr marL="0" marR="0" lvl="0" indent="0" algn="l" rtl="0">
              <a:lnSpc>
                <a:spcPct val="100000"/>
              </a:lnSpc>
              <a:spcBef>
                <a:spcPts val="0"/>
              </a:spcBef>
              <a:spcAft>
                <a:spcPts val="0"/>
              </a:spcAft>
              <a:buClr>
                <a:schemeClr val="dk1"/>
              </a:buClr>
              <a:buSzPts val="1200"/>
              <a:buFont typeface="Calibri"/>
              <a:buNone/>
            </a:pPr>
            <a:r>
              <a:rPr lang="en-US"/>
              <a:t>This is a </a:t>
            </a:r>
            <a:r>
              <a:rPr lang="en-US" b="1"/>
              <a:t>neutral</a:t>
            </a:r>
            <a:r>
              <a:rPr lang="en-US"/>
              <a:t> mutation because it does not help a species survive but it also does not harm the species’ chance of survival--it has no effect.</a:t>
            </a:r>
            <a:endParaRPr/>
          </a:p>
        </p:txBody>
      </p:sp>
      <p:sp>
        <p:nvSpPr>
          <p:cNvPr id="343" name="Google Shape;34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mutation, adaptation, and extinction change populations of species over time?</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p:txBody>
      </p:sp>
      <p:sp>
        <p:nvSpPr>
          <p:cNvPr id="125" name="Google Shape;12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example of a harmful mutation is cancer. </a:t>
            </a:r>
            <a:endParaRPr/>
          </a:p>
          <a:p>
            <a:pPr marL="0" lvl="0" indent="0" algn="l" rtl="0">
              <a:spcBef>
                <a:spcPts val="0"/>
              </a:spcBef>
              <a:spcAft>
                <a:spcPts val="0"/>
              </a:spcAft>
              <a:buNone/>
            </a:pPr>
            <a:r>
              <a:rPr lang="en-US" b="1"/>
              <a:t>Cancer</a:t>
            </a:r>
            <a:r>
              <a:rPr lang="en-US"/>
              <a:t> in humans is caused by mutations in the genes. </a:t>
            </a:r>
            <a:endParaRPr/>
          </a:p>
          <a:p>
            <a:pPr marL="0" lvl="0" indent="0" algn="l" rtl="0">
              <a:spcBef>
                <a:spcPts val="0"/>
              </a:spcBef>
              <a:spcAft>
                <a:spcPts val="0"/>
              </a:spcAft>
              <a:buNone/>
            </a:pPr>
            <a:r>
              <a:rPr lang="en-US"/>
              <a:t>These mutations are </a:t>
            </a:r>
            <a:r>
              <a:rPr lang="en-US" b="1"/>
              <a:t>harmful</a:t>
            </a:r>
            <a:r>
              <a:rPr lang="en-US"/>
              <a:t> because cancer makes someone sick and does not help people survive.  </a:t>
            </a:r>
            <a:endParaRPr/>
          </a:p>
        </p:txBody>
      </p:sp>
      <p:sp>
        <p:nvSpPr>
          <p:cNvPr id="351" name="Google Shape;35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59" name="Google Shape;359;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Which is an example of a neutral mutation?</a:t>
            </a:r>
            <a:endParaRPr/>
          </a:p>
          <a:p>
            <a:pPr marL="0" lvl="0" indent="0" algn="l" rtl="0">
              <a:spcBef>
                <a:spcPts val="0"/>
              </a:spcBef>
              <a:spcAft>
                <a:spcPts val="0"/>
              </a:spcAft>
              <a:buNone/>
            </a:pPr>
            <a:endParaRPr/>
          </a:p>
        </p:txBody>
      </p:sp>
      <p:sp>
        <p:nvSpPr>
          <p:cNvPr id="364" name="Google Shape;36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dd1e71d475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Which is an example of a neutral mutation?</a:t>
            </a:r>
            <a:endParaRPr/>
          </a:p>
          <a:p>
            <a:pPr marL="0" lvl="0" indent="0" algn="l" rtl="0">
              <a:spcBef>
                <a:spcPts val="0"/>
              </a:spcBef>
              <a:spcAft>
                <a:spcPts val="0"/>
              </a:spcAft>
              <a:buNone/>
            </a:pPr>
            <a:endParaRPr/>
          </a:p>
          <a:p>
            <a:pPr marL="0" lvl="0" indent="0" algn="l" rtl="0">
              <a:spcBef>
                <a:spcPts val="0"/>
              </a:spcBef>
              <a:spcAft>
                <a:spcPts val="0"/>
              </a:spcAft>
              <a:buNone/>
            </a:pPr>
            <a:r>
              <a:rPr lang="en-US"/>
              <a:t>[Right - the two different eye colors is a neutral mutation because it has no effect on survival.] </a:t>
            </a:r>
            <a:endParaRPr/>
          </a:p>
        </p:txBody>
      </p:sp>
      <p:sp>
        <p:nvSpPr>
          <p:cNvPr id="372" name="Google Shape;372;gdd1e71d475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non-examples </a:t>
            </a:r>
            <a:r>
              <a:rPr lang="en-US" b="1"/>
              <a:t>mutations</a:t>
            </a:r>
            <a:r>
              <a:rPr lang="en-US"/>
              <a:t>.</a:t>
            </a:r>
            <a:endParaRPr/>
          </a:p>
        </p:txBody>
      </p:sp>
      <p:sp>
        <p:nvSpPr>
          <p:cNvPr id="381" name="Google Shape;38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non example is an injury like a broken nose or a broken arm. Even though they change an organism's body, they are not a mutation because it is not the result of a change in DNA.</a:t>
            </a:r>
            <a:endParaRPr/>
          </a:p>
          <a:p>
            <a:pPr marL="0" lvl="0" indent="0" algn="l" rtl="0">
              <a:spcBef>
                <a:spcPts val="0"/>
              </a:spcBef>
              <a:spcAft>
                <a:spcPts val="0"/>
              </a:spcAft>
              <a:buNone/>
            </a:pPr>
            <a:endParaRPr/>
          </a:p>
        </p:txBody>
      </p:sp>
      <p:sp>
        <p:nvSpPr>
          <p:cNvPr id="388" name="Google Shape;38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non example is dying your hair. Even though this changes an organism's hair color, this are not a mutation because it is not the result of a change in DNA.</a:t>
            </a:r>
            <a:endParaRPr/>
          </a:p>
          <a:p>
            <a:pPr marL="0" lvl="0" indent="0" algn="l" rtl="0">
              <a:spcBef>
                <a:spcPts val="0"/>
              </a:spcBef>
              <a:spcAft>
                <a:spcPts val="0"/>
              </a:spcAft>
              <a:buNone/>
            </a:pPr>
            <a:endParaRPr/>
          </a:p>
        </p:txBody>
      </p:sp>
      <p:sp>
        <p:nvSpPr>
          <p:cNvPr id="399" name="Google Shape;39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09" name="Google Shape;409;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mutation?</a:t>
            </a:r>
            <a:endParaRPr/>
          </a:p>
          <a:p>
            <a:pPr marL="0" lvl="0" indent="0" algn="l" rtl="0">
              <a:spcBef>
                <a:spcPts val="0"/>
              </a:spcBef>
              <a:spcAft>
                <a:spcPts val="0"/>
              </a:spcAft>
              <a:buNone/>
            </a:pPr>
            <a:endParaRPr/>
          </a:p>
          <a:p>
            <a:pPr marL="0" lvl="0" indent="0" algn="l" rtl="0">
              <a:spcBef>
                <a:spcPts val="0"/>
              </a:spcBef>
              <a:spcAft>
                <a:spcPts val="0"/>
              </a:spcAft>
              <a:buNone/>
            </a:pPr>
            <a:r>
              <a:rPr lang="en-US"/>
              <a:t>[A mutation is a permanent change in the DNA sequence that makes up a gene.]</a:t>
            </a:r>
            <a:endParaRPr/>
          </a:p>
        </p:txBody>
      </p:sp>
      <p:sp>
        <p:nvSpPr>
          <p:cNvPr id="415" name="Google Shape;41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NOT a type of mutation?</a:t>
            </a:r>
            <a:endParaRPr/>
          </a:p>
        </p:txBody>
      </p:sp>
      <p:sp>
        <p:nvSpPr>
          <p:cNvPr id="423" name="Google Shape;423;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review some other words that you already learned, and make sure you are firm in your understanding. </a:t>
            </a:r>
            <a:endParaRPr/>
          </a:p>
        </p:txBody>
      </p:sp>
      <p:sp>
        <p:nvSpPr>
          <p:cNvPr id="133" name="Google Shape;13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d6f3800f3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dd6f3800f3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 following is NOT a type of mutation?</a:t>
            </a:r>
            <a:endParaRPr/>
          </a:p>
          <a:p>
            <a:pPr marL="0" lvl="0" indent="0" algn="l" rtl="0">
              <a:spcBef>
                <a:spcPts val="0"/>
              </a:spcBef>
              <a:spcAft>
                <a:spcPts val="0"/>
              </a:spcAft>
              <a:buNone/>
            </a:pPr>
            <a:endParaRPr/>
          </a:p>
          <a:p>
            <a:pPr marL="0" lvl="0" indent="0" algn="l" rtl="0">
              <a:spcBef>
                <a:spcPts val="0"/>
              </a:spcBef>
              <a:spcAft>
                <a:spcPts val="0"/>
              </a:spcAft>
              <a:buNone/>
            </a:pPr>
            <a:r>
              <a:rPr lang="en-US"/>
              <a:t>[Broken arm]</a:t>
            </a:r>
            <a:endParaRPr/>
          </a:p>
        </p:txBody>
      </p:sp>
      <p:sp>
        <p:nvSpPr>
          <p:cNvPr id="432" name="Google Shape;432;gdd6f3800f3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List the three types of mutations.</a:t>
            </a:r>
            <a:endParaRPr/>
          </a:p>
        </p:txBody>
      </p:sp>
      <p:sp>
        <p:nvSpPr>
          <p:cNvPr id="441" name="Google Shape;441;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List the three types of mutations.</a:t>
            </a:r>
            <a:endParaRPr/>
          </a:p>
          <a:p>
            <a:pPr marL="0" lvl="0" indent="0" algn="l" rtl="0">
              <a:spcBef>
                <a:spcPts val="0"/>
              </a:spcBef>
              <a:spcAft>
                <a:spcPts val="0"/>
              </a:spcAft>
              <a:buNone/>
            </a:pPr>
            <a:endParaRPr/>
          </a:p>
          <a:p>
            <a:pPr marL="0" lvl="0" indent="0" algn="l" rtl="0">
              <a:spcBef>
                <a:spcPts val="0"/>
              </a:spcBef>
              <a:spcAft>
                <a:spcPts val="0"/>
              </a:spcAft>
              <a:buNone/>
            </a:pPr>
            <a:r>
              <a:rPr lang="en-US"/>
              <a:t>[Beneficial, neutral, harmful]</a:t>
            </a:r>
            <a:endParaRPr/>
          </a:p>
        </p:txBody>
      </p:sp>
      <p:sp>
        <p:nvSpPr>
          <p:cNvPr id="452" name="Google Shape;45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e36902489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e36902489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463" name="Google Shape;463;ge36902489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36902489e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e36902489e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 mutation is a</a:t>
            </a:r>
            <a:r>
              <a:rPr lang="en-US" sz="1200"/>
              <a:t> permanent change in the DNA sequence that makes up a gene.</a:t>
            </a:r>
            <a:endParaRPr/>
          </a:p>
        </p:txBody>
      </p:sp>
      <p:sp>
        <p:nvSpPr>
          <p:cNvPr id="470" name="Google Shape;470;ge36902489e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e36902489e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e36902489e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a:t>Okay everyone. Now that we’ve learned the term mutation, let’s reflect once more on our big question.  Was there anything that we predicted earlier that was correct or incorrect? Do you have any new hypotheses to share? </a:t>
            </a:r>
            <a:endParaRPr/>
          </a:p>
          <a:p>
            <a:pPr marL="0" lvl="0" indent="0" algn="l" rtl="0">
              <a:spcBef>
                <a:spcPts val="0"/>
              </a:spcBef>
              <a:spcAft>
                <a:spcPts val="0"/>
              </a:spcAft>
              <a:buNone/>
            </a:pPr>
            <a:endParaRPr/>
          </a:p>
        </p:txBody>
      </p:sp>
      <p:sp>
        <p:nvSpPr>
          <p:cNvPr id="478" name="Google Shape;478;ge36902489e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e39142ce03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e39142ce0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e36902489e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e36902489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495" name="Google Shape;495;ge36902489e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e36902489e_0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e36902489e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510" name="Google Shape;510;ge36902489e_0_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Parents’ hereditary material gives traits—such as eye color, hair color, blood type, or height—to their offspring, or children.</a:t>
            </a:r>
            <a:endParaRPr/>
          </a:p>
          <a:p>
            <a:pPr marL="0" lvl="0" indent="0" algn="l" rtl="0">
              <a:spcBef>
                <a:spcPts val="0"/>
              </a:spcBef>
              <a:spcAft>
                <a:spcPts val="0"/>
              </a:spcAft>
              <a:buNone/>
            </a:pPr>
            <a:r>
              <a:rPr lang="en-US"/>
              <a:t>Humans have hereditary traits. So do animals, plants, and other organisms. </a:t>
            </a:r>
            <a:endParaRPr/>
          </a:p>
        </p:txBody>
      </p:sp>
      <p:sp>
        <p:nvSpPr>
          <p:cNvPr id="139" name="Google Shape;13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e36902489e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e36902489e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lesson we talk about adaptations.</a:t>
            </a:r>
            <a:endParaRPr/>
          </a:p>
        </p:txBody>
      </p:sp>
      <p:sp>
        <p:nvSpPr>
          <p:cNvPr id="540" name="Google Shape;540;ge36902489e_0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e36902489e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e36902489e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mutation, adaptation, and extinction change populations of species over time?</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p:txBody>
      </p:sp>
      <p:sp>
        <p:nvSpPr>
          <p:cNvPr id="548" name="Google Shape;548;ge36902489e_0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e36902489e_0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e36902489e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review some other words that you already learned, and make sure you are firm in your understanding. </a:t>
            </a:r>
            <a:endParaRPr/>
          </a:p>
        </p:txBody>
      </p:sp>
      <p:sp>
        <p:nvSpPr>
          <p:cNvPr id="556" name="Google Shape;556;ge36902489e_0_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e36902489e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e36902489e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Parents’ hereditary material gives traits—such as eye color, hair color, blood type, or height—to their offspring, or children.</a:t>
            </a:r>
            <a:endParaRPr/>
          </a:p>
          <a:p>
            <a:pPr marL="0" lvl="0" indent="0" algn="l" rtl="0">
              <a:spcBef>
                <a:spcPts val="0"/>
              </a:spcBef>
              <a:spcAft>
                <a:spcPts val="0"/>
              </a:spcAft>
              <a:buNone/>
            </a:pPr>
            <a:r>
              <a:rPr lang="en-US"/>
              <a:t>Humans have hereditary traits. So do animals, plants, and other organisms. </a:t>
            </a:r>
            <a:endParaRPr/>
          </a:p>
        </p:txBody>
      </p:sp>
      <p:sp>
        <p:nvSpPr>
          <p:cNvPr id="562" name="Google Shape;562;ge36902489e_0_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36902489e_0_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e36902489e_0_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DNA is the hereditary material in all organisms.</a:t>
            </a:r>
            <a:endParaRPr/>
          </a:p>
        </p:txBody>
      </p:sp>
      <p:sp>
        <p:nvSpPr>
          <p:cNvPr id="572" name="Google Shape;572;ge36902489e_0_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e36902489e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e36902489e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Genes are the parts of DNA that carry the information that determines your traits—such as hair color, height, baldness, and blood type. </a:t>
            </a:r>
            <a:endParaRPr/>
          </a:p>
        </p:txBody>
      </p:sp>
      <p:sp>
        <p:nvSpPr>
          <p:cNvPr id="580" name="Google Shape;580;ge36902489e_0_2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e36902489e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e36902489e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 mutation is a</a:t>
            </a:r>
            <a:r>
              <a:rPr lang="en-US" sz="1200"/>
              <a:t> permanent change in the DNA sequence that makes up a gene.</a:t>
            </a:r>
            <a:endParaRPr/>
          </a:p>
        </p:txBody>
      </p:sp>
      <p:sp>
        <p:nvSpPr>
          <p:cNvPr id="588" name="Google Shape;588;ge36902489e_0_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e36902489e_0_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e36902489e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Biotic factors are the living things that influence or affect an ecosystem. And, we will learn more about ecosystems later in the unit. </a:t>
            </a:r>
            <a:endParaRPr b="0"/>
          </a:p>
          <a:p>
            <a:pPr marL="0" lvl="0" indent="0" algn="l" rtl="0">
              <a:spcBef>
                <a:spcPts val="0"/>
              </a:spcBef>
              <a:spcAft>
                <a:spcPts val="0"/>
              </a:spcAft>
              <a:buNone/>
            </a:pPr>
            <a:endParaRPr/>
          </a:p>
        </p:txBody>
      </p:sp>
      <p:sp>
        <p:nvSpPr>
          <p:cNvPr id="596" name="Google Shape;596;ge36902489e_0_2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e36902489e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e36902489e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Abiotic factors are the non-living things that influence or affect an ecosystem. </a:t>
            </a:r>
            <a:endParaRPr/>
          </a:p>
        </p:txBody>
      </p:sp>
      <p:sp>
        <p:nvSpPr>
          <p:cNvPr id="607" name="Google Shape;607;ge36902489e_0_2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36902489e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e36902489e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review the information we have covered already.</a:t>
            </a:r>
            <a:endParaRPr b="0"/>
          </a:p>
        </p:txBody>
      </p:sp>
      <p:sp>
        <p:nvSpPr>
          <p:cNvPr id="618" name="Google Shape;618;ge36902489e_0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DNA is the hereditary material in all organisms.</a:t>
            </a:r>
            <a:endParaRPr/>
          </a:p>
        </p:txBody>
      </p:sp>
      <p:sp>
        <p:nvSpPr>
          <p:cNvPr id="149" name="Google Shape;14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e36902489e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e36902489e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inheritable mean?</a:t>
            </a:r>
            <a:endParaRPr/>
          </a:p>
        </p:txBody>
      </p:sp>
      <p:sp>
        <p:nvSpPr>
          <p:cNvPr id="624" name="Google Shape;624;ge36902489e_0_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e36902489e_0_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e36902489e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inheritable mean?</a:t>
            </a:r>
            <a:endParaRPr/>
          </a:p>
          <a:p>
            <a:pPr marL="0" lvl="0" indent="0" algn="l" rtl="0">
              <a:spcBef>
                <a:spcPts val="0"/>
              </a:spcBef>
              <a:spcAft>
                <a:spcPts val="0"/>
              </a:spcAft>
              <a:buNone/>
            </a:pPr>
            <a:endParaRPr/>
          </a:p>
          <a:p>
            <a:pPr marL="0" lvl="0" indent="0" algn="l" rtl="0">
              <a:spcBef>
                <a:spcPts val="0"/>
              </a:spcBef>
              <a:spcAft>
                <a:spcPts val="0"/>
              </a:spcAft>
              <a:buNone/>
            </a:pPr>
            <a:r>
              <a:rPr lang="en-US"/>
              <a:t>[Inheritable traits are those that are received by genes.]</a:t>
            </a:r>
            <a:endParaRPr/>
          </a:p>
        </p:txBody>
      </p:sp>
      <p:sp>
        <p:nvSpPr>
          <p:cNvPr id="634" name="Google Shape;634;ge36902489e_0_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e36902489e_0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ge36902489e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part of DNA carries the information that determines our traits?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Genes</a:t>
            </a:r>
            <a:r>
              <a:rPr lang="en-US"/>
              <a:t> are the p</a:t>
            </a:r>
            <a:r>
              <a:rPr lang="en-US" sz="1200"/>
              <a:t>arts of DNA that carry information that determines your traits.]</a:t>
            </a:r>
            <a:endParaRPr/>
          </a:p>
        </p:txBody>
      </p:sp>
      <p:sp>
        <p:nvSpPr>
          <p:cNvPr id="644" name="Google Shape;644;ge36902489e_0_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e36902489e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e36902489e_0_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mutation?</a:t>
            </a:r>
            <a:endParaRPr/>
          </a:p>
          <a:p>
            <a:pPr marL="0" lvl="0" indent="0" algn="l" rtl="0">
              <a:spcBef>
                <a:spcPts val="0"/>
              </a:spcBef>
              <a:spcAft>
                <a:spcPts val="0"/>
              </a:spcAft>
              <a:buNone/>
            </a:pPr>
            <a:endParaRPr/>
          </a:p>
          <a:p>
            <a:pPr marL="0" lvl="0" indent="0" algn="l" rtl="0">
              <a:spcBef>
                <a:spcPts val="0"/>
              </a:spcBef>
              <a:spcAft>
                <a:spcPts val="0"/>
              </a:spcAft>
              <a:buNone/>
            </a:pPr>
            <a:r>
              <a:rPr lang="en-US"/>
              <a:t>[A mutation is a permanent change in the DNA sequence that makes up a gene.]</a:t>
            </a:r>
            <a:endParaRPr/>
          </a:p>
        </p:txBody>
      </p:sp>
      <p:sp>
        <p:nvSpPr>
          <p:cNvPr id="652" name="Google Shape;652;ge36902489e_0_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36902489e_0_3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e36902489e_0_3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biotic and abiotic factors?</a:t>
            </a:r>
            <a:endParaRPr/>
          </a:p>
          <a:p>
            <a:pPr marL="0" lvl="0" indent="0" algn="l" rtl="0">
              <a:spcBef>
                <a:spcPts val="0"/>
              </a:spcBef>
              <a:spcAft>
                <a:spcPts val="0"/>
              </a:spcAft>
              <a:buNone/>
            </a:pPr>
            <a:endParaRPr/>
          </a:p>
          <a:p>
            <a:pPr marL="0" lvl="0" indent="0" algn="l" rtl="0">
              <a:spcBef>
                <a:spcPts val="0"/>
              </a:spcBef>
              <a:spcAft>
                <a:spcPts val="0"/>
              </a:spcAft>
              <a:buNone/>
            </a:pPr>
            <a:r>
              <a:rPr lang="en-US"/>
              <a:t>[Biotic factors are the living things, or organisms, that interact with each other in an ecosystem. Abiotic factors are the non-living things in an ecosystem’s environment that organisms interact with.]</a:t>
            </a:r>
            <a:endParaRPr/>
          </a:p>
        </p:txBody>
      </p:sp>
      <p:sp>
        <p:nvSpPr>
          <p:cNvPr id="660" name="Google Shape;660;ge36902489e_0_3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e36902489e_0_4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e36902489e_0_4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adaptation. </a:t>
            </a:r>
            <a:endParaRPr/>
          </a:p>
        </p:txBody>
      </p:sp>
      <p:sp>
        <p:nvSpPr>
          <p:cNvPr id="679" name="Google Shape;67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 adaptation is a change or characteristic that helps an organism survive in its environment. </a:t>
            </a:r>
            <a:endParaRPr/>
          </a:p>
        </p:txBody>
      </p:sp>
      <p:sp>
        <p:nvSpPr>
          <p:cNvPr id="686" name="Google Shape;68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e36902489e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e36902489e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95" name="Google Shape;695;ge36902489e_0_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e36902489e_0_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e36902489e_0_2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an adaptation?</a:t>
            </a:r>
            <a:endParaRPr b="0"/>
          </a:p>
          <a:p>
            <a:pPr marL="0" lvl="0" indent="0" algn="l" rtl="0">
              <a:spcBef>
                <a:spcPts val="0"/>
              </a:spcBef>
              <a:spcAft>
                <a:spcPts val="0"/>
              </a:spcAft>
              <a:buNone/>
            </a:pPr>
            <a:endParaRPr/>
          </a:p>
          <a:p>
            <a:pPr marL="0" lvl="0" indent="0" algn="l" rtl="0">
              <a:spcBef>
                <a:spcPts val="0"/>
              </a:spcBef>
              <a:spcAft>
                <a:spcPts val="0"/>
              </a:spcAft>
              <a:buNone/>
            </a:pPr>
            <a:r>
              <a:rPr lang="en-US"/>
              <a:t>[An adaptation is a change or characteristic that helps an organism survive in its environment.]</a:t>
            </a:r>
            <a:endParaRPr/>
          </a:p>
          <a:p>
            <a:pPr marL="0" lvl="0" indent="0" algn="l" rtl="0">
              <a:spcBef>
                <a:spcPts val="0"/>
              </a:spcBef>
              <a:spcAft>
                <a:spcPts val="0"/>
              </a:spcAft>
              <a:buNone/>
            </a:pPr>
            <a:endParaRPr b="0"/>
          </a:p>
          <a:p>
            <a:pPr marL="0" lvl="0" indent="0" algn="l" rtl="0">
              <a:spcBef>
                <a:spcPts val="0"/>
              </a:spcBef>
              <a:spcAft>
                <a:spcPts val="0"/>
              </a:spcAft>
              <a:buNone/>
            </a:pPr>
            <a:endParaRPr b="0"/>
          </a:p>
        </p:txBody>
      </p:sp>
      <p:sp>
        <p:nvSpPr>
          <p:cNvPr id="701" name="Google Shape;701;ge36902489e_0_2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Genes are the parts of DNA that carry the information that determines your traits—such as hair color, height, baldness, and blood type. </a:t>
            </a:r>
            <a:endParaRPr/>
          </a:p>
        </p:txBody>
      </p:sp>
      <p:sp>
        <p:nvSpPr>
          <p:cNvPr id="157" name="Google Shape;15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709" name="Google Shape;70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Adaptations can develop in response to biotic or abiotic factors.</a:t>
            </a:r>
            <a:endParaRPr/>
          </a:p>
        </p:txBody>
      </p:sp>
      <p:sp>
        <p:nvSpPr>
          <p:cNvPr id="716" name="Google Shape;716;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24" name="Google Shape;72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adaptations in response to?</a:t>
            </a:r>
            <a:endParaRPr/>
          </a:p>
          <a:p>
            <a:pPr marL="0" lvl="0" indent="0" algn="l" rtl="0">
              <a:spcBef>
                <a:spcPts val="0"/>
              </a:spcBef>
              <a:spcAft>
                <a:spcPts val="0"/>
              </a:spcAft>
              <a:buNone/>
            </a:pPr>
            <a:endParaRPr/>
          </a:p>
          <a:p>
            <a:pPr marL="0" lvl="0" indent="0" algn="l" rtl="0">
              <a:spcBef>
                <a:spcPts val="0"/>
              </a:spcBef>
              <a:spcAft>
                <a:spcPts val="0"/>
              </a:spcAft>
              <a:buNone/>
            </a:pPr>
            <a:r>
              <a:rPr lang="en-US"/>
              <a:t>[They can be in response to the biotic and abiotic factors in an organism’s environment.]</a:t>
            </a:r>
            <a:endParaRPr/>
          </a:p>
          <a:p>
            <a:pPr marL="0" lvl="0" indent="0" algn="l" rtl="0">
              <a:spcBef>
                <a:spcPts val="0"/>
              </a:spcBef>
              <a:spcAft>
                <a:spcPts val="0"/>
              </a:spcAft>
              <a:buNone/>
            </a:pPr>
            <a:endParaRPr b="0"/>
          </a:p>
          <a:p>
            <a:pPr marL="0" lvl="0" indent="0" algn="l" rtl="0">
              <a:spcBef>
                <a:spcPts val="0"/>
              </a:spcBef>
              <a:spcAft>
                <a:spcPts val="0"/>
              </a:spcAft>
              <a:buNone/>
            </a:pPr>
            <a:endParaRPr b="0"/>
          </a:p>
        </p:txBody>
      </p:sp>
      <p:sp>
        <p:nvSpPr>
          <p:cNvPr id="730" name="Google Shape;730;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adaptations</a:t>
            </a:r>
            <a:r>
              <a:rPr lang="en-US"/>
              <a:t>. </a:t>
            </a:r>
            <a:endParaRPr/>
          </a:p>
        </p:txBody>
      </p:sp>
      <p:sp>
        <p:nvSpPr>
          <p:cNvPr id="738" name="Google Shape;738;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Camels have an adaptation that allows them to store water for long periods of time. This makes camels well-suited for survival in hot and dry climates. </a:t>
            </a:r>
            <a:endParaRPr/>
          </a:p>
        </p:txBody>
      </p:sp>
      <p:sp>
        <p:nvSpPr>
          <p:cNvPr id="745" name="Google Shape;745;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rabbit’s white fur is an adaptation because it allows the rabbit to evade predators and increases survival chances.</a:t>
            </a:r>
            <a:endParaRPr/>
          </a:p>
        </p:txBody>
      </p:sp>
      <p:sp>
        <p:nvSpPr>
          <p:cNvPr id="754" name="Google Shape;75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non-examples of </a:t>
            </a:r>
            <a:r>
              <a:rPr lang="en-US" b="1"/>
              <a:t>adaptations</a:t>
            </a:r>
            <a:r>
              <a:rPr lang="en-US"/>
              <a:t>. </a:t>
            </a:r>
            <a:endParaRPr/>
          </a:p>
        </p:txBody>
      </p:sp>
      <p:sp>
        <p:nvSpPr>
          <p:cNvPr id="762" name="Google Shape;762;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banana ripening is not an adaptation because it does not help the banana survive. </a:t>
            </a:r>
            <a:endParaRPr/>
          </a:p>
        </p:txBody>
      </p:sp>
      <p:sp>
        <p:nvSpPr>
          <p:cNvPr id="769" name="Google Shape;769;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77" name="Google Shape;777;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review the information we have covered already.</a:t>
            </a:r>
            <a:endParaRPr b="0"/>
          </a:p>
        </p:txBody>
      </p:sp>
      <p:sp>
        <p:nvSpPr>
          <p:cNvPr id="165" name="Google Shape;16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example of an adaptation?</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b="0"/>
          </a:p>
        </p:txBody>
      </p:sp>
      <p:sp>
        <p:nvSpPr>
          <p:cNvPr id="783" name="Google Shape;783;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Sea anemones are poisonous, but clownfish have developed a layer of mucus that protects them from the stinging cells. The mucus is best described as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r>
              <a:rPr lang="en-US" b="1"/>
              <a:t>Taken from Practice Test (item #1) </a:t>
            </a:r>
            <a:endParaRPr b="1"/>
          </a:p>
          <a:p>
            <a:pPr marL="0" lvl="0" indent="0" algn="l" rtl="0">
              <a:spcBef>
                <a:spcPts val="0"/>
              </a:spcBef>
              <a:spcAft>
                <a:spcPts val="0"/>
              </a:spcAft>
              <a:buClr>
                <a:schemeClr val="dk1"/>
              </a:buClr>
              <a:buSzPts val="1200"/>
              <a:buFont typeface="Calibri"/>
              <a:buNone/>
            </a:pPr>
            <a:endParaRPr/>
          </a:p>
        </p:txBody>
      </p:sp>
      <p:sp>
        <p:nvSpPr>
          <p:cNvPr id="791" name="Google Shape;791;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e36902489e_0_8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e36902489e_0_8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Sea anemones are poisonous, but clownfish have developed a layer of mucus that protects them from the stinging cells. The mucus is best described as ---</a:t>
            </a:r>
            <a:endParaRPr/>
          </a:p>
          <a:p>
            <a:pPr marL="0" lvl="0" indent="0" algn="l" rtl="0">
              <a:spcBef>
                <a:spcPts val="0"/>
              </a:spcBef>
              <a:spcAft>
                <a:spcPts val="0"/>
              </a:spcAft>
              <a:buNone/>
            </a:pPr>
            <a:endParaRPr/>
          </a:p>
          <a:p>
            <a:pPr marL="0" lvl="0" indent="0" algn="l" rtl="0">
              <a:spcBef>
                <a:spcPts val="0"/>
              </a:spcBef>
              <a:spcAft>
                <a:spcPts val="0"/>
              </a:spcAft>
              <a:buNone/>
            </a:pPr>
            <a:r>
              <a:rPr lang="en-US"/>
              <a:t>[An adaptation]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r>
              <a:rPr lang="en-US" b="1"/>
              <a:t>Taken from Practice Test (item #1) </a:t>
            </a:r>
            <a:endParaRPr b="1"/>
          </a:p>
          <a:p>
            <a:pPr marL="0" lvl="0" indent="0" algn="l" rtl="0">
              <a:spcBef>
                <a:spcPts val="0"/>
              </a:spcBef>
              <a:spcAft>
                <a:spcPts val="0"/>
              </a:spcAft>
              <a:buClr>
                <a:schemeClr val="dk1"/>
              </a:buClr>
              <a:buSzPts val="1200"/>
              <a:buFont typeface="Calibri"/>
              <a:buNone/>
            </a:pPr>
            <a:endParaRPr/>
          </a:p>
        </p:txBody>
      </p:sp>
      <p:sp>
        <p:nvSpPr>
          <p:cNvPr id="800" name="Google Shape;800;ge36902489e_0_8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e36902489e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ge36902489e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an adaptation?</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a:t>[An adaptation is a change or characteristic that helps an organism survive in its environment.]</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b="0"/>
          </a:p>
        </p:txBody>
      </p:sp>
      <p:sp>
        <p:nvSpPr>
          <p:cNvPr id="809" name="Google Shape;809;ge36902489e_0_3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is an adaptation the same as/different from a mutation?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[An adaptation is a change or characteristic that helps an organism survive in its environment.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A mutation is a </a:t>
            </a:r>
            <a:r>
              <a:rPr lang="en-US" sz="1200"/>
              <a:t>permanent change in the DNA sequence that makes up a gene.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Both CAN be beneficial!]</a:t>
            </a:r>
            <a:endParaRPr/>
          </a:p>
          <a:p>
            <a:pPr marL="0" lvl="0" indent="0" algn="l" rtl="0">
              <a:spcBef>
                <a:spcPts val="0"/>
              </a:spcBef>
              <a:spcAft>
                <a:spcPts val="0"/>
              </a:spcAft>
              <a:buNone/>
            </a:pPr>
            <a:endParaRPr b="0"/>
          </a:p>
        </p:txBody>
      </p:sp>
      <p:sp>
        <p:nvSpPr>
          <p:cNvPr id="817" name="Google Shape;81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e36902489e_0_3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e36902489e_0_3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828" name="Google Shape;828;ge36902489e_0_3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e36902489e_0_4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 adaptation is a change or characteristic that helps an organism survive in its environment. </a:t>
            </a:r>
            <a:endParaRPr/>
          </a:p>
        </p:txBody>
      </p:sp>
      <p:sp>
        <p:nvSpPr>
          <p:cNvPr id="834" name="Google Shape;834;ge36902489e_0_4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e36902489e_0_4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e36902489e_0_4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e36902489e_0_4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e36902489e_0_4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a:t>Okay everyone. Now that we’ve learned the term adaptation, let’s reflect once more on our big question.  Was there anything that we predicted earlier that was correct or incorrect? Do you have any new hypotheses to share? </a:t>
            </a:r>
            <a:endParaRPr/>
          </a:p>
          <a:p>
            <a:pPr marL="0" lvl="0" indent="0" algn="l" rtl="0">
              <a:spcBef>
                <a:spcPts val="0"/>
              </a:spcBef>
              <a:spcAft>
                <a:spcPts val="0"/>
              </a:spcAft>
              <a:buNone/>
            </a:pPr>
            <a:endParaRPr/>
          </a:p>
        </p:txBody>
      </p:sp>
      <p:sp>
        <p:nvSpPr>
          <p:cNvPr id="851" name="Google Shape;851;ge36902489e_0_4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e36902489e_0_4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ge36902489e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859" name="Google Shape;859;ge36902489e_0_4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inheritable mean?</a:t>
            </a:r>
            <a:endParaRPr/>
          </a:p>
        </p:txBody>
      </p:sp>
      <p:sp>
        <p:nvSpPr>
          <p:cNvPr id="171" name="Google Shape;17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e36902489e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e36902489e_0_4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4" name="Google Shape;874;ge36902489e_0_4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e36902489e_0_4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e36902489e_0_4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lesson we talk about extinction.</a:t>
            </a:r>
            <a:endParaRPr/>
          </a:p>
        </p:txBody>
      </p:sp>
      <p:sp>
        <p:nvSpPr>
          <p:cNvPr id="904" name="Google Shape;904;ge36902489e_0_4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36902489e_0_4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e36902489e_0_4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mutation, adaptation, and extinction change populations of species over time?</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p:txBody>
      </p:sp>
      <p:sp>
        <p:nvSpPr>
          <p:cNvPr id="912" name="Google Shape;912;ge36902489e_0_4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e36902489e_0_4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e36902489e_0_4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review some other words that you already learned, and make sure you are firm in your understanding. </a:t>
            </a:r>
            <a:endParaRPr/>
          </a:p>
        </p:txBody>
      </p:sp>
      <p:sp>
        <p:nvSpPr>
          <p:cNvPr id="920" name="Google Shape;920;ge36902489e_0_4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e36902489e_0_5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ge36902489e_0_5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Parents’ hereditary material gives traits—such as eye color, hair color, blood type, or height—to their offspring, or children.</a:t>
            </a:r>
            <a:endParaRPr/>
          </a:p>
          <a:p>
            <a:pPr marL="0" lvl="0" indent="0" algn="l" rtl="0">
              <a:spcBef>
                <a:spcPts val="0"/>
              </a:spcBef>
              <a:spcAft>
                <a:spcPts val="0"/>
              </a:spcAft>
              <a:buNone/>
            </a:pPr>
            <a:r>
              <a:rPr lang="en-US"/>
              <a:t>Humans have hereditary traits. So do animals, plants, and other organisms. </a:t>
            </a:r>
            <a:endParaRPr/>
          </a:p>
        </p:txBody>
      </p:sp>
      <p:sp>
        <p:nvSpPr>
          <p:cNvPr id="926" name="Google Shape;926;ge36902489e_0_5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e36902489e_0_5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e36902489e_0_5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DNA is the hereditary material in all organisms.</a:t>
            </a:r>
            <a:endParaRPr/>
          </a:p>
        </p:txBody>
      </p:sp>
      <p:sp>
        <p:nvSpPr>
          <p:cNvPr id="936" name="Google Shape;936;ge36902489e_0_5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e36902489e_0_5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e36902489e_0_5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Genes are the parts of DNA that carry the information that determines your traits—such as hair color, height, baldness, and blood type. </a:t>
            </a:r>
            <a:endParaRPr/>
          </a:p>
        </p:txBody>
      </p:sp>
      <p:sp>
        <p:nvSpPr>
          <p:cNvPr id="944" name="Google Shape;944;ge36902489e_0_5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e36902489e_0_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e36902489e_0_5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 mutation is a</a:t>
            </a:r>
            <a:r>
              <a:rPr lang="en-US" sz="1200"/>
              <a:t> permanent change in the DNA sequence that makes up a gene.</a:t>
            </a:r>
            <a:endParaRPr/>
          </a:p>
        </p:txBody>
      </p:sp>
      <p:sp>
        <p:nvSpPr>
          <p:cNvPr id="952" name="Google Shape;952;ge36902489e_0_5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e36902489e_0_5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 adaptation is a change or characteristic that helps an organism survive in its environment. </a:t>
            </a:r>
            <a:endParaRPr/>
          </a:p>
        </p:txBody>
      </p:sp>
      <p:sp>
        <p:nvSpPr>
          <p:cNvPr id="959" name="Google Shape;959;ge36902489e_0_5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1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1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0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 name="Google Shape;28;p10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0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11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1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1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1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1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1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1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1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1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g"/></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g"/></Relationships>
</file>

<file path=ppt/slides/_rels/slide10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g"/></Relationships>
</file>

<file path=ppt/slides/_rels/slide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44.jpg"/><Relationship Id="rId4" Type="http://schemas.openxmlformats.org/officeDocument/2006/relationships/image" Target="../media/image63.png"/></Relationships>
</file>

<file path=ppt/slides/_rels/slide1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4.png"/></Relationships>
</file>

<file path=ppt/slides/_rels/slide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1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png"/></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1.jpg"/><Relationship Id="rId4" Type="http://schemas.openxmlformats.org/officeDocument/2006/relationships/image" Target="../media/image70.jpg"/></Relationships>
</file>

<file path=ppt/slides/_rels/slide11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1.jpg"/><Relationship Id="rId4" Type="http://schemas.openxmlformats.org/officeDocument/2006/relationships/image" Target="../media/image70.jpg"/></Relationships>
</file>

<file path=ppt/slides/_rels/slide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12.xml.rels><?xml version="1.0" encoding="UTF-8" standalone="yes"?>
<Relationships xmlns="http://schemas.openxmlformats.org/package/2006/relationships"><Relationship Id="rId3" Type="http://schemas.openxmlformats.org/officeDocument/2006/relationships/hyperlink" Target="https://www.teachengineering.org/activities/view/uoh_mutations_lesson01_activity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21.png"/><Relationship Id="rId4" Type="http://schemas.openxmlformats.org/officeDocument/2006/relationships/hyperlink" Target="https://www.worldwildlife.org/species/rhino"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73.jpg"/></Relationships>
</file>

<file path=ppt/slides/_rels/slide1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image" Target="../media/image16.jpg"/></Relationships>
</file>

<file path=ppt/slides/_rels/slide1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g"/></Relationships>
</file>

<file path=ppt/slides/_rels/slide1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g"/></Relationships>
</file>

<file path=ppt/slides/_rels/slide1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44.jpg"/><Relationship Id="rId4" Type="http://schemas.openxmlformats.org/officeDocument/2006/relationships/image" Target="../media/image63.png"/></Relationships>
</file>

<file path=ppt/slides/_rels/slide1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1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21.png"/><Relationship Id="rId4" Type="http://schemas.openxmlformats.org/officeDocument/2006/relationships/hyperlink" Target="https://www.bbc.com/news/science-environment-36424768"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4.png"/></Relationships>
</file>

<file path=ppt/slides/_rels/slide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77.jpg"/></Relationships>
</file>

<file path=ppt/slides/_rels/slide1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5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4.png"/></Relationships>
</file>

<file path=ppt/slides/_rels/slide1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81.jpg"/></Relationships>
</file>

<file path=ppt/slides/_rels/slide1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3.png"/><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hyperlink" Target="https://labs.minutelabs.io/evolution-simulator/#/s/16/about" TargetMode="External"/><Relationship Id="rId4" Type="http://schemas.openxmlformats.org/officeDocument/2006/relationships/image" Target="../media/image38.png"/></Relationships>
</file>

<file path=ppt/slides/_rels/slide1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s://www.sciencefriday.com/educational-resources/a-new-beak-evolution-lab/" TargetMode="External"/><Relationship Id="rId4" Type="http://schemas.openxmlformats.org/officeDocument/2006/relationships/image" Target="../media/image38.png"/></Relationships>
</file>

<file path=ppt/slides/_rels/slide1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6.xml.rels><?xml version="1.0" encoding="UTF-8" standalone="yes"?>
<Relationships xmlns="http://schemas.openxmlformats.org/package/2006/relationships"><Relationship Id="rId3" Type="http://schemas.openxmlformats.org/officeDocument/2006/relationships/hyperlink" Target="https://thesciencepenguin.com/wp-content/uploads/2015/02/adaptationscards.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image" Target="../media/image16.jpg"/></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g"/></Relationships>
</file>

<file path=ppt/slides/_rels/slide6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1.png"/><Relationship Id="rId7"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docs.google.com/presentation/d/1-BTOUlnoD8EgonO2N3o-SyzIdmxK8GlTVtdXoUBV7hA/copy" TargetMode="External"/><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png"/></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44.jpg"/><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7.xml.rels><?xml version="1.0" encoding="UTF-8" standalone="yes"?>
<Relationships xmlns="http://schemas.openxmlformats.org/package/2006/relationships"><Relationship Id="rId3" Type="http://schemas.openxmlformats.org/officeDocument/2006/relationships/hyperlink" Target="https://thesciencepenguin.com/wp-content/uploads/2015/02/adaptationscards.pdf"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1.png"/></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g"/></Relationships>
</file>

<file path=ppt/slides/_rels/slide9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9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image" Target="../media/image16.jpg"/></Relationships>
</file>

<file path=ppt/slides/_rels/slide9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Extension </a:t>
              </a:r>
              <a:r>
                <a:rPr lang="en-US" sz="2800" b="0" i="0" u="none" strike="noStrike" cap="none">
                  <a:solidFill>
                    <a:schemeClr val="lt1"/>
                  </a:solidFill>
                  <a:latin typeface="Calibri"/>
                  <a:ea typeface="Calibri"/>
                  <a:cs typeface="Calibri"/>
                  <a:sym typeface="Calibri"/>
                </a:rPr>
                <a:t>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dd1e71d475_0_0"/>
          <p:cNvSpPr txBox="1"/>
          <p:nvPr/>
        </p:nvSpPr>
        <p:spPr>
          <a:xfrm>
            <a:off x="1017375" y="353125"/>
            <a:ext cx="7820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does inheritable mean?</a:t>
            </a:r>
            <a:endParaRPr/>
          </a:p>
        </p:txBody>
      </p:sp>
      <p:sp>
        <p:nvSpPr>
          <p:cNvPr id="184" name="Google Shape;184;gdd1e71d475_0_0"/>
          <p:cNvSpPr txBox="1"/>
          <p:nvPr/>
        </p:nvSpPr>
        <p:spPr>
          <a:xfrm>
            <a:off x="506941" y="1293642"/>
            <a:ext cx="7119300" cy="2147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choice</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hard work</a:t>
            </a:r>
            <a:endParaRPr/>
          </a:p>
          <a:p>
            <a:pPr marL="342900" marR="0" lvl="0" indent="-342900" algn="l" rtl="0">
              <a:lnSpc>
                <a:spcPct val="115000"/>
              </a:lnSpc>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A trait that is received by genes</a:t>
            </a:r>
            <a:endParaRPr>
              <a:solidFill>
                <a:srgbClr val="FF0000"/>
              </a:solidFill>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the environment</a:t>
            </a:r>
            <a:endParaRPr/>
          </a:p>
        </p:txBody>
      </p:sp>
      <p:pic>
        <p:nvPicPr>
          <p:cNvPr id="185" name="Google Shape;185;gdd1e71d475_0_0" descr="Red Heads.jpg"/>
          <p:cNvPicPr preferRelativeResize="0"/>
          <p:nvPr/>
        </p:nvPicPr>
        <p:blipFill rotWithShape="1">
          <a:blip r:embed="rId3">
            <a:alphaModFix/>
          </a:blip>
          <a:srcRect/>
          <a:stretch/>
        </p:blipFill>
        <p:spPr>
          <a:xfrm>
            <a:off x="1151523" y="4023325"/>
            <a:ext cx="3420477" cy="2279989"/>
          </a:xfrm>
          <a:prstGeom prst="rect">
            <a:avLst/>
          </a:prstGeom>
          <a:noFill/>
          <a:ln>
            <a:noFill/>
          </a:ln>
        </p:spPr>
      </p:pic>
      <p:pic>
        <p:nvPicPr>
          <p:cNvPr id="186" name="Google Shape;186;gdd1e71d475_0_0" descr="Golden Retreiver Family.jpg"/>
          <p:cNvPicPr preferRelativeResize="0"/>
          <p:nvPr/>
        </p:nvPicPr>
        <p:blipFill rotWithShape="1">
          <a:blip r:embed="rId4">
            <a:alphaModFix/>
          </a:blip>
          <a:srcRect/>
          <a:stretch/>
        </p:blipFill>
        <p:spPr>
          <a:xfrm>
            <a:off x="5137374" y="4023324"/>
            <a:ext cx="3206063" cy="2279989"/>
          </a:xfrm>
          <a:prstGeom prst="rect">
            <a:avLst/>
          </a:prstGeom>
          <a:noFill/>
          <a:ln>
            <a:noFill/>
          </a:ln>
        </p:spPr>
      </p:pic>
      <p:sp>
        <p:nvSpPr>
          <p:cNvPr id="187" name="Google Shape;187;gdd1e71d475_0_0"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e36902489e_0_53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ge36902489e_0_535"/>
          <p:cNvSpPr txBox="1"/>
          <p:nvPr/>
        </p:nvSpPr>
        <p:spPr>
          <a:xfrm>
            <a:off x="1017375" y="353125"/>
            <a:ext cx="7820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does inheritable mean?</a:t>
            </a:r>
            <a:endParaRPr/>
          </a:p>
        </p:txBody>
      </p:sp>
      <p:sp>
        <p:nvSpPr>
          <p:cNvPr id="976" name="Google Shape;976;ge36902489e_0_535"/>
          <p:cNvSpPr txBox="1"/>
          <p:nvPr/>
        </p:nvSpPr>
        <p:spPr>
          <a:xfrm>
            <a:off x="506941" y="1293642"/>
            <a:ext cx="7119300" cy="2147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choice</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hard work</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genes</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the environment</a:t>
            </a:r>
            <a:endParaRPr/>
          </a:p>
        </p:txBody>
      </p:sp>
      <p:pic>
        <p:nvPicPr>
          <p:cNvPr id="977" name="Google Shape;977;ge36902489e_0_535" descr="Red Heads.jpg"/>
          <p:cNvPicPr preferRelativeResize="0"/>
          <p:nvPr/>
        </p:nvPicPr>
        <p:blipFill rotWithShape="1">
          <a:blip r:embed="rId3">
            <a:alphaModFix/>
          </a:blip>
          <a:srcRect/>
          <a:stretch/>
        </p:blipFill>
        <p:spPr>
          <a:xfrm>
            <a:off x="1151523" y="4023325"/>
            <a:ext cx="3420477" cy="2279989"/>
          </a:xfrm>
          <a:prstGeom prst="rect">
            <a:avLst/>
          </a:prstGeom>
          <a:noFill/>
          <a:ln>
            <a:noFill/>
          </a:ln>
        </p:spPr>
      </p:pic>
      <p:pic>
        <p:nvPicPr>
          <p:cNvPr id="978" name="Google Shape;978;ge36902489e_0_535" descr="Golden Retreiver Family.jpg"/>
          <p:cNvPicPr preferRelativeResize="0"/>
          <p:nvPr/>
        </p:nvPicPr>
        <p:blipFill rotWithShape="1">
          <a:blip r:embed="rId4">
            <a:alphaModFix/>
          </a:blip>
          <a:srcRect/>
          <a:stretch/>
        </p:blipFill>
        <p:spPr>
          <a:xfrm>
            <a:off x="5137374" y="4023324"/>
            <a:ext cx="3206063" cy="2279989"/>
          </a:xfrm>
          <a:prstGeom prst="rect">
            <a:avLst/>
          </a:prstGeom>
          <a:noFill/>
          <a:ln>
            <a:noFill/>
          </a:ln>
        </p:spPr>
      </p:pic>
      <p:sp>
        <p:nvSpPr>
          <p:cNvPr id="979" name="Google Shape;979;ge36902489e_0_535"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e36902489e_0_544"/>
          <p:cNvSpPr txBox="1"/>
          <p:nvPr/>
        </p:nvSpPr>
        <p:spPr>
          <a:xfrm>
            <a:off x="1017375" y="353125"/>
            <a:ext cx="7820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does inheritable mean?</a:t>
            </a:r>
            <a:endParaRPr/>
          </a:p>
        </p:txBody>
      </p:sp>
      <p:sp>
        <p:nvSpPr>
          <p:cNvPr id="986" name="Google Shape;986;ge36902489e_0_544"/>
          <p:cNvSpPr txBox="1"/>
          <p:nvPr/>
        </p:nvSpPr>
        <p:spPr>
          <a:xfrm>
            <a:off x="506941" y="1293642"/>
            <a:ext cx="7119300" cy="2147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choice</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hard work</a:t>
            </a:r>
            <a:endParaRPr/>
          </a:p>
          <a:p>
            <a:pPr marL="342900" marR="0" lvl="0" indent="-342900" algn="l" rtl="0">
              <a:lnSpc>
                <a:spcPct val="115000"/>
              </a:lnSpc>
              <a:spcBef>
                <a:spcPts val="0"/>
              </a:spcBef>
              <a:spcAft>
                <a:spcPts val="0"/>
              </a:spcAft>
              <a:buClr>
                <a:srgbClr val="FF0000"/>
              </a:buClr>
              <a:buSzPts val="3000"/>
              <a:buFont typeface="Calibri"/>
              <a:buAutoNum type="alphaUcPeriod"/>
            </a:pPr>
            <a:r>
              <a:rPr lang="en-US" sz="3000" b="1">
                <a:solidFill>
                  <a:srgbClr val="FF0000"/>
                </a:solidFill>
                <a:latin typeface="Calibri"/>
                <a:ea typeface="Calibri"/>
                <a:cs typeface="Calibri"/>
                <a:sym typeface="Calibri"/>
              </a:rPr>
              <a:t>A trait that is received by genes</a:t>
            </a:r>
            <a:endParaRPr b="1">
              <a:solidFill>
                <a:srgbClr val="FF0000"/>
              </a:solidFill>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the environment</a:t>
            </a:r>
            <a:endParaRPr/>
          </a:p>
        </p:txBody>
      </p:sp>
      <p:pic>
        <p:nvPicPr>
          <p:cNvPr id="987" name="Google Shape;987;ge36902489e_0_544" descr="Red Heads.jpg"/>
          <p:cNvPicPr preferRelativeResize="0"/>
          <p:nvPr/>
        </p:nvPicPr>
        <p:blipFill rotWithShape="1">
          <a:blip r:embed="rId3">
            <a:alphaModFix/>
          </a:blip>
          <a:srcRect/>
          <a:stretch/>
        </p:blipFill>
        <p:spPr>
          <a:xfrm>
            <a:off x="1151523" y="4023325"/>
            <a:ext cx="3420477" cy="2279989"/>
          </a:xfrm>
          <a:prstGeom prst="rect">
            <a:avLst/>
          </a:prstGeom>
          <a:noFill/>
          <a:ln>
            <a:noFill/>
          </a:ln>
        </p:spPr>
      </p:pic>
      <p:pic>
        <p:nvPicPr>
          <p:cNvPr id="988" name="Google Shape;988;ge36902489e_0_544" descr="Golden Retreiver Family.jpg"/>
          <p:cNvPicPr preferRelativeResize="0"/>
          <p:nvPr/>
        </p:nvPicPr>
        <p:blipFill rotWithShape="1">
          <a:blip r:embed="rId4">
            <a:alphaModFix/>
          </a:blip>
          <a:srcRect/>
          <a:stretch/>
        </p:blipFill>
        <p:spPr>
          <a:xfrm>
            <a:off x="5137374" y="4023324"/>
            <a:ext cx="3206063" cy="2279989"/>
          </a:xfrm>
          <a:prstGeom prst="rect">
            <a:avLst/>
          </a:prstGeom>
          <a:noFill/>
          <a:ln>
            <a:noFill/>
          </a:ln>
        </p:spPr>
      </p:pic>
      <p:sp>
        <p:nvSpPr>
          <p:cNvPr id="989" name="Google Shape;989;ge36902489e_0_544"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ge36902489e_0_553"/>
          <p:cNvSpPr txBox="1"/>
          <p:nvPr/>
        </p:nvSpPr>
        <p:spPr>
          <a:xfrm>
            <a:off x="986250" y="481750"/>
            <a:ext cx="7795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part of DNA carries the </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information that determines our traits?</a:t>
            </a:r>
            <a:endParaRPr/>
          </a:p>
        </p:txBody>
      </p:sp>
      <p:pic>
        <p:nvPicPr>
          <p:cNvPr id="996" name="Google Shape;996;ge36902489e_0_553"/>
          <p:cNvPicPr preferRelativeResize="0"/>
          <p:nvPr/>
        </p:nvPicPr>
        <p:blipFill rotWithShape="1">
          <a:blip r:embed="rId3">
            <a:alphaModFix/>
          </a:blip>
          <a:srcRect/>
          <a:stretch/>
        </p:blipFill>
        <p:spPr>
          <a:xfrm>
            <a:off x="2724659" y="2499359"/>
            <a:ext cx="3694682" cy="3707185"/>
          </a:xfrm>
          <a:prstGeom prst="rect">
            <a:avLst/>
          </a:prstGeom>
          <a:noFill/>
          <a:ln>
            <a:noFill/>
          </a:ln>
        </p:spPr>
      </p:pic>
      <p:sp>
        <p:nvSpPr>
          <p:cNvPr id="997" name="Google Shape;997;ge36902489e_0_553"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e36902489e_0_660"/>
          <p:cNvSpPr txBox="1"/>
          <p:nvPr/>
        </p:nvSpPr>
        <p:spPr>
          <a:xfrm>
            <a:off x="735300" y="110500"/>
            <a:ext cx="81291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the difference between a mutation and an adaptation?</a:t>
            </a:r>
            <a:endParaRPr sz="4000">
              <a:solidFill>
                <a:schemeClr val="dk1"/>
              </a:solidFill>
              <a:latin typeface="Calibri"/>
              <a:ea typeface="Calibri"/>
              <a:cs typeface="Calibri"/>
              <a:sym typeface="Calibri"/>
            </a:endParaRPr>
          </a:p>
        </p:txBody>
      </p:sp>
      <p:sp>
        <p:nvSpPr>
          <p:cNvPr id="1004" name="Google Shape;1004;ge36902489e_0_66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5" name="Google Shape;1005;ge36902489e_0_660"/>
          <p:cNvPicPr preferRelativeResize="0"/>
          <p:nvPr/>
        </p:nvPicPr>
        <p:blipFill>
          <a:blip r:embed="rId4">
            <a:alphaModFix/>
          </a:blip>
          <a:stretch>
            <a:fillRect/>
          </a:stretch>
        </p:blipFill>
        <p:spPr>
          <a:xfrm>
            <a:off x="152400" y="1552575"/>
            <a:ext cx="4419600" cy="4975206"/>
          </a:xfrm>
          <a:prstGeom prst="rect">
            <a:avLst/>
          </a:prstGeom>
          <a:noFill/>
          <a:ln>
            <a:noFill/>
          </a:ln>
        </p:spPr>
      </p:pic>
      <p:pic>
        <p:nvPicPr>
          <p:cNvPr id="1006" name="Google Shape;1006;ge36902489e_0_660"/>
          <p:cNvPicPr preferRelativeResize="0"/>
          <p:nvPr/>
        </p:nvPicPr>
        <p:blipFill>
          <a:blip r:embed="rId4">
            <a:alphaModFix/>
          </a:blip>
          <a:stretch>
            <a:fillRect/>
          </a:stretch>
        </p:blipFill>
        <p:spPr>
          <a:xfrm>
            <a:off x="4572000" y="1552575"/>
            <a:ext cx="4419600" cy="4975206"/>
          </a:xfrm>
          <a:prstGeom prst="rect">
            <a:avLst/>
          </a:prstGeom>
          <a:noFill/>
          <a:ln>
            <a:noFill/>
          </a:ln>
        </p:spPr>
      </p:pic>
      <p:pic>
        <p:nvPicPr>
          <p:cNvPr id="1007" name="Google Shape;1007;ge36902489e_0_660" descr="dreamstime_xl_1940604.jpg"/>
          <p:cNvPicPr preferRelativeResize="0"/>
          <p:nvPr/>
        </p:nvPicPr>
        <p:blipFill rotWithShape="1">
          <a:blip r:embed="rId5">
            <a:alphaModFix/>
          </a:blip>
          <a:srcRect/>
          <a:stretch/>
        </p:blipFill>
        <p:spPr>
          <a:xfrm>
            <a:off x="316612" y="2594037"/>
            <a:ext cx="4091176" cy="2892274"/>
          </a:xfrm>
          <a:prstGeom prst="rect">
            <a:avLst/>
          </a:prstGeom>
          <a:noFill/>
          <a:ln>
            <a:noFill/>
          </a:ln>
        </p:spPr>
      </p:pic>
      <p:pic>
        <p:nvPicPr>
          <p:cNvPr id="1008" name="Google Shape;1008;ge36902489e_0_660" descr="flower mutation.jpg"/>
          <p:cNvPicPr preferRelativeResize="0"/>
          <p:nvPr/>
        </p:nvPicPr>
        <p:blipFill rotWithShape="1">
          <a:blip r:embed="rId6">
            <a:alphaModFix/>
          </a:blip>
          <a:srcRect/>
          <a:stretch/>
        </p:blipFill>
        <p:spPr>
          <a:xfrm>
            <a:off x="4834566" y="2482977"/>
            <a:ext cx="3894474" cy="3114374"/>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ge36902489e_0_618"/>
          <p:cNvSpPr txBox="1"/>
          <p:nvPr/>
        </p:nvSpPr>
        <p:spPr>
          <a:xfrm>
            <a:off x="1290320" y="422711"/>
            <a:ext cx="65634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Demonstration</a:t>
            </a:r>
            <a:endParaRPr/>
          </a:p>
        </p:txBody>
      </p:sp>
      <p:sp>
        <p:nvSpPr>
          <p:cNvPr id="1014" name="Google Shape;1014;ge36902489e_0_618"/>
          <p:cNvSpPr txBox="1"/>
          <p:nvPr/>
        </p:nvSpPr>
        <p:spPr>
          <a:xfrm>
            <a:off x="590420" y="3128625"/>
            <a:ext cx="42381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To engage students with the topic of extinction, you might consider playing a clip from one of the Ice Age films. While not completely accurate, the film includes some real historic species that have gone extinct. </a:t>
            </a:r>
            <a:endParaRPr/>
          </a:p>
        </p:txBody>
      </p:sp>
      <p:sp>
        <p:nvSpPr>
          <p:cNvPr id="1015" name="Google Shape;1015;ge36902489e_0_618"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6" name="Google Shape;1016;ge36902489e_0_618"/>
          <p:cNvPicPr preferRelativeResize="0"/>
          <p:nvPr/>
        </p:nvPicPr>
        <p:blipFill>
          <a:blip r:embed="rId4">
            <a:alphaModFix/>
          </a:blip>
          <a:stretch>
            <a:fillRect/>
          </a:stretch>
        </p:blipFill>
        <p:spPr>
          <a:xfrm>
            <a:off x="5637875" y="1841575"/>
            <a:ext cx="2701075" cy="40516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55"/>
          <p:cNvSpPr txBox="1"/>
          <p:nvPr/>
        </p:nvSpPr>
        <p:spPr>
          <a:xfrm>
            <a:off x="2622582" y="1360250"/>
            <a:ext cx="38988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Extinction </a:t>
            </a:r>
            <a:endParaRPr/>
          </a:p>
        </p:txBody>
      </p:sp>
      <p:sp>
        <p:nvSpPr>
          <p:cNvPr id="1023" name="Google Shape;1023;p5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4" name="Google Shape;1024;p5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56"/>
          <p:cNvSpPr txBox="1">
            <a:spLocks noGrp="1"/>
          </p:cNvSpPr>
          <p:nvPr>
            <p:ph type="ctrTitle"/>
          </p:nvPr>
        </p:nvSpPr>
        <p:spPr>
          <a:xfrm>
            <a:off x="1309225" y="261950"/>
            <a:ext cx="76383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3500" b="1" u="sng"/>
              <a:t>Extinction:</a:t>
            </a:r>
            <a:r>
              <a:rPr lang="en-US" sz="3500"/>
              <a:t> occurs when every individual of a species has died</a:t>
            </a:r>
            <a:endParaRPr sz="3500"/>
          </a:p>
        </p:txBody>
      </p:sp>
      <p:pic>
        <p:nvPicPr>
          <p:cNvPr id="1030" name="Google Shape;1030;p56" descr="dreamstime_xl_24332129.jpg"/>
          <p:cNvPicPr preferRelativeResize="0"/>
          <p:nvPr/>
        </p:nvPicPr>
        <p:blipFill rotWithShape="1">
          <a:blip r:embed="rId3">
            <a:alphaModFix/>
          </a:blip>
          <a:srcRect/>
          <a:stretch/>
        </p:blipFill>
        <p:spPr>
          <a:xfrm>
            <a:off x="1399763" y="1897699"/>
            <a:ext cx="6344475" cy="4234550"/>
          </a:xfrm>
          <a:prstGeom prst="rect">
            <a:avLst/>
          </a:prstGeom>
          <a:noFill/>
          <a:ln>
            <a:noFill/>
          </a:ln>
        </p:spPr>
      </p:pic>
      <p:sp>
        <p:nvSpPr>
          <p:cNvPr id="1031" name="Google Shape;1031;p5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2" name="Google Shape;1032;p56"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5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58"/>
          <p:cNvSpPr txBox="1">
            <a:spLocks noGrp="1"/>
          </p:cNvSpPr>
          <p:nvPr>
            <p:ph type="ctrTitle"/>
          </p:nvPr>
        </p:nvSpPr>
        <p:spPr>
          <a:xfrm>
            <a:off x="739875" y="261950"/>
            <a:ext cx="8069400" cy="799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4000"/>
              <a:t>What is extinction?</a:t>
            </a:r>
            <a:endParaRPr sz="4000"/>
          </a:p>
        </p:txBody>
      </p:sp>
      <p:sp>
        <p:nvSpPr>
          <p:cNvPr id="1045" name="Google Shape;1045;p5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6" name="Google Shape;1046;p58" descr="dreamstime_xl_24332129.jpg"/>
          <p:cNvPicPr preferRelativeResize="0"/>
          <p:nvPr/>
        </p:nvPicPr>
        <p:blipFill rotWithShape="1">
          <a:blip r:embed="rId4">
            <a:alphaModFix/>
          </a:blip>
          <a:srcRect/>
          <a:stretch/>
        </p:blipFill>
        <p:spPr>
          <a:xfrm>
            <a:off x="1399751" y="1745774"/>
            <a:ext cx="6344475" cy="4234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1"/>
          <p:cNvSpPr txBox="1"/>
          <p:nvPr/>
        </p:nvSpPr>
        <p:spPr>
          <a:xfrm>
            <a:off x="986250" y="481750"/>
            <a:ext cx="7795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part of DNA carries the </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information that determines our traits?</a:t>
            </a:r>
            <a:endParaRPr/>
          </a:p>
        </p:txBody>
      </p:sp>
      <p:pic>
        <p:nvPicPr>
          <p:cNvPr id="194" name="Google Shape;194;p11"/>
          <p:cNvPicPr preferRelativeResize="0"/>
          <p:nvPr/>
        </p:nvPicPr>
        <p:blipFill rotWithShape="1">
          <a:blip r:embed="rId3">
            <a:alphaModFix/>
          </a:blip>
          <a:srcRect/>
          <a:stretch/>
        </p:blipFill>
        <p:spPr>
          <a:xfrm>
            <a:off x="2724659" y="2499359"/>
            <a:ext cx="3694682" cy="3707185"/>
          </a:xfrm>
          <a:prstGeom prst="rect">
            <a:avLst/>
          </a:prstGeom>
          <a:noFill/>
          <a:ln>
            <a:noFill/>
          </a:ln>
        </p:spPr>
      </p:pic>
      <p:sp>
        <p:nvSpPr>
          <p:cNvPr id="195" name="Google Shape;195;p11"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6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3" name="Google Shape;1053;p6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61" descr="dreamstime_xl_87791763.jpg"/>
          <p:cNvPicPr preferRelativeResize="0"/>
          <p:nvPr/>
        </p:nvPicPr>
        <p:blipFill rotWithShape="1">
          <a:blip r:embed="rId3">
            <a:alphaModFix/>
          </a:blip>
          <a:srcRect/>
          <a:stretch/>
        </p:blipFill>
        <p:spPr>
          <a:xfrm>
            <a:off x="1395498" y="1146709"/>
            <a:ext cx="6447200" cy="4783850"/>
          </a:xfrm>
          <a:prstGeom prst="rect">
            <a:avLst/>
          </a:prstGeom>
          <a:noFill/>
          <a:ln>
            <a:noFill/>
          </a:ln>
        </p:spPr>
      </p:pic>
      <p:sp>
        <p:nvSpPr>
          <p:cNvPr id="1060" name="Google Shape;1060;p6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1" name="Google Shape;1061;p6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1067" name="Google Shape;1067;p62" descr="dreamstime_xl_48960418.jpg"/>
          <p:cNvPicPr preferRelativeResize="0"/>
          <p:nvPr/>
        </p:nvPicPr>
        <p:blipFill rotWithShape="1">
          <a:blip r:embed="rId3">
            <a:alphaModFix/>
          </a:blip>
          <a:srcRect/>
          <a:stretch/>
        </p:blipFill>
        <p:spPr>
          <a:xfrm>
            <a:off x="2358392" y="1430872"/>
            <a:ext cx="4438248" cy="4438248"/>
          </a:xfrm>
          <a:prstGeom prst="rect">
            <a:avLst/>
          </a:prstGeom>
          <a:noFill/>
          <a:ln>
            <a:noFill/>
          </a:ln>
        </p:spPr>
      </p:pic>
      <p:sp>
        <p:nvSpPr>
          <p:cNvPr id="1068" name="Google Shape;1068;p6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9" name="Google Shape;1069;p6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6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6" name="Google Shape;1076;p6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pic>
        <p:nvPicPr>
          <p:cNvPr id="1082" name="Google Shape;1082;p64" descr="dreamstime_xl_45215391.jpg"/>
          <p:cNvPicPr preferRelativeResize="0"/>
          <p:nvPr/>
        </p:nvPicPr>
        <p:blipFill rotWithShape="1">
          <a:blip r:embed="rId3">
            <a:alphaModFix/>
          </a:blip>
          <a:srcRect/>
          <a:stretch/>
        </p:blipFill>
        <p:spPr>
          <a:xfrm>
            <a:off x="2330482" y="1535243"/>
            <a:ext cx="4284179" cy="4296316"/>
          </a:xfrm>
          <a:prstGeom prst="rect">
            <a:avLst/>
          </a:prstGeom>
          <a:noFill/>
          <a:ln>
            <a:noFill/>
          </a:ln>
        </p:spPr>
      </p:pic>
      <p:sp>
        <p:nvSpPr>
          <p:cNvPr id="1083" name="Google Shape;1083;p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4" name="Google Shape;1084;p6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6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6" descr="Scientists find first evidence of huge T-Rex style dinosaur in Australia"/>
          <p:cNvPicPr preferRelativeResize="0"/>
          <p:nvPr/>
        </p:nvPicPr>
        <p:blipFill rotWithShape="1">
          <a:blip r:embed="rId3">
            <a:alphaModFix/>
          </a:blip>
          <a:srcRect/>
          <a:stretch/>
        </p:blipFill>
        <p:spPr>
          <a:xfrm>
            <a:off x="217348" y="1753550"/>
            <a:ext cx="2861182" cy="2143125"/>
          </a:xfrm>
          <a:prstGeom prst="rect">
            <a:avLst/>
          </a:prstGeom>
          <a:noFill/>
          <a:ln>
            <a:noFill/>
          </a:ln>
        </p:spPr>
      </p:pic>
      <p:pic>
        <p:nvPicPr>
          <p:cNvPr id="1097" name="Google Shape;1097;p66" descr="Everything You Ever Wanted to Know About Ducks"/>
          <p:cNvPicPr preferRelativeResize="0"/>
          <p:nvPr/>
        </p:nvPicPr>
        <p:blipFill rotWithShape="1">
          <a:blip r:embed="rId4">
            <a:alphaModFix/>
          </a:blip>
          <a:srcRect/>
          <a:stretch/>
        </p:blipFill>
        <p:spPr>
          <a:xfrm>
            <a:off x="3191139" y="3202399"/>
            <a:ext cx="2761725" cy="2761725"/>
          </a:xfrm>
          <a:prstGeom prst="rect">
            <a:avLst/>
          </a:prstGeom>
          <a:noFill/>
          <a:ln>
            <a:noFill/>
          </a:ln>
        </p:spPr>
      </p:pic>
      <p:pic>
        <p:nvPicPr>
          <p:cNvPr id="1098" name="Google Shape;1098;p66" descr="Spanish police search river after sightings of Nile crocodile | World news  | The Guardian"/>
          <p:cNvPicPr preferRelativeResize="0"/>
          <p:nvPr/>
        </p:nvPicPr>
        <p:blipFill rotWithShape="1">
          <a:blip r:embed="rId5">
            <a:alphaModFix/>
          </a:blip>
          <a:srcRect/>
          <a:stretch/>
        </p:blipFill>
        <p:spPr>
          <a:xfrm>
            <a:off x="6245076" y="1516159"/>
            <a:ext cx="2617875" cy="2617905"/>
          </a:xfrm>
          <a:prstGeom prst="rect">
            <a:avLst/>
          </a:prstGeom>
          <a:noFill/>
          <a:ln>
            <a:noFill/>
          </a:ln>
        </p:spPr>
      </p:pic>
      <p:sp>
        <p:nvSpPr>
          <p:cNvPr id="1099" name="Google Shape;1099;p66"/>
          <p:cNvSpPr txBox="1"/>
          <p:nvPr/>
        </p:nvSpPr>
        <p:spPr>
          <a:xfrm>
            <a:off x="922225" y="289675"/>
            <a:ext cx="78180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Which is an example of a species that is extinct?</a:t>
            </a:r>
            <a:endParaRPr sz="3500"/>
          </a:p>
        </p:txBody>
      </p:sp>
      <p:sp>
        <p:nvSpPr>
          <p:cNvPr id="1100" name="Google Shape;1100;p66" descr="Questions"/>
          <p:cNvSpPr/>
          <p:nvPr/>
        </p:nvSpPr>
        <p:spPr>
          <a:xfrm>
            <a:off x="0" y="0"/>
            <a:ext cx="735300" cy="7353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1106" name="Google Shape;1106;ge36902489e_0_583" descr="Scientists find first evidence of huge T-Rex style dinosaur in Australia"/>
          <p:cNvPicPr preferRelativeResize="0"/>
          <p:nvPr/>
        </p:nvPicPr>
        <p:blipFill rotWithShape="1">
          <a:blip r:embed="rId3">
            <a:alphaModFix/>
          </a:blip>
          <a:srcRect/>
          <a:stretch/>
        </p:blipFill>
        <p:spPr>
          <a:xfrm>
            <a:off x="217348" y="1753550"/>
            <a:ext cx="2861182" cy="2143125"/>
          </a:xfrm>
          <a:prstGeom prst="rect">
            <a:avLst/>
          </a:prstGeom>
          <a:noFill/>
          <a:ln w="38100" cap="flat" cmpd="sng">
            <a:solidFill>
              <a:srgbClr val="FF0000"/>
            </a:solidFill>
            <a:prstDash val="solid"/>
            <a:round/>
            <a:headEnd type="none" w="sm" len="sm"/>
            <a:tailEnd type="none" w="sm" len="sm"/>
          </a:ln>
        </p:spPr>
      </p:pic>
      <p:pic>
        <p:nvPicPr>
          <p:cNvPr id="1107" name="Google Shape;1107;ge36902489e_0_583" descr="Everything You Ever Wanted to Know About Ducks"/>
          <p:cNvPicPr preferRelativeResize="0"/>
          <p:nvPr/>
        </p:nvPicPr>
        <p:blipFill rotWithShape="1">
          <a:blip r:embed="rId4">
            <a:alphaModFix/>
          </a:blip>
          <a:srcRect/>
          <a:stretch/>
        </p:blipFill>
        <p:spPr>
          <a:xfrm>
            <a:off x="3191139" y="3202399"/>
            <a:ext cx="2761725" cy="2761725"/>
          </a:xfrm>
          <a:prstGeom prst="rect">
            <a:avLst/>
          </a:prstGeom>
          <a:noFill/>
          <a:ln>
            <a:noFill/>
          </a:ln>
        </p:spPr>
      </p:pic>
      <p:pic>
        <p:nvPicPr>
          <p:cNvPr id="1108" name="Google Shape;1108;ge36902489e_0_583" descr="Spanish police search river after sightings of Nile crocodile | World news  | The Guardian"/>
          <p:cNvPicPr preferRelativeResize="0"/>
          <p:nvPr/>
        </p:nvPicPr>
        <p:blipFill rotWithShape="1">
          <a:blip r:embed="rId5">
            <a:alphaModFix/>
          </a:blip>
          <a:srcRect/>
          <a:stretch/>
        </p:blipFill>
        <p:spPr>
          <a:xfrm>
            <a:off x="6245076" y="1516159"/>
            <a:ext cx="2617875" cy="2617905"/>
          </a:xfrm>
          <a:prstGeom prst="rect">
            <a:avLst/>
          </a:prstGeom>
          <a:noFill/>
          <a:ln>
            <a:noFill/>
          </a:ln>
        </p:spPr>
      </p:pic>
      <p:sp>
        <p:nvSpPr>
          <p:cNvPr id="1109" name="Google Shape;1109;ge36902489e_0_583"/>
          <p:cNvSpPr txBox="1"/>
          <p:nvPr/>
        </p:nvSpPr>
        <p:spPr>
          <a:xfrm>
            <a:off x="922225" y="289675"/>
            <a:ext cx="78180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Which is an example of a species that is extinct?</a:t>
            </a:r>
            <a:endParaRPr sz="3500"/>
          </a:p>
        </p:txBody>
      </p:sp>
      <p:sp>
        <p:nvSpPr>
          <p:cNvPr id="1110" name="Google Shape;1110;ge36902489e_0_583" descr="Questions"/>
          <p:cNvSpPr/>
          <p:nvPr/>
        </p:nvSpPr>
        <p:spPr>
          <a:xfrm>
            <a:off x="0" y="0"/>
            <a:ext cx="735300" cy="7353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ge36902489e_0_592"/>
          <p:cNvSpPr txBox="1"/>
          <p:nvPr/>
        </p:nvSpPr>
        <p:spPr>
          <a:xfrm>
            <a:off x="839351" y="292475"/>
            <a:ext cx="80253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another example of a species that is extinct?</a:t>
            </a:r>
            <a:endParaRPr/>
          </a:p>
        </p:txBody>
      </p:sp>
      <p:sp>
        <p:nvSpPr>
          <p:cNvPr id="1117" name="Google Shape;1117;ge36902489e_0_59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8" name="Google Shape;1118;ge36902489e_0_592"/>
          <p:cNvPicPr preferRelativeResize="0"/>
          <p:nvPr/>
        </p:nvPicPr>
        <p:blipFill>
          <a:blip r:embed="rId4">
            <a:alphaModFix/>
          </a:blip>
          <a:stretch>
            <a:fillRect/>
          </a:stretch>
        </p:blipFill>
        <p:spPr>
          <a:xfrm>
            <a:off x="872050" y="1616075"/>
            <a:ext cx="7399901" cy="48598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ge36902489e_0_599"/>
          <p:cNvSpPr txBox="1">
            <a:spLocks noGrp="1"/>
          </p:cNvSpPr>
          <p:nvPr>
            <p:ph type="ctrTitle"/>
          </p:nvPr>
        </p:nvSpPr>
        <p:spPr>
          <a:xfrm>
            <a:off x="739875" y="261950"/>
            <a:ext cx="8069400" cy="799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4000"/>
              <a:t>What is extinction?</a:t>
            </a:r>
            <a:endParaRPr sz="4000"/>
          </a:p>
        </p:txBody>
      </p:sp>
      <p:sp>
        <p:nvSpPr>
          <p:cNvPr id="1125" name="Google Shape;1125;ge36902489e_0_59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6" name="Google Shape;1126;ge36902489e_0_599" descr="dreamstime_xl_24332129.jpg"/>
          <p:cNvPicPr preferRelativeResize="0"/>
          <p:nvPr/>
        </p:nvPicPr>
        <p:blipFill rotWithShape="1">
          <a:blip r:embed="rId4">
            <a:alphaModFix/>
          </a:blip>
          <a:srcRect/>
          <a:stretch/>
        </p:blipFill>
        <p:spPr>
          <a:xfrm>
            <a:off x="1399751" y="1745774"/>
            <a:ext cx="6344475" cy="4234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e36902489e_0_6"/>
          <p:cNvSpPr txBox="1"/>
          <p:nvPr/>
        </p:nvSpPr>
        <p:spPr>
          <a:xfrm>
            <a:off x="1357950" y="1750675"/>
            <a:ext cx="6428100" cy="260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u="sng">
                <a:solidFill>
                  <a:schemeClr val="hlink"/>
                </a:solidFill>
                <a:latin typeface="Calibri"/>
                <a:ea typeface="Calibri"/>
                <a:cs typeface="Calibri"/>
                <a:sym typeface="Calibri"/>
                <a:hlinkClick r:id="rId3"/>
              </a:rPr>
              <a:t>Mutation Telephone</a:t>
            </a:r>
            <a:endParaRPr sz="2400">
              <a:latin typeface="Calibri"/>
              <a:ea typeface="Calibri"/>
              <a:cs typeface="Calibri"/>
              <a:sym typeface="Calibri"/>
            </a:endParaRPr>
          </a:p>
          <a:p>
            <a:pPr marL="0" lvl="0" indent="0" algn="ctr"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r>
              <a:rPr lang="en-US" sz="1700">
                <a:solidFill>
                  <a:srgbClr val="333333"/>
                </a:solidFill>
                <a:highlight>
                  <a:srgbClr val="FFFFFF"/>
                </a:highlight>
              </a:rPr>
              <a:t>Students perform an activity similar to the childhood “telephone” game in which each communication step represents a biological process related to the passage of DNA from one cell to another. This game tangibly illustrates how DNA mutations can happen over several cell generations and the effects the mutations can have on the proteins that cells need to produce. Detailed instructions are linked above.</a:t>
            </a:r>
            <a:endParaRPr sz="1900">
              <a:latin typeface="Calibri"/>
              <a:ea typeface="Calibri"/>
              <a:cs typeface="Calibri"/>
              <a:sym typeface="Calibri"/>
            </a:endParaRPr>
          </a:p>
        </p:txBody>
      </p:sp>
      <p:sp>
        <p:nvSpPr>
          <p:cNvPr id="201" name="Google Shape;201;ge36902489e_0_6"/>
          <p:cNvSpPr txBox="1"/>
          <p:nvPr/>
        </p:nvSpPr>
        <p:spPr>
          <a:xfrm>
            <a:off x="1290320" y="422711"/>
            <a:ext cx="65634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Demonstration</a:t>
            </a:r>
            <a:endParaRPr/>
          </a:p>
        </p:txBody>
      </p:sp>
      <p:pic>
        <p:nvPicPr>
          <p:cNvPr id="202" name="Google Shape;202;ge36902489e_0_6" descr="Cursor"/>
          <p:cNvPicPr preferRelativeResize="0"/>
          <p:nvPr/>
        </p:nvPicPr>
        <p:blipFill rotWithShape="1">
          <a:blip r:embed="rId4">
            <a:alphaModFix/>
          </a:blip>
          <a:srcRect/>
          <a:stretch/>
        </p:blipFill>
        <p:spPr>
          <a:xfrm rot="5400000">
            <a:off x="2917949" y="1921146"/>
            <a:ext cx="476300" cy="476300"/>
          </a:xfrm>
          <a:prstGeom prst="rect">
            <a:avLst/>
          </a:prstGeom>
          <a:noFill/>
          <a:ln>
            <a:noFill/>
          </a:ln>
        </p:spPr>
      </p:pic>
      <p:sp>
        <p:nvSpPr>
          <p:cNvPr id="203" name="Google Shape;203;ge36902489e_0_6" descr="Classroom"/>
          <p:cNvSpPr/>
          <p:nvPr/>
        </p:nvSpPr>
        <p:spPr>
          <a:xfrm>
            <a:off x="124754" y="87073"/>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ge36902489e_0_6"/>
          <p:cNvPicPr preferRelativeResize="0"/>
          <p:nvPr/>
        </p:nvPicPr>
        <p:blipFill>
          <a:blip r:embed="rId6">
            <a:alphaModFix/>
          </a:blip>
          <a:stretch>
            <a:fillRect/>
          </a:stretch>
        </p:blipFill>
        <p:spPr>
          <a:xfrm>
            <a:off x="1763538" y="4351975"/>
            <a:ext cx="5616969" cy="246282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ge36902489e_0_606"/>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133" name="Google Shape;1133;ge36902489e_0_606" descr="Rewind"/>
          <p:cNvSpPr/>
          <p:nvPr/>
        </p:nvSpPr>
        <p:spPr>
          <a:xfrm>
            <a:off x="1928446"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ge36902489e_0_652"/>
          <p:cNvSpPr txBox="1">
            <a:spLocks noGrp="1"/>
          </p:cNvSpPr>
          <p:nvPr>
            <p:ph type="ctrTitle"/>
          </p:nvPr>
        </p:nvSpPr>
        <p:spPr>
          <a:xfrm>
            <a:off x="908400" y="261950"/>
            <a:ext cx="80391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3500" b="1" u="sng"/>
              <a:t>Extinction:</a:t>
            </a:r>
            <a:r>
              <a:rPr lang="en-US" sz="3500"/>
              <a:t> occurs when every individual of a species has died</a:t>
            </a:r>
            <a:endParaRPr sz="3500"/>
          </a:p>
        </p:txBody>
      </p:sp>
      <p:pic>
        <p:nvPicPr>
          <p:cNvPr id="1139" name="Google Shape;1139;ge36902489e_0_652" descr="dreamstime_xl_24332129.jpg"/>
          <p:cNvPicPr preferRelativeResize="0"/>
          <p:nvPr/>
        </p:nvPicPr>
        <p:blipFill rotWithShape="1">
          <a:blip r:embed="rId3">
            <a:alphaModFix/>
          </a:blip>
          <a:srcRect/>
          <a:stretch/>
        </p:blipFill>
        <p:spPr>
          <a:xfrm>
            <a:off x="1399763" y="1897699"/>
            <a:ext cx="6344475" cy="4234550"/>
          </a:xfrm>
          <a:prstGeom prst="rect">
            <a:avLst/>
          </a:prstGeom>
          <a:noFill/>
          <a:ln>
            <a:noFill/>
          </a:ln>
        </p:spPr>
      </p:pic>
      <p:sp>
        <p:nvSpPr>
          <p:cNvPr id="1140" name="Google Shape;1140;ge36902489e_0_65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graphicFrame>
        <p:nvGraphicFramePr>
          <p:cNvPr id="1146" name="Google Shape;1146;p95"/>
          <p:cNvGraphicFramePr/>
          <p:nvPr/>
        </p:nvGraphicFramePr>
        <p:xfrm>
          <a:off x="357561" y="796711"/>
          <a:ext cx="8495150" cy="5428000"/>
        </p:xfrm>
        <a:graphic>
          <a:graphicData uri="http://schemas.openxmlformats.org/drawingml/2006/table">
            <a:tbl>
              <a:tblPr firstRow="1" bandRow="1">
                <a:noFill/>
                <a:tableStyleId>{663CEB2D-07FF-4ABD-850E-D7446B7B7096}</a:tableStyleId>
              </a:tblPr>
              <a:tblGrid>
                <a:gridCol w="2365075">
                  <a:extLst>
                    <a:ext uri="{9D8B030D-6E8A-4147-A177-3AD203B41FA5}">
                      <a16:colId xmlns:a16="http://schemas.microsoft.com/office/drawing/2014/main" val="20000"/>
                    </a:ext>
                  </a:extLst>
                </a:gridCol>
                <a:gridCol w="6130075">
                  <a:extLst>
                    <a:ext uri="{9D8B030D-6E8A-4147-A177-3AD203B41FA5}">
                      <a16:colId xmlns:a16="http://schemas.microsoft.com/office/drawing/2014/main" val="20001"/>
                    </a:ext>
                  </a:extLst>
                </a:gridCol>
              </a:tblGrid>
              <a:tr h="1157225">
                <a:tc>
                  <a:txBody>
                    <a:bodyPr/>
                    <a:lstStyle/>
                    <a:p>
                      <a:pPr marL="0" marR="0" lvl="0" indent="0" algn="ctr" rtl="0">
                        <a:spcBef>
                          <a:spcPts val="0"/>
                        </a:spcBef>
                        <a:spcAft>
                          <a:spcPts val="0"/>
                        </a:spcAft>
                        <a:buNone/>
                      </a:pPr>
                      <a:r>
                        <a:rPr lang="en-US" sz="4000" u="none" strike="noStrike" cap="none"/>
                        <a:t>Term</a:t>
                      </a:r>
                      <a:endParaRPr/>
                    </a:p>
                  </a:txBody>
                  <a:tcPr marL="91450" marR="91450" marT="45725" marB="45725"/>
                </a:tc>
                <a:tc>
                  <a:txBody>
                    <a:bodyPr/>
                    <a:lstStyle/>
                    <a:p>
                      <a:pPr marL="0" marR="0" lvl="0" indent="0" algn="ctr" rtl="0">
                        <a:spcBef>
                          <a:spcPts val="0"/>
                        </a:spcBef>
                        <a:spcAft>
                          <a:spcPts val="0"/>
                        </a:spcAft>
                        <a:buNone/>
                      </a:pPr>
                      <a:r>
                        <a:rPr lang="en-US" sz="4000" u="none" strike="noStrike" cap="none"/>
                        <a:t>Meaning</a:t>
                      </a:r>
                      <a:endParaRPr/>
                    </a:p>
                  </a:txBody>
                  <a:tcPr marL="91450" marR="91450" marT="45725" marB="45725"/>
                </a:tc>
                <a:extLst>
                  <a:ext uri="{0D108BD9-81ED-4DB2-BD59-A6C34878D82A}">
                    <a16:rowId xmlns:a16="http://schemas.microsoft.com/office/drawing/2014/main" val="10000"/>
                  </a:ext>
                </a:extLst>
              </a:tr>
              <a:tr h="1490375">
                <a:tc>
                  <a:txBody>
                    <a:bodyPr/>
                    <a:lstStyle/>
                    <a:p>
                      <a:pPr marL="0" marR="0" lvl="0" indent="0" algn="l" rtl="0">
                        <a:spcBef>
                          <a:spcPts val="0"/>
                        </a:spcBef>
                        <a:spcAft>
                          <a:spcPts val="0"/>
                        </a:spcAft>
                        <a:buNone/>
                      </a:pPr>
                      <a:r>
                        <a:rPr lang="en-US" sz="3600" b="1" u="none" strike="noStrike" cap="none">
                          <a:solidFill>
                            <a:schemeClr val="dk1"/>
                          </a:solidFill>
                        </a:rPr>
                        <a:t>Mutation</a:t>
                      </a:r>
                      <a:endParaRPr sz="3600" b="1">
                        <a:solidFill>
                          <a:schemeClr val="accent6"/>
                        </a:solidFill>
                      </a:endParaRPr>
                    </a:p>
                  </a:txBody>
                  <a:tcPr marL="91450" marR="91450" marT="45725" marB="45725">
                    <a:solidFill>
                      <a:srgbClr val="E36C09">
                        <a:alpha val="40000"/>
                      </a:srgbClr>
                    </a:solidFill>
                  </a:tcPr>
                </a:tc>
                <a:tc>
                  <a:txBody>
                    <a:bodyPr/>
                    <a:lstStyle/>
                    <a:p>
                      <a:pPr marL="0" marR="0" lvl="0" indent="0" algn="ctr" rtl="0">
                        <a:spcBef>
                          <a:spcPts val="0"/>
                        </a:spcBef>
                        <a:spcAft>
                          <a:spcPts val="0"/>
                        </a:spcAft>
                        <a:buNone/>
                      </a:pPr>
                      <a:r>
                        <a:rPr lang="en-US" sz="2800"/>
                        <a:t>A permanent change </a:t>
                      </a:r>
                      <a:r>
                        <a:rPr lang="en-US" sz="2800" b="1"/>
                        <a:t>in the DNA</a:t>
                      </a:r>
                      <a:endParaRPr/>
                    </a:p>
                    <a:p>
                      <a:pPr marL="0" marR="0" lvl="0" indent="0" algn="ctr" rtl="0">
                        <a:spcBef>
                          <a:spcPts val="0"/>
                        </a:spcBef>
                        <a:spcAft>
                          <a:spcPts val="0"/>
                        </a:spcAft>
                        <a:buNone/>
                      </a:pPr>
                      <a:r>
                        <a:rPr lang="en-US" sz="2800"/>
                        <a:t>sequence that makes up a gene</a:t>
                      </a:r>
                      <a:endParaRPr/>
                    </a:p>
                  </a:txBody>
                  <a:tcPr marL="91450" marR="91450" marT="45725" marB="45725">
                    <a:solidFill>
                      <a:srgbClr val="E36C09">
                        <a:alpha val="40000"/>
                      </a:srgbClr>
                    </a:solidFill>
                  </a:tcPr>
                </a:tc>
                <a:extLst>
                  <a:ext uri="{0D108BD9-81ED-4DB2-BD59-A6C34878D82A}">
                    <a16:rowId xmlns:a16="http://schemas.microsoft.com/office/drawing/2014/main" val="10001"/>
                  </a:ext>
                </a:extLst>
              </a:tr>
              <a:tr h="1490375">
                <a:tc>
                  <a:txBody>
                    <a:bodyPr/>
                    <a:lstStyle/>
                    <a:p>
                      <a:pPr marL="0" marR="0" lvl="0" indent="0" algn="l" rtl="0">
                        <a:spcBef>
                          <a:spcPts val="0"/>
                        </a:spcBef>
                        <a:spcAft>
                          <a:spcPts val="0"/>
                        </a:spcAft>
                        <a:buNone/>
                      </a:pPr>
                      <a:r>
                        <a:rPr lang="en-US" sz="3200" b="1"/>
                        <a:t>Adaptation</a:t>
                      </a:r>
                      <a:endParaRPr sz="3200" b="1">
                        <a:solidFill>
                          <a:srgbClr val="4F6128"/>
                        </a:solidFill>
                      </a:endParaRPr>
                    </a:p>
                  </a:txBody>
                  <a:tcPr marL="91450" marR="91450" marT="45725" marB="45725">
                    <a:solidFill>
                      <a:srgbClr val="C2D59B"/>
                    </a:solidFill>
                  </a:tcPr>
                </a:tc>
                <a:tc>
                  <a:txBody>
                    <a:bodyPr/>
                    <a:lstStyle/>
                    <a:p>
                      <a:pPr marL="0" marR="0" lvl="0" indent="0" algn="ctr" rtl="0">
                        <a:spcBef>
                          <a:spcPts val="0"/>
                        </a:spcBef>
                        <a:spcAft>
                          <a:spcPts val="0"/>
                        </a:spcAft>
                        <a:buNone/>
                      </a:pPr>
                      <a:r>
                        <a:rPr lang="en-US" sz="2800"/>
                        <a:t>A change or characteristic that helps an organism </a:t>
                      </a:r>
                      <a:r>
                        <a:rPr lang="en-US" sz="2800" b="1"/>
                        <a:t>survive</a:t>
                      </a:r>
                      <a:r>
                        <a:rPr lang="en-US" sz="2800"/>
                        <a:t> in its environment </a:t>
                      </a:r>
                      <a:endParaRPr/>
                    </a:p>
                  </a:txBody>
                  <a:tcPr marL="91450" marR="91450" marT="45725" marB="45725">
                    <a:solidFill>
                      <a:srgbClr val="C2D59B"/>
                    </a:solidFill>
                  </a:tcPr>
                </a:tc>
                <a:extLst>
                  <a:ext uri="{0D108BD9-81ED-4DB2-BD59-A6C34878D82A}">
                    <a16:rowId xmlns:a16="http://schemas.microsoft.com/office/drawing/2014/main" val="10002"/>
                  </a:ext>
                </a:extLst>
              </a:tr>
              <a:tr h="1290025">
                <a:tc>
                  <a:txBody>
                    <a:bodyPr/>
                    <a:lstStyle/>
                    <a:p>
                      <a:pPr marL="0" marR="0" lvl="0" indent="0" algn="l" rtl="0">
                        <a:spcBef>
                          <a:spcPts val="0"/>
                        </a:spcBef>
                        <a:spcAft>
                          <a:spcPts val="0"/>
                        </a:spcAft>
                        <a:buNone/>
                      </a:pPr>
                      <a:r>
                        <a:rPr lang="en-US" sz="3500" b="1"/>
                        <a:t>Extinction</a:t>
                      </a:r>
                      <a:endParaRPr sz="3500" b="1">
                        <a:solidFill>
                          <a:srgbClr val="76923C"/>
                        </a:solidFill>
                      </a:endParaRPr>
                    </a:p>
                  </a:txBody>
                  <a:tcPr marL="91450" marR="91450" marT="45725" marB="45725">
                    <a:solidFill>
                      <a:srgbClr val="FDE9D8">
                        <a:alpha val="40000"/>
                      </a:srgbClr>
                    </a:solidFill>
                  </a:tcPr>
                </a:tc>
                <a:tc>
                  <a:txBody>
                    <a:bodyPr/>
                    <a:lstStyle/>
                    <a:p>
                      <a:pPr marL="0" marR="0" lvl="0" indent="0" algn="ctr" rtl="0">
                        <a:spcBef>
                          <a:spcPts val="0"/>
                        </a:spcBef>
                        <a:spcAft>
                          <a:spcPts val="0"/>
                        </a:spcAft>
                        <a:buNone/>
                      </a:pPr>
                      <a:r>
                        <a:rPr lang="en-US" sz="2800"/>
                        <a:t>Occurs when every individual of a species has </a:t>
                      </a:r>
                      <a:r>
                        <a:rPr lang="en-US" sz="2800" b="1"/>
                        <a:t>died</a:t>
                      </a:r>
                      <a:endParaRPr/>
                    </a:p>
                  </a:txBody>
                  <a:tcPr marL="91450" marR="91450" marT="45725" marB="45725">
                    <a:solidFill>
                      <a:srgbClr val="FDE9D8">
                        <a:alpha val="40000"/>
                      </a:srgbClr>
                    </a:solidFill>
                  </a:tcPr>
                </a:tc>
                <a:extLst>
                  <a:ext uri="{0D108BD9-81ED-4DB2-BD59-A6C34878D82A}">
                    <a16:rowId xmlns:a16="http://schemas.microsoft.com/office/drawing/2014/main" val="10003"/>
                  </a:ext>
                </a:extLst>
              </a:tr>
            </a:tbl>
          </a:graphicData>
        </a:graphic>
      </p:graphicFrame>
      <p:sp>
        <p:nvSpPr>
          <p:cNvPr id="1147" name="Google Shape;1147;p95" descr="Rewind"/>
          <p:cNvSpPr/>
          <p:nvPr/>
        </p:nvSpPr>
        <p:spPr>
          <a:xfrm>
            <a:off x="0" y="0"/>
            <a:ext cx="920087" cy="78022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ge36902489e_0_625"/>
          <p:cNvSpPr txBox="1"/>
          <p:nvPr/>
        </p:nvSpPr>
        <p:spPr>
          <a:xfrm>
            <a:off x="1290320" y="422711"/>
            <a:ext cx="65634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Extension Activity</a:t>
            </a:r>
            <a:endParaRPr/>
          </a:p>
        </p:txBody>
      </p:sp>
      <p:sp>
        <p:nvSpPr>
          <p:cNvPr id="1153" name="Google Shape;1153;ge36902489e_0_625"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ge36902489e_0_625"/>
          <p:cNvSpPr txBox="1"/>
          <p:nvPr/>
        </p:nvSpPr>
        <p:spPr>
          <a:xfrm>
            <a:off x="1520425" y="1639225"/>
            <a:ext cx="6103200" cy="260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u="sng">
                <a:solidFill>
                  <a:schemeClr val="hlink"/>
                </a:solidFill>
                <a:latin typeface="Calibri"/>
                <a:ea typeface="Calibri"/>
                <a:cs typeface="Calibri"/>
                <a:sym typeface="Calibri"/>
                <a:hlinkClick r:id="rId4"/>
              </a:rPr>
              <a:t>Saving the Rhinos from Extinction</a:t>
            </a:r>
            <a:endParaRPr sz="2300">
              <a:latin typeface="Calibri"/>
              <a:ea typeface="Calibri"/>
              <a:cs typeface="Calibri"/>
              <a:sym typeface="Calibri"/>
            </a:endParaRPr>
          </a:p>
          <a:p>
            <a:pPr marL="0" lvl="0" indent="0" algn="ctr"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r>
              <a:rPr lang="en-US" sz="2000">
                <a:latin typeface="Calibri"/>
                <a:ea typeface="Calibri"/>
                <a:cs typeface="Calibri"/>
                <a:sym typeface="Calibri"/>
              </a:rPr>
              <a:t>Use the WWF website page linked above to have students explore the threats that rhino species are facing today. After a quick Think-Pair-Share, engage the class in discussing what types of human activities threaten other species and how we can improve our efforts in species conservation.</a:t>
            </a:r>
            <a:endParaRPr sz="2000">
              <a:latin typeface="Calibri"/>
              <a:ea typeface="Calibri"/>
              <a:cs typeface="Calibri"/>
              <a:sym typeface="Calibri"/>
            </a:endParaRPr>
          </a:p>
        </p:txBody>
      </p:sp>
      <p:pic>
        <p:nvPicPr>
          <p:cNvPr id="1155" name="Google Shape;1155;ge36902489e_0_625" descr="Cursor"/>
          <p:cNvPicPr preferRelativeResize="0"/>
          <p:nvPr/>
        </p:nvPicPr>
        <p:blipFill rotWithShape="1">
          <a:blip r:embed="rId5">
            <a:alphaModFix/>
          </a:blip>
          <a:srcRect/>
          <a:stretch/>
        </p:blipFill>
        <p:spPr>
          <a:xfrm rot="5400000">
            <a:off x="2129874" y="1852721"/>
            <a:ext cx="472650" cy="472650"/>
          </a:xfrm>
          <a:prstGeom prst="rect">
            <a:avLst/>
          </a:prstGeom>
          <a:noFill/>
          <a:ln>
            <a:noFill/>
          </a:ln>
        </p:spPr>
      </p:pic>
      <p:pic>
        <p:nvPicPr>
          <p:cNvPr id="1156" name="Google Shape;1156;ge36902489e_0_625"/>
          <p:cNvPicPr preferRelativeResize="0"/>
          <p:nvPr/>
        </p:nvPicPr>
        <p:blipFill>
          <a:blip r:embed="rId6">
            <a:alphaModFix/>
          </a:blip>
          <a:stretch>
            <a:fillRect/>
          </a:stretch>
        </p:blipFill>
        <p:spPr>
          <a:xfrm>
            <a:off x="2972963" y="4147600"/>
            <a:ext cx="3198080" cy="2312674"/>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ge36902489e_0_63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ge36902489e_0_632"/>
          <p:cNvSpPr txBox="1"/>
          <p:nvPr/>
        </p:nvSpPr>
        <p:spPr>
          <a:xfrm>
            <a:off x="467248" y="347433"/>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mutation, adaptation, and extinction change populations of species over time?</a:t>
            </a:r>
            <a:endParaRPr/>
          </a:p>
        </p:txBody>
      </p:sp>
      <p:pic>
        <p:nvPicPr>
          <p:cNvPr id="1164" name="Google Shape;1164;ge36902489e_0_632" descr="flower mutation.jpg"/>
          <p:cNvPicPr preferRelativeResize="0"/>
          <p:nvPr/>
        </p:nvPicPr>
        <p:blipFill rotWithShape="1">
          <a:blip r:embed="rId4">
            <a:alphaModFix/>
          </a:blip>
          <a:srcRect/>
          <a:stretch/>
        </p:blipFill>
        <p:spPr>
          <a:xfrm>
            <a:off x="1578859" y="1747460"/>
            <a:ext cx="5903976" cy="4721352"/>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pic>
        <p:nvPicPr>
          <p:cNvPr id="1170" name="Google Shape;1170;ge36902489e_0_639"/>
          <p:cNvPicPr preferRelativeResize="0"/>
          <p:nvPr/>
        </p:nvPicPr>
        <p:blipFill rotWithShape="1">
          <a:blip r:embed="rId3">
            <a:alphaModFix/>
          </a:blip>
          <a:srcRect/>
          <a:stretch/>
        </p:blipFill>
        <p:spPr>
          <a:xfrm>
            <a:off x="0" y="0"/>
            <a:ext cx="9143065" cy="6858001"/>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1185" name="Google Shape;1185;ge36902489e_0_670"/>
          <p:cNvGrpSpPr/>
          <p:nvPr/>
        </p:nvGrpSpPr>
        <p:grpSpPr>
          <a:xfrm>
            <a:off x="1505008" y="297180"/>
            <a:ext cx="5828913" cy="6263098"/>
            <a:chOff x="814636" y="0"/>
            <a:chExt cx="5828913" cy="6263098"/>
          </a:xfrm>
        </p:grpSpPr>
        <p:sp>
          <p:nvSpPr>
            <p:cNvPr id="1186" name="Google Shape;1186;ge36902489e_0_67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ge36902489e_0_67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1188" name="Google Shape;1188;ge36902489e_0_67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ge36902489e_0_67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ge36902489e_0_67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1191" name="Google Shape;1191;ge36902489e_0_67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ge36902489e_0_67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ge36902489e_0_67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1194" name="Google Shape;1194;ge36902489e_0_670"/>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ge36902489e_0_67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ge36902489e_0_67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197" name="Google Shape;1197;ge36902489e_0_670"/>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ge36902489e_0_67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ge36902489e_0_67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200" name="Google Shape;1200;ge36902489e_0_67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ge36902489e_0_67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ge36902489e_0_67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t>
              </a:r>
              <a:r>
                <a:rPr lang="en-US" sz="2800">
                  <a:solidFill>
                    <a:schemeClr val="lt1"/>
                  </a:solidFill>
                  <a:latin typeface="Calibri"/>
                  <a:ea typeface="Calibri"/>
                  <a:cs typeface="Calibri"/>
                  <a:sym typeface="Calibri"/>
                </a:rPr>
                <a:t> </a:t>
              </a:r>
              <a:r>
                <a:rPr lang="en-US" sz="2800" b="0" i="0" u="none" strike="noStrike" cap="none">
                  <a:solidFill>
                    <a:schemeClr val="lt1"/>
                  </a:solidFill>
                  <a:latin typeface="Calibri"/>
                  <a:ea typeface="Calibri"/>
                  <a:cs typeface="Calibri"/>
                  <a:sym typeface="Calibri"/>
                </a:rPr>
                <a:t>Activit</a:t>
              </a:r>
              <a:r>
                <a:rPr lang="en-US" sz="2800">
                  <a:solidFill>
                    <a:schemeClr val="lt1"/>
                  </a:solidFill>
                  <a:latin typeface="Calibri"/>
                  <a:ea typeface="Calibri"/>
                  <a:cs typeface="Calibri"/>
                  <a:sym typeface="Calibri"/>
                </a:rPr>
                <a:t>ies</a:t>
              </a:r>
              <a:endParaRPr/>
            </a:p>
          </p:txBody>
        </p:sp>
        <p:sp>
          <p:nvSpPr>
            <p:cNvPr id="1203" name="Google Shape;1203;ge36902489e_0_67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04" name="Google Shape;1204;ge36902489e_0_67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205" name="Google Shape;1205;ge36902489e_0_67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206" name="Google Shape;1206;ge36902489e_0_67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207" name="Google Shape;1207;ge36902489e_0_67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208" name="Google Shape;1208;ge36902489e_0_67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9" name="Google Shape;1209;ge36902489e_0_67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ge36902489e_0_699"/>
          <p:cNvSpPr txBox="1">
            <a:spLocks noGrp="1"/>
          </p:cNvSpPr>
          <p:nvPr>
            <p:ph type="ctrTitle"/>
          </p:nvPr>
        </p:nvSpPr>
        <p:spPr>
          <a:xfrm>
            <a:off x="595144" y="277435"/>
            <a:ext cx="8216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alibri"/>
              <a:buNone/>
            </a:pPr>
            <a:r>
              <a:rPr lang="en-US" sz="6900"/>
              <a:t>Natural Selection</a:t>
            </a:r>
            <a:endParaRPr sz="6500"/>
          </a:p>
        </p:txBody>
      </p:sp>
      <p:pic>
        <p:nvPicPr>
          <p:cNvPr id="1216" name="Google Shape;1216;ge36902489e_0_699"/>
          <p:cNvPicPr preferRelativeResize="0"/>
          <p:nvPr/>
        </p:nvPicPr>
        <p:blipFill rotWithShape="1">
          <a:blip r:embed="rId3">
            <a:alphaModFix/>
          </a:blip>
          <a:srcRect/>
          <a:stretch/>
        </p:blipFill>
        <p:spPr>
          <a:xfrm>
            <a:off x="134060" y="178056"/>
            <a:ext cx="922168" cy="602232"/>
          </a:xfrm>
          <a:prstGeom prst="rect">
            <a:avLst/>
          </a:prstGeom>
          <a:noFill/>
          <a:ln>
            <a:noFill/>
          </a:ln>
        </p:spPr>
      </p:pic>
      <p:pic>
        <p:nvPicPr>
          <p:cNvPr id="1217" name="Google Shape;1217;ge36902489e_0_699" descr="cheetah family.jpg"/>
          <p:cNvPicPr preferRelativeResize="0"/>
          <p:nvPr/>
        </p:nvPicPr>
        <p:blipFill rotWithShape="1">
          <a:blip r:embed="rId4">
            <a:alphaModFix/>
          </a:blip>
          <a:srcRect/>
          <a:stretch/>
        </p:blipFill>
        <p:spPr>
          <a:xfrm>
            <a:off x="1145084" y="1747427"/>
            <a:ext cx="6853826" cy="4722474"/>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ge36902489e_0_706"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ge36902489e_0_706"/>
          <p:cNvSpPr txBox="1"/>
          <p:nvPr/>
        </p:nvSpPr>
        <p:spPr>
          <a:xfrm>
            <a:off x="467248" y="347433"/>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mutation, adaptation, and extinction change populations of species over time?</a:t>
            </a:r>
            <a:endParaRPr/>
          </a:p>
        </p:txBody>
      </p:sp>
      <p:pic>
        <p:nvPicPr>
          <p:cNvPr id="1225" name="Google Shape;1225;ge36902489e_0_706" descr="flower mutation.jpg"/>
          <p:cNvPicPr preferRelativeResize="0"/>
          <p:nvPr/>
        </p:nvPicPr>
        <p:blipFill rotWithShape="1">
          <a:blip r:embed="rId4">
            <a:alphaModFix/>
          </a:blip>
          <a:srcRect/>
          <a:stretch/>
        </p:blipFill>
        <p:spPr>
          <a:xfrm>
            <a:off x="1578859" y="1747460"/>
            <a:ext cx="5903976" cy="47213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2"/>
          <p:cNvSpPr txBox="1"/>
          <p:nvPr/>
        </p:nvSpPr>
        <p:spPr>
          <a:xfrm>
            <a:off x="2830209" y="856612"/>
            <a:ext cx="348358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Mutation</a:t>
            </a:r>
            <a:endParaRPr/>
          </a:p>
        </p:txBody>
      </p:sp>
      <p:sp>
        <p:nvSpPr>
          <p:cNvPr id="211" name="Google Shape;211;p1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1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Google Shape;1231;ge36902489e_0_713" descr="Red Heads.jpg"/>
          <p:cNvPicPr preferRelativeResize="0"/>
          <p:nvPr/>
        </p:nvPicPr>
        <p:blipFill rotWithShape="1">
          <a:blip r:embed="rId3">
            <a:alphaModFix/>
          </a:blip>
          <a:srcRect/>
          <a:stretch/>
        </p:blipFill>
        <p:spPr>
          <a:xfrm>
            <a:off x="1151523" y="1370878"/>
            <a:ext cx="3420477" cy="2279989"/>
          </a:xfrm>
          <a:prstGeom prst="rect">
            <a:avLst/>
          </a:prstGeom>
          <a:noFill/>
          <a:ln>
            <a:noFill/>
          </a:ln>
        </p:spPr>
      </p:pic>
      <p:pic>
        <p:nvPicPr>
          <p:cNvPr id="1232" name="Google Shape;1232;ge36902489e_0_713" descr="Golden Retreiver Family.jpg"/>
          <p:cNvPicPr preferRelativeResize="0"/>
          <p:nvPr/>
        </p:nvPicPr>
        <p:blipFill rotWithShape="1">
          <a:blip r:embed="rId4">
            <a:alphaModFix/>
          </a:blip>
          <a:srcRect/>
          <a:stretch/>
        </p:blipFill>
        <p:spPr>
          <a:xfrm>
            <a:off x="5156059" y="1370878"/>
            <a:ext cx="3206063" cy="2279989"/>
          </a:xfrm>
          <a:prstGeom prst="rect">
            <a:avLst/>
          </a:prstGeom>
          <a:noFill/>
          <a:ln>
            <a:noFill/>
          </a:ln>
        </p:spPr>
      </p:pic>
      <p:pic>
        <p:nvPicPr>
          <p:cNvPr id="1233" name="Google Shape;1233;ge36902489e_0_713" descr="Blood Type.jpg"/>
          <p:cNvPicPr preferRelativeResize="0"/>
          <p:nvPr/>
        </p:nvPicPr>
        <p:blipFill rotWithShape="1">
          <a:blip r:embed="rId5">
            <a:alphaModFix/>
          </a:blip>
          <a:srcRect/>
          <a:stretch/>
        </p:blipFill>
        <p:spPr>
          <a:xfrm>
            <a:off x="3218200" y="4009665"/>
            <a:ext cx="3009153" cy="2689601"/>
          </a:xfrm>
          <a:prstGeom prst="rect">
            <a:avLst/>
          </a:prstGeom>
          <a:noFill/>
          <a:ln>
            <a:noFill/>
          </a:ln>
        </p:spPr>
      </p:pic>
      <p:sp>
        <p:nvSpPr>
          <p:cNvPr id="1234" name="Google Shape;1234;ge36902489e_0_713"/>
          <p:cNvSpPr txBox="1"/>
          <p:nvPr/>
        </p:nvSpPr>
        <p:spPr>
          <a:xfrm>
            <a:off x="3059425" y="187594"/>
            <a:ext cx="35946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Inheritable</a:t>
            </a:r>
            <a:endParaRPr/>
          </a:p>
        </p:txBody>
      </p:sp>
      <p:sp>
        <p:nvSpPr>
          <p:cNvPr id="1235" name="Google Shape;1235;ge36902489e_0_713"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ge36902489e_0_722"/>
          <p:cNvSpPr txBox="1"/>
          <p:nvPr/>
        </p:nvSpPr>
        <p:spPr>
          <a:xfrm>
            <a:off x="849550" y="450725"/>
            <a:ext cx="7905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DNA:</a:t>
            </a:r>
            <a:r>
              <a:rPr lang="en-US" sz="4000">
                <a:solidFill>
                  <a:schemeClr val="dk1"/>
                </a:solidFill>
                <a:latin typeface="Calibri"/>
                <a:ea typeface="Calibri"/>
                <a:cs typeface="Calibri"/>
                <a:sym typeface="Calibri"/>
              </a:rPr>
              <a:t> the hereditary material in </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almost all organisms</a:t>
            </a:r>
            <a:endParaRPr/>
          </a:p>
        </p:txBody>
      </p:sp>
      <p:pic>
        <p:nvPicPr>
          <p:cNvPr id="1242" name="Google Shape;1242;ge36902489e_0_722" descr="DNA.jpg"/>
          <p:cNvPicPr preferRelativeResize="0"/>
          <p:nvPr/>
        </p:nvPicPr>
        <p:blipFill rotWithShape="1">
          <a:blip r:embed="rId3">
            <a:alphaModFix/>
          </a:blip>
          <a:srcRect/>
          <a:stretch/>
        </p:blipFill>
        <p:spPr>
          <a:xfrm>
            <a:off x="1188267" y="2014395"/>
            <a:ext cx="6697600" cy="4312920"/>
          </a:xfrm>
          <a:prstGeom prst="rect">
            <a:avLst/>
          </a:prstGeom>
          <a:noFill/>
          <a:ln>
            <a:noFill/>
          </a:ln>
        </p:spPr>
      </p:pic>
      <p:sp>
        <p:nvSpPr>
          <p:cNvPr id="1243" name="Google Shape;1243;ge36902489e_0_72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ge36902489e_0_729"/>
          <p:cNvSpPr txBox="1"/>
          <p:nvPr/>
        </p:nvSpPr>
        <p:spPr>
          <a:xfrm>
            <a:off x="642785" y="140488"/>
            <a:ext cx="80112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Genes:</a:t>
            </a:r>
            <a:r>
              <a:rPr lang="en-US" sz="4000">
                <a:solidFill>
                  <a:schemeClr val="dk1"/>
                </a:solidFill>
                <a:latin typeface="Calibri"/>
                <a:ea typeface="Calibri"/>
                <a:cs typeface="Calibri"/>
                <a:sym typeface="Calibri"/>
              </a:rPr>
              <a:t> parts of DNA that carry</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information that determines your</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traits</a:t>
            </a:r>
            <a:endParaRPr/>
          </a:p>
        </p:txBody>
      </p:sp>
      <p:pic>
        <p:nvPicPr>
          <p:cNvPr id="1250" name="Google Shape;1250;ge36902489e_0_729"/>
          <p:cNvPicPr preferRelativeResize="0"/>
          <p:nvPr/>
        </p:nvPicPr>
        <p:blipFill rotWithShape="1">
          <a:blip r:embed="rId3">
            <a:alphaModFix/>
          </a:blip>
          <a:srcRect/>
          <a:stretch/>
        </p:blipFill>
        <p:spPr>
          <a:xfrm>
            <a:off x="2444247" y="2226547"/>
            <a:ext cx="4428308" cy="4443294"/>
          </a:xfrm>
          <a:prstGeom prst="rect">
            <a:avLst/>
          </a:prstGeom>
          <a:noFill/>
          <a:ln>
            <a:noFill/>
          </a:ln>
        </p:spPr>
      </p:pic>
      <p:sp>
        <p:nvSpPr>
          <p:cNvPr id="1251" name="Google Shape;1251;ge36902489e_0_72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ge36902489e_0_736"/>
          <p:cNvSpPr txBox="1"/>
          <p:nvPr/>
        </p:nvSpPr>
        <p:spPr>
          <a:xfrm>
            <a:off x="990600" y="350450"/>
            <a:ext cx="772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Mutation</a:t>
            </a:r>
            <a:r>
              <a:rPr lang="en-US" sz="3600" u="sng">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a permanent change in the DNA</a:t>
            </a:r>
            <a:r>
              <a:rPr lang="en-US"/>
              <a:t> </a:t>
            </a:r>
            <a:r>
              <a:rPr lang="en-US" sz="3600">
                <a:solidFill>
                  <a:schemeClr val="dk1"/>
                </a:solidFill>
                <a:latin typeface="Calibri"/>
                <a:ea typeface="Calibri"/>
                <a:cs typeface="Calibri"/>
                <a:sym typeface="Calibri"/>
              </a:rPr>
              <a:t>sequence that makes up a gene</a:t>
            </a:r>
            <a:endParaRPr/>
          </a:p>
        </p:txBody>
      </p:sp>
      <p:pic>
        <p:nvPicPr>
          <p:cNvPr id="1258" name="Google Shape;1258;ge36902489e_0_736" descr="flower mutation.jpg"/>
          <p:cNvPicPr preferRelativeResize="0"/>
          <p:nvPr/>
        </p:nvPicPr>
        <p:blipFill rotWithShape="1">
          <a:blip r:embed="rId3">
            <a:alphaModFix/>
          </a:blip>
          <a:srcRect/>
          <a:stretch/>
        </p:blipFill>
        <p:spPr>
          <a:xfrm>
            <a:off x="1622721" y="2020254"/>
            <a:ext cx="5903976" cy="4721352"/>
          </a:xfrm>
          <a:prstGeom prst="rect">
            <a:avLst/>
          </a:prstGeom>
          <a:noFill/>
          <a:ln>
            <a:noFill/>
          </a:ln>
        </p:spPr>
      </p:pic>
      <p:sp>
        <p:nvSpPr>
          <p:cNvPr id="1259" name="Google Shape;1259;ge36902489e_0_73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ge36902489e_0_743"/>
          <p:cNvSpPr txBox="1">
            <a:spLocks noGrp="1"/>
          </p:cNvSpPr>
          <p:nvPr>
            <p:ph type="subTitle" idx="1"/>
          </p:nvPr>
        </p:nvSpPr>
        <p:spPr>
          <a:xfrm>
            <a:off x="849600" y="229600"/>
            <a:ext cx="81216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Adaptation</a:t>
            </a:r>
            <a:r>
              <a:rPr lang="en-US">
                <a:solidFill>
                  <a:schemeClr val="dk1"/>
                </a:solidFill>
              </a:rPr>
              <a:t>: a change or characteristic that helps an organism survive in its environment</a:t>
            </a:r>
            <a:r>
              <a:rPr lang="en-US"/>
              <a:t> </a:t>
            </a:r>
            <a:endParaRPr/>
          </a:p>
        </p:txBody>
      </p:sp>
      <p:pic>
        <p:nvPicPr>
          <p:cNvPr id="1265" name="Google Shape;1265;ge36902489e_0_743" descr="dreamstime_xl_1940604.jpg"/>
          <p:cNvPicPr preferRelativeResize="0"/>
          <p:nvPr/>
        </p:nvPicPr>
        <p:blipFill rotWithShape="1">
          <a:blip r:embed="rId3">
            <a:alphaModFix/>
          </a:blip>
          <a:srcRect/>
          <a:stretch/>
        </p:blipFill>
        <p:spPr>
          <a:xfrm>
            <a:off x="1223474" y="1687974"/>
            <a:ext cx="6697050" cy="4734525"/>
          </a:xfrm>
          <a:prstGeom prst="rect">
            <a:avLst/>
          </a:prstGeom>
          <a:noFill/>
          <a:ln>
            <a:noFill/>
          </a:ln>
        </p:spPr>
      </p:pic>
      <p:sp>
        <p:nvSpPr>
          <p:cNvPr id="1266" name="Google Shape;1266;ge36902489e_0_74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ge36902489e_0_796"/>
          <p:cNvSpPr txBox="1">
            <a:spLocks noGrp="1"/>
          </p:cNvSpPr>
          <p:nvPr>
            <p:ph type="ctrTitle"/>
          </p:nvPr>
        </p:nvSpPr>
        <p:spPr>
          <a:xfrm>
            <a:off x="908400" y="261950"/>
            <a:ext cx="80391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3500" b="1" u="sng"/>
              <a:t>Extinction:</a:t>
            </a:r>
            <a:r>
              <a:rPr lang="en-US" sz="3500"/>
              <a:t> occurs when every individual of a species has died</a:t>
            </a:r>
            <a:endParaRPr sz="3500"/>
          </a:p>
        </p:txBody>
      </p:sp>
      <p:pic>
        <p:nvPicPr>
          <p:cNvPr id="1272" name="Google Shape;1272;ge36902489e_0_796" descr="dreamstime_xl_24332129.jpg"/>
          <p:cNvPicPr preferRelativeResize="0"/>
          <p:nvPr/>
        </p:nvPicPr>
        <p:blipFill rotWithShape="1">
          <a:blip r:embed="rId3">
            <a:alphaModFix/>
          </a:blip>
          <a:srcRect/>
          <a:stretch/>
        </p:blipFill>
        <p:spPr>
          <a:xfrm>
            <a:off x="1399763" y="1897699"/>
            <a:ext cx="6344475" cy="4234550"/>
          </a:xfrm>
          <a:prstGeom prst="rect">
            <a:avLst/>
          </a:prstGeom>
          <a:noFill/>
          <a:ln>
            <a:noFill/>
          </a:ln>
        </p:spPr>
      </p:pic>
      <p:sp>
        <p:nvSpPr>
          <p:cNvPr id="1273" name="Google Shape;1273;ge36902489e_0_79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e36902489e_0_74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ge36902489e_0_754"/>
          <p:cNvSpPr txBox="1"/>
          <p:nvPr/>
        </p:nvSpPr>
        <p:spPr>
          <a:xfrm>
            <a:off x="1017375" y="353125"/>
            <a:ext cx="7820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does inheritable mean?</a:t>
            </a:r>
            <a:endParaRPr/>
          </a:p>
        </p:txBody>
      </p:sp>
      <p:sp>
        <p:nvSpPr>
          <p:cNvPr id="1286" name="Google Shape;1286;ge36902489e_0_754"/>
          <p:cNvSpPr txBox="1"/>
          <p:nvPr/>
        </p:nvSpPr>
        <p:spPr>
          <a:xfrm>
            <a:off x="506941" y="1293642"/>
            <a:ext cx="7119300" cy="2147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choice</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hard work</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genes</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the environment</a:t>
            </a:r>
            <a:endParaRPr/>
          </a:p>
        </p:txBody>
      </p:sp>
      <p:pic>
        <p:nvPicPr>
          <p:cNvPr id="1287" name="Google Shape;1287;ge36902489e_0_754" descr="Red Heads.jpg"/>
          <p:cNvPicPr preferRelativeResize="0"/>
          <p:nvPr/>
        </p:nvPicPr>
        <p:blipFill rotWithShape="1">
          <a:blip r:embed="rId3">
            <a:alphaModFix/>
          </a:blip>
          <a:srcRect/>
          <a:stretch/>
        </p:blipFill>
        <p:spPr>
          <a:xfrm>
            <a:off x="1151523" y="4023325"/>
            <a:ext cx="3420477" cy="2279989"/>
          </a:xfrm>
          <a:prstGeom prst="rect">
            <a:avLst/>
          </a:prstGeom>
          <a:noFill/>
          <a:ln>
            <a:noFill/>
          </a:ln>
        </p:spPr>
      </p:pic>
      <p:pic>
        <p:nvPicPr>
          <p:cNvPr id="1288" name="Google Shape;1288;ge36902489e_0_754" descr="Golden Retreiver Family.jpg"/>
          <p:cNvPicPr preferRelativeResize="0"/>
          <p:nvPr/>
        </p:nvPicPr>
        <p:blipFill rotWithShape="1">
          <a:blip r:embed="rId4">
            <a:alphaModFix/>
          </a:blip>
          <a:srcRect/>
          <a:stretch/>
        </p:blipFill>
        <p:spPr>
          <a:xfrm>
            <a:off x="5137374" y="4023324"/>
            <a:ext cx="3206063" cy="2279989"/>
          </a:xfrm>
          <a:prstGeom prst="rect">
            <a:avLst/>
          </a:prstGeom>
          <a:noFill/>
          <a:ln>
            <a:noFill/>
          </a:ln>
        </p:spPr>
      </p:pic>
      <p:sp>
        <p:nvSpPr>
          <p:cNvPr id="1289" name="Google Shape;1289;ge36902489e_0_754"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ge36902489e_0_763"/>
          <p:cNvSpPr txBox="1"/>
          <p:nvPr/>
        </p:nvSpPr>
        <p:spPr>
          <a:xfrm>
            <a:off x="1017375" y="353125"/>
            <a:ext cx="7820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does inheritable mean?</a:t>
            </a:r>
            <a:endParaRPr/>
          </a:p>
        </p:txBody>
      </p:sp>
      <p:sp>
        <p:nvSpPr>
          <p:cNvPr id="1296" name="Google Shape;1296;ge36902489e_0_763"/>
          <p:cNvSpPr txBox="1"/>
          <p:nvPr/>
        </p:nvSpPr>
        <p:spPr>
          <a:xfrm>
            <a:off x="506941" y="1293642"/>
            <a:ext cx="7119300" cy="2147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choice</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hard work</a:t>
            </a:r>
            <a:endParaRPr/>
          </a:p>
          <a:p>
            <a:pPr marL="342900" marR="0" lvl="0" indent="-342900" algn="l" rtl="0">
              <a:lnSpc>
                <a:spcPct val="115000"/>
              </a:lnSpc>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A trait that is received by genes</a:t>
            </a:r>
            <a:endParaRPr>
              <a:solidFill>
                <a:srgbClr val="FF0000"/>
              </a:solidFill>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the environment</a:t>
            </a:r>
            <a:endParaRPr/>
          </a:p>
        </p:txBody>
      </p:sp>
      <p:pic>
        <p:nvPicPr>
          <p:cNvPr id="1297" name="Google Shape;1297;ge36902489e_0_763" descr="Red Heads.jpg"/>
          <p:cNvPicPr preferRelativeResize="0"/>
          <p:nvPr/>
        </p:nvPicPr>
        <p:blipFill rotWithShape="1">
          <a:blip r:embed="rId3">
            <a:alphaModFix/>
          </a:blip>
          <a:srcRect/>
          <a:stretch/>
        </p:blipFill>
        <p:spPr>
          <a:xfrm>
            <a:off x="1151523" y="4023325"/>
            <a:ext cx="3420477" cy="2279989"/>
          </a:xfrm>
          <a:prstGeom prst="rect">
            <a:avLst/>
          </a:prstGeom>
          <a:noFill/>
          <a:ln>
            <a:noFill/>
          </a:ln>
        </p:spPr>
      </p:pic>
      <p:pic>
        <p:nvPicPr>
          <p:cNvPr id="1298" name="Google Shape;1298;ge36902489e_0_763" descr="Golden Retreiver Family.jpg"/>
          <p:cNvPicPr preferRelativeResize="0"/>
          <p:nvPr/>
        </p:nvPicPr>
        <p:blipFill rotWithShape="1">
          <a:blip r:embed="rId4">
            <a:alphaModFix/>
          </a:blip>
          <a:srcRect/>
          <a:stretch/>
        </p:blipFill>
        <p:spPr>
          <a:xfrm>
            <a:off x="5137374" y="4023324"/>
            <a:ext cx="3206063" cy="2279989"/>
          </a:xfrm>
          <a:prstGeom prst="rect">
            <a:avLst/>
          </a:prstGeom>
          <a:noFill/>
          <a:ln>
            <a:noFill/>
          </a:ln>
        </p:spPr>
      </p:pic>
      <p:sp>
        <p:nvSpPr>
          <p:cNvPr id="1299" name="Google Shape;1299;ge36902489e_0_763"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ge36902489e_0_772"/>
          <p:cNvSpPr txBox="1"/>
          <p:nvPr/>
        </p:nvSpPr>
        <p:spPr>
          <a:xfrm>
            <a:off x="986250" y="481750"/>
            <a:ext cx="7795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part of DNA carries the </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information that determines our traits?</a:t>
            </a:r>
            <a:endParaRPr/>
          </a:p>
        </p:txBody>
      </p:sp>
      <p:pic>
        <p:nvPicPr>
          <p:cNvPr id="1306" name="Google Shape;1306;ge36902489e_0_772"/>
          <p:cNvPicPr preferRelativeResize="0"/>
          <p:nvPr/>
        </p:nvPicPr>
        <p:blipFill rotWithShape="1">
          <a:blip r:embed="rId3">
            <a:alphaModFix/>
          </a:blip>
          <a:srcRect/>
          <a:stretch/>
        </p:blipFill>
        <p:spPr>
          <a:xfrm>
            <a:off x="2724659" y="2499359"/>
            <a:ext cx="3694682" cy="3707185"/>
          </a:xfrm>
          <a:prstGeom prst="rect">
            <a:avLst/>
          </a:prstGeom>
          <a:noFill/>
          <a:ln>
            <a:noFill/>
          </a:ln>
        </p:spPr>
      </p:pic>
      <p:sp>
        <p:nvSpPr>
          <p:cNvPr id="1307" name="Google Shape;1307;ge36902489e_0_772"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3"/>
          <p:cNvSpPr txBox="1"/>
          <p:nvPr/>
        </p:nvSpPr>
        <p:spPr>
          <a:xfrm>
            <a:off x="990600" y="350450"/>
            <a:ext cx="772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Mutation</a:t>
            </a:r>
            <a:r>
              <a:rPr lang="en-US" sz="3600" u="sng">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a permanent change in the DNA</a:t>
            </a:r>
            <a:r>
              <a:rPr lang="en-US"/>
              <a:t> </a:t>
            </a:r>
            <a:r>
              <a:rPr lang="en-US" sz="3600">
                <a:solidFill>
                  <a:schemeClr val="dk1"/>
                </a:solidFill>
                <a:latin typeface="Calibri"/>
                <a:ea typeface="Calibri"/>
                <a:cs typeface="Calibri"/>
                <a:sym typeface="Calibri"/>
              </a:rPr>
              <a:t>sequence that makes up a gene</a:t>
            </a:r>
            <a:endParaRPr/>
          </a:p>
        </p:txBody>
      </p:sp>
      <p:pic>
        <p:nvPicPr>
          <p:cNvPr id="219" name="Google Shape;219;p13" descr="flower mutation.jpg"/>
          <p:cNvPicPr preferRelativeResize="0"/>
          <p:nvPr/>
        </p:nvPicPr>
        <p:blipFill rotWithShape="1">
          <a:blip r:embed="rId3">
            <a:alphaModFix/>
          </a:blip>
          <a:srcRect/>
          <a:stretch/>
        </p:blipFill>
        <p:spPr>
          <a:xfrm>
            <a:off x="1622721" y="2020254"/>
            <a:ext cx="5903976" cy="4721352"/>
          </a:xfrm>
          <a:prstGeom prst="rect">
            <a:avLst/>
          </a:prstGeom>
          <a:noFill/>
          <a:ln>
            <a:noFill/>
          </a:ln>
        </p:spPr>
      </p:pic>
      <p:sp>
        <p:nvSpPr>
          <p:cNvPr id="220" name="Google Shape;220;p1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13"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ge36902489e_0_779"/>
          <p:cNvSpPr txBox="1"/>
          <p:nvPr/>
        </p:nvSpPr>
        <p:spPr>
          <a:xfrm>
            <a:off x="735300" y="110500"/>
            <a:ext cx="81291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the difference between a mutation and an adaptation?</a:t>
            </a:r>
            <a:endParaRPr sz="4000">
              <a:solidFill>
                <a:schemeClr val="dk1"/>
              </a:solidFill>
              <a:latin typeface="Calibri"/>
              <a:ea typeface="Calibri"/>
              <a:cs typeface="Calibri"/>
              <a:sym typeface="Calibri"/>
            </a:endParaRPr>
          </a:p>
        </p:txBody>
      </p:sp>
      <p:sp>
        <p:nvSpPr>
          <p:cNvPr id="1314" name="Google Shape;1314;ge36902489e_0_77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5" name="Google Shape;1315;ge36902489e_0_779"/>
          <p:cNvPicPr preferRelativeResize="0"/>
          <p:nvPr/>
        </p:nvPicPr>
        <p:blipFill>
          <a:blip r:embed="rId4">
            <a:alphaModFix/>
          </a:blip>
          <a:stretch>
            <a:fillRect/>
          </a:stretch>
        </p:blipFill>
        <p:spPr>
          <a:xfrm>
            <a:off x="152400" y="1552575"/>
            <a:ext cx="4419600" cy="4975206"/>
          </a:xfrm>
          <a:prstGeom prst="rect">
            <a:avLst/>
          </a:prstGeom>
          <a:noFill/>
          <a:ln>
            <a:noFill/>
          </a:ln>
        </p:spPr>
      </p:pic>
      <p:pic>
        <p:nvPicPr>
          <p:cNvPr id="1316" name="Google Shape;1316;ge36902489e_0_779"/>
          <p:cNvPicPr preferRelativeResize="0"/>
          <p:nvPr/>
        </p:nvPicPr>
        <p:blipFill>
          <a:blip r:embed="rId4">
            <a:alphaModFix/>
          </a:blip>
          <a:stretch>
            <a:fillRect/>
          </a:stretch>
        </p:blipFill>
        <p:spPr>
          <a:xfrm>
            <a:off x="4572000" y="1552575"/>
            <a:ext cx="4419600" cy="4975206"/>
          </a:xfrm>
          <a:prstGeom prst="rect">
            <a:avLst/>
          </a:prstGeom>
          <a:noFill/>
          <a:ln>
            <a:noFill/>
          </a:ln>
        </p:spPr>
      </p:pic>
      <p:pic>
        <p:nvPicPr>
          <p:cNvPr id="1317" name="Google Shape;1317;ge36902489e_0_779" descr="dreamstime_xl_1940604.jpg"/>
          <p:cNvPicPr preferRelativeResize="0"/>
          <p:nvPr/>
        </p:nvPicPr>
        <p:blipFill rotWithShape="1">
          <a:blip r:embed="rId5">
            <a:alphaModFix/>
          </a:blip>
          <a:srcRect/>
          <a:stretch/>
        </p:blipFill>
        <p:spPr>
          <a:xfrm>
            <a:off x="316612" y="2594037"/>
            <a:ext cx="4091176" cy="2892274"/>
          </a:xfrm>
          <a:prstGeom prst="rect">
            <a:avLst/>
          </a:prstGeom>
          <a:noFill/>
          <a:ln>
            <a:noFill/>
          </a:ln>
        </p:spPr>
      </p:pic>
      <p:pic>
        <p:nvPicPr>
          <p:cNvPr id="1318" name="Google Shape;1318;ge36902489e_0_779" descr="flower mutation.jpg"/>
          <p:cNvPicPr preferRelativeResize="0"/>
          <p:nvPr/>
        </p:nvPicPr>
        <p:blipFill rotWithShape="1">
          <a:blip r:embed="rId6">
            <a:alphaModFix/>
          </a:blip>
          <a:srcRect/>
          <a:stretch/>
        </p:blipFill>
        <p:spPr>
          <a:xfrm>
            <a:off x="4834566" y="2482977"/>
            <a:ext cx="3894474" cy="3114374"/>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ge36902489e_0_789"/>
          <p:cNvSpPr txBox="1">
            <a:spLocks noGrp="1"/>
          </p:cNvSpPr>
          <p:nvPr>
            <p:ph type="ctrTitle"/>
          </p:nvPr>
        </p:nvSpPr>
        <p:spPr>
          <a:xfrm>
            <a:off x="739875" y="261950"/>
            <a:ext cx="8069400" cy="799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4000"/>
              <a:t>What is extinction?</a:t>
            </a:r>
            <a:endParaRPr sz="4000"/>
          </a:p>
        </p:txBody>
      </p:sp>
      <p:sp>
        <p:nvSpPr>
          <p:cNvPr id="1325" name="Google Shape;1325;ge36902489e_0_78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6" name="Google Shape;1326;ge36902489e_0_789" descr="dreamstime_xl_24332129.jpg"/>
          <p:cNvPicPr preferRelativeResize="0"/>
          <p:nvPr/>
        </p:nvPicPr>
        <p:blipFill rotWithShape="1">
          <a:blip r:embed="rId4">
            <a:alphaModFix/>
          </a:blip>
          <a:srcRect/>
          <a:stretch/>
        </p:blipFill>
        <p:spPr>
          <a:xfrm>
            <a:off x="1399751" y="1745774"/>
            <a:ext cx="6344475" cy="42345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101"/>
          <p:cNvSpPr txBox="1"/>
          <p:nvPr/>
        </p:nvSpPr>
        <p:spPr>
          <a:xfrm>
            <a:off x="1290320" y="422711"/>
            <a:ext cx="656336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Demonstration</a:t>
            </a:r>
            <a:endParaRPr/>
          </a:p>
        </p:txBody>
      </p:sp>
      <p:sp>
        <p:nvSpPr>
          <p:cNvPr id="1332" name="Google Shape;1332;p101"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01"/>
          <p:cNvSpPr txBox="1"/>
          <p:nvPr/>
        </p:nvSpPr>
        <p:spPr>
          <a:xfrm>
            <a:off x="1092900" y="1650375"/>
            <a:ext cx="6958200" cy="280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u="sng">
                <a:solidFill>
                  <a:schemeClr val="hlink"/>
                </a:solidFill>
                <a:latin typeface="Calibri"/>
                <a:ea typeface="Calibri"/>
                <a:cs typeface="Calibri"/>
                <a:sym typeface="Calibri"/>
                <a:hlinkClick r:id="rId4"/>
              </a:rPr>
              <a:t>The Peppered Moth’s Dark History</a:t>
            </a:r>
            <a:endParaRPr sz="2500">
              <a:latin typeface="Calibri"/>
              <a:ea typeface="Calibri"/>
              <a:cs typeface="Calibri"/>
              <a:sym typeface="Calibri"/>
            </a:endParaRPr>
          </a:p>
          <a:p>
            <a:pPr marL="0" lvl="0" indent="0" algn="ctr" rtl="0">
              <a:spcBef>
                <a:spcPts val="0"/>
              </a:spcBef>
              <a:spcAft>
                <a:spcPts val="0"/>
              </a:spcAft>
              <a:buNone/>
            </a:pPr>
            <a:endParaRPr sz="2500">
              <a:latin typeface="Calibri"/>
              <a:ea typeface="Calibri"/>
              <a:cs typeface="Calibri"/>
              <a:sym typeface="Calibri"/>
            </a:endParaRPr>
          </a:p>
          <a:p>
            <a:pPr marL="0" lvl="0" indent="0" algn="ctr" rtl="0">
              <a:spcBef>
                <a:spcPts val="0"/>
              </a:spcBef>
              <a:spcAft>
                <a:spcPts val="0"/>
              </a:spcAft>
              <a:buNone/>
            </a:pPr>
            <a:r>
              <a:rPr lang="en-US" sz="2000">
                <a:latin typeface="Calibri"/>
                <a:ea typeface="Calibri"/>
                <a:cs typeface="Calibri"/>
                <a:sym typeface="Calibri"/>
              </a:rPr>
              <a:t>The resource linked above includes a video describing the transformation of the peppered moth species due to a changing environment in England in the 19th century. Peppered moths provide a great example of how individuals who are better suited to survive in their environments will be more likely to survive and reproduce.</a:t>
            </a:r>
            <a:endParaRPr sz="2000">
              <a:latin typeface="Calibri"/>
              <a:ea typeface="Calibri"/>
              <a:cs typeface="Calibri"/>
              <a:sym typeface="Calibri"/>
            </a:endParaRPr>
          </a:p>
        </p:txBody>
      </p:sp>
      <p:pic>
        <p:nvPicPr>
          <p:cNvPr id="1334" name="Google Shape;1334;p101" descr="Cursor"/>
          <p:cNvPicPr preferRelativeResize="0"/>
          <p:nvPr/>
        </p:nvPicPr>
        <p:blipFill rotWithShape="1">
          <a:blip r:embed="rId5">
            <a:alphaModFix/>
          </a:blip>
          <a:srcRect/>
          <a:stretch/>
        </p:blipFill>
        <p:spPr>
          <a:xfrm rot="5400000">
            <a:off x="1942975" y="2062971"/>
            <a:ext cx="492275" cy="492275"/>
          </a:xfrm>
          <a:prstGeom prst="rect">
            <a:avLst/>
          </a:prstGeom>
          <a:noFill/>
          <a:ln>
            <a:noFill/>
          </a:ln>
        </p:spPr>
      </p:pic>
      <p:pic>
        <p:nvPicPr>
          <p:cNvPr id="1335" name="Google Shape;1335;p101"/>
          <p:cNvPicPr preferRelativeResize="0"/>
          <p:nvPr/>
        </p:nvPicPr>
        <p:blipFill>
          <a:blip r:embed="rId6">
            <a:alphaModFix/>
          </a:blip>
          <a:stretch>
            <a:fillRect/>
          </a:stretch>
        </p:blipFill>
        <p:spPr>
          <a:xfrm>
            <a:off x="3616175" y="4451775"/>
            <a:ext cx="1911650" cy="223025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68"/>
          <p:cNvSpPr txBox="1"/>
          <p:nvPr/>
        </p:nvSpPr>
        <p:spPr>
          <a:xfrm>
            <a:off x="1645961" y="856612"/>
            <a:ext cx="622721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Natural Selection</a:t>
            </a:r>
            <a:endParaRPr/>
          </a:p>
        </p:txBody>
      </p:sp>
      <p:sp>
        <p:nvSpPr>
          <p:cNvPr id="1342" name="Google Shape;1342;p6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3" name="Google Shape;1343;p6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69"/>
          <p:cNvSpPr txBox="1"/>
          <p:nvPr/>
        </p:nvSpPr>
        <p:spPr>
          <a:xfrm>
            <a:off x="735289" y="203630"/>
            <a:ext cx="8232600" cy="1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u="sng">
                <a:solidFill>
                  <a:schemeClr val="dk1"/>
                </a:solidFill>
                <a:latin typeface="Calibri"/>
                <a:ea typeface="Calibri"/>
                <a:cs typeface="Calibri"/>
                <a:sym typeface="Calibri"/>
              </a:rPr>
              <a:t>Natural Selection</a:t>
            </a:r>
            <a:r>
              <a:rPr lang="en-US" sz="3500">
                <a:solidFill>
                  <a:schemeClr val="dk1"/>
                </a:solidFill>
                <a:latin typeface="Calibri"/>
                <a:ea typeface="Calibri"/>
                <a:cs typeface="Calibri"/>
                <a:sym typeface="Calibri"/>
              </a:rPr>
              <a:t>:</a:t>
            </a:r>
            <a:r>
              <a:rPr lang="en-US" sz="3500"/>
              <a:t> </a:t>
            </a:r>
            <a:r>
              <a:rPr lang="en-US" sz="3500">
                <a:solidFill>
                  <a:schemeClr val="dk1"/>
                </a:solidFill>
                <a:latin typeface="Calibri"/>
                <a:ea typeface="Calibri"/>
                <a:cs typeface="Calibri"/>
                <a:sym typeface="Calibri"/>
              </a:rPr>
              <a:t>the process where capable organisms survive and pass their genetic traits to their offspring</a:t>
            </a:r>
            <a:endParaRPr sz="3500"/>
          </a:p>
        </p:txBody>
      </p:sp>
      <p:pic>
        <p:nvPicPr>
          <p:cNvPr id="1350" name="Google Shape;1350;p69" descr="cheetah family.jpg"/>
          <p:cNvPicPr preferRelativeResize="0"/>
          <p:nvPr/>
        </p:nvPicPr>
        <p:blipFill rotWithShape="1">
          <a:blip r:embed="rId3">
            <a:alphaModFix/>
          </a:blip>
          <a:srcRect/>
          <a:stretch/>
        </p:blipFill>
        <p:spPr>
          <a:xfrm>
            <a:off x="2104495" y="2503235"/>
            <a:ext cx="4935005" cy="3400334"/>
          </a:xfrm>
          <a:prstGeom prst="rect">
            <a:avLst/>
          </a:prstGeom>
          <a:noFill/>
          <a:ln>
            <a:noFill/>
          </a:ln>
        </p:spPr>
      </p:pic>
      <p:sp>
        <p:nvSpPr>
          <p:cNvPr id="1351" name="Google Shape;1351;p6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2" name="Google Shape;1352;p69"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ge36902489e_0_80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e36902489e_0_808"/>
          <p:cNvSpPr txBox="1"/>
          <p:nvPr/>
        </p:nvSpPr>
        <p:spPr>
          <a:xfrm>
            <a:off x="2041795" y="381014"/>
            <a:ext cx="5060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natural selection?</a:t>
            </a:r>
            <a:endParaRPr/>
          </a:p>
        </p:txBody>
      </p:sp>
      <p:pic>
        <p:nvPicPr>
          <p:cNvPr id="1365" name="Google Shape;1365;ge36902489e_0_808" descr="cheetah family.jpg"/>
          <p:cNvPicPr preferRelativeResize="0"/>
          <p:nvPr/>
        </p:nvPicPr>
        <p:blipFill rotWithShape="1">
          <a:blip r:embed="rId3">
            <a:alphaModFix/>
          </a:blip>
          <a:srcRect/>
          <a:stretch/>
        </p:blipFill>
        <p:spPr>
          <a:xfrm>
            <a:off x="879416" y="1318073"/>
            <a:ext cx="7385174" cy="5088574"/>
          </a:xfrm>
          <a:prstGeom prst="rect">
            <a:avLst/>
          </a:prstGeom>
          <a:noFill/>
          <a:ln>
            <a:noFill/>
          </a:ln>
        </p:spPr>
      </p:pic>
      <p:sp>
        <p:nvSpPr>
          <p:cNvPr id="1366" name="Google Shape;1366;ge36902489e_0_808"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pic>
        <p:nvPicPr>
          <p:cNvPr id="1372" name="Google Shape;1372;p7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373" name="Google Shape;1373;p7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pic>
        <p:nvPicPr>
          <p:cNvPr id="1379" name="Google Shape;1379;p71" descr="Survival of the Fittest - Sports Clinic NQ"/>
          <p:cNvPicPr preferRelativeResize="0"/>
          <p:nvPr/>
        </p:nvPicPr>
        <p:blipFill rotWithShape="1">
          <a:blip r:embed="rId3">
            <a:alphaModFix/>
          </a:blip>
          <a:srcRect/>
          <a:stretch/>
        </p:blipFill>
        <p:spPr>
          <a:xfrm>
            <a:off x="992824" y="1717256"/>
            <a:ext cx="7158300" cy="4008625"/>
          </a:xfrm>
          <a:prstGeom prst="rect">
            <a:avLst/>
          </a:prstGeom>
          <a:noFill/>
          <a:ln>
            <a:noFill/>
          </a:ln>
        </p:spPr>
      </p:pic>
      <p:sp>
        <p:nvSpPr>
          <p:cNvPr id="1380" name="Google Shape;1380;p71"/>
          <p:cNvSpPr txBox="1"/>
          <p:nvPr/>
        </p:nvSpPr>
        <p:spPr>
          <a:xfrm>
            <a:off x="1341124" y="251311"/>
            <a:ext cx="646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Survival of the fittest</a:t>
            </a:r>
            <a:endParaRPr/>
          </a:p>
        </p:txBody>
      </p:sp>
      <p:sp>
        <p:nvSpPr>
          <p:cNvPr id="1381" name="Google Shape;1381;p7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7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dd1e71d475_0_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78"/>
          <p:cNvSpPr txBox="1"/>
          <p:nvPr/>
        </p:nvSpPr>
        <p:spPr>
          <a:xfrm>
            <a:off x="865676" y="236400"/>
            <a:ext cx="8040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natural selection called “survival of the fittest”?</a:t>
            </a:r>
            <a:endParaRPr/>
          </a:p>
        </p:txBody>
      </p:sp>
      <p:sp>
        <p:nvSpPr>
          <p:cNvPr id="1394" name="Google Shape;1394;p7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5" name="Google Shape;1395;p78" descr="Survival of the Fittest - Sports Clinic NQ"/>
          <p:cNvPicPr preferRelativeResize="0"/>
          <p:nvPr/>
        </p:nvPicPr>
        <p:blipFill rotWithShape="1">
          <a:blip r:embed="rId4">
            <a:alphaModFix/>
          </a:blip>
          <a:srcRect/>
          <a:stretch/>
        </p:blipFill>
        <p:spPr>
          <a:xfrm>
            <a:off x="992824" y="1717256"/>
            <a:ext cx="7158300" cy="400862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7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7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1408" name="Google Shape;1408;p81"/>
          <p:cNvPicPr preferRelativeResize="0"/>
          <p:nvPr/>
        </p:nvPicPr>
        <p:blipFill rotWithShape="1">
          <a:blip r:embed="rId3">
            <a:alphaModFix/>
          </a:blip>
          <a:srcRect/>
          <a:stretch/>
        </p:blipFill>
        <p:spPr>
          <a:xfrm>
            <a:off x="644525" y="865090"/>
            <a:ext cx="4839898" cy="3205360"/>
          </a:xfrm>
          <a:prstGeom prst="rect">
            <a:avLst/>
          </a:prstGeom>
          <a:noFill/>
          <a:ln>
            <a:noFill/>
          </a:ln>
        </p:spPr>
      </p:pic>
      <p:pic>
        <p:nvPicPr>
          <p:cNvPr id="1409" name="Google Shape;1409;p81" descr="cheetahrunning.jpg"/>
          <p:cNvPicPr preferRelativeResize="0"/>
          <p:nvPr/>
        </p:nvPicPr>
        <p:blipFill rotWithShape="1">
          <a:blip r:embed="rId4">
            <a:alphaModFix/>
          </a:blip>
          <a:srcRect/>
          <a:stretch/>
        </p:blipFill>
        <p:spPr>
          <a:xfrm>
            <a:off x="3721984" y="3558387"/>
            <a:ext cx="4839903" cy="3299613"/>
          </a:xfrm>
          <a:prstGeom prst="rect">
            <a:avLst/>
          </a:prstGeom>
          <a:noFill/>
          <a:ln>
            <a:noFill/>
          </a:ln>
        </p:spPr>
      </p:pic>
      <p:sp>
        <p:nvSpPr>
          <p:cNvPr id="1410" name="Google Shape;1410;p81" descr="Artificial Intelligence"/>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1" name="Google Shape;1411;p81"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pic>
        <p:nvPicPr>
          <p:cNvPr id="1417" name="Google Shape;1417;p82" descr="dreamstime_xl_30611633.jpg"/>
          <p:cNvPicPr preferRelativeResize="0"/>
          <p:nvPr/>
        </p:nvPicPr>
        <p:blipFill rotWithShape="1">
          <a:blip r:embed="rId3">
            <a:alphaModFix/>
          </a:blip>
          <a:srcRect/>
          <a:stretch/>
        </p:blipFill>
        <p:spPr>
          <a:xfrm>
            <a:off x="2141905" y="0"/>
            <a:ext cx="4571340" cy="6858000"/>
          </a:xfrm>
          <a:prstGeom prst="rect">
            <a:avLst/>
          </a:prstGeom>
          <a:noFill/>
          <a:ln>
            <a:noFill/>
          </a:ln>
        </p:spPr>
      </p:pic>
      <p:sp>
        <p:nvSpPr>
          <p:cNvPr id="1418" name="Google Shape;1418;p8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9" name="Google Shape;1419;p8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83"/>
          <p:cNvSpPr txBox="1"/>
          <p:nvPr/>
        </p:nvSpPr>
        <p:spPr>
          <a:xfrm>
            <a:off x="3013287" y="14673"/>
            <a:ext cx="313318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Evolution</a:t>
            </a:r>
            <a:endParaRPr/>
          </a:p>
        </p:txBody>
      </p:sp>
      <p:pic>
        <p:nvPicPr>
          <p:cNvPr id="1426" name="Google Shape;1426;p83"/>
          <p:cNvPicPr preferRelativeResize="0"/>
          <p:nvPr/>
        </p:nvPicPr>
        <p:blipFill rotWithShape="1">
          <a:blip r:embed="rId3">
            <a:alphaModFix/>
          </a:blip>
          <a:srcRect/>
          <a:stretch/>
        </p:blipFill>
        <p:spPr>
          <a:xfrm>
            <a:off x="1114044" y="1412748"/>
            <a:ext cx="6915912" cy="4032504"/>
          </a:xfrm>
          <a:prstGeom prst="rect">
            <a:avLst/>
          </a:prstGeom>
          <a:noFill/>
          <a:ln>
            <a:noFill/>
          </a:ln>
        </p:spPr>
      </p:pic>
      <p:sp>
        <p:nvSpPr>
          <p:cNvPr id="1427" name="Google Shape;1427;p8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8" name="Google Shape;1428;p8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ge36902489e_0_81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ge36902489e_0_821"/>
          <p:cNvSpPr txBox="1"/>
          <p:nvPr/>
        </p:nvSpPr>
        <p:spPr>
          <a:xfrm>
            <a:off x="839351" y="292475"/>
            <a:ext cx="80253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some examples of natural selection?</a:t>
            </a:r>
            <a:endParaRPr/>
          </a:p>
        </p:txBody>
      </p:sp>
      <p:sp>
        <p:nvSpPr>
          <p:cNvPr id="1441" name="Google Shape;1441;ge36902489e_0_82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2" name="Google Shape;1442;ge36902489e_0_821"/>
          <p:cNvPicPr preferRelativeResize="0"/>
          <p:nvPr/>
        </p:nvPicPr>
        <p:blipFill>
          <a:blip r:embed="rId4">
            <a:alphaModFix/>
          </a:blip>
          <a:stretch>
            <a:fillRect/>
          </a:stretch>
        </p:blipFill>
        <p:spPr>
          <a:xfrm>
            <a:off x="872050" y="1616075"/>
            <a:ext cx="7399901" cy="48598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72"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9" name="Google Shape;1449;p72"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73"/>
          <p:cNvSpPr txBox="1"/>
          <p:nvPr/>
        </p:nvSpPr>
        <p:spPr>
          <a:xfrm>
            <a:off x="358588" y="628218"/>
            <a:ext cx="8337175"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Natural Selection</a:t>
            </a:r>
            <a:endParaRPr/>
          </a:p>
        </p:txBody>
      </p:sp>
      <p:sp>
        <p:nvSpPr>
          <p:cNvPr id="1456" name="Google Shape;1456;p73"/>
          <p:cNvSpPr/>
          <p:nvPr/>
        </p:nvSpPr>
        <p:spPr>
          <a:xfrm>
            <a:off x="656749" y="360725"/>
            <a:ext cx="3525000" cy="23037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57" name="Google Shape;1457;p73"/>
          <p:cNvCxnSpPr/>
          <p:nvPr/>
        </p:nvCxnSpPr>
        <p:spPr>
          <a:xfrm>
            <a:off x="2419258" y="2664420"/>
            <a:ext cx="0" cy="119430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pic>
        <p:nvPicPr>
          <p:cNvPr id="1458" name="Google Shape;1458;p73" descr="Natural.jpg"/>
          <p:cNvPicPr preferRelativeResize="0"/>
          <p:nvPr/>
        </p:nvPicPr>
        <p:blipFill rotWithShape="1">
          <a:blip r:embed="rId3">
            <a:alphaModFix/>
          </a:blip>
          <a:srcRect/>
          <a:stretch/>
        </p:blipFill>
        <p:spPr>
          <a:xfrm>
            <a:off x="980563" y="3907019"/>
            <a:ext cx="2877356" cy="1918473"/>
          </a:xfrm>
          <a:prstGeom prst="rect">
            <a:avLst/>
          </a:prstGeom>
          <a:noFill/>
          <a:ln>
            <a:noFill/>
          </a:ln>
        </p:spPr>
      </p:pic>
      <p:sp>
        <p:nvSpPr>
          <p:cNvPr id="1459" name="Google Shape;1459;p7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0" name="Google Shape;1460;p73" descr="Labor"/>
          <p:cNvPicPr preferRelativeResize="0"/>
          <p:nvPr/>
        </p:nvPicPr>
        <p:blipFill rotWithShape="1">
          <a:blip r:embed="rId5">
            <a:alphaModFix/>
          </a:blip>
          <a:srcRect/>
          <a:stretch/>
        </p:blipFill>
        <p:spPr>
          <a:xfrm>
            <a:off x="735230" y="165754"/>
            <a:ext cx="403722" cy="403722"/>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74"/>
          <p:cNvSpPr txBox="1"/>
          <p:nvPr/>
        </p:nvSpPr>
        <p:spPr>
          <a:xfrm>
            <a:off x="358588" y="512838"/>
            <a:ext cx="8337175"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Natural Selection</a:t>
            </a:r>
            <a:endParaRPr/>
          </a:p>
        </p:txBody>
      </p:sp>
      <p:sp>
        <p:nvSpPr>
          <p:cNvPr id="1467" name="Google Shape;1467;p74"/>
          <p:cNvSpPr/>
          <p:nvPr/>
        </p:nvSpPr>
        <p:spPr>
          <a:xfrm>
            <a:off x="4331465" y="169191"/>
            <a:ext cx="2705829" cy="2303724"/>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68" name="Google Shape;1468;p74"/>
          <p:cNvCxnSpPr/>
          <p:nvPr/>
        </p:nvCxnSpPr>
        <p:spPr>
          <a:xfrm>
            <a:off x="5684258" y="2472915"/>
            <a:ext cx="0" cy="1194345"/>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pic>
        <p:nvPicPr>
          <p:cNvPr id="1469" name="Google Shape;1469;p74" descr="Select.jpg"/>
          <p:cNvPicPr preferRelativeResize="0"/>
          <p:nvPr/>
        </p:nvPicPr>
        <p:blipFill rotWithShape="1">
          <a:blip r:embed="rId3">
            <a:alphaModFix/>
          </a:blip>
          <a:srcRect/>
          <a:stretch/>
        </p:blipFill>
        <p:spPr>
          <a:xfrm>
            <a:off x="4060642" y="3667260"/>
            <a:ext cx="4042614" cy="2694687"/>
          </a:xfrm>
          <a:prstGeom prst="rect">
            <a:avLst/>
          </a:prstGeom>
          <a:noFill/>
          <a:ln>
            <a:noFill/>
          </a:ln>
        </p:spPr>
      </p:pic>
      <p:sp>
        <p:nvSpPr>
          <p:cNvPr id="1470" name="Google Shape;1470;p7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1" name="Google Shape;1471;p74" descr="Labor"/>
          <p:cNvPicPr preferRelativeResize="0"/>
          <p:nvPr/>
        </p:nvPicPr>
        <p:blipFill rotWithShape="1">
          <a:blip r:embed="rId5">
            <a:alphaModFix/>
          </a:blip>
          <a:srcRect/>
          <a:stretch/>
        </p:blipFill>
        <p:spPr>
          <a:xfrm>
            <a:off x="735230" y="165754"/>
            <a:ext cx="403722" cy="40372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dd1e71d475_0_14"/>
          <p:cNvSpPr txBox="1"/>
          <p:nvPr/>
        </p:nvSpPr>
        <p:spPr>
          <a:xfrm>
            <a:off x="986250" y="481750"/>
            <a:ext cx="7795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mutation?</a:t>
            </a:r>
            <a:endParaRPr/>
          </a:p>
        </p:txBody>
      </p:sp>
      <p:pic>
        <p:nvPicPr>
          <p:cNvPr id="234" name="Google Shape;234;gdd1e71d475_0_14" descr="flower mutation.jpg"/>
          <p:cNvPicPr preferRelativeResize="0"/>
          <p:nvPr/>
        </p:nvPicPr>
        <p:blipFill rotWithShape="1">
          <a:blip r:embed="rId3">
            <a:alphaModFix/>
          </a:blip>
          <a:srcRect/>
          <a:stretch/>
        </p:blipFill>
        <p:spPr>
          <a:xfrm>
            <a:off x="1620008" y="1523754"/>
            <a:ext cx="5903976" cy="4721352"/>
          </a:xfrm>
          <a:prstGeom prst="rect">
            <a:avLst/>
          </a:prstGeom>
          <a:noFill/>
          <a:ln>
            <a:noFill/>
          </a:ln>
        </p:spPr>
      </p:pic>
      <p:sp>
        <p:nvSpPr>
          <p:cNvPr id="235" name="Google Shape;235;gdd1e71d475_0_14"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75"/>
          <p:cNvSpPr txBox="1"/>
          <p:nvPr/>
        </p:nvSpPr>
        <p:spPr>
          <a:xfrm>
            <a:off x="358588" y="628218"/>
            <a:ext cx="8337175"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Natural Selection</a:t>
            </a:r>
            <a:endParaRPr/>
          </a:p>
        </p:txBody>
      </p:sp>
      <p:sp>
        <p:nvSpPr>
          <p:cNvPr id="1478" name="Google Shape;1478;p75"/>
          <p:cNvSpPr/>
          <p:nvPr/>
        </p:nvSpPr>
        <p:spPr>
          <a:xfrm>
            <a:off x="559553" y="367615"/>
            <a:ext cx="2705829" cy="2303724"/>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79" name="Google Shape;1479;p75"/>
          <p:cNvCxnSpPr/>
          <p:nvPr/>
        </p:nvCxnSpPr>
        <p:spPr>
          <a:xfrm>
            <a:off x="1874258" y="2588295"/>
            <a:ext cx="0" cy="1194345"/>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
        <p:nvSpPr>
          <p:cNvPr id="1480" name="Google Shape;1480;p75"/>
          <p:cNvSpPr/>
          <p:nvPr/>
        </p:nvSpPr>
        <p:spPr>
          <a:xfrm>
            <a:off x="4331465" y="169191"/>
            <a:ext cx="2705829" cy="2303724"/>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81" name="Google Shape;1481;p75"/>
          <p:cNvCxnSpPr/>
          <p:nvPr/>
        </p:nvCxnSpPr>
        <p:spPr>
          <a:xfrm>
            <a:off x="5684258" y="2472915"/>
            <a:ext cx="0" cy="1194345"/>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pic>
        <p:nvPicPr>
          <p:cNvPr id="1482" name="Google Shape;1482;p75" descr="Natural.jpg"/>
          <p:cNvPicPr preferRelativeResize="0"/>
          <p:nvPr/>
        </p:nvPicPr>
        <p:blipFill rotWithShape="1">
          <a:blip r:embed="rId3">
            <a:alphaModFix/>
          </a:blip>
          <a:srcRect/>
          <a:stretch/>
        </p:blipFill>
        <p:spPr>
          <a:xfrm>
            <a:off x="358588" y="3951619"/>
            <a:ext cx="2877352" cy="1918475"/>
          </a:xfrm>
          <a:prstGeom prst="rect">
            <a:avLst/>
          </a:prstGeom>
          <a:noFill/>
          <a:ln>
            <a:noFill/>
          </a:ln>
        </p:spPr>
      </p:pic>
      <p:pic>
        <p:nvPicPr>
          <p:cNvPr id="1483" name="Google Shape;1483;p75" descr="Select.jpg"/>
          <p:cNvPicPr preferRelativeResize="0"/>
          <p:nvPr/>
        </p:nvPicPr>
        <p:blipFill rotWithShape="1">
          <a:blip r:embed="rId4">
            <a:alphaModFix/>
          </a:blip>
          <a:srcRect/>
          <a:stretch/>
        </p:blipFill>
        <p:spPr>
          <a:xfrm>
            <a:off x="4060642" y="3667260"/>
            <a:ext cx="4042614" cy="2694687"/>
          </a:xfrm>
          <a:prstGeom prst="rect">
            <a:avLst/>
          </a:prstGeom>
          <a:noFill/>
          <a:ln>
            <a:noFill/>
          </a:ln>
        </p:spPr>
      </p:pic>
      <p:sp>
        <p:nvSpPr>
          <p:cNvPr id="1484" name="Google Shape;1484;p75"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5" name="Google Shape;1485;p75" descr="Labor"/>
          <p:cNvPicPr preferRelativeResize="0"/>
          <p:nvPr/>
        </p:nvPicPr>
        <p:blipFill rotWithShape="1">
          <a:blip r:embed="rId6">
            <a:alphaModFix/>
          </a:blip>
          <a:srcRect/>
          <a:stretch/>
        </p:blipFill>
        <p:spPr>
          <a:xfrm>
            <a:off x="735230" y="165754"/>
            <a:ext cx="403722" cy="403722"/>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8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ge36902489e_0_828"/>
          <p:cNvSpPr txBox="1"/>
          <p:nvPr/>
        </p:nvSpPr>
        <p:spPr>
          <a:xfrm>
            <a:off x="2041795" y="381014"/>
            <a:ext cx="5060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natural selection?</a:t>
            </a:r>
            <a:endParaRPr/>
          </a:p>
        </p:txBody>
      </p:sp>
      <p:pic>
        <p:nvPicPr>
          <p:cNvPr id="1498" name="Google Shape;1498;ge36902489e_0_828" descr="cheetah family.jpg"/>
          <p:cNvPicPr preferRelativeResize="0"/>
          <p:nvPr/>
        </p:nvPicPr>
        <p:blipFill rotWithShape="1">
          <a:blip r:embed="rId3">
            <a:alphaModFix/>
          </a:blip>
          <a:srcRect/>
          <a:stretch/>
        </p:blipFill>
        <p:spPr>
          <a:xfrm>
            <a:off x="879416" y="1318073"/>
            <a:ext cx="7385174" cy="5088574"/>
          </a:xfrm>
          <a:prstGeom prst="rect">
            <a:avLst/>
          </a:prstGeom>
          <a:noFill/>
          <a:ln>
            <a:noFill/>
          </a:ln>
        </p:spPr>
      </p:pic>
      <p:sp>
        <p:nvSpPr>
          <p:cNvPr id="1499" name="Google Shape;1499;ge36902489e_0_828"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9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506" name="Google Shape;1506;p94" descr="Rewind"/>
          <p:cNvSpPr/>
          <p:nvPr/>
        </p:nvSpPr>
        <p:spPr>
          <a:xfrm>
            <a:off x="1928446"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ge36902489e_0_843"/>
          <p:cNvSpPr txBox="1"/>
          <p:nvPr/>
        </p:nvSpPr>
        <p:spPr>
          <a:xfrm>
            <a:off x="673575" y="203625"/>
            <a:ext cx="8294400" cy="1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u="sng">
                <a:solidFill>
                  <a:schemeClr val="dk1"/>
                </a:solidFill>
                <a:latin typeface="Calibri"/>
                <a:ea typeface="Calibri"/>
                <a:cs typeface="Calibri"/>
                <a:sym typeface="Calibri"/>
              </a:rPr>
              <a:t>Natural Selection</a:t>
            </a:r>
            <a:r>
              <a:rPr lang="en-US" sz="3500">
                <a:solidFill>
                  <a:schemeClr val="dk1"/>
                </a:solidFill>
                <a:latin typeface="Calibri"/>
                <a:ea typeface="Calibri"/>
                <a:cs typeface="Calibri"/>
                <a:sym typeface="Calibri"/>
              </a:rPr>
              <a:t>:</a:t>
            </a:r>
            <a:r>
              <a:rPr lang="en-US" sz="3500"/>
              <a:t> </a:t>
            </a:r>
            <a:r>
              <a:rPr lang="en-US" sz="3500">
                <a:solidFill>
                  <a:schemeClr val="dk1"/>
                </a:solidFill>
                <a:latin typeface="Calibri"/>
                <a:ea typeface="Calibri"/>
                <a:cs typeface="Calibri"/>
                <a:sym typeface="Calibri"/>
              </a:rPr>
              <a:t>the process where capable organisms survive and pass their genetic traits to their offspring</a:t>
            </a:r>
            <a:endParaRPr sz="3500"/>
          </a:p>
        </p:txBody>
      </p:sp>
      <p:pic>
        <p:nvPicPr>
          <p:cNvPr id="1513" name="Google Shape;1513;ge36902489e_0_843" descr="cheetah family.jpg"/>
          <p:cNvPicPr preferRelativeResize="0"/>
          <p:nvPr/>
        </p:nvPicPr>
        <p:blipFill rotWithShape="1">
          <a:blip r:embed="rId3">
            <a:alphaModFix/>
          </a:blip>
          <a:srcRect/>
          <a:stretch/>
        </p:blipFill>
        <p:spPr>
          <a:xfrm>
            <a:off x="2104495" y="2503235"/>
            <a:ext cx="4935005" cy="3400334"/>
          </a:xfrm>
          <a:prstGeom prst="rect">
            <a:avLst/>
          </a:prstGeom>
          <a:noFill/>
          <a:ln>
            <a:noFill/>
          </a:ln>
        </p:spPr>
      </p:pic>
      <p:sp>
        <p:nvSpPr>
          <p:cNvPr id="1514" name="Google Shape;1514;ge36902489e_0_843"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9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99"/>
          <p:cNvSpPr txBox="1"/>
          <p:nvPr/>
        </p:nvSpPr>
        <p:spPr>
          <a:xfrm>
            <a:off x="632998" y="319808"/>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mutation, adaptation, and extinction change populations of species over time?</a:t>
            </a:r>
            <a:endParaRPr/>
          </a:p>
        </p:txBody>
      </p:sp>
      <p:pic>
        <p:nvPicPr>
          <p:cNvPr id="1522" name="Google Shape;1522;p99" descr="flower mutation.jpg"/>
          <p:cNvPicPr preferRelativeResize="0"/>
          <p:nvPr/>
        </p:nvPicPr>
        <p:blipFill rotWithShape="1">
          <a:blip r:embed="rId4">
            <a:alphaModFix/>
          </a:blip>
          <a:srcRect/>
          <a:stretch/>
        </p:blipFill>
        <p:spPr>
          <a:xfrm>
            <a:off x="1578859" y="1747460"/>
            <a:ext cx="5903976" cy="4721352"/>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ge39142ce03_0_22"/>
          <p:cNvSpPr txBox="1"/>
          <p:nvPr/>
        </p:nvSpPr>
        <p:spPr>
          <a:xfrm>
            <a:off x="1290320" y="422711"/>
            <a:ext cx="65634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1528" name="Google Shape;1528;ge39142ce03_0_22" descr="Cursor"/>
          <p:cNvPicPr preferRelativeResize="0"/>
          <p:nvPr/>
        </p:nvPicPr>
        <p:blipFill rotWithShape="1">
          <a:blip r:embed="rId3">
            <a:alphaModFix/>
          </a:blip>
          <a:srcRect/>
          <a:stretch/>
        </p:blipFill>
        <p:spPr>
          <a:xfrm rot="5400000">
            <a:off x="2877024" y="1948796"/>
            <a:ext cx="472650" cy="472650"/>
          </a:xfrm>
          <a:prstGeom prst="rect">
            <a:avLst/>
          </a:prstGeom>
          <a:noFill/>
          <a:ln>
            <a:noFill/>
          </a:ln>
        </p:spPr>
      </p:pic>
      <p:sp>
        <p:nvSpPr>
          <p:cNvPr id="1529" name="Google Shape;1529;ge39142ce03_0_22"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ge39142ce03_0_22"/>
          <p:cNvSpPr txBox="1"/>
          <p:nvPr/>
        </p:nvSpPr>
        <p:spPr>
          <a:xfrm>
            <a:off x="1338150" y="1640700"/>
            <a:ext cx="6467700" cy="271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u="sng">
                <a:solidFill>
                  <a:schemeClr val="hlink"/>
                </a:solidFill>
                <a:highlight>
                  <a:srgbClr val="FFFFFF"/>
                </a:highlight>
                <a:hlinkClick r:id="rId5"/>
              </a:rPr>
              <a:t>The Evolution Simulator</a:t>
            </a:r>
            <a:endParaRPr sz="1800">
              <a:solidFill>
                <a:srgbClr val="282828"/>
              </a:solidFill>
              <a:highlight>
                <a:srgbClr val="FFFFFF"/>
              </a:highlight>
            </a:endParaRPr>
          </a:p>
          <a:p>
            <a:pPr marL="0" lvl="0" indent="0" algn="ctr" rtl="0">
              <a:spcBef>
                <a:spcPts val="0"/>
              </a:spcBef>
              <a:spcAft>
                <a:spcPts val="0"/>
              </a:spcAft>
              <a:buNone/>
            </a:pPr>
            <a:endParaRPr sz="1800">
              <a:solidFill>
                <a:srgbClr val="282828"/>
              </a:solidFill>
              <a:highlight>
                <a:srgbClr val="FFFFFF"/>
              </a:highlight>
            </a:endParaRPr>
          </a:p>
          <a:p>
            <a:pPr marL="0" lvl="0" indent="0" algn="ctr" rtl="0">
              <a:lnSpc>
                <a:spcPct val="115000"/>
              </a:lnSpc>
              <a:spcBef>
                <a:spcPts val="800"/>
              </a:spcBef>
              <a:spcAft>
                <a:spcPts val="800"/>
              </a:spcAft>
              <a:buNone/>
            </a:pPr>
            <a:r>
              <a:rPr lang="en-US" sz="1800">
                <a:solidFill>
                  <a:srgbClr val="282828"/>
                </a:solidFill>
                <a:highlight>
                  <a:srgbClr val="FFFFFF"/>
                </a:highlight>
              </a:rPr>
              <a:t>Linked above is a resource for engaging students with an evolution simulator. Students will watch blob creatures seek out food and be able to observe changes in their three important traits over time. The homepage for this resource includes an explanation of the simulation along with instructions for how to use the program.</a:t>
            </a:r>
            <a:endParaRPr sz="1800">
              <a:solidFill>
                <a:srgbClr val="282828"/>
              </a:solidFill>
              <a:highlight>
                <a:srgbClr val="FFFFFF"/>
              </a:highlight>
            </a:endParaRPr>
          </a:p>
        </p:txBody>
      </p:sp>
      <p:pic>
        <p:nvPicPr>
          <p:cNvPr id="1531" name="Google Shape;1531;ge39142ce03_0_22"/>
          <p:cNvPicPr preferRelativeResize="0"/>
          <p:nvPr/>
        </p:nvPicPr>
        <p:blipFill>
          <a:blip r:embed="rId6">
            <a:alphaModFix/>
          </a:blip>
          <a:stretch>
            <a:fillRect/>
          </a:stretch>
        </p:blipFill>
        <p:spPr>
          <a:xfrm>
            <a:off x="5710750" y="4437900"/>
            <a:ext cx="2354777" cy="2200800"/>
          </a:xfrm>
          <a:prstGeom prst="rect">
            <a:avLst/>
          </a:prstGeom>
          <a:noFill/>
          <a:ln>
            <a:noFill/>
          </a:ln>
        </p:spPr>
      </p:pic>
      <p:pic>
        <p:nvPicPr>
          <p:cNvPr id="1532" name="Google Shape;1532;ge39142ce03_0_22"/>
          <p:cNvPicPr preferRelativeResize="0"/>
          <p:nvPr/>
        </p:nvPicPr>
        <p:blipFill>
          <a:blip r:embed="rId7">
            <a:alphaModFix/>
          </a:blip>
          <a:stretch>
            <a:fillRect/>
          </a:stretch>
        </p:blipFill>
        <p:spPr>
          <a:xfrm>
            <a:off x="1178250" y="4437900"/>
            <a:ext cx="4137842" cy="22008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ge39142ce03_0_106"/>
          <p:cNvSpPr txBox="1"/>
          <p:nvPr/>
        </p:nvSpPr>
        <p:spPr>
          <a:xfrm>
            <a:off x="1290320" y="422711"/>
            <a:ext cx="65634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1538" name="Google Shape;1538;ge39142ce03_0_106" descr="Cursor"/>
          <p:cNvPicPr preferRelativeResize="0"/>
          <p:nvPr/>
        </p:nvPicPr>
        <p:blipFill rotWithShape="1">
          <a:blip r:embed="rId3">
            <a:alphaModFix/>
          </a:blip>
          <a:srcRect/>
          <a:stretch/>
        </p:blipFill>
        <p:spPr>
          <a:xfrm rot="5400000">
            <a:off x="2877024" y="1948796"/>
            <a:ext cx="472650" cy="472650"/>
          </a:xfrm>
          <a:prstGeom prst="rect">
            <a:avLst/>
          </a:prstGeom>
          <a:noFill/>
          <a:ln>
            <a:noFill/>
          </a:ln>
        </p:spPr>
      </p:pic>
      <p:sp>
        <p:nvSpPr>
          <p:cNvPr id="1539" name="Google Shape;1539;ge39142ce03_0_106"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ge39142ce03_0_106"/>
          <p:cNvSpPr txBox="1"/>
          <p:nvPr/>
        </p:nvSpPr>
        <p:spPr>
          <a:xfrm>
            <a:off x="1338150" y="1640700"/>
            <a:ext cx="6467700" cy="239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u="sng">
                <a:solidFill>
                  <a:schemeClr val="hlink"/>
                </a:solidFill>
                <a:highlight>
                  <a:srgbClr val="FFFFFF"/>
                </a:highlight>
                <a:hlinkClick r:id="rId5"/>
              </a:rPr>
              <a:t>Beak of Finch Lab Simulation Game</a:t>
            </a:r>
            <a:endParaRPr sz="1800">
              <a:solidFill>
                <a:srgbClr val="282828"/>
              </a:solidFill>
              <a:highlight>
                <a:srgbClr val="FFFFFF"/>
              </a:highlight>
            </a:endParaRPr>
          </a:p>
          <a:p>
            <a:pPr marL="0" lvl="0" indent="0" algn="ctr" rtl="0">
              <a:spcBef>
                <a:spcPts val="0"/>
              </a:spcBef>
              <a:spcAft>
                <a:spcPts val="0"/>
              </a:spcAft>
              <a:buNone/>
            </a:pPr>
            <a:endParaRPr sz="1800">
              <a:solidFill>
                <a:srgbClr val="282828"/>
              </a:solidFill>
              <a:highlight>
                <a:srgbClr val="FFFFFF"/>
              </a:highlight>
            </a:endParaRPr>
          </a:p>
          <a:p>
            <a:pPr marL="0" lvl="0" indent="0" algn="ctr" rtl="0">
              <a:lnSpc>
                <a:spcPct val="115000"/>
              </a:lnSpc>
              <a:spcBef>
                <a:spcPts val="800"/>
              </a:spcBef>
              <a:spcAft>
                <a:spcPts val="800"/>
              </a:spcAft>
              <a:buNone/>
            </a:pPr>
            <a:r>
              <a:rPr lang="en-US" sz="1800">
                <a:solidFill>
                  <a:srgbClr val="282828"/>
                </a:solidFill>
                <a:highlight>
                  <a:srgbClr val="FFFFFF"/>
                </a:highlight>
              </a:rPr>
              <a:t>Linked above is a resource for engaging students with a lab simulation of the Galapagos finches.Students will compete with different “beaks” to collect “seeds” around the classroom. The activity does a great job of driving home the concept of natural selection as a process that acts upon individuals.</a:t>
            </a:r>
            <a:endParaRPr sz="1800">
              <a:solidFill>
                <a:srgbClr val="282828"/>
              </a:solidFill>
              <a:highlight>
                <a:srgbClr val="FFFFFF"/>
              </a:highlight>
            </a:endParaRPr>
          </a:p>
        </p:txBody>
      </p:sp>
      <p:pic>
        <p:nvPicPr>
          <p:cNvPr id="1541" name="Google Shape;1541;ge39142ce03_0_106"/>
          <p:cNvPicPr preferRelativeResize="0"/>
          <p:nvPr/>
        </p:nvPicPr>
        <p:blipFill>
          <a:blip r:embed="rId6">
            <a:alphaModFix/>
          </a:blip>
          <a:stretch>
            <a:fillRect/>
          </a:stretch>
        </p:blipFill>
        <p:spPr>
          <a:xfrm>
            <a:off x="2421988" y="4097000"/>
            <a:ext cx="4300070" cy="251940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ge36902489e_0_14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ge36902489e_0_144"/>
          <p:cNvSpPr txBox="1"/>
          <p:nvPr/>
        </p:nvSpPr>
        <p:spPr>
          <a:xfrm>
            <a:off x="467248" y="347433"/>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mutation, adaptation, and extinction change populations of species over time?</a:t>
            </a:r>
            <a:endParaRPr/>
          </a:p>
        </p:txBody>
      </p:sp>
      <p:pic>
        <p:nvPicPr>
          <p:cNvPr id="1549" name="Google Shape;1549;ge36902489e_0_144" descr="flower mutation.jpg"/>
          <p:cNvPicPr preferRelativeResize="0"/>
          <p:nvPr/>
        </p:nvPicPr>
        <p:blipFill rotWithShape="1">
          <a:blip r:embed="rId4">
            <a:alphaModFix/>
          </a:blip>
          <a:srcRect/>
          <a:stretch/>
        </p:blipFill>
        <p:spPr>
          <a:xfrm>
            <a:off x="1578859" y="1747460"/>
            <a:ext cx="5903976" cy="4721352"/>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pic>
        <p:nvPicPr>
          <p:cNvPr id="1555" name="Google Shape;1555;p10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1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42" name="Google Shape;242;p1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5" descr="dna unzipping.jpg"/>
          <p:cNvPicPr preferRelativeResize="0"/>
          <p:nvPr/>
        </p:nvPicPr>
        <p:blipFill rotWithShape="1">
          <a:blip r:embed="rId3">
            <a:alphaModFix/>
          </a:blip>
          <a:srcRect/>
          <a:stretch/>
        </p:blipFill>
        <p:spPr>
          <a:xfrm>
            <a:off x="492542" y="454496"/>
            <a:ext cx="8119884" cy="6021306"/>
          </a:xfrm>
          <a:prstGeom prst="rect">
            <a:avLst/>
          </a:prstGeom>
          <a:noFill/>
          <a:ln>
            <a:noFill/>
          </a:ln>
        </p:spPr>
      </p:pic>
      <p:sp>
        <p:nvSpPr>
          <p:cNvPr id="249" name="Google Shape;249;p1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Google Shape;255;p16"/>
          <p:cNvGrpSpPr/>
          <p:nvPr/>
        </p:nvGrpSpPr>
        <p:grpSpPr>
          <a:xfrm>
            <a:off x="452087" y="283222"/>
            <a:ext cx="8452023" cy="4401205"/>
            <a:chOff x="452087" y="283222"/>
            <a:chExt cx="8452023" cy="4401205"/>
          </a:xfrm>
        </p:grpSpPr>
        <p:sp>
          <p:nvSpPr>
            <p:cNvPr id="256" name="Google Shape;256;p16"/>
            <p:cNvSpPr txBox="1"/>
            <p:nvPr/>
          </p:nvSpPr>
          <p:spPr>
            <a:xfrm>
              <a:off x="452087" y="283222"/>
              <a:ext cx="8452023" cy="44012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rgbClr val="FF0000"/>
                  </a:solidFill>
                  <a:latin typeface="Calibri"/>
                  <a:ea typeface="Calibri"/>
                  <a:cs typeface="Calibri"/>
                  <a:sym typeface="Calibri"/>
                </a:rPr>
                <a:t>Mutation</a:t>
              </a:r>
              <a:endParaRPr/>
            </a:p>
            <a:p>
              <a:pPr marL="0" marR="0" lvl="0" indent="0" algn="ctr"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r>
                <a:rPr lang="en-US" sz="3500" b="1">
                  <a:solidFill>
                    <a:srgbClr val="FF0000"/>
                  </a:solidFill>
                  <a:latin typeface="Calibri"/>
                  <a:ea typeface="Calibri"/>
                  <a:cs typeface="Calibri"/>
                  <a:sym typeface="Calibri"/>
                </a:rPr>
                <a:t>Beneficial</a:t>
              </a:r>
              <a:r>
                <a:rPr lang="en-US" sz="3500">
                  <a:solidFill>
                    <a:schemeClr val="dk1"/>
                  </a:solidFill>
                  <a:latin typeface="Calibri"/>
                  <a:ea typeface="Calibri"/>
                  <a:cs typeface="Calibri"/>
                  <a:sym typeface="Calibri"/>
                </a:rPr>
                <a:t>                 Neutral                 </a:t>
              </a:r>
              <a:r>
                <a:rPr lang="en-US" sz="3500">
                  <a:solidFill>
                    <a:srgbClr val="000000"/>
                  </a:solidFill>
                  <a:latin typeface="Calibri"/>
                  <a:ea typeface="Calibri"/>
                  <a:cs typeface="Calibri"/>
                  <a:sym typeface="Calibri"/>
                </a:rPr>
                <a:t>Harmful</a:t>
              </a:r>
              <a:endParaRPr/>
            </a:p>
            <a:p>
              <a:pPr marL="0" marR="0" lvl="0" indent="0" algn="l" rtl="0">
                <a:spcBef>
                  <a:spcPts val="0"/>
                </a:spcBef>
                <a:spcAft>
                  <a:spcPts val="0"/>
                </a:spcAft>
                <a:buNone/>
              </a:pPr>
              <a:r>
                <a:rPr lang="en-US" sz="3500">
                  <a:solidFill>
                    <a:schemeClr val="dk1"/>
                  </a:solidFill>
                  <a:latin typeface="Calibri"/>
                  <a:ea typeface="Calibri"/>
                  <a:cs typeface="Calibri"/>
                  <a:sym typeface="Calibri"/>
                </a:rPr>
                <a:t>   </a:t>
              </a:r>
              <a:endParaRPr/>
            </a:p>
            <a:p>
              <a:pPr marL="0" marR="0" lvl="0" indent="0" algn="r"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r>
                <a:rPr lang="en-US" sz="3500">
                  <a:solidFill>
                    <a:schemeClr val="dk1"/>
                  </a:solidFill>
                  <a:latin typeface="Calibri"/>
                  <a:ea typeface="Calibri"/>
                  <a:cs typeface="Calibri"/>
                  <a:sym typeface="Calibri"/>
                </a:rPr>
                <a:t>       Improved Ability </a:t>
              </a:r>
              <a:endParaRPr/>
            </a:p>
            <a:p>
              <a:pPr marL="0" marR="0" lvl="0" indent="0" algn="l" rtl="0">
                <a:spcBef>
                  <a:spcPts val="0"/>
                </a:spcBef>
                <a:spcAft>
                  <a:spcPts val="0"/>
                </a:spcAft>
                <a:buNone/>
              </a:pPr>
              <a:r>
                <a:rPr lang="en-US" sz="3500">
                  <a:solidFill>
                    <a:schemeClr val="dk1"/>
                  </a:solidFill>
                  <a:latin typeface="Calibri"/>
                  <a:ea typeface="Calibri"/>
                  <a:cs typeface="Calibri"/>
                  <a:sym typeface="Calibri"/>
                </a:rPr>
                <a:t>             to Survive!</a:t>
              </a:r>
              <a:endParaRPr/>
            </a:p>
          </p:txBody>
        </p:sp>
        <p:cxnSp>
          <p:nvCxnSpPr>
            <p:cNvPr id="257" name="Google Shape;257;p16"/>
            <p:cNvCxnSpPr/>
            <p:nvPr/>
          </p:nvCxnSpPr>
          <p:spPr>
            <a:xfrm flipH="1">
              <a:off x="1693333" y="944621"/>
              <a:ext cx="2568224" cy="9877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8" name="Google Shape;258;p16"/>
            <p:cNvCxnSpPr/>
            <p:nvPr/>
          </p:nvCxnSpPr>
          <p:spPr>
            <a:xfrm>
              <a:off x="4699000" y="944621"/>
              <a:ext cx="0" cy="11147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9" name="Google Shape;259;p16"/>
            <p:cNvCxnSpPr/>
            <p:nvPr/>
          </p:nvCxnSpPr>
          <p:spPr>
            <a:xfrm>
              <a:off x="5080000" y="944621"/>
              <a:ext cx="2624667" cy="11147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0" name="Google Shape;260;p16"/>
            <p:cNvCxnSpPr/>
            <p:nvPr/>
          </p:nvCxnSpPr>
          <p:spPr>
            <a:xfrm>
              <a:off x="1340556" y="2468621"/>
              <a:ext cx="846666" cy="1171222"/>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grpSp>
      <p:pic>
        <p:nvPicPr>
          <p:cNvPr id="261" name="Google Shape;261;p16" descr="Surviving Tree.jpg"/>
          <p:cNvPicPr preferRelativeResize="0"/>
          <p:nvPr/>
        </p:nvPicPr>
        <p:blipFill rotWithShape="1">
          <a:blip r:embed="rId3">
            <a:alphaModFix/>
          </a:blip>
          <a:srcRect/>
          <a:stretch/>
        </p:blipFill>
        <p:spPr>
          <a:xfrm>
            <a:off x="1340556" y="4684427"/>
            <a:ext cx="2672699" cy="2023850"/>
          </a:xfrm>
          <a:prstGeom prst="rect">
            <a:avLst/>
          </a:prstGeom>
          <a:noFill/>
          <a:ln>
            <a:noFill/>
          </a:ln>
        </p:spPr>
      </p:pic>
      <p:sp>
        <p:nvSpPr>
          <p:cNvPr id="262" name="Google Shape;262;p1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ctrTitle"/>
          </p:nvPr>
        </p:nvSpPr>
        <p:spPr>
          <a:xfrm>
            <a:off x="595144" y="277435"/>
            <a:ext cx="8216403"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alibri"/>
              <a:buNone/>
            </a:pPr>
            <a:r>
              <a:rPr lang="en-US" sz="6900"/>
              <a:t>Mutations</a:t>
            </a:r>
            <a:endParaRPr sz="6500"/>
          </a:p>
        </p:txBody>
      </p:sp>
      <p:pic>
        <p:nvPicPr>
          <p:cNvPr id="120" name="Google Shape;120;p2" descr="flower mutation.jpg"/>
          <p:cNvPicPr preferRelativeResize="0"/>
          <p:nvPr/>
        </p:nvPicPr>
        <p:blipFill rotWithShape="1">
          <a:blip r:embed="rId3">
            <a:alphaModFix/>
          </a:blip>
          <a:srcRect/>
          <a:stretch/>
        </p:blipFill>
        <p:spPr>
          <a:xfrm>
            <a:off x="1578859" y="1747460"/>
            <a:ext cx="5903976" cy="4721352"/>
          </a:xfrm>
          <a:prstGeom prst="rect">
            <a:avLst/>
          </a:prstGeom>
          <a:noFill/>
          <a:ln>
            <a:noFill/>
          </a:ln>
        </p:spPr>
      </p:pic>
      <p:pic>
        <p:nvPicPr>
          <p:cNvPr id="121" name="Google Shape;121;p2"/>
          <p:cNvPicPr preferRelativeResize="0"/>
          <p:nvPr/>
        </p:nvPicPr>
        <p:blipFill rotWithShape="1">
          <a:blip r:embed="rId4">
            <a:alphaModFix/>
          </a:blip>
          <a:srcRect/>
          <a:stretch/>
        </p:blipFill>
        <p:spPr>
          <a:xfrm>
            <a:off x="134060" y="178056"/>
            <a:ext cx="922168" cy="6022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7"/>
          <p:cNvSpPr txBox="1"/>
          <p:nvPr/>
        </p:nvSpPr>
        <p:spPr>
          <a:xfrm>
            <a:off x="452087" y="1596379"/>
            <a:ext cx="8452023" cy="33239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rgbClr val="FF0000"/>
                </a:solidFill>
                <a:latin typeface="Calibri"/>
                <a:ea typeface="Calibri"/>
                <a:cs typeface="Calibri"/>
                <a:sym typeface="Calibri"/>
              </a:rPr>
              <a:t>Mutation</a:t>
            </a:r>
            <a:endParaRPr/>
          </a:p>
          <a:p>
            <a:pPr marL="0" marR="0" lvl="0" indent="0" algn="ctr"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r>
              <a:rPr lang="en-US" sz="3500">
                <a:solidFill>
                  <a:srgbClr val="000000"/>
                </a:solidFill>
                <a:latin typeface="Calibri"/>
                <a:ea typeface="Calibri"/>
                <a:cs typeface="Calibri"/>
                <a:sym typeface="Calibri"/>
              </a:rPr>
              <a:t>Beneficial </a:t>
            </a:r>
            <a:r>
              <a:rPr lang="en-US" sz="3500">
                <a:solidFill>
                  <a:schemeClr val="dk1"/>
                </a:solidFill>
                <a:latin typeface="Calibri"/>
                <a:ea typeface="Calibri"/>
                <a:cs typeface="Calibri"/>
                <a:sym typeface="Calibri"/>
              </a:rPr>
              <a:t>                </a:t>
            </a:r>
            <a:r>
              <a:rPr lang="en-US" sz="3500">
                <a:solidFill>
                  <a:srgbClr val="000000"/>
                </a:solidFill>
                <a:latin typeface="Calibri"/>
                <a:ea typeface="Calibri"/>
                <a:cs typeface="Calibri"/>
                <a:sym typeface="Calibri"/>
              </a:rPr>
              <a:t>Neutral </a:t>
            </a:r>
            <a:r>
              <a:rPr lang="en-US" sz="3500">
                <a:solidFill>
                  <a:schemeClr val="dk1"/>
                </a:solidFill>
                <a:latin typeface="Calibri"/>
                <a:ea typeface="Calibri"/>
                <a:cs typeface="Calibri"/>
                <a:sym typeface="Calibri"/>
              </a:rPr>
              <a:t>                </a:t>
            </a:r>
            <a:r>
              <a:rPr lang="en-US" sz="3500" b="1">
                <a:solidFill>
                  <a:srgbClr val="FF0000"/>
                </a:solidFill>
                <a:latin typeface="Calibri"/>
                <a:ea typeface="Calibri"/>
                <a:cs typeface="Calibri"/>
                <a:sym typeface="Calibri"/>
              </a:rPr>
              <a:t>Harmful</a:t>
            </a:r>
            <a:endParaRPr/>
          </a:p>
          <a:p>
            <a:pPr marL="0" marR="0" lvl="0" indent="0" algn="l" rtl="0">
              <a:spcBef>
                <a:spcPts val="0"/>
              </a:spcBef>
              <a:spcAft>
                <a:spcPts val="0"/>
              </a:spcAft>
              <a:buNone/>
            </a:pPr>
            <a:r>
              <a:rPr lang="en-US" sz="3500">
                <a:solidFill>
                  <a:schemeClr val="dk1"/>
                </a:solidFill>
                <a:latin typeface="Calibri"/>
                <a:ea typeface="Calibri"/>
                <a:cs typeface="Calibri"/>
                <a:sym typeface="Calibri"/>
              </a:rPr>
              <a:t>   </a:t>
            </a:r>
            <a:endParaRPr/>
          </a:p>
          <a:p>
            <a:pPr marL="0" marR="0" lvl="0" indent="0" algn="r" rtl="0">
              <a:spcBef>
                <a:spcPts val="0"/>
              </a:spcBef>
              <a:spcAft>
                <a:spcPts val="0"/>
              </a:spcAft>
              <a:buNone/>
            </a:pPr>
            <a:endParaRPr sz="3500">
              <a:solidFill>
                <a:schemeClr val="dk1"/>
              </a:solidFill>
              <a:latin typeface="Calibri"/>
              <a:ea typeface="Calibri"/>
              <a:cs typeface="Calibri"/>
              <a:sym typeface="Calibri"/>
            </a:endParaRPr>
          </a:p>
        </p:txBody>
      </p:sp>
      <p:cxnSp>
        <p:nvCxnSpPr>
          <p:cNvPr id="269" name="Google Shape;269;p17"/>
          <p:cNvCxnSpPr/>
          <p:nvPr/>
        </p:nvCxnSpPr>
        <p:spPr>
          <a:xfrm flipH="1">
            <a:off x="1693333" y="2257778"/>
            <a:ext cx="2568224" cy="9877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0" name="Google Shape;270;p17"/>
          <p:cNvCxnSpPr/>
          <p:nvPr/>
        </p:nvCxnSpPr>
        <p:spPr>
          <a:xfrm>
            <a:off x="4699000" y="2257778"/>
            <a:ext cx="0" cy="11147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1" name="Google Shape;271;p17"/>
          <p:cNvCxnSpPr/>
          <p:nvPr/>
        </p:nvCxnSpPr>
        <p:spPr>
          <a:xfrm>
            <a:off x="5080000" y="2257778"/>
            <a:ext cx="2624667" cy="11147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pic>
        <p:nvPicPr>
          <p:cNvPr id="272" name="Google Shape;272;p17" descr="Dead Tree.jpg"/>
          <p:cNvPicPr preferRelativeResize="0"/>
          <p:nvPr/>
        </p:nvPicPr>
        <p:blipFill rotWithShape="1">
          <a:blip r:embed="rId3">
            <a:alphaModFix/>
          </a:blip>
          <a:srcRect/>
          <a:stretch/>
        </p:blipFill>
        <p:spPr>
          <a:xfrm>
            <a:off x="5835666" y="3979454"/>
            <a:ext cx="3068444" cy="2301333"/>
          </a:xfrm>
          <a:prstGeom prst="rect">
            <a:avLst/>
          </a:prstGeom>
          <a:noFill/>
          <a:ln>
            <a:noFill/>
          </a:ln>
        </p:spPr>
      </p:pic>
      <p:sp>
        <p:nvSpPr>
          <p:cNvPr id="273" name="Google Shape;273;p1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8"/>
          <p:cNvSpPr txBox="1"/>
          <p:nvPr/>
        </p:nvSpPr>
        <p:spPr>
          <a:xfrm>
            <a:off x="452087" y="1596379"/>
            <a:ext cx="8452023" cy="27853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rgbClr val="FF0000"/>
                </a:solidFill>
                <a:latin typeface="Calibri"/>
                <a:ea typeface="Calibri"/>
                <a:cs typeface="Calibri"/>
                <a:sym typeface="Calibri"/>
              </a:rPr>
              <a:t>Mutation</a:t>
            </a:r>
            <a:endParaRPr/>
          </a:p>
          <a:p>
            <a:pPr marL="0" marR="0" lvl="0" indent="0" algn="ctr"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r>
              <a:rPr lang="en-US" sz="3500">
                <a:solidFill>
                  <a:srgbClr val="000000"/>
                </a:solidFill>
                <a:latin typeface="Calibri"/>
                <a:ea typeface="Calibri"/>
                <a:cs typeface="Calibri"/>
                <a:sym typeface="Calibri"/>
              </a:rPr>
              <a:t>Beneficial   </a:t>
            </a:r>
            <a:r>
              <a:rPr lang="en-US" sz="3500">
                <a:solidFill>
                  <a:schemeClr val="dk1"/>
                </a:solidFill>
                <a:latin typeface="Calibri"/>
                <a:ea typeface="Calibri"/>
                <a:cs typeface="Calibri"/>
                <a:sym typeface="Calibri"/>
              </a:rPr>
              <a:t>              </a:t>
            </a:r>
            <a:r>
              <a:rPr lang="en-US" sz="3500" b="1">
                <a:solidFill>
                  <a:srgbClr val="FF0000"/>
                </a:solidFill>
                <a:latin typeface="Calibri"/>
                <a:ea typeface="Calibri"/>
                <a:cs typeface="Calibri"/>
                <a:sym typeface="Calibri"/>
              </a:rPr>
              <a:t>Neutral</a:t>
            </a:r>
            <a:r>
              <a:rPr lang="en-US" sz="3500">
                <a:solidFill>
                  <a:schemeClr val="dk1"/>
                </a:solidFill>
                <a:latin typeface="Calibri"/>
                <a:ea typeface="Calibri"/>
                <a:cs typeface="Calibri"/>
                <a:sym typeface="Calibri"/>
              </a:rPr>
              <a:t>                 </a:t>
            </a:r>
            <a:r>
              <a:rPr lang="en-US" sz="3500">
                <a:solidFill>
                  <a:srgbClr val="000000"/>
                </a:solidFill>
                <a:latin typeface="Calibri"/>
                <a:ea typeface="Calibri"/>
                <a:cs typeface="Calibri"/>
                <a:sym typeface="Calibri"/>
              </a:rPr>
              <a:t>Harmful</a:t>
            </a:r>
            <a:endParaRPr/>
          </a:p>
          <a:p>
            <a:pPr marL="0" marR="0" lvl="0" indent="0" algn="l" rtl="0">
              <a:spcBef>
                <a:spcPts val="0"/>
              </a:spcBef>
              <a:spcAft>
                <a:spcPts val="0"/>
              </a:spcAft>
              <a:buNone/>
            </a:pPr>
            <a:r>
              <a:rPr lang="en-US" sz="3500">
                <a:solidFill>
                  <a:schemeClr val="dk1"/>
                </a:solidFill>
                <a:latin typeface="Calibri"/>
                <a:ea typeface="Calibri"/>
                <a:cs typeface="Calibri"/>
                <a:sym typeface="Calibri"/>
              </a:rPr>
              <a:t>   </a:t>
            </a:r>
            <a:endParaRPr/>
          </a:p>
        </p:txBody>
      </p:sp>
      <p:cxnSp>
        <p:nvCxnSpPr>
          <p:cNvPr id="280" name="Google Shape;280;p18"/>
          <p:cNvCxnSpPr/>
          <p:nvPr/>
        </p:nvCxnSpPr>
        <p:spPr>
          <a:xfrm flipH="1">
            <a:off x="1693333" y="2257778"/>
            <a:ext cx="2568224" cy="9877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1" name="Google Shape;281;p18"/>
          <p:cNvCxnSpPr/>
          <p:nvPr/>
        </p:nvCxnSpPr>
        <p:spPr>
          <a:xfrm>
            <a:off x="4699000" y="2257778"/>
            <a:ext cx="0" cy="11147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2" name="Google Shape;282;p18"/>
          <p:cNvCxnSpPr/>
          <p:nvPr/>
        </p:nvCxnSpPr>
        <p:spPr>
          <a:xfrm>
            <a:off x="5080000" y="2257778"/>
            <a:ext cx="2624667" cy="1114778"/>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283" name="Google Shape;283;p1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0"/>
          <p:cNvSpPr txBox="1"/>
          <p:nvPr/>
        </p:nvSpPr>
        <p:spPr>
          <a:xfrm>
            <a:off x="2192244" y="194310"/>
            <a:ext cx="397874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mutation?</a:t>
            </a:r>
            <a:endParaRPr/>
          </a:p>
        </p:txBody>
      </p:sp>
      <p:sp>
        <p:nvSpPr>
          <p:cNvPr id="296" name="Google Shape;296;p20"/>
          <p:cNvSpPr txBox="1"/>
          <p:nvPr/>
        </p:nvSpPr>
        <p:spPr>
          <a:xfrm>
            <a:off x="673368" y="969854"/>
            <a:ext cx="7797300" cy="42714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permanent change in the DNA sequence </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	that makes up a gene</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B. A change in physical features such as a </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	broken bone </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C. A change in an organism that only helps </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	improve its survival chances</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D. A change in an organism that has no effect on </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	its chances of survival</a:t>
            </a:r>
            <a:endParaRPr/>
          </a:p>
        </p:txBody>
      </p:sp>
      <p:pic>
        <p:nvPicPr>
          <p:cNvPr id="297" name="Google Shape;297;p20" descr="Tomato Plant.jpg"/>
          <p:cNvPicPr preferRelativeResize="0"/>
          <p:nvPr/>
        </p:nvPicPr>
        <p:blipFill rotWithShape="1">
          <a:blip r:embed="rId3">
            <a:alphaModFix/>
          </a:blip>
          <a:srcRect/>
          <a:stretch/>
        </p:blipFill>
        <p:spPr>
          <a:xfrm>
            <a:off x="5010912" y="4285323"/>
            <a:ext cx="3791712" cy="2572677"/>
          </a:xfrm>
          <a:prstGeom prst="rect">
            <a:avLst/>
          </a:prstGeom>
          <a:noFill/>
          <a:ln>
            <a:noFill/>
          </a:ln>
        </p:spPr>
      </p:pic>
      <p:sp>
        <p:nvSpPr>
          <p:cNvPr id="298" name="Google Shape;298;p20"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dd1e71d475_0_22"/>
          <p:cNvSpPr txBox="1"/>
          <p:nvPr/>
        </p:nvSpPr>
        <p:spPr>
          <a:xfrm>
            <a:off x="2192244" y="194310"/>
            <a:ext cx="39786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mutation?</a:t>
            </a:r>
            <a:endParaRPr/>
          </a:p>
        </p:txBody>
      </p:sp>
      <p:sp>
        <p:nvSpPr>
          <p:cNvPr id="305" name="Google Shape;305;gdd1e71d475_0_22"/>
          <p:cNvSpPr txBox="1"/>
          <p:nvPr/>
        </p:nvSpPr>
        <p:spPr>
          <a:xfrm>
            <a:off x="673368" y="969854"/>
            <a:ext cx="7797300" cy="42714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5000"/>
              </a:lnSpc>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A permanent change in the DNA sequence </a:t>
            </a:r>
            <a:endParaRPr>
              <a:solidFill>
                <a:srgbClr val="FF0000"/>
              </a:solidFill>
            </a:endParaRPr>
          </a:p>
          <a:p>
            <a:pPr marL="0" marR="0" lvl="0" indent="0" algn="l" rtl="0">
              <a:lnSpc>
                <a:spcPct val="115000"/>
              </a:lnSpc>
              <a:spcBef>
                <a:spcPts val="0"/>
              </a:spcBef>
              <a:spcAft>
                <a:spcPts val="0"/>
              </a:spcAft>
              <a:buNone/>
            </a:pPr>
            <a:r>
              <a:rPr lang="en-US" sz="3000">
                <a:solidFill>
                  <a:srgbClr val="FF0000"/>
                </a:solidFill>
                <a:latin typeface="Calibri"/>
                <a:ea typeface="Calibri"/>
                <a:cs typeface="Calibri"/>
                <a:sym typeface="Calibri"/>
              </a:rPr>
              <a:t>	that makes up a gene</a:t>
            </a:r>
            <a:endParaRPr>
              <a:solidFill>
                <a:srgbClr val="FF0000"/>
              </a:solidFill>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B. A change in physical features such as a </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	broken bone </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C. A change in an organism that only helps </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	improve its survival chances</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D. A change in an organism that has no effect on </a:t>
            </a:r>
            <a:endParaRPr/>
          </a:p>
          <a:p>
            <a:pPr marL="0" marR="0" lvl="0" indent="0" algn="l" rtl="0">
              <a:lnSpc>
                <a:spcPct val="115000"/>
              </a:lnSpc>
              <a:spcBef>
                <a:spcPts val="0"/>
              </a:spcBef>
              <a:spcAft>
                <a:spcPts val="0"/>
              </a:spcAft>
              <a:buNone/>
            </a:pPr>
            <a:r>
              <a:rPr lang="en-US" sz="3000">
                <a:solidFill>
                  <a:schemeClr val="dk1"/>
                </a:solidFill>
                <a:latin typeface="Calibri"/>
                <a:ea typeface="Calibri"/>
                <a:cs typeface="Calibri"/>
                <a:sym typeface="Calibri"/>
              </a:rPr>
              <a:t>	its chances of survival</a:t>
            </a:r>
            <a:endParaRPr/>
          </a:p>
        </p:txBody>
      </p:sp>
      <p:pic>
        <p:nvPicPr>
          <p:cNvPr id="306" name="Google Shape;306;gdd1e71d475_0_22" descr="Tomato Plant.jpg"/>
          <p:cNvPicPr preferRelativeResize="0"/>
          <p:nvPr/>
        </p:nvPicPr>
        <p:blipFill rotWithShape="1">
          <a:blip r:embed="rId3">
            <a:alphaModFix/>
          </a:blip>
          <a:srcRect/>
          <a:stretch/>
        </p:blipFill>
        <p:spPr>
          <a:xfrm>
            <a:off x="5010912" y="4285323"/>
            <a:ext cx="3791711" cy="2572677"/>
          </a:xfrm>
          <a:prstGeom prst="rect">
            <a:avLst/>
          </a:prstGeom>
          <a:noFill/>
          <a:ln>
            <a:noFill/>
          </a:ln>
        </p:spPr>
      </p:pic>
      <p:sp>
        <p:nvSpPr>
          <p:cNvPr id="307" name="Google Shape;307;gdd1e71d475_0_22"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dd1e71d475_0_30"/>
          <p:cNvSpPr txBox="1"/>
          <p:nvPr/>
        </p:nvSpPr>
        <p:spPr>
          <a:xfrm>
            <a:off x="1141474" y="290850"/>
            <a:ext cx="7564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Explain how a mutation could be beneficial, harmful, or neutral. </a:t>
            </a:r>
            <a:endParaRPr/>
          </a:p>
        </p:txBody>
      </p:sp>
      <p:pic>
        <p:nvPicPr>
          <p:cNvPr id="314" name="Google Shape;314;gdd1e71d475_0_30" descr="flower mutation.jpg"/>
          <p:cNvPicPr preferRelativeResize="0"/>
          <p:nvPr/>
        </p:nvPicPr>
        <p:blipFill rotWithShape="1">
          <a:blip r:embed="rId3">
            <a:alphaModFix/>
          </a:blip>
          <a:srcRect/>
          <a:stretch/>
        </p:blipFill>
        <p:spPr>
          <a:xfrm>
            <a:off x="1620021" y="1799604"/>
            <a:ext cx="5903976" cy="4721352"/>
          </a:xfrm>
          <a:prstGeom prst="rect">
            <a:avLst/>
          </a:prstGeom>
          <a:noFill/>
          <a:ln>
            <a:noFill/>
          </a:ln>
        </p:spPr>
      </p:pic>
      <p:sp>
        <p:nvSpPr>
          <p:cNvPr id="315" name="Google Shape;315;gdd1e71d475_0_30"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2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23" descr="Tomato Plant.jpg"/>
          <p:cNvPicPr preferRelativeResize="0"/>
          <p:nvPr/>
        </p:nvPicPr>
        <p:blipFill rotWithShape="1">
          <a:blip r:embed="rId3">
            <a:alphaModFix/>
          </a:blip>
          <a:srcRect/>
          <a:stretch/>
        </p:blipFill>
        <p:spPr>
          <a:xfrm>
            <a:off x="0" y="0"/>
            <a:ext cx="9144000" cy="6204204"/>
          </a:xfrm>
          <a:prstGeom prst="rect">
            <a:avLst/>
          </a:prstGeom>
          <a:noFill/>
          <a:ln>
            <a:noFill/>
          </a:ln>
        </p:spPr>
      </p:pic>
      <p:sp>
        <p:nvSpPr>
          <p:cNvPr id="329" name="Google Shape;329;p2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 name="Google Shape;330;p2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4"/>
          <p:cNvPicPr preferRelativeResize="0"/>
          <p:nvPr/>
        </p:nvPicPr>
        <p:blipFill rotWithShape="1">
          <a:blip r:embed="rId3">
            <a:alphaModFix/>
          </a:blip>
          <a:srcRect/>
          <a:stretch/>
        </p:blipFill>
        <p:spPr>
          <a:xfrm>
            <a:off x="4449307" y="1842053"/>
            <a:ext cx="4284411" cy="2856947"/>
          </a:xfrm>
          <a:prstGeom prst="rect">
            <a:avLst/>
          </a:prstGeom>
          <a:noFill/>
          <a:ln>
            <a:noFill/>
          </a:ln>
        </p:spPr>
      </p:pic>
      <p:pic>
        <p:nvPicPr>
          <p:cNvPr id="337" name="Google Shape;337;p24"/>
          <p:cNvPicPr preferRelativeResize="0"/>
          <p:nvPr/>
        </p:nvPicPr>
        <p:blipFill rotWithShape="1">
          <a:blip r:embed="rId4">
            <a:alphaModFix/>
          </a:blip>
          <a:srcRect/>
          <a:stretch/>
        </p:blipFill>
        <p:spPr>
          <a:xfrm>
            <a:off x="161652" y="1219200"/>
            <a:ext cx="3779072" cy="3716376"/>
          </a:xfrm>
          <a:prstGeom prst="rect">
            <a:avLst/>
          </a:prstGeom>
          <a:noFill/>
          <a:ln>
            <a:noFill/>
          </a:ln>
        </p:spPr>
      </p:pic>
      <p:sp>
        <p:nvSpPr>
          <p:cNvPr id="338" name="Google Shape;338;p24" descr="Artificial Intelligence"/>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9" name="Google Shape;339;p24"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5" descr="eyecolormutation.jpg"/>
          <p:cNvPicPr preferRelativeResize="0"/>
          <p:nvPr/>
        </p:nvPicPr>
        <p:blipFill rotWithShape="1">
          <a:blip r:embed="rId3">
            <a:alphaModFix/>
          </a:blip>
          <a:srcRect/>
          <a:stretch/>
        </p:blipFill>
        <p:spPr>
          <a:xfrm>
            <a:off x="810428" y="735300"/>
            <a:ext cx="7523148" cy="5642924"/>
          </a:xfrm>
          <a:prstGeom prst="rect">
            <a:avLst/>
          </a:prstGeom>
          <a:noFill/>
          <a:ln>
            <a:noFill/>
          </a:ln>
        </p:spPr>
      </p:pic>
      <p:sp>
        <p:nvSpPr>
          <p:cNvPr id="346" name="Google Shape;346;p2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7" name="Google Shape;347;p2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txBox="1"/>
          <p:nvPr/>
        </p:nvSpPr>
        <p:spPr>
          <a:xfrm>
            <a:off x="467248" y="347433"/>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mutation, adaptation, and extinction change populations of species over time?</a:t>
            </a:r>
            <a:endParaRPr/>
          </a:p>
        </p:txBody>
      </p:sp>
      <p:pic>
        <p:nvPicPr>
          <p:cNvPr id="129" name="Google Shape;129;p3" descr="flower mutation.jpg"/>
          <p:cNvPicPr preferRelativeResize="0"/>
          <p:nvPr/>
        </p:nvPicPr>
        <p:blipFill rotWithShape="1">
          <a:blip r:embed="rId4">
            <a:alphaModFix/>
          </a:blip>
          <a:srcRect/>
          <a:stretch/>
        </p:blipFill>
        <p:spPr>
          <a:xfrm>
            <a:off x="1578859" y="1747460"/>
            <a:ext cx="5903976" cy="472135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26" descr="Cancer Cells Versus Normal Cells | Lippincott NursingCenter"/>
          <p:cNvPicPr preferRelativeResize="0"/>
          <p:nvPr/>
        </p:nvPicPr>
        <p:blipFill rotWithShape="1">
          <a:blip r:embed="rId3">
            <a:alphaModFix/>
          </a:blip>
          <a:srcRect/>
          <a:stretch/>
        </p:blipFill>
        <p:spPr>
          <a:xfrm>
            <a:off x="1905000" y="1928813"/>
            <a:ext cx="5334000" cy="3000375"/>
          </a:xfrm>
          <a:prstGeom prst="rect">
            <a:avLst/>
          </a:prstGeom>
          <a:noFill/>
          <a:ln>
            <a:noFill/>
          </a:ln>
        </p:spPr>
      </p:pic>
      <p:sp>
        <p:nvSpPr>
          <p:cNvPr id="354" name="Google Shape;354;p2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5" name="Google Shape;355;p2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28" descr="eyecolormutation.jpg"/>
          <p:cNvPicPr preferRelativeResize="0"/>
          <p:nvPr/>
        </p:nvPicPr>
        <p:blipFill rotWithShape="1">
          <a:blip r:embed="rId3">
            <a:alphaModFix/>
          </a:blip>
          <a:srcRect/>
          <a:stretch/>
        </p:blipFill>
        <p:spPr>
          <a:xfrm>
            <a:off x="4939709" y="3078991"/>
            <a:ext cx="3253315" cy="2440235"/>
          </a:xfrm>
          <a:prstGeom prst="rect">
            <a:avLst/>
          </a:prstGeom>
          <a:noFill/>
          <a:ln>
            <a:noFill/>
          </a:ln>
        </p:spPr>
      </p:pic>
      <p:pic>
        <p:nvPicPr>
          <p:cNvPr id="367" name="Google Shape;367;p28" descr="Cancer Cells Versus Normal Cells | Lippincott NursingCenter"/>
          <p:cNvPicPr preferRelativeResize="0"/>
          <p:nvPr/>
        </p:nvPicPr>
        <p:blipFill rotWithShape="1">
          <a:blip r:embed="rId4">
            <a:alphaModFix/>
          </a:blip>
          <a:srcRect/>
          <a:stretch/>
        </p:blipFill>
        <p:spPr>
          <a:xfrm>
            <a:off x="597408" y="3429000"/>
            <a:ext cx="3093720" cy="1740218"/>
          </a:xfrm>
          <a:prstGeom prst="rect">
            <a:avLst/>
          </a:prstGeom>
          <a:noFill/>
          <a:ln>
            <a:noFill/>
          </a:ln>
        </p:spPr>
      </p:pic>
      <p:sp>
        <p:nvSpPr>
          <p:cNvPr id="368" name="Google Shape;368;p28"/>
          <p:cNvSpPr txBox="1"/>
          <p:nvPr/>
        </p:nvSpPr>
        <p:spPr>
          <a:xfrm>
            <a:off x="1122050" y="438325"/>
            <a:ext cx="7632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Which is an example of a neutral mutation?</a:t>
            </a:r>
            <a:endParaRPr/>
          </a:p>
        </p:txBody>
      </p:sp>
      <p:sp>
        <p:nvSpPr>
          <p:cNvPr id="369" name="Google Shape;369;p28"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gdd1e71d475_0_39" descr="eyecolormutation.jpg"/>
          <p:cNvPicPr preferRelativeResize="0"/>
          <p:nvPr/>
        </p:nvPicPr>
        <p:blipFill rotWithShape="1">
          <a:blip r:embed="rId3">
            <a:alphaModFix/>
          </a:blip>
          <a:srcRect/>
          <a:stretch/>
        </p:blipFill>
        <p:spPr>
          <a:xfrm>
            <a:off x="4939709" y="3078991"/>
            <a:ext cx="3253316" cy="2440235"/>
          </a:xfrm>
          <a:prstGeom prst="rect">
            <a:avLst/>
          </a:prstGeom>
          <a:noFill/>
          <a:ln w="114300" cap="flat" cmpd="sng">
            <a:solidFill>
              <a:srgbClr val="0000FF"/>
            </a:solidFill>
            <a:prstDash val="solid"/>
            <a:round/>
            <a:headEnd type="none" w="sm" len="sm"/>
            <a:tailEnd type="none" w="sm" len="sm"/>
          </a:ln>
        </p:spPr>
      </p:pic>
      <p:pic>
        <p:nvPicPr>
          <p:cNvPr id="375" name="Google Shape;375;gdd1e71d475_0_39" descr="Cancer Cells Versus Normal Cells | Lippincott NursingCenter"/>
          <p:cNvPicPr preferRelativeResize="0"/>
          <p:nvPr/>
        </p:nvPicPr>
        <p:blipFill rotWithShape="1">
          <a:blip r:embed="rId4">
            <a:alphaModFix/>
          </a:blip>
          <a:srcRect/>
          <a:stretch/>
        </p:blipFill>
        <p:spPr>
          <a:xfrm>
            <a:off x="597408" y="3429000"/>
            <a:ext cx="3093720" cy="1740218"/>
          </a:xfrm>
          <a:prstGeom prst="rect">
            <a:avLst/>
          </a:prstGeom>
          <a:noFill/>
          <a:ln>
            <a:noFill/>
          </a:ln>
        </p:spPr>
      </p:pic>
      <p:sp>
        <p:nvSpPr>
          <p:cNvPr id="376" name="Google Shape;376;gdd1e71d475_0_39"/>
          <p:cNvSpPr txBox="1"/>
          <p:nvPr/>
        </p:nvSpPr>
        <p:spPr>
          <a:xfrm>
            <a:off x="1122050" y="438325"/>
            <a:ext cx="7632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Which is an example of a neutral mutation?</a:t>
            </a:r>
            <a:endParaRPr/>
          </a:p>
        </p:txBody>
      </p:sp>
      <p:sp>
        <p:nvSpPr>
          <p:cNvPr id="377" name="Google Shape;377;gdd1e71d475_0_39"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4" name="Google Shape;384;p2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30"/>
          <p:cNvPicPr preferRelativeResize="0"/>
          <p:nvPr/>
        </p:nvPicPr>
        <p:blipFill rotWithShape="1">
          <a:blip r:embed="rId3">
            <a:alphaModFix/>
          </a:blip>
          <a:srcRect/>
          <a:stretch/>
        </p:blipFill>
        <p:spPr>
          <a:xfrm>
            <a:off x="148590" y="925830"/>
            <a:ext cx="2270760" cy="1703070"/>
          </a:xfrm>
          <a:prstGeom prst="rect">
            <a:avLst/>
          </a:prstGeom>
          <a:noFill/>
          <a:ln>
            <a:noFill/>
          </a:ln>
        </p:spPr>
      </p:pic>
      <p:sp>
        <p:nvSpPr>
          <p:cNvPr id="391" name="Google Shape;391;p30"/>
          <p:cNvSpPr txBox="1"/>
          <p:nvPr/>
        </p:nvSpPr>
        <p:spPr>
          <a:xfrm>
            <a:off x="148590" y="2846070"/>
            <a:ext cx="2121494" cy="175432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Injuries </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are</a:t>
            </a:r>
            <a:r>
              <a:rPr lang="en-US" sz="3600">
                <a:solidFill>
                  <a:srgbClr val="FF0000"/>
                </a:solidFill>
                <a:latin typeface="Calibri"/>
                <a:ea typeface="Calibri"/>
                <a:cs typeface="Calibri"/>
                <a:sym typeface="Calibri"/>
              </a:rPr>
              <a:t> </a:t>
            </a:r>
            <a:r>
              <a:rPr lang="en-US" sz="3600" b="1">
                <a:solidFill>
                  <a:srgbClr val="FF0000"/>
                </a:solidFill>
                <a:latin typeface="Calibri"/>
                <a:ea typeface="Calibri"/>
                <a:cs typeface="Calibri"/>
                <a:sym typeface="Calibri"/>
              </a:rPr>
              <a:t>NOT</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Mutations</a:t>
            </a:r>
            <a:endParaRPr/>
          </a:p>
        </p:txBody>
      </p:sp>
      <p:pic>
        <p:nvPicPr>
          <p:cNvPr id="392" name="Google Shape;392;p30"/>
          <p:cNvPicPr preferRelativeResize="0"/>
          <p:nvPr/>
        </p:nvPicPr>
        <p:blipFill rotWithShape="1">
          <a:blip r:embed="rId4">
            <a:alphaModFix/>
          </a:blip>
          <a:srcRect/>
          <a:stretch/>
        </p:blipFill>
        <p:spPr>
          <a:xfrm>
            <a:off x="4331150" y="505060"/>
            <a:ext cx="3889250" cy="2591045"/>
          </a:xfrm>
          <a:prstGeom prst="rect">
            <a:avLst/>
          </a:prstGeom>
          <a:noFill/>
          <a:ln>
            <a:noFill/>
          </a:ln>
        </p:spPr>
      </p:pic>
      <p:pic>
        <p:nvPicPr>
          <p:cNvPr id="393" name="Google Shape;393;p30" descr="Broken Arm.jpg"/>
          <p:cNvPicPr preferRelativeResize="0"/>
          <p:nvPr/>
        </p:nvPicPr>
        <p:blipFill rotWithShape="1">
          <a:blip r:embed="rId5">
            <a:alphaModFix/>
          </a:blip>
          <a:srcRect/>
          <a:stretch/>
        </p:blipFill>
        <p:spPr>
          <a:xfrm rot="-2645298">
            <a:off x="4331151" y="2478983"/>
            <a:ext cx="3256051" cy="4884077"/>
          </a:xfrm>
          <a:prstGeom prst="rect">
            <a:avLst/>
          </a:prstGeom>
          <a:noFill/>
          <a:ln>
            <a:noFill/>
          </a:ln>
        </p:spPr>
      </p:pic>
      <p:sp>
        <p:nvSpPr>
          <p:cNvPr id="394" name="Google Shape;394;p30" descr="Artificial Intelligence"/>
          <p:cNvSpPr/>
          <p:nvPr/>
        </p:nvSpPr>
        <p:spPr>
          <a:xfrm>
            <a:off x="0" y="0"/>
            <a:ext cx="735300" cy="7353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30" descr="Comment Dislike"/>
          <p:cNvPicPr preferRelativeResize="0"/>
          <p:nvPr/>
        </p:nvPicPr>
        <p:blipFill rotWithShape="1">
          <a:blip r:embed="rId7">
            <a:alphaModFix/>
          </a:blip>
          <a:srcRect/>
          <a:stretch/>
        </p:blipFill>
        <p:spPr>
          <a:xfrm>
            <a:off x="735230" y="159010"/>
            <a:ext cx="545579" cy="5455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1"/>
          <p:cNvPicPr preferRelativeResize="0"/>
          <p:nvPr/>
        </p:nvPicPr>
        <p:blipFill rotWithShape="1">
          <a:blip r:embed="rId3">
            <a:alphaModFix/>
          </a:blip>
          <a:srcRect/>
          <a:stretch/>
        </p:blipFill>
        <p:spPr>
          <a:xfrm>
            <a:off x="148590" y="925830"/>
            <a:ext cx="2270760" cy="1703070"/>
          </a:xfrm>
          <a:prstGeom prst="rect">
            <a:avLst/>
          </a:prstGeom>
          <a:noFill/>
          <a:ln>
            <a:noFill/>
          </a:ln>
        </p:spPr>
      </p:pic>
      <p:sp>
        <p:nvSpPr>
          <p:cNvPr id="402" name="Google Shape;402;p31"/>
          <p:cNvSpPr txBox="1"/>
          <p:nvPr/>
        </p:nvSpPr>
        <p:spPr>
          <a:xfrm>
            <a:off x="148590" y="2846070"/>
            <a:ext cx="2564674" cy="1754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Dying your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hair is</a:t>
            </a:r>
            <a:r>
              <a:rPr lang="en-US" sz="3600">
                <a:solidFill>
                  <a:srgbClr val="FF0000"/>
                </a:solidFill>
                <a:latin typeface="Calibri"/>
                <a:ea typeface="Calibri"/>
                <a:cs typeface="Calibri"/>
                <a:sym typeface="Calibri"/>
              </a:rPr>
              <a:t> </a:t>
            </a:r>
            <a:r>
              <a:rPr lang="en-US" sz="3600" b="1">
                <a:solidFill>
                  <a:srgbClr val="FF0000"/>
                </a:solidFill>
                <a:latin typeface="Calibri"/>
                <a:ea typeface="Calibri"/>
                <a:cs typeface="Calibri"/>
                <a:sym typeface="Calibri"/>
              </a:rPr>
              <a:t>NOT</a:t>
            </a:r>
            <a:r>
              <a:rPr lang="en-US" sz="3600">
                <a:solidFill>
                  <a:srgbClr val="FF0000"/>
                </a:solidFill>
                <a:latin typeface="Calibri"/>
                <a:ea typeface="Calibri"/>
                <a:cs typeface="Calibri"/>
                <a:sym typeface="Calibri"/>
              </a:rPr>
              <a:t> </a:t>
            </a:r>
            <a:r>
              <a:rPr lang="en-US" sz="3600">
                <a:solidFill>
                  <a:schemeClr val="dk1"/>
                </a:solidFill>
                <a:latin typeface="Calibri"/>
                <a:ea typeface="Calibri"/>
                <a:cs typeface="Calibri"/>
                <a:sym typeface="Calibri"/>
              </a:rPr>
              <a:t>a</a:t>
            </a:r>
            <a:endParaRPr sz="3600">
              <a:solidFill>
                <a:srgbClr val="FF0000"/>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mutation</a:t>
            </a:r>
            <a:endParaRPr/>
          </a:p>
        </p:txBody>
      </p:sp>
      <p:pic>
        <p:nvPicPr>
          <p:cNvPr id="403" name="Google Shape;403;p31" descr="dreamstime_xl_37916910.jpg"/>
          <p:cNvPicPr preferRelativeResize="0"/>
          <p:nvPr/>
        </p:nvPicPr>
        <p:blipFill rotWithShape="1">
          <a:blip r:embed="rId4">
            <a:alphaModFix/>
          </a:blip>
          <a:srcRect/>
          <a:stretch/>
        </p:blipFill>
        <p:spPr>
          <a:xfrm>
            <a:off x="3861868" y="1274152"/>
            <a:ext cx="4762973" cy="3143836"/>
          </a:xfrm>
          <a:prstGeom prst="rect">
            <a:avLst/>
          </a:prstGeom>
          <a:noFill/>
          <a:ln>
            <a:noFill/>
          </a:ln>
        </p:spPr>
      </p:pic>
      <p:sp>
        <p:nvSpPr>
          <p:cNvPr id="404" name="Google Shape;404;p31" descr="Artificial Intelligence"/>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5" name="Google Shape;405;p31" descr="Comment Dislike"/>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3"/>
          <p:cNvSpPr txBox="1"/>
          <p:nvPr/>
        </p:nvSpPr>
        <p:spPr>
          <a:xfrm>
            <a:off x="1127701" y="493425"/>
            <a:ext cx="7613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mutation?</a:t>
            </a:r>
            <a:endParaRPr/>
          </a:p>
        </p:txBody>
      </p:sp>
      <p:pic>
        <p:nvPicPr>
          <p:cNvPr id="418" name="Google Shape;418;p33" descr="flower mutation.jpg"/>
          <p:cNvPicPr preferRelativeResize="0"/>
          <p:nvPr/>
        </p:nvPicPr>
        <p:blipFill rotWithShape="1">
          <a:blip r:embed="rId3">
            <a:alphaModFix/>
          </a:blip>
          <a:srcRect/>
          <a:stretch/>
        </p:blipFill>
        <p:spPr>
          <a:xfrm>
            <a:off x="1620008" y="1496179"/>
            <a:ext cx="5903976" cy="4721352"/>
          </a:xfrm>
          <a:prstGeom prst="rect">
            <a:avLst/>
          </a:prstGeom>
          <a:noFill/>
          <a:ln>
            <a:noFill/>
          </a:ln>
        </p:spPr>
      </p:pic>
      <p:sp>
        <p:nvSpPr>
          <p:cNvPr id="419" name="Google Shape;419;p33"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4"/>
          <p:cNvSpPr txBox="1"/>
          <p:nvPr/>
        </p:nvSpPr>
        <p:spPr>
          <a:xfrm>
            <a:off x="1052283" y="320627"/>
            <a:ext cx="7785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of the following is NOT a type of </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mutation?</a:t>
            </a:r>
            <a:endParaRPr/>
          </a:p>
        </p:txBody>
      </p:sp>
      <p:sp>
        <p:nvSpPr>
          <p:cNvPr id="426" name="Google Shape;426;p34"/>
          <p:cNvSpPr txBox="1"/>
          <p:nvPr/>
        </p:nvSpPr>
        <p:spPr>
          <a:xfrm>
            <a:off x="465700" y="1914800"/>
            <a:ext cx="6771900" cy="2650500"/>
          </a:xfrm>
          <a:prstGeom prst="rect">
            <a:avLst/>
          </a:prstGeom>
          <a:noFill/>
          <a:ln>
            <a:noFill/>
          </a:ln>
        </p:spPr>
        <p:txBody>
          <a:bodyPr spcFirstLastPara="1" wrap="square" lIns="91425" tIns="91425" rIns="91425" bIns="91425" anchor="t" anchorCtr="0">
            <a:spAutoFit/>
          </a:bodyPr>
          <a:lstStyle/>
          <a:p>
            <a:pPr marL="742950" lvl="0" indent="-742950" algn="l" rtl="0">
              <a:lnSpc>
                <a:spcPct val="115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Resistance to medicine</a:t>
            </a:r>
            <a:endParaRPr>
              <a:solidFill>
                <a:schemeClr val="dk1"/>
              </a:solidFill>
            </a:endParaRPr>
          </a:p>
          <a:p>
            <a:pPr marL="742950" lvl="0" indent="-742950" algn="l" rtl="0">
              <a:lnSpc>
                <a:spcPct val="115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Different colored eyes</a:t>
            </a:r>
            <a:endParaRPr>
              <a:solidFill>
                <a:schemeClr val="dk1"/>
              </a:solidFill>
            </a:endParaRPr>
          </a:p>
          <a:p>
            <a:pPr marL="742950" lvl="0" indent="-742950" algn="l" rtl="0">
              <a:lnSpc>
                <a:spcPct val="115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Cancer</a:t>
            </a:r>
            <a:endParaRPr>
              <a:solidFill>
                <a:schemeClr val="dk1"/>
              </a:solidFill>
            </a:endParaRPr>
          </a:p>
          <a:p>
            <a:pPr marL="742950" lvl="0" indent="-742950" algn="l" rtl="0">
              <a:lnSpc>
                <a:spcPct val="115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Broken arm</a:t>
            </a:r>
            <a:endParaRPr>
              <a:latin typeface="Calibri"/>
              <a:ea typeface="Calibri"/>
              <a:cs typeface="Calibri"/>
              <a:sym typeface="Calibri"/>
            </a:endParaRPr>
          </a:p>
        </p:txBody>
      </p:sp>
      <p:pic>
        <p:nvPicPr>
          <p:cNvPr id="427" name="Google Shape;427;p34" descr="flower mutation.jpg"/>
          <p:cNvPicPr preferRelativeResize="0"/>
          <p:nvPr/>
        </p:nvPicPr>
        <p:blipFill rotWithShape="1">
          <a:blip r:embed="rId3">
            <a:alphaModFix/>
          </a:blip>
          <a:srcRect/>
          <a:stretch/>
        </p:blipFill>
        <p:spPr>
          <a:xfrm>
            <a:off x="5523470" y="3967003"/>
            <a:ext cx="3314409" cy="2650500"/>
          </a:xfrm>
          <a:prstGeom prst="rect">
            <a:avLst/>
          </a:prstGeom>
          <a:noFill/>
          <a:ln>
            <a:noFill/>
          </a:ln>
        </p:spPr>
      </p:pic>
      <p:sp>
        <p:nvSpPr>
          <p:cNvPr id="428" name="Google Shape;428;p34"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dd6f3800f3_0_2"/>
          <p:cNvSpPr txBox="1"/>
          <p:nvPr/>
        </p:nvSpPr>
        <p:spPr>
          <a:xfrm>
            <a:off x="1052283" y="320627"/>
            <a:ext cx="7785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of the following is NOT a type of </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mutation?</a:t>
            </a:r>
            <a:endParaRPr/>
          </a:p>
        </p:txBody>
      </p:sp>
      <p:sp>
        <p:nvSpPr>
          <p:cNvPr id="435" name="Google Shape;435;gdd6f3800f3_0_2"/>
          <p:cNvSpPr txBox="1"/>
          <p:nvPr/>
        </p:nvSpPr>
        <p:spPr>
          <a:xfrm>
            <a:off x="465700" y="1914800"/>
            <a:ext cx="6771900" cy="2650500"/>
          </a:xfrm>
          <a:prstGeom prst="rect">
            <a:avLst/>
          </a:prstGeom>
          <a:noFill/>
          <a:ln>
            <a:noFill/>
          </a:ln>
        </p:spPr>
        <p:txBody>
          <a:bodyPr spcFirstLastPara="1" wrap="square" lIns="91425" tIns="91425" rIns="91425" bIns="91425" anchor="t" anchorCtr="0">
            <a:spAutoFit/>
          </a:bodyPr>
          <a:lstStyle/>
          <a:p>
            <a:pPr marL="742950" lvl="0" indent="-742950" algn="l" rtl="0">
              <a:lnSpc>
                <a:spcPct val="115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Resistance to medicine</a:t>
            </a:r>
            <a:endParaRPr>
              <a:solidFill>
                <a:schemeClr val="dk1"/>
              </a:solidFill>
            </a:endParaRPr>
          </a:p>
          <a:p>
            <a:pPr marL="742950" lvl="0" indent="-742950" algn="l" rtl="0">
              <a:lnSpc>
                <a:spcPct val="115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Different colored eyes</a:t>
            </a:r>
            <a:endParaRPr>
              <a:solidFill>
                <a:schemeClr val="dk1"/>
              </a:solidFill>
            </a:endParaRPr>
          </a:p>
          <a:p>
            <a:pPr marL="742950" lvl="0" indent="-742950" algn="l" rtl="0">
              <a:lnSpc>
                <a:spcPct val="115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Cancer</a:t>
            </a:r>
            <a:endParaRPr>
              <a:solidFill>
                <a:schemeClr val="dk1"/>
              </a:solidFill>
            </a:endParaRPr>
          </a:p>
          <a:p>
            <a:pPr marL="742950" lvl="0" indent="-742950" algn="l" rtl="0">
              <a:lnSpc>
                <a:spcPct val="115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Broken arm</a:t>
            </a:r>
            <a:endParaRPr>
              <a:solidFill>
                <a:srgbClr val="FF0000"/>
              </a:solidFill>
              <a:latin typeface="Calibri"/>
              <a:ea typeface="Calibri"/>
              <a:cs typeface="Calibri"/>
              <a:sym typeface="Calibri"/>
            </a:endParaRPr>
          </a:p>
        </p:txBody>
      </p:sp>
      <p:pic>
        <p:nvPicPr>
          <p:cNvPr id="436" name="Google Shape;436;gdd6f3800f3_0_2" descr="flower mutation.jpg"/>
          <p:cNvPicPr preferRelativeResize="0"/>
          <p:nvPr/>
        </p:nvPicPr>
        <p:blipFill rotWithShape="1">
          <a:blip r:embed="rId3">
            <a:alphaModFix/>
          </a:blip>
          <a:srcRect/>
          <a:stretch/>
        </p:blipFill>
        <p:spPr>
          <a:xfrm>
            <a:off x="5523470" y="3967003"/>
            <a:ext cx="3314409" cy="2650500"/>
          </a:xfrm>
          <a:prstGeom prst="rect">
            <a:avLst/>
          </a:prstGeom>
          <a:noFill/>
          <a:ln>
            <a:noFill/>
          </a:ln>
        </p:spPr>
      </p:pic>
      <p:sp>
        <p:nvSpPr>
          <p:cNvPr id="437" name="Google Shape;437;gdd6f3800f3_0_2"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6"/>
          <p:cNvSpPr txBox="1"/>
          <p:nvPr/>
        </p:nvSpPr>
        <p:spPr>
          <a:xfrm>
            <a:off x="1073500" y="376275"/>
            <a:ext cx="77691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List the three types of mutations. </a:t>
            </a:r>
            <a:endParaRPr/>
          </a:p>
        </p:txBody>
      </p:sp>
      <p:sp>
        <p:nvSpPr>
          <p:cNvPr id="444" name="Google Shape;444;p36"/>
          <p:cNvSpPr txBox="1"/>
          <p:nvPr/>
        </p:nvSpPr>
        <p:spPr>
          <a:xfrm>
            <a:off x="346059" y="1782361"/>
            <a:ext cx="8451900" cy="440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Mutation</a:t>
            </a:r>
            <a:endParaRPr>
              <a:solidFill>
                <a:schemeClr val="dk1"/>
              </a:solidFill>
            </a:endParaRPr>
          </a:p>
          <a:p>
            <a:pPr marL="0" marR="0" lvl="0" indent="0" algn="l" rtl="0">
              <a:spcBef>
                <a:spcPts val="0"/>
              </a:spcBef>
              <a:spcAft>
                <a:spcPts val="0"/>
              </a:spcAft>
              <a:buNone/>
            </a:pPr>
            <a:endParaRPr sz="3500">
              <a:solidFill>
                <a:srgbClr val="FF0000"/>
              </a:solidFill>
              <a:latin typeface="Calibri"/>
              <a:ea typeface="Calibri"/>
              <a:cs typeface="Calibri"/>
              <a:sym typeface="Calibri"/>
            </a:endParaRPr>
          </a:p>
          <a:p>
            <a:pPr marL="0" marR="0" lvl="0" indent="0" algn="l" rtl="0">
              <a:spcBef>
                <a:spcPts val="0"/>
              </a:spcBef>
              <a:spcAft>
                <a:spcPts val="0"/>
              </a:spcAft>
              <a:buNone/>
            </a:pPr>
            <a:endParaRPr sz="3500">
              <a:solidFill>
                <a:srgbClr val="FF0000"/>
              </a:solidFill>
              <a:latin typeface="Calibri"/>
              <a:ea typeface="Calibri"/>
              <a:cs typeface="Calibri"/>
              <a:sym typeface="Calibri"/>
            </a:endParaRPr>
          </a:p>
          <a:p>
            <a:pPr marL="0" marR="0" lvl="0" indent="0" algn="l" rtl="0">
              <a:spcBef>
                <a:spcPts val="0"/>
              </a:spcBef>
              <a:spcAft>
                <a:spcPts val="0"/>
              </a:spcAft>
              <a:buNone/>
            </a:pPr>
            <a:r>
              <a:rPr lang="en-US" sz="3500">
                <a:solidFill>
                  <a:srgbClr val="FF0000"/>
                </a:solidFill>
                <a:latin typeface="Calibri"/>
                <a:ea typeface="Calibri"/>
                <a:cs typeface="Calibri"/>
                <a:sym typeface="Calibri"/>
              </a:rPr>
              <a:t>     </a:t>
            </a:r>
            <a:r>
              <a:rPr lang="en-US" sz="3500">
                <a:solidFill>
                  <a:schemeClr val="dk1"/>
                </a:solidFill>
                <a:latin typeface="Calibri"/>
                <a:ea typeface="Calibri"/>
                <a:cs typeface="Calibri"/>
                <a:sym typeface="Calibri"/>
              </a:rPr>
              <a:t>_______</a:t>
            </a:r>
            <a:r>
              <a:rPr lang="en-US" sz="3500">
                <a:solidFill>
                  <a:srgbClr val="FF0000"/>
                </a:solidFill>
                <a:latin typeface="Calibri"/>
                <a:ea typeface="Calibri"/>
                <a:cs typeface="Calibri"/>
                <a:sym typeface="Calibri"/>
              </a:rPr>
              <a:t>             </a:t>
            </a:r>
            <a:r>
              <a:rPr lang="en-US" sz="3500">
                <a:solidFill>
                  <a:schemeClr val="dk1"/>
                </a:solidFill>
                <a:latin typeface="Calibri"/>
                <a:ea typeface="Calibri"/>
                <a:cs typeface="Calibri"/>
                <a:sym typeface="Calibri"/>
              </a:rPr>
              <a:t>_______</a:t>
            </a:r>
            <a:r>
              <a:rPr lang="en-US" sz="3500">
                <a:solidFill>
                  <a:srgbClr val="FF0000"/>
                </a:solidFill>
                <a:latin typeface="Calibri"/>
                <a:ea typeface="Calibri"/>
                <a:cs typeface="Calibri"/>
                <a:sym typeface="Calibri"/>
              </a:rPr>
              <a:t>            </a:t>
            </a:r>
            <a:r>
              <a:rPr lang="en-US" sz="3500">
                <a:solidFill>
                  <a:schemeClr val="dk1"/>
                </a:solidFill>
                <a:latin typeface="Calibri"/>
                <a:ea typeface="Calibri"/>
                <a:cs typeface="Calibri"/>
                <a:sym typeface="Calibri"/>
              </a:rPr>
              <a:t>_______</a:t>
            </a:r>
            <a:endParaRPr>
              <a:solidFill>
                <a:schemeClr val="dk1"/>
              </a:solidFill>
            </a:endParaRPr>
          </a:p>
          <a:p>
            <a:pPr marL="0" marR="0" lvl="0" indent="0" algn="l" rtl="0">
              <a:spcBef>
                <a:spcPts val="0"/>
              </a:spcBef>
              <a:spcAft>
                <a:spcPts val="0"/>
              </a:spcAft>
              <a:buNone/>
            </a:pPr>
            <a:endParaRPr sz="3500">
              <a:solidFill>
                <a:srgbClr val="FF0000"/>
              </a:solidFill>
              <a:latin typeface="Calibri"/>
              <a:ea typeface="Calibri"/>
              <a:cs typeface="Calibri"/>
              <a:sym typeface="Calibri"/>
            </a:endParaRPr>
          </a:p>
          <a:p>
            <a:pPr marL="0" marR="0" lvl="0" indent="0" algn="l" rtl="0">
              <a:spcBef>
                <a:spcPts val="0"/>
              </a:spcBef>
              <a:spcAft>
                <a:spcPts val="0"/>
              </a:spcAft>
              <a:buNone/>
            </a:pPr>
            <a:endParaRPr sz="3500">
              <a:solidFill>
                <a:srgbClr val="FF0000"/>
              </a:solidFill>
              <a:latin typeface="Calibri"/>
              <a:ea typeface="Calibri"/>
              <a:cs typeface="Calibri"/>
              <a:sym typeface="Calibri"/>
            </a:endParaRPr>
          </a:p>
          <a:p>
            <a:pPr marL="0" marR="0" lvl="0" indent="0" algn="ctr"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endParaRPr sz="3500">
              <a:solidFill>
                <a:schemeClr val="dk1"/>
              </a:solidFill>
              <a:latin typeface="Calibri"/>
              <a:ea typeface="Calibri"/>
              <a:cs typeface="Calibri"/>
              <a:sym typeface="Calibri"/>
            </a:endParaRPr>
          </a:p>
        </p:txBody>
      </p:sp>
      <p:cxnSp>
        <p:nvCxnSpPr>
          <p:cNvPr id="445" name="Google Shape;445;p36"/>
          <p:cNvCxnSpPr/>
          <p:nvPr/>
        </p:nvCxnSpPr>
        <p:spPr>
          <a:xfrm flipH="1">
            <a:off x="1740527" y="2344473"/>
            <a:ext cx="2670000" cy="1060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46" name="Google Shape;446;p36"/>
          <p:cNvCxnSpPr/>
          <p:nvPr/>
        </p:nvCxnSpPr>
        <p:spPr>
          <a:xfrm flipH="1">
            <a:off x="4563071" y="2344473"/>
            <a:ext cx="9000" cy="11460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47" name="Google Shape;447;p36"/>
          <p:cNvCxnSpPr/>
          <p:nvPr/>
        </p:nvCxnSpPr>
        <p:spPr>
          <a:xfrm>
            <a:off x="4849439" y="2344473"/>
            <a:ext cx="2365200" cy="1060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448" name="Google Shape;448;p36"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7"/>
          <p:cNvSpPr txBox="1"/>
          <p:nvPr/>
        </p:nvSpPr>
        <p:spPr>
          <a:xfrm>
            <a:off x="1066803" y="420000"/>
            <a:ext cx="77289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List the three types of mutations. </a:t>
            </a:r>
            <a:endParaRPr/>
          </a:p>
        </p:txBody>
      </p:sp>
      <p:cxnSp>
        <p:nvCxnSpPr>
          <p:cNvPr id="455" name="Google Shape;455;p37"/>
          <p:cNvCxnSpPr/>
          <p:nvPr/>
        </p:nvCxnSpPr>
        <p:spPr>
          <a:xfrm flipH="1">
            <a:off x="1749589" y="2344473"/>
            <a:ext cx="2670000" cy="1060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56" name="Google Shape;456;p37"/>
          <p:cNvCxnSpPr/>
          <p:nvPr/>
        </p:nvCxnSpPr>
        <p:spPr>
          <a:xfrm flipH="1">
            <a:off x="4572134" y="2344473"/>
            <a:ext cx="9000" cy="11460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57" name="Google Shape;457;p37"/>
          <p:cNvCxnSpPr/>
          <p:nvPr/>
        </p:nvCxnSpPr>
        <p:spPr>
          <a:xfrm>
            <a:off x="4858502" y="2344473"/>
            <a:ext cx="2365200" cy="1060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458" name="Google Shape;458;p37"/>
          <p:cNvSpPr txBox="1"/>
          <p:nvPr/>
        </p:nvSpPr>
        <p:spPr>
          <a:xfrm>
            <a:off x="345977" y="1819444"/>
            <a:ext cx="8451900" cy="2786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Mutation</a:t>
            </a:r>
            <a:endParaRPr/>
          </a:p>
          <a:p>
            <a:pPr marL="0" marR="0" lvl="0" indent="0" algn="ctr"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endParaRPr sz="3500">
              <a:solidFill>
                <a:schemeClr val="dk1"/>
              </a:solidFill>
              <a:latin typeface="Calibri"/>
              <a:ea typeface="Calibri"/>
              <a:cs typeface="Calibri"/>
              <a:sym typeface="Calibri"/>
            </a:endParaRPr>
          </a:p>
          <a:p>
            <a:pPr marL="0" marR="0" lvl="0" indent="0" algn="l" rtl="0">
              <a:spcBef>
                <a:spcPts val="0"/>
              </a:spcBef>
              <a:spcAft>
                <a:spcPts val="0"/>
              </a:spcAft>
              <a:buNone/>
            </a:pPr>
            <a:r>
              <a:rPr lang="en-US" sz="3500" u="sng">
                <a:solidFill>
                  <a:srgbClr val="FF0000"/>
                </a:solidFill>
                <a:latin typeface="Calibri"/>
                <a:ea typeface="Calibri"/>
                <a:cs typeface="Calibri"/>
                <a:sym typeface="Calibri"/>
              </a:rPr>
              <a:t>Beneficial</a:t>
            </a:r>
            <a:r>
              <a:rPr lang="en-US" sz="3500">
                <a:solidFill>
                  <a:srgbClr val="000000"/>
                </a:solidFill>
                <a:latin typeface="Calibri"/>
                <a:ea typeface="Calibri"/>
                <a:cs typeface="Calibri"/>
                <a:sym typeface="Calibri"/>
              </a:rPr>
              <a:t>   </a:t>
            </a:r>
            <a:r>
              <a:rPr lang="en-US" sz="3500">
                <a:solidFill>
                  <a:schemeClr val="dk1"/>
                </a:solidFill>
                <a:latin typeface="Calibri"/>
                <a:ea typeface="Calibri"/>
                <a:cs typeface="Calibri"/>
                <a:sym typeface="Calibri"/>
              </a:rPr>
              <a:t>              </a:t>
            </a:r>
            <a:r>
              <a:rPr lang="en-US" sz="3500" u="sng">
                <a:solidFill>
                  <a:srgbClr val="FF0000"/>
                </a:solidFill>
                <a:latin typeface="Calibri"/>
                <a:ea typeface="Calibri"/>
                <a:cs typeface="Calibri"/>
                <a:sym typeface="Calibri"/>
              </a:rPr>
              <a:t>Neutral</a:t>
            </a:r>
            <a:r>
              <a:rPr lang="en-US" sz="3500">
                <a:solidFill>
                  <a:schemeClr val="dk1"/>
                </a:solidFill>
                <a:latin typeface="Calibri"/>
                <a:ea typeface="Calibri"/>
                <a:cs typeface="Calibri"/>
                <a:sym typeface="Calibri"/>
              </a:rPr>
              <a:t>                 </a:t>
            </a:r>
            <a:r>
              <a:rPr lang="en-US" sz="3500" u="sng">
                <a:solidFill>
                  <a:srgbClr val="FF0000"/>
                </a:solidFill>
                <a:latin typeface="Calibri"/>
                <a:ea typeface="Calibri"/>
                <a:cs typeface="Calibri"/>
                <a:sym typeface="Calibri"/>
              </a:rPr>
              <a:t>Harmful</a:t>
            </a:r>
            <a:endParaRPr u="sng">
              <a:solidFill>
                <a:srgbClr val="FF0000"/>
              </a:solidFill>
            </a:endParaRPr>
          </a:p>
          <a:p>
            <a:pPr marL="0" marR="0" lvl="0" indent="0" algn="l" rtl="0">
              <a:spcBef>
                <a:spcPts val="0"/>
              </a:spcBef>
              <a:spcAft>
                <a:spcPts val="0"/>
              </a:spcAft>
              <a:buNone/>
            </a:pPr>
            <a:r>
              <a:rPr lang="en-US" sz="3500">
                <a:solidFill>
                  <a:schemeClr val="dk1"/>
                </a:solidFill>
                <a:latin typeface="Calibri"/>
                <a:ea typeface="Calibri"/>
                <a:cs typeface="Calibri"/>
                <a:sym typeface="Calibri"/>
              </a:rPr>
              <a:t>   </a:t>
            </a:r>
            <a:endParaRPr/>
          </a:p>
        </p:txBody>
      </p:sp>
      <p:sp>
        <p:nvSpPr>
          <p:cNvPr id="459" name="Google Shape;459;p3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e36902489e_0_0"/>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466" name="Google Shape;466;ge36902489e_0_0" descr="Rewind"/>
          <p:cNvSpPr/>
          <p:nvPr/>
        </p:nvSpPr>
        <p:spPr>
          <a:xfrm>
            <a:off x="1928446"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e36902489e_0_33"/>
          <p:cNvSpPr txBox="1"/>
          <p:nvPr/>
        </p:nvSpPr>
        <p:spPr>
          <a:xfrm>
            <a:off x="990600" y="350450"/>
            <a:ext cx="772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Mutation</a:t>
            </a:r>
            <a:r>
              <a:rPr lang="en-US" sz="3600" u="sng">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a permanent change in the DNA</a:t>
            </a:r>
            <a:r>
              <a:rPr lang="en-US"/>
              <a:t> </a:t>
            </a:r>
            <a:r>
              <a:rPr lang="en-US" sz="3600">
                <a:solidFill>
                  <a:schemeClr val="dk1"/>
                </a:solidFill>
                <a:latin typeface="Calibri"/>
                <a:ea typeface="Calibri"/>
                <a:cs typeface="Calibri"/>
                <a:sym typeface="Calibri"/>
              </a:rPr>
              <a:t>sequence that makes up a gene</a:t>
            </a:r>
            <a:endParaRPr/>
          </a:p>
        </p:txBody>
      </p:sp>
      <p:pic>
        <p:nvPicPr>
          <p:cNvPr id="473" name="Google Shape;473;ge36902489e_0_33" descr="flower mutation.jpg"/>
          <p:cNvPicPr preferRelativeResize="0"/>
          <p:nvPr/>
        </p:nvPicPr>
        <p:blipFill rotWithShape="1">
          <a:blip r:embed="rId3">
            <a:alphaModFix/>
          </a:blip>
          <a:srcRect/>
          <a:stretch/>
        </p:blipFill>
        <p:spPr>
          <a:xfrm>
            <a:off x="1622721" y="2020254"/>
            <a:ext cx="5903976" cy="4721352"/>
          </a:xfrm>
          <a:prstGeom prst="rect">
            <a:avLst/>
          </a:prstGeom>
          <a:noFill/>
          <a:ln>
            <a:noFill/>
          </a:ln>
        </p:spPr>
      </p:pic>
      <p:sp>
        <p:nvSpPr>
          <p:cNvPr id="474" name="Google Shape;474;ge36902489e_0_3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e36902489e_0_13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e36902489e_0_137"/>
          <p:cNvSpPr txBox="1"/>
          <p:nvPr/>
        </p:nvSpPr>
        <p:spPr>
          <a:xfrm>
            <a:off x="467248" y="347433"/>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mutation, adaptation, and extinction change populations of species over time?</a:t>
            </a:r>
            <a:endParaRPr/>
          </a:p>
        </p:txBody>
      </p:sp>
      <p:pic>
        <p:nvPicPr>
          <p:cNvPr id="482" name="Google Shape;482;ge36902489e_0_137" descr="flower mutation.jpg"/>
          <p:cNvPicPr preferRelativeResize="0"/>
          <p:nvPr/>
        </p:nvPicPr>
        <p:blipFill rotWithShape="1">
          <a:blip r:embed="rId4">
            <a:alphaModFix/>
          </a:blip>
          <a:srcRect/>
          <a:stretch/>
        </p:blipFill>
        <p:spPr>
          <a:xfrm>
            <a:off x="1578859" y="1747460"/>
            <a:ext cx="5903976" cy="472135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e39142ce03_0_6"/>
          <p:cNvSpPr txBox="1"/>
          <p:nvPr/>
        </p:nvSpPr>
        <p:spPr>
          <a:xfrm>
            <a:off x="1633950" y="1459425"/>
            <a:ext cx="5876100" cy="495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u="sng">
                <a:solidFill>
                  <a:schemeClr val="hlink"/>
                </a:solidFill>
                <a:latin typeface="Calibri"/>
                <a:ea typeface="Calibri"/>
                <a:cs typeface="Calibri"/>
                <a:sym typeface="Calibri"/>
                <a:hlinkClick r:id="rId3"/>
              </a:rPr>
              <a:t>Form and Function Activity</a:t>
            </a:r>
            <a:endParaRPr sz="2500">
              <a:latin typeface="Calibri"/>
              <a:ea typeface="Calibri"/>
              <a:cs typeface="Calibri"/>
              <a:sym typeface="Calibri"/>
            </a:endParaRPr>
          </a:p>
          <a:p>
            <a:pPr marL="0" lvl="0" indent="0" algn="ctr" rtl="0">
              <a:spcBef>
                <a:spcPts val="0"/>
              </a:spcBef>
              <a:spcAft>
                <a:spcPts val="0"/>
              </a:spcAft>
              <a:buNone/>
            </a:pPr>
            <a:endParaRPr sz="25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r>
              <a:rPr lang="en-US" sz="2000">
                <a:latin typeface="Calibri"/>
                <a:ea typeface="Calibri"/>
                <a:cs typeface="Calibri"/>
                <a:sym typeface="Calibri"/>
              </a:rPr>
              <a:t>Linked above are cards that can be used for reviewing the topic of mutations and adaptations with your class. Students will consider the connection between form and function as they research organisms that they choose or are assigned. Decide ahead of time if you want the students to work independently or with a partner/group. </a:t>
            </a:r>
            <a:endParaRPr sz="2000">
              <a:latin typeface="Calibri"/>
              <a:ea typeface="Calibri"/>
              <a:cs typeface="Calibri"/>
              <a:sym typeface="Calibri"/>
            </a:endParaRPr>
          </a:p>
        </p:txBody>
      </p:sp>
      <p:sp>
        <p:nvSpPr>
          <p:cNvPr id="488" name="Google Shape;488;ge39142ce03_0_6"/>
          <p:cNvSpPr txBox="1"/>
          <p:nvPr/>
        </p:nvSpPr>
        <p:spPr>
          <a:xfrm>
            <a:off x="1290320" y="422711"/>
            <a:ext cx="65634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Extension Activity</a:t>
            </a:r>
            <a:endParaRPr/>
          </a:p>
        </p:txBody>
      </p:sp>
      <p:pic>
        <p:nvPicPr>
          <p:cNvPr id="489" name="Google Shape;489;ge39142ce03_0_6" descr="Cursor"/>
          <p:cNvPicPr preferRelativeResize="0"/>
          <p:nvPr/>
        </p:nvPicPr>
        <p:blipFill rotWithShape="1">
          <a:blip r:embed="rId4">
            <a:alphaModFix/>
          </a:blip>
          <a:srcRect/>
          <a:stretch/>
        </p:blipFill>
        <p:spPr>
          <a:xfrm rot="5400000">
            <a:off x="2319424" y="1755271"/>
            <a:ext cx="507675" cy="507675"/>
          </a:xfrm>
          <a:prstGeom prst="rect">
            <a:avLst/>
          </a:prstGeom>
          <a:noFill/>
          <a:ln>
            <a:noFill/>
          </a:ln>
        </p:spPr>
      </p:pic>
      <p:sp>
        <p:nvSpPr>
          <p:cNvPr id="490" name="Google Shape;490;ge39142ce03_0_6"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1" name="Google Shape;491;ge39142ce03_0_6"/>
          <p:cNvPicPr preferRelativeResize="0"/>
          <p:nvPr/>
        </p:nvPicPr>
        <p:blipFill>
          <a:blip r:embed="rId6">
            <a:alphaModFix/>
          </a:blip>
          <a:stretch>
            <a:fillRect/>
          </a:stretch>
        </p:blipFill>
        <p:spPr>
          <a:xfrm>
            <a:off x="3577798" y="1972375"/>
            <a:ext cx="1988400" cy="20775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e36902489e_0_20"/>
          <p:cNvPicPr preferRelativeResize="0"/>
          <p:nvPr/>
        </p:nvPicPr>
        <p:blipFill rotWithShape="1">
          <a:blip r:embed="rId3">
            <a:alphaModFix/>
          </a:blip>
          <a:srcRect/>
          <a:stretch/>
        </p:blipFill>
        <p:spPr>
          <a:xfrm>
            <a:off x="0" y="0"/>
            <a:ext cx="9143065" cy="68580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512" name="Google Shape;512;ge36902489e_0_151"/>
          <p:cNvGrpSpPr/>
          <p:nvPr/>
        </p:nvGrpSpPr>
        <p:grpSpPr>
          <a:xfrm>
            <a:off x="1505008" y="297180"/>
            <a:ext cx="5828913" cy="6263098"/>
            <a:chOff x="814636" y="0"/>
            <a:chExt cx="5828913" cy="6263098"/>
          </a:xfrm>
        </p:grpSpPr>
        <p:sp>
          <p:nvSpPr>
            <p:cNvPr id="513" name="Google Shape;513;ge36902489e_0_151"/>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ge36902489e_0_151"/>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515" name="Google Shape;515;ge36902489e_0_151"/>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e36902489e_0_151"/>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ge36902489e_0_151"/>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518" name="Google Shape;518;ge36902489e_0_151"/>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ge36902489e_0_151"/>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ge36902489e_0_151"/>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521" name="Google Shape;521;ge36902489e_0_151"/>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ge36902489e_0_151"/>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ge36902489e_0_151"/>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524" name="Google Shape;524;ge36902489e_0_151"/>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ge36902489e_0_151"/>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ge36902489e_0_151"/>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527" name="Google Shape;527;ge36902489e_0_151"/>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ge36902489e_0_151"/>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ge36902489e_0_151"/>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Extension </a:t>
              </a:r>
              <a:r>
                <a:rPr lang="en-US" sz="2800" b="0" i="0" u="none" strike="noStrike" cap="none">
                  <a:solidFill>
                    <a:schemeClr val="lt1"/>
                  </a:solidFill>
                  <a:latin typeface="Calibri"/>
                  <a:ea typeface="Calibri"/>
                  <a:cs typeface="Calibri"/>
                  <a:sym typeface="Calibri"/>
                </a:rPr>
                <a:t>Activity</a:t>
              </a:r>
              <a:endParaRPr/>
            </a:p>
          </p:txBody>
        </p:sp>
        <p:sp>
          <p:nvSpPr>
            <p:cNvPr id="530" name="Google Shape;530;ge36902489e_0_151"/>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1" name="Google Shape;531;ge36902489e_0_15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32" name="Google Shape;532;ge36902489e_0_15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33" name="Google Shape;533;ge36902489e_0_15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34" name="Google Shape;534;ge36902489e_0_15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35" name="Google Shape;535;ge36902489e_0_151"/>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6" name="Google Shape;536;ge36902489e_0_151"/>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5" descr="Red Heads.jpg"/>
          <p:cNvPicPr preferRelativeResize="0"/>
          <p:nvPr/>
        </p:nvPicPr>
        <p:blipFill rotWithShape="1">
          <a:blip r:embed="rId3">
            <a:alphaModFix/>
          </a:blip>
          <a:srcRect/>
          <a:stretch/>
        </p:blipFill>
        <p:spPr>
          <a:xfrm>
            <a:off x="1151523" y="1370878"/>
            <a:ext cx="3420477" cy="2279989"/>
          </a:xfrm>
          <a:prstGeom prst="rect">
            <a:avLst/>
          </a:prstGeom>
          <a:noFill/>
          <a:ln>
            <a:noFill/>
          </a:ln>
        </p:spPr>
      </p:pic>
      <p:pic>
        <p:nvPicPr>
          <p:cNvPr id="142" name="Google Shape;142;p5" descr="Golden Retreiver Family.jpg"/>
          <p:cNvPicPr preferRelativeResize="0"/>
          <p:nvPr/>
        </p:nvPicPr>
        <p:blipFill rotWithShape="1">
          <a:blip r:embed="rId4">
            <a:alphaModFix/>
          </a:blip>
          <a:srcRect/>
          <a:stretch/>
        </p:blipFill>
        <p:spPr>
          <a:xfrm>
            <a:off x="5156059" y="1370878"/>
            <a:ext cx="3206063" cy="2279989"/>
          </a:xfrm>
          <a:prstGeom prst="rect">
            <a:avLst/>
          </a:prstGeom>
          <a:noFill/>
          <a:ln>
            <a:noFill/>
          </a:ln>
        </p:spPr>
      </p:pic>
      <p:pic>
        <p:nvPicPr>
          <p:cNvPr id="143" name="Google Shape;143;p5" descr="Blood Type.jpg"/>
          <p:cNvPicPr preferRelativeResize="0"/>
          <p:nvPr/>
        </p:nvPicPr>
        <p:blipFill rotWithShape="1">
          <a:blip r:embed="rId5">
            <a:alphaModFix/>
          </a:blip>
          <a:srcRect/>
          <a:stretch/>
        </p:blipFill>
        <p:spPr>
          <a:xfrm>
            <a:off x="3218200" y="4009665"/>
            <a:ext cx="3009153" cy="2689601"/>
          </a:xfrm>
          <a:prstGeom prst="rect">
            <a:avLst/>
          </a:prstGeom>
          <a:noFill/>
          <a:ln>
            <a:noFill/>
          </a:ln>
        </p:spPr>
      </p:pic>
      <p:sp>
        <p:nvSpPr>
          <p:cNvPr id="144" name="Google Shape;144;p5"/>
          <p:cNvSpPr txBox="1"/>
          <p:nvPr/>
        </p:nvSpPr>
        <p:spPr>
          <a:xfrm>
            <a:off x="3059425" y="187594"/>
            <a:ext cx="359451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Inheritable</a:t>
            </a:r>
            <a:endParaRPr/>
          </a:p>
        </p:txBody>
      </p:sp>
      <p:sp>
        <p:nvSpPr>
          <p:cNvPr id="145" name="Google Shape;145;p5"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e36902489e_0_180"/>
          <p:cNvSpPr txBox="1">
            <a:spLocks noGrp="1"/>
          </p:cNvSpPr>
          <p:nvPr>
            <p:ph type="ctrTitle"/>
          </p:nvPr>
        </p:nvSpPr>
        <p:spPr>
          <a:xfrm>
            <a:off x="595144" y="277435"/>
            <a:ext cx="8216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alibri"/>
              <a:buNone/>
            </a:pPr>
            <a:r>
              <a:rPr lang="en-US" sz="6900"/>
              <a:t>Adaptations</a:t>
            </a:r>
            <a:endParaRPr sz="6500"/>
          </a:p>
        </p:txBody>
      </p:sp>
      <p:pic>
        <p:nvPicPr>
          <p:cNvPr id="543" name="Google Shape;543;ge36902489e_0_180"/>
          <p:cNvPicPr preferRelativeResize="0"/>
          <p:nvPr/>
        </p:nvPicPr>
        <p:blipFill rotWithShape="1">
          <a:blip r:embed="rId3">
            <a:alphaModFix/>
          </a:blip>
          <a:srcRect/>
          <a:stretch/>
        </p:blipFill>
        <p:spPr>
          <a:xfrm>
            <a:off x="134060" y="178056"/>
            <a:ext cx="922168" cy="602232"/>
          </a:xfrm>
          <a:prstGeom prst="rect">
            <a:avLst/>
          </a:prstGeom>
          <a:noFill/>
          <a:ln>
            <a:noFill/>
          </a:ln>
        </p:spPr>
      </p:pic>
      <p:pic>
        <p:nvPicPr>
          <p:cNvPr id="544" name="Google Shape;544;ge36902489e_0_180" descr="dreamstime_xl_1940604.jpg"/>
          <p:cNvPicPr preferRelativeResize="0"/>
          <p:nvPr/>
        </p:nvPicPr>
        <p:blipFill rotWithShape="1">
          <a:blip r:embed="rId4">
            <a:alphaModFix/>
          </a:blip>
          <a:srcRect/>
          <a:stretch/>
        </p:blipFill>
        <p:spPr>
          <a:xfrm>
            <a:off x="1139686" y="1747428"/>
            <a:ext cx="6864626" cy="48529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e36902489e_0_18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ge36902489e_0_187"/>
          <p:cNvSpPr txBox="1"/>
          <p:nvPr/>
        </p:nvSpPr>
        <p:spPr>
          <a:xfrm>
            <a:off x="467248" y="347433"/>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mutation, adaptation, and extinction change populations of species over time?</a:t>
            </a:r>
            <a:endParaRPr/>
          </a:p>
        </p:txBody>
      </p:sp>
      <p:pic>
        <p:nvPicPr>
          <p:cNvPr id="552" name="Google Shape;552;ge36902489e_0_187" descr="flower mutation.jpg"/>
          <p:cNvPicPr preferRelativeResize="0"/>
          <p:nvPr/>
        </p:nvPicPr>
        <p:blipFill rotWithShape="1">
          <a:blip r:embed="rId4">
            <a:alphaModFix/>
          </a:blip>
          <a:srcRect/>
          <a:stretch/>
        </p:blipFill>
        <p:spPr>
          <a:xfrm>
            <a:off x="1578859" y="1747460"/>
            <a:ext cx="5903976" cy="472135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e36902489e_0_194"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ge36902489e_0_199" descr="Red Heads.jpg"/>
          <p:cNvPicPr preferRelativeResize="0"/>
          <p:nvPr/>
        </p:nvPicPr>
        <p:blipFill rotWithShape="1">
          <a:blip r:embed="rId3">
            <a:alphaModFix/>
          </a:blip>
          <a:srcRect/>
          <a:stretch/>
        </p:blipFill>
        <p:spPr>
          <a:xfrm>
            <a:off x="1151523" y="1370878"/>
            <a:ext cx="3420477" cy="2279989"/>
          </a:xfrm>
          <a:prstGeom prst="rect">
            <a:avLst/>
          </a:prstGeom>
          <a:noFill/>
          <a:ln>
            <a:noFill/>
          </a:ln>
        </p:spPr>
      </p:pic>
      <p:pic>
        <p:nvPicPr>
          <p:cNvPr id="565" name="Google Shape;565;ge36902489e_0_199" descr="Golden Retreiver Family.jpg"/>
          <p:cNvPicPr preferRelativeResize="0"/>
          <p:nvPr/>
        </p:nvPicPr>
        <p:blipFill rotWithShape="1">
          <a:blip r:embed="rId4">
            <a:alphaModFix/>
          </a:blip>
          <a:srcRect/>
          <a:stretch/>
        </p:blipFill>
        <p:spPr>
          <a:xfrm>
            <a:off x="5156059" y="1370878"/>
            <a:ext cx="3206063" cy="2279989"/>
          </a:xfrm>
          <a:prstGeom prst="rect">
            <a:avLst/>
          </a:prstGeom>
          <a:noFill/>
          <a:ln>
            <a:noFill/>
          </a:ln>
        </p:spPr>
      </p:pic>
      <p:pic>
        <p:nvPicPr>
          <p:cNvPr id="566" name="Google Shape;566;ge36902489e_0_199" descr="Blood Type.jpg"/>
          <p:cNvPicPr preferRelativeResize="0"/>
          <p:nvPr/>
        </p:nvPicPr>
        <p:blipFill rotWithShape="1">
          <a:blip r:embed="rId5">
            <a:alphaModFix/>
          </a:blip>
          <a:srcRect/>
          <a:stretch/>
        </p:blipFill>
        <p:spPr>
          <a:xfrm>
            <a:off x="3218200" y="4009665"/>
            <a:ext cx="3009153" cy="2689601"/>
          </a:xfrm>
          <a:prstGeom prst="rect">
            <a:avLst/>
          </a:prstGeom>
          <a:noFill/>
          <a:ln>
            <a:noFill/>
          </a:ln>
        </p:spPr>
      </p:pic>
      <p:sp>
        <p:nvSpPr>
          <p:cNvPr id="567" name="Google Shape;567;ge36902489e_0_199"/>
          <p:cNvSpPr txBox="1"/>
          <p:nvPr/>
        </p:nvSpPr>
        <p:spPr>
          <a:xfrm>
            <a:off x="3059425" y="187594"/>
            <a:ext cx="35946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Inheritable</a:t>
            </a:r>
            <a:endParaRPr/>
          </a:p>
        </p:txBody>
      </p:sp>
      <p:sp>
        <p:nvSpPr>
          <p:cNvPr id="568" name="Google Shape;568;ge36902489e_0_199"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e36902489e_0_208"/>
          <p:cNvSpPr txBox="1"/>
          <p:nvPr/>
        </p:nvSpPr>
        <p:spPr>
          <a:xfrm>
            <a:off x="849550" y="450725"/>
            <a:ext cx="7905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DNA:</a:t>
            </a:r>
            <a:r>
              <a:rPr lang="en-US" sz="4000">
                <a:solidFill>
                  <a:schemeClr val="dk1"/>
                </a:solidFill>
                <a:latin typeface="Calibri"/>
                <a:ea typeface="Calibri"/>
                <a:cs typeface="Calibri"/>
                <a:sym typeface="Calibri"/>
              </a:rPr>
              <a:t> the hereditary material in </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almost all organisms</a:t>
            </a:r>
            <a:endParaRPr/>
          </a:p>
        </p:txBody>
      </p:sp>
      <p:pic>
        <p:nvPicPr>
          <p:cNvPr id="575" name="Google Shape;575;ge36902489e_0_208" descr="DNA.jpg"/>
          <p:cNvPicPr preferRelativeResize="0"/>
          <p:nvPr/>
        </p:nvPicPr>
        <p:blipFill rotWithShape="1">
          <a:blip r:embed="rId3">
            <a:alphaModFix/>
          </a:blip>
          <a:srcRect/>
          <a:stretch/>
        </p:blipFill>
        <p:spPr>
          <a:xfrm>
            <a:off x="1188267" y="2014395"/>
            <a:ext cx="6697600" cy="4312920"/>
          </a:xfrm>
          <a:prstGeom prst="rect">
            <a:avLst/>
          </a:prstGeom>
          <a:noFill/>
          <a:ln>
            <a:noFill/>
          </a:ln>
        </p:spPr>
      </p:pic>
      <p:sp>
        <p:nvSpPr>
          <p:cNvPr id="576" name="Google Shape;576;ge36902489e_0_20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e36902489e_0_215"/>
          <p:cNvSpPr txBox="1"/>
          <p:nvPr/>
        </p:nvSpPr>
        <p:spPr>
          <a:xfrm>
            <a:off x="642785" y="140488"/>
            <a:ext cx="80112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Genes:</a:t>
            </a:r>
            <a:r>
              <a:rPr lang="en-US" sz="4000">
                <a:solidFill>
                  <a:schemeClr val="dk1"/>
                </a:solidFill>
                <a:latin typeface="Calibri"/>
                <a:ea typeface="Calibri"/>
                <a:cs typeface="Calibri"/>
                <a:sym typeface="Calibri"/>
              </a:rPr>
              <a:t> parts of DNA that carry</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information that determines your</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traits</a:t>
            </a:r>
            <a:endParaRPr/>
          </a:p>
        </p:txBody>
      </p:sp>
      <p:pic>
        <p:nvPicPr>
          <p:cNvPr id="583" name="Google Shape;583;ge36902489e_0_215"/>
          <p:cNvPicPr preferRelativeResize="0"/>
          <p:nvPr/>
        </p:nvPicPr>
        <p:blipFill rotWithShape="1">
          <a:blip r:embed="rId3">
            <a:alphaModFix/>
          </a:blip>
          <a:srcRect/>
          <a:stretch/>
        </p:blipFill>
        <p:spPr>
          <a:xfrm>
            <a:off x="2444247" y="2226547"/>
            <a:ext cx="4428308" cy="4443294"/>
          </a:xfrm>
          <a:prstGeom prst="rect">
            <a:avLst/>
          </a:prstGeom>
          <a:noFill/>
          <a:ln>
            <a:noFill/>
          </a:ln>
        </p:spPr>
      </p:pic>
      <p:sp>
        <p:nvSpPr>
          <p:cNvPr id="584" name="Google Shape;584;ge36902489e_0_21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e36902489e_0_259"/>
          <p:cNvSpPr txBox="1"/>
          <p:nvPr/>
        </p:nvSpPr>
        <p:spPr>
          <a:xfrm>
            <a:off x="990600" y="350450"/>
            <a:ext cx="772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Mutation</a:t>
            </a:r>
            <a:r>
              <a:rPr lang="en-US" sz="3600" u="sng">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a permanent change in the DNA</a:t>
            </a:r>
            <a:r>
              <a:rPr lang="en-US"/>
              <a:t> </a:t>
            </a:r>
            <a:r>
              <a:rPr lang="en-US" sz="3600">
                <a:solidFill>
                  <a:schemeClr val="dk1"/>
                </a:solidFill>
                <a:latin typeface="Calibri"/>
                <a:ea typeface="Calibri"/>
                <a:cs typeface="Calibri"/>
                <a:sym typeface="Calibri"/>
              </a:rPr>
              <a:t>sequence that makes up a gene</a:t>
            </a:r>
            <a:endParaRPr/>
          </a:p>
        </p:txBody>
      </p:sp>
      <p:pic>
        <p:nvPicPr>
          <p:cNvPr id="591" name="Google Shape;591;ge36902489e_0_259" descr="flower mutation.jpg"/>
          <p:cNvPicPr preferRelativeResize="0"/>
          <p:nvPr/>
        </p:nvPicPr>
        <p:blipFill rotWithShape="1">
          <a:blip r:embed="rId3">
            <a:alphaModFix/>
          </a:blip>
          <a:srcRect/>
          <a:stretch/>
        </p:blipFill>
        <p:spPr>
          <a:xfrm>
            <a:off x="1622721" y="2020254"/>
            <a:ext cx="5903976" cy="4721352"/>
          </a:xfrm>
          <a:prstGeom prst="rect">
            <a:avLst/>
          </a:prstGeom>
          <a:noFill/>
          <a:ln>
            <a:noFill/>
          </a:ln>
        </p:spPr>
      </p:pic>
      <p:sp>
        <p:nvSpPr>
          <p:cNvPr id="592" name="Google Shape;592;ge36902489e_0_25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e36902489e_0_280"/>
          <p:cNvSpPr txBox="1">
            <a:spLocks noGrp="1"/>
          </p:cNvSpPr>
          <p:nvPr>
            <p:ph type="ctrTitle"/>
          </p:nvPr>
        </p:nvSpPr>
        <p:spPr>
          <a:xfrm>
            <a:off x="735300" y="261950"/>
            <a:ext cx="82179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Biotic Factors</a:t>
            </a:r>
            <a:r>
              <a:rPr lang="en-US" sz="3400" b="1"/>
              <a:t>: </a:t>
            </a:r>
            <a:r>
              <a:rPr lang="en-US" sz="3400"/>
              <a:t>living things, plants or animals, that influence or affect an ecosystem</a:t>
            </a:r>
            <a:endParaRPr sz="3400" b="1"/>
          </a:p>
        </p:txBody>
      </p:sp>
      <p:pic>
        <p:nvPicPr>
          <p:cNvPr id="599" name="Google Shape;599;ge36902489e_0_280" descr="What are Plants"/>
          <p:cNvPicPr preferRelativeResize="0"/>
          <p:nvPr/>
        </p:nvPicPr>
        <p:blipFill rotWithShape="1">
          <a:blip r:embed="rId3">
            <a:alphaModFix/>
          </a:blip>
          <a:srcRect/>
          <a:stretch/>
        </p:blipFill>
        <p:spPr>
          <a:xfrm>
            <a:off x="280479" y="2199162"/>
            <a:ext cx="2641846" cy="1788327"/>
          </a:xfrm>
          <a:prstGeom prst="rect">
            <a:avLst/>
          </a:prstGeom>
          <a:noFill/>
          <a:ln>
            <a:noFill/>
          </a:ln>
        </p:spPr>
      </p:pic>
      <p:pic>
        <p:nvPicPr>
          <p:cNvPr id="600" name="Google Shape;600;ge36902489e_0_280" descr="The 50 Cutest Native Animals in Every State"/>
          <p:cNvPicPr preferRelativeResize="0"/>
          <p:nvPr/>
        </p:nvPicPr>
        <p:blipFill rotWithShape="1">
          <a:blip r:embed="rId4">
            <a:alphaModFix/>
          </a:blip>
          <a:srcRect/>
          <a:stretch/>
        </p:blipFill>
        <p:spPr>
          <a:xfrm>
            <a:off x="1930152" y="3836922"/>
            <a:ext cx="2641846" cy="2641846"/>
          </a:xfrm>
          <a:prstGeom prst="rect">
            <a:avLst/>
          </a:prstGeom>
          <a:noFill/>
          <a:ln>
            <a:noFill/>
          </a:ln>
        </p:spPr>
      </p:pic>
      <p:pic>
        <p:nvPicPr>
          <p:cNvPr id="601" name="Google Shape;601;ge36902489e_0_280" descr="Exploring Fungi - Kids Discover"/>
          <p:cNvPicPr preferRelativeResize="0"/>
          <p:nvPr/>
        </p:nvPicPr>
        <p:blipFill rotWithShape="1">
          <a:blip r:embed="rId5">
            <a:alphaModFix/>
          </a:blip>
          <a:srcRect/>
          <a:stretch/>
        </p:blipFill>
        <p:spPr>
          <a:xfrm>
            <a:off x="4199136" y="2199162"/>
            <a:ext cx="2828280" cy="1878154"/>
          </a:xfrm>
          <a:prstGeom prst="rect">
            <a:avLst/>
          </a:prstGeom>
          <a:noFill/>
          <a:ln>
            <a:noFill/>
          </a:ln>
        </p:spPr>
      </p:pic>
      <p:pic>
        <p:nvPicPr>
          <p:cNvPr id="602" name="Google Shape;602;ge36902489e_0_280" descr="Bacteria | What is microbiology? | Microbiology Society"/>
          <p:cNvPicPr preferRelativeResize="0"/>
          <p:nvPr/>
        </p:nvPicPr>
        <p:blipFill rotWithShape="1">
          <a:blip r:embed="rId6">
            <a:alphaModFix/>
          </a:blip>
          <a:srcRect l="18218" r="11685"/>
          <a:stretch/>
        </p:blipFill>
        <p:spPr>
          <a:xfrm>
            <a:off x="6315076" y="3945964"/>
            <a:ext cx="2548445" cy="2423762"/>
          </a:xfrm>
          <a:prstGeom prst="rect">
            <a:avLst/>
          </a:prstGeom>
          <a:noFill/>
          <a:ln>
            <a:noFill/>
          </a:ln>
        </p:spPr>
      </p:pic>
      <p:sp>
        <p:nvSpPr>
          <p:cNvPr id="603" name="Google Shape;603;ge36902489e_0_280" descr="Rewind"/>
          <p:cNvSpPr/>
          <p:nvPr/>
        </p:nvSpPr>
        <p:spPr>
          <a:xfrm>
            <a:off x="0" y="0"/>
            <a:ext cx="735300" cy="7353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e36902489e_0_290"/>
          <p:cNvSpPr txBox="1">
            <a:spLocks noGrp="1"/>
          </p:cNvSpPr>
          <p:nvPr>
            <p:ph type="ctrTitle"/>
          </p:nvPr>
        </p:nvSpPr>
        <p:spPr>
          <a:xfrm>
            <a:off x="849601" y="249450"/>
            <a:ext cx="80382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Abiotic Factors</a:t>
            </a:r>
            <a:r>
              <a:rPr lang="en-US" sz="3400" b="1"/>
              <a:t>: </a:t>
            </a:r>
            <a:r>
              <a:rPr lang="en-US" sz="3400"/>
              <a:t>non-living things that influence or affect an ecosystem</a:t>
            </a:r>
            <a:endParaRPr sz="3400" b="1"/>
          </a:p>
        </p:txBody>
      </p:sp>
      <p:pic>
        <p:nvPicPr>
          <p:cNvPr id="610" name="Google Shape;610;ge36902489e_0_290" descr="10 Easy Soil Tests - How to Test Your Garden Soil"/>
          <p:cNvPicPr preferRelativeResize="0"/>
          <p:nvPr/>
        </p:nvPicPr>
        <p:blipFill rotWithShape="1">
          <a:blip r:embed="rId3">
            <a:alphaModFix/>
          </a:blip>
          <a:srcRect/>
          <a:stretch/>
        </p:blipFill>
        <p:spPr>
          <a:xfrm>
            <a:off x="488271" y="4660777"/>
            <a:ext cx="4132145" cy="2066072"/>
          </a:xfrm>
          <a:prstGeom prst="rect">
            <a:avLst/>
          </a:prstGeom>
          <a:noFill/>
          <a:ln>
            <a:noFill/>
          </a:ln>
        </p:spPr>
      </p:pic>
      <p:pic>
        <p:nvPicPr>
          <p:cNvPr id="611" name="Google Shape;611;ge36902489e_0_290" descr="Australian Water Utility | Digital Utility of the Future | Accenture"/>
          <p:cNvPicPr preferRelativeResize="0"/>
          <p:nvPr/>
        </p:nvPicPr>
        <p:blipFill rotWithShape="1">
          <a:blip r:embed="rId4">
            <a:alphaModFix/>
          </a:blip>
          <a:srcRect/>
          <a:stretch/>
        </p:blipFill>
        <p:spPr>
          <a:xfrm>
            <a:off x="4678535" y="4545161"/>
            <a:ext cx="3977196" cy="2237172"/>
          </a:xfrm>
          <a:prstGeom prst="rect">
            <a:avLst/>
          </a:prstGeom>
          <a:noFill/>
          <a:ln>
            <a:noFill/>
          </a:ln>
        </p:spPr>
      </p:pic>
      <p:pic>
        <p:nvPicPr>
          <p:cNvPr id="612" name="Google Shape;612;ge36902489e_0_290" descr="Does variation in the sun's output affect climate? | Royal ..."/>
          <p:cNvPicPr preferRelativeResize="0"/>
          <p:nvPr/>
        </p:nvPicPr>
        <p:blipFill rotWithShape="1">
          <a:blip r:embed="rId5">
            <a:alphaModFix/>
          </a:blip>
          <a:srcRect/>
          <a:stretch/>
        </p:blipFill>
        <p:spPr>
          <a:xfrm>
            <a:off x="488271" y="1948307"/>
            <a:ext cx="3453415" cy="2590061"/>
          </a:xfrm>
          <a:prstGeom prst="rect">
            <a:avLst/>
          </a:prstGeom>
          <a:noFill/>
          <a:ln>
            <a:noFill/>
          </a:ln>
        </p:spPr>
      </p:pic>
      <p:pic>
        <p:nvPicPr>
          <p:cNvPr id="613" name="Google Shape;613;ge36902489e_0_290" descr="Cuba Sets All-Time Hottest Temperature Record - WeatherNation"/>
          <p:cNvPicPr preferRelativeResize="0"/>
          <p:nvPr/>
        </p:nvPicPr>
        <p:blipFill rotWithShape="1">
          <a:blip r:embed="rId6">
            <a:alphaModFix/>
          </a:blip>
          <a:srcRect/>
          <a:stretch/>
        </p:blipFill>
        <p:spPr>
          <a:xfrm>
            <a:off x="4349225" y="2080260"/>
            <a:ext cx="4306504" cy="2403630"/>
          </a:xfrm>
          <a:prstGeom prst="rect">
            <a:avLst/>
          </a:prstGeom>
          <a:noFill/>
          <a:ln>
            <a:noFill/>
          </a:ln>
        </p:spPr>
      </p:pic>
      <p:sp>
        <p:nvSpPr>
          <p:cNvPr id="614" name="Google Shape;614;ge36902489e_0_290" descr="Rewind"/>
          <p:cNvSpPr/>
          <p:nvPr/>
        </p:nvSpPr>
        <p:spPr>
          <a:xfrm>
            <a:off x="0" y="0"/>
            <a:ext cx="849600" cy="8496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e36902489e_0_22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p:nvPr/>
        </p:nvSpPr>
        <p:spPr>
          <a:xfrm>
            <a:off x="849550" y="450725"/>
            <a:ext cx="7905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DNA:</a:t>
            </a:r>
            <a:r>
              <a:rPr lang="en-US" sz="4000">
                <a:solidFill>
                  <a:schemeClr val="dk1"/>
                </a:solidFill>
                <a:latin typeface="Calibri"/>
                <a:ea typeface="Calibri"/>
                <a:cs typeface="Calibri"/>
                <a:sym typeface="Calibri"/>
              </a:rPr>
              <a:t> the hereditary material in </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almost all organisms</a:t>
            </a:r>
            <a:endParaRPr/>
          </a:p>
        </p:txBody>
      </p:sp>
      <p:pic>
        <p:nvPicPr>
          <p:cNvPr id="152" name="Google Shape;152;p6" descr="DNA.jpg"/>
          <p:cNvPicPr preferRelativeResize="0"/>
          <p:nvPr/>
        </p:nvPicPr>
        <p:blipFill rotWithShape="1">
          <a:blip r:embed="rId3">
            <a:alphaModFix/>
          </a:blip>
          <a:srcRect/>
          <a:stretch/>
        </p:blipFill>
        <p:spPr>
          <a:xfrm>
            <a:off x="1188267" y="2014395"/>
            <a:ext cx="6697600" cy="4312920"/>
          </a:xfrm>
          <a:prstGeom prst="rect">
            <a:avLst/>
          </a:prstGeom>
          <a:noFill/>
          <a:ln>
            <a:noFill/>
          </a:ln>
        </p:spPr>
      </p:pic>
      <p:sp>
        <p:nvSpPr>
          <p:cNvPr id="153" name="Google Shape;153;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e36902489e_0_227"/>
          <p:cNvSpPr txBox="1"/>
          <p:nvPr/>
        </p:nvSpPr>
        <p:spPr>
          <a:xfrm>
            <a:off x="1017375" y="353125"/>
            <a:ext cx="7820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does inheritable mean?</a:t>
            </a:r>
            <a:endParaRPr/>
          </a:p>
        </p:txBody>
      </p:sp>
      <p:sp>
        <p:nvSpPr>
          <p:cNvPr id="627" name="Google Shape;627;ge36902489e_0_227"/>
          <p:cNvSpPr txBox="1"/>
          <p:nvPr/>
        </p:nvSpPr>
        <p:spPr>
          <a:xfrm>
            <a:off x="506941" y="1293642"/>
            <a:ext cx="7119300" cy="2147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choice</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hard work</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genes</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the environment</a:t>
            </a:r>
            <a:endParaRPr/>
          </a:p>
        </p:txBody>
      </p:sp>
      <p:pic>
        <p:nvPicPr>
          <p:cNvPr id="628" name="Google Shape;628;ge36902489e_0_227" descr="Red Heads.jpg"/>
          <p:cNvPicPr preferRelativeResize="0"/>
          <p:nvPr/>
        </p:nvPicPr>
        <p:blipFill rotWithShape="1">
          <a:blip r:embed="rId3">
            <a:alphaModFix/>
          </a:blip>
          <a:srcRect/>
          <a:stretch/>
        </p:blipFill>
        <p:spPr>
          <a:xfrm>
            <a:off x="1151523" y="4023325"/>
            <a:ext cx="3420477" cy="2279989"/>
          </a:xfrm>
          <a:prstGeom prst="rect">
            <a:avLst/>
          </a:prstGeom>
          <a:noFill/>
          <a:ln>
            <a:noFill/>
          </a:ln>
        </p:spPr>
      </p:pic>
      <p:pic>
        <p:nvPicPr>
          <p:cNvPr id="629" name="Google Shape;629;ge36902489e_0_227" descr="Golden Retreiver Family.jpg"/>
          <p:cNvPicPr preferRelativeResize="0"/>
          <p:nvPr/>
        </p:nvPicPr>
        <p:blipFill rotWithShape="1">
          <a:blip r:embed="rId4">
            <a:alphaModFix/>
          </a:blip>
          <a:srcRect/>
          <a:stretch/>
        </p:blipFill>
        <p:spPr>
          <a:xfrm>
            <a:off x="5137374" y="4023324"/>
            <a:ext cx="3206063" cy="2279989"/>
          </a:xfrm>
          <a:prstGeom prst="rect">
            <a:avLst/>
          </a:prstGeom>
          <a:noFill/>
          <a:ln>
            <a:noFill/>
          </a:ln>
        </p:spPr>
      </p:pic>
      <p:sp>
        <p:nvSpPr>
          <p:cNvPr id="630" name="Google Shape;630;ge36902489e_0_227"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e36902489e_0_236"/>
          <p:cNvSpPr txBox="1"/>
          <p:nvPr/>
        </p:nvSpPr>
        <p:spPr>
          <a:xfrm>
            <a:off x="1017375" y="353125"/>
            <a:ext cx="7820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does inheritable mean?</a:t>
            </a:r>
            <a:endParaRPr/>
          </a:p>
        </p:txBody>
      </p:sp>
      <p:sp>
        <p:nvSpPr>
          <p:cNvPr id="637" name="Google Shape;637;ge36902489e_0_236"/>
          <p:cNvSpPr txBox="1"/>
          <p:nvPr/>
        </p:nvSpPr>
        <p:spPr>
          <a:xfrm>
            <a:off x="506941" y="1293642"/>
            <a:ext cx="7119300" cy="2147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choice</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hard work</a:t>
            </a:r>
            <a:endParaRPr/>
          </a:p>
          <a:p>
            <a:pPr marL="342900" marR="0" lvl="0" indent="-342900" algn="l" rtl="0">
              <a:lnSpc>
                <a:spcPct val="115000"/>
              </a:lnSpc>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A trait that is received by genes</a:t>
            </a:r>
            <a:endParaRPr>
              <a:solidFill>
                <a:srgbClr val="FF0000"/>
              </a:solidFill>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the environment</a:t>
            </a:r>
            <a:endParaRPr/>
          </a:p>
        </p:txBody>
      </p:sp>
      <p:pic>
        <p:nvPicPr>
          <p:cNvPr id="638" name="Google Shape;638;ge36902489e_0_236" descr="Red Heads.jpg"/>
          <p:cNvPicPr preferRelativeResize="0"/>
          <p:nvPr/>
        </p:nvPicPr>
        <p:blipFill rotWithShape="1">
          <a:blip r:embed="rId3">
            <a:alphaModFix/>
          </a:blip>
          <a:srcRect/>
          <a:stretch/>
        </p:blipFill>
        <p:spPr>
          <a:xfrm>
            <a:off x="1151523" y="4023325"/>
            <a:ext cx="3420477" cy="2279989"/>
          </a:xfrm>
          <a:prstGeom prst="rect">
            <a:avLst/>
          </a:prstGeom>
          <a:noFill/>
          <a:ln>
            <a:noFill/>
          </a:ln>
        </p:spPr>
      </p:pic>
      <p:pic>
        <p:nvPicPr>
          <p:cNvPr id="639" name="Google Shape;639;ge36902489e_0_236" descr="Golden Retreiver Family.jpg"/>
          <p:cNvPicPr preferRelativeResize="0"/>
          <p:nvPr/>
        </p:nvPicPr>
        <p:blipFill rotWithShape="1">
          <a:blip r:embed="rId4">
            <a:alphaModFix/>
          </a:blip>
          <a:srcRect/>
          <a:stretch/>
        </p:blipFill>
        <p:spPr>
          <a:xfrm>
            <a:off x="5137374" y="4023324"/>
            <a:ext cx="3206063" cy="2279989"/>
          </a:xfrm>
          <a:prstGeom prst="rect">
            <a:avLst/>
          </a:prstGeom>
          <a:noFill/>
          <a:ln>
            <a:noFill/>
          </a:ln>
        </p:spPr>
      </p:pic>
      <p:sp>
        <p:nvSpPr>
          <p:cNvPr id="640" name="Google Shape;640;ge36902489e_0_236"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e36902489e_0_245"/>
          <p:cNvSpPr txBox="1"/>
          <p:nvPr/>
        </p:nvSpPr>
        <p:spPr>
          <a:xfrm>
            <a:off x="986250" y="481750"/>
            <a:ext cx="7795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part of DNA carries the </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information that determines our traits?</a:t>
            </a:r>
            <a:endParaRPr/>
          </a:p>
        </p:txBody>
      </p:sp>
      <p:pic>
        <p:nvPicPr>
          <p:cNvPr id="647" name="Google Shape;647;ge36902489e_0_245"/>
          <p:cNvPicPr preferRelativeResize="0"/>
          <p:nvPr/>
        </p:nvPicPr>
        <p:blipFill rotWithShape="1">
          <a:blip r:embed="rId3">
            <a:alphaModFix/>
          </a:blip>
          <a:srcRect/>
          <a:stretch/>
        </p:blipFill>
        <p:spPr>
          <a:xfrm>
            <a:off x="2724659" y="2499359"/>
            <a:ext cx="3694682" cy="3707185"/>
          </a:xfrm>
          <a:prstGeom prst="rect">
            <a:avLst/>
          </a:prstGeom>
          <a:noFill/>
          <a:ln>
            <a:noFill/>
          </a:ln>
        </p:spPr>
      </p:pic>
      <p:sp>
        <p:nvSpPr>
          <p:cNvPr id="648" name="Google Shape;648;ge36902489e_0_245"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ge36902489e_0_252"/>
          <p:cNvSpPr txBox="1"/>
          <p:nvPr/>
        </p:nvSpPr>
        <p:spPr>
          <a:xfrm>
            <a:off x="986250" y="481750"/>
            <a:ext cx="7795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mutation?</a:t>
            </a:r>
            <a:endParaRPr/>
          </a:p>
        </p:txBody>
      </p:sp>
      <p:pic>
        <p:nvPicPr>
          <p:cNvPr id="655" name="Google Shape;655;ge36902489e_0_252" descr="flower mutation.jpg"/>
          <p:cNvPicPr preferRelativeResize="0"/>
          <p:nvPr/>
        </p:nvPicPr>
        <p:blipFill rotWithShape="1">
          <a:blip r:embed="rId3">
            <a:alphaModFix/>
          </a:blip>
          <a:srcRect/>
          <a:stretch/>
        </p:blipFill>
        <p:spPr>
          <a:xfrm>
            <a:off x="1620008" y="1523754"/>
            <a:ext cx="5903976" cy="4721352"/>
          </a:xfrm>
          <a:prstGeom prst="rect">
            <a:avLst/>
          </a:prstGeom>
          <a:noFill/>
          <a:ln>
            <a:noFill/>
          </a:ln>
        </p:spPr>
      </p:pic>
      <p:sp>
        <p:nvSpPr>
          <p:cNvPr id="656" name="Google Shape;656;ge36902489e_0_252"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e36902489e_0_375"/>
          <p:cNvSpPr txBox="1"/>
          <p:nvPr/>
        </p:nvSpPr>
        <p:spPr>
          <a:xfrm>
            <a:off x="986250" y="371250"/>
            <a:ext cx="7795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biotic and abiotic factors?</a:t>
            </a:r>
            <a:endParaRPr/>
          </a:p>
        </p:txBody>
      </p:sp>
      <p:sp>
        <p:nvSpPr>
          <p:cNvPr id="663" name="Google Shape;663;ge36902489e_0_37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4" name="Google Shape;664;ge36902489e_0_375"/>
          <p:cNvPicPr preferRelativeResize="0"/>
          <p:nvPr/>
        </p:nvPicPr>
        <p:blipFill>
          <a:blip r:embed="rId4">
            <a:alphaModFix/>
          </a:blip>
          <a:stretch>
            <a:fillRect/>
          </a:stretch>
        </p:blipFill>
        <p:spPr>
          <a:xfrm>
            <a:off x="152400" y="1724250"/>
            <a:ext cx="8808801" cy="49229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e36902489e_0_410"/>
          <p:cNvSpPr txBox="1"/>
          <p:nvPr/>
        </p:nvSpPr>
        <p:spPr>
          <a:xfrm>
            <a:off x="1290320" y="422711"/>
            <a:ext cx="65634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Demonstration</a:t>
            </a:r>
            <a:endParaRPr/>
          </a:p>
        </p:txBody>
      </p:sp>
      <p:pic>
        <p:nvPicPr>
          <p:cNvPr id="670" name="Google Shape;670;ge36902489e_0_410" descr="Cursor"/>
          <p:cNvPicPr preferRelativeResize="0"/>
          <p:nvPr/>
        </p:nvPicPr>
        <p:blipFill rotWithShape="1">
          <a:blip r:embed="rId3">
            <a:alphaModFix/>
          </a:blip>
          <a:srcRect/>
          <a:stretch/>
        </p:blipFill>
        <p:spPr>
          <a:xfrm rot="5400000">
            <a:off x="3214199" y="1784196"/>
            <a:ext cx="425375" cy="425375"/>
          </a:xfrm>
          <a:prstGeom prst="rect">
            <a:avLst/>
          </a:prstGeom>
          <a:noFill/>
          <a:ln>
            <a:noFill/>
          </a:ln>
        </p:spPr>
      </p:pic>
      <p:sp>
        <p:nvSpPr>
          <p:cNvPr id="671" name="Google Shape;671;ge36902489e_0_410" descr="Classroom"/>
          <p:cNvSpPr/>
          <p:nvPr/>
        </p:nvSpPr>
        <p:spPr>
          <a:xfrm>
            <a:off x="124754" y="87073"/>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ge36902489e_0_410"/>
          <p:cNvSpPr txBox="1"/>
          <p:nvPr/>
        </p:nvSpPr>
        <p:spPr>
          <a:xfrm>
            <a:off x="1633975" y="1481725"/>
            <a:ext cx="58761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u="sng">
                <a:solidFill>
                  <a:schemeClr val="hlink"/>
                </a:solidFill>
                <a:latin typeface="Calibri"/>
                <a:ea typeface="Calibri"/>
                <a:cs typeface="Calibri"/>
                <a:sym typeface="Calibri"/>
                <a:hlinkClick r:id="rId5"/>
              </a:rPr>
              <a:t>Fit for Survival</a:t>
            </a:r>
            <a:endParaRPr sz="25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r>
              <a:rPr lang="en-US" sz="2000">
                <a:latin typeface="Calibri"/>
                <a:ea typeface="Calibri"/>
                <a:cs typeface="Calibri"/>
                <a:sym typeface="Calibri"/>
              </a:rPr>
              <a:t>Use the presentation linked above to engage students with the topic of adaptations. For each of the slides, ask students to identify the features that make each organism fit for survival in their environment. </a:t>
            </a:r>
            <a:endParaRPr sz="2000">
              <a:latin typeface="Calibri"/>
              <a:ea typeface="Calibri"/>
              <a:cs typeface="Calibri"/>
              <a:sym typeface="Calibri"/>
            </a:endParaRPr>
          </a:p>
        </p:txBody>
      </p:sp>
      <p:pic>
        <p:nvPicPr>
          <p:cNvPr id="673" name="Google Shape;673;ge36902489e_0_410"/>
          <p:cNvPicPr preferRelativeResize="0"/>
          <p:nvPr/>
        </p:nvPicPr>
        <p:blipFill>
          <a:blip r:embed="rId6">
            <a:alphaModFix/>
          </a:blip>
          <a:stretch>
            <a:fillRect/>
          </a:stretch>
        </p:blipFill>
        <p:spPr>
          <a:xfrm>
            <a:off x="492075" y="4371825"/>
            <a:ext cx="2355700" cy="1645050"/>
          </a:xfrm>
          <a:prstGeom prst="rect">
            <a:avLst/>
          </a:prstGeom>
          <a:noFill/>
          <a:ln>
            <a:noFill/>
          </a:ln>
        </p:spPr>
      </p:pic>
      <p:pic>
        <p:nvPicPr>
          <p:cNvPr id="674" name="Google Shape;674;ge36902489e_0_410"/>
          <p:cNvPicPr preferRelativeResize="0"/>
          <p:nvPr/>
        </p:nvPicPr>
        <p:blipFill>
          <a:blip r:embed="rId7">
            <a:alphaModFix/>
          </a:blip>
          <a:stretch>
            <a:fillRect/>
          </a:stretch>
        </p:blipFill>
        <p:spPr>
          <a:xfrm>
            <a:off x="3110772" y="4371832"/>
            <a:ext cx="2922515" cy="1645050"/>
          </a:xfrm>
          <a:prstGeom prst="rect">
            <a:avLst/>
          </a:prstGeom>
          <a:noFill/>
          <a:ln>
            <a:noFill/>
          </a:ln>
        </p:spPr>
      </p:pic>
      <p:pic>
        <p:nvPicPr>
          <p:cNvPr id="675" name="Google Shape;675;ge36902489e_0_410"/>
          <p:cNvPicPr preferRelativeResize="0"/>
          <p:nvPr/>
        </p:nvPicPr>
        <p:blipFill>
          <a:blip r:embed="rId8">
            <a:alphaModFix/>
          </a:blip>
          <a:stretch>
            <a:fillRect/>
          </a:stretch>
        </p:blipFill>
        <p:spPr>
          <a:xfrm>
            <a:off x="6470051" y="4371825"/>
            <a:ext cx="2193399" cy="164504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38"/>
          <p:cNvSpPr txBox="1"/>
          <p:nvPr/>
        </p:nvSpPr>
        <p:spPr>
          <a:xfrm>
            <a:off x="2508870" y="1360250"/>
            <a:ext cx="41262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Adaptation</a:t>
            </a:r>
            <a:endParaRPr/>
          </a:p>
        </p:txBody>
      </p:sp>
      <p:sp>
        <p:nvSpPr>
          <p:cNvPr id="682" name="Google Shape;682;p3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3" name="Google Shape;683;p3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39"/>
          <p:cNvSpPr txBox="1">
            <a:spLocks noGrp="1"/>
          </p:cNvSpPr>
          <p:nvPr>
            <p:ph type="subTitle" idx="1"/>
          </p:nvPr>
        </p:nvSpPr>
        <p:spPr>
          <a:xfrm>
            <a:off x="1198725" y="229604"/>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Adaptation</a:t>
            </a:r>
            <a:r>
              <a:rPr lang="en-US">
                <a:solidFill>
                  <a:schemeClr val="dk1"/>
                </a:solidFill>
              </a:rPr>
              <a:t>: a change or characteristic that helps an organism survive in its environment</a:t>
            </a:r>
            <a:r>
              <a:rPr lang="en-US"/>
              <a:t> </a:t>
            </a:r>
            <a:endParaRPr/>
          </a:p>
        </p:txBody>
      </p:sp>
      <p:pic>
        <p:nvPicPr>
          <p:cNvPr id="689" name="Google Shape;689;p39" descr="dreamstime_xl_1940604.jpg"/>
          <p:cNvPicPr preferRelativeResize="0"/>
          <p:nvPr/>
        </p:nvPicPr>
        <p:blipFill rotWithShape="1">
          <a:blip r:embed="rId3">
            <a:alphaModFix/>
          </a:blip>
          <a:srcRect/>
          <a:stretch/>
        </p:blipFill>
        <p:spPr>
          <a:xfrm>
            <a:off x="1223474" y="1687974"/>
            <a:ext cx="6697050" cy="4734525"/>
          </a:xfrm>
          <a:prstGeom prst="rect">
            <a:avLst/>
          </a:prstGeom>
          <a:noFill/>
          <a:ln>
            <a:noFill/>
          </a:ln>
        </p:spPr>
      </p:pic>
      <p:sp>
        <p:nvSpPr>
          <p:cNvPr id="690" name="Google Shape;690;p3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1" name="Google Shape;691;p39"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e36902489e_0_26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e36902489e_0_272"/>
          <p:cNvSpPr txBox="1"/>
          <p:nvPr/>
        </p:nvSpPr>
        <p:spPr>
          <a:xfrm>
            <a:off x="2120685" y="389169"/>
            <a:ext cx="50211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What is an adaptation? </a:t>
            </a:r>
            <a:endParaRPr/>
          </a:p>
        </p:txBody>
      </p:sp>
      <p:sp>
        <p:nvSpPr>
          <p:cNvPr id="704" name="Google Shape;704;ge36902489e_0_27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5" name="Google Shape;705;ge36902489e_0_272" descr="dreamstime_xl_1940604.jpg"/>
          <p:cNvPicPr preferRelativeResize="0"/>
          <p:nvPr/>
        </p:nvPicPr>
        <p:blipFill rotWithShape="1">
          <a:blip r:embed="rId4">
            <a:alphaModFix/>
          </a:blip>
          <a:srcRect/>
          <a:stretch/>
        </p:blipFill>
        <p:spPr>
          <a:xfrm>
            <a:off x="1223474" y="1687974"/>
            <a:ext cx="6697050" cy="4734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p:nvPr/>
        </p:nvSpPr>
        <p:spPr>
          <a:xfrm>
            <a:off x="642785" y="140488"/>
            <a:ext cx="80112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Genes:</a:t>
            </a:r>
            <a:r>
              <a:rPr lang="en-US" sz="4000">
                <a:solidFill>
                  <a:schemeClr val="dk1"/>
                </a:solidFill>
                <a:latin typeface="Calibri"/>
                <a:ea typeface="Calibri"/>
                <a:cs typeface="Calibri"/>
                <a:sym typeface="Calibri"/>
              </a:rPr>
              <a:t> parts of DNA that carry</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information that determines your</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traits</a:t>
            </a:r>
            <a:endParaRPr/>
          </a:p>
        </p:txBody>
      </p:sp>
      <p:pic>
        <p:nvPicPr>
          <p:cNvPr id="160" name="Google Shape;160;p7"/>
          <p:cNvPicPr preferRelativeResize="0"/>
          <p:nvPr/>
        </p:nvPicPr>
        <p:blipFill rotWithShape="1">
          <a:blip r:embed="rId3">
            <a:alphaModFix/>
          </a:blip>
          <a:srcRect/>
          <a:stretch/>
        </p:blipFill>
        <p:spPr>
          <a:xfrm>
            <a:off x="2444247" y="2226547"/>
            <a:ext cx="4428308" cy="4443294"/>
          </a:xfrm>
          <a:prstGeom prst="rect">
            <a:avLst/>
          </a:prstGeom>
          <a:noFill/>
          <a:ln>
            <a:noFill/>
          </a:ln>
        </p:spPr>
      </p:pic>
      <p:sp>
        <p:nvSpPr>
          <p:cNvPr id="161" name="Google Shape;161;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4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712" name="Google Shape;712;p4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41"/>
          <p:cNvSpPr txBox="1">
            <a:spLocks noGrp="1"/>
          </p:cNvSpPr>
          <p:nvPr>
            <p:ph type="ctrTitle"/>
          </p:nvPr>
        </p:nvSpPr>
        <p:spPr>
          <a:xfrm>
            <a:off x="796300" y="232426"/>
            <a:ext cx="77724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Can be in response to </a:t>
            </a:r>
            <a:r>
              <a:rPr lang="en-US" b="1"/>
              <a:t>biotic</a:t>
            </a:r>
            <a:r>
              <a:rPr lang="en-US"/>
              <a:t> or </a:t>
            </a:r>
            <a:r>
              <a:rPr lang="en-US" b="1"/>
              <a:t>abiotic</a:t>
            </a:r>
            <a:r>
              <a:rPr lang="en-US"/>
              <a:t> factors. </a:t>
            </a:r>
            <a:endParaRPr/>
          </a:p>
        </p:txBody>
      </p:sp>
      <p:pic>
        <p:nvPicPr>
          <p:cNvPr id="719" name="Google Shape;719;p41" descr="dreamstime_xl_1940604.jpg"/>
          <p:cNvPicPr preferRelativeResize="0"/>
          <p:nvPr/>
        </p:nvPicPr>
        <p:blipFill rotWithShape="1">
          <a:blip r:embed="rId3">
            <a:alphaModFix/>
          </a:blip>
          <a:srcRect/>
          <a:stretch/>
        </p:blipFill>
        <p:spPr>
          <a:xfrm>
            <a:off x="1983589" y="2020160"/>
            <a:ext cx="5176826" cy="3659786"/>
          </a:xfrm>
          <a:prstGeom prst="rect">
            <a:avLst/>
          </a:prstGeom>
          <a:noFill/>
          <a:ln>
            <a:noFill/>
          </a:ln>
        </p:spPr>
      </p:pic>
      <p:sp>
        <p:nvSpPr>
          <p:cNvPr id="720" name="Google Shape;720;p4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43"/>
          <p:cNvSpPr txBox="1"/>
          <p:nvPr/>
        </p:nvSpPr>
        <p:spPr>
          <a:xfrm>
            <a:off x="811701" y="264850"/>
            <a:ext cx="81219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adaptations in response to?</a:t>
            </a:r>
            <a:endParaRPr/>
          </a:p>
        </p:txBody>
      </p:sp>
      <p:sp>
        <p:nvSpPr>
          <p:cNvPr id="733" name="Google Shape;733;p4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4" name="Google Shape;734;p43" descr="dreamstime_xl_1940604.jpg"/>
          <p:cNvPicPr preferRelativeResize="0"/>
          <p:nvPr/>
        </p:nvPicPr>
        <p:blipFill rotWithShape="1">
          <a:blip r:embed="rId4">
            <a:alphaModFix/>
          </a:blip>
          <a:srcRect/>
          <a:stretch/>
        </p:blipFill>
        <p:spPr>
          <a:xfrm>
            <a:off x="1983577" y="1785360"/>
            <a:ext cx="5176826" cy="365978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4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1" name="Google Shape;741;p4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46" descr="dreamstime_xl_4928357.jpg"/>
          <p:cNvPicPr preferRelativeResize="0"/>
          <p:nvPr/>
        </p:nvPicPr>
        <p:blipFill rotWithShape="1">
          <a:blip r:embed="rId3">
            <a:alphaModFix/>
          </a:blip>
          <a:srcRect/>
          <a:stretch/>
        </p:blipFill>
        <p:spPr>
          <a:xfrm>
            <a:off x="1131999" y="1049011"/>
            <a:ext cx="6791995" cy="4516246"/>
          </a:xfrm>
          <a:prstGeom prst="rect">
            <a:avLst/>
          </a:prstGeom>
          <a:noFill/>
          <a:ln>
            <a:noFill/>
          </a:ln>
        </p:spPr>
      </p:pic>
      <p:sp>
        <p:nvSpPr>
          <p:cNvPr id="748" name="Google Shape;748;p46"/>
          <p:cNvSpPr txBox="1"/>
          <p:nvPr/>
        </p:nvSpPr>
        <p:spPr>
          <a:xfrm>
            <a:off x="782434" y="5565257"/>
            <a:ext cx="7486682" cy="880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Water conservation </a:t>
            </a:r>
            <a:endParaRPr/>
          </a:p>
        </p:txBody>
      </p:sp>
      <p:sp>
        <p:nvSpPr>
          <p:cNvPr id="749" name="Google Shape;749;p4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0" name="Google Shape;750;p4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47" descr="dreamstime_xs_88209478.jpg"/>
          <p:cNvPicPr preferRelativeResize="0"/>
          <p:nvPr/>
        </p:nvPicPr>
        <p:blipFill rotWithShape="1">
          <a:blip r:embed="rId3">
            <a:alphaModFix/>
          </a:blip>
          <a:srcRect/>
          <a:stretch/>
        </p:blipFill>
        <p:spPr>
          <a:xfrm>
            <a:off x="1523997" y="1397010"/>
            <a:ext cx="6096000" cy="4064000"/>
          </a:xfrm>
          <a:prstGeom prst="rect">
            <a:avLst/>
          </a:prstGeom>
          <a:noFill/>
          <a:ln>
            <a:noFill/>
          </a:ln>
        </p:spPr>
      </p:pic>
      <p:sp>
        <p:nvSpPr>
          <p:cNvPr id="757" name="Google Shape;757;p4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p4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5" name="Google Shape;765;p4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49"/>
          <p:cNvPicPr preferRelativeResize="0"/>
          <p:nvPr/>
        </p:nvPicPr>
        <p:blipFill rotWithShape="1">
          <a:blip r:embed="rId3">
            <a:alphaModFix/>
          </a:blip>
          <a:srcRect/>
          <a:stretch/>
        </p:blipFill>
        <p:spPr>
          <a:xfrm>
            <a:off x="1342709" y="1153602"/>
            <a:ext cx="6458576" cy="4550800"/>
          </a:xfrm>
          <a:prstGeom prst="rect">
            <a:avLst/>
          </a:prstGeom>
          <a:noFill/>
          <a:ln>
            <a:noFill/>
          </a:ln>
        </p:spPr>
      </p:pic>
      <p:sp>
        <p:nvSpPr>
          <p:cNvPr id="772" name="Google Shape;772;p4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3" name="Google Shape;773;p49"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5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51"/>
          <p:cNvSpPr txBox="1"/>
          <p:nvPr/>
        </p:nvSpPr>
        <p:spPr>
          <a:xfrm>
            <a:off x="839351" y="292475"/>
            <a:ext cx="80253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an example of an adaptation?</a:t>
            </a:r>
            <a:endParaRPr/>
          </a:p>
        </p:txBody>
      </p:sp>
      <p:sp>
        <p:nvSpPr>
          <p:cNvPr id="786" name="Google Shape;786;p5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7" name="Google Shape;787;p51"/>
          <p:cNvPicPr preferRelativeResize="0"/>
          <p:nvPr/>
        </p:nvPicPr>
        <p:blipFill>
          <a:blip r:embed="rId4">
            <a:alphaModFix/>
          </a:blip>
          <a:stretch>
            <a:fillRect/>
          </a:stretch>
        </p:blipFill>
        <p:spPr>
          <a:xfrm>
            <a:off x="872050" y="1332425"/>
            <a:ext cx="7399901" cy="48598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90"/>
          <p:cNvSpPr txBox="1">
            <a:spLocks noGrp="1"/>
          </p:cNvSpPr>
          <p:nvPr>
            <p:ph type="title"/>
          </p:nvPr>
        </p:nvSpPr>
        <p:spPr>
          <a:xfrm>
            <a:off x="457200" y="274652"/>
            <a:ext cx="8229600" cy="132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00"/>
              <a:buFont typeface="Calibri"/>
              <a:buNone/>
            </a:pPr>
            <a:r>
              <a:rPr lang="en-US" sz="2800"/>
              <a:t>Sea anemones are poisonous, but clownfish have developed a layer of mucus that protects them from the stinging cells. The mucus is best described as  --- </a:t>
            </a:r>
            <a:endParaRPr/>
          </a:p>
        </p:txBody>
      </p:sp>
      <p:sp>
        <p:nvSpPr>
          <p:cNvPr id="794" name="Google Shape;794;p90"/>
          <p:cNvSpPr txBox="1">
            <a:spLocks noGrp="1"/>
          </p:cNvSpPr>
          <p:nvPr>
            <p:ph type="body" idx="1"/>
          </p:nvPr>
        </p:nvSpPr>
        <p:spPr>
          <a:xfrm>
            <a:off x="457199" y="1818005"/>
            <a:ext cx="4126017" cy="3723965"/>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chemeClr val="dk1"/>
              </a:buClr>
              <a:buSzPts val="2800"/>
              <a:buAutoNum type="alphaUcPeriod"/>
            </a:pPr>
            <a:r>
              <a:rPr lang="en-US"/>
              <a:t>An adaptation</a:t>
            </a:r>
            <a:endParaRPr/>
          </a:p>
          <a:p>
            <a:pPr marL="514350" lvl="0" indent="-514350" algn="l" rtl="0">
              <a:spcBef>
                <a:spcPts val="560"/>
              </a:spcBef>
              <a:spcAft>
                <a:spcPts val="0"/>
              </a:spcAft>
              <a:buClr>
                <a:schemeClr val="dk1"/>
              </a:buClr>
              <a:buSzPts val="2800"/>
              <a:buAutoNum type="alphaUcPeriod"/>
            </a:pPr>
            <a:r>
              <a:rPr lang="en-US"/>
              <a:t>A relationship</a:t>
            </a:r>
            <a:endParaRPr/>
          </a:p>
          <a:p>
            <a:pPr marL="514350" lvl="0" indent="-514350" algn="l" rtl="0">
              <a:spcBef>
                <a:spcPts val="560"/>
              </a:spcBef>
              <a:spcAft>
                <a:spcPts val="0"/>
              </a:spcAft>
              <a:buClr>
                <a:schemeClr val="dk1"/>
              </a:buClr>
              <a:buSzPts val="2800"/>
              <a:buAutoNum type="alphaUcPeriod"/>
            </a:pPr>
            <a:r>
              <a:rPr lang="en-US"/>
              <a:t>An energy requirement</a:t>
            </a:r>
            <a:endParaRPr/>
          </a:p>
          <a:p>
            <a:pPr marL="514350" lvl="0" indent="-514350" algn="l" rtl="0">
              <a:spcBef>
                <a:spcPts val="560"/>
              </a:spcBef>
              <a:spcAft>
                <a:spcPts val="0"/>
              </a:spcAft>
              <a:buClr>
                <a:schemeClr val="dk1"/>
              </a:buClr>
              <a:buSzPts val="2800"/>
              <a:buAutoNum type="alphaUcPeriod"/>
            </a:pPr>
            <a:r>
              <a:rPr lang="en-US"/>
              <a:t>A social hierarchy</a:t>
            </a:r>
            <a:endParaRPr/>
          </a:p>
          <a:p>
            <a:pPr marL="514350" lvl="0" indent="-514350" algn="l" rtl="0">
              <a:spcBef>
                <a:spcPts val="560"/>
              </a:spcBef>
              <a:spcAft>
                <a:spcPts val="0"/>
              </a:spcAft>
              <a:buClr>
                <a:schemeClr val="dk1"/>
              </a:buClr>
              <a:buSzPts val="2800"/>
              <a:buAutoNum type="alphaUcPeriod"/>
            </a:pPr>
            <a:r>
              <a:rPr lang="en-US"/>
              <a:t>A mutation</a:t>
            </a:r>
            <a:endParaRPr/>
          </a:p>
        </p:txBody>
      </p:sp>
      <p:pic>
        <p:nvPicPr>
          <p:cNvPr id="795" name="Google Shape;795;p90" descr="dreamstime_xl_1645552.jpg"/>
          <p:cNvPicPr preferRelativeResize="0"/>
          <p:nvPr/>
        </p:nvPicPr>
        <p:blipFill rotWithShape="1">
          <a:blip r:embed="rId3">
            <a:alphaModFix/>
          </a:blip>
          <a:srcRect/>
          <a:stretch/>
        </p:blipFill>
        <p:spPr>
          <a:xfrm>
            <a:off x="5194321" y="4083280"/>
            <a:ext cx="3768729" cy="2504879"/>
          </a:xfrm>
          <a:prstGeom prst="rect">
            <a:avLst/>
          </a:prstGeom>
          <a:noFill/>
          <a:ln>
            <a:noFill/>
          </a:ln>
        </p:spPr>
      </p:pic>
      <p:sp>
        <p:nvSpPr>
          <p:cNvPr id="796" name="Google Shape;796;p90"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e36902489e_0_835"/>
          <p:cNvSpPr txBox="1">
            <a:spLocks noGrp="1"/>
          </p:cNvSpPr>
          <p:nvPr>
            <p:ph type="title"/>
          </p:nvPr>
        </p:nvSpPr>
        <p:spPr>
          <a:xfrm>
            <a:off x="457200" y="274652"/>
            <a:ext cx="8229600" cy="132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00"/>
              <a:buFont typeface="Calibri"/>
              <a:buNone/>
            </a:pPr>
            <a:r>
              <a:rPr lang="en-US" sz="2800"/>
              <a:t>Sea anemones are poisonous, but clownfish have developed a layer of mucus that protects them from the stinging cells. The mucus is best described as  --- </a:t>
            </a:r>
            <a:endParaRPr/>
          </a:p>
        </p:txBody>
      </p:sp>
      <p:sp>
        <p:nvSpPr>
          <p:cNvPr id="803" name="Google Shape;803;ge36902489e_0_835"/>
          <p:cNvSpPr txBox="1">
            <a:spLocks noGrp="1"/>
          </p:cNvSpPr>
          <p:nvPr>
            <p:ph type="body" idx="1"/>
          </p:nvPr>
        </p:nvSpPr>
        <p:spPr>
          <a:xfrm>
            <a:off x="457199" y="1818005"/>
            <a:ext cx="4125900" cy="3723900"/>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rgbClr val="FF0000"/>
              </a:buClr>
              <a:buSzPts val="2800"/>
              <a:buAutoNum type="alphaUcPeriod"/>
            </a:pPr>
            <a:r>
              <a:rPr lang="en-US">
                <a:solidFill>
                  <a:srgbClr val="FF0000"/>
                </a:solidFill>
              </a:rPr>
              <a:t>An adaptation</a:t>
            </a:r>
            <a:endParaRPr>
              <a:solidFill>
                <a:srgbClr val="FF0000"/>
              </a:solidFill>
            </a:endParaRPr>
          </a:p>
          <a:p>
            <a:pPr marL="514350" lvl="0" indent="-514350" algn="l" rtl="0">
              <a:spcBef>
                <a:spcPts val="560"/>
              </a:spcBef>
              <a:spcAft>
                <a:spcPts val="0"/>
              </a:spcAft>
              <a:buClr>
                <a:schemeClr val="dk1"/>
              </a:buClr>
              <a:buSzPts val="2800"/>
              <a:buAutoNum type="alphaUcPeriod"/>
            </a:pPr>
            <a:r>
              <a:rPr lang="en-US"/>
              <a:t>A relationship</a:t>
            </a:r>
            <a:endParaRPr/>
          </a:p>
          <a:p>
            <a:pPr marL="514350" lvl="0" indent="-514350" algn="l" rtl="0">
              <a:spcBef>
                <a:spcPts val="560"/>
              </a:spcBef>
              <a:spcAft>
                <a:spcPts val="0"/>
              </a:spcAft>
              <a:buClr>
                <a:schemeClr val="dk1"/>
              </a:buClr>
              <a:buSzPts val="2800"/>
              <a:buAutoNum type="alphaUcPeriod"/>
            </a:pPr>
            <a:r>
              <a:rPr lang="en-US"/>
              <a:t>An energy requirement</a:t>
            </a:r>
            <a:endParaRPr/>
          </a:p>
          <a:p>
            <a:pPr marL="514350" lvl="0" indent="-514350" algn="l" rtl="0">
              <a:spcBef>
                <a:spcPts val="560"/>
              </a:spcBef>
              <a:spcAft>
                <a:spcPts val="0"/>
              </a:spcAft>
              <a:buClr>
                <a:schemeClr val="dk1"/>
              </a:buClr>
              <a:buSzPts val="2800"/>
              <a:buAutoNum type="alphaUcPeriod"/>
            </a:pPr>
            <a:r>
              <a:rPr lang="en-US"/>
              <a:t>A social hierarchy</a:t>
            </a:r>
            <a:endParaRPr/>
          </a:p>
          <a:p>
            <a:pPr marL="514350" lvl="0" indent="-514350" algn="l" rtl="0">
              <a:spcBef>
                <a:spcPts val="560"/>
              </a:spcBef>
              <a:spcAft>
                <a:spcPts val="0"/>
              </a:spcAft>
              <a:buClr>
                <a:schemeClr val="dk1"/>
              </a:buClr>
              <a:buSzPts val="2800"/>
              <a:buAutoNum type="alphaUcPeriod"/>
            </a:pPr>
            <a:r>
              <a:rPr lang="en-US"/>
              <a:t>A mutation</a:t>
            </a:r>
            <a:endParaRPr/>
          </a:p>
        </p:txBody>
      </p:sp>
      <p:pic>
        <p:nvPicPr>
          <p:cNvPr id="804" name="Google Shape;804;ge36902489e_0_835" descr="dreamstime_xl_1645552.jpg"/>
          <p:cNvPicPr preferRelativeResize="0"/>
          <p:nvPr/>
        </p:nvPicPr>
        <p:blipFill rotWithShape="1">
          <a:blip r:embed="rId3">
            <a:alphaModFix/>
          </a:blip>
          <a:srcRect/>
          <a:stretch/>
        </p:blipFill>
        <p:spPr>
          <a:xfrm>
            <a:off x="5194321" y="4083280"/>
            <a:ext cx="3768729" cy="2504879"/>
          </a:xfrm>
          <a:prstGeom prst="rect">
            <a:avLst/>
          </a:prstGeom>
          <a:noFill/>
          <a:ln>
            <a:noFill/>
          </a:ln>
        </p:spPr>
      </p:pic>
      <p:sp>
        <p:nvSpPr>
          <p:cNvPr id="805" name="Google Shape;805;ge36902489e_0_835"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ge36902489e_0_389"/>
          <p:cNvSpPr txBox="1"/>
          <p:nvPr/>
        </p:nvSpPr>
        <p:spPr>
          <a:xfrm>
            <a:off x="2148310" y="347719"/>
            <a:ext cx="50211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What is an adaptation? </a:t>
            </a:r>
            <a:endParaRPr/>
          </a:p>
        </p:txBody>
      </p:sp>
      <p:sp>
        <p:nvSpPr>
          <p:cNvPr id="812" name="Google Shape;812;ge36902489e_0_38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3" name="Google Shape;813;ge36902489e_0_389" descr="dreamstime_xl_1940604.jpg"/>
          <p:cNvPicPr preferRelativeResize="0"/>
          <p:nvPr/>
        </p:nvPicPr>
        <p:blipFill rotWithShape="1">
          <a:blip r:embed="rId4">
            <a:alphaModFix/>
          </a:blip>
          <a:srcRect/>
          <a:stretch/>
        </p:blipFill>
        <p:spPr>
          <a:xfrm>
            <a:off x="1223474" y="1356474"/>
            <a:ext cx="6697050" cy="47345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2"/>
          <p:cNvSpPr txBox="1"/>
          <p:nvPr/>
        </p:nvSpPr>
        <p:spPr>
          <a:xfrm>
            <a:off x="874575" y="0"/>
            <a:ext cx="75840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How is an adaptation the </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same as/different from a mutation?</a:t>
            </a:r>
            <a:endParaRPr/>
          </a:p>
          <a:p>
            <a:pPr marL="0" marR="0" lvl="0" indent="0" algn="l" rtl="0">
              <a:spcBef>
                <a:spcPts val="0"/>
              </a:spcBef>
              <a:spcAft>
                <a:spcPts val="0"/>
              </a:spcAft>
              <a:buNone/>
            </a:pPr>
            <a:endParaRPr sz="4000">
              <a:solidFill>
                <a:schemeClr val="dk1"/>
              </a:solidFill>
              <a:latin typeface="Calibri"/>
              <a:ea typeface="Calibri"/>
              <a:cs typeface="Calibri"/>
              <a:sym typeface="Calibri"/>
            </a:endParaRPr>
          </a:p>
        </p:txBody>
      </p:sp>
      <p:sp>
        <p:nvSpPr>
          <p:cNvPr id="820" name="Google Shape;820;p5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1" name="Google Shape;821;p52"/>
          <p:cNvPicPr preferRelativeResize="0"/>
          <p:nvPr/>
        </p:nvPicPr>
        <p:blipFill>
          <a:blip r:embed="rId4">
            <a:alphaModFix/>
          </a:blip>
          <a:stretch>
            <a:fillRect/>
          </a:stretch>
        </p:blipFill>
        <p:spPr>
          <a:xfrm>
            <a:off x="152400" y="1552575"/>
            <a:ext cx="4419600" cy="4975206"/>
          </a:xfrm>
          <a:prstGeom prst="rect">
            <a:avLst/>
          </a:prstGeom>
          <a:noFill/>
          <a:ln>
            <a:noFill/>
          </a:ln>
        </p:spPr>
      </p:pic>
      <p:pic>
        <p:nvPicPr>
          <p:cNvPr id="822" name="Google Shape;822;p52"/>
          <p:cNvPicPr preferRelativeResize="0"/>
          <p:nvPr/>
        </p:nvPicPr>
        <p:blipFill>
          <a:blip r:embed="rId4">
            <a:alphaModFix/>
          </a:blip>
          <a:stretch>
            <a:fillRect/>
          </a:stretch>
        </p:blipFill>
        <p:spPr>
          <a:xfrm>
            <a:off x="4572000" y="1552575"/>
            <a:ext cx="4419600" cy="4975206"/>
          </a:xfrm>
          <a:prstGeom prst="rect">
            <a:avLst/>
          </a:prstGeom>
          <a:noFill/>
          <a:ln>
            <a:noFill/>
          </a:ln>
        </p:spPr>
      </p:pic>
      <p:pic>
        <p:nvPicPr>
          <p:cNvPr id="823" name="Google Shape;823;p52" descr="dreamstime_xl_1940604.jpg"/>
          <p:cNvPicPr preferRelativeResize="0"/>
          <p:nvPr/>
        </p:nvPicPr>
        <p:blipFill rotWithShape="1">
          <a:blip r:embed="rId5">
            <a:alphaModFix/>
          </a:blip>
          <a:srcRect/>
          <a:stretch/>
        </p:blipFill>
        <p:spPr>
          <a:xfrm>
            <a:off x="316612" y="2594037"/>
            <a:ext cx="4091176" cy="2892274"/>
          </a:xfrm>
          <a:prstGeom prst="rect">
            <a:avLst/>
          </a:prstGeom>
          <a:noFill/>
          <a:ln>
            <a:noFill/>
          </a:ln>
        </p:spPr>
      </p:pic>
      <p:pic>
        <p:nvPicPr>
          <p:cNvPr id="824" name="Google Shape;824;p52" descr="flower mutation.jpg"/>
          <p:cNvPicPr preferRelativeResize="0"/>
          <p:nvPr/>
        </p:nvPicPr>
        <p:blipFill rotWithShape="1">
          <a:blip r:embed="rId6">
            <a:alphaModFix/>
          </a:blip>
          <a:srcRect/>
          <a:stretch/>
        </p:blipFill>
        <p:spPr>
          <a:xfrm>
            <a:off x="4834566" y="2482977"/>
            <a:ext cx="3894474" cy="311437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e36902489e_0_397"/>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831" name="Google Shape;831;ge36902489e_0_397" descr="Rewind"/>
          <p:cNvSpPr/>
          <p:nvPr/>
        </p:nvSpPr>
        <p:spPr>
          <a:xfrm>
            <a:off x="1928446"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e36902489e_0_444"/>
          <p:cNvSpPr txBox="1">
            <a:spLocks noGrp="1"/>
          </p:cNvSpPr>
          <p:nvPr>
            <p:ph type="subTitle" idx="1"/>
          </p:nvPr>
        </p:nvSpPr>
        <p:spPr>
          <a:xfrm>
            <a:off x="849600" y="229600"/>
            <a:ext cx="81216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Adaptation</a:t>
            </a:r>
            <a:r>
              <a:rPr lang="en-US">
                <a:solidFill>
                  <a:schemeClr val="dk1"/>
                </a:solidFill>
              </a:rPr>
              <a:t>: a change or characteristic that helps an organism survive in its environment</a:t>
            </a:r>
            <a:r>
              <a:rPr lang="en-US"/>
              <a:t> </a:t>
            </a:r>
            <a:endParaRPr/>
          </a:p>
        </p:txBody>
      </p:sp>
      <p:pic>
        <p:nvPicPr>
          <p:cNvPr id="837" name="Google Shape;837;ge36902489e_0_444" descr="dreamstime_xl_1940604.jpg"/>
          <p:cNvPicPr preferRelativeResize="0"/>
          <p:nvPr/>
        </p:nvPicPr>
        <p:blipFill rotWithShape="1">
          <a:blip r:embed="rId3">
            <a:alphaModFix/>
          </a:blip>
          <a:srcRect/>
          <a:stretch/>
        </p:blipFill>
        <p:spPr>
          <a:xfrm>
            <a:off x="1223474" y="1687974"/>
            <a:ext cx="6697050" cy="4734525"/>
          </a:xfrm>
          <a:prstGeom prst="rect">
            <a:avLst/>
          </a:prstGeom>
          <a:noFill/>
          <a:ln>
            <a:noFill/>
          </a:ln>
        </p:spPr>
      </p:pic>
      <p:sp>
        <p:nvSpPr>
          <p:cNvPr id="838" name="Google Shape;838;ge36902489e_0_444"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e36902489e_0_417"/>
          <p:cNvSpPr txBox="1"/>
          <p:nvPr/>
        </p:nvSpPr>
        <p:spPr>
          <a:xfrm>
            <a:off x="1633950" y="1459425"/>
            <a:ext cx="5876100" cy="495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u="sng">
                <a:solidFill>
                  <a:schemeClr val="hlink"/>
                </a:solidFill>
                <a:latin typeface="Calibri"/>
                <a:ea typeface="Calibri"/>
                <a:cs typeface="Calibri"/>
                <a:sym typeface="Calibri"/>
                <a:hlinkClick r:id="rId3"/>
              </a:rPr>
              <a:t>Form and Function Activity</a:t>
            </a:r>
            <a:endParaRPr sz="2500">
              <a:latin typeface="Calibri"/>
              <a:ea typeface="Calibri"/>
              <a:cs typeface="Calibri"/>
              <a:sym typeface="Calibri"/>
            </a:endParaRPr>
          </a:p>
          <a:p>
            <a:pPr marL="0" lvl="0" indent="0" algn="ctr" rtl="0">
              <a:spcBef>
                <a:spcPts val="0"/>
              </a:spcBef>
              <a:spcAft>
                <a:spcPts val="0"/>
              </a:spcAft>
              <a:buNone/>
            </a:pPr>
            <a:endParaRPr sz="25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r>
              <a:rPr lang="en-US" sz="2000">
                <a:latin typeface="Calibri"/>
                <a:ea typeface="Calibri"/>
                <a:cs typeface="Calibri"/>
                <a:sym typeface="Calibri"/>
              </a:rPr>
              <a:t>Linked above are cards that can be used for reviewing the topic of adaptations with your class. Students will consider the connection between form and function as they research organisms that they choose or are assigned. Decide ahead of time if you want the students to work independently or with a partner/group. </a:t>
            </a:r>
            <a:endParaRPr sz="2000">
              <a:latin typeface="Calibri"/>
              <a:ea typeface="Calibri"/>
              <a:cs typeface="Calibri"/>
              <a:sym typeface="Calibri"/>
            </a:endParaRPr>
          </a:p>
        </p:txBody>
      </p:sp>
      <p:sp>
        <p:nvSpPr>
          <p:cNvPr id="844" name="Google Shape;844;ge36902489e_0_417"/>
          <p:cNvSpPr txBox="1"/>
          <p:nvPr/>
        </p:nvSpPr>
        <p:spPr>
          <a:xfrm>
            <a:off x="1290320" y="422711"/>
            <a:ext cx="65634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Extension Activity</a:t>
            </a:r>
            <a:endParaRPr/>
          </a:p>
        </p:txBody>
      </p:sp>
      <p:pic>
        <p:nvPicPr>
          <p:cNvPr id="845" name="Google Shape;845;ge36902489e_0_417" descr="Cursor"/>
          <p:cNvPicPr preferRelativeResize="0"/>
          <p:nvPr/>
        </p:nvPicPr>
        <p:blipFill rotWithShape="1">
          <a:blip r:embed="rId4">
            <a:alphaModFix/>
          </a:blip>
          <a:srcRect/>
          <a:stretch/>
        </p:blipFill>
        <p:spPr>
          <a:xfrm rot="5400000">
            <a:off x="2319424" y="1755271"/>
            <a:ext cx="507675" cy="507675"/>
          </a:xfrm>
          <a:prstGeom prst="rect">
            <a:avLst/>
          </a:prstGeom>
          <a:noFill/>
          <a:ln>
            <a:noFill/>
          </a:ln>
        </p:spPr>
      </p:pic>
      <p:sp>
        <p:nvSpPr>
          <p:cNvPr id="846" name="Google Shape;846;ge36902489e_0_4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7" name="Google Shape;847;ge36902489e_0_417"/>
          <p:cNvPicPr preferRelativeResize="0"/>
          <p:nvPr/>
        </p:nvPicPr>
        <p:blipFill>
          <a:blip r:embed="rId6">
            <a:alphaModFix/>
          </a:blip>
          <a:stretch>
            <a:fillRect/>
          </a:stretch>
        </p:blipFill>
        <p:spPr>
          <a:xfrm>
            <a:off x="3577798" y="1972375"/>
            <a:ext cx="1988400" cy="207750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ge36902489e_0_42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ge36902489e_0_424"/>
          <p:cNvSpPr txBox="1"/>
          <p:nvPr/>
        </p:nvSpPr>
        <p:spPr>
          <a:xfrm>
            <a:off x="467248" y="347433"/>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mutation, adaptation, and extinction change populations of species over time?</a:t>
            </a:r>
            <a:endParaRPr/>
          </a:p>
        </p:txBody>
      </p:sp>
      <p:pic>
        <p:nvPicPr>
          <p:cNvPr id="855" name="Google Shape;855;ge36902489e_0_424" descr="flower mutation.jpg"/>
          <p:cNvPicPr preferRelativeResize="0"/>
          <p:nvPr/>
        </p:nvPicPr>
        <p:blipFill rotWithShape="1">
          <a:blip r:embed="rId4">
            <a:alphaModFix/>
          </a:blip>
          <a:srcRect/>
          <a:stretch/>
        </p:blipFill>
        <p:spPr>
          <a:xfrm>
            <a:off x="1578859" y="1747460"/>
            <a:ext cx="5903976" cy="472135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ge36902489e_0_431"/>
          <p:cNvPicPr preferRelativeResize="0"/>
          <p:nvPr/>
        </p:nvPicPr>
        <p:blipFill rotWithShape="1">
          <a:blip r:embed="rId3">
            <a:alphaModFix/>
          </a:blip>
          <a:srcRect/>
          <a:stretch/>
        </p:blipFill>
        <p:spPr>
          <a:xfrm>
            <a:off x="0" y="0"/>
            <a:ext cx="9143065" cy="6858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9"/>
          <p:cNvSpPr txBox="1"/>
          <p:nvPr/>
        </p:nvSpPr>
        <p:spPr>
          <a:xfrm>
            <a:off x="1017375" y="353125"/>
            <a:ext cx="7820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does inheritable mean?</a:t>
            </a:r>
            <a:endParaRPr/>
          </a:p>
        </p:txBody>
      </p:sp>
      <p:sp>
        <p:nvSpPr>
          <p:cNvPr id="174" name="Google Shape;174;p9"/>
          <p:cNvSpPr txBox="1"/>
          <p:nvPr/>
        </p:nvSpPr>
        <p:spPr>
          <a:xfrm>
            <a:off x="506941" y="1293642"/>
            <a:ext cx="7119300" cy="2147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choice</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hard work</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genes</a:t>
            </a:r>
            <a:endParaRPr/>
          </a:p>
          <a:p>
            <a:pPr marL="342900" marR="0" lvl="0" indent="-34290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 trait that is received by the environment</a:t>
            </a:r>
            <a:endParaRPr/>
          </a:p>
        </p:txBody>
      </p:sp>
      <p:pic>
        <p:nvPicPr>
          <p:cNvPr id="175" name="Google Shape;175;p9" descr="Red Heads.jpg"/>
          <p:cNvPicPr preferRelativeResize="0"/>
          <p:nvPr/>
        </p:nvPicPr>
        <p:blipFill rotWithShape="1">
          <a:blip r:embed="rId3">
            <a:alphaModFix/>
          </a:blip>
          <a:srcRect/>
          <a:stretch/>
        </p:blipFill>
        <p:spPr>
          <a:xfrm>
            <a:off x="1151523" y="4023325"/>
            <a:ext cx="3420477" cy="2279989"/>
          </a:xfrm>
          <a:prstGeom prst="rect">
            <a:avLst/>
          </a:prstGeom>
          <a:noFill/>
          <a:ln>
            <a:noFill/>
          </a:ln>
        </p:spPr>
      </p:pic>
      <p:pic>
        <p:nvPicPr>
          <p:cNvPr id="176" name="Google Shape;176;p9" descr="Golden Retreiver Family.jpg"/>
          <p:cNvPicPr preferRelativeResize="0"/>
          <p:nvPr/>
        </p:nvPicPr>
        <p:blipFill rotWithShape="1">
          <a:blip r:embed="rId4">
            <a:alphaModFix/>
          </a:blip>
          <a:srcRect/>
          <a:stretch/>
        </p:blipFill>
        <p:spPr>
          <a:xfrm>
            <a:off x="5137374" y="4023324"/>
            <a:ext cx="3206063" cy="2279989"/>
          </a:xfrm>
          <a:prstGeom prst="rect">
            <a:avLst/>
          </a:prstGeom>
          <a:noFill/>
          <a:ln>
            <a:noFill/>
          </a:ln>
        </p:spPr>
      </p:pic>
      <p:sp>
        <p:nvSpPr>
          <p:cNvPr id="177" name="Google Shape;177;p9"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grpSp>
        <p:nvGrpSpPr>
          <p:cNvPr id="876" name="Google Shape;876;ge36902489e_0_452"/>
          <p:cNvGrpSpPr/>
          <p:nvPr/>
        </p:nvGrpSpPr>
        <p:grpSpPr>
          <a:xfrm>
            <a:off x="1505008" y="297180"/>
            <a:ext cx="5828913" cy="6263098"/>
            <a:chOff x="814636" y="0"/>
            <a:chExt cx="5828913" cy="6263098"/>
          </a:xfrm>
        </p:grpSpPr>
        <p:sp>
          <p:nvSpPr>
            <p:cNvPr id="877" name="Google Shape;877;ge36902489e_0_452"/>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ge36902489e_0_452"/>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879" name="Google Shape;879;ge36902489e_0_452"/>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ge36902489e_0_452"/>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ge36902489e_0_452"/>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882" name="Google Shape;882;ge36902489e_0_452"/>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ge36902489e_0_452"/>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ge36902489e_0_452"/>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885" name="Google Shape;885;ge36902489e_0_452"/>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ge36902489e_0_452"/>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ge36902489e_0_452"/>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888" name="Google Shape;888;ge36902489e_0_452"/>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ge36902489e_0_452"/>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ge36902489e_0_452"/>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891" name="Google Shape;891;ge36902489e_0_452"/>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ge36902489e_0_452"/>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ge36902489e_0_452"/>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Extension </a:t>
              </a:r>
              <a:r>
                <a:rPr lang="en-US" sz="2800" b="0" i="0" u="none" strike="noStrike" cap="none">
                  <a:solidFill>
                    <a:schemeClr val="lt1"/>
                  </a:solidFill>
                  <a:latin typeface="Calibri"/>
                  <a:ea typeface="Calibri"/>
                  <a:cs typeface="Calibri"/>
                  <a:sym typeface="Calibri"/>
                </a:rPr>
                <a:t>Activity</a:t>
              </a:r>
              <a:endParaRPr/>
            </a:p>
          </p:txBody>
        </p:sp>
        <p:sp>
          <p:nvSpPr>
            <p:cNvPr id="894" name="Google Shape;894;ge36902489e_0_452"/>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95" name="Google Shape;895;ge36902489e_0_45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896" name="Google Shape;896;ge36902489e_0_45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897" name="Google Shape;897;ge36902489e_0_45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898" name="Google Shape;898;ge36902489e_0_45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899" name="Google Shape;899;ge36902489e_0_452"/>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0" name="Google Shape;900;ge36902489e_0_452"/>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ge36902489e_0_481"/>
          <p:cNvSpPr txBox="1">
            <a:spLocks noGrp="1"/>
          </p:cNvSpPr>
          <p:nvPr>
            <p:ph type="ctrTitle"/>
          </p:nvPr>
        </p:nvSpPr>
        <p:spPr>
          <a:xfrm>
            <a:off x="595144" y="277435"/>
            <a:ext cx="8216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alibri"/>
              <a:buNone/>
            </a:pPr>
            <a:r>
              <a:rPr lang="en-US" sz="6900"/>
              <a:t>Extinction</a:t>
            </a:r>
            <a:endParaRPr sz="6500"/>
          </a:p>
        </p:txBody>
      </p:sp>
      <p:pic>
        <p:nvPicPr>
          <p:cNvPr id="907" name="Google Shape;907;ge36902489e_0_481"/>
          <p:cNvPicPr preferRelativeResize="0"/>
          <p:nvPr/>
        </p:nvPicPr>
        <p:blipFill rotWithShape="1">
          <a:blip r:embed="rId3">
            <a:alphaModFix/>
          </a:blip>
          <a:srcRect/>
          <a:stretch/>
        </p:blipFill>
        <p:spPr>
          <a:xfrm>
            <a:off x="134060" y="178056"/>
            <a:ext cx="922168" cy="602232"/>
          </a:xfrm>
          <a:prstGeom prst="rect">
            <a:avLst/>
          </a:prstGeom>
          <a:noFill/>
          <a:ln>
            <a:noFill/>
          </a:ln>
        </p:spPr>
      </p:pic>
      <p:pic>
        <p:nvPicPr>
          <p:cNvPr id="908" name="Google Shape;908;ge36902489e_0_481" descr="dreamstime_xl_24332129.jpg"/>
          <p:cNvPicPr preferRelativeResize="0"/>
          <p:nvPr/>
        </p:nvPicPr>
        <p:blipFill rotWithShape="1">
          <a:blip r:embed="rId4">
            <a:alphaModFix/>
          </a:blip>
          <a:srcRect/>
          <a:stretch/>
        </p:blipFill>
        <p:spPr>
          <a:xfrm>
            <a:off x="1053898" y="1747427"/>
            <a:ext cx="7036213" cy="46962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e36902489e_0_488"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ge36902489e_0_488"/>
          <p:cNvSpPr txBox="1"/>
          <p:nvPr/>
        </p:nvSpPr>
        <p:spPr>
          <a:xfrm>
            <a:off x="467248" y="347433"/>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mutation, adaptation, and extinction change populations of species over time?</a:t>
            </a:r>
            <a:endParaRPr/>
          </a:p>
        </p:txBody>
      </p:sp>
      <p:pic>
        <p:nvPicPr>
          <p:cNvPr id="916" name="Google Shape;916;ge36902489e_0_488" descr="flower mutation.jpg"/>
          <p:cNvPicPr preferRelativeResize="0"/>
          <p:nvPr/>
        </p:nvPicPr>
        <p:blipFill rotWithShape="1">
          <a:blip r:embed="rId4">
            <a:alphaModFix/>
          </a:blip>
          <a:srcRect/>
          <a:stretch/>
        </p:blipFill>
        <p:spPr>
          <a:xfrm>
            <a:off x="1578859" y="1747460"/>
            <a:ext cx="5903976" cy="472135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e36902489e_0_495"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928" name="Google Shape;928;ge36902489e_0_500" descr="Red Heads.jpg"/>
          <p:cNvPicPr preferRelativeResize="0"/>
          <p:nvPr/>
        </p:nvPicPr>
        <p:blipFill rotWithShape="1">
          <a:blip r:embed="rId3">
            <a:alphaModFix/>
          </a:blip>
          <a:srcRect/>
          <a:stretch/>
        </p:blipFill>
        <p:spPr>
          <a:xfrm>
            <a:off x="1151523" y="1370878"/>
            <a:ext cx="3420477" cy="2279989"/>
          </a:xfrm>
          <a:prstGeom prst="rect">
            <a:avLst/>
          </a:prstGeom>
          <a:noFill/>
          <a:ln>
            <a:noFill/>
          </a:ln>
        </p:spPr>
      </p:pic>
      <p:pic>
        <p:nvPicPr>
          <p:cNvPr id="929" name="Google Shape;929;ge36902489e_0_500" descr="Golden Retreiver Family.jpg"/>
          <p:cNvPicPr preferRelativeResize="0"/>
          <p:nvPr/>
        </p:nvPicPr>
        <p:blipFill rotWithShape="1">
          <a:blip r:embed="rId4">
            <a:alphaModFix/>
          </a:blip>
          <a:srcRect/>
          <a:stretch/>
        </p:blipFill>
        <p:spPr>
          <a:xfrm>
            <a:off x="5156059" y="1370878"/>
            <a:ext cx="3206063" cy="2279989"/>
          </a:xfrm>
          <a:prstGeom prst="rect">
            <a:avLst/>
          </a:prstGeom>
          <a:noFill/>
          <a:ln>
            <a:noFill/>
          </a:ln>
        </p:spPr>
      </p:pic>
      <p:pic>
        <p:nvPicPr>
          <p:cNvPr id="930" name="Google Shape;930;ge36902489e_0_500" descr="Blood Type.jpg"/>
          <p:cNvPicPr preferRelativeResize="0"/>
          <p:nvPr/>
        </p:nvPicPr>
        <p:blipFill rotWithShape="1">
          <a:blip r:embed="rId5">
            <a:alphaModFix/>
          </a:blip>
          <a:srcRect/>
          <a:stretch/>
        </p:blipFill>
        <p:spPr>
          <a:xfrm>
            <a:off x="3218200" y="4009665"/>
            <a:ext cx="3009153" cy="2689601"/>
          </a:xfrm>
          <a:prstGeom prst="rect">
            <a:avLst/>
          </a:prstGeom>
          <a:noFill/>
          <a:ln>
            <a:noFill/>
          </a:ln>
        </p:spPr>
      </p:pic>
      <p:sp>
        <p:nvSpPr>
          <p:cNvPr id="931" name="Google Shape;931;ge36902489e_0_500"/>
          <p:cNvSpPr txBox="1"/>
          <p:nvPr/>
        </p:nvSpPr>
        <p:spPr>
          <a:xfrm>
            <a:off x="3059425" y="187594"/>
            <a:ext cx="35946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Inheritable</a:t>
            </a:r>
            <a:endParaRPr/>
          </a:p>
        </p:txBody>
      </p:sp>
      <p:sp>
        <p:nvSpPr>
          <p:cNvPr id="932" name="Google Shape;932;ge36902489e_0_500"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ge36902489e_0_509"/>
          <p:cNvSpPr txBox="1"/>
          <p:nvPr/>
        </p:nvSpPr>
        <p:spPr>
          <a:xfrm>
            <a:off x="849550" y="450725"/>
            <a:ext cx="7905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DNA:</a:t>
            </a:r>
            <a:r>
              <a:rPr lang="en-US" sz="4000">
                <a:solidFill>
                  <a:schemeClr val="dk1"/>
                </a:solidFill>
                <a:latin typeface="Calibri"/>
                <a:ea typeface="Calibri"/>
                <a:cs typeface="Calibri"/>
                <a:sym typeface="Calibri"/>
              </a:rPr>
              <a:t> the hereditary material in </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almost all organisms</a:t>
            </a:r>
            <a:endParaRPr/>
          </a:p>
        </p:txBody>
      </p:sp>
      <p:pic>
        <p:nvPicPr>
          <p:cNvPr id="939" name="Google Shape;939;ge36902489e_0_509" descr="DNA.jpg"/>
          <p:cNvPicPr preferRelativeResize="0"/>
          <p:nvPr/>
        </p:nvPicPr>
        <p:blipFill rotWithShape="1">
          <a:blip r:embed="rId3">
            <a:alphaModFix/>
          </a:blip>
          <a:srcRect/>
          <a:stretch/>
        </p:blipFill>
        <p:spPr>
          <a:xfrm>
            <a:off x="1188267" y="2014395"/>
            <a:ext cx="6697600" cy="4312920"/>
          </a:xfrm>
          <a:prstGeom prst="rect">
            <a:avLst/>
          </a:prstGeom>
          <a:noFill/>
          <a:ln>
            <a:noFill/>
          </a:ln>
        </p:spPr>
      </p:pic>
      <p:sp>
        <p:nvSpPr>
          <p:cNvPr id="940" name="Google Shape;940;ge36902489e_0_50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ge36902489e_0_516"/>
          <p:cNvSpPr txBox="1"/>
          <p:nvPr/>
        </p:nvSpPr>
        <p:spPr>
          <a:xfrm>
            <a:off x="642785" y="140488"/>
            <a:ext cx="80112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Genes:</a:t>
            </a:r>
            <a:r>
              <a:rPr lang="en-US" sz="4000">
                <a:solidFill>
                  <a:schemeClr val="dk1"/>
                </a:solidFill>
                <a:latin typeface="Calibri"/>
                <a:ea typeface="Calibri"/>
                <a:cs typeface="Calibri"/>
                <a:sym typeface="Calibri"/>
              </a:rPr>
              <a:t> parts of DNA that carry</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information that determines your</a:t>
            </a:r>
            <a:endParaRPr/>
          </a:p>
          <a:p>
            <a:pPr marL="0" marR="0" lvl="0" indent="0" algn="ctr" rtl="0">
              <a:spcBef>
                <a:spcPts val="0"/>
              </a:spcBef>
              <a:spcAft>
                <a:spcPts val="0"/>
              </a:spcAft>
              <a:buNone/>
            </a:pPr>
            <a:r>
              <a:rPr lang="en-US" sz="4000">
                <a:solidFill>
                  <a:schemeClr val="dk1"/>
                </a:solidFill>
                <a:latin typeface="Calibri"/>
                <a:ea typeface="Calibri"/>
                <a:cs typeface="Calibri"/>
                <a:sym typeface="Calibri"/>
              </a:rPr>
              <a:t>traits</a:t>
            </a:r>
            <a:endParaRPr/>
          </a:p>
        </p:txBody>
      </p:sp>
      <p:pic>
        <p:nvPicPr>
          <p:cNvPr id="947" name="Google Shape;947;ge36902489e_0_516"/>
          <p:cNvPicPr preferRelativeResize="0"/>
          <p:nvPr/>
        </p:nvPicPr>
        <p:blipFill rotWithShape="1">
          <a:blip r:embed="rId3">
            <a:alphaModFix/>
          </a:blip>
          <a:srcRect/>
          <a:stretch/>
        </p:blipFill>
        <p:spPr>
          <a:xfrm>
            <a:off x="2444247" y="2226547"/>
            <a:ext cx="4428308" cy="4443294"/>
          </a:xfrm>
          <a:prstGeom prst="rect">
            <a:avLst/>
          </a:prstGeom>
          <a:noFill/>
          <a:ln>
            <a:noFill/>
          </a:ln>
        </p:spPr>
      </p:pic>
      <p:sp>
        <p:nvSpPr>
          <p:cNvPr id="948" name="Google Shape;948;ge36902489e_0_51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e36902489e_0_523"/>
          <p:cNvSpPr txBox="1"/>
          <p:nvPr/>
        </p:nvSpPr>
        <p:spPr>
          <a:xfrm>
            <a:off x="990600" y="350450"/>
            <a:ext cx="772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Mutation</a:t>
            </a:r>
            <a:r>
              <a:rPr lang="en-US" sz="3600" u="sng">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a permanent change in the DNA</a:t>
            </a:r>
            <a:r>
              <a:rPr lang="en-US"/>
              <a:t> </a:t>
            </a:r>
            <a:r>
              <a:rPr lang="en-US" sz="3600">
                <a:solidFill>
                  <a:schemeClr val="dk1"/>
                </a:solidFill>
                <a:latin typeface="Calibri"/>
                <a:ea typeface="Calibri"/>
                <a:cs typeface="Calibri"/>
                <a:sym typeface="Calibri"/>
              </a:rPr>
              <a:t>sequence that makes up a gene</a:t>
            </a:r>
            <a:endParaRPr/>
          </a:p>
        </p:txBody>
      </p:sp>
      <p:pic>
        <p:nvPicPr>
          <p:cNvPr id="955" name="Google Shape;955;ge36902489e_0_523" descr="flower mutation.jpg"/>
          <p:cNvPicPr preferRelativeResize="0"/>
          <p:nvPr/>
        </p:nvPicPr>
        <p:blipFill rotWithShape="1">
          <a:blip r:embed="rId3">
            <a:alphaModFix/>
          </a:blip>
          <a:srcRect/>
          <a:stretch/>
        </p:blipFill>
        <p:spPr>
          <a:xfrm>
            <a:off x="1622721" y="2020254"/>
            <a:ext cx="5903976" cy="4721352"/>
          </a:xfrm>
          <a:prstGeom prst="rect">
            <a:avLst/>
          </a:prstGeom>
          <a:noFill/>
          <a:ln>
            <a:noFill/>
          </a:ln>
        </p:spPr>
      </p:pic>
      <p:sp>
        <p:nvSpPr>
          <p:cNvPr id="956" name="Google Shape;956;ge36902489e_0_52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ge36902489e_0_574"/>
          <p:cNvSpPr txBox="1">
            <a:spLocks noGrp="1"/>
          </p:cNvSpPr>
          <p:nvPr>
            <p:ph type="subTitle" idx="1"/>
          </p:nvPr>
        </p:nvSpPr>
        <p:spPr>
          <a:xfrm>
            <a:off x="849600" y="229600"/>
            <a:ext cx="81216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b="1" u="sng">
                <a:solidFill>
                  <a:schemeClr val="dk1"/>
                </a:solidFill>
              </a:rPr>
              <a:t>Adaptation</a:t>
            </a:r>
            <a:r>
              <a:rPr lang="en-US">
                <a:solidFill>
                  <a:schemeClr val="dk1"/>
                </a:solidFill>
              </a:rPr>
              <a:t>: a change or characteristic that helps an organism survive in its environment</a:t>
            </a:r>
            <a:r>
              <a:rPr lang="en-US"/>
              <a:t> </a:t>
            </a:r>
            <a:endParaRPr/>
          </a:p>
        </p:txBody>
      </p:sp>
      <p:pic>
        <p:nvPicPr>
          <p:cNvPr id="962" name="Google Shape;962;ge36902489e_0_574" descr="dreamstime_xl_1940604.jpg"/>
          <p:cNvPicPr preferRelativeResize="0"/>
          <p:nvPr/>
        </p:nvPicPr>
        <p:blipFill rotWithShape="1">
          <a:blip r:embed="rId3">
            <a:alphaModFix/>
          </a:blip>
          <a:srcRect/>
          <a:stretch/>
        </p:blipFill>
        <p:spPr>
          <a:xfrm>
            <a:off x="1223474" y="1687974"/>
            <a:ext cx="6697050" cy="4734525"/>
          </a:xfrm>
          <a:prstGeom prst="rect">
            <a:avLst/>
          </a:prstGeom>
          <a:noFill/>
          <a:ln>
            <a:noFill/>
          </a:ln>
        </p:spPr>
      </p:pic>
      <p:sp>
        <p:nvSpPr>
          <p:cNvPr id="963" name="Google Shape;963;ge36902489e_0_574"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5970</Words>
  <Application>Microsoft Office PowerPoint</Application>
  <PresentationFormat>On-screen Show (4:3)</PresentationFormat>
  <Paragraphs>755</Paragraphs>
  <Slides>170</Slides>
  <Notes>170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170</vt:i4>
      </vt:variant>
    </vt:vector>
  </HeadingPairs>
  <TitlesOfParts>
    <vt:vector size="173" baseType="lpstr">
      <vt:lpstr>Arial</vt:lpstr>
      <vt:lpstr>Calibri</vt:lpstr>
      <vt:lpstr>Office Theme</vt:lpstr>
      <vt:lpstr>PowerPoint Presentation</vt:lpstr>
      <vt:lpstr>Mutations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Adaptations</vt:lpstr>
      <vt:lpstr>PowerPoint Presentation</vt:lpstr>
      <vt:lpstr>PowerPoint Presentation</vt:lpstr>
      <vt:lpstr>PowerPoint Presentation</vt:lpstr>
      <vt:lpstr>PowerPoint Presentation</vt:lpstr>
      <vt:lpstr>PowerPoint Presentation</vt:lpstr>
      <vt:lpstr>PowerPoint Presentation</vt:lpstr>
      <vt:lpstr>Biotic Factors: living things, plants or animals, that influence or affect an ecosystem</vt:lpstr>
      <vt:lpstr>Abiotic Factors: non-living things that influence or affect an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be in response to biotic or abiotic factors.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 anemones are poisonous, but clownfish have developed a layer of mucus that protects them from the stinging cells. The mucus is best described as  --- </vt:lpstr>
      <vt:lpstr>Sea anemones are poisonous, but clownfish have developed a layer of mucus that protects them from the stinging cells. The mucus is best described as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Extinction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Extinction: occurs when every individual of a species has died</vt:lpstr>
      <vt:lpstr>PowerPoint Presentation</vt:lpstr>
      <vt:lpstr>What is extinction?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extinction?</vt:lpstr>
      <vt:lpstr>PowerPoint Presentation</vt:lpstr>
      <vt:lpstr>Extinction: occurs when every individual of a species has died</vt:lpstr>
      <vt:lpstr>PowerPoint Presentation</vt:lpstr>
      <vt:lpstr>PowerPoint Presentation</vt:lpstr>
      <vt:lpstr>PowerPoint Presentation</vt:lpstr>
      <vt:lpstr>PowerPoint Presentation</vt:lpstr>
      <vt:lpstr>PowerPoint Presentation</vt:lpstr>
      <vt:lpstr>PowerPoint Presentation</vt:lpstr>
      <vt:lpstr>Natural Selection</vt:lpstr>
      <vt:lpstr>PowerPoint Presentation</vt:lpstr>
      <vt:lpstr>PowerPoint Presentation</vt:lpstr>
      <vt:lpstr>PowerPoint Presentation</vt:lpstr>
      <vt:lpstr>PowerPoint Presentation</vt:lpstr>
      <vt:lpstr>PowerPoint Presentation</vt:lpstr>
      <vt:lpstr>PowerPoint Presentation</vt:lpstr>
      <vt:lpstr>Extinction: occurs when every individual of a species has died</vt:lpstr>
      <vt:lpstr>PowerPoint Presentation</vt:lpstr>
      <vt:lpstr>PowerPoint Presentation</vt:lpstr>
      <vt:lpstr>PowerPoint Presentation</vt:lpstr>
      <vt:lpstr>PowerPoint Presentation</vt:lpstr>
      <vt:lpstr>PowerPoint Presentation</vt:lpstr>
      <vt:lpstr>What is extinction?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2014-07-21T13:49:03Z</dcterms:created>
  <dcterms:modified xsi:type="dcterms:W3CDTF">2021-08-03T19:52:31Z</dcterms:modified>
</cp:coreProperties>
</file>