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95" r:id="rId2"/>
    <p:sldId id="260" r:id="rId3"/>
    <p:sldId id="262" r:id="rId4"/>
    <p:sldId id="263" r:id="rId5"/>
    <p:sldId id="264" r:id="rId6"/>
    <p:sldId id="265" r:id="rId7"/>
    <p:sldId id="296" r:id="rId8"/>
    <p:sldId id="299" r:id="rId9"/>
    <p:sldId id="327" r:id="rId10"/>
    <p:sldId id="300" r:id="rId11"/>
    <p:sldId id="301" r:id="rId12"/>
    <p:sldId id="302" r:id="rId13"/>
    <p:sldId id="328" r:id="rId14"/>
    <p:sldId id="329" r:id="rId15"/>
    <p:sldId id="306" r:id="rId16"/>
    <p:sldId id="307" r:id="rId17"/>
    <p:sldId id="308" r:id="rId18"/>
    <p:sldId id="322" r:id="rId19"/>
    <p:sldId id="303" r:id="rId20"/>
    <p:sldId id="304" r:id="rId21"/>
    <p:sldId id="305" r:id="rId22"/>
    <p:sldId id="268" r:id="rId23"/>
    <p:sldId id="292" r:id="rId24"/>
    <p:sldId id="269" r:id="rId25"/>
    <p:sldId id="270" r:id="rId26"/>
    <p:sldId id="271" r:id="rId27"/>
    <p:sldId id="293" r:id="rId28"/>
    <p:sldId id="294" r:id="rId29"/>
    <p:sldId id="309" r:id="rId30"/>
    <p:sldId id="310" r:id="rId31"/>
    <p:sldId id="311" r:id="rId32"/>
    <p:sldId id="272" r:id="rId33"/>
    <p:sldId id="323" r:id="rId34"/>
    <p:sldId id="287" r:id="rId35"/>
    <p:sldId id="288" r:id="rId36"/>
    <p:sldId id="289" r:id="rId37"/>
    <p:sldId id="290" r:id="rId38"/>
    <p:sldId id="315" r:id="rId39"/>
    <p:sldId id="316" r:id="rId40"/>
    <p:sldId id="317" r:id="rId41"/>
    <p:sldId id="324" r:id="rId42"/>
    <p:sldId id="275" r:id="rId43"/>
    <p:sldId id="276" r:id="rId44"/>
    <p:sldId id="277" r:id="rId45"/>
    <p:sldId id="278" r:id="rId46"/>
    <p:sldId id="279" r:id="rId47"/>
    <p:sldId id="331" r:id="rId48"/>
    <p:sldId id="312" r:id="rId49"/>
    <p:sldId id="313" r:id="rId50"/>
    <p:sldId id="314" r:id="rId51"/>
    <p:sldId id="319" r:id="rId52"/>
    <p:sldId id="330" r:id="rId53"/>
    <p:sldId id="267" r:id="rId54"/>
    <p:sldId id="286" r:id="rId55"/>
    <p:sldId id="274" r:id="rId56"/>
    <p:sldId id="297" r:id="rId57"/>
    <p:sldId id="298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/>
    <p:restoredTop sz="81731"/>
  </p:normalViewPr>
  <p:slideViewPr>
    <p:cSldViewPr snapToGrid="0" snapToObjects="1">
      <p:cViewPr varScale="1">
        <p:scale>
          <a:sx n="87" d="100"/>
          <a:sy n="87" d="100"/>
        </p:scale>
        <p:origin x="12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693B5-7465-6A43-9A90-AD85511440F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6E3C3-EC24-0349-A42A-8167B2BE3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5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a new vocabulary term.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r>
              <a:rPr lang="en-US" baseline="0" dirty="0" smtClean="0"/>
              <a:t> is the ability to cause change.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0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movement of electrically charged particles.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4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Magnet- exerting</a:t>
            </a:r>
            <a:r>
              <a:rPr lang="en-US" baseline="0" dirty="0" smtClean="0"/>
              <a:t> a strong attractive force.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53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Wavelength is the distance between two like points on a wave.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29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Frequency is the number of wavelengths that pass a set point,</a:t>
            </a:r>
            <a:r>
              <a:rPr lang="en-US" baseline="0" dirty="0" smtClean="0"/>
              <a:t> per second.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54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pause for a moment to review the information we have covered already.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28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7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Current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56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electromagnetic waves means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37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Electromagnetic Waves are made</a:t>
            </a:r>
            <a:r>
              <a:rPr lang="en-US" baseline="0" dirty="0" smtClean="0"/>
              <a:t> of two parts.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be defining electromagnetic</a:t>
            </a:r>
            <a:r>
              <a:rPr lang="en-US" baseline="0" dirty="0" smtClean="0"/>
              <a:t> waves.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22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is the electric field which is the red line. </a:t>
            </a:r>
            <a:r>
              <a:rPr lang="en-US" dirty="0" smtClean="0"/>
              <a:t>This is the movement of a charged particle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28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second is the magnetic field.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28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Electromagnetic waves do not need a medium</a:t>
            </a:r>
            <a:r>
              <a:rPr lang="en-US" baseline="0" dirty="0" smtClean="0"/>
              <a:t> to be seen.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36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some examples</a:t>
            </a:r>
            <a:r>
              <a:rPr lang="en-US" baseline="0" dirty="0" smtClean="0"/>
              <a:t> of electromagnetic waves.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19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Visible</a:t>
            </a:r>
            <a:r>
              <a:rPr lang="en-US" baseline="0" dirty="0" smtClean="0"/>
              <a:t> light is a form of electromagnetic waves. It is why we can see the stars. Visible light can travel without a medium.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79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X-rays, </a:t>
            </a:r>
            <a:r>
              <a:rPr lang="en-US" baseline="0" dirty="0" smtClean="0"/>
              <a:t>which allow us to look at broken </a:t>
            </a:r>
            <a:r>
              <a:rPr lang="en-US" baseline="0" dirty="0" smtClean="0"/>
              <a:t>bones, are also electromagnetic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24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Radio waves are also electromagnetic waves. </a:t>
            </a:r>
            <a:r>
              <a:rPr lang="en-US" baseline="0" dirty="0" smtClean="0"/>
              <a:t>They </a:t>
            </a:r>
            <a:r>
              <a:rPr lang="en-US" baseline="0" dirty="0" smtClean="0"/>
              <a:t>transmit sound over a distance.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6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 are some </a:t>
            </a:r>
            <a:r>
              <a:rPr lang="en-US" dirty="0" smtClean="0"/>
              <a:t>non-examples</a:t>
            </a:r>
            <a:r>
              <a:rPr lang="en-US" baseline="0" dirty="0" smtClean="0"/>
              <a:t> </a:t>
            </a:r>
            <a:r>
              <a:rPr lang="en-US" baseline="0" dirty="0" smtClean="0"/>
              <a:t>of electromagnetic waves. </a:t>
            </a:r>
            <a:r>
              <a:rPr lang="en-US" baseline="0" dirty="0" smtClean="0"/>
              <a:t>These are things that might seem similar but do not fit the definition of electromagnetic waves.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19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Sound waves are not an example of electromagnetic waves. Sound waves are mechanical energy</a:t>
            </a:r>
            <a:r>
              <a:rPr lang="en-US" baseline="0" dirty="0" smtClean="0"/>
              <a:t> and need a </a:t>
            </a:r>
            <a:r>
              <a:rPr lang="en-US" baseline="0" dirty="0" smtClean="0"/>
              <a:t>medium.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21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pause and review what we’ve just learned.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9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Radiant</a:t>
            </a:r>
            <a:r>
              <a:rPr lang="en-US" baseline="0" dirty="0" smtClean="0"/>
              <a:t>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11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what similarities do all these waves have?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07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radiant energy </a:t>
            </a:r>
            <a:r>
              <a:rPr lang="en-US" baseline="0" dirty="0" smtClean="0"/>
              <a:t>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88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Radiant energy can</a:t>
            </a:r>
            <a:r>
              <a:rPr lang="en-US" baseline="0" dirty="0" smtClean="0"/>
              <a:t> also be called electromagnetic radiation.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0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Now, let’s take a look at some common examples of radiant energy.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65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earth</a:t>
            </a:r>
            <a:r>
              <a:rPr lang="en-US" baseline="0" dirty="0" smtClean="0"/>
              <a:t> receives radiant energy from the sun.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087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Microwaves</a:t>
            </a:r>
            <a:r>
              <a:rPr lang="en-US" baseline="0" dirty="0" smtClean="0"/>
              <a:t> also use radiant energy to increase the temperature of your food.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60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pause</a:t>
            </a:r>
            <a:r>
              <a:rPr lang="en-US" baseline="0" dirty="0" smtClean="0"/>
              <a:t> and review what we’ve just learned.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</a:t>
            </a:r>
            <a:r>
              <a:rPr lang="en-US" dirty="0" smtClean="0"/>
              <a:t>speed of light.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71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known as</a:t>
            </a:r>
            <a:r>
              <a:rPr lang="en-US" baseline="0" dirty="0" smtClean="0"/>
              <a:t> the speed of light (c</a:t>
            </a:r>
            <a:r>
              <a:rPr lang="en-US" baseline="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771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speed of light equals wavelength times frequency. Here we can look at the symbols for wavelength and frequency.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8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lets take a look at wavelength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6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lets look at frequency.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69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</a:t>
            </a:r>
            <a:r>
              <a:rPr lang="en-US" baseline="0" smtClean="0"/>
              <a:t> therefore, </a:t>
            </a:r>
            <a:r>
              <a:rPr lang="en-US" baseline="0" dirty="0" smtClean="0"/>
              <a:t>speed of light = wavelength times frequency.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69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review everything we’ve covered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91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383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higher the frequency the higher the energy.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284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548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Electromagnetic waves are waves that can travel in empty space and through</a:t>
            </a:r>
            <a:r>
              <a:rPr lang="en-US" baseline="0" dirty="0" smtClean="0"/>
              <a:t> matter.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223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Radiant</a:t>
            </a:r>
            <a:r>
              <a:rPr lang="en-US" baseline="0" dirty="0" smtClean="0"/>
              <a:t> </a:t>
            </a:r>
            <a:r>
              <a:rPr lang="en-US" baseline="0" dirty="0" smtClean="0"/>
              <a:t>energy is the energy that is carried by electromagnetic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118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electromagnetic</a:t>
            </a:r>
            <a:r>
              <a:rPr lang="en-US" baseline="0" dirty="0" smtClean="0"/>
              <a:t> waves travel through space at 300,000 </a:t>
            </a:r>
            <a:r>
              <a:rPr lang="en-US" baseline="0" dirty="0" smtClean="0"/>
              <a:t>km/s.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58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speed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84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the terms, 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8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Waves</a:t>
            </a:r>
            <a:r>
              <a:rPr lang="en-US" baseline="0" dirty="0" smtClean="0"/>
              <a:t> are disturbances that transfer energy.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E3C3-EC24-0349-A42A-8167B2BE3C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32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m</a:t>
            </a:r>
            <a:r>
              <a:rPr lang="en-US" dirty="0" smtClean="0"/>
              <a:t>edium</a:t>
            </a:r>
            <a:r>
              <a:rPr lang="en-US" baseline="0" dirty="0" smtClean="0"/>
              <a:t> is any material that waves can travel through.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7F6F-9144-FE44-BA18-CF63152475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5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3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0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1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9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7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4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3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9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2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4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F2344-5748-D44F-BB57-6FD6918CE178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2C42C-773E-7B46-B474-638C81EA8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ability to cause change</a:t>
            </a:r>
            <a:endParaRPr lang="en-US" dirty="0"/>
          </a:p>
        </p:txBody>
      </p:sp>
      <p:pic>
        <p:nvPicPr>
          <p:cNvPr id="4" name="Content Placeholder 3" descr="chang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444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04" y="274638"/>
            <a:ext cx="900149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Electric Current:</a:t>
            </a:r>
            <a:br>
              <a:rPr lang="en-US" dirty="0" smtClean="0"/>
            </a:br>
            <a:r>
              <a:rPr lang="en-US" dirty="0" smtClean="0"/>
              <a:t>movement of electrically charged particles</a:t>
            </a:r>
            <a:endParaRPr lang="en-US" dirty="0"/>
          </a:p>
        </p:txBody>
      </p:sp>
      <p:pic>
        <p:nvPicPr>
          <p:cNvPr id="4" name="Content Placeholder 3" descr="electri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121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Magnetic:</a:t>
            </a:r>
            <a:br>
              <a:rPr lang="en-US" dirty="0" smtClean="0"/>
            </a:br>
            <a:r>
              <a:rPr lang="en-US" dirty="0" smtClean="0"/>
              <a:t>exerting a strong, attractive force</a:t>
            </a:r>
            <a:endParaRPr lang="en-US" dirty="0"/>
          </a:p>
        </p:txBody>
      </p:sp>
      <p:pic>
        <p:nvPicPr>
          <p:cNvPr id="4" name="Content Placeholder 3" descr="magne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53" r="-48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512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1" y="274638"/>
            <a:ext cx="8760542" cy="1937620"/>
          </a:xfrm>
        </p:spPr>
        <p:txBody>
          <a:bodyPr>
            <a:normAutofit/>
          </a:bodyPr>
          <a:lstStyle/>
          <a:p>
            <a:r>
              <a:rPr lang="en-US" dirty="0"/>
              <a:t>w</a:t>
            </a:r>
            <a:r>
              <a:rPr lang="en-US" dirty="0" smtClean="0"/>
              <a:t>avelength:</a:t>
            </a:r>
            <a:r>
              <a:rPr lang="en-US" b="1" dirty="0" smtClean="0"/>
              <a:t> </a:t>
            </a:r>
            <a:r>
              <a:rPr lang="en-US" dirty="0" smtClean="0"/>
              <a:t>the distance between two like points on a wave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26384" b="-2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31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03239"/>
            <a:ext cx="8863782" cy="1932037"/>
          </a:xfrm>
        </p:spPr>
        <p:txBody>
          <a:bodyPr>
            <a:normAutofit fontScale="90000"/>
          </a:bodyPr>
          <a:lstStyle/>
          <a:p>
            <a:r>
              <a:rPr lang="en-US" dirty="0"/>
              <a:t>f</a:t>
            </a:r>
            <a:r>
              <a:rPr lang="en-US" dirty="0" smtClean="0"/>
              <a:t>requency: the number of wavelengths that pass a set point per second. </a:t>
            </a:r>
            <a:endParaRPr lang="en-US" dirty="0"/>
          </a:p>
        </p:txBody>
      </p:sp>
      <p:pic>
        <p:nvPicPr>
          <p:cNvPr id="4" name="Content Placeholder 3" descr="frequenc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464574" y="203527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7634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7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is the ability to cause ____?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8344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5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Charged particles move in a _____?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2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8169" y="205424"/>
            <a:ext cx="57597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Electromagnetic</a:t>
            </a:r>
          </a:p>
          <a:p>
            <a:r>
              <a:rPr lang="en-US" sz="6600" dirty="0" smtClean="0">
                <a:solidFill>
                  <a:srgbClr val="FF0000"/>
                </a:solidFill>
              </a:rPr>
              <a:t>Waves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0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Wave</a:t>
            </a:r>
            <a:endParaRPr lang="en-US" dirty="0"/>
          </a:p>
        </p:txBody>
      </p:sp>
      <p:pic>
        <p:nvPicPr>
          <p:cNvPr id="4" name="Content Placeholder 3" descr="elect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248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Waves</a:t>
            </a:r>
            <a:endParaRPr lang="en-US" dirty="0"/>
          </a:p>
        </p:txBody>
      </p:sp>
      <p:pic>
        <p:nvPicPr>
          <p:cNvPr id="4" name="Content Placeholder 3" descr="spectru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7" b="-2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205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</a:t>
            </a:r>
            <a:endParaRPr lang="en-US" dirty="0"/>
          </a:p>
        </p:txBody>
      </p:sp>
      <p:pic>
        <p:nvPicPr>
          <p:cNvPr id="4" name="Content Placeholder 3" descr="elect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366489" y="1600200"/>
            <a:ext cx="8229600" cy="4525963"/>
          </a:xfrm>
        </p:spPr>
      </p:pic>
      <p:sp>
        <p:nvSpPr>
          <p:cNvPr id="5" name="Oval 4"/>
          <p:cNvSpPr/>
          <p:nvPr/>
        </p:nvSpPr>
        <p:spPr>
          <a:xfrm>
            <a:off x="2682456" y="2785961"/>
            <a:ext cx="1360666" cy="110142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43122" y="2695256"/>
            <a:ext cx="2151148" cy="2462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electr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11" y="1836419"/>
            <a:ext cx="2055578" cy="137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4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</a:t>
            </a:r>
            <a:endParaRPr lang="en-US" dirty="0"/>
          </a:p>
        </p:txBody>
      </p:sp>
      <p:pic>
        <p:nvPicPr>
          <p:cNvPr id="4" name="Content Placeholder 3" descr="elect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366489" y="1600200"/>
            <a:ext cx="8229600" cy="4525963"/>
          </a:xfrm>
        </p:spPr>
      </p:pic>
      <p:sp>
        <p:nvSpPr>
          <p:cNvPr id="5" name="Oval 4"/>
          <p:cNvSpPr/>
          <p:nvPr/>
        </p:nvSpPr>
        <p:spPr>
          <a:xfrm>
            <a:off x="2164107" y="3336674"/>
            <a:ext cx="1360666" cy="110142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24773" y="2436096"/>
            <a:ext cx="2721332" cy="1023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gn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65" y="1075510"/>
            <a:ext cx="2510280" cy="27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2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t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457200" y="106892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24559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r="-22"/>
          <a:stretch>
            <a:fillRect/>
          </a:stretch>
        </p:blipFill>
        <p:spPr>
          <a:xfrm>
            <a:off x="457200" y="738188"/>
            <a:ext cx="8229600" cy="5387975"/>
          </a:xfrm>
        </p:spPr>
      </p:pic>
    </p:spTree>
    <p:extLst>
      <p:ext uri="{BB962C8B-B14F-4D97-AF65-F5344CB8AC3E}">
        <p14:creationId xmlns:p14="http://schemas.microsoft.com/office/powerpoint/2010/main" val="335446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Light</a:t>
            </a:r>
            <a:endParaRPr lang="en-US" dirty="0"/>
          </a:p>
        </p:txBody>
      </p:sp>
      <p:pic>
        <p:nvPicPr>
          <p:cNvPr id="4" name="Content Placeholder 3" descr="star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748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X-Rays</a:t>
            </a:r>
            <a:endParaRPr lang="en-US" dirty="0"/>
          </a:p>
        </p:txBody>
      </p:sp>
      <p:pic>
        <p:nvPicPr>
          <p:cNvPr id="4" name="Content Placeholder 3" descr="xra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" b="-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542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Waves</a:t>
            </a:r>
            <a:endParaRPr lang="en-US" dirty="0"/>
          </a:p>
        </p:txBody>
      </p:sp>
      <p:pic>
        <p:nvPicPr>
          <p:cNvPr id="4" name="Content Placeholder 3" descr="radi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5" r="-103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182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r="-22"/>
          <a:stretch>
            <a:fillRect/>
          </a:stretch>
        </p:blipFill>
        <p:spPr>
          <a:xfrm>
            <a:off x="457200" y="738188"/>
            <a:ext cx="8229600" cy="5387975"/>
          </a:xfrm>
        </p:spPr>
      </p:pic>
      <p:sp>
        <p:nvSpPr>
          <p:cNvPr id="2" name="TextBox 1"/>
          <p:cNvSpPr txBox="1"/>
          <p:nvPr/>
        </p:nvSpPr>
        <p:spPr>
          <a:xfrm rot="20375147">
            <a:off x="1088533" y="1554115"/>
            <a:ext cx="330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Non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8777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Waves</a:t>
            </a:r>
            <a:endParaRPr lang="en-US" dirty="0"/>
          </a:p>
        </p:txBody>
      </p:sp>
      <p:pic>
        <p:nvPicPr>
          <p:cNvPr id="4" name="Content Placeholder 3" descr="soundwav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8" y="274638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1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3" r="-12233"/>
          <a:stretch>
            <a:fillRect/>
          </a:stretch>
        </p:blipFill>
        <p:spPr>
          <a:xfrm>
            <a:off x="457200" y="647700"/>
            <a:ext cx="8229600" cy="54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6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Radiant Energy</a:t>
            </a:r>
            <a:endParaRPr lang="en-US" dirty="0"/>
          </a:p>
        </p:txBody>
      </p:sp>
      <p:pic>
        <p:nvPicPr>
          <p:cNvPr id="4" name="Content Placeholder 3" descr="radia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56" r="-48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124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2 parts make up an electromagnetic wave?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Magnetic Field and Electric Field</a:t>
            </a:r>
          </a:p>
          <a:p>
            <a:r>
              <a:rPr lang="en-US" dirty="0" smtClean="0"/>
              <a:t>Positive Field and Negative Field</a:t>
            </a:r>
          </a:p>
          <a:p>
            <a:r>
              <a:rPr lang="en-US" dirty="0" smtClean="0"/>
              <a:t>Electrons and Protons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82" y="3718933"/>
            <a:ext cx="3595112" cy="29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2 parts make up an electromagnetic wave?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Magnetic Field and Electric Field</a:t>
            </a:r>
          </a:p>
          <a:p>
            <a:r>
              <a:rPr lang="en-US" dirty="0" smtClean="0"/>
              <a:t>Positive Field and Negative Field</a:t>
            </a:r>
          </a:p>
          <a:p>
            <a:r>
              <a:rPr lang="en-US" dirty="0" smtClean="0"/>
              <a:t>Electrons and Protons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82" y="3718933"/>
            <a:ext cx="3595112" cy="29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9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nder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2" r="-1002"/>
          <a:stretch>
            <a:fillRect/>
          </a:stretch>
        </p:blipFill>
        <p:spPr>
          <a:xfrm>
            <a:off x="457200" y="750888"/>
            <a:ext cx="8229600" cy="5375275"/>
          </a:xfrm>
        </p:spPr>
      </p:pic>
    </p:spTree>
    <p:extLst>
      <p:ext uri="{BB962C8B-B14F-4D97-AF65-F5344CB8AC3E}">
        <p14:creationId xmlns:p14="http://schemas.microsoft.com/office/powerpoint/2010/main" val="223888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1914" y="454805"/>
            <a:ext cx="53501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Radiant Energy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9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Radiation</a:t>
            </a:r>
            <a:endParaRPr lang="en-US" dirty="0"/>
          </a:p>
        </p:txBody>
      </p:sp>
      <p:pic>
        <p:nvPicPr>
          <p:cNvPr id="4" name="Content Placeholder 3" descr="radia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151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0" r="-9550"/>
          <a:stretch>
            <a:fillRect/>
          </a:stretch>
        </p:blipFill>
        <p:spPr>
          <a:xfrm>
            <a:off x="457200" y="88751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54927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ar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91" r="-14891"/>
          <a:stretch>
            <a:fillRect/>
          </a:stretch>
        </p:blipFill>
        <p:spPr>
          <a:xfrm>
            <a:off x="0" y="3289762"/>
            <a:ext cx="5840740" cy="3212182"/>
          </a:xfrm>
        </p:spPr>
      </p:pic>
      <p:pic>
        <p:nvPicPr>
          <p:cNvPr id="5" name="Content Placeholder 3" descr="radia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56" r="-48956"/>
          <a:stretch>
            <a:fillRect/>
          </a:stretch>
        </p:blipFill>
        <p:spPr>
          <a:xfrm>
            <a:off x="4796572" y="145616"/>
            <a:ext cx="5289770" cy="29091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615484" y="1710451"/>
            <a:ext cx="2397364" cy="134433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211585" y="2734129"/>
            <a:ext cx="2332571" cy="129579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65141" y="3289762"/>
            <a:ext cx="3110094" cy="176384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flipH="1">
            <a:off x="2040774" y="1341912"/>
            <a:ext cx="3683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Radiant Energy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5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c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8" r="-3598"/>
          <a:stretch>
            <a:fillRect/>
          </a:stretch>
        </p:blipFill>
        <p:spPr>
          <a:xfrm>
            <a:off x="457200" y="1011238"/>
            <a:ext cx="8229600" cy="5114925"/>
          </a:xfrm>
        </p:spPr>
      </p:pic>
    </p:spTree>
    <p:extLst>
      <p:ext uri="{BB962C8B-B14F-4D97-AF65-F5344CB8AC3E}">
        <p14:creationId xmlns:p14="http://schemas.microsoft.com/office/powerpoint/2010/main" val="195339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28" r="-13428"/>
          <a:stretch>
            <a:fillRect/>
          </a:stretch>
        </p:blipFill>
        <p:spPr>
          <a:xfrm>
            <a:off x="457200" y="750888"/>
            <a:ext cx="8229600" cy="5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0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Radiant energy is carried in ____?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Sound Waves</a:t>
            </a:r>
          </a:p>
          <a:p>
            <a:r>
              <a:rPr lang="en-US" dirty="0" smtClean="0"/>
              <a:t>Ocean Waves</a:t>
            </a:r>
          </a:p>
          <a:p>
            <a:r>
              <a:rPr lang="en-US" dirty="0" smtClean="0"/>
              <a:t>Electromagnetic Waves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82" y="3718933"/>
            <a:ext cx="3595112" cy="29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 (</a:t>
            </a:r>
            <a:r>
              <a:rPr lang="el-GR" dirty="0" smtClean="0">
                <a:solidFill>
                  <a:srgbClr val="558ED5"/>
                </a:solidFill>
              </a:rPr>
              <a:t>λ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elect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cxnSp>
        <p:nvCxnSpPr>
          <p:cNvPr id="6" name="Straight Connector 5"/>
          <p:cNvCxnSpPr/>
          <p:nvPr/>
        </p:nvCxnSpPr>
        <p:spPr>
          <a:xfrm>
            <a:off x="3265599" y="2889625"/>
            <a:ext cx="1231078" cy="725646"/>
          </a:xfrm>
          <a:prstGeom prst="line">
            <a:avLst/>
          </a:prstGeom>
          <a:ln w="762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12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Radiant energy is carried in ____?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Sound Waves</a:t>
            </a:r>
          </a:p>
          <a:p>
            <a:r>
              <a:rPr lang="en-US" dirty="0" smtClean="0"/>
              <a:t>Ocean Waves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Electromagnetic Waves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82" y="3718933"/>
            <a:ext cx="3595112" cy="29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2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1914" y="454805"/>
            <a:ext cx="48978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Speed of light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Light (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speedofligh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845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411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       =         </a:t>
            </a:r>
            <a:r>
              <a:rPr lang="el-GR" dirty="0" smtClean="0">
                <a:solidFill>
                  <a:srgbClr val="558ED5"/>
                </a:solidFill>
              </a:rPr>
              <a:t>λ</a:t>
            </a:r>
            <a:r>
              <a:rPr lang="en-US" dirty="0" smtClean="0"/>
              <a:t>         x        </a:t>
            </a:r>
            <a:r>
              <a:rPr lang="en-US" dirty="0" smtClean="0">
                <a:solidFill>
                  <a:srgbClr val="77933C"/>
                </a:solidFill>
              </a:rPr>
              <a:t> </a:t>
            </a:r>
            <a:r>
              <a:rPr lang="en-US" dirty="0" err="1" smtClean="0">
                <a:solidFill>
                  <a:srgbClr val="77933C"/>
                </a:solidFill>
              </a:rPr>
              <a:t>ƒ</a:t>
            </a:r>
            <a:endParaRPr lang="en-US" dirty="0">
              <a:solidFill>
                <a:srgbClr val="779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812" y="1998712"/>
            <a:ext cx="8933016" cy="7970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Speed of Light          </a:t>
            </a:r>
            <a:r>
              <a:rPr lang="en-US" dirty="0" smtClean="0"/>
              <a:t>=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Wavelength  </a:t>
            </a:r>
            <a:r>
              <a:rPr lang="en-US" dirty="0" smtClean="0"/>
              <a:t>     x          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Frequency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9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411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       =         </a:t>
            </a:r>
            <a:r>
              <a:rPr lang="el-GR" dirty="0" smtClean="0">
                <a:solidFill>
                  <a:srgbClr val="558ED5"/>
                </a:solidFill>
              </a:rPr>
              <a:t>λ</a:t>
            </a:r>
            <a:r>
              <a:rPr lang="en-US" dirty="0" smtClean="0"/>
              <a:t>         x        </a:t>
            </a:r>
            <a:r>
              <a:rPr lang="en-US" dirty="0" smtClean="0">
                <a:solidFill>
                  <a:srgbClr val="77933C"/>
                </a:solidFill>
              </a:rPr>
              <a:t> </a:t>
            </a:r>
            <a:r>
              <a:rPr lang="en-US" dirty="0" err="1" smtClean="0">
                <a:solidFill>
                  <a:srgbClr val="77933C"/>
                </a:solidFill>
              </a:rPr>
              <a:t>ƒ</a:t>
            </a:r>
            <a:endParaRPr lang="en-US" dirty="0">
              <a:solidFill>
                <a:srgbClr val="779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812" y="1998712"/>
            <a:ext cx="8933016" cy="7970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Speed of Light          </a:t>
            </a:r>
            <a:r>
              <a:rPr lang="en-US" dirty="0" smtClean="0"/>
              <a:t>=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Wavelength  </a:t>
            </a:r>
            <a:r>
              <a:rPr lang="en-US" dirty="0" smtClean="0"/>
              <a:t>     x          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Frequency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485895" y="1386502"/>
            <a:ext cx="1853097" cy="2350611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4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411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       =         </a:t>
            </a:r>
            <a:r>
              <a:rPr lang="el-GR" dirty="0" smtClean="0">
                <a:solidFill>
                  <a:srgbClr val="558ED5"/>
                </a:solidFill>
              </a:rPr>
              <a:t>λ</a:t>
            </a:r>
            <a:r>
              <a:rPr lang="en-US" dirty="0" smtClean="0"/>
              <a:t>         x        </a:t>
            </a:r>
            <a:r>
              <a:rPr lang="en-US" dirty="0" smtClean="0">
                <a:solidFill>
                  <a:srgbClr val="77933C"/>
                </a:solidFill>
              </a:rPr>
              <a:t> </a:t>
            </a:r>
            <a:r>
              <a:rPr lang="en-US" dirty="0" err="1" smtClean="0">
                <a:solidFill>
                  <a:srgbClr val="77933C"/>
                </a:solidFill>
              </a:rPr>
              <a:t>ƒ</a:t>
            </a:r>
            <a:endParaRPr lang="en-US" dirty="0">
              <a:solidFill>
                <a:srgbClr val="779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812" y="1998712"/>
            <a:ext cx="8933016" cy="7970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Speed of Light          </a:t>
            </a:r>
            <a:r>
              <a:rPr lang="en-US" dirty="0" smtClean="0"/>
              <a:t>=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Wavelength  </a:t>
            </a:r>
            <a:r>
              <a:rPr lang="en-US" dirty="0" smtClean="0"/>
              <a:t>     x          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Frequency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414566" y="1409233"/>
            <a:ext cx="1853097" cy="2350611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411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       =         </a:t>
            </a:r>
            <a:r>
              <a:rPr lang="el-GR" dirty="0" smtClean="0">
                <a:solidFill>
                  <a:srgbClr val="558ED5"/>
                </a:solidFill>
              </a:rPr>
              <a:t>λ</a:t>
            </a:r>
            <a:r>
              <a:rPr lang="en-US" dirty="0" smtClean="0"/>
              <a:t>         x        </a:t>
            </a:r>
            <a:r>
              <a:rPr lang="en-US" dirty="0" smtClean="0">
                <a:solidFill>
                  <a:srgbClr val="77933C"/>
                </a:solidFill>
              </a:rPr>
              <a:t> </a:t>
            </a:r>
            <a:r>
              <a:rPr lang="en-US" dirty="0" err="1" smtClean="0">
                <a:solidFill>
                  <a:srgbClr val="77933C"/>
                </a:solidFill>
              </a:rPr>
              <a:t>ƒ</a:t>
            </a:r>
            <a:endParaRPr lang="en-US" dirty="0">
              <a:solidFill>
                <a:srgbClr val="779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812" y="1998712"/>
            <a:ext cx="8933016" cy="7970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Speed of Light          </a:t>
            </a:r>
            <a:r>
              <a:rPr lang="en-US" dirty="0" smtClean="0"/>
              <a:t>=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Wavelength  </a:t>
            </a:r>
            <a:r>
              <a:rPr lang="en-US" dirty="0" smtClean="0"/>
              <a:t>     x          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Frequency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4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28" r="-13428"/>
          <a:stretch>
            <a:fillRect/>
          </a:stretch>
        </p:blipFill>
        <p:spPr>
          <a:xfrm>
            <a:off x="457200" y="750888"/>
            <a:ext cx="8229600" cy="53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6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is an electromagnetic wave?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0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True or False: Electromagnetic waves need a medium to travel.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3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(</a:t>
            </a:r>
            <a:r>
              <a:rPr lang="en-US" dirty="0" err="1" smtClean="0">
                <a:solidFill>
                  <a:srgbClr val="77933C"/>
                </a:solidFill>
              </a:rPr>
              <a:t>ƒ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electrowa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816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True or </a:t>
            </a:r>
            <a:r>
              <a:rPr lang="en-US" dirty="0" smtClean="0">
                <a:solidFill>
                  <a:srgbClr val="FF0000"/>
                </a:solidFill>
              </a:rPr>
              <a:t>False</a:t>
            </a:r>
            <a:r>
              <a:rPr lang="en-US" dirty="0" smtClean="0"/>
              <a:t>: Electromagnetic waves need a medium to travel.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4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relationship between frequency and energy in electromagnetic waves?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49" r="-33049"/>
          <a:stretch>
            <a:fillRect/>
          </a:stretch>
        </p:blipFill>
        <p:spPr>
          <a:xfrm>
            <a:off x="457200" y="2020888"/>
            <a:ext cx="82296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Electromagnetic Waves: </a:t>
            </a:r>
            <a:r>
              <a:rPr lang="en-US" dirty="0" smtClean="0"/>
              <a:t>can travel in empty space and in matter</a:t>
            </a:r>
            <a:endParaRPr lang="en-US" dirty="0"/>
          </a:p>
        </p:txBody>
      </p:sp>
      <p:pic>
        <p:nvPicPr>
          <p:cNvPr id="4" name="Content Placeholder 3" descr="spectru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7" b="-2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604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Radiant Energy: </a:t>
            </a:r>
            <a:r>
              <a:rPr lang="en-US" dirty="0" smtClean="0"/>
              <a:t>energy carried by electromagnetic waves. </a:t>
            </a:r>
            <a:endParaRPr lang="en-US" dirty="0"/>
          </a:p>
        </p:txBody>
      </p:sp>
      <p:pic>
        <p:nvPicPr>
          <p:cNvPr id="4" name="Content Placeholder 3" descr="radia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56" r="-48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181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light = 300,000 </a:t>
            </a:r>
            <a:r>
              <a:rPr lang="en-US" dirty="0" smtClean="0"/>
              <a:t>km/s</a:t>
            </a:r>
            <a:endParaRPr lang="en-US" dirty="0"/>
          </a:p>
        </p:txBody>
      </p:sp>
      <p:pic>
        <p:nvPicPr>
          <p:cNvPr id="4" name="Content Placeholder 3" descr="speedofligh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644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6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9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Video Created With 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0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pic>
        <p:nvPicPr>
          <p:cNvPr id="4" name="Content Placeholder 3" descr="spee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82" r="-21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17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4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disturbances that transfer energy</a:t>
            </a:r>
            <a:endParaRPr lang="en-US" dirty="0"/>
          </a:p>
        </p:txBody>
      </p:sp>
      <p:pic>
        <p:nvPicPr>
          <p:cNvPr id="4" name="Content Placeholder 3" descr="waveleng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258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</a:t>
            </a:r>
            <a:endParaRPr lang="en-US" dirty="0"/>
          </a:p>
        </p:txBody>
      </p:sp>
      <p:pic>
        <p:nvPicPr>
          <p:cNvPr id="4" name="Content Placeholder 3" descr="ear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91" r="-148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595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</TotalTime>
  <Words>883</Words>
  <Application>Microsoft Macintosh PowerPoint</Application>
  <PresentationFormat>On-screen Show (4:3)</PresentationFormat>
  <Paragraphs>172</Paragraphs>
  <Slides>57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Calibri</vt:lpstr>
      <vt:lpstr>Arial</vt:lpstr>
      <vt:lpstr>Office Theme</vt:lpstr>
      <vt:lpstr>PowerPoint Presentation</vt:lpstr>
      <vt:lpstr>Electromagnetic Waves</vt:lpstr>
      <vt:lpstr>Radiant Energy</vt:lpstr>
      <vt:lpstr>Wavelength (λ)</vt:lpstr>
      <vt:lpstr>Frequency (ƒ) </vt:lpstr>
      <vt:lpstr>Speed</vt:lpstr>
      <vt:lpstr>PowerPoint Presentation</vt:lpstr>
      <vt:lpstr>Waves: disturbances that transfer energy</vt:lpstr>
      <vt:lpstr>Medium</vt:lpstr>
      <vt:lpstr>Energy: ability to cause change</vt:lpstr>
      <vt:lpstr>Electric Current: movement of electrically charged particles</vt:lpstr>
      <vt:lpstr>Magnetic: exerting a strong, attractive force</vt:lpstr>
      <vt:lpstr>wavelength: the distance between two like points on a wave</vt:lpstr>
      <vt:lpstr>frequency: the number of wavelengths that pass a set point per second. </vt:lpstr>
      <vt:lpstr>PowerPoint Presentation</vt:lpstr>
      <vt:lpstr>Energy is the ability to cause ____?</vt:lpstr>
      <vt:lpstr>Charged particles move in a _____?</vt:lpstr>
      <vt:lpstr>PowerPoint Presentation</vt:lpstr>
      <vt:lpstr>Electromagnetic Wave</vt:lpstr>
      <vt:lpstr>Electric Field</vt:lpstr>
      <vt:lpstr>Magnetic Field</vt:lpstr>
      <vt:lpstr>PowerPoint Presentation</vt:lpstr>
      <vt:lpstr>PowerPoint Presentation</vt:lpstr>
      <vt:lpstr>Visible Light</vt:lpstr>
      <vt:lpstr>X-Rays</vt:lpstr>
      <vt:lpstr>Radio Waves</vt:lpstr>
      <vt:lpstr>PowerPoint Presentation</vt:lpstr>
      <vt:lpstr>Sound Waves</vt:lpstr>
      <vt:lpstr>PowerPoint Presentation</vt:lpstr>
      <vt:lpstr>What 2 parts make up an electromagnetic wave?</vt:lpstr>
      <vt:lpstr>What 2 parts make up an electromagnetic wave?</vt:lpstr>
      <vt:lpstr>PowerPoint Presentation</vt:lpstr>
      <vt:lpstr>PowerPoint Presentation</vt:lpstr>
      <vt:lpstr>Electromagnetic Radiation</vt:lpstr>
      <vt:lpstr>PowerPoint Presentation</vt:lpstr>
      <vt:lpstr>PowerPoint Presentation</vt:lpstr>
      <vt:lpstr>PowerPoint Presentation</vt:lpstr>
      <vt:lpstr>PowerPoint Presentation</vt:lpstr>
      <vt:lpstr>Radiant energy is carried in ____?</vt:lpstr>
      <vt:lpstr>Radiant energy is carried in ____?</vt:lpstr>
      <vt:lpstr>PowerPoint Presentation</vt:lpstr>
      <vt:lpstr>Speed of Light (c)</vt:lpstr>
      <vt:lpstr>c       =         λ         x         ƒ</vt:lpstr>
      <vt:lpstr>c       =         λ         x         ƒ</vt:lpstr>
      <vt:lpstr>c       =         λ         x         ƒ</vt:lpstr>
      <vt:lpstr>c       =         λ         x         ƒ</vt:lpstr>
      <vt:lpstr>PowerPoint Presentation</vt:lpstr>
      <vt:lpstr>Sound is an electromagnetic wave?</vt:lpstr>
      <vt:lpstr>True or False: Electromagnetic waves need a medium to travel.</vt:lpstr>
      <vt:lpstr>True or False: Electromagnetic waves need a medium to travel.</vt:lpstr>
      <vt:lpstr>What is the relationship between frequency and energy in electromagnetic waves?</vt:lpstr>
      <vt:lpstr>PowerPoint Presentation</vt:lpstr>
      <vt:lpstr>Electromagnetic Waves: can travel in empty space and in matter</vt:lpstr>
      <vt:lpstr>Radiant Energy: energy carried by electromagnetic waves. </vt:lpstr>
      <vt:lpstr>speed of light = 300,000 km/s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Electromagnetic Waves</dc:title>
  <dc:creator>Michael Kennedy</dc:creator>
  <cp:lastModifiedBy>Katherine Peeples</cp:lastModifiedBy>
  <cp:revision>26</cp:revision>
  <dcterms:created xsi:type="dcterms:W3CDTF">2017-06-14T13:31:26Z</dcterms:created>
  <dcterms:modified xsi:type="dcterms:W3CDTF">2017-10-16T15:07:27Z</dcterms:modified>
</cp:coreProperties>
</file>