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75" r:id="rId2"/>
    <p:sldId id="257" r:id="rId3"/>
    <p:sldId id="258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92" r:id="rId13"/>
    <p:sldId id="260" r:id="rId14"/>
    <p:sldId id="263" r:id="rId15"/>
    <p:sldId id="265" r:id="rId16"/>
    <p:sldId id="264" r:id="rId17"/>
    <p:sldId id="266" r:id="rId18"/>
    <p:sldId id="267" r:id="rId19"/>
    <p:sldId id="268" r:id="rId20"/>
    <p:sldId id="284" r:id="rId21"/>
    <p:sldId id="285" r:id="rId22"/>
    <p:sldId id="286" r:id="rId23"/>
    <p:sldId id="287" r:id="rId24"/>
    <p:sldId id="293" r:id="rId25"/>
    <p:sldId id="262" r:id="rId26"/>
    <p:sldId id="269" r:id="rId27"/>
    <p:sldId id="270" r:id="rId28"/>
    <p:sldId id="271" r:id="rId29"/>
    <p:sldId id="272" r:id="rId30"/>
    <p:sldId id="288" r:id="rId31"/>
    <p:sldId id="289" r:id="rId32"/>
    <p:sldId id="290" r:id="rId33"/>
    <p:sldId id="294" r:id="rId34"/>
    <p:sldId id="295" r:id="rId35"/>
    <p:sldId id="296" r:id="rId36"/>
    <p:sldId id="273" r:id="rId37"/>
    <p:sldId id="274" r:id="rId38"/>
    <p:sldId id="29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36"/>
    <p:restoredTop sz="75160"/>
  </p:normalViewPr>
  <p:slideViewPr>
    <p:cSldViewPr snapToGrid="0" snapToObjects="1">
      <p:cViewPr varScale="1">
        <p:scale>
          <a:sx n="79" d="100"/>
          <a:sy n="79" d="100"/>
        </p:scale>
        <p:origin x="1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34303-5610-E343-8FD0-F2EE2B929D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975E3-5063-AE4C-A87F-5EBF2DC11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8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a new vocabulary term.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Proton,</a:t>
            </a:r>
            <a:r>
              <a:rPr lang="en-US" baseline="0" dirty="0" smtClean="0"/>
              <a:t> neutron, electron.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0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</a:t>
            </a:r>
            <a:r>
              <a:rPr lang="en-US" baseline="0" dirty="0" smtClean="0"/>
              <a:t>electric charge means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40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electric charges, static charges can</a:t>
            </a:r>
            <a:r>
              <a:rPr lang="en-US" baseline="0" dirty="0" smtClean="0"/>
              <a:t> interact.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94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positive charges.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10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Positive charges are created when there</a:t>
            </a:r>
            <a:r>
              <a:rPr lang="en-US" baseline="0" dirty="0" smtClean="0"/>
              <a:t> are </a:t>
            </a:r>
            <a:r>
              <a:rPr lang="en-US" baseline="0" dirty="0" smtClean="0"/>
              <a:t>fewer electrons </a:t>
            </a:r>
            <a:r>
              <a:rPr lang="en-US" baseline="0" dirty="0" smtClean="0"/>
              <a:t>than protons. Remember protons are found in the nucleus.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52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there are negative charges.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64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Negative charges are created when there</a:t>
            </a:r>
            <a:r>
              <a:rPr lang="en-US" baseline="0" dirty="0" smtClean="0"/>
              <a:t> </a:t>
            </a:r>
            <a:r>
              <a:rPr lang="en-US" baseline="0" dirty="0" smtClean="0"/>
              <a:t>are more </a:t>
            </a:r>
            <a:r>
              <a:rPr lang="en-US" baseline="0" dirty="0" smtClean="0"/>
              <a:t>electrons than protons. Electrons are found in the electron cloud on the outside of the nucleus.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96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protons or 2 electrons repel</a:t>
            </a:r>
            <a:r>
              <a:rPr lang="en-US" baseline="0" dirty="0" smtClean="0"/>
              <a:t> </a:t>
            </a:r>
            <a:r>
              <a:rPr lang="en-US" baseline="0" dirty="0" smtClean="0"/>
              <a:t>each 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09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electron or proton will attract each 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00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Negative and positive.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26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are going to define electric charge.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94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</a:t>
            </a:r>
            <a:r>
              <a:rPr lang="en-US" baseline="0" dirty="0" smtClean="0"/>
              <a:t>electric charge means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3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static charge is caused</a:t>
            </a:r>
            <a:r>
              <a:rPr lang="en-US" baseline="0" dirty="0" smtClean="0"/>
              <a:t> by having an unbalanced number or either protons or electrons.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17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Static charges interact like electric charges.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03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positive charge builds up in the sky.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03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ground has  negative charge.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03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enough has static charge has built up, a static charge is created in the form of </a:t>
            </a:r>
            <a:r>
              <a:rPr lang="en-US" baseline="0" dirty="0" smtClean="0"/>
              <a:t>lightning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03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 us review what we have learned.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84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098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a build up of static</a:t>
            </a:r>
            <a:r>
              <a:rPr lang="en-US" baseline="0" dirty="0" smtClean="0"/>
              <a:t> charge in the sky. When it overloads the sky interacts with the ground creating lightening between them.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470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  <a:p>
            <a:r>
              <a:rPr lang="en-US" dirty="0" smtClean="0"/>
              <a:t>&lt;keep this slide&gt;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2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are going to define static charge.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17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electric charges, static charges can</a:t>
            </a:r>
            <a:r>
              <a:rPr lang="en-US" baseline="0" dirty="0" smtClean="0"/>
              <a:t> interact.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078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static charge is caused</a:t>
            </a:r>
            <a:r>
              <a:rPr lang="en-US" baseline="0" dirty="0" smtClean="0"/>
              <a:t> by having an unbalanced number or either protons or electrons.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3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Before we define </a:t>
            </a:r>
            <a:r>
              <a:rPr lang="en-US" baseline="0" dirty="0" smtClean="0"/>
              <a:t>these terms, </a:t>
            </a:r>
            <a:r>
              <a:rPr lang="en-US" baseline="0" dirty="0" smtClean="0"/>
              <a:t>let’s review some other words that you already learned, and make sure you are firm in your understanding.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58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First, remember that matter</a:t>
            </a:r>
            <a:r>
              <a:rPr lang="en-US" sz="1200" baseline="0" dirty="0" smtClean="0"/>
              <a:t> is anything that has mass and takes up space. 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11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Remember that an atom is the smallest whole unit of matter.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0CCCE-9FE6-4EA0-BD56-EB99544B90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Protons</a:t>
            </a:r>
            <a:r>
              <a:rPr lang="en-US" baseline="0" dirty="0" smtClean="0"/>
              <a:t> are positively charged subatomic particles.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74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Neutrons</a:t>
            </a:r>
            <a:r>
              <a:rPr lang="en-US" baseline="0" dirty="0" smtClean="0"/>
              <a:t> are neutrally charged subatomic particles.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Electrons</a:t>
            </a:r>
            <a:r>
              <a:rPr lang="en-US" baseline="0" dirty="0" smtClean="0"/>
              <a:t> are negatively charge subatomic particles.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89D6E-FC2A-4F16-98CA-550D87C418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6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1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8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1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8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3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6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8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3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8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9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A9558-7E13-B74C-A594-B2D6A677B2D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2658D-E705-E449-94AC-58C5D3C1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3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5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52" r="-12852"/>
          <a:stretch>
            <a:fillRect/>
          </a:stretch>
        </p:blipFill>
        <p:spPr>
          <a:xfrm>
            <a:off x="457200" y="701675"/>
            <a:ext cx="8229600" cy="54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3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3 subatomic particles found in an atom?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2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0705" y="255165"/>
            <a:ext cx="43132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electric charge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4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144008"/>
            <a:ext cx="8850085" cy="1880733"/>
          </a:xfrm>
        </p:spPr>
        <p:txBody>
          <a:bodyPr>
            <a:normAutofit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</a:t>
            </a:r>
            <a:r>
              <a:rPr lang="en-US" b="1" u="sng" dirty="0"/>
              <a:t>c</a:t>
            </a:r>
            <a:r>
              <a:rPr lang="en-US" b="1" u="sng" dirty="0" smtClean="0"/>
              <a:t>harge</a:t>
            </a:r>
            <a:r>
              <a:rPr lang="en-US" b="1" u="sng" smtClean="0"/>
              <a:t>:</a:t>
            </a:r>
            <a:r>
              <a:rPr lang="en-US" b="1" smtClean="0"/>
              <a:t> </a:t>
            </a:r>
            <a:r>
              <a:rPr lang="en-US" smtClean="0"/>
              <a:t>protons </a:t>
            </a:r>
            <a:r>
              <a:rPr lang="en-US" smtClean="0"/>
              <a:t>and </a:t>
            </a:r>
            <a:r>
              <a:rPr lang="en-US" smtClean="0"/>
              <a:t>electrons </a:t>
            </a:r>
            <a:r>
              <a:rPr lang="en-US" dirty="0" smtClean="0"/>
              <a:t>have an electric charge. </a:t>
            </a:r>
            <a:endParaRPr lang="en-US" dirty="0"/>
          </a:p>
        </p:txBody>
      </p:sp>
      <p:pic>
        <p:nvPicPr>
          <p:cNvPr id="4" name="Content Placeholder 3" descr="lighten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457200" y="215537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7638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Charge</a:t>
            </a:r>
            <a:endParaRPr lang="en-US" dirty="0"/>
          </a:p>
        </p:txBody>
      </p:sp>
      <p:sp>
        <p:nvSpPr>
          <p:cNvPr id="4" name="Plus 3"/>
          <p:cNvSpPr/>
          <p:nvPr/>
        </p:nvSpPr>
        <p:spPr>
          <a:xfrm>
            <a:off x="2222297" y="1417638"/>
            <a:ext cx="4628393" cy="486590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4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Protons</a:t>
            </a:r>
            <a:endParaRPr lang="en-US" dirty="0"/>
          </a:p>
        </p:txBody>
      </p:sp>
      <p:pic>
        <p:nvPicPr>
          <p:cNvPr id="4" name="Content Placeholder 3" descr="ato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4026869" y="3359021"/>
            <a:ext cx="1086085" cy="985981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7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Charge</a:t>
            </a:r>
            <a:endParaRPr lang="en-US" dirty="0"/>
          </a:p>
        </p:txBody>
      </p:sp>
      <p:sp>
        <p:nvSpPr>
          <p:cNvPr id="4" name="Minus 3"/>
          <p:cNvSpPr/>
          <p:nvPr/>
        </p:nvSpPr>
        <p:spPr>
          <a:xfrm>
            <a:off x="1553937" y="1838270"/>
            <a:ext cx="6031949" cy="3091636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3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Electrons</a:t>
            </a:r>
            <a:endParaRPr lang="en-US" dirty="0"/>
          </a:p>
        </p:txBody>
      </p:sp>
      <p:pic>
        <p:nvPicPr>
          <p:cNvPr id="4" name="Content Placeholder 3" descr="ato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2823821" y="3191908"/>
            <a:ext cx="634942" cy="534769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49140" y="5032176"/>
            <a:ext cx="634942" cy="534769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17500" y="2527439"/>
            <a:ext cx="634942" cy="534769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Like Charges Repel</a:t>
            </a:r>
            <a:endParaRPr lang="en-US" dirty="0"/>
          </a:p>
        </p:txBody>
      </p:sp>
      <p:pic>
        <p:nvPicPr>
          <p:cNvPr id="6" name="Content Placeholder 5" descr="sout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6" r="-106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566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charges attract. </a:t>
            </a:r>
            <a:endParaRPr lang="en-US" dirty="0"/>
          </a:p>
        </p:txBody>
      </p:sp>
      <p:pic>
        <p:nvPicPr>
          <p:cNvPr id="4" name="Content Placeholder 3" descr="attrac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79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Charge</a:t>
            </a:r>
            <a:endParaRPr lang="en-US" dirty="0"/>
          </a:p>
        </p:txBody>
      </p:sp>
      <p:pic>
        <p:nvPicPr>
          <p:cNvPr id="4" name="Content Placeholder 3" descr="lighten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337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52" r="-12852"/>
          <a:stretch>
            <a:fillRect/>
          </a:stretch>
        </p:blipFill>
        <p:spPr>
          <a:xfrm>
            <a:off x="457200" y="701675"/>
            <a:ext cx="8229600" cy="54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1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2 types of charges are there?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subatomic particles have an electric charge?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Protons</a:t>
            </a:r>
          </a:p>
          <a:p>
            <a:r>
              <a:rPr lang="en-US" dirty="0" smtClean="0"/>
              <a:t>Neutrons</a:t>
            </a:r>
          </a:p>
          <a:p>
            <a:r>
              <a:rPr lang="en-US" dirty="0" smtClean="0"/>
              <a:t>Electrons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30" y="3459290"/>
            <a:ext cx="3732470" cy="30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5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subatomic particles have an electric charge?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Protons</a:t>
            </a:r>
          </a:p>
          <a:p>
            <a:r>
              <a:rPr lang="en-US" dirty="0" smtClean="0"/>
              <a:t>Neutrons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Electrons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30" y="3459290"/>
            <a:ext cx="3732470" cy="30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7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0705" y="255165"/>
            <a:ext cx="43132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static charge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4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008"/>
            <a:ext cx="9144000" cy="2188029"/>
          </a:xfrm>
        </p:spPr>
        <p:txBody>
          <a:bodyPr>
            <a:normAutofit/>
          </a:bodyPr>
          <a:lstStyle/>
          <a:p>
            <a:r>
              <a:rPr lang="en-US" b="1" u="sng" dirty="0"/>
              <a:t>s</a:t>
            </a:r>
            <a:r>
              <a:rPr lang="en-US" b="1" u="sng" dirty="0" smtClean="0"/>
              <a:t>tatic </a:t>
            </a:r>
            <a:r>
              <a:rPr lang="en-US" b="1" u="sng" dirty="0"/>
              <a:t>c</a:t>
            </a:r>
            <a:r>
              <a:rPr lang="en-US" b="1" u="sng" dirty="0" smtClean="0"/>
              <a:t>harge</a:t>
            </a:r>
            <a:r>
              <a:rPr lang="en-US" b="1" u="sng" dirty="0" smtClean="0"/>
              <a:t>: </a:t>
            </a:r>
            <a:r>
              <a:rPr lang="en-US" dirty="0" smtClean="0"/>
              <a:t>when an object has </a:t>
            </a:r>
            <a:r>
              <a:rPr lang="en-US" dirty="0" smtClean="0"/>
              <a:t>an unbalanced number of protons </a:t>
            </a:r>
            <a:r>
              <a:rPr lang="en-US" dirty="0" smtClean="0"/>
              <a:t>or electrons.  </a:t>
            </a:r>
            <a:endParaRPr lang="en-US" dirty="0"/>
          </a:p>
        </p:txBody>
      </p:sp>
      <p:pic>
        <p:nvPicPr>
          <p:cNvPr id="4" name="Content Placeholder 3" descr="static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3320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88864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charges can interact</a:t>
            </a:r>
            <a:endParaRPr lang="en-US" dirty="0"/>
          </a:p>
        </p:txBody>
      </p:sp>
      <p:pic>
        <p:nvPicPr>
          <p:cNvPr id="4" name="Content Placeholder 3" descr="lighten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569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Charge </a:t>
            </a:r>
            <a:endParaRPr lang="en-US" dirty="0"/>
          </a:p>
        </p:txBody>
      </p:sp>
      <p:pic>
        <p:nvPicPr>
          <p:cNvPr id="6" name="Content Placeholder 5" descr="lightening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3" r="-10913"/>
          <a:stretch>
            <a:fillRect/>
          </a:stretch>
        </p:blipFill>
        <p:spPr/>
      </p:pic>
      <p:sp>
        <p:nvSpPr>
          <p:cNvPr id="7" name="Oval 6"/>
          <p:cNvSpPr/>
          <p:nvPr/>
        </p:nvSpPr>
        <p:spPr>
          <a:xfrm>
            <a:off x="1470392" y="1600201"/>
            <a:ext cx="6282584" cy="88982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7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Charge </a:t>
            </a:r>
            <a:endParaRPr lang="en-US" dirty="0"/>
          </a:p>
        </p:txBody>
      </p:sp>
      <p:pic>
        <p:nvPicPr>
          <p:cNvPr id="6" name="Content Placeholder 5" descr="lightening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3" r="-10913"/>
          <a:stretch>
            <a:fillRect/>
          </a:stretch>
        </p:blipFill>
        <p:spPr/>
      </p:pic>
      <p:sp>
        <p:nvSpPr>
          <p:cNvPr id="7" name="Oval 6"/>
          <p:cNvSpPr/>
          <p:nvPr/>
        </p:nvSpPr>
        <p:spPr>
          <a:xfrm>
            <a:off x="1470392" y="4925798"/>
            <a:ext cx="6282584" cy="88982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charge </a:t>
            </a:r>
            <a:r>
              <a:rPr lang="en-US" dirty="0" smtClean="0">
                <a:sym typeface="Wingdings"/>
              </a:rPr>
              <a:t> lightning</a:t>
            </a:r>
            <a:endParaRPr lang="en-US" dirty="0"/>
          </a:p>
        </p:txBody>
      </p:sp>
      <p:pic>
        <p:nvPicPr>
          <p:cNvPr id="6" name="Content Placeholder 5" descr="lightening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3" r="-10913"/>
          <a:stretch>
            <a:fillRect/>
          </a:stretch>
        </p:blipFill>
        <p:spPr/>
      </p:pic>
      <p:sp>
        <p:nvSpPr>
          <p:cNvPr id="7" name="Oval 6"/>
          <p:cNvSpPr/>
          <p:nvPr/>
        </p:nvSpPr>
        <p:spPr>
          <a:xfrm>
            <a:off x="1470392" y="4925798"/>
            <a:ext cx="6282584" cy="88982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1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Charge </a:t>
            </a:r>
            <a:endParaRPr lang="en-US" dirty="0"/>
          </a:p>
        </p:txBody>
      </p:sp>
      <p:pic>
        <p:nvPicPr>
          <p:cNvPr id="4" name="Content Placeholder 3" descr="static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153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9" r="-12669"/>
          <a:stretch>
            <a:fillRect/>
          </a:stretch>
        </p:blipFill>
        <p:spPr>
          <a:xfrm>
            <a:off x="457200" y="685800"/>
            <a:ext cx="822960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9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static charges interact?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4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lightening strike?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7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8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9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144008"/>
            <a:ext cx="8850085" cy="1880733"/>
          </a:xfrm>
        </p:spPr>
        <p:txBody>
          <a:bodyPr>
            <a:normAutofit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</a:t>
            </a:r>
            <a:r>
              <a:rPr lang="en-US" b="1" u="sng" dirty="0"/>
              <a:t>c</a:t>
            </a:r>
            <a:r>
              <a:rPr lang="en-US" b="1" u="sng" dirty="0" smtClean="0"/>
              <a:t>harge</a:t>
            </a:r>
            <a:r>
              <a:rPr lang="en-US" b="1" u="sng" smtClean="0"/>
              <a:t>:</a:t>
            </a:r>
            <a:r>
              <a:rPr lang="en-US" b="1" smtClean="0"/>
              <a:t> </a:t>
            </a:r>
            <a:r>
              <a:rPr lang="en-US" smtClean="0"/>
              <a:t>protons </a:t>
            </a:r>
            <a:r>
              <a:rPr lang="en-US" smtClean="0"/>
              <a:t>and </a:t>
            </a:r>
            <a:r>
              <a:rPr lang="en-US" smtClean="0"/>
              <a:t>electrons </a:t>
            </a:r>
            <a:r>
              <a:rPr lang="en-US" dirty="0" smtClean="0"/>
              <a:t>have an electric charge. </a:t>
            </a:r>
            <a:endParaRPr lang="en-US" dirty="0"/>
          </a:p>
        </p:txBody>
      </p:sp>
      <p:pic>
        <p:nvPicPr>
          <p:cNvPr id="4" name="Content Placeholder 3" descr="lighten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457200" y="215537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86531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008"/>
            <a:ext cx="9144000" cy="2188029"/>
          </a:xfrm>
        </p:spPr>
        <p:txBody>
          <a:bodyPr>
            <a:normAutofit/>
          </a:bodyPr>
          <a:lstStyle/>
          <a:p>
            <a:r>
              <a:rPr lang="en-US" b="1" u="sng" dirty="0"/>
              <a:t>s</a:t>
            </a:r>
            <a:r>
              <a:rPr lang="en-US" b="1" u="sng" dirty="0" smtClean="0"/>
              <a:t>tatic </a:t>
            </a:r>
            <a:r>
              <a:rPr lang="en-US" b="1" u="sng" dirty="0"/>
              <a:t>c</a:t>
            </a:r>
            <a:r>
              <a:rPr lang="en-US" b="1" u="sng" dirty="0" smtClean="0"/>
              <a:t>harge</a:t>
            </a:r>
            <a:r>
              <a:rPr lang="en-US" b="1" u="sng" dirty="0" smtClean="0"/>
              <a:t>: </a:t>
            </a:r>
            <a:r>
              <a:rPr lang="en-US" dirty="0" smtClean="0"/>
              <a:t>when an object has </a:t>
            </a:r>
            <a:r>
              <a:rPr lang="en-US" dirty="0" smtClean="0"/>
              <a:t>an unbalanced number of protons </a:t>
            </a:r>
            <a:r>
              <a:rPr lang="en-US" dirty="0" smtClean="0"/>
              <a:t>or electrons.  </a:t>
            </a:r>
            <a:endParaRPr lang="en-US" dirty="0"/>
          </a:p>
        </p:txBody>
      </p:sp>
      <p:pic>
        <p:nvPicPr>
          <p:cNvPr id="4" name="Content Placeholder 3" descr="static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3320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72712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200194"/>
            <a:ext cx="796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Video Created With 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0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Objective:</a:t>
            </a:r>
            <a:r>
              <a:rPr lang="en-US" b="1" dirty="0"/>
              <a:t> </a:t>
            </a:r>
            <a:r>
              <a:rPr lang="en-US" dirty="0" smtClean="0"/>
              <a:t>Students will understand the build up of static charge.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Activity: </a:t>
            </a:r>
            <a:r>
              <a:rPr lang="en-US" dirty="0" smtClean="0"/>
              <a:t>The teacher will demonstrate what happens when a balloon interacts with different objects.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Materials:</a:t>
            </a:r>
          </a:p>
          <a:p>
            <a:r>
              <a:rPr lang="en-US" dirty="0" smtClean="0"/>
              <a:t>2 balloons</a:t>
            </a:r>
          </a:p>
          <a:p>
            <a:r>
              <a:rPr lang="en-US" dirty="0" smtClean="0"/>
              <a:t>Sweater</a:t>
            </a:r>
          </a:p>
          <a:p>
            <a:r>
              <a:rPr lang="en-US" dirty="0" smtClean="0"/>
              <a:t>Assorted materials (tissue paper, aluminum foil, cardboard scrap, paper scrap, yarn string, </a:t>
            </a:r>
            <a:r>
              <a:rPr lang="en-US" dirty="0" err="1" smtClean="0"/>
              <a:t>pom</a:t>
            </a:r>
            <a:r>
              <a:rPr lang="en-US" dirty="0" smtClean="0"/>
              <a:t> </a:t>
            </a:r>
            <a:r>
              <a:rPr lang="en-US" dirty="0" err="1" smtClean="0"/>
              <a:t>pom</a:t>
            </a:r>
            <a:r>
              <a:rPr lang="en-US" dirty="0" smtClean="0"/>
              <a:t>, pipe cleaner, ribbon, cloth, foam)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Resources: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kidsactivitiesblog.com</a:t>
            </a:r>
            <a:r>
              <a:rPr lang="en-US" dirty="0" smtClean="0"/>
              <a:t>/26688/static-electricity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98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4656" y="728259"/>
            <a:ext cx="741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733703" y="728261"/>
            <a:ext cx="7486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34954" y="323933"/>
            <a:ext cx="8095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Matter:</a:t>
            </a:r>
          </a:p>
          <a:p>
            <a:pPr algn="ctr"/>
            <a:r>
              <a:rPr lang="en-US" sz="4000" dirty="0" smtClean="0"/>
              <a:t>has </a:t>
            </a:r>
            <a:r>
              <a:rPr lang="en-US" sz="4000" dirty="0"/>
              <a:t>mass </a:t>
            </a:r>
            <a:r>
              <a:rPr lang="en-US" sz="4000" dirty="0" smtClean="0"/>
              <a:t>and takes </a:t>
            </a:r>
            <a:r>
              <a:rPr lang="en-US" sz="4000" dirty="0"/>
              <a:t>up </a:t>
            </a:r>
            <a:r>
              <a:rPr lang="en-US" sz="4000" dirty="0" smtClean="0"/>
              <a:t>space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2070352" y="1930853"/>
            <a:ext cx="5253722" cy="4735803"/>
            <a:chOff x="2342720" y="1930852"/>
            <a:chExt cx="7004963" cy="4735803"/>
          </a:xfrm>
        </p:grpSpPr>
        <p:sp>
          <p:nvSpPr>
            <p:cNvPr id="7" name="Oval 6"/>
            <p:cNvSpPr/>
            <p:nvPr/>
          </p:nvSpPr>
          <p:spPr>
            <a:xfrm>
              <a:off x="2342720" y="1930852"/>
              <a:ext cx="7004963" cy="473580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3938" t="12281" r="15692" b="12281"/>
            <a:stretch/>
          </p:blipFill>
          <p:spPr>
            <a:xfrm>
              <a:off x="3630059" y="2476967"/>
              <a:ext cx="1983191" cy="15945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13938" t="12281" r="15692" b="12281"/>
            <a:stretch/>
          </p:blipFill>
          <p:spPr>
            <a:xfrm>
              <a:off x="5613250" y="2268226"/>
              <a:ext cx="1983191" cy="159451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3938" t="12281" r="15692" b="12281"/>
            <a:stretch/>
          </p:blipFill>
          <p:spPr>
            <a:xfrm>
              <a:off x="3073374" y="4071485"/>
              <a:ext cx="1983191" cy="15945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13938" t="12281" r="15692" b="12281"/>
            <a:stretch/>
          </p:blipFill>
          <p:spPr>
            <a:xfrm>
              <a:off x="5056565" y="4660003"/>
              <a:ext cx="1983191" cy="15945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3938" t="12281" r="15692" b="12281"/>
            <a:stretch/>
          </p:blipFill>
          <p:spPr>
            <a:xfrm>
              <a:off x="7039755" y="3559615"/>
              <a:ext cx="1983191" cy="1594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27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/>
          <p:cNvCxnSpPr>
            <a:stCxn id="21" idx="3"/>
          </p:cNvCxnSpPr>
          <p:nvPr/>
        </p:nvCxnSpPr>
        <p:spPr>
          <a:xfrm>
            <a:off x="2305538" y="2751294"/>
            <a:ext cx="1071218" cy="15126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465016" y="909132"/>
            <a:ext cx="8178800" cy="5269486"/>
            <a:chOff x="465016" y="909132"/>
            <a:chExt cx="8178800" cy="52694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13938" t="12281" r="15692" b="12281"/>
            <a:stretch/>
          </p:blipFill>
          <p:spPr>
            <a:xfrm>
              <a:off x="3418313" y="2288524"/>
              <a:ext cx="1115545" cy="11958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3938" t="12281" r="15692" b="12281"/>
            <a:stretch/>
          </p:blipFill>
          <p:spPr>
            <a:xfrm>
              <a:off x="4592472" y="2268737"/>
              <a:ext cx="1115545" cy="11958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13938" t="12281" r="15692" b="12281"/>
            <a:stretch/>
          </p:blipFill>
          <p:spPr>
            <a:xfrm>
              <a:off x="2987946" y="3425797"/>
              <a:ext cx="1115545" cy="11958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13938" t="12281" r="15692" b="12281"/>
            <a:stretch/>
          </p:blipFill>
          <p:spPr>
            <a:xfrm>
              <a:off x="4005799" y="4336109"/>
              <a:ext cx="1115545" cy="11958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13938" t="12281" r="15692" b="12281"/>
            <a:stretch/>
          </p:blipFill>
          <p:spPr>
            <a:xfrm>
              <a:off x="5121345" y="3491280"/>
              <a:ext cx="1115545" cy="119588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01500" y="909132"/>
              <a:ext cx="6558911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/>
                <a:t>Atom: Smallest Whole Unit of Matter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96491" y="2172015"/>
              <a:ext cx="3940292" cy="355185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Straight Arrow Connector 3"/>
            <p:cNvCxnSpPr>
              <a:stCxn id="23" idx="1"/>
            </p:cNvCxnSpPr>
            <p:nvPr/>
          </p:nvCxnSpPr>
          <p:spPr>
            <a:xfrm flipH="1">
              <a:off x="5764356" y="2763017"/>
              <a:ext cx="1261676" cy="7309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27" idx="1"/>
            </p:cNvCxnSpPr>
            <p:nvPr/>
          </p:nvCxnSpPr>
          <p:spPr>
            <a:xfrm flipH="1" flipV="1">
              <a:off x="6291385" y="4005385"/>
              <a:ext cx="1062893" cy="23725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26" idx="1"/>
            </p:cNvCxnSpPr>
            <p:nvPr/>
          </p:nvCxnSpPr>
          <p:spPr>
            <a:xfrm flipH="1" flipV="1">
              <a:off x="5060462" y="5353538"/>
              <a:ext cx="1320801" cy="594248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58462" y="4044462"/>
              <a:ext cx="1133230" cy="0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016000" y="2520461"/>
              <a:ext cx="1289538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Atom</a:t>
              </a:r>
              <a:endParaRPr lang="en-US" sz="2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5016" y="3786553"/>
              <a:ext cx="1289538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Atom</a:t>
              </a:r>
              <a:endParaRPr lang="en-US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26032" y="2532184"/>
              <a:ext cx="1289538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Atom</a:t>
              </a:r>
              <a:endParaRPr lang="en-US" sz="2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81263" y="5716953"/>
              <a:ext cx="1289538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Atom</a:t>
              </a:r>
              <a:endParaRPr lang="en-US" sz="2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54278" y="3798277"/>
              <a:ext cx="1289538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Atom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578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8735" y="303795"/>
            <a:ext cx="5829300" cy="1102519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Protons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402" y="1475050"/>
            <a:ext cx="4002824" cy="4002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5838" y="1354870"/>
            <a:ext cx="1163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Proton</a:t>
            </a:r>
            <a:endParaRPr lang="en-US" sz="27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4670155" y="1862701"/>
            <a:ext cx="1727285" cy="109249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8" idx="0"/>
          </p:cNvCxnSpPr>
          <p:nvPr/>
        </p:nvCxnSpPr>
        <p:spPr>
          <a:xfrm flipH="1" flipV="1">
            <a:off x="5325116" y="3957579"/>
            <a:ext cx="1499735" cy="966850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61849" y="4924429"/>
            <a:ext cx="13260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Nucleus</a:t>
            </a:r>
            <a:endParaRPr lang="en-US" sz="2700" dirty="0"/>
          </a:p>
        </p:txBody>
      </p:sp>
      <p:sp>
        <p:nvSpPr>
          <p:cNvPr id="9" name="Cross 8"/>
          <p:cNvSpPr/>
          <p:nvPr/>
        </p:nvSpPr>
        <p:spPr>
          <a:xfrm>
            <a:off x="6377832" y="1839617"/>
            <a:ext cx="476295" cy="497777"/>
          </a:xfrm>
          <a:prstGeom prst="plus">
            <a:avLst>
              <a:gd name="adj" fmla="val 35811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9564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6013" y="1163488"/>
            <a:ext cx="4371975" cy="1102519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+mn-lt"/>
              </a:rPr>
              <a:t>Neutrons</a:t>
            </a:r>
            <a:endParaRPr lang="en-US" sz="5400" b="1" dirty="0">
              <a:latin typeface="+mn-lt"/>
            </a:endParaRPr>
          </a:p>
        </p:txBody>
      </p:sp>
      <p:pic>
        <p:nvPicPr>
          <p:cNvPr id="1026" name="Picture 2" descr="Democritus Atomic Model Atom_model_01.gif?1316981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69" y="2560429"/>
            <a:ext cx="2390063" cy="31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8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91347"/>
            <a:ext cx="6858000" cy="942120"/>
          </a:xfrm>
        </p:spPr>
        <p:txBody>
          <a:bodyPr/>
          <a:lstStyle/>
          <a:p>
            <a:r>
              <a:rPr lang="en-US" dirty="0" smtClean="0"/>
              <a:t>Electron</a:t>
            </a:r>
            <a:endParaRPr lang="en-US" dirty="0"/>
          </a:p>
        </p:txBody>
      </p:sp>
      <p:pic>
        <p:nvPicPr>
          <p:cNvPr id="1028" name="Picture 4" descr="http://www.ducksters.com/science/ato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848655"/>
            <a:ext cx="4662957" cy="46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04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647</Words>
  <Application>Microsoft Macintosh PowerPoint</Application>
  <PresentationFormat>On-screen Show (4:3)</PresentationFormat>
  <Paragraphs>128</Paragraphs>
  <Slides>38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Wingdings</vt:lpstr>
      <vt:lpstr>Arial</vt:lpstr>
      <vt:lpstr>Office Theme</vt:lpstr>
      <vt:lpstr>PowerPoint Presentation</vt:lpstr>
      <vt:lpstr>Electric Charge</vt:lpstr>
      <vt:lpstr>Static Charge </vt:lpstr>
      <vt:lpstr>PowerPoint Presentation</vt:lpstr>
      <vt:lpstr>PowerPoint Presentation</vt:lpstr>
      <vt:lpstr>PowerPoint Presentation</vt:lpstr>
      <vt:lpstr>Protons</vt:lpstr>
      <vt:lpstr>Neutrons</vt:lpstr>
      <vt:lpstr>Electron</vt:lpstr>
      <vt:lpstr>PowerPoint Presentation</vt:lpstr>
      <vt:lpstr>What are the 3 subatomic particles found in an atom? </vt:lpstr>
      <vt:lpstr>PowerPoint Presentation</vt:lpstr>
      <vt:lpstr>electric charge: protons and electrons have an electric charge. </vt:lpstr>
      <vt:lpstr>Positive Charge</vt:lpstr>
      <vt:lpstr>Protons</vt:lpstr>
      <vt:lpstr>Negative Charge</vt:lpstr>
      <vt:lpstr>Electrons</vt:lpstr>
      <vt:lpstr>Like Charges Repel</vt:lpstr>
      <vt:lpstr>Different charges attract. </vt:lpstr>
      <vt:lpstr>PowerPoint Presentation</vt:lpstr>
      <vt:lpstr>What 2 types of charges are there? </vt:lpstr>
      <vt:lpstr>What subatomic particles have an electric charge? </vt:lpstr>
      <vt:lpstr>What subatomic particles have an electric charge? </vt:lpstr>
      <vt:lpstr>PowerPoint Presentation</vt:lpstr>
      <vt:lpstr>static charge: when an object has an unbalanced number of protons or electrons.  </vt:lpstr>
      <vt:lpstr>Static charges can interact</vt:lpstr>
      <vt:lpstr>Positive Charge </vt:lpstr>
      <vt:lpstr>Negative Charge </vt:lpstr>
      <vt:lpstr>static charge  lightning</vt:lpstr>
      <vt:lpstr>PowerPoint Presentation</vt:lpstr>
      <vt:lpstr>Can static charges interact? </vt:lpstr>
      <vt:lpstr>Why does lightening strike? </vt:lpstr>
      <vt:lpstr>PowerPoint Presentation</vt:lpstr>
      <vt:lpstr>electric charge: protons and electrons have an electric charge. </vt:lpstr>
      <vt:lpstr>static charge: when an object has an unbalanced number of protons or electrons.  </vt:lpstr>
      <vt:lpstr>PowerPoint Presentation</vt:lpstr>
      <vt:lpstr>PowerPoint Presentation</vt:lpstr>
      <vt:lpstr>Activity</vt:lpstr>
    </vt:vector>
  </TitlesOfParts>
  <Company>University of Virginia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Charge</dc:title>
  <dc:creator>Michael Kennedy</dc:creator>
  <cp:lastModifiedBy>Katherine Peeples</cp:lastModifiedBy>
  <cp:revision>12</cp:revision>
  <dcterms:created xsi:type="dcterms:W3CDTF">2017-06-26T15:06:47Z</dcterms:created>
  <dcterms:modified xsi:type="dcterms:W3CDTF">2017-10-19T15:09:57Z</dcterms:modified>
</cp:coreProperties>
</file>