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90" r:id="rId2"/>
    <p:sldId id="259" r:id="rId3"/>
    <p:sldId id="257" r:id="rId4"/>
    <p:sldId id="258" r:id="rId5"/>
    <p:sldId id="291" r:id="rId6"/>
    <p:sldId id="294" r:id="rId7"/>
    <p:sldId id="295" r:id="rId8"/>
    <p:sldId id="299" r:id="rId9"/>
    <p:sldId id="300" r:id="rId10"/>
    <p:sldId id="301" r:id="rId11"/>
    <p:sldId id="302" r:id="rId12"/>
    <p:sldId id="260" r:id="rId13"/>
    <p:sldId id="261" r:id="rId14"/>
    <p:sldId id="262" r:id="rId15"/>
    <p:sldId id="303" r:id="rId16"/>
    <p:sldId id="263" r:id="rId17"/>
    <p:sldId id="264" r:id="rId18"/>
    <p:sldId id="265" r:id="rId19"/>
    <p:sldId id="266" r:id="rId20"/>
    <p:sldId id="267" r:id="rId21"/>
    <p:sldId id="268" r:id="rId22"/>
    <p:sldId id="305" r:id="rId23"/>
    <p:sldId id="270" r:id="rId24"/>
    <p:sldId id="271" r:id="rId25"/>
    <p:sldId id="272" r:id="rId26"/>
    <p:sldId id="274" r:id="rId27"/>
    <p:sldId id="273" r:id="rId28"/>
    <p:sldId id="275" r:id="rId29"/>
    <p:sldId id="276" r:id="rId30"/>
    <p:sldId id="296" r:id="rId31"/>
    <p:sldId id="297" r:id="rId32"/>
    <p:sldId id="298" r:id="rId33"/>
    <p:sldId id="269" r:id="rId34"/>
    <p:sldId id="306" r:id="rId35"/>
    <p:sldId id="277" r:id="rId36"/>
    <p:sldId id="278" r:id="rId37"/>
    <p:sldId id="279" r:id="rId38"/>
    <p:sldId id="280" r:id="rId39"/>
    <p:sldId id="281" r:id="rId40"/>
    <p:sldId id="282" r:id="rId41"/>
    <p:sldId id="304" r:id="rId42"/>
    <p:sldId id="283" r:id="rId43"/>
    <p:sldId id="284" r:id="rId44"/>
    <p:sldId id="285" r:id="rId45"/>
    <p:sldId id="286" r:id="rId46"/>
    <p:sldId id="287" r:id="rId47"/>
    <p:sldId id="288" r:id="rId48"/>
    <p:sldId id="307" r:id="rId49"/>
    <p:sldId id="308" r:id="rId50"/>
    <p:sldId id="309" r:id="rId51"/>
    <p:sldId id="310" r:id="rId52"/>
    <p:sldId id="312" r:id="rId53"/>
    <p:sldId id="311" r:id="rId54"/>
    <p:sldId id="292" r:id="rId55"/>
    <p:sldId id="293" r:id="rId56"/>
    <p:sldId id="289"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9" d="100"/>
          <a:sy n="99" d="100"/>
        </p:scale>
        <p:origin x="-10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53607E-0929-6548-9095-845BC2F86411}" type="datetimeFigureOut">
              <a:rPr lang="en-US" smtClean="0"/>
              <a:t>9/17/17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46A001-3836-D547-9492-575F17CE03F7}" type="slidenum">
              <a:rPr lang="en-US" smtClean="0"/>
              <a:t>‹#›</a:t>
            </a:fld>
            <a:endParaRPr lang="en-US"/>
          </a:p>
        </p:txBody>
      </p:sp>
    </p:spTree>
    <p:extLst>
      <p:ext uri="{BB962C8B-B14F-4D97-AF65-F5344CB8AC3E}">
        <p14:creationId xmlns:p14="http://schemas.microsoft.com/office/powerpoint/2010/main" val="17795652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140433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occurs when something becomes different.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10</a:t>
            </a:fld>
            <a:endParaRPr lang="en-US"/>
          </a:p>
        </p:txBody>
      </p:sp>
    </p:spTree>
    <p:extLst>
      <p:ext uri="{BB962C8B-B14F-4D97-AF65-F5344CB8AC3E}">
        <p14:creationId xmlns:p14="http://schemas.microsoft.com/office/powerpoint/2010/main" val="243228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plane is flying and moving from the ground to air. The location</a:t>
            </a:r>
            <a:r>
              <a:rPr lang="en-US" baseline="0" dirty="0" smtClean="0"/>
              <a:t> of the plane is moving.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11</a:t>
            </a:fld>
            <a:endParaRPr lang="en-US"/>
          </a:p>
        </p:txBody>
      </p:sp>
    </p:spTree>
    <p:extLst>
      <p:ext uri="{BB962C8B-B14F-4D97-AF65-F5344CB8AC3E}">
        <p14:creationId xmlns:p14="http://schemas.microsoft.com/office/powerpoint/2010/main" val="302195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is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12</a:t>
            </a:fld>
            <a:endParaRPr lang="en-US"/>
          </a:p>
        </p:txBody>
      </p:sp>
    </p:spTree>
    <p:extLst>
      <p:ext uri="{BB962C8B-B14F-4D97-AF65-F5344CB8AC3E}">
        <p14:creationId xmlns:p14="http://schemas.microsoft.com/office/powerpoint/2010/main" val="212112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is the ability</a:t>
            </a:r>
            <a:r>
              <a:rPr lang="en-US" baseline="0" dirty="0" smtClean="0"/>
              <a:t> to cause change.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13</a:t>
            </a:fld>
            <a:endParaRPr lang="en-US"/>
          </a:p>
        </p:txBody>
      </p:sp>
    </p:spTree>
    <p:extLst>
      <p:ext uri="{BB962C8B-B14F-4D97-AF65-F5344CB8AC3E}">
        <p14:creationId xmlns:p14="http://schemas.microsoft.com/office/powerpoint/2010/main" val="179906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ice cube melts because energy is being added.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14</a:t>
            </a:fld>
            <a:endParaRPr lang="en-US"/>
          </a:p>
        </p:txBody>
      </p:sp>
    </p:spTree>
    <p:extLst>
      <p:ext uri="{BB962C8B-B14F-4D97-AF65-F5344CB8AC3E}">
        <p14:creationId xmlns:p14="http://schemas.microsoft.com/office/powerpoint/2010/main" val="331879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 solid is melting into a liquid.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15</a:t>
            </a:fld>
            <a:endParaRPr lang="en-US"/>
          </a:p>
        </p:txBody>
      </p:sp>
    </p:spTree>
    <p:extLst>
      <p:ext uri="{BB962C8B-B14F-4D97-AF65-F5344CB8AC3E}">
        <p14:creationId xmlns:p14="http://schemas.microsoft.com/office/powerpoint/2010/main" val="331879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look closer at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16</a:t>
            </a:fld>
            <a:endParaRPr lang="en-US"/>
          </a:p>
        </p:txBody>
      </p:sp>
    </p:spTree>
    <p:extLst>
      <p:ext uri="{BB962C8B-B14F-4D97-AF65-F5344CB8AC3E}">
        <p14:creationId xmlns:p14="http://schemas.microsoft.com/office/powerpoint/2010/main" val="298488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activity require energy! Even sleeping at night your body is constantly</a:t>
            </a:r>
            <a:r>
              <a:rPr lang="en-US" baseline="0" dirty="0" smtClean="0"/>
              <a:t> performing different processes.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18</a:t>
            </a:fld>
            <a:endParaRPr lang="en-US"/>
          </a:p>
        </p:txBody>
      </p:sp>
    </p:spTree>
    <p:extLst>
      <p:ext uri="{BB962C8B-B14F-4D97-AF65-F5344CB8AC3E}">
        <p14:creationId xmlns:p14="http://schemas.microsoft.com/office/powerpoint/2010/main" val="1977190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2 different kinds of energy defined by motion.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19</a:t>
            </a:fld>
            <a:endParaRPr lang="en-US"/>
          </a:p>
        </p:txBody>
      </p:sp>
    </p:spTree>
    <p:extLst>
      <p:ext uri="{BB962C8B-B14F-4D97-AF65-F5344CB8AC3E}">
        <p14:creationId xmlns:p14="http://schemas.microsoft.com/office/powerpoint/2010/main" val="1098188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two types of energy related to motion are potential and kinetic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20</a:t>
            </a:fld>
            <a:endParaRPr lang="en-US"/>
          </a:p>
        </p:txBody>
      </p:sp>
    </p:spTree>
    <p:extLst>
      <p:ext uri="{BB962C8B-B14F-4D97-AF65-F5344CB8AC3E}">
        <p14:creationId xmlns:p14="http://schemas.microsoft.com/office/powerpoint/2010/main" val="375815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be defining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a:t>
            </a:fld>
            <a:endParaRPr lang="en-US"/>
          </a:p>
        </p:txBody>
      </p:sp>
    </p:spTree>
    <p:extLst>
      <p:ext uri="{BB962C8B-B14F-4D97-AF65-F5344CB8AC3E}">
        <p14:creationId xmlns:p14="http://schemas.microsoft.com/office/powerpoint/2010/main" val="2121126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energy we are going to look is potential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21</a:t>
            </a:fld>
            <a:endParaRPr lang="en-US"/>
          </a:p>
        </p:txBody>
      </p:sp>
    </p:spTree>
    <p:extLst>
      <p:ext uri="{BB962C8B-B14F-4D97-AF65-F5344CB8AC3E}">
        <p14:creationId xmlns:p14="http://schemas.microsoft.com/office/powerpoint/2010/main" val="2102381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what</a:t>
            </a:r>
            <a:r>
              <a:rPr lang="en-US" baseline="0" dirty="0" smtClean="0"/>
              <a:t> potential energy means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22</a:t>
            </a:fld>
            <a:endParaRPr lang="en-US"/>
          </a:p>
        </p:txBody>
      </p:sp>
    </p:spTree>
    <p:extLst>
      <p:ext uri="{BB962C8B-B14F-4D97-AF65-F5344CB8AC3E}">
        <p14:creationId xmlns:p14="http://schemas.microsoft.com/office/powerpoint/2010/main" val="2780561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energy is stored energy. Stored energy is energy you have that can be used.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23</a:t>
            </a:fld>
            <a:endParaRPr lang="en-US"/>
          </a:p>
        </p:txBody>
      </p:sp>
    </p:spTree>
    <p:extLst>
      <p:ext uri="{BB962C8B-B14F-4D97-AF65-F5344CB8AC3E}">
        <p14:creationId xmlns:p14="http://schemas.microsoft.com/office/powerpoint/2010/main" val="2102381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look at a ramp to determine the potential energy of a skateboarder.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24</a:t>
            </a:fld>
            <a:endParaRPr lang="en-US"/>
          </a:p>
        </p:txBody>
      </p:sp>
    </p:spTree>
    <p:extLst>
      <p:ext uri="{BB962C8B-B14F-4D97-AF65-F5344CB8AC3E}">
        <p14:creationId xmlns:p14="http://schemas.microsoft.com/office/powerpoint/2010/main" val="2090525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high the ramp is from the ground affects the potential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25</a:t>
            </a:fld>
            <a:endParaRPr lang="en-US"/>
          </a:p>
        </p:txBody>
      </p:sp>
    </p:spTree>
    <p:extLst>
      <p:ext uri="{BB962C8B-B14F-4D97-AF65-F5344CB8AC3E}">
        <p14:creationId xmlns:p14="http://schemas.microsoft.com/office/powerpoint/2010/main" val="2090525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a:t>
            </a:r>
            <a:r>
              <a:rPr lang="en-US" baseline="0" dirty="0" smtClean="0"/>
              <a:t> this closer example.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26</a:t>
            </a:fld>
            <a:endParaRPr lang="en-US"/>
          </a:p>
        </p:txBody>
      </p:sp>
    </p:spTree>
    <p:extLst>
      <p:ext uri="{BB962C8B-B14F-4D97-AF65-F5344CB8AC3E}">
        <p14:creationId xmlns:p14="http://schemas.microsoft.com/office/powerpoint/2010/main" val="740103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higher the ramp, the more</a:t>
            </a:r>
            <a:r>
              <a:rPr lang="en-US" baseline="0" dirty="0" smtClean="0"/>
              <a:t> potential energy an object has. Which hiker has the most potential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27</a:t>
            </a:fld>
            <a:endParaRPr lang="en-US"/>
          </a:p>
        </p:txBody>
      </p:sp>
    </p:spTree>
    <p:extLst>
      <p:ext uri="{BB962C8B-B14F-4D97-AF65-F5344CB8AC3E}">
        <p14:creationId xmlns:p14="http://schemas.microsoft.com/office/powerpoint/2010/main" val="24462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Hiker</a:t>
            </a:r>
            <a:r>
              <a:rPr lang="en-US" baseline="0" dirty="0" smtClean="0"/>
              <a:t> 01 has the most potential energy because he is the highest from the ground. Who has the least potential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28</a:t>
            </a:fld>
            <a:endParaRPr lang="en-US"/>
          </a:p>
        </p:txBody>
      </p:sp>
    </p:spTree>
    <p:extLst>
      <p:ext uri="{BB962C8B-B14F-4D97-AF65-F5344CB8AC3E}">
        <p14:creationId xmlns:p14="http://schemas.microsoft.com/office/powerpoint/2010/main" val="244621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Hiker</a:t>
            </a:r>
            <a:r>
              <a:rPr lang="en-US" baseline="0" dirty="0" smtClean="0"/>
              <a:t> 10 has the least amount of potential energy compared against the others because they are closest to the ground.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29</a:t>
            </a:fld>
            <a:endParaRPr lang="en-US"/>
          </a:p>
        </p:txBody>
      </p:sp>
    </p:spTree>
    <p:extLst>
      <p:ext uri="{BB962C8B-B14F-4D97-AF65-F5344CB8AC3E}">
        <p14:creationId xmlns:p14="http://schemas.microsoft.com/office/powerpoint/2010/main" val="244621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some</a:t>
            </a:r>
            <a:r>
              <a:rPr lang="en-US" baseline="0" dirty="0" smtClean="0"/>
              <a:t> problems.</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30</a:t>
            </a:fld>
            <a:endParaRPr lang="en-US"/>
          </a:p>
        </p:txBody>
      </p:sp>
    </p:spTree>
    <p:extLst>
      <p:ext uri="{BB962C8B-B14F-4D97-AF65-F5344CB8AC3E}">
        <p14:creationId xmlns:p14="http://schemas.microsoft.com/office/powerpoint/2010/main" val="1710146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also going to define potential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a:t>
            </a:fld>
            <a:endParaRPr lang="en-US"/>
          </a:p>
        </p:txBody>
      </p:sp>
    </p:spTree>
    <p:extLst>
      <p:ext uri="{BB962C8B-B14F-4D97-AF65-F5344CB8AC3E}">
        <p14:creationId xmlns:p14="http://schemas.microsoft.com/office/powerpoint/2010/main" val="2102381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An object at rest has</a:t>
            </a:r>
            <a:r>
              <a:rPr lang="en-US" baseline="0" dirty="0" smtClean="0"/>
              <a:t> potential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31</a:t>
            </a:fld>
            <a:endParaRPr lang="en-US"/>
          </a:p>
        </p:txBody>
      </p:sp>
    </p:spTree>
    <p:extLst>
      <p:ext uri="{BB962C8B-B14F-4D97-AF65-F5344CB8AC3E}">
        <p14:creationId xmlns:p14="http://schemas.microsoft.com/office/powerpoint/2010/main" val="3210429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Increases.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32</a:t>
            </a:fld>
            <a:endParaRPr lang="en-US"/>
          </a:p>
        </p:txBody>
      </p:sp>
    </p:spTree>
    <p:extLst>
      <p:ext uri="{BB962C8B-B14F-4D97-AF65-F5344CB8AC3E}">
        <p14:creationId xmlns:p14="http://schemas.microsoft.com/office/powerpoint/2010/main" val="37000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other type of motion energy is kinetic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33</a:t>
            </a:fld>
            <a:endParaRPr lang="en-US"/>
          </a:p>
        </p:txBody>
      </p:sp>
    </p:spTree>
    <p:extLst>
      <p:ext uri="{BB962C8B-B14F-4D97-AF65-F5344CB8AC3E}">
        <p14:creationId xmlns:p14="http://schemas.microsoft.com/office/powerpoint/2010/main" val="985852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what</a:t>
            </a:r>
            <a:r>
              <a:rPr lang="en-US" baseline="0" dirty="0" smtClean="0"/>
              <a:t> kinetic energy means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34</a:t>
            </a:fld>
            <a:endParaRPr lang="en-US"/>
          </a:p>
        </p:txBody>
      </p:sp>
    </p:spTree>
    <p:extLst>
      <p:ext uri="{BB962C8B-B14F-4D97-AF65-F5344CB8AC3E}">
        <p14:creationId xmlns:p14="http://schemas.microsoft.com/office/powerpoint/2010/main" val="2780561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35</a:t>
            </a:fld>
            <a:endParaRPr lang="en-US"/>
          </a:p>
        </p:txBody>
      </p:sp>
    </p:spTree>
    <p:extLst>
      <p:ext uri="{BB962C8B-B14F-4D97-AF65-F5344CB8AC3E}">
        <p14:creationId xmlns:p14="http://schemas.microsoft.com/office/powerpoint/2010/main" val="985852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skateboard moves down a ramp he uses kinetic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36</a:t>
            </a:fld>
            <a:endParaRPr lang="en-US"/>
          </a:p>
        </p:txBody>
      </p:sp>
    </p:spTree>
    <p:extLst>
      <p:ext uri="{BB962C8B-B14F-4D97-AF65-F5344CB8AC3E}">
        <p14:creationId xmlns:p14="http://schemas.microsoft.com/office/powerpoint/2010/main" val="985852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a:t>
            </a:r>
            <a:r>
              <a:rPr lang="en-US" baseline="0" dirty="0" smtClean="0"/>
              <a:t> a closer example.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37</a:t>
            </a:fld>
            <a:endParaRPr lang="en-US"/>
          </a:p>
        </p:txBody>
      </p:sp>
    </p:spTree>
    <p:extLst>
      <p:ext uri="{BB962C8B-B14F-4D97-AF65-F5344CB8AC3E}">
        <p14:creationId xmlns:p14="http://schemas.microsoft.com/office/powerpoint/2010/main" val="740103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bike outside you are using kinetic</a:t>
            </a:r>
            <a:r>
              <a:rPr lang="en-US" baseline="0" dirty="0" smtClean="0"/>
              <a:t> motion because you are using energy to move the bicycle forward.</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38</a:t>
            </a:fld>
            <a:endParaRPr lang="en-US"/>
          </a:p>
        </p:txBody>
      </p:sp>
    </p:spTree>
    <p:extLst>
      <p:ext uri="{BB962C8B-B14F-4D97-AF65-F5344CB8AC3E}">
        <p14:creationId xmlns:p14="http://schemas.microsoft.com/office/powerpoint/2010/main" val="625065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think about this.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39</a:t>
            </a:fld>
            <a:endParaRPr lang="en-US"/>
          </a:p>
        </p:txBody>
      </p:sp>
    </p:spTree>
    <p:extLst>
      <p:ext uri="{BB962C8B-B14F-4D97-AF65-F5344CB8AC3E}">
        <p14:creationId xmlns:p14="http://schemas.microsoft.com/office/powerpoint/2010/main" val="3755041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type of energy does this rock have right now?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40</a:t>
            </a:fld>
            <a:endParaRPr lang="en-US"/>
          </a:p>
        </p:txBody>
      </p:sp>
    </p:spTree>
    <p:extLst>
      <p:ext uri="{BB962C8B-B14F-4D97-AF65-F5344CB8AC3E}">
        <p14:creationId xmlns:p14="http://schemas.microsoft.com/office/powerpoint/2010/main" val="273161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kinetic energy.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a:t>
            </a:fld>
            <a:endParaRPr lang="en-US"/>
          </a:p>
        </p:txBody>
      </p:sp>
    </p:spTree>
    <p:extLst>
      <p:ext uri="{BB962C8B-B14F-4D97-AF65-F5344CB8AC3E}">
        <p14:creationId xmlns:p14="http://schemas.microsoft.com/office/powerpoint/2010/main" val="985852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right now this rock as potential energy.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41</a:t>
            </a:fld>
            <a:endParaRPr lang="en-US"/>
          </a:p>
        </p:txBody>
      </p:sp>
    </p:spTree>
    <p:extLst>
      <p:ext uri="{BB962C8B-B14F-4D97-AF65-F5344CB8AC3E}">
        <p14:creationId xmlns:p14="http://schemas.microsoft.com/office/powerpoint/2010/main" val="2731616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if potential energy was changed into kinetic energy? What would have to happen?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42</a:t>
            </a:fld>
            <a:endParaRPr lang="en-US"/>
          </a:p>
        </p:txBody>
      </p:sp>
    </p:spTree>
    <p:extLst>
      <p:ext uri="{BB962C8B-B14F-4D97-AF65-F5344CB8AC3E}">
        <p14:creationId xmlns:p14="http://schemas.microsoft.com/office/powerpoint/2010/main" val="2731616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a:t>
            </a:r>
            <a:r>
              <a:rPr lang="en-US" baseline="0" dirty="0" smtClean="0"/>
              <a:t> potential energy would change into kinetic energy it would roll because kinetic energy is due to motion!</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43</a:t>
            </a:fld>
            <a:endParaRPr lang="en-US"/>
          </a:p>
        </p:txBody>
      </p:sp>
    </p:spTree>
    <p:extLst>
      <p:ext uri="{BB962C8B-B14F-4D97-AF65-F5344CB8AC3E}">
        <p14:creationId xmlns:p14="http://schemas.microsoft.com/office/powerpoint/2010/main" val="2512055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look at a couple of questions.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44</a:t>
            </a:fld>
            <a:endParaRPr lang="en-US"/>
          </a:p>
        </p:txBody>
      </p:sp>
    </p:spTree>
    <p:extLst>
      <p:ext uri="{BB962C8B-B14F-4D97-AF65-F5344CB8AC3E}">
        <p14:creationId xmlns:p14="http://schemas.microsoft.com/office/powerpoint/2010/main" val="3707466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Kinetic,</a:t>
            </a:r>
            <a:r>
              <a:rPr lang="en-US" baseline="0" dirty="0" smtClean="0"/>
              <a:t> it is energy due to motion.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47</a:t>
            </a:fld>
            <a:endParaRPr lang="en-US"/>
          </a:p>
        </p:txBody>
      </p:sp>
    </p:spTree>
    <p:extLst>
      <p:ext uri="{BB962C8B-B14F-4D97-AF65-F5344CB8AC3E}">
        <p14:creationId xmlns:p14="http://schemas.microsoft.com/office/powerpoint/2010/main" val="2271237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energy,</a:t>
            </a:r>
            <a:r>
              <a:rPr lang="en-US" baseline="0" dirty="0" smtClean="0"/>
              <a:t> or stored energy, is like water behind a dam. Imagine all of that water building. As more and more water builds up, the pressure on the dam increases. </a:t>
            </a:r>
          </a:p>
          <a:p>
            <a:endParaRPr lang="en-US" baseline="0" dirty="0" smtClean="0"/>
          </a:p>
          <a:p>
            <a:r>
              <a:rPr lang="en-US" baseline="0" dirty="0" smtClean="0"/>
              <a:t>(make sure you write out the analogy and then provide an extended context/explanation)</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48</a:t>
            </a:fld>
            <a:endParaRPr lang="en-US"/>
          </a:p>
        </p:txBody>
      </p:sp>
    </p:spTree>
    <p:extLst>
      <p:ext uri="{BB962C8B-B14F-4D97-AF65-F5344CB8AC3E}">
        <p14:creationId xmlns:p14="http://schemas.microsoft.com/office/powerpoint/2010/main" val="1229495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dam were to break,</a:t>
            </a:r>
            <a:r>
              <a:rPr lang="en-US" baseline="0" dirty="0" smtClean="0"/>
              <a:t> all of that water would be released. Think of the energy those rushing waves would have! The energy would no longer be stored. Now it would be the energy of motion, or kinetic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49</a:t>
            </a:fld>
            <a:endParaRPr lang="en-US"/>
          </a:p>
        </p:txBody>
      </p:sp>
    </p:spTree>
    <p:extLst>
      <p:ext uri="{BB962C8B-B14F-4D97-AF65-F5344CB8AC3E}">
        <p14:creationId xmlns:p14="http://schemas.microsoft.com/office/powerpoint/2010/main" val="5428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Can you think of an analogy for potential energy?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Follow</a:t>
            </a:r>
            <a:r>
              <a:rPr lang="en-US" sz="1200" b="0" baseline="0" dirty="0" smtClean="0"/>
              <a:t> up with a cue for students to think about an analogy and for teacher to </a:t>
            </a:r>
            <a:r>
              <a:rPr lang="en-US" sz="1200" b="0" baseline="0" smtClean="0"/>
              <a:t>provide feedback</a:t>
            </a:r>
            <a:endParaRPr lang="en-US" sz="1200" b="0" dirty="0" smtClean="0"/>
          </a:p>
          <a:p>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50</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a:p>
            <a:r>
              <a:rPr lang="en-US" dirty="0" smtClean="0"/>
              <a:t>&lt;keep this slide&gt;</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51</a:t>
            </a:fld>
            <a:endParaRPr lang="en-US"/>
          </a:p>
        </p:txBody>
      </p:sp>
    </p:spTree>
    <p:extLst>
      <p:ext uri="{BB962C8B-B14F-4D97-AF65-F5344CB8AC3E}">
        <p14:creationId xmlns:p14="http://schemas.microsoft.com/office/powerpoint/2010/main" val="1677994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energy is stored energy. Stored energy is energy you have that can be used.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52</a:t>
            </a:fld>
            <a:endParaRPr lang="en-US"/>
          </a:p>
        </p:txBody>
      </p:sp>
    </p:spTree>
    <p:extLst>
      <p:ext uri="{BB962C8B-B14F-4D97-AF65-F5344CB8AC3E}">
        <p14:creationId xmlns:p14="http://schemas.microsoft.com/office/powerpoint/2010/main" val="210238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 terms, 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a:t>
            </a:fld>
            <a:endParaRPr lang="en-US"/>
          </a:p>
        </p:txBody>
      </p:sp>
    </p:spTree>
    <p:extLst>
      <p:ext uri="{BB962C8B-B14F-4D97-AF65-F5344CB8AC3E}">
        <p14:creationId xmlns:p14="http://schemas.microsoft.com/office/powerpoint/2010/main" val="1631321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53</a:t>
            </a:fld>
            <a:endParaRPr lang="en-US"/>
          </a:p>
        </p:txBody>
      </p:sp>
    </p:spTree>
    <p:extLst>
      <p:ext uri="{BB962C8B-B14F-4D97-AF65-F5344CB8AC3E}">
        <p14:creationId xmlns:p14="http://schemas.microsoft.com/office/powerpoint/2010/main" val="985852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54</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Motion</a:t>
            </a:r>
            <a:r>
              <a:rPr lang="en-US" baseline="0" dirty="0" smtClean="0"/>
              <a:t> is the movement of change.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6</a:t>
            </a:fld>
            <a:endParaRPr lang="en-US"/>
          </a:p>
        </p:txBody>
      </p:sp>
    </p:spTree>
    <p:extLst>
      <p:ext uri="{BB962C8B-B14F-4D97-AF65-F5344CB8AC3E}">
        <p14:creationId xmlns:p14="http://schemas.microsoft.com/office/powerpoint/2010/main" val="356102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occurs when something becomes</a:t>
            </a:r>
            <a:r>
              <a:rPr lang="en-US" baseline="0" dirty="0" smtClean="0"/>
              <a:t> different.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7</a:t>
            </a:fld>
            <a:endParaRPr lang="en-US"/>
          </a:p>
        </p:txBody>
      </p:sp>
    </p:spTree>
    <p:extLst>
      <p:ext uri="{BB962C8B-B14F-4D97-AF65-F5344CB8AC3E}">
        <p14:creationId xmlns:p14="http://schemas.microsoft.com/office/powerpoint/2010/main" val="2382924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location is</a:t>
            </a:r>
            <a:r>
              <a:rPr lang="en-US" baseline="0" dirty="0" smtClean="0"/>
              <a:t> an example of change.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8</a:t>
            </a:fld>
            <a:endParaRPr lang="en-US"/>
          </a:p>
        </p:txBody>
      </p:sp>
    </p:spTree>
    <p:extLst>
      <p:ext uri="{BB962C8B-B14F-4D97-AF65-F5344CB8AC3E}">
        <p14:creationId xmlns:p14="http://schemas.microsoft.com/office/powerpoint/2010/main" val="218968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us review what we have learned. </a:t>
            </a:r>
            <a:endParaRPr lang="en-US" dirty="0"/>
          </a:p>
        </p:txBody>
      </p:sp>
      <p:sp>
        <p:nvSpPr>
          <p:cNvPr id="4" name="Slide Number Placeholder 3"/>
          <p:cNvSpPr>
            <a:spLocks noGrp="1"/>
          </p:cNvSpPr>
          <p:nvPr>
            <p:ph type="sldNum" sz="quarter" idx="10"/>
          </p:nvPr>
        </p:nvSpPr>
        <p:spPr/>
        <p:txBody>
          <a:bodyPr/>
          <a:lstStyle/>
          <a:p>
            <a:fld id="{4846A001-3836-D547-9492-575F17CE03F7}" type="slidenum">
              <a:rPr lang="en-US" smtClean="0"/>
              <a:t>9</a:t>
            </a:fld>
            <a:endParaRPr lang="en-US"/>
          </a:p>
        </p:txBody>
      </p:sp>
    </p:spTree>
    <p:extLst>
      <p:ext uri="{BB962C8B-B14F-4D97-AF65-F5344CB8AC3E}">
        <p14:creationId xmlns:p14="http://schemas.microsoft.com/office/powerpoint/2010/main" val="2398468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34069-DD0F-7044-8B38-2FF15FC3E150}"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1800099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34069-DD0F-7044-8B38-2FF15FC3E150}"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3106342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34069-DD0F-7044-8B38-2FF15FC3E150}"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2038838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34069-DD0F-7044-8B38-2FF15FC3E150}"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1789087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34069-DD0F-7044-8B38-2FF15FC3E150}"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2818111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34069-DD0F-7044-8B38-2FF15FC3E150}"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2367487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34069-DD0F-7044-8B38-2FF15FC3E150}" type="datetimeFigureOut">
              <a:rPr lang="en-US" smtClean="0"/>
              <a:t>9/17/17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657301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34069-DD0F-7044-8B38-2FF15FC3E150}" type="datetimeFigureOut">
              <a:rPr lang="en-US" smtClean="0"/>
              <a:t>9/17/17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3907920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34069-DD0F-7044-8B38-2FF15FC3E150}" type="datetimeFigureOut">
              <a:rPr lang="en-US" smtClean="0"/>
              <a:t>9/17/17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1998998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34069-DD0F-7044-8B38-2FF15FC3E150}"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2054172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34069-DD0F-7044-8B38-2FF15FC3E150}"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EF184E-6190-EC4B-82CA-057E170DB4D1}" type="slidenum">
              <a:rPr lang="en-US" smtClean="0"/>
              <a:t>‹#›</a:t>
            </a:fld>
            <a:endParaRPr lang="en-US"/>
          </a:p>
        </p:txBody>
      </p:sp>
    </p:spTree>
    <p:extLst>
      <p:ext uri="{BB962C8B-B14F-4D97-AF65-F5344CB8AC3E}">
        <p14:creationId xmlns:p14="http://schemas.microsoft.com/office/powerpoint/2010/main" val="1095565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34069-DD0F-7044-8B38-2FF15FC3E150}" type="datetimeFigureOut">
              <a:rPr lang="en-US" smtClean="0"/>
              <a:t>9/17/17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F184E-6190-EC4B-82CA-057E170DB4D1}" type="slidenum">
              <a:rPr lang="en-US" smtClean="0"/>
              <a:t>‹#›</a:t>
            </a:fld>
            <a:endParaRPr lang="en-US"/>
          </a:p>
        </p:txBody>
      </p:sp>
    </p:spTree>
    <p:extLst>
      <p:ext uri="{BB962C8B-B14F-4D97-AF65-F5344CB8AC3E}">
        <p14:creationId xmlns:p14="http://schemas.microsoft.com/office/powerpoint/2010/main" val="689246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2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 Id="rId3"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1680334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change?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182160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change is occurring here? </a:t>
            </a:r>
            <a:endParaRPr lang="en-US" dirty="0"/>
          </a:p>
        </p:txBody>
      </p:sp>
      <p:pic>
        <p:nvPicPr>
          <p:cNvPr id="4" name="Content Placeholder 3" descr="planeflying.jpg"/>
          <p:cNvPicPr>
            <a:picLocks noGrp="1" noChangeAspect="1"/>
          </p:cNvPicPr>
          <p:nvPr>
            <p:ph idx="1"/>
          </p:nvPr>
        </p:nvPicPr>
        <p:blipFill>
          <a:blip r:embed="rId3">
            <a:extLst>
              <a:ext uri="{28A0092B-C50C-407E-A947-70E740481C1C}">
                <a14:useLocalDpi xmlns:a14="http://schemas.microsoft.com/office/drawing/2010/main" val="0"/>
              </a:ext>
            </a:extLst>
          </a:blip>
          <a:srcRect l="-8527" r="-8527"/>
          <a:stretch>
            <a:fillRect/>
          </a:stretch>
        </p:blipFill>
        <p:spPr/>
      </p:pic>
    </p:spTree>
    <p:extLst>
      <p:ext uri="{BB962C8B-B14F-4D97-AF65-F5344CB8AC3E}">
        <p14:creationId xmlns:p14="http://schemas.microsoft.com/office/powerpoint/2010/main" val="1219967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t>
            </a:r>
            <a:endParaRPr lang="en-US" dirty="0"/>
          </a:p>
        </p:txBody>
      </p:sp>
      <p:pic>
        <p:nvPicPr>
          <p:cNvPr id="4" name="Content Placeholder 3" descr="lightbulb.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3863388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Energy: </a:t>
            </a:r>
            <a:r>
              <a:rPr lang="en-US" dirty="0" smtClean="0"/>
              <a:t>the ability to cause change. </a:t>
            </a:r>
            <a:endParaRPr lang="en-US" dirty="0"/>
          </a:p>
        </p:txBody>
      </p:sp>
      <p:pic>
        <p:nvPicPr>
          <p:cNvPr id="4" name="Content Placeholder 3" descr="chang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3440759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cemelt.jpg"/>
          <p:cNvPicPr>
            <a:picLocks noGrp="1" noChangeAspect="1"/>
          </p:cNvPicPr>
          <p:nvPr>
            <p:ph idx="1"/>
          </p:nvPr>
        </p:nvPicPr>
        <p:blipFill>
          <a:blip r:embed="rId3">
            <a:extLst>
              <a:ext uri="{28A0092B-C50C-407E-A947-70E740481C1C}">
                <a14:useLocalDpi xmlns:a14="http://schemas.microsoft.com/office/drawing/2010/main" val="0"/>
              </a:ext>
            </a:extLst>
          </a:blip>
          <a:srcRect l="-7311" r="-7311"/>
          <a:stretch>
            <a:fillRect/>
          </a:stretch>
        </p:blipFill>
        <p:spPr>
          <a:xfrm>
            <a:off x="457200" y="741363"/>
            <a:ext cx="8229600" cy="5384800"/>
          </a:xfrm>
        </p:spPr>
      </p:pic>
    </p:spTree>
    <p:extLst>
      <p:ext uri="{BB962C8B-B14F-4D97-AF65-F5344CB8AC3E}">
        <p14:creationId xmlns:p14="http://schemas.microsoft.com/office/powerpoint/2010/main" val="2641241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cemelt.jpg"/>
          <p:cNvPicPr>
            <a:picLocks noGrp="1" noChangeAspect="1"/>
          </p:cNvPicPr>
          <p:nvPr>
            <p:ph idx="1"/>
          </p:nvPr>
        </p:nvPicPr>
        <p:blipFill>
          <a:blip r:embed="rId3">
            <a:extLst>
              <a:ext uri="{28A0092B-C50C-407E-A947-70E740481C1C}">
                <a14:useLocalDpi xmlns:a14="http://schemas.microsoft.com/office/drawing/2010/main" val="0"/>
              </a:ext>
            </a:extLst>
          </a:blip>
          <a:srcRect l="-7311" r="-7311"/>
          <a:stretch>
            <a:fillRect/>
          </a:stretch>
        </p:blipFill>
        <p:spPr>
          <a:xfrm>
            <a:off x="457200" y="741363"/>
            <a:ext cx="8229600" cy="5384800"/>
          </a:xfrm>
        </p:spPr>
      </p:pic>
      <p:cxnSp>
        <p:nvCxnSpPr>
          <p:cNvPr id="3" name="Straight Connector 2"/>
          <p:cNvCxnSpPr/>
          <p:nvPr/>
        </p:nvCxnSpPr>
        <p:spPr>
          <a:xfrm>
            <a:off x="3937000" y="1460500"/>
            <a:ext cx="2074333" cy="211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762500" y="4301067"/>
            <a:ext cx="2074333" cy="211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265333" y="1158501"/>
            <a:ext cx="1460500" cy="646331"/>
          </a:xfrm>
          <a:prstGeom prst="rect">
            <a:avLst/>
          </a:prstGeom>
          <a:noFill/>
        </p:spPr>
        <p:txBody>
          <a:bodyPr wrap="square" rtlCol="0">
            <a:spAutoFit/>
          </a:bodyPr>
          <a:lstStyle/>
          <a:p>
            <a:r>
              <a:rPr lang="en-US" sz="3600" dirty="0" smtClean="0"/>
              <a:t>Solid</a:t>
            </a:r>
            <a:endParaRPr lang="en-US" sz="3600" dirty="0"/>
          </a:p>
        </p:txBody>
      </p:sp>
      <p:sp>
        <p:nvSpPr>
          <p:cNvPr id="7" name="TextBox 6"/>
          <p:cNvSpPr txBox="1"/>
          <p:nvPr/>
        </p:nvSpPr>
        <p:spPr>
          <a:xfrm>
            <a:off x="6646333" y="3653304"/>
            <a:ext cx="1460500" cy="646331"/>
          </a:xfrm>
          <a:prstGeom prst="rect">
            <a:avLst/>
          </a:prstGeom>
          <a:noFill/>
        </p:spPr>
        <p:txBody>
          <a:bodyPr wrap="square" rtlCol="0">
            <a:spAutoFit/>
          </a:bodyPr>
          <a:lstStyle/>
          <a:p>
            <a:r>
              <a:rPr lang="en-US" sz="3600" dirty="0" smtClean="0"/>
              <a:t>Liquid</a:t>
            </a:r>
            <a:endParaRPr lang="en-US" sz="3600" dirty="0"/>
          </a:p>
        </p:txBody>
      </p:sp>
    </p:spTree>
    <p:extLst>
      <p:ext uri="{BB962C8B-B14F-4D97-AF65-F5344CB8AC3E}">
        <p14:creationId xmlns:p14="http://schemas.microsoft.com/office/powerpoint/2010/main" val="3193947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1608" r="-11608"/>
          <a:stretch>
            <a:fillRect/>
          </a:stretch>
        </p:blipFill>
        <p:spPr>
          <a:xfrm>
            <a:off x="457200" y="592138"/>
            <a:ext cx="8229600" cy="5534025"/>
          </a:xfrm>
          <a:prstGeom prst="rect">
            <a:avLst/>
          </a:prstGeom>
        </p:spPr>
      </p:pic>
    </p:spTree>
    <p:extLst>
      <p:ext uri="{BB962C8B-B14F-4D97-AF65-F5344CB8AC3E}">
        <p14:creationId xmlns:p14="http://schemas.microsoft.com/office/powerpoint/2010/main" val="782073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activities require energy?</a:t>
            </a:r>
            <a:endParaRPr lang="en-US" dirty="0"/>
          </a:p>
        </p:txBody>
      </p:sp>
      <p:sp>
        <p:nvSpPr>
          <p:cNvPr id="3" name="Content Placeholder 2"/>
          <p:cNvSpPr>
            <a:spLocks noGrp="1"/>
          </p:cNvSpPr>
          <p:nvPr>
            <p:ph idx="1"/>
          </p:nvPr>
        </p:nvSpPr>
        <p:spPr/>
        <p:txBody>
          <a:bodyPr/>
          <a:lstStyle/>
          <a:p>
            <a:r>
              <a:rPr lang="en-US" dirty="0" smtClean="0"/>
              <a:t>Melting ice cream</a:t>
            </a:r>
          </a:p>
          <a:p>
            <a:r>
              <a:rPr lang="en-US" dirty="0" smtClean="0"/>
              <a:t>Sleeping at night</a:t>
            </a:r>
          </a:p>
          <a:p>
            <a:r>
              <a:rPr lang="en-US" dirty="0" smtClean="0"/>
              <a:t>Eating a cookie</a:t>
            </a:r>
          </a:p>
          <a:p>
            <a:r>
              <a:rPr lang="en-US" dirty="0" smtClean="0"/>
              <a:t>Driving a car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850" y="3534833"/>
            <a:ext cx="3750149" cy="3107266"/>
          </a:xfrm>
          <a:prstGeom prst="rect">
            <a:avLst/>
          </a:prstGeom>
        </p:spPr>
      </p:pic>
    </p:spTree>
    <p:extLst>
      <p:ext uri="{BB962C8B-B14F-4D97-AF65-F5344CB8AC3E}">
        <p14:creationId xmlns:p14="http://schemas.microsoft.com/office/powerpoint/2010/main" val="3942881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activities require energy?</a:t>
            </a:r>
            <a:endParaRPr lang="en-US" dirty="0"/>
          </a:p>
        </p:txBody>
      </p:sp>
      <p:sp>
        <p:nvSpPr>
          <p:cNvPr id="3" name="Content Placeholder 2"/>
          <p:cNvSpPr>
            <a:spLocks noGrp="1"/>
          </p:cNvSpPr>
          <p:nvPr>
            <p:ph idx="1"/>
          </p:nvPr>
        </p:nvSpPr>
        <p:spPr/>
        <p:txBody>
          <a:bodyPr/>
          <a:lstStyle/>
          <a:p>
            <a:r>
              <a:rPr lang="en-US" dirty="0" smtClean="0">
                <a:solidFill>
                  <a:srgbClr val="FF0000"/>
                </a:solidFill>
              </a:rPr>
              <a:t>Melting ice cream</a:t>
            </a:r>
          </a:p>
          <a:p>
            <a:r>
              <a:rPr lang="en-US" dirty="0" smtClean="0">
                <a:solidFill>
                  <a:srgbClr val="FF0000"/>
                </a:solidFill>
              </a:rPr>
              <a:t>Sleeping at night</a:t>
            </a:r>
          </a:p>
          <a:p>
            <a:r>
              <a:rPr lang="en-US" dirty="0" smtClean="0">
                <a:solidFill>
                  <a:srgbClr val="FF0000"/>
                </a:solidFill>
              </a:rPr>
              <a:t>Eating a cookie</a:t>
            </a:r>
          </a:p>
          <a:p>
            <a:r>
              <a:rPr lang="en-US" dirty="0" smtClean="0">
                <a:solidFill>
                  <a:srgbClr val="FF0000"/>
                </a:solidFill>
              </a:rPr>
              <a:t>Driving a car </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850" y="3534833"/>
            <a:ext cx="3750149" cy="3107266"/>
          </a:xfrm>
          <a:prstGeom prst="rect">
            <a:avLst/>
          </a:prstGeom>
        </p:spPr>
      </p:pic>
    </p:spTree>
    <p:extLst>
      <p:ext uri="{BB962C8B-B14F-4D97-AF65-F5344CB8AC3E}">
        <p14:creationId xmlns:p14="http://schemas.microsoft.com/office/powerpoint/2010/main" val="3825926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3">
            <a:extLst>
              <a:ext uri="{28A0092B-C50C-407E-A947-70E740481C1C}">
                <a14:useLocalDpi xmlns:a14="http://schemas.microsoft.com/office/drawing/2010/main" val="0"/>
              </a:ext>
            </a:extLst>
          </a:blip>
          <a:srcRect t="-263" b="-263"/>
          <a:stretch>
            <a:fillRect/>
          </a:stretch>
        </p:blipFill>
        <p:spPr>
          <a:xfrm>
            <a:off x="457200" y="614363"/>
            <a:ext cx="8229600" cy="5511800"/>
          </a:xfrm>
        </p:spPr>
      </p:pic>
    </p:spTree>
    <p:extLst>
      <p:ext uri="{BB962C8B-B14F-4D97-AF65-F5344CB8AC3E}">
        <p14:creationId xmlns:p14="http://schemas.microsoft.com/office/powerpoint/2010/main" val="2000185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t>
            </a:r>
            <a:endParaRPr lang="en-US" dirty="0"/>
          </a:p>
        </p:txBody>
      </p:sp>
      <p:pic>
        <p:nvPicPr>
          <p:cNvPr id="4" name="Content Placeholder 3" descr="lightbulb.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3152455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smtClean="0"/>
              <a:t>of Energy</a:t>
            </a:r>
            <a:endParaRPr lang="en-US" dirty="0"/>
          </a:p>
        </p:txBody>
      </p:sp>
      <p:sp>
        <p:nvSpPr>
          <p:cNvPr id="3" name="Content Placeholder 2"/>
          <p:cNvSpPr>
            <a:spLocks noGrp="1"/>
          </p:cNvSpPr>
          <p:nvPr>
            <p:ph sz="half" idx="1"/>
          </p:nvPr>
        </p:nvSpPr>
        <p:spPr/>
        <p:txBody>
          <a:bodyPr/>
          <a:lstStyle/>
          <a:p>
            <a:pPr marL="0" indent="0" algn="ctr">
              <a:buNone/>
            </a:pPr>
            <a:r>
              <a:rPr lang="en-US" dirty="0" smtClean="0"/>
              <a:t>Potential Energy </a:t>
            </a:r>
            <a:endParaRPr lang="en-US" dirty="0"/>
          </a:p>
        </p:txBody>
      </p:sp>
      <p:sp>
        <p:nvSpPr>
          <p:cNvPr id="4" name="Content Placeholder 3"/>
          <p:cNvSpPr>
            <a:spLocks noGrp="1"/>
          </p:cNvSpPr>
          <p:nvPr>
            <p:ph sz="half" idx="2"/>
          </p:nvPr>
        </p:nvSpPr>
        <p:spPr/>
        <p:txBody>
          <a:bodyPr/>
          <a:lstStyle/>
          <a:p>
            <a:pPr marL="0" indent="0" algn="ctr">
              <a:buNone/>
            </a:pPr>
            <a:r>
              <a:rPr lang="en-US" dirty="0" smtClean="0"/>
              <a:t>Kinetic Energy </a:t>
            </a:r>
            <a:endParaRPr lang="en-US" dirty="0"/>
          </a:p>
        </p:txBody>
      </p:sp>
      <p:pic>
        <p:nvPicPr>
          <p:cNvPr id="5" name="Content Placeholder 3" descr="6skateboard.jpg"/>
          <p:cNvPicPr>
            <a:picLocks noChangeAspect="1"/>
          </p:cNvPicPr>
          <p:nvPr/>
        </p:nvPicPr>
        <p:blipFill>
          <a:blip r:embed="rId3">
            <a:extLst>
              <a:ext uri="{28A0092B-C50C-407E-A947-70E740481C1C}">
                <a14:useLocalDpi xmlns:a14="http://schemas.microsoft.com/office/drawing/2010/main" val="0"/>
              </a:ext>
            </a:extLst>
          </a:blip>
          <a:srcRect t="-225" b="-225"/>
          <a:stretch>
            <a:fillRect/>
          </a:stretch>
        </p:blipFill>
        <p:spPr>
          <a:xfrm>
            <a:off x="690034" y="2369721"/>
            <a:ext cx="3471578" cy="1909234"/>
          </a:xfrm>
          <a:prstGeom prst="rect">
            <a:avLst/>
          </a:prstGeom>
        </p:spPr>
      </p:pic>
      <p:pic>
        <p:nvPicPr>
          <p:cNvPr id="6" name="Content Placeholder 3" descr="skateboard.jpg"/>
          <p:cNvPicPr>
            <a:picLocks noChangeAspect="1"/>
          </p:cNvPicPr>
          <p:nvPr/>
        </p:nvPicPr>
        <p:blipFill>
          <a:blip r:embed="rId4">
            <a:extLst>
              <a:ext uri="{28A0092B-C50C-407E-A947-70E740481C1C}">
                <a14:useLocalDpi xmlns:a14="http://schemas.microsoft.com/office/drawing/2010/main" val="0"/>
              </a:ext>
            </a:extLst>
          </a:blip>
          <a:srcRect l="-86459" r="-86459"/>
          <a:stretch>
            <a:fillRect/>
          </a:stretch>
        </p:blipFill>
        <p:spPr>
          <a:xfrm>
            <a:off x="3184588" y="2244352"/>
            <a:ext cx="6855737" cy="3770391"/>
          </a:xfrm>
          <a:prstGeom prst="rect">
            <a:avLst/>
          </a:prstGeom>
        </p:spPr>
      </p:pic>
    </p:spTree>
    <p:extLst>
      <p:ext uri="{BB962C8B-B14F-4D97-AF65-F5344CB8AC3E}">
        <p14:creationId xmlns:p14="http://schemas.microsoft.com/office/powerpoint/2010/main" val="1680042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Energy </a:t>
            </a:r>
            <a:endParaRPr lang="en-US" dirty="0"/>
          </a:p>
        </p:txBody>
      </p:sp>
      <p:pic>
        <p:nvPicPr>
          <p:cNvPr id="4" name="Content Placeholder 3" descr="6skateboard.jpg"/>
          <p:cNvPicPr>
            <a:picLocks noGrp="1" noChangeAspect="1"/>
          </p:cNvPicPr>
          <p:nvPr>
            <p:ph idx="1"/>
          </p:nvPr>
        </p:nvPicPr>
        <p:blipFill>
          <a:blip r:embed="rId3">
            <a:extLst>
              <a:ext uri="{28A0092B-C50C-407E-A947-70E740481C1C}">
                <a14:useLocalDpi xmlns:a14="http://schemas.microsoft.com/office/drawing/2010/main" val="0"/>
              </a:ext>
            </a:extLst>
          </a:blip>
          <a:srcRect t="-225" b="-225"/>
          <a:stretch>
            <a:fillRect/>
          </a:stretch>
        </p:blipFill>
        <p:spPr/>
      </p:pic>
    </p:spTree>
    <p:extLst>
      <p:ext uri="{BB962C8B-B14F-4D97-AF65-F5344CB8AC3E}">
        <p14:creationId xmlns:p14="http://schemas.microsoft.com/office/powerpoint/2010/main" val="3285428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2671914" y="454805"/>
            <a:ext cx="5835777" cy="1107996"/>
          </a:xfrm>
          <a:prstGeom prst="rect">
            <a:avLst/>
          </a:prstGeom>
          <a:noFill/>
        </p:spPr>
        <p:txBody>
          <a:bodyPr wrap="none" rtlCol="0">
            <a:spAutoFit/>
          </a:bodyPr>
          <a:lstStyle/>
          <a:p>
            <a:r>
              <a:rPr lang="en-US" sz="6600" dirty="0" smtClean="0">
                <a:solidFill>
                  <a:srgbClr val="FF0000"/>
                </a:solidFill>
              </a:rPr>
              <a:t>Potential Energy</a:t>
            </a:r>
            <a:endParaRPr lang="en-US" sz="6600" dirty="0">
              <a:solidFill>
                <a:srgbClr val="FF0000"/>
              </a:solidFill>
            </a:endParaRPr>
          </a:p>
        </p:txBody>
      </p:sp>
    </p:spTree>
    <p:extLst>
      <p:ext uri="{BB962C8B-B14F-4D97-AF65-F5344CB8AC3E}">
        <p14:creationId xmlns:p14="http://schemas.microsoft.com/office/powerpoint/2010/main" val="3514419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Potential Energy</a:t>
            </a:r>
            <a:r>
              <a:rPr lang="en-US" dirty="0" smtClean="0"/>
              <a:t>: stored energy  </a:t>
            </a:r>
            <a:endParaRPr lang="en-US" dirty="0"/>
          </a:p>
        </p:txBody>
      </p:sp>
      <p:pic>
        <p:nvPicPr>
          <p:cNvPr id="4" name="Content Placeholder 3" descr="6skateboard.jpg"/>
          <p:cNvPicPr>
            <a:picLocks noGrp="1" noChangeAspect="1"/>
          </p:cNvPicPr>
          <p:nvPr>
            <p:ph idx="1"/>
          </p:nvPr>
        </p:nvPicPr>
        <p:blipFill>
          <a:blip r:embed="rId3">
            <a:extLst>
              <a:ext uri="{28A0092B-C50C-407E-A947-70E740481C1C}">
                <a14:useLocalDpi xmlns:a14="http://schemas.microsoft.com/office/drawing/2010/main" val="0"/>
              </a:ext>
            </a:extLst>
          </a:blip>
          <a:srcRect t="-225" b="-225"/>
          <a:stretch>
            <a:fillRect/>
          </a:stretch>
        </p:blipFill>
        <p:spPr/>
      </p:pic>
    </p:spTree>
    <p:extLst>
      <p:ext uri="{BB962C8B-B14F-4D97-AF65-F5344CB8AC3E}">
        <p14:creationId xmlns:p14="http://schemas.microsoft.com/office/powerpoint/2010/main" val="3547598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amp.jpg"/>
          <p:cNvPicPr>
            <a:picLocks noGrp="1" noChangeAspect="1"/>
          </p:cNvPicPr>
          <p:nvPr>
            <p:ph idx="1"/>
          </p:nvPr>
        </p:nvPicPr>
        <p:blipFill>
          <a:blip r:embed="rId3">
            <a:extLst>
              <a:ext uri="{28A0092B-C50C-407E-A947-70E740481C1C}">
                <a14:useLocalDpi xmlns:a14="http://schemas.microsoft.com/office/drawing/2010/main" val="0"/>
              </a:ext>
            </a:extLst>
          </a:blip>
          <a:srcRect l="-136" r="-136"/>
          <a:stretch>
            <a:fillRect/>
          </a:stretch>
        </p:blipFill>
        <p:spPr>
          <a:xfrm>
            <a:off x="457200" y="668338"/>
            <a:ext cx="8229600" cy="5457825"/>
          </a:xfrm>
        </p:spPr>
      </p:pic>
    </p:spTree>
    <p:extLst>
      <p:ext uri="{BB962C8B-B14F-4D97-AF65-F5344CB8AC3E}">
        <p14:creationId xmlns:p14="http://schemas.microsoft.com/office/powerpoint/2010/main" val="1164999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amp.jpg"/>
          <p:cNvPicPr>
            <a:picLocks noGrp="1" noChangeAspect="1"/>
          </p:cNvPicPr>
          <p:nvPr>
            <p:ph idx="1"/>
          </p:nvPr>
        </p:nvPicPr>
        <p:blipFill>
          <a:blip r:embed="rId3">
            <a:extLst>
              <a:ext uri="{28A0092B-C50C-407E-A947-70E740481C1C}">
                <a14:useLocalDpi xmlns:a14="http://schemas.microsoft.com/office/drawing/2010/main" val="0"/>
              </a:ext>
            </a:extLst>
          </a:blip>
          <a:srcRect l="-136" r="-136"/>
          <a:stretch>
            <a:fillRect/>
          </a:stretch>
        </p:blipFill>
        <p:spPr>
          <a:xfrm>
            <a:off x="1650213" y="2139295"/>
            <a:ext cx="6011612" cy="3986868"/>
          </a:xfrm>
        </p:spPr>
      </p:pic>
      <p:cxnSp>
        <p:nvCxnSpPr>
          <p:cNvPr id="3" name="Straight Connector 2"/>
          <p:cNvCxnSpPr/>
          <p:nvPr/>
        </p:nvCxnSpPr>
        <p:spPr>
          <a:xfrm>
            <a:off x="4189027" y="4122600"/>
            <a:ext cx="0" cy="144848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30359" y="289696"/>
            <a:ext cx="5347695" cy="1446550"/>
          </a:xfrm>
          <a:prstGeom prst="rect">
            <a:avLst/>
          </a:prstGeom>
          <a:noFill/>
        </p:spPr>
        <p:txBody>
          <a:bodyPr wrap="square" rtlCol="0">
            <a:spAutoFit/>
          </a:bodyPr>
          <a:lstStyle/>
          <a:p>
            <a:r>
              <a:rPr lang="en-US" sz="8800" dirty="0" smtClean="0"/>
              <a:t>Height</a:t>
            </a:r>
            <a:endParaRPr lang="en-US" sz="8800" dirty="0"/>
          </a:p>
        </p:txBody>
      </p:sp>
    </p:spTree>
    <p:extLst>
      <p:ext uri="{BB962C8B-B14F-4D97-AF65-F5344CB8AC3E}">
        <p14:creationId xmlns:p14="http://schemas.microsoft.com/office/powerpoint/2010/main" val="3815192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jpg"/>
          <p:cNvPicPr>
            <a:picLocks noGrp="1" noChangeAspect="1"/>
          </p:cNvPicPr>
          <p:nvPr>
            <p:ph idx="1"/>
          </p:nvPr>
        </p:nvPicPr>
        <p:blipFill>
          <a:blip r:embed="rId3">
            <a:extLst>
              <a:ext uri="{28A0092B-C50C-407E-A947-70E740481C1C}">
                <a14:useLocalDpi xmlns:a14="http://schemas.microsoft.com/office/drawing/2010/main" val="0"/>
              </a:ext>
            </a:extLst>
          </a:blip>
          <a:srcRect l="-1478" r="-1478"/>
          <a:stretch>
            <a:fillRect/>
          </a:stretch>
        </p:blipFill>
        <p:spPr>
          <a:xfrm>
            <a:off x="457200" y="890588"/>
            <a:ext cx="8229600" cy="5235575"/>
          </a:xfrm>
        </p:spPr>
      </p:pic>
    </p:spTree>
    <p:extLst>
      <p:ext uri="{BB962C8B-B14F-4D97-AF65-F5344CB8AC3E}">
        <p14:creationId xmlns:p14="http://schemas.microsoft.com/office/powerpoint/2010/main" val="3704639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ight.jpg"/>
          <p:cNvPicPr>
            <a:picLocks noGrp="1" noChangeAspect="1"/>
          </p:cNvPicPr>
          <p:nvPr>
            <p:ph idx="1"/>
          </p:nvPr>
        </p:nvPicPr>
        <p:blipFill>
          <a:blip r:embed="rId3">
            <a:extLst>
              <a:ext uri="{28A0092B-C50C-407E-A947-70E740481C1C}">
                <a14:useLocalDpi xmlns:a14="http://schemas.microsoft.com/office/drawing/2010/main" val="0"/>
              </a:ext>
            </a:extLst>
          </a:blip>
          <a:srcRect t="24384" b="24384"/>
          <a:stretch>
            <a:fillRect/>
          </a:stretch>
        </p:blipFill>
        <p:spPr>
          <a:xfrm>
            <a:off x="457200" y="668338"/>
            <a:ext cx="8229600" cy="5457825"/>
          </a:xfrm>
        </p:spPr>
      </p:pic>
    </p:spTree>
    <p:extLst>
      <p:ext uri="{BB962C8B-B14F-4D97-AF65-F5344CB8AC3E}">
        <p14:creationId xmlns:p14="http://schemas.microsoft.com/office/powerpoint/2010/main" val="2548066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ight.jpg"/>
          <p:cNvPicPr>
            <a:picLocks noGrp="1" noChangeAspect="1"/>
          </p:cNvPicPr>
          <p:nvPr>
            <p:ph idx="1"/>
          </p:nvPr>
        </p:nvPicPr>
        <p:blipFill>
          <a:blip r:embed="rId3">
            <a:extLst>
              <a:ext uri="{28A0092B-C50C-407E-A947-70E740481C1C}">
                <a14:useLocalDpi xmlns:a14="http://schemas.microsoft.com/office/drawing/2010/main" val="0"/>
              </a:ext>
            </a:extLst>
          </a:blip>
          <a:srcRect t="24384" b="24384"/>
          <a:stretch>
            <a:fillRect/>
          </a:stretch>
        </p:blipFill>
        <p:spPr>
          <a:xfrm>
            <a:off x="457200" y="668338"/>
            <a:ext cx="8229600" cy="5457825"/>
          </a:xfrm>
        </p:spPr>
      </p:pic>
      <p:sp>
        <p:nvSpPr>
          <p:cNvPr id="2" name="Oval 1"/>
          <p:cNvSpPr/>
          <p:nvPr/>
        </p:nvSpPr>
        <p:spPr>
          <a:xfrm>
            <a:off x="2836333" y="668338"/>
            <a:ext cx="1481667" cy="185049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143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ight.jpg"/>
          <p:cNvPicPr>
            <a:picLocks noGrp="1" noChangeAspect="1"/>
          </p:cNvPicPr>
          <p:nvPr>
            <p:ph idx="1"/>
          </p:nvPr>
        </p:nvPicPr>
        <p:blipFill>
          <a:blip r:embed="rId3">
            <a:extLst>
              <a:ext uri="{28A0092B-C50C-407E-A947-70E740481C1C}">
                <a14:useLocalDpi xmlns:a14="http://schemas.microsoft.com/office/drawing/2010/main" val="0"/>
              </a:ext>
            </a:extLst>
          </a:blip>
          <a:srcRect t="24384" b="24384"/>
          <a:stretch>
            <a:fillRect/>
          </a:stretch>
        </p:blipFill>
        <p:spPr>
          <a:xfrm>
            <a:off x="457200" y="668338"/>
            <a:ext cx="8229600" cy="5457825"/>
          </a:xfrm>
        </p:spPr>
      </p:pic>
      <p:sp>
        <p:nvSpPr>
          <p:cNvPr id="2" name="Oval 1"/>
          <p:cNvSpPr/>
          <p:nvPr/>
        </p:nvSpPr>
        <p:spPr>
          <a:xfrm>
            <a:off x="5863166" y="3102505"/>
            <a:ext cx="1481667" cy="185049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421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Energy </a:t>
            </a:r>
            <a:endParaRPr lang="en-US" dirty="0"/>
          </a:p>
        </p:txBody>
      </p:sp>
      <p:pic>
        <p:nvPicPr>
          <p:cNvPr id="4" name="Content Placeholder 3" descr="6skateboard.jpg"/>
          <p:cNvPicPr>
            <a:picLocks noGrp="1" noChangeAspect="1"/>
          </p:cNvPicPr>
          <p:nvPr>
            <p:ph idx="1"/>
          </p:nvPr>
        </p:nvPicPr>
        <p:blipFill>
          <a:blip r:embed="rId3">
            <a:extLst>
              <a:ext uri="{28A0092B-C50C-407E-A947-70E740481C1C}">
                <a14:useLocalDpi xmlns:a14="http://schemas.microsoft.com/office/drawing/2010/main" val="0"/>
              </a:ext>
            </a:extLst>
          </a:blip>
          <a:srcRect t="-225" b="-225"/>
          <a:stretch>
            <a:fillRect/>
          </a:stretch>
        </p:blipFill>
        <p:spPr/>
      </p:pic>
    </p:spTree>
    <p:extLst>
      <p:ext uri="{BB962C8B-B14F-4D97-AF65-F5344CB8AC3E}">
        <p14:creationId xmlns:p14="http://schemas.microsoft.com/office/powerpoint/2010/main" val="621946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4071" r="-14071"/>
          <a:stretch>
            <a:fillRect/>
          </a:stretch>
        </p:blipFill>
        <p:spPr>
          <a:xfrm>
            <a:off x="457200" y="804863"/>
            <a:ext cx="8229600" cy="5321300"/>
          </a:xfrm>
          <a:prstGeom prst="rect">
            <a:avLst/>
          </a:prstGeom>
        </p:spPr>
      </p:pic>
    </p:spTree>
    <p:extLst>
      <p:ext uri="{BB962C8B-B14F-4D97-AF65-F5344CB8AC3E}">
        <p14:creationId xmlns:p14="http://schemas.microsoft.com/office/powerpoint/2010/main" val="2420073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have an object at rest, does it have potential energy?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1710382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 height of an object increases, the amount of potential energy ______.</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203922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Energy </a:t>
            </a:r>
            <a:endParaRPr lang="en-US" dirty="0"/>
          </a:p>
        </p:txBody>
      </p:sp>
      <p:pic>
        <p:nvPicPr>
          <p:cNvPr id="4" name="Content Placeholder 3" descr="skateboard.jpg"/>
          <p:cNvPicPr>
            <a:picLocks noGrp="1" noChangeAspect="1"/>
          </p:cNvPicPr>
          <p:nvPr>
            <p:ph idx="1"/>
          </p:nvPr>
        </p:nvPicPr>
        <p:blipFill>
          <a:blip r:embed="rId3">
            <a:extLst>
              <a:ext uri="{28A0092B-C50C-407E-A947-70E740481C1C}">
                <a14:useLocalDpi xmlns:a14="http://schemas.microsoft.com/office/drawing/2010/main" val="0"/>
              </a:ext>
            </a:extLst>
          </a:blip>
          <a:srcRect l="-86459" r="-86459"/>
          <a:stretch>
            <a:fillRect/>
          </a:stretch>
        </p:blipFill>
        <p:spPr/>
      </p:pic>
    </p:spTree>
    <p:extLst>
      <p:ext uri="{BB962C8B-B14F-4D97-AF65-F5344CB8AC3E}">
        <p14:creationId xmlns:p14="http://schemas.microsoft.com/office/powerpoint/2010/main" val="353242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6" y="854871"/>
            <a:ext cx="8628845" cy="5849197"/>
          </a:xfrm>
          <a:prstGeom prst="rect">
            <a:avLst/>
          </a:prstGeom>
        </p:spPr>
      </p:pic>
      <p:sp>
        <p:nvSpPr>
          <p:cNvPr id="3" name="TextBox 2"/>
          <p:cNvSpPr txBox="1"/>
          <p:nvPr/>
        </p:nvSpPr>
        <p:spPr>
          <a:xfrm>
            <a:off x="3954833" y="194661"/>
            <a:ext cx="5060888" cy="1107996"/>
          </a:xfrm>
          <a:prstGeom prst="rect">
            <a:avLst/>
          </a:prstGeom>
          <a:noFill/>
        </p:spPr>
        <p:txBody>
          <a:bodyPr wrap="none" rtlCol="0">
            <a:spAutoFit/>
          </a:bodyPr>
          <a:lstStyle/>
          <a:p>
            <a:r>
              <a:rPr lang="en-US" sz="6600" dirty="0" smtClean="0">
                <a:solidFill>
                  <a:srgbClr val="FF0000"/>
                </a:solidFill>
              </a:rPr>
              <a:t>Kinetic Energy</a:t>
            </a:r>
            <a:endParaRPr lang="en-US" sz="6600" dirty="0">
              <a:solidFill>
                <a:srgbClr val="FF0000"/>
              </a:solidFill>
            </a:endParaRPr>
          </a:p>
        </p:txBody>
      </p:sp>
    </p:spTree>
    <p:extLst>
      <p:ext uri="{BB962C8B-B14F-4D97-AF65-F5344CB8AC3E}">
        <p14:creationId xmlns:p14="http://schemas.microsoft.com/office/powerpoint/2010/main" val="3514419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Kinetic Energy: </a:t>
            </a:r>
            <a:r>
              <a:rPr lang="en-US" dirty="0" smtClean="0"/>
              <a:t>energy of an object in motion</a:t>
            </a:r>
            <a:endParaRPr lang="en-US" dirty="0"/>
          </a:p>
        </p:txBody>
      </p:sp>
      <p:pic>
        <p:nvPicPr>
          <p:cNvPr id="4" name="Content Placeholder 3" descr="skateboard.jpg"/>
          <p:cNvPicPr>
            <a:picLocks noGrp="1" noChangeAspect="1"/>
          </p:cNvPicPr>
          <p:nvPr>
            <p:ph idx="1"/>
          </p:nvPr>
        </p:nvPicPr>
        <p:blipFill>
          <a:blip r:embed="rId3">
            <a:extLst>
              <a:ext uri="{28A0092B-C50C-407E-A947-70E740481C1C}">
                <a14:useLocalDpi xmlns:a14="http://schemas.microsoft.com/office/drawing/2010/main" val="0"/>
              </a:ext>
            </a:extLst>
          </a:blip>
          <a:srcRect l="-86459" r="-86459"/>
          <a:stretch>
            <a:fillRect/>
          </a:stretch>
        </p:blipFill>
        <p:spPr/>
      </p:pic>
    </p:spTree>
    <p:extLst>
      <p:ext uri="{BB962C8B-B14F-4D97-AF65-F5344CB8AC3E}">
        <p14:creationId xmlns:p14="http://schemas.microsoft.com/office/powerpoint/2010/main" val="1683896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kateboard.jpg"/>
          <p:cNvPicPr>
            <a:picLocks noGrp="1" noChangeAspect="1"/>
          </p:cNvPicPr>
          <p:nvPr>
            <p:ph idx="1"/>
          </p:nvPr>
        </p:nvPicPr>
        <p:blipFill>
          <a:blip r:embed="rId3">
            <a:extLst>
              <a:ext uri="{28A0092B-C50C-407E-A947-70E740481C1C}">
                <a14:useLocalDpi xmlns:a14="http://schemas.microsoft.com/office/drawing/2010/main" val="0"/>
              </a:ext>
            </a:extLst>
          </a:blip>
          <a:srcRect l="-86459" r="-86459"/>
          <a:stretch>
            <a:fillRect/>
          </a:stretch>
        </p:blipFill>
        <p:spPr>
          <a:xfrm>
            <a:off x="-245102" y="713098"/>
            <a:ext cx="9842626" cy="5413065"/>
          </a:xfrm>
        </p:spPr>
      </p:pic>
    </p:spTree>
    <p:extLst>
      <p:ext uri="{BB962C8B-B14F-4D97-AF65-F5344CB8AC3E}">
        <p14:creationId xmlns:p14="http://schemas.microsoft.com/office/powerpoint/2010/main" val="944759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jpg"/>
          <p:cNvPicPr>
            <a:picLocks noGrp="1" noChangeAspect="1"/>
          </p:cNvPicPr>
          <p:nvPr>
            <p:ph idx="1"/>
          </p:nvPr>
        </p:nvPicPr>
        <p:blipFill>
          <a:blip r:embed="rId3">
            <a:extLst>
              <a:ext uri="{28A0092B-C50C-407E-A947-70E740481C1C}">
                <a14:useLocalDpi xmlns:a14="http://schemas.microsoft.com/office/drawing/2010/main" val="0"/>
              </a:ext>
            </a:extLst>
          </a:blip>
          <a:srcRect l="-1478" r="-1478"/>
          <a:stretch>
            <a:fillRect/>
          </a:stretch>
        </p:blipFill>
        <p:spPr>
          <a:xfrm>
            <a:off x="457200" y="890588"/>
            <a:ext cx="8229600" cy="5235575"/>
          </a:xfrm>
        </p:spPr>
      </p:pic>
    </p:spTree>
    <p:extLst>
      <p:ext uri="{BB962C8B-B14F-4D97-AF65-F5344CB8AC3E}">
        <p14:creationId xmlns:p14="http://schemas.microsoft.com/office/powerpoint/2010/main" val="3234902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Biking</a:t>
            </a:r>
            <a:endParaRPr lang="en-US" dirty="0"/>
          </a:p>
        </p:txBody>
      </p:sp>
      <p:pic>
        <p:nvPicPr>
          <p:cNvPr id="4" name="Content Placeholder 3" descr="biking.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3426552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ndering.jpg"/>
          <p:cNvPicPr>
            <a:picLocks noGrp="1" noChangeAspect="1"/>
          </p:cNvPicPr>
          <p:nvPr>
            <p:ph idx="1"/>
          </p:nvPr>
        </p:nvPicPr>
        <p:blipFill>
          <a:blip r:embed="rId3">
            <a:extLst>
              <a:ext uri="{28A0092B-C50C-407E-A947-70E740481C1C}">
                <a14:useLocalDpi xmlns:a14="http://schemas.microsoft.com/office/drawing/2010/main" val="0"/>
              </a:ext>
            </a:extLst>
          </a:blip>
          <a:srcRect l="-1519" r="-1519"/>
          <a:stretch>
            <a:fillRect/>
          </a:stretch>
        </p:blipFill>
        <p:spPr>
          <a:xfrm>
            <a:off x="457200" y="804863"/>
            <a:ext cx="8229600" cy="5321300"/>
          </a:xfrm>
        </p:spPr>
      </p:pic>
    </p:spTree>
    <p:extLst>
      <p:ext uri="{BB962C8B-B14F-4D97-AF65-F5344CB8AC3E}">
        <p14:creationId xmlns:p14="http://schemas.microsoft.com/office/powerpoint/2010/main" val="947895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Energy </a:t>
            </a:r>
            <a:endParaRPr lang="en-US" dirty="0"/>
          </a:p>
        </p:txBody>
      </p:sp>
      <p:pic>
        <p:nvPicPr>
          <p:cNvPr id="4" name="Content Placeholder 3" descr="skateboard.jpg"/>
          <p:cNvPicPr>
            <a:picLocks noGrp="1" noChangeAspect="1"/>
          </p:cNvPicPr>
          <p:nvPr>
            <p:ph idx="1"/>
          </p:nvPr>
        </p:nvPicPr>
        <p:blipFill>
          <a:blip r:embed="rId3">
            <a:extLst>
              <a:ext uri="{28A0092B-C50C-407E-A947-70E740481C1C}">
                <a14:useLocalDpi xmlns:a14="http://schemas.microsoft.com/office/drawing/2010/main" val="0"/>
              </a:ext>
            </a:extLst>
          </a:blip>
          <a:srcRect l="-86459" r="-86459"/>
          <a:stretch>
            <a:fillRect/>
          </a:stretch>
        </p:blipFill>
        <p:spPr/>
      </p:pic>
    </p:spTree>
    <p:extLst>
      <p:ext uri="{BB962C8B-B14F-4D97-AF65-F5344CB8AC3E}">
        <p14:creationId xmlns:p14="http://schemas.microsoft.com/office/powerpoint/2010/main" val="3705335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ulder.jpg"/>
          <p:cNvPicPr>
            <a:picLocks noGrp="1" noChangeAspect="1"/>
          </p:cNvPicPr>
          <p:nvPr>
            <p:ph idx="1"/>
          </p:nvPr>
        </p:nvPicPr>
        <p:blipFill>
          <a:blip r:embed="rId3">
            <a:extLst>
              <a:ext uri="{28A0092B-C50C-407E-A947-70E740481C1C}">
                <a14:useLocalDpi xmlns:a14="http://schemas.microsoft.com/office/drawing/2010/main" val="0"/>
              </a:ext>
            </a:extLst>
          </a:blip>
          <a:srcRect t="-320" b="-320"/>
          <a:stretch>
            <a:fillRect/>
          </a:stretch>
        </p:blipFill>
        <p:spPr>
          <a:xfrm>
            <a:off x="457200" y="825500"/>
            <a:ext cx="8229600" cy="5300663"/>
          </a:xfrm>
        </p:spPr>
      </p:pic>
    </p:spTree>
    <p:extLst>
      <p:ext uri="{BB962C8B-B14F-4D97-AF65-F5344CB8AC3E}">
        <p14:creationId xmlns:p14="http://schemas.microsoft.com/office/powerpoint/2010/main" val="321938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ulder.jpg"/>
          <p:cNvPicPr>
            <a:picLocks noGrp="1" noChangeAspect="1"/>
          </p:cNvPicPr>
          <p:nvPr>
            <p:ph idx="1"/>
          </p:nvPr>
        </p:nvPicPr>
        <p:blipFill>
          <a:blip r:embed="rId3">
            <a:extLst>
              <a:ext uri="{28A0092B-C50C-407E-A947-70E740481C1C}">
                <a14:useLocalDpi xmlns:a14="http://schemas.microsoft.com/office/drawing/2010/main" val="0"/>
              </a:ext>
            </a:extLst>
          </a:blip>
          <a:srcRect t="-320" b="-320"/>
          <a:stretch>
            <a:fillRect/>
          </a:stretch>
        </p:blipFill>
        <p:spPr>
          <a:xfrm>
            <a:off x="457200" y="825500"/>
            <a:ext cx="8229600" cy="5300663"/>
          </a:xfrm>
        </p:spPr>
      </p:pic>
      <p:sp>
        <p:nvSpPr>
          <p:cNvPr id="2" name="TextBox 1"/>
          <p:cNvSpPr txBox="1"/>
          <p:nvPr/>
        </p:nvSpPr>
        <p:spPr>
          <a:xfrm rot="18658530">
            <a:off x="214645" y="2362982"/>
            <a:ext cx="4465811" cy="861774"/>
          </a:xfrm>
          <a:prstGeom prst="rect">
            <a:avLst/>
          </a:prstGeom>
          <a:noFill/>
        </p:spPr>
        <p:txBody>
          <a:bodyPr wrap="none" rtlCol="0">
            <a:spAutoFit/>
          </a:bodyPr>
          <a:lstStyle/>
          <a:p>
            <a:r>
              <a:rPr lang="en-US" sz="5000" dirty="0" smtClean="0">
                <a:solidFill>
                  <a:srgbClr val="FF0000"/>
                </a:solidFill>
              </a:rPr>
              <a:t>Potential Energy</a:t>
            </a:r>
            <a:endParaRPr lang="en-US" sz="5000" dirty="0">
              <a:solidFill>
                <a:srgbClr val="FF0000"/>
              </a:solidFill>
            </a:endParaRPr>
          </a:p>
        </p:txBody>
      </p:sp>
    </p:spTree>
    <p:extLst>
      <p:ext uri="{BB962C8B-B14F-4D97-AF65-F5344CB8AC3E}">
        <p14:creationId xmlns:p14="http://schemas.microsoft.com/office/powerpoint/2010/main" val="351237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ulder.jpg"/>
          <p:cNvPicPr>
            <a:picLocks noGrp="1" noChangeAspect="1"/>
          </p:cNvPicPr>
          <p:nvPr>
            <p:ph idx="1"/>
          </p:nvPr>
        </p:nvPicPr>
        <p:blipFill>
          <a:blip r:embed="rId3">
            <a:extLst>
              <a:ext uri="{28A0092B-C50C-407E-A947-70E740481C1C}">
                <a14:useLocalDpi xmlns:a14="http://schemas.microsoft.com/office/drawing/2010/main" val="0"/>
              </a:ext>
            </a:extLst>
          </a:blip>
          <a:srcRect t="-320" b="-320"/>
          <a:stretch>
            <a:fillRect/>
          </a:stretch>
        </p:blipFill>
        <p:spPr>
          <a:xfrm>
            <a:off x="457200" y="825500"/>
            <a:ext cx="8229600" cy="5300663"/>
          </a:xfrm>
        </p:spPr>
      </p:pic>
    </p:spTree>
    <p:extLst>
      <p:ext uri="{BB962C8B-B14F-4D97-AF65-F5344CB8AC3E}">
        <p14:creationId xmlns:p14="http://schemas.microsoft.com/office/powerpoint/2010/main" val="1428205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would roll!</a:t>
            </a:r>
            <a:endParaRPr lang="en-US" dirty="0"/>
          </a:p>
        </p:txBody>
      </p:sp>
      <p:pic>
        <p:nvPicPr>
          <p:cNvPr id="4" name="Content Placeholder 3" descr="rollingdown.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2048865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4071" r="-14071"/>
          <a:stretch>
            <a:fillRect/>
          </a:stretch>
        </p:blipFill>
        <p:spPr>
          <a:xfrm>
            <a:off x="457200" y="804863"/>
            <a:ext cx="8229600" cy="5321300"/>
          </a:xfrm>
          <a:prstGeom prst="rect">
            <a:avLst/>
          </a:prstGeom>
        </p:spPr>
      </p:pic>
    </p:spTree>
    <p:extLst>
      <p:ext uri="{BB962C8B-B14F-4D97-AF65-F5344CB8AC3E}">
        <p14:creationId xmlns:p14="http://schemas.microsoft.com/office/powerpoint/2010/main" val="3918634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energy is changed by the height of the object? </a:t>
            </a:r>
            <a:endParaRPr lang="en-US" dirty="0"/>
          </a:p>
        </p:txBody>
      </p:sp>
      <p:sp>
        <p:nvSpPr>
          <p:cNvPr id="3" name="Content Placeholder 2"/>
          <p:cNvSpPr>
            <a:spLocks noGrp="1"/>
          </p:cNvSpPr>
          <p:nvPr>
            <p:ph idx="1"/>
          </p:nvPr>
        </p:nvSpPr>
        <p:spPr/>
        <p:txBody>
          <a:bodyPr/>
          <a:lstStyle/>
          <a:p>
            <a:r>
              <a:rPr lang="en-US" dirty="0" smtClean="0"/>
              <a:t>Potential</a:t>
            </a:r>
          </a:p>
          <a:p>
            <a:r>
              <a:rPr lang="en-US" dirty="0" smtClean="0"/>
              <a:t>Kinetic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918" y="3344332"/>
            <a:ext cx="3877881" cy="3213101"/>
          </a:xfrm>
          <a:prstGeom prst="rect">
            <a:avLst/>
          </a:prstGeom>
        </p:spPr>
      </p:pic>
    </p:spTree>
    <p:extLst>
      <p:ext uri="{BB962C8B-B14F-4D97-AF65-F5344CB8AC3E}">
        <p14:creationId xmlns:p14="http://schemas.microsoft.com/office/powerpoint/2010/main" val="1250507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energy is changed by the height of the object? </a:t>
            </a:r>
          </a:p>
        </p:txBody>
      </p:sp>
      <p:sp>
        <p:nvSpPr>
          <p:cNvPr id="3" name="Content Placeholder 2"/>
          <p:cNvSpPr>
            <a:spLocks noGrp="1"/>
          </p:cNvSpPr>
          <p:nvPr>
            <p:ph idx="1"/>
          </p:nvPr>
        </p:nvSpPr>
        <p:spPr/>
        <p:txBody>
          <a:bodyPr/>
          <a:lstStyle/>
          <a:p>
            <a:r>
              <a:rPr lang="en-US" dirty="0" smtClean="0">
                <a:solidFill>
                  <a:srgbClr val="FF0000"/>
                </a:solidFill>
              </a:rPr>
              <a:t>Potential</a:t>
            </a:r>
          </a:p>
          <a:p>
            <a:r>
              <a:rPr lang="en-US" dirty="0" smtClean="0"/>
              <a:t>Kinetic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918" y="3344332"/>
            <a:ext cx="3877881" cy="3213101"/>
          </a:xfrm>
          <a:prstGeom prst="rect">
            <a:avLst/>
          </a:prstGeom>
        </p:spPr>
      </p:pic>
    </p:spTree>
    <p:extLst>
      <p:ext uri="{BB962C8B-B14F-4D97-AF65-F5344CB8AC3E}">
        <p14:creationId xmlns:p14="http://schemas.microsoft.com/office/powerpoint/2010/main" val="1361414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type of energy is present here as these children sled down the hill? </a:t>
            </a:r>
            <a:endParaRPr lang="en-US" dirty="0"/>
          </a:p>
        </p:txBody>
      </p:sp>
      <p:pic>
        <p:nvPicPr>
          <p:cNvPr id="6" name="Picture 5" descr="sli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953" y="1841500"/>
            <a:ext cx="6468914" cy="4318000"/>
          </a:xfrm>
          <a:prstGeom prst="rect">
            <a:avLst/>
          </a:prstGeom>
        </p:spPr>
      </p:pic>
      <p:cxnSp>
        <p:nvCxnSpPr>
          <p:cNvPr id="4" name="Straight Arrow Connector 3"/>
          <p:cNvCxnSpPr/>
          <p:nvPr/>
        </p:nvCxnSpPr>
        <p:spPr>
          <a:xfrm flipH="1">
            <a:off x="4475238" y="4039810"/>
            <a:ext cx="2939143" cy="185057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436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xs_421482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77" y="550675"/>
            <a:ext cx="6096000" cy="4064000"/>
          </a:xfrm>
          <a:prstGeom prst="rect">
            <a:avLst/>
          </a:prstGeom>
        </p:spPr>
      </p:pic>
      <p:sp>
        <p:nvSpPr>
          <p:cNvPr id="3" name="Right Arrow 2"/>
          <p:cNvSpPr/>
          <p:nvPr/>
        </p:nvSpPr>
        <p:spPr>
          <a:xfrm rot="19514867">
            <a:off x="3479743" y="3901229"/>
            <a:ext cx="5879560" cy="108443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000" dirty="0" smtClean="0">
                <a:solidFill>
                  <a:srgbClr val="000000"/>
                </a:solidFill>
              </a:rPr>
              <a:t>INCREASED PRESSURE</a:t>
            </a:r>
            <a:endParaRPr lang="en-US" sz="3000" dirty="0">
              <a:solidFill>
                <a:srgbClr val="000000"/>
              </a:solidFill>
            </a:endParaRPr>
          </a:p>
        </p:txBody>
      </p:sp>
      <p:sp>
        <p:nvSpPr>
          <p:cNvPr id="4" name="TextBox 3"/>
          <p:cNvSpPr txBox="1"/>
          <p:nvPr/>
        </p:nvSpPr>
        <p:spPr>
          <a:xfrm>
            <a:off x="613643" y="4894240"/>
            <a:ext cx="3081403" cy="1477328"/>
          </a:xfrm>
          <a:prstGeom prst="rect">
            <a:avLst/>
          </a:prstGeom>
          <a:noFill/>
        </p:spPr>
        <p:txBody>
          <a:bodyPr wrap="square" rtlCol="0">
            <a:spAutoFit/>
          </a:bodyPr>
          <a:lstStyle/>
          <a:p>
            <a:pPr algn="ctr"/>
            <a:r>
              <a:rPr lang="en-US" sz="3000" b="1" dirty="0" smtClean="0"/>
              <a:t>Potential energy is like water behind a dam</a:t>
            </a:r>
            <a:endParaRPr lang="en-US" sz="3000" b="1" dirty="0"/>
          </a:p>
        </p:txBody>
      </p:sp>
    </p:spTree>
    <p:extLst>
      <p:ext uri="{BB962C8B-B14F-4D97-AF65-F5344CB8AC3E}">
        <p14:creationId xmlns:p14="http://schemas.microsoft.com/office/powerpoint/2010/main" val="1668108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xs_697448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32" y="1255665"/>
            <a:ext cx="8699228" cy="4994612"/>
          </a:xfrm>
          <a:prstGeom prst="rect">
            <a:avLst/>
          </a:prstGeom>
        </p:spPr>
      </p:pic>
      <p:sp>
        <p:nvSpPr>
          <p:cNvPr id="3" name="TextBox 2"/>
          <p:cNvSpPr txBox="1"/>
          <p:nvPr/>
        </p:nvSpPr>
        <p:spPr>
          <a:xfrm>
            <a:off x="1798118" y="599295"/>
            <a:ext cx="5590856" cy="553998"/>
          </a:xfrm>
          <a:prstGeom prst="rect">
            <a:avLst/>
          </a:prstGeom>
          <a:noFill/>
        </p:spPr>
        <p:txBody>
          <a:bodyPr wrap="none" rtlCol="0">
            <a:spAutoFit/>
          </a:bodyPr>
          <a:lstStyle/>
          <a:p>
            <a:r>
              <a:rPr lang="en-US" sz="3000" b="1" dirty="0" smtClean="0"/>
              <a:t>Kinetic Energy = Energy of Motion</a:t>
            </a:r>
            <a:endParaRPr lang="en-US" sz="3000" b="1" dirty="0"/>
          </a:p>
        </p:txBody>
      </p:sp>
      <p:sp>
        <p:nvSpPr>
          <p:cNvPr id="4" name="&quot;No&quot; Symbol 3"/>
          <p:cNvSpPr/>
          <p:nvPr/>
        </p:nvSpPr>
        <p:spPr>
          <a:xfrm>
            <a:off x="735968" y="2222724"/>
            <a:ext cx="3188925" cy="3216737"/>
          </a:xfrm>
          <a:prstGeom prst="noSmoking">
            <a:avLst>
              <a:gd name="adj" fmla="val 7493"/>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260553" y="3061050"/>
            <a:ext cx="2124299" cy="1323439"/>
          </a:xfrm>
          <a:prstGeom prst="rect">
            <a:avLst/>
          </a:prstGeom>
          <a:noFill/>
        </p:spPr>
        <p:txBody>
          <a:bodyPr wrap="none" rtlCol="0">
            <a:spAutoFit/>
          </a:bodyPr>
          <a:lstStyle/>
          <a:p>
            <a:pPr algn="ctr"/>
            <a:r>
              <a:rPr lang="en-US" sz="4000" b="1" dirty="0" smtClean="0"/>
              <a:t>Potential </a:t>
            </a:r>
          </a:p>
          <a:p>
            <a:pPr algn="ctr"/>
            <a:r>
              <a:rPr lang="en-US" sz="4000" b="1" dirty="0" smtClean="0"/>
              <a:t>Energy</a:t>
            </a:r>
            <a:endParaRPr lang="en-US" sz="4000" b="1" dirty="0"/>
          </a:p>
        </p:txBody>
      </p:sp>
    </p:spTree>
    <p:extLst>
      <p:ext uri="{BB962C8B-B14F-4D97-AF65-F5344CB8AC3E}">
        <p14:creationId xmlns:p14="http://schemas.microsoft.com/office/powerpoint/2010/main" val="1224638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337359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376" y="2096589"/>
            <a:ext cx="5603706" cy="4643071"/>
          </a:xfrm>
          <a:prstGeom prst="rect">
            <a:avLst/>
          </a:prstGeom>
        </p:spPr>
      </p:pic>
      <p:sp>
        <p:nvSpPr>
          <p:cNvPr id="3" name="TextBox 2"/>
          <p:cNvSpPr txBox="1"/>
          <p:nvPr/>
        </p:nvSpPr>
        <p:spPr>
          <a:xfrm>
            <a:off x="1781795" y="42412"/>
            <a:ext cx="5881889" cy="1938992"/>
          </a:xfrm>
          <a:prstGeom prst="rect">
            <a:avLst/>
          </a:prstGeom>
          <a:noFill/>
        </p:spPr>
        <p:txBody>
          <a:bodyPr wrap="square" rtlCol="0">
            <a:spAutoFit/>
          </a:bodyPr>
          <a:lstStyle/>
          <a:p>
            <a:pPr algn="ctr"/>
            <a:r>
              <a:rPr lang="en-US" sz="4000" dirty="0" smtClean="0"/>
              <a:t>Can you think of an analogy for potential energy?</a:t>
            </a:r>
            <a:endParaRPr lang="en-US" sz="4000" dirty="0"/>
          </a:p>
        </p:txBody>
      </p:sp>
    </p:spTree>
    <p:extLst>
      <p:ext uri="{BB962C8B-B14F-4D97-AF65-F5344CB8AC3E}">
        <p14:creationId xmlns:p14="http://schemas.microsoft.com/office/powerpoint/2010/main" val="2639610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8432597" cy="6858000"/>
          </a:xfrm>
          <a:prstGeom prst="rect">
            <a:avLst/>
          </a:prstGeom>
        </p:spPr>
      </p:pic>
      <p:sp>
        <p:nvSpPr>
          <p:cNvPr id="4" name="TextBox 3"/>
          <p:cNvSpPr txBox="1"/>
          <p:nvPr/>
        </p:nvSpPr>
        <p:spPr>
          <a:xfrm>
            <a:off x="240030" y="148590"/>
            <a:ext cx="298921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4038826900"/>
      </p:ext>
    </p:extLst>
  </p:cSld>
  <p:clrMapOvr>
    <a:masterClrMapping/>
  </p:clrMapOvr>
  <mc:AlternateContent xmlns:mc="http://schemas.openxmlformats.org/markup-compatibility/2006">
    <mc:Choice xmlns:p14="http://schemas.microsoft.com/office/powerpoint/2010/main" Requires="p14">
      <p:transition spd="slow" p14:dur="2000" advTm="2115"/>
    </mc:Choice>
    <mc:Fallback>
      <p:transition spd="slow" advTm="2115"/>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Potential Energy</a:t>
            </a:r>
            <a:r>
              <a:rPr lang="en-US" dirty="0" smtClean="0"/>
              <a:t>: stored energy  </a:t>
            </a:r>
            <a:endParaRPr lang="en-US" dirty="0"/>
          </a:p>
        </p:txBody>
      </p:sp>
      <p:pic>
        <p:nvPicPr>
          <p:cNvPr id="4" name="Content Placeholder 3" descr="6skateboard.jpg"/>
          <p:cNvPicPr>
            <a:picLocks noGrp="1" noChangeAspect="1"/>
          </p:cNvPicPr>
          <p:nvPr>
            <p:ph idx="1"/>
          </p:nvPr>
        </p:nvPicPr>
        <p:blipFill>
          <a:blip r:embed="rId3">
            <a:extLst>
              <a:ext uri="{28A0092B-C50C-407E-A947-70E740481C1C}">
                <a14:useLocalDpi xmlns:a14="http://schemas.microsoft.com/office/drawing/2010/main" val="0"/>
              </a:ext>
            </a:extLst>
          </a:blip>
          <a:srcRect t="-225" b="-225"/>
          <a:stretch>
            <a:fillRect/>
          </a:stretch>
        </p:blipFill>
        <p:spPr/>
      </p:pic>
    </p:spTree>
    <p:extLst>
      <p:ext uri="{BB962C8B-B14F-4D97-AF65-F5344CB8AC3E}">
        <p14:creationId xmlns:p14="http://schemas.microsoft.com/office/powerpoint/2010/main" val="2993357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Kinetic Energy: </a:t>
            </a:r>
            <a:r>
              <a:rPr lang="en-US" dirty="0" smtClean="0"/>
              <a:t>energy of an object in motion</a:t>
            </a:r>
            <a:endParaRPr lang="en-US" dirty="0"/>
          </a:p>
        </p:txBody>
      </p:sp>
      <p:pic>
        <p:nvPicPr>
          <p:cNvPr id="4" name="Content Placeholder 3" descr="skateboard.jpg"/>
          <p:cNvPicPr>
            <a:picLocks noGrp="1" noChangeAspect="1"/>
          </p:cNvPicPr>
          <p:nvPr>
            <p:ph idx="1"/>
          </p:nvPr>
        </p:nvPicPr>
        <p:blipFill>
          <a:blip r:embed="rId3">
            <a:extLst>
              <a:ext uri="{28A0092B-C50C-407E-A947-70E740481C1C}">
                <a14:useLocalDpi xmlns:a14="http://schemas.microsoft.com/office/drawing/2010/main" val="0"/>
              </a:ext>
            </a:extLst>
          </a:blip>
          <a:srcRect l="-86459" r="-86459"/>
          <a:stretch>
            <a:fillRect/>
          </a:stretch>
        </p:blipFill>
        <p:spPr/>
      </p:pic>
    </p:spTree>
    <p:extLst>
      <p:ext uri="{BB962C8B-B14F-4D97-AF65-F5344CB8AC3E}">
        <p14:creationId xmlns:p14="http://schemas.microsoft.com/office/powerpoint/2010/main" val="3602376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3467872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644124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half" idx="1"/>
          </p:nvPr>
        </p:nvSpPr>
        <p:spPr/>
        <p:txBody>
          <a:bodyPr>
            <a:normAutofit fontScale="85000" lnSpcReduction="10000"/>
          </a:bodyPr>
          <a:lstStyle/>
          <a:p>
            <a:pPr marL="0" indent="0">
              <a:buNone/>
            </a:pPr>
            <a:r>
              <a:rPr lang="en-US" b="1" dirty="0" smtClean="0"/>
              <a:t>Objective:</a:t>
            </a:r>
            <a:r>
              <a:rPr lang="en-US" b="1" dirty="0"/>
              <a:t> </a:t>
            </a:r>
            <a:r>
              <a:rPr lang="en-US" dirty="0" smtClean="0"/>
              <a:t>Students will understand the difference between potential and kinetic energy and how it transfers. Great demo before the lesson to expose the students to the vocabulary. </a:t>
            </a:r>
          </a:p>
          <a:p>
            <a:pPr marL="0" indent="0">
              <a:buNone/>
            </a:pPr>
            <a:endParaRPr lang="en-US" dirty="0"/>
          </a:p>
          <a:p>
            <a:pPr marL="0" indent="0">
              <a:buNone/>
            </a:pPr>
            <a:r>
              <a:rPr lang="en-US" b="1" dirty="0" smtClean="0"/>
              <a:t>Activity: </a:t>
            </a:r>
            <a:r>
              <a:rPr lang="en-US" dirty="0" smtClean="0"/>
              <a:t>Throw a beach ball around the classroom. As it is in the air call out kinetic. As students catch it, call out potential. </a:t>
            </a:r>
          </a:p>
        </p:txBody>
      </p:sp>
      <p:sp>
        <p:nvSpPr>
          <p:cNvPr id="4" name="Content Placeholder 3"/>
          <p:cNvSpPr>
            <a:spLocks noGrp="1"/>
          </p:cNvSpPr>
          <p:nvPr>
            <p:ph sz="half" idx="2"/>
          </p:nvPr>
        </p:nvSpPr>
        <p:spPr/>
        <p:txBody>
          <a:bodyPr>
            <a:normAutofit fontScale="85000" lnSpcReduction="10000"/>
          </a:bodyPr>
          <a:lstStyle/>
          <a:p>
            <a:pPr marL="0" indent="0">
              <a:buNone/>
            </a:pPr>
            <a:r>
              <a:rPr lang="en-US" b="1" dirty="0" smtClean="0"/>
              <a:t>Materials:</a:t>
            </a:r>
          </a:p>
          <a:p>
            <a:r>
              <a:rPr lang="en-US" dirty="0" smtClean="0"/>
              <a:t>Beach Ball</a:t>
            </a:r>
          </a:p>
          <a:p>
            <a:pPr marL="0" indent="0">
              <a:buNone/>
            </a:pPr>
            <a:endParaRPr lang="en-US" dirty="0"/>
          </a:p>
          <a:p>
            <a:pPr marL="0" indent="0">
              <a:buNone/>
            </a:pPr>
            <a:r>
              <a:rPr lang="en-US" b="1" dirty="0" smtClean="0"/>
              <a:t>Resources: </a:t>
            </a:r>
          </a:p>
          <a:p>
            <a:r>
              <a:rPr lang="en-US" dirty="0"/>
              <a:t>http://</a:t>
            </a:r>
            <a:r>
              <a:rPr lang="en-US" dirty="0" err="1"/>
              <a:t>sbsciencematters.com</a:t>
            </a:r>
            <a:r>
              <a:rPr lang="en-US" dirty="0"/>
              <a:t>/6th/physical-energy/6.2Potential&amp;KineticEnergy.pdf</a:t>
            </a:r>
          </a:p>
        </p:txBody>
      </p:sp>
    </p:spTree>
    <p:extLst>
      <p:ext uri="{BB962C8B-B14F-4D97-AF65-F5344CB8AC3E}">
        <p14:creationId xmlns:p14="http://schemas.microsoft.com/office/powerpoint/2010/main" val="2883182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a:t>
            </a:r>
            <a:endParaRPr lang="en-US" dirty="0"/>
          </a:p>
        </p:txBody>
      </p:sp>
      <p:pic>
        <p:nvPicPr>
          <p:cNvPr id="4" name="Content Placeholder 3" descr="dogrunning.jpg"/>
          <p:cNvPicPr>
            <a:picLocks noGrp="1" noChangeAspect="1"/>
          </p:cNvPicPr>
          <p:nvPr>
            <p:ph idx="1"/>
          </p:nvPr>
        </p:nvPicPr>
        <p:blipFill>
          <a:blip r:embed="rId3">
            <a:extLst>
              <a:ext uri="{28A0092B-C50C-407E-A947-70E740481C1C}">
                <a14:useLocalDpi xmlns:a14="http://schemas.microsoft.com/office/drawing/2010/main" val="0"/>
              </a:ext>
            </a:extLst>
          </a:blip>
          <a:srcRect l="-10459" r="-10459"/>
          <a:stretch>
            <a:fillRect/>
          </a:stretch>
        </p:blipFill>
        <p:spPr/>
      </p:pic>
    </p:spTree>
    <p:extLst>
      <p:ext uri="{BB962C8B-B14F-4D97-AF65-F5344CB8AC3E}">
        <p14:creationId xmlns:p14="http://schemas.microsoft.com/office/powerpoint/2010/main" val="1515009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a:t>
            </a:r>
            <a:endParaRPr lang="en-US" dirty="0"/>
          </a:p>
        </p:txBody>
      </p:sp>
      <p:pic>
        <p:nvPicPr>
          <p:cNvPr id="4" name="Content Placeholder 3" descr="chang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736309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ation.jpg"/>
          <p:cNvPicPr>
            <a:picLocks noGrp="1" noChangeAspect="1"/>
          </p:cNvPicPr>
          <p:nvPr>
            <p:ph idx="1"/>
          </p:nvPr>
        </p:nvPicPr>
        <p:blipFill>
          <a:blip r:embed="rId3">
            <a:extLst>
              <a:ext uri="{28A0092B-C50C-407E-A947-70E740481C1C}">
                <a14:useLocalDpi xmlns:a14="http://schemas.microsoft.com/office/drawing/2010/main" val="0"/>
              </a:ext>
            </a:extLst>
          </a:blip>
          <a:srcRect l="-912" r="-912"/>
          <a:stretch>
            <a:fillRect/>
          </a:stretch>
        </p:blipFill>
        <p:spPr>
          <a:xfrm>
            <a:off x="457200" y="741363"/>
            <a:ext cx="8229600" cy="5384800"/>
          </a:xfrm>
        </p:spPr>
      </p:pic>
    </p:spTree>
    <p:extLst>
      <p:ext uri="{BB962C8B-B14F-4D97-AF65-F5344CB8AC3E}">
        <p14:creationId xmlns:p14="http://schemas.microsoft.com/office/powerpoint/2010/main" val="2835943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3315" r="-13315"/>
          <a:stretch>
            <a:fillRect/>
          </a:stretch>
        </p:blipFill>
        <p:spPr>
          <a:xfrm>
            <a:off x="457200" y="741363"/>
            <a:ext cx="8229600" cy="5384800"/>
          </a:xfrm>
          <a:prstGeom prst="rect">
            <a:avLst/>
          </a:prstGeom>
        </p:spPr>
      </p:pic>
    </p:spTree>
    <p:extLst>
      <p:ext uri="{BB962C8B-B14F-4D97-AF65-F5344CB8AC3E}">
        <p14:creationId xmlns:p14="http://schemas.microsoft.com/office/powerpoint/2010/main" val="1198749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4539</TotalTime>
  <Words>1012</Words>
  <Application>Microsoft Macintosh PowerPoint</Application>
  <PresentationFormat>On-screen Show (4:3)</PresentationFormat>
  <Paragraphs>172</Paragraphs>
  <Slides>56</Slides>
  <Notes>51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Calibri</vt:lpstr>
      <vt:lpstr>Arial</vt:lpstr>
      <vt:lpstr>Office Theme</vt:lpstr>
      <vt:lpstr>PowerPoint Presentation</vt:lpstr>
      <vt:lpstr>Energy</vt:lpstr>
      <vt:lpstr>Potential Energy </vt:lpstr>
      <vt:lpstr>Kinetic Energy </vt:lpstr>
      <vt:lpstr>PowerPoint Presentation</vt:lpstr>
      <vt:lpstr>Motion</vt:lpstr>
      <vt:lpstr>Change</vt:lpstr>
      <vt:lpstr>PowerPoint Presentation</vt:lpstr>
      <vt:lpstr>PowerPoint Presentation</vt:lpstr>
      <vt:lpstr>What is change? </vt:lpstr>
      <vt:lpstr>What change is occurring here? </vt:lpstr>
      <vt:lpstr>Energy</vt:lpstr>
      <vt:lpstr>Energy: the ability to cause change. </vt:lpstr>
      <vt:lpstr>PowerPoint Presentation</vt:lpstr>
      <vt:lpstr>PowerPoint Presentation</vt:lpstr>
      <vt:lpstr>PowerPoint Presentation</vt:lpstr>
      <vt:lpstr>What activities require energy?</vt:lpstr>
      <vt:lpstr>What activities require energy?</vt:lpstr>
      <vt:lpstr>PowerPoint Presentation</vt:lpstr>
      <vt:lpstr>Types of Energy</vt:lpstr>
      <vt:lpstr>Potential Energy </vt:lpstr>
      <vt:lpstr>PowerPoint Presentation</vt:lpstr>
      <vt:lpstr>Potential Energy: stored energy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have an object at rest, does it have potential energy? </vt:lpstr>
      <vt:lpstr>As height of an object increases, the amount of potential energy ______.</vt:lpstr>
      <vt:lpstr>Kinetic Energy </vt:lpstr>
      <vt:lpstr>PowerPoint Presentation</vt:lpstr>
      <vt:lpstr>Kinetic Energy: energy of an object in motion</vt:lpstr>
      <vt:lpstr>PowerPoint Presentation</vt:lpstr>
      <vt:lpstr>PowerPoint Presentation</vt:lpstr>
      <vt:lpstr>Biking</vt:lpstr>
      <vt:lpstr>PowerPoint Presentation</vt:lpstr>
      <vt:lpstr>PowerPoint Presentation</vt:lpstr>
      <vt:lpstr>PowerPoint Presentation</vt:lpstr>
      <vt:lpstr>PowerPoint Presentation</vt:lpstr>
      <vt:lpstr>It would roll!</vt:lpstr>
      <vt:lpstr>PowerPoint Presentation</vt:lpstr>
      <vt:lpstr>Which energy is changed by the height of the object? </vt:lpstr>
      <vt:lpstr>Which energy is changed by the height of the object? </vt:lpstr>
      <vt:lpstr>What type of energy is present here as these children sled down the hill? </vt:lpstr>
      <vt:lpstr>PowerPoint Presentation</vt:lpstr>
      <vt:lpstr>PowerPoint Presentation</vt:lpstr>
      <vt:lpstr>PowerPoint Presentation</vt:lpstr>
      <vt:lpstr>PowerPoint Presentation</vt:lpstr>
      <vt:lpstr>Potential Energy: stored energy  </vt:lpstr>
      <vt:lpstr>Kinetic Energy: energy of an object in motion</vt:lpstr>
      <vt:lpstr>PowerPoint Presentation</vt:lpstr>
      <vt:lpstr>PowerPoint Presentation</vt:lpstr>
      <vt:lpstr>Activity</vt:lpstr>
    </vt:vector>
  </TitlesOfParts>
  <Company>University of Virginia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dc:title>
  <dc:creator>Michael Kennedy</dc:creator>
  <cp:lastModifiedBy>Michael Kennedy</cp:lastModifiedBy>
  <cp:revision>20</cp:revision>
  <dcterms:created xsi:type="dcterms:W3CDTF">2017-06-30T15:14:10Z</dcterms:created>
  <dcterms:modified xsi:type="dcterms:W3CDTF">2017-09-17T18:13:47Z</dcterms:modified>
</cp:coreProperties>
</file>