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7" r:id="rId2"/>
    <p:sldId id="258" r:id="rId3"/>
    <p:sldId id="259" r:id="rId4"/>
    <p:sldId id="260" r:id="rId5"/>
    <p:sldId id="261" r:id="rId6"/>
    <p:sldId id="262" r:id="rId7"/>
    <p:sldId id="263" r:id="rId8"/>
    <p:sldId id="264" r:id="rId9"/>
    <p:sldId id="267" r:id="rId10"/>
    <p:sldId id="268" r:id="rId11"/>
    <p:sldId id="269" r:id="rId12"/>
    <p:sldId id="270" r:id="rId13"/>
    <p:sldId id="271" r:id="rId14"/>
    <p:sldId id="272" r:id="rId15"/>
    <p:sldId id="273" r:id="rId16"/>
    <p:sldId id="274" r:id="rId17"/>
    <p:sldId id="336" r:id="rId18"/>
    <p:sldId id="275" r:id="rId19"/>
    <p:sldId id="276" r:id="rId20"/>
    <p:sldId id="277" r:id="rId21"/>
    <p:sldId id="278" r:id="rId22"/>
    <p:sldId id="279" r:id="rId23"/>
    <p:sldId id="337" r:id="rId24"/>
    <p:sldId id="280" r:id="rId25"/>
    <p:sldId id="331" r:id="rId26"/>
    <p:sldId id="332" r:id="rId27"/>
    <p:sldId id="333" r:id="rId28"/>
    <p:sldId id="334" r:id="rId29"/>
    <p:sldId id="286" r:id="rId30"/>
    <p:sldId id="285" r:id="rId31"/>
    <p:sldId id="339" r:id="rId32"/>
    <p:sldId id="287" r:id="rId33"/>
    <p:sldId id="288" r:id="rId34"/>
    <p:sldId id="316" r:id="rId35"/>
    <p:sldId id="340" r:id="rId36"/>
    <p:sldId id="289" r:id="rId37"/>
    <p:sldId id="290" r:id="rId38"/>
    <p:sldId id="291" r:id="rId39"/>
    <p:sldId id="292" r:id="rId40"/>
    <p:sldId id="318" r:id="rId41"/>
    <p:sldId id="313" r:id="rId42"/>
    <p:sldId id="314" r:id="rId43"/>
    <p:sldId id="338" r:id="rId44"/>
    <p:sldId id="319" r:id="rId45"/>
    <p:sldId id="293" r:id="rId46"/>
    <p:sldId id="341" r:id="rId47"/>
    <p:sldId id="296" r:id="rId48"/>
    <p:sldId id="297" r:id="rId49"/>
    <p:sldId id="298" r:id="rId50"/>
    <p:sldId id="299" r:id="rId51"/>
    <p:sldId id="322" r:id="rId52"/>
    <p:sldId id="323" r:id="rId53"/>
    <p:sldId id="342" r:id="rId54"/>
    <p:sldId id="300" r:id="rId55"/>
    <p:sldId id="343" r:id="rId56"/>
    <p:sldId id="301" r:id="rId57"/>
    <p:sldId id="302" r:id="rId58"/>
    <p:sldId id="303" r:id="rId59"/>
    <p:sldId id="304" r:id="rId60"/>
    <p:sldId id="307" r:id="rId61"/>
    <p:sldId id="308" r:id="rId62"/>
    <p:sldId id="311" r:id="rId63"/>
    <p:sldId id="309" r:id="rId64"/>
    <p:sldId id="344" r:id="rId65"/>
    <p:sldId id="335" r:id="rId66"/>
    <p:sldId id="326" r:id="rId67"/>
    <p:sldId id="327" r:id="rId68"/>
    <p:sldId id="328" r:id="rId69"/>
    <p:sldId id="329" r:id="rId70"/>
    <p:sldId id="330" r:id="rId71"/>
    <p:sldId id="305" r:id="rId72"/>
    <p:sldId id="306" r:id="rId73"/>
    <p:sldId id="325"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30"/>
    <p:restoredTop sz="78526"/>
  </p:normalViewPr>
  <p:slideViewPr>
    <p:cSldViewPr snapToGrid="0" snapToObjects="1">
      <p:cViewPr varScale="1">
        <p:scale>
          <a:sx n="83" d="100"/>
          <a:sy n="83" d="100"/>
        </p:scale>
        <p:origin x="140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453A3D-DB26-AC41-B953-58BE9154A7CB}" type="datetimeFigureOut">
              <a:rPr lang="en-US" smtClean="0"/>
              <a:t>9/18/17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D480A8-2287-4844-A295-BD1B83A74D98}" type="slidenum">
              <a:rPr lang="en-US" smtClean="0"/>
              <a:t>‹#›</a:t>
            </a:fld>
            <a:endParaRPr lang="en-US"/>
          </a:p>
        </p:txBody>
      </p:sp>
    </p:spTree>
    <p:extLst>
      <p:ext uri="{BB962C8B-B14F-4D97-AF65-F5344CB8AC3E}">
        <p14:creationId xmlns:p14="http://schemas.microsoft.com/office/powerpoint/2010/main" val="39359347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everyone get ready to learn a new vocabulary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a:t>
            </a:fld>
            <a:endParaRPr lang="en-US"/>
          </a:p>
        </p:txBody>
      </p:sp>
    </p:spTree>
    <p:extLst>
      <p:ext uri="{BB962C8B-B14F-4D97-AF65-F5344CB8AC3E}">
        <p14:creationId xmlns:p14="http://schemas.microsoft.com/office/powerpoint/2010/main" val="1404337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Neutrons</a:t>
            </a:r>
            <a:r>
              <a:rPr lang="en-US" baseline="0" dirty="0" smtClean="0"/>
              <a:t> have a neutral charge and are also in the nucleus.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10</a:t>
            </a:fld>
            <a:endParaRPr lang="en-US"/>
          </a:p>
        </p:txBody>
      </p:sp>
    </p:spTree>
    <p:extLst>
      <p:ext uri="{BB962C8B-B14F-4D97-AF65-F5344CB8AC3E}">
        <p14:creationId xmlns:p14="http://schemas.microsoft.com/office/powerpoint/2010/main" val="2944774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compound is a substance that is made up of two or more atoms from DIFFERENT elements that are chemically bonded together.</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11</a:t>
            </a:fld>
            <a:endParaRPr lang="en-US"/>
          </a:p>
        </p:txBody>
      </p:sp>
    </p:spTree>
    <p:extLst>
      <p:ext uri="{BB962C8B-B14F-4D97-AF65-F5344CB8AC3E}">
        <p14:creationId xmlns:p14="http://schemas.microsoft.com/office/powerpoint/2010/main" val="1450569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A molecule </a:t>
            </a:r>
            <a:r>
              <a:rPr lang="en-US" smtClean="0">
                <a:effectLst/>
              </a:rPr>
              <a:t>is a particle </a:t>
            </a:r>
            <a:r>
              <a:rPr lang="en-US" dirty="0" smtClean="0">
                <a:effectLst/>
              </a:rPr>
              <a:t>containing 2 or more atoms of the same </a:t>
            </a:r>
            <a:r>
              <a:rPr lang="en-US" sz="1200" kern="1200" dirty="0" smtClean="0">
                <a:solidFill>
                  <a:schemeClr val="tx1"/>
                </a:solidFill>
                <a:effectLst/>
                <a:latin typeface="+mn-lt"/>
                <a:ea typeface="+mn-ea"/>
                <a:cs typeface="+mn-cs"/>
              </a:rPr>
              <a:t>OR </a:t>
            </a:r>
            <a:r>
              <a:rPr lang="en-US" dirty="0" smtClean="0">
                <a:effectLst/>
              </a:rPr>
              <a:t>different elements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12</a:t>
            </a:fld>
            <a:endParaRPr lang="en-US"/>
          </a:p>
        </p:txBody>
      </p:sp>
    </p:spTree>
    <p:extLst>
      <p:ext uri="{BB962C8B-B14F-4D97-AF65-F5344CB8AC3E}">
        <p14:creationId xmlns:p14="http://schemas.microsoft.com/office/powerpoint/2010/main" val="223531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Compounds and molecules</a:t>
            </a:r>
            <a:r>
              <a:rPr lang="en-US" baseline="0" dirty="0" smtClean="0"/>
              <a:t> are held together by bonds.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13</a:t>
            </a:fld>
            <a:endParaRPr lang="en-US"/>
          </a:p>
        </p:txBody>
      </p:sp>
    </p:spTree>
    <p:extLst>
      <p:ext uri="{BB962C8B-B14F-4D97-AF65-F5344CB8AC3E}">
        <p14:creationId xmlns:p14="http://schemas.microsoft.com/office/powerpoint/2010/main" val="3876977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Now</a:t>
            </a:r>
            <a:r>
              <a:rPr lang="en-US" b="0" baseline="0" dirty="0" smtClean="0"/>
              <a:t> let’s pause for a moment to review the information we have covered already.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14</a:t>
            </a:fld>
            <a:endParaRPr lang="en-US"/>
          </a:p>
        </p:txBody>
      </p:sp>
    </p:spTree>
    <p:extLst>
      <p:ext uri="{BB962C8B-B14F-4D97-AF65-F5344CB8AC3E}">
        <p14:creationId xmlns:p14="http://schemas.microsoft.com/office/powerpoint/2010/main" val="416306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What is a nucleus?</a:t>
            </a:r>
          </a:p>
          <a:p>
            <a:endParaRPr lang="en-US" b="1" dirty="0" smtClean="0"/>
          </a:p>
          <a:p>
            <a:r>
              <a:rPr lang="en-US" b="1" dirty="0" smtClean="0"/>
              <a:t>Provide wait</a:t>
            </a:r>
            <a:r>
              <a:rPr lang="en-US" b="1" baseline="0" dirty="0" smtClean="0"/>
              <a:t> time and give specific feedback based on student responses.</a:t>
            </a:r>
            <a:endParaRPr lang="en-US" b="1" dirty="0"/>
          </a:p>
        </p:txBody>
      </p:sp>
      <p:sp>
        <p:nvSpPr>
          <p:cNvPr id="4" name="Slide Number Placeholder 3"/>
          <p:cNvSpPr>
            <a:spLocks noGrp="1"/>
          </p:cNvSpPr>
          <p:nvPr>
            <p:ph type="sldNum" sz="quarter" idx="10"/>
          </p:nvPr>
        </p:nvSpPr>
        <p:spPr/>
        <p:txBody>
          <a:bodyPr/>
          <a:lstStyle/>
          <a:p>
            <a:fld id="{52AEAA21-47BA-0245-9FDB-F763607C1847}" type="slidenum">
              <a:rPr lang="en-US" smtClean="0"/>
              <a:t>15</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What is a bond?</a:t>
            </a:r>
          </a:p>
          <a:p>
            <a:endParaRPr lang="en-US" b="1" dirty="0" smtClean="0"/>
          </a:p>
          <a:p>
            <a:r>
              <a:rPr lang="en-US" b="1" dirty="0" smtClean="0"/>
              <a:t>Provide wait</a:t>
            </a:r>
            <a:r>
              <a:rPr lang="en-US" b="1" baseline="0" dirty="0" smtClean="0"/>
              <a:t> time and give specific feedback based on student responses.</a:t>
            </a:r>
            <a:endParaRPr lang="en-US" b="1" dirty="0"/>
          </a:p>
        </p:txBody>
      </p:sp>
      <p:sp>
        <p:nvSpPr>
          <p:cNvPr id="4" name="Slide Number Placeholder 3"/>
          <p:cNvSpPr>
            <a:spLocks noGrp="1"/>
          </p:cNvSpPr>
          <p:nvPr>
            <p:ph type="sldNum" sz="quarter" idx="10"/>
          </p:nvPr>
        </p:nvSpPr>
        <p:spPr/>
        <p:txBody>
          <a:bodyPr/>
          <a:lstStyle/>
          <a:p>
            <a:fld id="{52AEAA21-47BA-0245-9FDB-F763607C1847}" type="slidenum">
              <a:rPr lang="en-US" smtClean="0"/>
              <a:t>16</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define</a:t>
            </a:r>
            <a:r>
              <a:rPr lang="en-US" baseline="0" dirty="0" smtClean="0"/>
              <a:t> energy.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17</a:t>
            </a:fld>
            <a:endParaRPr lang="en-US"/>
          </a:p>
        </p:txBody>
      </p:sp>
    </p:spTree>
    <p:extLst>
      <p:ext uri="{BB962C8B-B14F-4D97-AF65-F5344CB8AC3E}">
        <p14:creationId xmlns:p14="http://schemas.microsoft.com/office/powerpoint/2010/main" val="1608523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is the ability to cause change.</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18</a:t>
            </a:fld>
            <a:endParaRPr lang="en-US"/>
          </a:p>
        </p:txBody>
      </p:sp>
    </p:spTree>
    <p:extLst>
      <p:ext uri="{BB962C8B-B14F-4D97-AF65-F5344CB8AC3E}">
        <p14:creationId xmlns:p14="http://schemas.microsoft.com/office/powerpoint/2010/main" val="3106546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is the ability to cause</a:t>
            </a:r>
            <a:r>
              <a:rPr lang="en-US" baseline="0" dirty="0" smtClean="0"/>
              <a:t> change.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19</a:t>
            </a:fld>
            <a:endParaRPr lang="en-US"/>
          </a:p>
        </p:txBody>
      </p:sp>
    </p:spTree>
    <p:extLst>
      <p:ext uri="{BB962C8B-B14F-4D97-AF65-F5344CB8AC3E}">
        <p14:creationId xmlns:p14="http://schemas.microsoft.com/office/powerpoint/2010/main" val="1716607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we are going to be learning about energy.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2</a:t>
            </a:fld>
            <a:endParaRPr lang="en-US"/>
          </a:p>
        </p:txBody>
      </p:sp>
    </p:spTree>
    <p:extLst>
      <p:ext uri="{BB962C8B-B14F-4D97-AF65-F5344CB8AC3E}">
        <p14:creationId xmlns:p14="http://schemas.microsoft.com/office/powerpoint/2010/main" val="3106546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means that energy is needed for things to move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20</a:t>
            </a:fld>
            <a:endParaRPr lang="en-US"/>
          </a:p>
        </p:txBody>
      </p:sp>
    </p:spTree>
    <p:extLst>
      <p:ext uri="{BB962C8B-B14F-4D97-AF65-F5344CB8AC3E}">
        <p14:creationId xmlns:p14="http://schemas.microsoft.com/office/powerpoint/2010/main" val="2665092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2 different categories</a:t>
            </a:r>
            <a:r>
              <a:rPr lang="en-US" baseline="0" dirty="0" smtClean="0"/>
              <a:t> </a:t>
            </a:r>
            <a:r>
              <a:rPr lang="en-US" dirty="0" smtClean="0"/>
              <a:t>of energy we will be focusing on.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21</a:t>
            </a:fld>
            <a:endParaRPr lang="en-US"/>
          </a:p>
        </p:txBody>
      </p:sp>
    </p:spTree>
    <p:extLst>
      <p:ext uri="{BB962C8B-B14F-4D97-AF65-F5344CB8AC3E}">
        <p14:creationId xmlns:p14="http://schemas.microsoft.com/office/powerpoint/2010/main" val="3801003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we will be looking at potential energy.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22</a:t>
            </a:fld>
            <a:endParaRPr lang="en-US"/>
          </a:p>
        </p:txBody>
      </p:sp>
    </p:spTree>
    <p:extLst>
      <p:ext uri="{BB962C8B-B14F-4D97-AF65-F5344CB8AC3E}">
        <p14:creationId xmlns:p14="http://schemas.microsoft.com/office/powerpoint/2010/main" val="3801003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define potential</a:t>
            </a:r>
            <a:r>
              <a:rPr lang="en-US" baseline="0" dirty="0" smtClean="0"/>
              <a:t> energy.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23</a:t>
            </a:fld>
            <a:endParaRPr lang="en-US"/>
          </a:p>
        </p:txBody>
      </p:sp>
    </p:spTree>
    <p:extLst>
      <p:ext uri="{BB962C8B-B14F-4D97-AF65-F5344CB8AC3E}">
        <p14:creationId xmlns:p14="http://schemas.microsoft.com/office/powerpoint/2010/main" val="1707654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 energy</a:t>
            </a:r>
            <a:r>
              <a:rPr lang="en-US" baseline="0" dirty="0" smtClean="0"/>
              <a:t> is stored energy.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24</a:t>
            </a:fld>
            <a:endParaRPr lang="en-US"/>
          </a:p>
        </p:txBody>
      </p:sp>
    </p:spTree>
    <p:extLst>
      <p:ext uri="{BB962C8B-B14F-4D97-AF65-F5344CB8AC3E}">
        <p14:creationId xmlns:p14="http://schemas.microsoft.com/office/powerpoint/2010/main" val="3582671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Cues Instruction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See above</a:t>
            </a:r>
          </a:p>
          <a:p>
            <a:r>
              <a:rPr lang="en-US" sz="1200" b="1" kern="1200" dirty="0" smtClean="0">
                <a:solidFill>
                  <a:schemeClr val="tx1"/>
                </a:solidFill>
                <a:effectLst/>
                <a:latin typeface="+mn-lt"/>
                <a:ea typeface="+mn-ea"/>
                <a:cs typeface="+mn-cs"/>
              </a:rPr>
              <a:t>Clear Language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Extended Comparison</a:t>
            </a:r>
            <a:endParaRPr lang="en-US" sz="1200" kern="1200" dirty="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comparison is full and complete, usually with multiple steps or layers, not just an off-hand comment or quick reference. Includes an explanation or opportunity to discuss. It is truly designed to enhance understanding of the term.</a:t>
            </a:r>
          </a:p>
          <a:p>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25</a:t>
            </a:fld>
            <a:endParaRPr lang="en-US"/>
          </a:p>
        </p:txBody>
      </p:sp>
    </p:spTree>
    <p:extLst>
      <p:ext uri="{BB962C8B-B14F-4D97-AF65-F5344CB8AC3E}">
        <p14:creationId xmlns:p14="http://schemas.microsoft.com/office/powerpoint/2010/main" val="724403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 energy,</a:t>
            </a:r>
            <a:r>
              <a:rPr lang="en-US" baseline="0" dirty="0" smtClean="0"/>
              <a:t> or stored energy, is like water behind a dam. Imagine all of that water building. As more and more water builds up, the pressure on the dam increases. </a:t>
            </a:r>
          </a:p>
          <a:p>
            <a:endParaRPr lang="en-US" baseline="0" dirty="0" smtClean="0"/>
          </a:p>
          <a:p>
            <a:r>
              <a:rPr lang="en-US" baseline="0" dirty="0" smtClean="0"/>
              <a:t>(make sure you write out the analogy and then provide an extended context/explanation)</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26</a:t>
            </a:fld>
            <a:endParaRPr lang="en-US"/>
          </a:p>
        </p:txBody>
      </p:sp>
    </p:spTree>
    <p:extLst>
      <p:ext uri="{BB962C8B-B14F-4D97-AF65-F5344CB8AC3E}">
        <p14:creationId xmlns:p14="http://schemas.microsoft.com/office/powerpoint/2010/main" val="1229495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dam were to break,</a:t>
            </a:r>
            <a:r>
              <a:rPr lang="en-US" baseline="0" dirty="0" smtClean="0"/>
              <a:t> all of that water would be released. Think of the energy those rushing waves would have! The energy would no longer be stored. Now it would be the energy of motion, or kinetic energy!</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27</a:t>
            </a:fld>
            <a:endParaRPr lang="en-US"/>
          </a:p>
        </p:txBody>
      </p:sp>
    </p:spTree>
    <p:extLst>
      <p:ext uri="{BB962C8B-B14F-4D97-AF65-F5344CB8AC3E}">
        <p14:creationId xmlns:p14="http://schemas.microsoft.com/office/powerpoint/2010/main" val="5428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Can you think of an analogy for potential energy?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Follow</a:t>
            </a:r>
            <a:r>
              <a:rPr lang="en-US" sz="1200" b="0" baseline="0" dirty="0" smtClean="0"/>
              <a:t> up with a cue for students to think about an analogy and for teacher to </a:t>
            </a:r>
            <a:r>
              <a:rPr lang="en-US" sz="1200" b="0" baseline="0" smtClean="0"/>
              <a:t>provide feedback</a:t>
            </a:r>
            <a:endParaRPr lang="en-US" sz="1200" b="0" dirty="0" smtClean="0"/>
          </a:p>
          <a:p>
            <a:endParaRPr lang="en-US" b="1" dirty="0"/>
          </a:p>
        </p:txBody>
      </p:sp>
      <p:sp>
        <p:nvSpPr>
          <p:cNvPr id="4" name="Slide Number Placeholder 3"/>
          <p:cNvSpPr>
            <a:spLocks noGrp="1"/>
          </p:cNvSpPr>
          <p:nvPr>
            <p:ph type="sldNum" sz="quarter" idx="10"/>
          </p:nvPr>
        </p:nvSpPr>
        <p:spPr/>
        <p:txBody>
          <a:bodyPr/>
          <a:lstStyle/>
          <a:p>
            <a:fld id="{52AEAA21-47BA-0245-9FDB-F763607C1847}" type="slidenum">
              <a:rPr lang="en-US" smtClean="0"/>
              <a:t>28</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3 different types of </a:t>
            </a:r>
            <a:r>
              <a:rPr lang="en-US" baseline="0" smtClean="0"/>
              <a:t>potential energy.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29</a:t>
            </a:fld>
            <a:endParaRPr lang="en-US"/>
          </a:p>
        </p:txBody>
      </p:sp>
    </p:spTree>
    <p:extLst>
      <p:ext uri="{BB962C8B-B14F-4D97-AF65-F5344CB8AC3E}">
        <p14:creationId xmlns:p14="http://schemas.microsoft.com/office/powerpoint/2010/main" val="3801003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Specifically we are going to look at potential</a:t>
            </a:r>
            <a:r>
              <a:rPr lang="en-US" baseline="0" dirty="0" smtClean="0"/>
              <a:t> energy,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3</a:t>
            </a:fld>
            <a:endParaRPr lang="en-US"/>
          </a:p>
        </p:txBody>
      </p:sp>
    </p:spTree>
    <p:extLst>
      <p:ext uri="{BB962C8B-B14F-4D97-AF65-F5344CB8AC3E}">
        <p14:creationId xmlns:p14="http://schemas.microsoft.com/office/powerpoint/2010/main" val="3582671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we are going to look at potential energy.</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30</a:t>
            </a:fld>
            <a:endParaRPr lang="en-US"/>
          </a:p>
        </p:txBody>
      </p:sp>
    </p:spTree>
    <p:extLst>
      <p:ext uri="{BB962C8B-B14F-4D97-AF65-F5344CB8AC3E}">
        <p14:creationId xmlns:p14="http://schemas.microsoft.com/office/powerpoint/2010/main" val="3801003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define electrical</a:t>
            </a:r>
            <a:r>
              <a:rPr lang="en-US" baseline="0" dirty="0" smtClean="0"/>
              <a:t> energy.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31</a:t>
            </a:fld>
            <a:endParaRPr lang="en-US"/>
          </a:p>
        </p:txBody>
      </p:sp>
    </p:spTree>
    <p:extLst>
      <p:ext uri="{BB962C8B-B14F-4D97-AF65-F5344CB8AC3E}">
        <p14:creationId xmlns:p14="http://schemas.microsoft.com/office/powerpoint/2010/main" val="345392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Gravitational potential energy is the energy an object has because of its position in a gravitational field.</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32</a:t>
            </a:fld>
            <a:endParaRPr lang="en-US"/>
          </a:p>
        </p:txBody>
      </p:sp>
    </p:spTree>
    <p:extLst>
      <p:ext uri="{BB962C8B-B14F-4D97-AF65-F5344CB8AC3E}">
        <p14:creationId xmlns:p14="http://schemas.microsoft.com/office/powerpoint/2010/main" val="2357514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Gravity is a force the exists between all objects</a:t>
            </a:r>
            <a:r>
              <a:rPr lang="en-US" baseline="0" dirty="0" smtClean="0"/>
              <a:t> with mass. This is why apples fall to the earth. They are being pulled in by the earths gravity.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33</a:t>
            </a:fld>
            <a:endParaRPr lang="en-US"/>
          </a:p>
        </p:txBody>
      </p:sp>
    </p:spTree>
    <p:extLst>
      <p:ext uri="{BB962C8B-B14F-4D97-AF65-F5344CB8AC3E}">
        <p14:creationId xmlns:p14="http://schemas.microsoft.com/office/powerpoint/2010/main" val="1161036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amount of g</a:t>
            </a:r>
            <a:r>
              <a:rPr lang="en-US" dirty="0" smtClean="0"/>
              <a:t>ravitational potential energy</a:t>
            </a:r>
            <a:r>
              <a:rPr lang="en-US" baseline="0" dirty="0" smtClean="0"/>
              <a:t> an object has depends on its mass,</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34</a:t>
            </a:fld>
            <a:endParaRPr lang="en-US"/>
          </a:p>
        </p:txBody>
      </p:sp>
    </p:spTree>
    <p:extLst>
      <p:ext uri="{BB962C8B-B14F-4D97-AF65-F5344CB8AC3E}">
        <p14:creationId xmlns:p14="http://schemas.microsoft.com/office/powerpoint/2010/main" val="2357514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its distance from the Earth.</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35</a:t>
            </a:fld>
            <a:endParaRPr lang="en-US"/>
          </a:p>
        </p:txBody>
      </p:sp>
    </p:spTree>
    <p:extLst>
      <p:ext uri="{BB962C8B-B14F-4D97-AF65-F5344CB8AC3E}">
        <p14:creationId xmlns:p14="http://schemas.microsoft.com/office/powerpoint/2010/main" val="832579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there is gravitational potential</a:t>
            </a:r>
            <a:r>
              <a:rPr lang="en-US" baseline="0" dirty="0" smtClean="0"/>
              <a:t> energy.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36</a:t>
            </a:fld>
            <a:endParaRPr lang="en-US"/>
          </a:p>
        </p:txBody>
      </p:sp>
    </p:spTree>
    <p:extLst>
      <p:ext uri="{BB962C8B-B14F-4D97-AF65-F5344CB8AC3E}">
        <p14:creationId xmlns:p14="http://schemas.microsoft.com/office/powerpoint/2010/main" val="1422185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gravitational potential energy because the apple and earth have mass.</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37</a:t>
            </a:fld>
            <a:endParaRPr lang="en-US"/>
          </a:p>
        </p:txBody>
      </p:sp>
    </p:spTree>
    <p:extLst>
      <p:ext uri="{BB962C8B-B14F-4D97-AF65-F5344CB8AC3E}">
        <p14:creationId xmlns:p14="http://schemas.microsoft.com/office/powerpoint/2010/main" val="1422185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gravitational potential energy because the apple is “x” distance from the earth.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38</a:t>
            </a:fld>
            <a:endParaRPr lang="en-US"/>
          </a:p>
        </p:txBody>
      </p:sp>
    </p:spTree>
    <p:extLst>
      <p:ext uri="{BB962C8B-B14F-4D97-AF65-F5344CB8AC3E}">
        <p14:creationId xmlns:p14="http://schemas.microsoft.com/office/powerpoint/2010/main" val="1422185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the apple begins to fall, it loses potential energy because it is closer to the ground.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39</a:t>
            </a:fld>
            <a:endParaRPr lang="en-US"/>
          </a:p>
        </p:txBody>
      </p:sp>
    </p:spTree>
    <p:extLst>
      <p:ext uri="{BB962C8B-B14F-4D97-AF65-F5344CB8AC3E}">
        <p14:creationId xmlns:p14="http://schemas.microsoft.com/office/powerpoint/2010/main" val="421314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gravitational potential energy,</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4</a:t>
            </a:fld>
            <a:endParaRPr lang="en-US"/>
          </a:p>
        </p:txBody>
      </p:sp>
    </p:spTree>
    <p:extLst>
      <p:ext uri="{BB962C8B-B14F-4D97-AF65-F5344CB8AC3E}">
        <p14:creationId xmlns:p14="http://schemas.microsoft.com/office/powerpoint/2010/main" val="2357514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review what we have learned</a:t>
            </a:r>
            <a:r>
              <a:rPr lang="en-US" b="0" baseline="0" dirty="0" smtClean="0"/>
              <a:t> so far.</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40</a:t>
            </a:fld>
            <a:endParaRPr lang="en-US"/>
          </a:p>
        </p:txBody>
      </p:sp>
    </p:spTree>
    <p:extLst>
      <p:ext uri="{BB962C8B-B14F-4D97-AF65-F5344CB8AC3E}">
        <p14:creationId xmlns:p14="http://schemas.microsoft.com/office/powerpoint/2010/main" val="416306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What</a:t>
            </a:r>
            <a:r>
              <a:rPr lang="en-US" b="0" baseline="0" dirty="0" smtClean="0"/>
              <a:t> is energy?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41</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2AEAA21-47BA-0245-9FDB-F763607C1847}" type="slidenum">
              <a:rPr lang="en-US" smtClean="0"/>
              <a:t>42</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2AEAA21-47BA-0245-9FDB-F763607C1847}" type="slidenum">
              <a:rPr lang="en-US" smtClean="0"/>
              <a:t>43</a:t>
            </a:fld>
            <a:endParaRPr lang="en-US" dirty="0"/>
          </a:p>
        </p:txBody>
      </p:sp>
    </p:spTree>
    <p:extLst>
      <p:ext uri="{BB962C8B-B14F-4D97-AF65-F5344CB8AC3E}">
        <p14:creationId xmlns:p14="http://schemas.microsoft.com/office/powerpoint/2010/main" val="254227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Distance</a:t>
            </a:r>
            <a:r>
              <a:rPr lang="en-US" b="1" baseline="0" dirty="0" smtClean="0"/>
              <a:t> and mass</a:t>
            </a:r>
            <a:endParaRPr lang="en-US" b="1" dirty="0"/>
          </a:p>
        </p:txBody>
      </p:sp>
      <p:sp>
        <p:nvSpPr>
          <p:cNvPr id="4" name="Slide Number Placeholder 3"/>
          <p:cNvSpPr>
            <a:spLocks noGrp="1"/>
          </p:cNvSpPr>
          <p:nvPr>
            <p:ph type="sldNum" sz="quarter" idx="10"/>
          </p:nvPr>
        </p:nvSpPr>
        <p:spPr/>
        <p:txBody>
          <a:bodyPr/>
          <a:lstStyle/>
          <a:p>
            <a:fld id="{52AEAA21-47BA-0245-9FDB-F763607C1847}" type="slidenum">
              <a:rPr lang="en-US" smtClean="0"/>
              <a:t>44</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are going to look at chemical energy, which is another type of potential energy.</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45</a:t>
            </a:fld>
            <a:endParaRPr lang="en-US"/>
          </a:p>
        </p:txBody>
      </p:sp>
    </p:spTree>
    <p:extLst>
      <p:ext uri="{BB962C8B-B14F-4D97-AF65-F5344CB8AC3E}">
        <p14:creationId xmlns:p14="http://schemas.microsoft.com/office/powerpoint/2010/main" val="3801003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define chemical</a:t>
            </a:r>
            <a:r>
              <a:rPr lang="en-US" baseline="0" dirty="0" smtClean="0"/>
              <a:t> energy.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46</a:t>
            </a:fld>
            <a:endParaRPr lang="en-US"/>
          </a:p>
        </p:txBody>
      </p:sp>
    </p:spTree>
    <p:extLst>
      <p:ext uri="{BB962C8B-B14F-4D97-AF65-F5344CB8AC3E}">
        <p14:creationId xmlns:p14="http://schemas.microsoft.com/office/powerpoint/2010/main" val="1474171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Bonds between molecules or compounds must be present for chemical energy to exist.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47</a:t>
            </a:fld>
            <a:endParaRPr lang="en-US"/>
          </a:p>
        </p:txBody>
      </p:sp>
    </p:spTree>
    <p:extLst>
      <p:ext uri="{BB962C8B-B14F-4D97-AF65-F5344CB8AC3E}">
        <p14:creationId xmlns:p14="http://schemas.microsoft.com/office/powerpoint/2010/main" val="25943592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Bonds</a:t>
            </a:r>
            <a:r>
              <a:rPr lang="en-US" baseline="0" dirty="0" smtClean="0"/>
              <a:t> store and release energy.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48</a:t>
            </a:fld>
            <a:endParaRPr lang="en-US"/>
          </a:p>
        </p:txBody>
      </p:sp>
    </p:spTree>
    <p:extLst>
      <p:ext uri="{BB962C8B-B14F-4D97-AF65-F5344CB8AC3E}">
        <p14:creationId xmlns:p14="http://schemas.microsoft.com/office/powerpoint/2010/main" val="25943592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a bond is formed, energy is stored.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49</a:t>
            </a:fld>
            <a:endParaRPr lang="en-US"/>
          </a:p>
        </p:txBody>
      </p:sp>
    </p:spTree>
    <p:extLst>
      <p:ext uri="{BB962C8B-B14F-4D97-AF65-F5344CB8AC3E}">
        <p14:creationId xmlns:p14="http://schemas.microsoft.com/office/powerpoint/2010/main" val="259435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chemicalenergy</a:t>
            </a:r>
            <a:r>
              <a:rPr lang="en-US" dirty="0" smtClean="0"/>
              <a:t>,</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5</a:t>
            </a:fld>
            <a:endParaRPr lang="en-US"/>
          </a:p>
        </p:txBody>
      </p:sp>
    </p:spTree>
    <p:extLst>
      <p:ext uri="{BB962C8B-B14F-4D97-AF65-F5344CB8AC3E}">
        <p14:creationId xmlns:p14="http://schemas.microsoft.com/office/powerpoint/2010/main" val="2201090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a bond is broken, energy is released.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50</a:t>
            </a:fld>
            <a:endParaRPr lang="en-US"/>
          </a:p>
        </p:txBody>
      </p:sp>
    </p:spTree>
    <p:extLst>
      <p:ext uri="{BB962C8B-B14F-4D97-AF65-F5344CB8AC3E}">
        <p14:creationId xmlns:p14="http://schemas.microsoft.com/office/powerpoint/2010/main" val="2594359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Where is chemical</a:t>
            </a:r>
            <a:r>
              <a:rPr lang="en-US" b="0" baseline="0" dirty="0" smtClean="0"/>
              <a:t> energy stored?</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51</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Which two of these have chemical energy?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52</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Atoms</a:t>
            </a:r>
            <a:r>
              <a:rPr lang="en-US" b="0" baseline="0" dirty="0" smtClean="0"/>
              <a:t> and molecules can have chemical energy.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53</a:t>
            </a:fld>
            <a:endParaRPr lang="en-US" dirty="0"/>
          </a:p>
        </p:txBody>
      </p:sp>
    </p:spTree>
    <p:extLst>
      <p:ext uri="{BB962C8B-B14F-4D97-AF65-F5344CB8AC3E}">
        <p14:creationId xmlns:p14="http://schemas.microsoft.com/office/powerpoint/2010/main" val="1921995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are going to look at a third type of potential energy: nuclear energy.</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54</a:t>
            </a:fld>
            <a:endParaRPr lang="en-US"/>
          </a:p>
        </p:txBody>
      </p:sp>
    </p:spTree>
    <p:extLst>
      <p:ext uri="{BB962C8B-B14F-4D97-AF65-F5344CB8AC3E}">
        <p14:creationId xmlns:p14="http://schemas.microsoft.com/office/powerpoint/2010/main" val="3801003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define nuclear</a:t>
            </a:r>
            <a:r>
              <a:rPr lang="en-US" baseline="0" dirty="0" smtClean="0"/>
              <a:t> energy.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55</a:t>
            </a:fld>
            <a:endParaRPr lang="en-US"/>
          </a:p>
        </p:txBody>
      </p:sp>
    </p:spTree>
    <p:extLst>
      <p:ext uri="{BB962C8B-B14F-4D97-AF65-F5344CB8AC3E}">
        <p14:creationId xmlns:p14="http://schemas.microsoft.com/office/powerpoint/2010/main" val="1142857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Nuclear energy is energy stored in the nucleus</a:t>
            </a:r>
            <a:r>
              <a:rPr lang="en-US" baseline="0" dirty="0" smtClean="0"/>
              <a:t> of an atom.</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56</a:t>
            </a:fld>
            <a:endParaRPr lang="en-US"/>
          </a:p>
        </p:txBody>
      </p:sp>
    </p:spTree>
    <p:extLst>
      <p:ext uri="{BB962C8B-B14F-4D97-AF65-F5344CB8AC3E}">
        <p14:creationId xmlns:p14="http://schemas.microsoft.com/office/powerpoint/2010/main" val="2658017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Nuclear energy can be extremely explosive when used.</a:t>
            </a:r>
            <a:r>
              <a:rPr lang="en-US" baseline="0" dirty="0" smtClean="0"/>
              <a:t> The sun is powered by nuclear energy.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57</a:t>
            </a:fld>
            <a:endParaRPr lang="en-US"/>
          </a:p>
        </p:txBody>
      </p:sp>
    </p:spTree>
    <p:extLst>
      <p:ext uri="{BB962C8B-B14F-4D97-AF65-F5344CB8AC3E}">
        <p14:creationId xmlns:p14="http://schemas.microsoft.com/office/powerpoint/2010/main" val="14751235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Nuclear energy</a:t>
            </a:r>
            <a:r>
              <a:rPr lang="en-US" baseline="0" dirty="0" smtClean="0"/>
              <a:t> holds the nucleus of an atom together. It keeps protons and neutrons next to each other.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58</a:t>
            </a:fld>
            <a:endParaRPr lang="en-US"/>
          </a:p>
        </p:txBody>
      </p:sp>
    </p:spTree>
    <p:extLst>
      <p:ext uri="{BB962C8B-B14F-4D97-AF65-F5344CB8AC3E}">
        <p14:creationId xmlns:p14="http://schemas.microsoft.com/office/powerpoint/2010/main" val="39572093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can see how the word ”nuclear”</a:t>
            </a:r>
            <a:r>
              <a:rPr lang="en-US" baseline="0" dirty="0" smtClean="0"/>
              <a:t> </a:t>
            </a:r>
            <a:r>
              <a:rPr lang="en-US" dirty="0" smtClean="0"/>
              <a:t>comes from the word</a:t>
            </a:r>
            <a:r>
              <a:rPr lang="en-US" baseline="0" dirty="0" smtClean="0"/>
              <a:t> “nucleus.”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59</a:t>
            </a:fld>
            <a:endParaRPr lang="en-US"/>
          </a:p>
        </p:txBody>
      </p:sp>
    </p:spTree>
    <p:extLst>
      <p:ext uri="{BB962C8B-B14F-4D97-AF65-F5344CB8AC3E}">
        <p14:creationId xmlns:p14="http://schemas.microsoft.com/office/powerpoint/2010/main" val="383296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and nuclear energy.</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6</a:t>
            </a:fld>
            <a:endParaRPr lang="en-US"/>
          </a:p>
        </p:txBody>
      </p:sp>
    </p:spTree>
    <p:extLst>
      <p:ext uri="{BB962C8B-B14F-4D97-AF65-F5344CB8AC3E}">
        <p14:creationId xmlns:p14="http://schemas.microsoft.com/office/powerpoint/2010/main" val="2658017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Now</a:t>
            </a:r>
            <a:r>
              <a:rPr lang="en-US" b="0" baseline="0" dirty="0" smtClean="0"/>
              <a:t> we are going to review what we have learned today. </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60</a:t>
            </a:fld>
            <a:endParaRPr lang="en-US"/>
          </a:p>
        </p:txBody>
      </p:sp>
    </p:spTree>
    <p:extLst>
      <p:ext uri="{BB962C8B-B14F-4D97-AF65-F5344CB8AC3E}">
        <p14:creationId xmlns:p14="http://schemas.microsoft.com/office/powerpoint/2010/main" val="416306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What is potential</a:t>
            </a:r>
            <a:r>
              <a:rPr lang="en-US" b="0" baseline="0" dirty="0" smtClean="0"/>
              <a:t> energy?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61</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What is</a:t>
            </a:r>
            <a:r>
              <a:rPr lang="en-US" b="0" baseline="0" dirty="0" smtClean="0"/>
              <a:t> energy?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62</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Which one is NOT a</a:t>
            </a:r>
            <a:r>
              <a:rPr lang="en-US" b="0" baseline="0" dirty="0" smtClean="0"/>
              <a:t> form of potential energy?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63</a:t>
            </a:fld>
            <a:endParaRPr lang="en-US" dirty="0"/>
          </a:p>
        </p:txBody>
      </p:sp>
    </p:spTree>
    <p:extLst>
      <p:ext uri="{BB962C8B-B14F-4D97-AF65-F5344CB8AC3E}">
        <p14:creationId xmlns:p14="http://schemas.microsoft.com/office/powerpoint/2010/main" val="11609078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Kinetic energy is not a</a:t>
            </a:r>
            <a:r>
              <a:rPr lang="en-US" b="0" baseline="0" dirty="0" smtClean="0"/>
              <a:t> form of potential energy.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64</a:t>
            </a:fld>
            <a:endParaRPr lang="en-US" dirty="0"/>
          </a:p>
        </p:txBody>
      </p:sp>
    </p:spTree>
    <p:extLst>
      <p:ext uri="{BB962C8B-B14F-4D97-AF65-F5344CB8AC3E}">
        <p14:creationId xmlns:p14="http://schemas.microsoft.com/office/powerpoint/2010/main" val="1576761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remember!</a:t>
            </a:r>
          </a:p>
          <a:p>
            <a:endParaRPr lang="en-US" dirty="0" smtClean="0"/>
          </a:p>
        </p:txBody>
      </p:sp>
      <p:sp>
        <p:nvSpPr>
          <p:cNvPr id="4" name="Slide Number Placeholder 3"/>
          <p:cNvSpPr>
            <a:spLocks noGrp="1"/>
          </p:cNvSpPr>
          <p:nvPr>
            <p:ph type="sldNum" sz="quarter" idx="10"/>
          </p:nvPr>
        </p:nvSpPr>
        <p:spPr/>
        <p:txBody>
          <a:bodyPr/>
          <a:lstStyle/>
          <a:p>
            <a:fld id="{52AEAA21-47BA-0245-9FDB-F763607C1847}" type="slidenum">
              <a:rPr lang="en-US" smtClean="0"/>
              <a:t>65</a:t>
            </a:fld>
            <a:endParaRPr lang="en-US"/>
          </a:p>
        </p:txBody>
      </p:sp>
    </p:spTree>
    <p:extLst>
      <p:ext uri="{BB962C8B-B14F-4D97-AF65-F5344CB8AC3E}">
        <p14:creationId xmlns:p14="http://schemas.microsoft.com/office/powerpoint/2010/main" val="9619713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a:t>
            </a:r>
            <a:r>
              <a:rPr lang="en-US" baseline="0" dirty="0" smtClean="0"/>
              <a:t> is the ability to cause change.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66</a:t>
            </a:fld>
            <a:endParaRPr lang="en-US"/>
          </a:p>
        </p:txBody>
      </p:sp>
    </p:spTree>
    <p:extLst>
      <p:ext uri="{BB962C8B-B14F-4D97-AF65-F5344CB8AC3E}">
        <p14:creationId xmlns:p14="http://schemas.microsoft.com/office/powerpoint/2010/main" val="31065465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type of energy is potential energy, or stored energy.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67</a:t>
            </a:fld>
            <a:endParaRPr lang="en-US"/>
          </a:p>
        </p:txBody>
      </p:sp>
    </p:spTree>
    <p:extLst>
      <p:ext uri="{BB962C8B-B14F-4D97-AF65-F5344CB8AC3E}">
        <p14:creationId xmlns:p14="http://schemas.microsoft.com/office/powerpoint/2010/main" val="35826716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Gravitational Potential Energy is the energy an object has because of its position in a gravitational field.</a:t>
            </a:r>
          </a:p>
          <a:p>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68</a:t>
            </a:fld>
            <a:endParaRPr lang="en-US"/>
          </a:p>
        </p:txBody>
      </p:sp>
    </p:spTree>
    <p:extLst>
      <p:ext uri="{BB962C8B-B14F-4D97-AF65-F5344CB8AC3E}">
        <p14:creationId xmlns:p14="http://schemas.microsoft.com/office/powerpoint/2010/main" val="23575145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Chemical energy is found</a:t>
            </a:r>
            <a:r>
              <a:rPr lang="en-US" baseline="0" dirty="0" smtClean="0"/>
              <a:t> within chemical bonds. </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69</a:t>
            </a:fld>
            <a:endParaRPr lang="en-US"/>
          </a:p>
        </p:txBody>
      </p:sp>
    </p:spTree>
    <p:extLst>
      <p:ext uri="{BB962C8B-B14F-4D97-AF65-F5344CB8AC3E}">
        <p14:creationId xmlns:p14="http://schemas.microsoft.com/office/powerpoint/2010/main" val="2201090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a:t>
            </a:r>
            <a:r>
              <a:rPr lang="en-US" baseline="0" smtClean="0"/>
              <a:t>define these terms, </a:t>
            </a:r>
            <a:r>
              <a:rPr lang="en-US" baseline="0" dirty="0" smtClean="0"/>
              <a:t>let’s review some other words that you already learned, and make sure you are firm in your understanding.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7</a:t>
            </a:fld>
            <a:endParaRPr lang="en-US"/>
          </a:p>
        </p:txBody>
      </p:sp>
    </p:spTree>
    <p:extLst>
      <p:ext uri="{BB962C8B-B14F-4D97-AF65-F5344CB8AC3E}">
        <p14:creationId xmlns:p14="http://schemas.microsoft.com/office/powerpoint/2010/main" val="16313216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Nuclear energy is found within the nucleus</a:t>
            </a:r>
            <a:r>
              <a:rPr lang="en-US" baseline="0" dirty="0" smtClean="0"/>
              <a:t> of an atom.</a:t>
            </a:r>
            <a:endParaRPr lang="en-US" dirty="0"/>
          </a:p>
        </p:txBody>
      </p:sp>
      <p:sp>
        <p:nvSpPr>
          <p:cNvPr id="4" name="Slide Number Placeholder 3"/>
          <p:cNvSpPr>
            <a:spLocks noGrp="1"/>
          </p:cNvSpPr>
          <p:nvPr>
            <p:ph type="sldNum" sz="quarter" idx="10"/>
          </p:nvPr>
        </p:nvSpPr>
        <p:spPr/>
        <p:txBody>
          <a:bodyPr/>
          <a:lstStyle/>
          <a:p>
            <a:fld id="{34D480A8-2287-4844-A295-BD1B83A74D98}" type="slidenum">
              <a:rPr lang="en-US" smtClean="0"/>
              <a:t>70</a:t>
            </a:fld>
            <a:endParaRPr lang="en-US"/>
          </a:p>
        </p:txBody>
      </p:sp>
    </p:spTree>
    <p:extLst>
      <p:ext uri="{BB962C8B-B14F-4D97-AF65-F5344CB8AC3E}">
        <p14:creationId xmlns:p14="http://schemas.microsoft.com/office/powerpoint/2010/main" val="2658017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watching, and please continue watching CAPs available</a:t>
            </a:r>
            <a:r>
              <a:rPr lang="en-US" baseline="0" dirty="0" smtClean="0"/>
              <a:t> from this website.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71</a:t>
            </a:fld>
            <a:endParaRPr lang="en-US"/>
          </a:p>
        </p:txBody>
      </p:sp>
    </p:spTree>
    <p:extLst>
      <p:ext uri="{BB962C8B-B14F-4D97-AF65-F5344CB8AC3E}">
        <p14:creationId xmlns:p14="http://schemas.microsoft.com/office/powerpoint/2010/main" val="822672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a:t>
            </a:r>
            <a:r>
              <a:rPr lang="en-US" baseline="0" dirty="0" smtClean="0"/>
              <a:t> nucleus is made up of protons and neutrons held together by nuclear interactions.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8</a:t>
            </a:fld>
            <a:endParaRPr lang="en-US"/>
          </a:p>
        </p:txBody>
      </p:sp>
    </p:spTree>
    <p:extLst>
      <p:ext uri="{BB962C8B-B14F-4D97-AF65-F5344CB8AC3E}">
        <p14:creationId xmlns:p14="http://schemas.microsoft.com/office/powerpoint/2010/main" val="2944774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Protons</a:t>
            </a:r>
            <a:r>
              <a:rPr lang="en-US" baseline="0" dirty="0" smtClean="0"/>
              <a:t> have a positive charge.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9</a:t>
            </a:fld>
            <a:endParaRPr lang="en-US"/>
          </a:p>
        </p:txBody>
      </p:sp>
    </p:spTree>
    <p:extLst>
      <p:ext uri="{BB962C8B-B14F-4D97-AF65-F5344CB8AC3E}">
        <p14:creationId xmlns:p14="http://schemas.microsoft.com/office/powerpoint/2010/main" val="294477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45A3D6-2F2B-E44F-AEF4-5E75C9259EB3}"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E30E8-A865-F643-87D1-F32499510BA2}" type="slidenum">
              <a:rPr lang="en-US" smtClean="0"/>
              <a:t>‹#›</a:t>
            </a:fld>
            <a:endParaRPr lang="en-US"/>
          </a:p>
        </p:txBody>
      </p:sp>
    </p:spTree>
    <p:extLst>
      <p:ext uri="{BB962C8B-B14F-4D97-AF65-F5344CB8AC3E}">
        <p14:creationId xmlns:p14="http://schemas.microsoft.com/office/powerpoint/2010/main" val="42158383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45A3D6-2F2B-E44F-AEF4-5E75C9259EB3}"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E30E8-A865-F643-87D1-F32499510BA2}" type="slidenum">
              <a:rPr lang="en-US" smtClean="0"/>
              <a:t>‹#›</a:t>
            </a:fld>
            <a:endParaRPr lang="en-US"/>
          </a:p>
        </p:txBody>
      </p:sp>
    </p:spTree>
    <p:extLst>
      <p:ext uri="{BB962C8B-B14F-4D97-AF65-F5344CB8AC3E}">
        <p14:creationId xmlns:p14="http://schemas.microsoft.com/office/powerpoint/2010/main" val="4161714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45A3D6-2F2B-E44F-AEF4-5E75C9259EB3}"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E30E8-A865-F643-87D1-F32499510BA2}" type="slidenum">
              <a:rPr lang="en-US" smtClean="0"/>
              <a:t>‹#›</a:t>
            </a:fld>
            <a:endParaRPr lang="en-US"/>
          </a:p>
        </p:txBody>
      </p:sp>
    </p:spTree>
    <p:extLst>
      <p:ext uri="{BB962C8B-B14F-4D97-AF65-F5344CB8AC3E}">
        <p14:creationId xmlns:p14="http://schemas.microsoft.com/office/powerpoint/2010/main" val="18403705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45A3D6-2F2B-E44F-AEF4-5E75C9259EB3}"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E30E8-A865-F643-87D1-F32499510BA2}" type="slidenum">
              <a:rPr lang="en-US" smtClean="0"/>
              <a:t>‹#›</a:t>
            </a:fld>
            <a:endParaRPr lang="en-US"/>
          </a:p>
        </p:txBody>
      </p:sp>
    </p:spTree>
    <p:extLst>
      <p:ext uri="{BB962C8B-B14F-4D97-AF65-F5344CB8AC3E}">
        <p14:creationId xmlns:p14="http://schemas.microsoft.com/office/powerpoint/2010/main" val="23551497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45A3D6-2F2B-E44F-AEF4-5E75C9259EB3}"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E30E8-A865-F643-87D1-F32499510BA2}" type="slidenum">
              <a:rPr lang="en-US" smtClean="0"/>
              <a:t>‹#›</a:t>
            </a:fld>
            <a:endParaRPr lang="en-US"/>
          </a:p>
        </p:txBody>
      </p:sp>
    </p:spTree>
    <p:extLst>
      <p:ext uri="{BB962C8B-B14F-4D97-AF65-F5344CB8AC3E}">
        <p14:creationId xmlns:p14="http://schemas.microsoft.com/office/powerpoint/2010/main" val="5914957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45A3D6-2F2B-E44F-AEF4-5E75C9259EB3}"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E30E8-A865-F643-87D1-F32499510BA2}" type="slidenum">
              <a:rPr lang="en-US" smtClean="0"/>
              <a:t>‹#›</a:t>
            </a:fld>
            <a:endParaRPr lang="en-US"/>
          </a:p>
        </p:txBody>
      </p:sp>
    </p:spTree>
    <p:extLst>
      <p:ext uri="{BB962C8B-B14F-4D97-AF65-F5344CB8AC3E}">
        <p14:creationId xmlns:p14="http://schemas.microsoft.com/office/powerpoint/2010/main" val="36423143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45A3D6-2F2B-E44F-AEF4-5E75C9259EB3}" type="datetimeFigureOut">
              <a:rPr lang="en-US" smtClean="0"/>
              <a:t>9/18/17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3E30E8-A865-F643-87D1-F32499510BA2}" type="slidenum">
              <a:rPr lang="en-US" smtClean="0"/>
              <a:t>‹#›</a:t>
            </a:fld>
            <a:endParaRPr lang="en-US"/>
          </a:p>
        </p:txBody>
      </p:sp>
    </p:spTree>
    <p:extLst>
      <p:ext uri="{BB962C8B-B14F-4D97-AF65-F5344CB8AC3E}">
        <p14:creationId xmlns:p14="http://schemas.microsoft.com/office/powerpoint/2010/main" val="1296264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45A3D6-2F2B-E44F-AEF4-5E75C9259EB3}" type="datetimeFigureOut">
              <a:rPr lang="en-US" smtClean="0"/>
              <a:t>9/18/17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3E30E8-A865-F643-87D1-F32499510BA2}" type="slidenum">
              <a:rPr lang="en-US" smtClean="0"/>
              <a:t>‹#›</a:t>
            </a:fld>
            <a:endParaRPr lang="en-US"/>
          </a:p>
        </p:txBody>
      </p:sp>
    </p:spTree>
    <p:extLst>
      <p:ext uri="{BB962C8B-B14F-4D97-AF65-F5344CB8AC3E}">
        <p14:creationId xmlns:p14="http://schemas.microsoft.com/office/powerpoint/2010/main" val="6002022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45A3D6-2F2B-E44F-AEF4-5E75C9259EB3}" type="datetimeFigureOut">
              <a:rPr lang="en-US" smtClean="0"/>
              <a:t>9/18/17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3E30E8-A865-F643-87D1-F32499510BA2}" type="slidenum">
              <a:rPr lang="en-US" smtClean="0"/>
              <a:t>‹#›</a:t>
            </a:fld>
            <a:endParaRPr lang="en-US"/>
          </a:p>
        </p:txBody>
      </p:sp>
    </p:spTree>
    <p:extLst>
      <p:ext uri="{BB962C8B-B14F-4D97-AF65-F5344CB8AC3E}">
        <p14:creationId xmlns:p14="http://schemas.microsoft.com/office/powerpoint/2010/main" val="2871189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45A3D6-2F2B-E44F-AEF4-5E75C9259EB3}"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E30E8-A865-F643-87D1-F32499510BA2}" type="slidenum">
              <a:rPr lang="en-US" smtClean="0"/>
              <a:t>‹#›</a:t>
            </a:fld>
            <a:endParaRPr lang="en-US"/>
          </a:p>
        </p:txBody>
      </p:sp>
    </p:spTree>
    <p:extLst>
      <p:ext uri="{BB962C8B-B14F-4D97-AF65-F5344CB8AC3E}">
        <p14:creationId xmlns:p14="http://schemas.microsoft.com/office/powerpoint/2010/main" val="2074661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45A3D6-2F2B-E44F-AEF4-5E75C9259EB3}"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E30E8-A865-F643-87D1-F32499510BA2}" type="slidenum">
              <a:rPr lang="en-US" smtClean="0"/>
              <a:t>‹#›</a:t>
            </a:fld>
            <a:endParaRPr lang="en-US"/>
          </a:p>
        </p:txBody>
      </p:sp>
    </p:spTree>
    <p:extLst>
      <p:ext uri="{BB962C8B-B14F-4D97-AF65-F5344CB8AC3E}">
        <p14:creationId xmlns:p14="http://schemas.microsoft.com/office/powerpoint/2010/main" val="1716563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5A3D6-2F2B-E44F-AEF4-5E75C9259EB3}" type="datetimeFigureOut">
              <a:rPr lang="en-US" smtClean="0"/>
              <a:t>9/18/17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E30E8-A865-F643-87D1-F32499510BA2}" type="slidenum">
              <a:rPr lang="en-US" smtClean="0"/>
              <a:t>‹#›</a:t>
            </a:fld>
            <a:endParaRPr lang="en-US"/>
          </a:p>
        </p:txBody>
      </p:sp>
    </p:spTree>
    <p:extLst>
      <p:ext uri="{BB962C8B-B14F-4D97-AF65-F5344CB8AC3E}">
        <p14:creationId xmlns:p14="http://schemas.microsoft.com/office/powerpoint/2010/main" val="3302245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1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1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0.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1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1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2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2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 Id="rId3" Type="http://schemas.openxmlformats.org/officeDocument/2006/relationships/image" Target="../media/image2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4149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0" y="2788920"/>
            <a:ext cx="5054257" cy="4069080"/>
          </a:xfrm>
          <a:prstGeom prst="rect">
            <a:avLst/>
          </a:prstGeom>
        </p:spPr>
      </p:pic>
    </p:spTree>
    <p:extLst>
      <p:ext uri="{BB962C8B-B14F-4D97-AF65-F5344CB8AC3E}">
        <p14:creationId xmlns:p14="http://schemas.microsoft.com/office/powerpoint/2010/main" val="14032989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735" y="303795"/>
            <a:ext cx="5829300" cy="1102519"/>
          </a:xfrm>
        </p:spPr>
        <p:txBody>
          <a:bodyPr>
            <a:normAutofit/>
          </a:bodyPr>
          <a:lstStyle/>
          <a:p>
            <a:r>
              <a:rPr lang="en-US" sz="5400" b="1" dirty="0" smtClean="0">
                <a:latin typeface="+mn-lt"/>
              </a:rPr>
              <a:t>Neutrons</a:t>
            </a:r>
            <a:endParaRPr lang="en-US" sz="5400" b="1" dirty="0">
              <a:latin typeface="+mn-lt"/>
            </a:endParaRPr>
          </a:p>
        </p:txBody>
      </p:sp>
      <p:pic>
        <p:nvPicPr>
          <p:cNvPr id="4" name="Picture 3"/>
          <p:cNvPicPr>
            <a:picLocks noChangeAspect="1"/>
          </p:cNvPicPr>
          <p:nvPr/>
        </p:nvPicPr>
        <p:blipFill>
          <a:blip r:embed="rId3"/>
          <a:stretch>
            <a:fillRect/>
          </a:stretch>
        </p:blipFill>
        <p:spPr>
          <a:xfrm>
            <a:off x="2592402" y="1475050"/>
            <a:ext cx="4002824" cy="4002824"/>
          </a:xfrm>
          <a:prstGeom prst="rect">
            <a:avLst/>
          </a:prstGeom>
        </p:spPr>
      </p:pic>
      <p:sp>
        <p:nvSpPr>
          <p:cNvPr id="5" name="TextBox 4"/>
          <p:cNvSpPr txBox="1"/>
          <p:nvPr/>
        </p:nvSpPr>
        <p:spPr>
          <a:xfrm>
            <a:off x="6665014" y="1608785"/>
            <a:ext cx="1526041" cy="507831"/>
          </a:xfrm>
          <a:prstGeom prst="rect">
            <a:avLst/>
          </a:prstGeom>
          <a:noFill/>
        </p:spPr>
        <p:txBody>
          <a:bodyPr wrap="none" rtlCol="0">
            <a:spAutoFit/>
          </a:bodyPr>
          <a:lstStyle/>
          <a:p>
            <a:r>
              <a:rPr lang="en-US" sz="2700" b="1" dirty="0" smtClean="0">
                <a:ln w="10541" cmpd="sng">
                  <a:solidFill>
                    <a:schemeClr val="accent1">
                      <a:shade val="88000"/>
                      <a:satMod val="110000"/>
                    </a:schemeClr>
                  </a:solidFill>
                  <a:prstDash val="solid"/>
                </a:ln>
                <a:solidFill>
                  <a:srgbClr val="FF0000"/>
                </a:solidFill>
              </a:rPr>
              <a:t>Neutrons</a:t>
            </a:r>
            <a:endParaRPr lang="en-US" sz="2700" dirty="0">
              <a:solidFill>
                <a:srgbClr val="FF0000"/>
              </a:solidFill>
            </a:endParaRPr>
          </a:p>
        </p:txBody>
      </p:sp>
      <p:cxnSp>
        <p:nvCxnSpPr>
          <p:cNvPr id="6" name="Straight Arrow Connector 5"/>
          <p:cNvCxnSpPr/>
          <p:nvPr/>
        </p:nvCxnSpPr>
        <p:spPr>
          <a:xfrm flipH="1">
            <a:off x="4952195" y="2041586"/>
            <a:ext cx="1727285" cy="1092492"/>
          </a:xfrm>
          <a:prstGeom prst="straightConnector1">
            <a:avLst/>
          </a:prstGeom>
          <a:ln w="57150" cmpd="sng">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063124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4656" y="236385"/>
            <a:ext cx="7630856" cy="1323439"/>
          </a:xfrm>
          <a:prstGeom prst="rect">
            <a:avLst/>
          </a:prstGeom>
        </p:spPr>
        <p:txBody>
          <a:bodyPr wrap="square">
            <a:spAutoFit/>
          </a:bodyPr>
          <a:lstStyle/>
          <a:p>
            <a:pPr algn="ctr"/>
            <a:r>
              <a:rPr lang="en-US" sz="4000" u="sng" dirty="0" smtClean="0"/>
              <a:t>Compound</a:t>
            </a:r>
          </a:p>
          <a:p>
            <a:pPr algn="ctr"/>
            <a:endParaRPr lang="en-US" sz="4000" u="sng" dirty="0"/>
          </a:p>
        </p:txBody>
      </p:sp>
      <p:pic>
        <p:nvPicPr>
          <p:cNvPr id="3" name="Picture 2"/>
          <p:cNvPicPr>
            <a:picLocks noChangeAspect="1"/>
          </p:cNvPicPr>
          <p:nvPr/>
        </p:nvPicPr>
        <p:blipFill>
          <a:blip r:embed="rId3"/>
          <a:stretch>
            <a:fillRect/>
          </a:stretch>
        </p:blipFill>
        <p:spPr>
          <a:xfrm>
            <a:off x="2061220" y="1139849"/>
            <a:ext cx="4993068" cy="4576979"/>
          </a:xfrm>
          <a:prstGeom prst="rect">
            <a:avLst/>
          </a:prstGeom>
        </p:spPr>
      </p:pic>
    </p:spTree>
    <p:extLst>
      <p:ext uri="{BB962C8B-B14F-4D97-AF65-F5344CB8AC3E}">
        <p14:creationId xmlns:p14="http://schemas.microsoft.com/office/powerpoint/2010/main" val="26187189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04656" y="236385"/>
            <a:ext cx="7630856" cy="1938992"/>
          </a:xfrm>
          <a:prstGeom prst="rect">
            <a:avLst/>
          </a:prstGeom>
        </p:spPr>
        <p:txBody>
          <a:bodyPr wrap="square">
            <a:spAutoFit/>
          </a:bodyPr>
          <a:lstStyle/>
          <a:p>
            <a:pPr algn="ctr"/>
            <a:r>
              <a:rPr lang="en-US" sz="4000" u="sng" dirty="0" smtClean="0"/>
              <a:t>Molecule</a:t>
            </a:r>
          </a:p>
          <a:p>
            <a:pPr algn="ctr"/>
            <a:endParaRPr lang="en-US" sz="4000" u="sng" dirty="0"/>
          </a:p>
          <a:p>
            <a:pPr algn="ctr"/>
            <a:endParaRPr lang="en-US" sz="4000" dirty="0"/>
          </a:p>
        </p:txBody>
      </p:sp>
      <p:grpSp>
        <p:nvGrpSpPr>
          <p:cNvPr id="4" name="Group 3"/>
          <p:cNvGrpSpPr/>
          <p:nvPr/>
        </p:nvGrpSpPr>
        <p:grpSpPr>
          <a:xfrm>
            <a:off x="1246552" y="1533574"/>
            <a:ext cx="6870773" cy="2216968"/>
            <a:chOff x="1094699" y="2417678"/>
            <a:chExt cx="6870773" cy="2216968"/>
          </a:xfrm>
        </p:grpSpPr>
        <p:sp>
          <p:nvSpPr>
            <p:cNvPr id="5" name="Oval 4"/>
            <p:cNvSpPr/>
            <p:nvPr/>
          </p:nvSpPr>
          <p:spPr>
            <a:xfrm>
              <a:off x="1094699" y="3187119"/>
              <a:ext cx="1487381" cy="129512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346494" y="3187119"/>
              <a:ext cx="1487381" cy="129512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184214" y="3339519"/>
              <a:ext cx="1487381" cy="1295127"/>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927904" y="2417678"/>
              <a:ext cx="1487381" cy="1295127"/>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478091" y="3339519"/>
              <a:ext cx="1487381" cy="1295127"/>
            </a:xfrm>
            <a:prstGeom prst="ellipse">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1817901" y="3865204"/>
            <a:ext cx="1528358" cy="769441"/>
          </a:xfrm>
          <a:prstGeom prst="rect">
            <a:avLst/>
          </a:prstGeom>
          <a:noFill/>
        </p:spPr>
        <p:txBody>
          <a:bodyPr wrap="none" rtlCol="0">
            <a:spAutoFit/>
          </a:bodyPr>
          <a:lstStyle/>
          <a:p>
            <a:r>
              <a:rPr lang="en-US" sz="4400" dirty="0" smtClean="0"/>
              <a:t>SAME</a:t>
            </a:r>
            <a:endParaRPr lang="en-US" sz="4400" dirty="0"/>
          </a:p>
        </p:txBody>
      </p:sp>
      <p:sp>
        <p:nvSpPr>
          <p:cNvPr id="12" name="TextBox 11"/>
          <p:cNvSpPr txBox="1"/>
          <p:nvPr/>
        </p:nvSpPr>
        <p:spPr>
          <a:xfrm>
            <a:off x="5706333" y="3865204"/>
            <a:ext cx="2234230" cy="769441"/>
          </a:xfrm>
          <a:prstGeom prst="rect">
            <a:avLst/>
          </a:prstGeom>
          <a:noFill/>
        </p:spPr>
        <p:txBody>
          <a:bodyPr wrap="none" rtlCol="0">
            <a:spAutoFit/>
          </a:bodyPr>
          <a:lstStyle/>
          <a:p>
            <a:r>
              <a:rPr lang="en-US" sz="4400" dirty="0" smtClean="0"/>
              <a:t>Different</a:t>
            </a:r>
            <a:endParaRPr lang="en-US" sz="4400" dirty="0"/>
          </a:p>
        </p:txBody>
      </p:sp>
      <p:sp>
        <p:nvSpPr>
          <p:cNvPr id="13" name="TextBox 12"/>
          <p:cNvSpPr txBox="1"/>
          <p:nvPr/>
        </p:nvSpPr>
        <p:spPr>
          <a:xfrm>
            <a:off x="4240029" y="2443980"/>
            <a:ext cx="864640" cy="769441"/>
          </a:xfrm>
          <a:prstGeom prst="rect">
            <a:avLst/>
          </a:prstGeom>
          <a:noFill/>
        </p:spPr>
        <p:txBody>
          <a:bodyPr wrap="none" rtlCol="0">
            <a:spAutoFit/>
          </a:bodyPr>
          <a:lstStyle/>
          <a:p>
            <a:r>
              <a:rPr lang="en-US" sz="4400" dirty="0" smtClean="0"/>
              <a:t>OR</a:t>
            </a:r>
            <a:endParaRPr lang="en-US" sz="4400" dirty="0"/>
          </a:p>
        </p:txBody>
      </p:sp>
    </p:spTree>
    <p:extLst>
      <p:ext uri="{BB962C8B-B14F-4D97-AF65-F5344CB8AC3E}">
        <p14:creationId xmlns:p14="http://schemas.microsoft.com/office/powerpoint/2010/main" val="35709223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nds.jpg"/>
          <p:cNvPicPr>
            <a:picLocks noGrp="1" noChangeAspect="1"/>
          </p:cNvPicPr>
          <p:nvPr>
            <p:ph idx="1"/>
          </p:nvPr>
        </p:nvPicPr>
        <p:blipFill>
          <a:blip r:embed="rId3">
            <a:extLst>
              <a:ext uri="{28A0092B-C50C-407E-A947-70E740481C1C}">
                <a14:useLocalDpi xmlns:a14="http://schemas.microsoft.com/office/drawing/2010/main" val="0"/>
              </a:ext>
            </a:extLst>
          </a:blip>
          <a:srcRect l="-26303" r="-26303"/>
          <a:stretch>
            <a:fillRect/>
          </a:stretch>
        </p:blipFill>
        <p:spPr>
          <a:xfrm>
            <a:off x="457200" y="733425"/>
            <a:ext cx="8229600" cy="5392738"/>
          </a:xfrm>
        </p:spPr>
      </p:pic>
      <p:sp>
        <p:nvSpPr>
          <p:cNvPr id="5" name="Oval 4"/>
          <p:cNvSpPr/>
          <p:nvPr/>
        </p:nvSpPr>
        <p:spPr>
          <a:xfrm>
            <a:off x="3076319" y="2844270"/>
            <a:ext cx="1037363" cy="1180640"/>
          </a:xfrm>
          <a:prstGeom prst="ellipse">
            <a:avLst/>
          </a:prstGeom>
          <a:noFill/>
          <a:ln w="76200" cmpd="sng">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Oval 5"/>
          <p:cNvSpPr/>
          <p:nvPr/>
        </p:nvSpPr>
        <p:spPr>
          <a:xfrm>
            <a:off x="4954301" y="2236063"/>
            <a:ext cx="1082451" cy="778497"/>
          </a:xfrm>
          <a:prstGeom prst="ellipse">
            <a:avLst/>
          </a:prstGeom>
          <a:noFill/>
          <a:ln w="76200" cmpd="sng">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014998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13848497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890" y="986855"/>
            <a:ext cx="6682675" cy="5537074"/>
          </a:xfrm>
          <a:prstGeom prst="rect">
            <a:avLst/>
          </a:prstGeom>
        </p:spPr>
      </p:pic>
      <p:sp>
        <p:nvSpPr>
          <p:cNvPr id="3" name="TextBox 2"/>
          <p:cNvSpPr txBox="1"/>
          <p:nvPr/>
        </p:nvSpPr>
        <p:spPr>
          <a:xfrm>
            <a:off x="2655925" y="139484"/>
            <a:ext cx="4154603" cy="707886"/>
          </a:xfrm>
          <a:prstGeom prst="rect">
            <a:avLst/>
          </a:prstGeom>
          <a:noFill/>
        </p:spPr>
        <p:txBody>
          <a:bodyPr wrap="none" rtlCol="0">
            <a:spAutoFit/>
          </a:bodyPr>
          <a:lstStyle/>
          <a:p>
            <a:r>
              <a:rPr lang="en-US" sz="4000" dirty="0"/>
              <a:t>What is </a:t>
            </a:r>
            <a:r>
              <a:rPr lang="en-US" sz="4000" dirty="0" smtClean="0"/>
              <a:t>a nucleus?</a:t>
            </a:r>
            <a:endParaRPr lang="en-US" sz="4000" dirty="0"/>
          </a:p>
        </p:txBody>
      </p:sp>
    </p:spTree>
    <p:extLst>
      <p:ext uri="{BB962C8B-B14F-4D97-AF65-F5344CB8AC3E}">
        <p14:creationId xmlns:p14="http://schemas.microsoft.com/office/powerpoint/2010/main" val="28759284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905" y="862868"/>
            <a:ext cx="6930648" cy="5742537"/>
          </a:xfrm>
          <a:prstGeom prst="rect">
            <a:avLst/>
          </a:prstGeom>
        </p:spPr>
      </p:pic>
      <p:sp>
        <p:nvSpPr>
          <p:cNvPr id="3" name="TextBox 2"/>
          <p:cNvSpPr txBox="1"/>
          <p:nvPr/>
        </p:nvSpPr>
        <p:spPr>
          <a:xfrm>
            <a:off x="2919797" y="154982"/>
            <a:ext cx="3626864" cy="707886"/>
          </a:xfrm>
          <a:prstGeom prst="rect">
            <a:avLst/>
          </a:prstGeom>
          <a:noFill/>
        </p:spPr>
        <p:txBody>
          <a:bodyPr wrap="none" rtlCol="0">
            <a:spAutoFit/>
          </a:bodyPr>
          <a:lstStyle/>
          <a:p>
            <a:r>
              <a:rPr lang="en-US" sz="4000" dirty="0"/>
              <a:t>What is </a:t>
            </a:r>
            <a:r>
              <a:rPr lang="en-US" sz="4000" dirty="0" smtClean="0"/>
              <a:t>a bond?</a:t>
            </a:r>
            <a:endParaRPr lang="en-US" sz="4000" dirty="0"/>
          </a:p>
        </p:txBody>
      </p:sp>
    </p:spTree>
    <p:extLst>
      <p:ext uri="{BB962C8B-B14F-4D97-AF65-F5344CB8AC3E}">
        <p14:creationId xmlns:p14="http://schemas.microsoft.com/office/powerpoint/2010/main" val="4712611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68" y="1008803"/>
            <a:ext cx="8628845" cy="5849197"/>
          </a:xfrm>
          <a:prstGeom prst="rect">
            <a:avLst/>
          </a:prstGeom>
        </p:spPr>
      </p:pic>
      <p:sp>
        <p:nvSpPr>
          <p:cNvPr id="3" name="TextBox 2"/>
          <p:cNvSpPr txBox="1"/>
          <p:nvPr/>
        </p:nvSpPr>
        <p:spPr>
          <a:xfrm>
            <a:off x="5942846" y="717619"/>
            <a:ext cx="2267608" cy="923330"/>
          </a:xfrm>
          <a:prstGeom prst="rect">
            <a:avLst/>
          </a:prstGeom>
          <a:noFill/>
        </p:spPr>
        <p:txBody>
          <a:bodyPr wrap="none" rtlCol="0">
            <a:spAutoFit/>
          </a:bodyPr>
          <a:lstStyle/>
          <a:p>
            <a:r>
              <a:rPr lang="en-US" sz="5400" smtClean="0">
                <a:solidFill>
                  <a:srgbClr val="FF0000"/>
                </a:solidFill>
              </a:rPr>
              <a:t>energy </a:t>
            </a:r>
            <a:endParaRPr lang="en-US" sz="5400" dirty="0" smtClean="0">
              <a:solidFill>
                <a:srgbClr val="FF0000"/>
              </a:solidFill>
            </a:endParaRPr>
          </a:p>
        </p:txBody>
      </p:sp>
    </p:spTree>
    <p:extLst>
      <p:ext uri="{BB962C8B-B14F-4D97-AF65-F5344CB8AC3E}">
        <p14:creationId xmlns:p14="http://schemas.microsoft.com/office/powerpoint/2010/main" val="3767710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the ability to cause change</a:t>
            </a:r>
            <a:endParaRPr lang="en-US" dirty="0"/>
          </a:p>
        </p:txBody>
      </p:sp>
      <p:pic>
        <p:nvPicPr>
          <p:cNvPr id="4" name="Content Placeholder 3" descr="energy.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40857949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ange.jpg"/>
          <p:cNvPicPr>
            <a:picLocks noGrp="1" noChangeAspect="1"/>
          </p:cNvPicPr>
          <p:nvPr>
            <p:ph idx="1"/>
          </p:nvPr>
        </p:nvPicPr>
        <p:blipFill>
          <a:blip r:embed="rId3">
            <a:extLst>
              <a:ext uri="{28A0092B-C50C-407E-A947-70E740481C1C}">
                <a14:useLocalDpi xmlns:a14="http://schemas.microsoft.com/office/drawing/2010/main" val="0"/>
              </a:ext>
            </a:extLst>
          </a:blip>
          <a:srcRect t="-480" b="-480"/>
          <a:stretch>
            <a:fillRect/>
          </a:stretch>
        </p:blipFill>
        <p:spPr>
          <a:xfrm>
            <a:off x="457200" y="590550"/>
            <a:ext cx="8229600" cy="5535613"/>
          </a:xfrm>
        </p:spPr>
      </p:pic>
    </p:spTree>
    <p:extLst>
      <p:ext uri="{BB962C8B-B14F-4D97-AF65-F5344CB8AC3E}">
        <p14:creationId xmlns:p14="http://schemas.microsoft.com/office/powerpoint/2010/main" val="26306291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a:t>
            </a:r>
            <a:endParaRPr lang="en-US" dirty="0"/>
          </a:p>
        </p:txBody>
      </p:sp>
      <p:pic>
        <p:nvPicPr>
          <p:cNvPr id="4" name="Content Placeholder 3" descr="energy.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32036905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ears.jpg"/>
          <p:cNvPicPr>
            <a:picLocks noGrp="1" noChangeAspect="1"/>
          </p:cNvPicPr>
          <p:nvPr>
            <p:ph idx="1"/>
          </p:nvPr>
        </p:nvPicPr>
        <p:blipFill>
          <a:blip r:embed="rId3">
            <a:extLst>
              <a:ext uri="{28A0092B-C50C-407E-A947-70E740481C1C}">
                <a14:useLocalDpi xmlns:a14="http://schemas.microsoft.com/office/drawing/2010/main" val="0"/>
              </a:ext>
            </a:extLst>
          </a:blip>
          <a:srcRect l="-1326" r="-1326"/>
          <a:stretch>
            <a:fillRect/>
          </a:stretch>
        </p:blipFill>
        <p:spPr>
          <a:xfrm>
            <a:off x="457200" y="644525"/>
            <a:ext cx="8229600" cy="5481638"/>
          </a:xfrm>
        </p:spPr>
      </p:pic>
    </p:spTree>
    <p:extLst>
      <p:ext uri="{BB962C8B-B14F-4D97-AF65-F5344CB8AC3E}">
        <p14:creationId xmlns:p14="http://schemas.microsoft.com/office/powerpoint/2010/main" val="39443188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93" y="1417638"/>
            <a:ext cx="8229600" cy="1143000"/>
          </a:xfrm>
        </p:spPr>
        <p:txBody>
          <a:bodyPr/>
          <a:lstStyle/>
          <a:p>
            <a:r>
              <a:rPr lang="en-US" dirty="0" smtClean="0"/>
              <a:t>Energy</a:t>
            </a:r>
            <a:endParaRPr lang="en-US" dirty="0"/>
          </a:p>
        </p:txBody>
      </p:sp>
      <p:cxnSp>
        <p:nvCxnSpPr>
          <p:cNvPr id="5" name="Straight Arrow Connector 4"/>
          <p:cNvCxnSpPr/>
          <p:nvPr/>
        </p:nvCxnSpPr>
        <p:spPr>
          <a:xfrm flipH="1">
            <a:off x="2814743" y="2560638"/>
            <a:ext cx="1198333" cy="1533963"/>
          </a:xfrm>
          <a:prstGeom prst="straightConnector1">
            <a:avLst/>
          </a:prstGeom>
          <a:ln w="76200" cmpd="sng">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a:off x="5032554" y="2560638"/>
            <a:ext cx="1287761" cy="1533963"/>
          </a:xfrm>
          <a:prstGeom prst="straightConnector1">
            <a:avLst/>
          </a:prstGeom>
          <a:ln w="76200" cmpd="sng">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481793" y="4273485"/>
            <a:ext cx="4139393" cy="769441"/>
          </a:xfrm>
          <a:prstGeom prst="rect">
            <a:avLst/>
          </a:prstGeom>
          <a:noFill/>
        </p:spPr>
        <p:txBody>
          <a:bodyPr wrap="square" rtlCol="0">
            <a:spAutoFit/>
          </a:bodyPr>
          <a:lstStyle/>
          <a:p>
            <a:r>
              <a:rPr lang="en-US" sz="4400" dirty="0" smtClean="0"/>
              <a:t>Potential Energy</a:t>
            </a:r>
            <a:endParaRPr lang="en-US" sz="4400" dirty="0"/>
          </a:p>
        </p:txBody>
      </p:sp>
      <p:sp>
        <p:nvSpPr>
          <p:cNvPr id="9" name="TextBox 8"/>
          <p:cNvSpPr txBox="1"/>
          <p:nvPr/>
        </p:nvSpPr>
        <p:spPr>
          <a:xfrm>
            <a:off x="5029200" y="4309956"/>
            <a:ext cx="4139393" cy="769441"/>
          </a:xfrm>
          <a:prstGeom prst="rect">
            <a:avLst/>
          </a:prstGeom>
          <a:noFill/>
        </p:spPr>
        <p:txBody>
          <a:bodyPr wrap="square" rtlCol="0">
            <a:spAutoFit/>
          </a:bodyPr>
          <a:lstStyle/>
          <a:p>
            <a:r>
              <a:rPr lang="en-US" sz="4400" dirty="0" smtClean="0"/>
              <a:t>Kinetic Energy</a:t>
            </a:r>
            <a:endParaRPr lang="en-US" sz="4400" dirty="0"/>
          </a:p>
        </p:txBody>
      </p:sp>
    </p:spTree>
    <p:extLst>
      <p:ext uri="{BB962C8B-B14F-4D97-AF65-F5344CB8AC3E}">
        <p14:creationId xmlns:p14="http://schemas.microsoft.com/office/powerpoint/2010/main" val="12029050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93" y="1417638"/>
            <a:ext cx="8229600" cy="1143000"/>
          </a:xfrm>
        </p:spPr>
        <p:txBody>
          <a:bodyPr/>
          <a:lstStyle/>
          <a:p>
            <a:r>
              <a:rPr lang="en-US" dirty="0" smtClean="0"/>
              <a:t>Energy</a:t>
            </a:r>
            <a:endParaRPr lang="en-US" dirty="0"/>
          </a:p>
        </p:txBody>
      </p:sp>
      <p:cxnSp>
        <p:nvCxnSpPr>
          <p:cNvPr id="5" name="Straight Arrow Connector 4"/>
          <p:cNvCxnSpPr/>
          <p:nvPr/>
        </p:nvCxnSpPr>
        <p:spPr>
          <a:xfrm flipH="1">
            <a:off x="2814743" y="2560638"/>
            <a:ext cx="1198333" cy="1533963"/>
          </a:xfrm>
          <a:prstGeom prst="straightConnector1">
            <a:avLst/>
          </a:prstGeom>
          <a:ln w="76200" cmpd="sng">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a:off x="5032554" y="2560638"/>
            <a:ext cx="1287761" cy="1533963"/>
          </a:xfrm>
          <a:prstGeom prst="straightConnector1">
            <a:avLst/>
          </a:prstGeom>
          <a:ln w="76200" cmpd="sng">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481793" y="4273485"/>
            <a:ext cx="4139393" cy="769441"/>
          </a:xfrm>
          <a:prstGeom prst="rect">
            <a:avLst/>
          </a:prstGeom>
          <a:noFill/>
        </p:spPr>
        <p:txBody>
          <a:bodyPr wrap="square" rtlCol="0">
            <a:spAutoFit/>
          </a:bodyPr>
          <a:lstStyle/>
          <a:p>
            <a:r>
              <a:rPr lang="en-US" sz="4400" dirty="0" smtClean="0"/>
              <a:t>Potential Energy</a:t>
            </a:r>
            <a:endParaRPr lang="en-US" sz="4400" dirty="0"/>
          </a:p>
        </p:txBody>
      </p:sp>
      <p:sp>
        <p:nvSpPr>
          <p:cNvPr id="9" name="TextBox 8"/>
          <p:cNvSpPr txBox="1"/>
          <p:nvPr/>
        </p:nvSpPr>
        <p:spPr>
          <a:xfrm>
            <a:off x="5029200" y="4309956"/>
            <a:ext cx="4139393" cy="769441"/>
          </a:xfrm>
          <a:prstGeom prst="rect">
            <a:avLst/>
          </a:prstGeom>
          <a:noFill/>
        </p:spPr>
        <p:txBody>
          <a:bodyPr wrap="square" rtlCol="0">
            <a:spAutoFit/>
          </a:bodyPr>
          <a:lstStyle/>
          <a:p>
            <a:r>
              <a:rPr lang="en-US" sz="4400" dirty="0" smtClean="0"/>
              <a:t>Kinetic Energy</a:t>
            </a:r>
            <a:endParaRPr lang="en-US" sz="4400" dirty="0"/>
          </a:p>
        </p:txBody>
      </p:sp>
      <p:sp>
        <p:nvSpPr>
          <p:cNvPr id="3" name="Oval 2"/>
          <p:cNvSpPr/>
          <p:nvPr/>
        </p:nvSpPr>
        <p:spPr>
          <a:xfrm>
            <a:off x="481793" y="4309956"/>
            <a:ext cx="4139393" cy="769441"/>
          </a:xfrm>
          <a:prstGeom prst="ellipse">
            <a:avLst/>
          </a:prstGeom>
          <a:noFill/>
          <a:ln w="28575" cmpd="sng"/>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7448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68" y="1008803"/>
            <a:ext cx="8628845" cy="5849197"/>
          </a:xfrm>
          <a:prstGeom prst="rect">
            <a:avLst/>
          </a:prstGeom>
        </p:spPr>
      </p:pic>
      <p:sp>
        <p:nvSpPr>
          <p:cNvPr id="3" name="TextBox 2"/>
          <p:cNvSpPr txBox="1"/>
          <p:nvPr/>
        </p:nvSpPr>
        <p:spPr>
          <a:xfrm>
            <a:off x="3711090" y="547138"/>
            <a:ext cx="4963538" cy="923330"/>
          </a:xfrm>
          <a:prstGeom prst="rect">
            <a:avLst/>
          </a:prstGeom>
          <a:noFill/>
        </p:spPr>
        <p:txBody>
          <a:bodyPr wrap="none" rtlCol="0">
            <a:spAutoFit/>
          </a:bodyPr>
          <a:lstStyle/>
          <a:p>
            <a:r>
              <a:rPr lang="en-US" sz="5400" dirty="0" smtClean="0">
                <a:solidFill>
                  <a:srgbClr val="FF0000"/>
                </a:solidFill>
              </a:rPr>
              <a:t>potential energy </a:t>
            </a:r>
          </a:p>
        </p:txBody>
      </p:sp>
    </p:spTree>
    <p:extLst>
      <p:ext uri="{BB962C8B-B14F-4D97-AF65-F5344CB8AC3E}">
        <p14:creationId xmlns:p14="http://schemas.microsoft.com/office/powerpoint/2010/main" val="6726995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Potential energy:</a:t>
            </a:r>
            <a:r>
              <a:rPr lang="en-US" dirty="0" smtClean="0"/>
              <a:t> stored energy</a:t>
            </a:r>
            <a:endParaRPr lang="en-US" dirty="0"/>
          </a:p>
        </p:txBody>
      </p:sp>
      <p:pic>
        <p:nvPicPr>
          <p:cNvPr id="4" name="Content Placeholder 3" descr="potentiaLENERGY.jpg"/>
          <p:cNvPicPr>
            <a:picLocks noGrp="1" noChangeAspect="1"/>
          </p:cNvPicPr>
          <p:nvPr>
            <p:ph idx="1"/>
          </p:nvPr>
        </p:nvPicPr>
        <p:blipFill>
          <a:blip r:embed="rId3">
            <a:extLst>
              <a:ext uri="{28A0092B-C50C-407E-A947-70E740481C1C}">
                <a14:useLocalDpi xmlns:a14="http://schemas.microsoft.com/office/drawing/2010/main" val="0"/>
              </a:ext>
            </a:extLst>
          </a:blip>
          <a:srcRect l="-9891" r="-9891"/>
          <a:stretch>
            <a:fillRect/>
          </a:stretch>
        </p:blipFill>
        <p:spPr/>
      </p:pic>
    </p:spTree>
    <p:extLst>
      <p:ext uri="{BB962C8B-B14F-4D97-AF65-F5344CB8AC3E}">
        <p14:creationId xmlns:p14="http://schemas.microsoft.com/office/powerpoint/2010/main" val="22156413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eamstime_xs_534390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42820"/>
          </a:xfrm>
          <a:prstGeom prst="rect">
            <a:avLst/>
          </a:prstGeom>
        </p:spPr>
      </p:pic>
      <p:sp>
        <p:nvSpPr>
          <p:cNvPr id="3" name="TextBox 2"/>
          <p:cNvSpPr txBox="1"/>
          <p:nvPr/>
        </p:nvSpPr>
        <p:spPr>
          <a:xfrm>
            <a:off x="883511" y="5574609"/>
            <a:ext cx="7737565" cy="861774"/>
          </a:xfrm>
          <a:prstGeom prst="rect">
            <a:avLst/>
          </a:prstGeom>
          <a:noFill/>
        </p:spPr>
        <p:txBody>
          <a:bodyPr wrap="none" rtlCol="0">
            <a:spAutoFit/>
          </a:bodyPr>
          <a:lstStyle/>
          <a:p>
            <a:r>
              <a:rPr lang="en-US" sz="5000" dirty="0" smtClean="0"/>
              <a:t>Let’s Think About an Analogy</a:t>
            </a:r>
            <a:endParaRPr lang="en-US" sz="5000" dirty="0"/>
          </a:p>
        </p:txBody>
      </p:sp>
    </p:spTree>
    <p:extLst>
      <p:ext uri="{BB962C8B-B14F-4D97-AF65-F5344CB8AC3E}">
        <p14:creationId xmlns:p14="http://schemas.microsoft.com/office/powerpoint/2010/main" val="6347357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eamstime_xs_421482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77" y="550675"/>
            <a:ext cx="6096000" cy="4064000"/>
          </a:xfrm>
          <a:prstGeom prst="rect">
            <a:avLst/>
          </a:prstGeom>
        </p:spPr>
      </p:pic>
      <p:sp>
        <p:nvSpPr>
          <p:cNvPr id="3" name="Right Arrow 2"/>
          <p:cNvSpPr/>
          <p:nvPr/>
        </p:nvSpPr>
        <p:spPr>
          <a:xfrm rot="19514867">
            <a:off x="3479743" y="3901229"/>
            <a:ext cx="5879560" cy="108443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000" dirty="0" smtClean="0">
                <a:solidFill>
                  <a:srgbClr val="000000"/>
                </a:solidFill>
              </a:rPr>
              <a:t>INCREASED PRESSURE</a:t>
            </a:r>
            <a:endParaRPr lang="en-US" sz="3000" dirty="0">
              <a:solidFill>
                <a:srgbClr val="000000"/>
              </a:solidFill>
            </a:endParaRPr>
          </a:p>
        </p:txBody>
      </p:sp>
      <p:sp>
        <p:nvSpPr>
          <p:cNvPr id="4" name="TextBox 3"/>
          <p:cNvSpPr txBox="1"/>
          <p:nvPr/>
        </p:nvSpPr>
        <p:spPr>
          <a:xfrm>
            <a:off x="613643" y="4894240"/>
            <a:ext cx="3081403" cy="1477328"/>
          </a:xfrm>
          <a:prstGeom prst="rect">
            <a:avLst/>
          </a:prstGeom>
          <a:noFill/>
        </p:spPr>
        <p:txBody>
          <a:bodyPr wrap="square" rtlCol="0">
            <a:spAutoFit/>
          </a:bodyPr>
          <a:lstStyle/>
          <a:p>
            <a:pPr algn="ctr"/>
            <a:r>
              <a:rPr lang="en-US" sz="3000" b="1" dirty="0" smtClean="0"/>
              <a:t>Potential energy is like water behind a dam</a:t>
            </a:r>
            <a:endParaRPr lang="en-US" sz="3000" b="1" dirty="0"/>
          </a:p>
        </p:txBody>
      </p:sp>
    </p:spTree>
    <p:extLst>
      <p:ext uri="{BB962C8B-B14F-4D97-AF65-F5344CB8AC3E}">
        <p14:creationId xmlns:p14="http://schemas.microsoft.com/office/powerpoint/2010/main" val="39093603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eamstime_xs_697448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32" y="1255665"/>
            <a:ext cx="8699228" cy="4994612"/>
          </a:xfrm>
          <a:prstGeom prst="rect">
            <a:avLst/>
          </a:prstGeom>
        </p:spPr>
      </p:pic>
      <p:sp>
        <p:nvSpPr>
          <p:cNvPr id="3" name="TextBox 2"/>
          <p:cNvSpPr txBox="1"/>
          <p:nvPr/>
        </p:nvSpPr>
        <p:spPr>
          <a:xfrm>
            <a:off x="1798118" y="599295"/>
            <a:ext cx="5590856" cy="553998"/>
          </a:xfrm>
          <a:prstGeom prst="rect">
            <a:avLst/>
          </a:prstGeom>
          <a:noFill/>
        </p:spPr>
        <p:txBody>
          <a:bodyPr wrap="none" rtlCol="0">
            <a:spAutoFit/>
          </a:bodyPr>
          <a:lstStyle/>
          <a:p>
            <a:r>
              <a:rPr lang="en-US" sz="3000" b="1" dirty="0" smtClean="0"/>
              <a:t>Kinetic Energy = Energy of Motion</a:t>
            </a:r>
            <a:endParaRPr lang="en-US" sz="3000" b="1" dirty="0"/>
          </a:p>
        </p:txBody>
      </p:sp>
      <p:sp>
        <p:nvSpPr>
          <p:cNvPr id="4" name="&quot;No&quot; Symbol 3"/>
          <p:cNvSpPr/>
          <p:nvPr/>
        </p:nvSpPr>
        <p:spPr>
          <a:xfrm>
            <a:off x="735968" y="2222724"/>
            <a:ext cx="3188925" cy="3216737"/>
          </a:xfrm>
          <a:prstGeom prst="noSmoking">
            <a:avLst>
              <a:gd name="adj" fmla="val 7493"/>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1260553" y="3061050"/>
            <a:ext cx="2124299" cy="1323439"/>
          </a:xfrm>
          <a:prstGeom prst="rect">
            <a:avLst/>
          </a:prstGeom>
          <a:noFill/>
        </p:spPr>
        <p:txBody>
          <a:bodyPr wrap="none" rtlCol="0">
            <a:spAutoFit/>
          </a:bodyPr>
          <a:lstStyle/>
          <a:p>
            <a:pPr algn="ctr"/>
            <a:r>
              <a:rPr lang="en-US" sz="4000" b="1" dirty="0" smtClean="0"/>
              <a:t>Potential </a:t>
            </a:r>
          </a:p>
          <a:p>
            <a:pPr algn="ctr"/>
            <a:r>
              <a:rPr lang="en-US" sz="4000" b="1" dirty="0" smtClean="0"/>
              <a:t>Energy</a:t>
            </a:r>
            <a:endParaRPr lang="en-US" sz="4000" b="1" dirty="0"/>
          </a:p>
        </p:txBody>
      </p:sp>
    </p:spTree>
    <p:extLst>
      <p:ext uri="{BB962C8B-B14F-4D97-AF65-F5344CB8AC3E}">
        <p14:creationId xmlns:p14="http://schemas.microsoft.com/office/powerpoint/2010/main" val="40304891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376" y="2096589"/>
            <a:ext cx="5603706" cy="4643071"/>
          </a:xfrm>
          <a:prstGeom prst="rect">
            <a:avLst/>
          </a:prstGeom>
        </p:spPr>
      </p:pic>
      <p:sp>
        <p:nvSpPr>
          <p:cNvPr id="3" name="TextBox 2"/>
          <p:cNvSpPr txBox="1"/>
          <p:nvPr/>
        </p:nvSpPr>
        <p:spPr>
          <a:xfrm>
            <a:off x="1781795" y="42412"/>
            <a:ext cx="5881889" cy="1938992"/>
          </a:xfrm>
          <a:prstGeom prst="rect">
            <a:avLst/>
          </a:prstGeom>
          <a:noFill/>
        </p:spPr>
        <p:txBody>
          <a:bodyPr wrap="square" rtlCol="0">
            <a:spAutoFit/>
          </a:bodyPr>
          <a:lstStyle/>
          <a:p>
            <a:pPr algn="ctr"/>
            <a:r>
              <a:rPr lang="en-US" sz="4000" dirty="0" smtClean="0"/>
              <a:t>Can you think of an analogy for potential energy?</a:t>
            </a:r>
            <a:endParaRPr lang="en-US" sz="4000" dirty="0"/>
          </a:p>
        </p:txBody>
      </p:sp>
    </p:spTree>
    <p:extLst>
      <p:ext uri="{BB962C8B-B14F-4D97-AF65-F5344CB8AC3E}">
        <p14:creationId xmlns:p14="http://schemas.microsoft.com/office/powerpoint/2010/main" val="10577664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93" y="-262002"/>
            <a:ext cx="8229600" cy="1143000"/>
          </a:xfrm>
        </p:spPr>
        <p:txBody>
          <a:bodyPr/>
          <a:lstStyle/>
          <a:p>
            <a:r>
              <a:rPr lang="en-US" dirty="0" smtClean="0"/>
              <a:t>Energy</a:t>
            </a:r>
            <a:endParaRPr lang="en-US" dirty="0"/>
          </a:p>
        </p:txBody>
      </p:sp>
      <p:cxnSp>
        <p:nvCxnSpPr>
          <p:cNvPr id="5" name="Straight Arrow Connector 4"/>
          <p:cNvCxnSpPr/>
          <p:nvPr/>
        </p:nvCxnSpPr>
        <p:spPr>
          <a:xfrm flipH="1">
            <a:off x="4621186" y="720006"/>
            <a:ext cx="1" cy="639524"/>
          </a:xfrm>
          <a:prstGeom prst="straightConnector1">
            <a:avLst/>
          </a:prstGeom>
          <a:ln w="76200" cmpd="sng">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2694577" y="1277289"/>
            <a:ext cx="4139393" cy="769441"/>
          </a:xfrm>
          <a:prstGeom prst="rect">
            <a:avLst/>
          </a:prstGeom>
          <a:noFill/>
        </p:spPr>
        <p:txBody>
          <a:bodyPr wrap="square" rtlCol="0">
            <a:spAutoFit/>
          </a:bodyPr>
          <a:lstStyle/>
          <a:p>
            <a:r>
              <a:rPr lang="en-US" sz="4400" dirty="0" smtClean="0"/>
              <a:t>Potential Energy</a:t>
            </a:r>
            <a:endParaRPr lang="en-US" sz="4400" dirty="0"/>
          </a:p>
        </p:txBody>
      </p:sp>
      <p:cxnSp>
        <p:nvCxnSpPr>
          <p:cNvPr id="10" name="Straight Arrow Connector 9"/>
          <p:cNvCxnSpPr/>
          <p:nvPr/>
        </p:nvCxnSpPr>
        <p:spPr>
          <a:xfrm flipH="1">
            <a:off x="1108906" y="2046730"/>
            <a:ext cx="1985298" cy="110164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2"/>
          </p:cNvCxnSpPr>
          <p:nvPr/>
        </p:nvCxnSpPr>
        <p:spPr>
          <a:xfrm>
            <a:off x="4764274" y="2046730"/>
            <a:ext cx="11174" cy="97642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259951" y="2046730"/>
            <a:ext cx="2289354" cy="97642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0" y="3361646"/>
            <a:ext cx="3273059" cy="2123658"/>
          </a:xfrm>
          <a:prstGeom prst="rect">
            <a:avLst/>
          </a:prstGeom>
          <a:noFill/>
        </p:spPr>
        <p:txBody>
          <a:bodyPr wrap="square" rtlCol="0">
            <a:spAutoFit/>
          </a:bodyPr>
          <a:lstStyle/>
          <a:p>
            <a:pPr algn="ctr"/>
            <a:r>
              <a:rPr lang="en-US" sz="4400" dirty="0" smtClean="0"/>
              <a:t>Gravitational Potential</a:t>
            </a:r>
          </a:p>
          <a:p>
            <a:pPr algn="ctr"/>
            <a:r>
              <a:rPr lang="en-US" sz="4400" dirty="0" smtClean="0"/>
              <a:t>Energy</a:t>
            </a:r>
            <a:endParaRPr lang="en-US" sz="4400" dirty="0"/>
          </a:p>
        </p:txBody>
      </p:sp>
      <p:sp>
        <p:nvSpPr>
          <p:cNvPr id="18" name="TextBox 17"/>
          <p:cNvSpPr txBox="1"/>
          <p:nvPr/>
        </p:nvSpPr>
        <p:spPr>
          <a:xfrm>
            <a:off x="3773856" y="3127712"/>
            <a:ext cx="2432439" cy="1446550"/>
          </a:xfrm>
          <a:prstGeom prst="rect">
            <a:avLst/>
          </a:prstGeom>
          <a:noFill/>
        </p:spPr>
        <p:txBody>
          <a:bodyPr wrap="square" rtlCol="0">
            <a:spAutoFit/>
          </a:bodyPr>
          <a:lstStyle/>
          <a:p>
            <a:pPr algn="ctr"/>
            <a:r>
              <a:rPr lang="en-US" sz="4400" dirty="0" smtClean="0"/>
              <a:t>Chemical</a:t>
            </a:r>
          </a:p>
          <a:p>
            <a:pPr algn="ctr"/>
            <a:r>
              <a:rPr lang="en-US" sz="4400" dirty="0" smtClean="0"/>
              <a:t>Energy</a:t>
            </a:r>
            <a:endParaRPr lang="en-US" sz="4400" dirty="0"/>
          </a:p>
        </p:txBody>
      </p:sp>
      <p:sp>
        <p:nvSpPr>
          <p:cNvPr id="19" name="TextBox 18"/>
          <p:cNvSpPr txBox="1"/>
          <p:nvPr/>
        </p:nvSpPr>
        <p:spPr>
          <a:xfrm>
            <a:off x="6905514" y="3101232"/>
            <a:ext cx="2432439" cy="1446550"/>
          </a:xfrm>
          <a:prstGeom prst="rect">
            <a:avLst/>
          </a:prstGeom>
          <a:noFill/>
        </p:spPr>
        <p:txBody>
          <a:bodyPr wrap="square" rtlCol="0">
            <a:spAutoFit/>
          </a:bodyPr>
          <a:lstStyle/>
          <a:p>
            <a:pPr algn="ctr"/>
            <a:r>
              <a:rPr lang="en-US" sz="4400" dirty="0" smtClean="0"/>
              <a:t>Nuclear</a:t>
            </a:r>
          </a:p>
          <a:p>
            <a:pPr algn="ctr"/>
            <a:r>
              <a:rPr lang="en-US" sz="4400" dirty="0" smtClean="0"/>
              <a:t>Energy</a:t>
            </a:r>
            <a:endParaRPr lang="en-US" sz="4400" dirty="0"/>
          </a:p>
        </p:txBody>
      </p:sp>
    </p:spTree>
    <p:extLst>
      <p:ext uri="{BB962C8B-B14F-4D97-AF65-F5344CB8AC3E}">
        <p14:creationId xmlns:p14="http://schemas.microsoft.com/office/powerpoint/2010/main" val="10895459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a:t>
            </a:r>
            <a:r>
              <a:rPr lang="en-US" dirty="0"/>
              <a:t>e</a:t>
            </a:r>
            <a:r>
              <a:rPr lang="en-US" dirty="0" smtClean="0"/>
              <a:t>nergy</a:t>
            </a:r>
            <a:endParaRPr lang="en-US" dirty="0"/>
          </a:p>
        </p:txBody>
      </p:sp>
      <p:pic>
        <p:nvPicPr>
          <p:cNvPr id="4" name="Content Placeholder 3" descr="potentiaLENERGY.jpg"/>
          <p:cNvPicPr>
            <a:picLocks noGrp="1" noChangeAspect="1"/>
          </p:cNvPicPr>
          <p:nvPr>
            <p:ph idx="1"/>
          </p:nvPr>
        </p:nvPicPr>
        <p:blipFill>
          <a:blip r:embed="rId3">
            <a:extLst>
              <a:ext uri="{28A0092B-C50C-407E-A947-70E740481C1C}">
                <a14:useLocalDpi xmlns:a14="http://schemas.microsoft.com/office/drawing/2010/main" val="0"/>
              </a:ext>
            </a:extLst>
          </a:blip>
          <a:srcRect l="-9891" r="-9891"/>
          <a:stretch>
            <a:fillRect/>
          </a:stretch>
        </p:blipFill>
        <p:spPr/>
      </p:pic>
    </p:spTree>
    <p:extLst>
      <p:ext uri="{BB962C8B-B14F-4D97-AF65-F5344CB8AC3E}">
        <p14:creationId xmlns:p14="http://schemas.microsoft.com/office/powerpoint/2010/main" val="35499022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93" y="-262002"/>
            <a:ext cx="8229600" cy="1143000"/>
          </a:xfrm>
        </p:spPr>
        <p:txBody>
          <a:bodyPr/>
          <a:lstStyle/>
          <a:p>
            <a:r>
              <a:rPr lang="en-US" dirty="0" smtClean="0"/>
              <a:t>Energy</a:t>
            </a:r>
            <a:endParaRPr lang="en-US" dirty="0"/>
          </a:p>
        </p:txBody>
      </p:sp>
      <p:cxnSp>
        <p:nvCxnSpPr>
          <p:cNvPr id="5" name="Straight Arrow Connector 4"/>
          <p:cNvCxnSpPr/>
          <p:nvPr/>
        </p:nvCxnSpPr>
        <p:spPr>
          <a:xfrm flipH="1">
            <a:off x="4621186" y="720006"/>
            <a:ext cx="1" cy="639524"/>
          </a:xfrm>
          <a:prstGeom prst="straightConnector1">
            <a:avLst/>
          </a:prstGeom>
          <a:ln w="76200" cmpd="sng">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2694577" y="1277289"/>
            <a:ext cx="4139393" cy="769441"/>
          </a:xfrm>
          <a:prstGeom prst="rect">
            <a:avLst/>
          </a:prstGeom>
          <a:noFill/>
        </p:spPr>
        <p:txBody>
          <a:bodyPr wrap="square" rtlCol="0">
            <a:spAutoFit/>
          </a:bodyPr>
          <a:lstStyle/>
          <a:p>
            <a:r>
              <a:rPr lang="en-US" sz="4400" dirty="0" smtClean="0"/>
              <a:t>Potential Energy</a:t>
            </a:r>
            <a:endParaRPr lang="en-US" sz="4400" dirty="0"/>
          </a:p>
        </p:txBody>
      </p:sp>
      <p:cxnSp>
        <p:nvCxnSpPr>
          <p:cNvPr id="10" name="Straight Arrow Connector 9"/>
          <p:cNvCxnSpPr/>
          <p:nvPr/>
        </p:nvCxnSpPr>
        <p:spPr>
          <a:xfrm flipH="1">
            <a:off x="1108906" y="2046730"/>
            <a:ext cx="1985298" cy="110164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2"/>
          </p:cNvCxnSpPr>
          <p:nvPr/>
        </p:nvCxnSpPr>
        <p:spPr>
          <a:xfrm>
            <a:off x="4764274" y="2046730"/>
            <a:ext cx="11174" cy="97642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259951" y="2046730"/>
            <a:ext cx="2289354" cy="97642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1544" y="3683630"/>
            <a:ext cx="3273059" cy="2123658"/>
          </a:xfrm>
          <a:prstGeom prst="rect">
            <a:avLst/>
          </a:prstGeom>
          <a:noFill/>
        </p:spPr>
        <p:txBody>
          <a:bodyPr wrap="square" rtlCol="0">
            <a:spAutoFit/>
          </a:bodyPr>
          <a:lstStyle/>
          <a:p>
            <a:pPr algn="ctr"/>
            <a:r>
              <a:rPr lang="en-US" sz="4400" dirty="0" smtClean="0"/>
              <a:t>Gravitational Potential</a:t>
            </a:r>
          </a:p>
          <a:p>
            <a:pPr algn="ctr"/>
            <a:r>
              <a:rPr lang="en-US" sz="4400" dirty="0" smtClean="0"/>
              <a:t>Energy</a:t>
            </a:r>
            <a:endParaRPr lang="en-US" sz="4400" dirty="0"/>
          </a:p>
        </p:txBody>
      </p:sp>
      <p:sp>
        <p:nvSpPr>
          <p:cNvPr id="18" name="TextBox 17"/>
          <p:cNvSpPr txBox="1"/>
          <p:nvPr/>
        </p:nvSpPr>
        <p:spPr>
          <a:xfrm>
            <a:off x="3773856" y="3127712"/>
            <a:ext cx="2432439" cy="1446550"/>
          </a:xfrm>
          <a:prstGeom prst="rect">
            <a:avLst/>
          </a:prstGeom>
          <a:noFill/>
        </p:spPr>
        <p:txBody>
          <a:bodyPr wrap="square" rtlCol="0">
            <a:spAutoFit/>
          </a:bodyPr>
          <a:lstStyle/>
          <a:p>
            <a:pPr algn="ctr"/>
            <a:r>
              <a:rPr lang="en-US" sz="4400" dirty="0" smtClean="0"/>
              <a:t>Chemical</a:t>
            </a:r>
          </a:p>
          <a:p>
            <a:pPr algn="ctr"/>
            <a:r>
              <a:rPr lang="en-US" sz="4400" dirty="0" smtClean="0"/>
              <a:t>Energy</a:t>
            </a:r>
            <a:endParaRPr lang="en-US" sz="4400" dirty="0"/>
          </a:p>
        </p:txBody>
      </p:sp>
      <p:sp>
        <p:nvSpPr>
          <p:cNvPr id="19" name="TextBox 18"/>
          <p:cNvSpPr txBox="1"/>
          <p:nvPr/>
        </p:nvSpPr>
        <p:spPr>
          <a:xfrm>
            <a:off x="6905514" y="3101232"/>
            <a:ext cx="2432439" cy="1446550"/>
          </a:xfrm>
          <a:prstGeom prst="rect">
            <a:avLst/>
          </a:prstGeom>
          <a:noFill/>
        </p:spPr>
        <p:txBody>
          <a:bodyPr wrap="square" rtlCol="0">
            <a:spAutoFit/>
          </a:bodyPr>
          <a:lstStyle/>
          <a:p>
            <a:pPr algn="ctr"/>
            <a:r>
              <a:rPr lang="en-US" sz="4400" dirty="0" smtClean="0"/>
              <a:t>Nuclear</a:t>
            </a:r>
          </a:p>
          <a:p>
            <a:pPr algn="ctr"/>
            <a:r>
              <a:rPr lang="en-US" sz="4400" dirty="0" smtClean="0"/>
              <a:t>Energy</a:t>
            </a:r>
            <a:endParaRPr lang="en-US" sz="4400" dirty="0"/>
          </a:p>
        </p:txBody>
      </p:sp>
      <p:sp>
        <p:nvSpPr>
          <p:cNvPr id="23" name="Oval 22"/>
          <p:cNvSpPr/>
          <p:nvPr/>
        </p:nvSpPr>
        <p:spPr>
          <a:xfrm>
            <a:off x="-125202" y="3290094"/>
            <a:ext cx="3773856" cy="2774106"/>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4010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8803"/>
            <a:ext cx="8628845" cy="5849197"/>
          </a:xfrm>
          <a:prstGeom prst="rect">
            <a:avLst/>
          </a:prstGeom>
        </p:spPr>
      </p:pic>
      <p:sp>
        <p:nvSpPr>
          <p:cNvPr id="3" name="TextBox 2"/>
          <p:cNvSpPr txBox="1"/>
          <p:nvPr/>
        </p:nvSpPr>
        <p:spPr>
          <a:xfrm>
            <a:off x="4718481" y="0"/>
            <a:ext cx="4704490" cy="2585323"/>
          </a:xfrm>
          <a:prstGeom prst="rect">
            <a:avLst/>
          </a:prstGeom>
          <a:noFill/>
        </p:spPr>
        <p:txBody>
          <a:bodyPr wrap="square" rtlCol="0">
            <a:spAutoFit/>
          </a:bodyPr>
          <a:lstStyle/>
          <a:p>
            <a:pPr algn="ctr"/>
            <a:r>
              <a:rPr lang="en-US" sz="5400" smtClean="0">
                <a:solidFill>
                  <a:srgbClr val="FF0000"/>
                </a:solidFill>
              </a:rPr>
              <a:t>gravitational potential energy </a:t>
            </a:r>
            <a:endParaRPr lang="en-US" sz="5400" dirty="0" smtClean="0">
              <a:solidFill>
                <a:srgbClr val="FF0000"/>
              </a:solidFill>
            </a:endParaRPr>
          </a:p>
        </p:txBody>
      </p:sp>
    </p:spTree>
    <p:extLst>
      <p:ext uri="{BB962C8B-B14F-4D97-AF65-F5344CB8AC3E}">
        <p14:creationId xmlns:p14="http://schemas.microsoft.com/office/powerpoint/2010/main" val="18904245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85" y="274638"/>
            <a:ext cx="8865030" cy="2143098"/>
          </a:xfrm>
        </p:spPr>
        <p:txBody>
          <a:bodyPr>
            <a:normAutofit/>
          </a:bodyPr>
          <a:lstStyle/>
          <a:p>
            <a:r>
              <a:rPr lang="en-US" b="1" u="sng" dirty="0"/>
              <a:t>g</a:t>
            </a:r>
            <a:r>
              <a:rPr lang="en-US" b="1" u="sng" dirty="0" smtClean="0"/>
              <a:t>ravitational potential </a:t>
            </a:r>
            <a:r>
              <a:rPr lang="en-US" b="1" u="sng" dirty="0"/>
              <a:t>e</a:t>
            </a:r>
            <a:r>
              <a:rPr lang="en-US" b="1" u="sng" dirty="0" smtClean="0"/>
              <a:t>nergy</a:t>
            </a:r>
            <a:r>
              <a:rPr lang="en-US" dirty="0" smtClean="0"/>
              <a:t>: the energy an object has because of its position in a gravitational field </a:t>
            </a:r>
            <a:endParaRPr lang="en-US" dirty="0"/>
          </a:p>
        </p:txBody>
      </p:sp>
      <p:pic>
        <p:nvPicPr>
          <p:cNvPr id="4" name="Content Placeholder 3" descr="earth.jpg"/>
          <p:cNvPicPr>
            <a:picLocks noGrp="1" noChangeAspect="1"/>
          </p:cNvPicPr>
          <p:nvPr>
            <p:ph idx="1"/>
          </p:nvPr>
        </p:nvPicPr>
        <p:blipFill>
          <a:blip r:embed="rId3">
            <a:extLst>
              <a:ext uri="{28A0092B-C50C-407E-A947-70E740481C1C}">
                <a14:useLocalDpi xmlns:a14="http://schemas.microsoft.com/office/drawing/2010/main" val="0"/>
              </a:ext>
            </a:extLst>
          </a:blip>
          <a:srcRect l="-14891" r="-14891"/>
          <a:stretch>
            <a:fillRect/>
          </a:stretch>
        </p:blipFill>
        <p:spPr>
          <a:xfrm>
            <a:off x="941522" y="2551372"/>
            <a:ext cx="7260956" cy="3993246"/>
          </a:xfrm>
        </p:spPr>
      </p:pic>
    </p:spTree>
    <p:extLst>
      <p:ext uri="{BB962C8B-B14F-4D97-AF65-F5344CB8AC3E}">
        <p14:creationId xmlns:p14="http://schemas.microsoft.com/office/powerpoint/2010/main" val="39823840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Gravity</a:t>
            </a:r>
            <a:endParaRPr lang="en-US" dirty="0"/>
          </a:p>
        </p:txBody>
      </p:sp>
      <p:pic>
        <p:nvPicPr>
          <p:cNvPr id="4" name="Content Placeholder 3" descr="gravity.jpg"/>
          <p:cNvPicPr>
            <a:picLocks noGrp="1" noChangeAspect="1"/>
          </p:cNvPicPr>
          <p:nvPr>
            <p:ph idx="1"/>
          </p:nvPr>
        </p:nvPicPr>
        <p:blipFill>
          <a:blip r:embed="rId3">
            <a:extLst>
              <a:ext uri="{28A0092B-C50C-407E-A947-70E740481C1C}">
                <a14:useLocalDpi xmlns:a14="http://schemas.microsoft.com/office/drawing/2010/main" val="0"/>
              </a:ext>
            </a:extLst>
          </a:blip>
          <a:srcRect t="-34285" b="-34285"/>
          <a:stretch>
            <a:fillRect/>
          </a:stretch>
        </p:blipFill>
        <p:spPr/>
      </p:pic>
    </p:spTree>
    <p:extLst>
      <p:ext uri="{BB962C8B-B14F-4D97-AF65-F5344CB8AC3E}">
        <p14:creationId xmlns:p14="http://schemas.microsoft.com/office/powerpoint/2010/main" val="42814408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019111"/>
          </a:xfrm>
        </p:spPr>
        <p:txBody>
          <a:bodyPr>
            <a:normAutofit/>
          </a:bodyPr>
          <a:lstStyle/>
          <a:p>
            <a:r>
              <a:rPr lang="en-US" dirty="0" smtClean="0"/>
              <a:t>Gravitational </a:t>
            </a:r>
            <a:r>
              <a:rPr lang="en-US" dirty="0"/>
              <a:t>p</a:t>
            </a:r>
            <a:r>
              <a:rPr lang="en-US" dirty="0" smtClean="0"/>
              <a:t>otential energy depends on the object’s: </a:t>
            </a:r>
            <a:endParaRPr lang="en-US" dirty="0"/>
          </a:p>
        </p:txBody>
      </p:sp>
      <p:pic>
        <p:nvPicPr>
          <p:cNvPr id="4" name="Content Placeholder 3" descr="earth.jpg"/>
          <p:cNvPicPr>
            <a:picLocks noGrp="1" noChangeAspect="1"/>
          </p:cNvPicPr>
          <p:nvPr>
            <p:ph idx="1"/>
          </p:nvPr>
        </p:nvPicPr>
        <p:blipFill rotWithShape="1">
          <a:blip r:embed="rId3">
            <a:extLst>
              <a:ext uri="{28A0092B-C50C-407E-A947-70E740481C1C}">
                <a14:useLocalDpi xmlns:a14="http://schemas.microsoft.com/office/drawing/2010/main" val="0"/>
              </a:ext>
            </a:extLst>
          </a:blip>
          <a:srcRect l="-398" r="1037"/>
          <a:stretch/>
        </p:blipFill>
        <p:spPr>
          <a:xfrm>
            <a:off x="139484" y="3146156"/>
            <a:ext cx="4881967" cy="3506949"/>
          </a:xfrm>
        </p:spPr>
      </p:pic>
      <p:sp>
        <p:nvSpPr>
          <p:cNvPr id="3" name="TextBox 2"/>
          <p:cNvSpPr txBox="1"/>
          <p:nvPr/>
        </p:nvSpPr>
        <p:spPr>
          <a:xfrm>
            <a:off x="5672380" y="3177153"/>
            <a:ext cx="3239145" cy="707886"/>
          </a:xfrm>
          <a:prstGeom prst="rect">
            <a:avLst/>
          </a:prstGeom>
          <a:noFill/>
        </p:spPr>
        <p:txBody>
          <a:bodyPr wrap="square" rtlCol="0">
            <a:spAutoFit/>
          </a:bodyPr>
          <a:lstStyle/>
          <a:p>
            <a:pPr marL="285750" indent="-285750">
              <a:buFont typeface="Arial" charset="0"/>
              <a:buChar char="•"/>
            </a:pPr>
            <a:r>
              <a:rPr lang="en-US" sz="4000" b="1" smtClean="0"/>
              <a:t>MASS</a:t>
            </a:r>
            <a:endParaRPr lang="en-US" sz="4000" b="1"/>
          </a:p>
        </p:txBody>
      </p:sp>
    </p:spTree>
    <p:extLst>
      <p:ext uri="{BB962C8B-B14F-4D97-AF65-F5344CB8AC3E}">
        <p14:creationId xmlns:p14="http://schemas.microsoft.com/office/powerpoint/2010/main" val="31009070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019111"/>
          </a:xfrm>
        </p:spPr>
        <p:txBody>
          <a:bodyPr>
            <a:normAutofit/>
          </a:bodyPr>
          <a:lstStyle/>
          <a:p>
            <a:r>
              <a:rPr lang="en-US" dirty="0" smtClean="0"/>
              <a:t>Gravitational </a:t>
            </a:r>
            <a:r>
              <a:rPr lang="en-US" dirty="0"/>
              <a:t>p</a:t>
            </a:r>
            <a:r>
              <a:rPr lang="en-US" dirty="0" smtClean="0"/>
              <a:t>otential energy depends on the object’s: </a:t>
            </a:r>
            <a:endParaRPr lang="en-US" dirty="0"/>
          </a:p>
        </p:txBody>
      </p:sp>
      <p:pic>
        <p:nvPicPr>
          <p:cNvPr id="4" name="Content Placeholder 3" descr="earth.jpg"/>
          <p:cNvPicPr>
            <a:picLocks noGrp="1" noChangeAspect="1"/>
          </p:cNvPicPr>
          <p:nvPr>
            <p:ph idx="1"/>
          </p:nvPr>
        </p:nvPicPr>
        <p:blipFill rotWithShape="1">
          <a:blip r:embed="rId3">
            <a:extLst>
              <a:ext uri="{28A0092B-C50C-407E-A947-70E740481C1C}">
                <a14:useLocalDpi xmlns:a14="http://schemas.microsoft.com/office/drawing/2010/main" val="0"/>
              </a:ext>
            </a:extLst>
          </a:blip>
          <a:srcRect l="-398" r="1037"/>
          <a:stretch/>
        </p:blipFill>
        <p:spPr>
          <a:xfrm>
            <a:off x="139484" y="3146156"/>
            <a:ext cx="4881967" cy="3506949"/>
          </a:xfrm>
        </p:spPr>
      </p:pic>
      <p:sp>
        <p:nvSpPr>
          <p:cNvPr id="3" name="TextBox 2"/>
          <p:cNvSpPr txBox="1"/>
          <p:nvPr/>
        </p:nvSpPr>
        <p:spPr>
          <a:xfrm>
            <a:off x="5672380" y="3177153"/>
            <a:ext cx="3239145" cy="1938992"/>
          </a:xfrm>
          <a:prstGeom prst="rect">
            <a:avLst/>
          </a:prstGeom>
          <a:noFill/>
        </p:spPr>
        <p:txBody>
          <a:bodyPr wrap="square" rtlCol="0">
            <a:spAutoFit/>
          </a:bodyPr>
          <a:lstStyle/>
          <a:p>
            <a:pPr marL="285750" indent="-285750">
              <a:buFont typeface="Arial" charset="0"/>
              <a:buChar char="•"/>
            </a:pPr>
            <a:r>
              <a:rPr lang="en-US" sz="4000" b="1" dirty="0" smtClean="0"/>
              <a:t>MASS</a:t>
            </a:r>
          </a:p>
          <a:p>
            <a:pPr marL="285750" indent="-285750">
              <a:buFont typeface="Arial" charset="0"/>
              <a:buChar char="•"/>
            </a:pPr>
            <a:endParaRPr lang="en-US" sz="4000" b="1" dirty="0"/>
          </a:p>
          <a:p>
            <a:pPr marL="285750" indent="-285750">
              <a:buFont typeface="Arial" charset="0"/>
              <a:buChar char="•"/>
            </a:pPr>
            <a:r>
              <a:rPr lang="en-US" sz="4000" b="1" dirty="0" smtClean="0"/>
              <a:t>DISTANCE</a:t>
            </a:r>
            <a:endParaRPr lang="en-US" sz="4000" b="1" dirty="0"/>
          </a:p>
        </p:txBody>
      </p:sp>
    </p:spTree>
    <p:extLst>
      <p:ext uri="{BB962C8B-B14F-4D97-AF65-F5344CB8AC3E}">
        <p14:creationId xmlns:p14="http://schemas.microsoft.com/office/powerpoint/2010/main" val="3198657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vity.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530" r="67431" b="-293"/>
          <a:stretch/>
        </p:blipFill>
        <p:spPr>
          <a:xfrm>
            <a:off x="1334949" y="429500"/>
            <a:ext cx="6247311" cy="6180675"/>
          </a:xfrm>
        </p:spPr>
      </p:pic>
    </p:spTree>
    <p:extLst>
      <p:ext uri="{BB962C8B-B14F-4D97-AF65-F5344CB8AC3E}">
        <p14:creationId xmlns:p14="http://schemas.microsoft.com/office/powerpoint/2010/main" val="25827578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vity.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530" r="67431" b="-293"/>
          <a:stretch/>
        </p:blipFill>
        <p:spPr>
          <a:xfrm>
            <a:off x="1334949" y="429500"/>
            <a:ext cx="6247311" cy="6180675"/>
          </a:xfrm>
        </p:spPr>
      </p:pic>
      <p:sp>
        <p:nvSpPr>
          <p:cNvPr id="2" name="Oval 1"/>
          <p:cNvSpPr/>
          <p:nvPr/>
        </p:nvSpPr>
        <p:spPr>
          <a:xfrm>
            <a:off x="3559226" y="1252194"/>
            <a:ext cx="930050" cy="840759"/>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406488" y="5554724"/>
            <a:ext cx="6175772" cy="840759"/>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346192" y="1949845"/>
            <a:ext cx="858510" cy="71554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472986" y="3452479"/>
            <a:ext cx="0" cy="210224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12012" y="2647496"/>
            <a:ext cx="1895871" cy="707886"/>
          </a:xfrm>
          <a:prstGeom prst="rect">
            <a:avLst/>
          </a:prstGeom>
          <a:noFill/>
        </p:spPr>
        <p:txBody>
          <a:bodyPr wrap="square" rtlCol="0">
            <a:spAutoFit/>
          </a:bodyPr>
          <a:lstStyle/>
          <a:p>
            <a:r>
              <a:rPr lang="en-US" sz="4000" dirty="0" smtClean="0"/>
              <a:t>Mass</a:t>
            </a:r>
            <a:endParaRPr lang="en-US" sz="4000" dirty="0"/>
          </a:p>
        </p:txBody>
      </p:sp>
    </p:spTree>
    <p:extLst>
      <p:ext uri="{BB962C8B-B14F-4D97-AF65-F5344CB8AC3E}">
        <p14:creationId xmlns:p14="http://schemas.microsoft.com/office/powerpoint/2010/main" val="24500782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vity.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530" r="67431" b="-293"/>
          <a:stretch/>
        </p:blipFill>
        <p:spPr>
          <a:xfrm>
            <a:off x="1334949" y="429500"/>
            <a:ext cx="6247311" cy="6180675"/>
          </a:xfrm>
        </p:spPr>
      </p:pic>
      <p:sp>
        <p:nvSpPr>
          <p:cNvPr id="2" name="Oval 1"/>
          <p:cNvSpPr/>
          <p:nvPr/>
        </p:nvSpPr>
        <p:spPr>
          <a:xfrm>
            <a:off x="3559226" y="1252194"/>
            <a:ext cx="930050" cy="840759"/>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060021" y="2092953"/>
            <a:ext cx="0" cy="415013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131566" y="2239889"/>
            <a:ext cx="2969002" cy="707886"/>
          </a:xfrm>
          <a:prstGeom prst="rect">
            <a:avLst/>
          </a:prstGeom>
          <a:noFill/>
        </p:spPr>
        <p:txBody>
          <a:bodyPr wrap="square" rtlCol="0">
            <a:spAutoFit/>
          </a:bodyPr>
          <a:lstStyle/>
          <a:p>
            <a:r>
              <a:rPr lang="en-US" sz="4000" dirty="0" smtClean="0"/>
              <a:t>Distance</a:t>
            </a:r>
            <a:endParaRPr lang="en-US" sz="4000" dirty="0"/>
          </a:p>
        </p:txBody>
      </p:sp>
    </p:spTree>
    <p:extLst>
      <p:ext uri="{BB962C8B-B14F-4D97-AF65-F5344CB8AC3E}">
        <p14:creationId xmlns:p14="http://schemas.microsoft.com/office/powerpoint/2010/main" val="32420253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vity.jpg"/>
          <p:cNvPicPr>
            <a:picLocks noGrp="1" noChangeAspect="1"/>
          </p:cNvPicPr>
          <p:nvPr>
            <p:ph idx="1"/>
          </p:nvPr>
        </p:nvPicPr>
        <p:blipFill rotWithShape="1">
          <a:blip r:embed="rId3">
            <a:extLst>
              <a:ext uri="{28A0092B-C50C-407E-A947-70E740481C1C}">
                <a14:useLocalDpi xmlns:a14="http://schemas.microsoft.com/office/drawing/2010/main" val="0"/>
              </a:ext>
            </a:extLst>
          </a:blip>
          <a:srcRect l="34179" r="33640"/>
          <a:stretch/>
        </p:blipFill>
        <p:spPr>
          <a:xfrm>
            <a:off x="1913756" y="644525"/>
            <a:ext cx="5407047" cy="5481638"/>
          </a:xfrm>
        </p:spPr>
      </p:pic>
      <p:cxnSp>
        <p:nvCxnSpPr>
          <p:cNvPr id="6" name="Straight Connector 5"/>
          <p:cNvCxnSpPr>
            <a:stCxn id="9" idx="4"/>
          </p:cNvCxnSpPr>
          <p:nvPr/>
        </p:nvCxnSpPr>
        <p:spPr>
          <a:xfrm>
            <a:off x="4258018" y="3327259"/>
            <a:ext cx="74702" cy="2461659"/>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064061" y="1792697"/>
            <a:ext cx="74702" cy="401489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792993" y="2486500"/>
            <a:ext cx="930050" cy="840759"/>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5589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dirty="0" smtClean="0"/>
              <a:t>ravitational </a:t>
            </a:r>
            <a:r>
              <a:rPr lang="en-US" dirty="0"/>
              <a:t>p</a:t>
            </a:r>
            <a:r>
              <a:rPr lang="en-US" dirty="0" smtClean="0"/>
              <a:t>otential </a:t>
            </a:r>
            <a:r>
              <a:rPr lang="en-US" dirty="0"/>
              <a:t>e</a:t>
            </a:r>
            <a:r>
              <a:rPr lang="en-US" dirty="0" smtClean="0"/>
              <a:t>nergy </a:t>
            </a:r>
            <a:endParaRPr lang="en-US" dirty="0"/>
          </a:p>
        </p:txBody>
      </p:sp>
      <p:pic>
        <p:nvPicPr>
          <p:cNvPr id="4" name="Content Placeholder 3" descr="earth.jpg"/>
          <p:cNvPicPr>
            <a:picLocks noGrp="1" noChangeAspect="1"/>
          </p:cNvPicPr>
          <p:nvPr>
            <p:ph idx="1"/>
          </p:nvPr>
        </p:nvPicPr>
        <p:blipFill>
          <a:blip r:embed="rId3">
            <a:extLst>
              <a:ext uri="{28A0092B-C50C-407E-A947-70E740481C1C}">
                <a14:useLocalDpi xmlns:a14="http://schemas.microsoft.com/office/drawing/2010/main" val="0"/>
              </a:ext>
            </a:extLst>
          </a:blip>
          <a:srcRect l="-14891" r="-14891"/>
          <a:stretch>
            <a:fillRect/>
          </a:stretch>
        </p:blipFill>
        <p:spPr/>
      </p:pic>
    </p:spTree>
    <p:extLst>
      <p:ext uri="{BB962C8B-B14F-4D97-AF65-F5344CB8AC3E}">
        <p14:creationId xmlns:p14="http://schemas.microsoft.com/office/powerpoint/2010/main" val="6922821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7643273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082" y="1312612"/>
            <a:ext cx="6403706" cy="5305928"/>
          </a:xfrm>
          <a:prstGeom prst="rect">
            <a:avLst/>
          </a:prstGeom>
        </p:spPr>
      </p:pic>
      <p:sp>
        <p:nvSpPr>
          <p:cNvPr id="3" name="TextBox 2"/>
          <p:cNvSpPr txBox="1"/>
          <p:nvPr/>
        </p:nvSpPr>
        <p:spPr>
          <a:xfrm>
            <a:off x="2972496" y="194079"/>
            <a:ext cx="3534878" cy="707886"/>
          </a:xfrm>
          <a:prstGeom prst="rect">
            <a:avLst/>
          </a:prstGeom>
          <a:noFill/>
        </p:spPr>
        <p:txBody>
          <a:bodyPr wrap="none" rtlCol="0">
            <a:spAutoFit/>
          </a:bodyPr>
          <a:lstStyle/>
          <a:p>
            <a:r>
              <a:rPr lang="en-US" sz="4000"/>
              <a:t>What </a:t>
            </a:r>
            <a:r>
              <a:rPr lang="en-US" sz="4000" smtClean="0"/>
              <a:t>is energy</a:t>
            </a:r>
            <a:r>
              <a:rPr lang="en-US" sz="4000" dirty="0" smtClean="0"/>
              <a:t>?</a:t>
            </a:r>
            <a:endParaRPr lang="en-US" sz="4000" dirty="0"/>
          </a:p>
        </p:txBody>
      </p:sp>
    </p:spTree>
    <p:extLst>
      <p:ext uri="{BB962C8B-B14F-4D97-AF65-F5344CB8AC3E}">
        <p14:creationId xmlns:p14="http://schemas.microsoft.com/office/powerpoint/2010/main" val="41463335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005" y="4168018"/>
            <a:ext cx="2925723" cy="2424171"/>
          </a:xfrm>
          <a:prstGeom prst="rect">
            <a:avLst/>
          </a:prstGeom>
        </p:spPr>
      </p:pic>
      <p:sp>
        <p:nvSpPr>
          <p:cNvPr id="3" name="TextBox 2"/>
          <p:cNvSpPr txBox="1"/>
          <p:nvPr/>
        </p:nvSpPr>
        <p:spPr>
          <a:xfrm>
            <a:off x="793023" y="194079"/>
            <a:ext cx="7706742" cy="1323439"/>
          </a:xfrm>
          <a:prstGeom prst="rect">
            <a:avLst/>
          </a:prstGeom>
          <a:noFill/>
        </p:spPr>
        <p:txBody>
          <a:bodyPr wrap="square" rtlCol="0">
            <a:spAutoFit/>
          </a:bodyPr>
          <a:lstStyle/>
          <a:p>
            <a:pPr algn="ctr"/>
            <a:r>
              <a:rPr lang="en-US" sz="4000" smtClean="0"/>
              <a:t>What are the two main </a:t>
            </a:r>
            <a:r>
              <a:rPr lang="en-US" sz="4000" dirty="0" smtClean="0"/>
              <a:t>types of energy?</a:t>
            </a:r>
            <a:endParaRPr lang="en-US" sz="4000" dirty="0"/>
          </a:p>
        </p:txBody>
      </p:sp>
      <p:sp>
        <p:nvSpPr>
          <p:cNvPr id="4" name="TextBox 3"/>
          <p:cNvSpPr txBox="1"/>
          <p:nvPr/>
        </p:nvSpPr>
        <p:spPr>
          <a:xfrm>
            <a:off x="793023" y="1827017"/>
            <a:ext cx="4381966" cy="4401205"/>
          </a:xfrm>
          <a:prstGeom prst="rect">
            <a:avLst/>
          </a:prstGeom>
          <a:noFill/>
        </p:spPr>
        <p:txBody>
          <a:bodyPr wrap="square" rtlCol="0">
            <a:spAutoFit/>
          </a:bodyPr>
          <a:lstStyle/>
          <a:p>
            <a:pPr marL="742950" indent="-742950">
              <a:buFont typeface="+mj-lt"/>
              <a:buAutoNum type="alphaUcPeriod"/>
            </a:pPr>
            <a:r>
              <a:rPr lang="en-US" sz="4000" dirty="0" smtClean="0"/>
              <a:t>Potential</a:t>
            </a:r>
          </a:p>
          <a:p>
            <a:pPr marL="742950" indent="-742950">
              <a:buFont typeface="+mj-lt"/>
              <a:buAutoNum type="alphaUcPeriod"/>
            </a:pPr>
            <a:endParaRPr lang="en-US" sz="4000" dirty="0" smtClean="0"/>
          </a:p>
          <a:p>
            <a:pPr marL="742950" indent="-742950">
              <a:buFont typeface="+mj-lt"/>
              <a:buAutoNum type="alphaUcPeriod"/>
            </a:pPr>
            <a:r>
              <a:rPr lang="en-US" sz="4000" dirty="0" smtClean="0"/>
              <a:t>Physical</a:t>
            </a:r>
          </a:p>
          <a:p>
            <a:pPr marL="742950" indent="-742950">
              <a:buFont typeface="+mj-lt"/>
              <a:buAutoNum type="alphaUcPeriod"/>
            </a:pPr>
            <a:endParaRPr lang="en-US" sz="4000" dirty="0" smtClean="0"/>
          </a:p>
          <a:p>
            <a:pPr marL="742950" indent="-742950">
              <a:buFont typeface="+mj-lt"/>
              <a:buAutoNum type="alphaUcPeriod"/>
            </a:pPr>
            <a:r>
              <a:rPr lang="en-US" sz="4000" dirty="0" smtClean="0"/>
              <a:t>Motor</a:t>
            </a:r>
          </a:p>
          <a:p>
            <a:pPr marL="742950" indent="-742950">
              <a:buFont typeface="+mj-lt"/>
              <a:buAutoNum type="alphaUcPeriod"/>
            </a:pPr>
            <a:endParaRPr lang="en-US" sz="4000" dirty="0" smtClean="0"/>
          </a:p>
          <a:p>
            <a:pPr marL="742950" indent="-742950">
              <a:buFont typeface="+mj-lt"/>
              <a:buAutoNum type="alphaUcPeriod"/>
            </a:pPr>
            <a:r>
              <a:rPr lang="en-US" sz="4000" dirty="0" smtClean="0"/>
              <a:t>Kinetic</a:t>
            </a:r>
            <a:endParaRPr lang="en-US" sz="4000" dirty="0"/>
          </a:p>
        </p:txBody>
      </p:sp>
    </p:spTree>
    <p:extLst>
      <p:ext uri="{BB962C8B-B14F-4D97-AF65-F5344CB8AC3E}">
        <p14:creationId xmlns:p14="http://schemas.microsoft.com/office/powerpoint/2010/main" val="8378888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005" y="4168018"/>
            <a:ext cx="2925723" cy="2424171"/>
          </a:xfrm>
          <a:prstGeom prst="rect">
            <a:avLst/>
          </a:prstGeom>
        </p:spPr>
      </p:pic>
      <p:sp>
        <p:nvSpPr>
          <p:cNvPr id="3" name="TextBox 2"/>
          <p:cNvSpPr txBox="1"/>
          <p:nvPr/>
        </p:nvSpPr>
        <p:spPr>
          <a:xfrm>
            <a:off x="793023" y="194079"/>
            <a:ext cx="7706742" cy="1323439"/>
          </a:xfrm>
          <a:prstGeom prst="rect">
            <a:avLst/>
          </a:prstGeom>
          <a:noFill/>
        </p:spPr>
        <p:txBody>
          <a:bodyPr wrap="square" rtlCol="0">
            <a:spAutoFit/>
          </a:bodyPr>
          <a:lstStyle/>
          <a:p>
            <a:pPr algn="ctr"/>
            <a:r>
              <a:rPr lang="en-US" sz="4000" smtClean="0"/>
              <a:t>What are the two main </a:t>
            </a:r>
            <a:r>
              <a:rPr lang="en-US" sz="4000" dirty="0" smtClean="0"/>
              <a:t>types of energy?</a:t>
            </a:r>
            <a:endParaRPr lang="en-US" sz="4000" dirty="0"/>
          </a:p>
        </p:txBody>
      </p:sp>
      <p:sp>
        <p:nvSpPr>
          <p:cNvPr id="4" name="TextBox 3"/>
          <p:cNvSpPr txBox="1"/>
          <p:nvPr/>
        </p:nvSpPr>
        <p:spPr>
          <a:xfrm>
            <a:off x="793023" y="1827017"/>
            <a:ext cx="4381966" cy="4401205"/>
          </a:xfrm>
          <a:prstGeom prst="rect">
            <a:avLst/>
          </a:prstGeom>
          <a:noFill/>
        </p:spPr>
        <p:txBody>
          <a:bodyPr wrap="square" rtlCol="0">
            <a:spAutoFit/>
          </a:bodyPr>
          <a:lstStyle/>
          <a:p>
            <a:pPr marL="742950" indent="-742950">
              <a:buFont typeface="+mj-lt"/>
              <a:buAutoNum type="alphaUcPeriod"/>
            </a:pPr>
            <a:r>
              <a:rPr lang="en-US" sz="4000" b="1" dirty="0" smtClean="0">
                <a:solidFill>
                  <a:srgbClr val="FF0000"/>
                </a:solidFill>
              </a:rPr>
              <a:t>Potential</a:t>
            </a:r>
          </a:p>
          <a:p>
            <a:pPr marL="742950" indent="-742950">
              <a:buFont typeface="+mj-lt"/>
              <a:buAutoNum type="alphaUcPeriod"/>
            </a:pPr>
            <a:endParaRPr lang="en-US" sz="4000" dirty="0" smtClean="0"/>
          </a:p>
          <a:p>
            <a:pPr marL="742950" indent="-742950">
              <a:buFont typeface="+mj-lt"/>
              <a:buAutoNum type="alphaUcPeriod"/>
            </a:pPr>
            <a:r>
              <a:rPr lang="en-US" sz="4000" dirty="0" smtClean="0"/>
              <a:t>Physical</a:t>
            </a:r>
          </a:p>
          <a:p>
            <a:pPr marL="742950" indent="-742950">
              <a:buFont typeface="+mj-lt"/>
              <a:buAutoNum type="alphaUcPeriod"/>
            </a:pPr>
            <a:endParaRPr lang="en-US" sz="4000" dirty="0" smtClean="0"/>
          </a:p>
          <a:p>
            <a:pPr marL="742950" indent="-742950">
              <a:buFont typeface="+mj-lt"/>
              <a:buAutoNum type="alphaUcPeriod"/>
            </a:pPr>
            <a:r>
              <a:rPr lang="en-US" sz="4000" dirty="0" smtClean="0"/>
              <a:t>Motor</a:t>
            </a:r>
          </a:p>
          <a:p>
            <a:pPr marL="742950" indent="-742950">
              <a:buFont typeface="+mj-lt"/>
              <a:buAutoNum type="alphaUcPeriod"/>
            </a:pPr>
            <a:endParaRPr lang="en-US" sz="4000" dirty="0" smtClean="0"/>
          </a:p>
          <a:p>
            <a:pPr marL="742950" indent="-742950">
              <a:buFont typeface="+mj-lt"/>
              <a:buAutoNum type="alphaUcPeriod"/>
            </a:pPr>
            <a:r>
              <a:rPr lang="en-US" sz="4000" b="1" dirty="0" smtClean="0">
                <a:solidFill>
                  <a:srgbClr val="FF0000"/>
                </a:solidFill>
              </a:rPr>
              <a:t>Kinetic</a:t>
            </a:r>
            <a:endParaRPr lang="en-US" sz="4000" b="1" dirty="0">
              <a:solidFill>
                <a:srgbClr val="FF0000"/>
              </a:solidFill>
            </a:endParaRPr>
          </a:p>
        </p:txBody>
      </p:sp>
    </p:spTree>
    <p:extLst>
      <p:ext uri="{BB962C8B-B14F-4D97-AF65-F5344CB8AC3E}">
        <p14:creationId xmlns:p14="http://schemas.microsoft.com/office/powerpoint/2010/main" val="19753883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523" y="1471652"/>
            <a:ext cx="6291172" cy="5212685"/>
          </a:xfrm>
          <a:prstGeom prst="rect">
            <a:avLst/>
          </a:prstGeom>
        </p:spPr>
      </p:pic>
      <p:sp>
        <p:nvSpPr>
          <p:cNvPr id="3" name="TextBox 2"/>
          <p:cNvSpPr txBox="1"/>
          <p:nvPr/>
        </p:nvSpPr>
        <p:spPr>
          <a:xfrm>
            <a:off x="650797" y="148213"/>
            <a:ext cx="7900625" cy="1323439"/>
          </a:xfrm>
          <a:prstGeom prst="rect">
            <a:avLst/>
          </a:prstGeom>
          <a:noFill/>
        </p:spPr>
        <p:txBody>
          <a:bodyPr wrap="none" rtlCol="0">
            <a:spAutoFit/>
          </a:bodyPr>
          <a:lstStyle/>
          <a:p>
            <a:pPr algn="ctr"/>
            <a:r>
              <a:rPr lang="en-US" sz="4000" dirty="0" smtClean="0"/>
              <a:t>What two factors affect gravitational </a:t>
            </a:r>
          </a:p>
          <a:p>
            <a:pPr algn="ctr"/>
            <a:r>
              <a:rPr lang="en-US" sz="4000" dirty="0" smtClean="0"/>
              <a:t>potential energy?</a:t>
            </a:r>
            <a:endParaRPr lang="en-US" sz="4000" dirty="0"/>
          </a:p>
        </p:txBody>
      </p:sp>
    </p:spTree>
    <p:extLst>
      <p:ext uri="{BB962C8B-B14F-4D97-AF65-F5344CB8AC3E}">
        <p14:creationId xmlns:p14="http://schemas.microsoft.com/office/powerpoint/2010/main" val="24956073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93" y="-262002"/>
            <a:ext cx="8229600" cy="1143000"/>
          </a:xfrm>
        </p:spPr>
        <p:txBody>
          <a:bodyPr/>
          <a:lstStyle/>
          <a:p>
            <a:r>
              <a:rPr lang="en-US" dirty="0" smtClean="0"/>
              <a:t>Energy</a:t>
            </a:r>
            <a:endParaRPr lang="en-US" dirty="0"/>
          </a:p>
        </p:txBody>
      </p:sp>
      <p:cxnSp>
        <p:nvCxnSpPr>
          <p:cNvPr id="5" name="Straight Arrow Connector 4"/>
          <p:cNvCxnSpPr/>
          <p:nvPr/>
        </p:nvCxnSpPr>
        <p:spPr>
          <a:xfrm flipH="1">
            <a:off x="4621186" y="720006"/>
            <a:ext cx="1" cy="639524"/>
          </a:xfrm>
          <a:prstGeom prst="straightConnector1">
            <a:avLst/>
          </a:prstGeom>
          <a:ln w="76200" cmpd="sng">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2694577" y="1277289"/>
            <a:ext cx="4139393" cy="769441"/>
          </a:xfrm>
          <a:prstGeom prst="rect">
            <a:avLst/>
          </a:prstGeom>
          <a:noFill/>
        </p:spPr>
        <p:txBody>
          <a:bodyPr wrap="square" rtlCol="0">
            <a:spAutoFit/>
          </a:bodyPr>
          <a:lstStyle/>
          <a:p>
            <a:r>
              <a:rPr lang="en-US" sz="4400" dirty="0" smtClean="0"/>
              <a:t>Potential Energy</a:t>
            </a:r>
            <a:endParaRPr lang="en-US" sz="4400" dirty="0"/>
          </a:p>
        </p:txBody>
      </p:sp>
      <p:cxnSp>
        <p:nvCxnSpPr>
          <p:cNvPr id="10" name="Straight Arrow Connector 9"/>
          <p:cNvCxnSpPr/>
          <p:nvPr/>
        </p:nvCxnSpPr>
        <p:spPr>
          <a:xfrm flipH="1">
            <a:off x="1108906" y="2046730"/>
            <a:ext cx="1985298" cy="110164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2"/>
          </p:cNvCxnSpPr>
          <p:nvPr/>
        </p:nvCxnSpPr>
        <p:spPr>
          <a:xfrm>
            <a:off x="4764274" y="2046730"/>
            <a:ext cx="11174" cy="97642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259951" y="2046730"/>
            <a:ext cx="2289354" cy="97642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1544" y="3683630"/>
            <a:ext cx="3273059" cy="2123658"/>
          </a:xfrm>
          <a:prstGeom prst="rect">
            <a:avLst/>
          </a:prstGeom>
          <a:noFill/>
        </p:spPr>
        <p:txBody>
          <a:bodyPr wrap="square" rtlCol="0">
            <a:spAutoFit/>
          </a:bodyPr>
          <a:lstStyle/>
          <a:p>
            <a:pPr algn="ctr"/>
            <a:r>
              <a:rPr lang="en-US" sz="4400" dirty="0" smtClean="0"/>
              <a:t>Gravitational Potential</a:t>
            </a:r>
          </a:p>
          <a:p>
            <a:pPr algn="ctr"/>
            <a:r>
              <a:rPr lang="en-US" sz="4400" dirty="0" smtClean="0"/>
              <a:t>Energy</a:t>
            </a:r>
            <a:endParaRPr lang="en-US" sz="4400" dirty="0"/>
          </a:p>
        </p:txBody>
      </p:sp>
      <p:sp>
        <p:nvSpPr>
          <p:cNvPr id="18" name="TextBox 17"/>
          <p:cNvSpPr txBox="1"/>
          <p:nvPr/>
        </p:nvSpPr>
        <p:spPr>
          <a:xfrm>
            <a:off x="3773856" y="3127712"/>
            <a:ext cx="2432439" cy="1446550"/>
          </a:xfrm>
          <a:prstGeom prst="rect">
            <a:avLst/>
          </a:prstGeom>
          <a:noFill/>
        </p:spPr>
        <p:txBody>
          <a:bodyPr wrap="square" rtlCol="0">
            <a:spAutoFit/>
          </a:bodyPr>
          <a:lstStyle/>
          <a:p>
            <a:pPr algn="ctr"/>
            <a:r>
              <a:rPr lang="en-US" sz="4400" dirty="0" smtClean="0"/>
              <a:t>Chemical</a:t>
            </a:r>
          </a:p>
          <a:p>
            <a:pPr algn="ctr"/>
            <a:r>
              <a:rPr lang="en-US" sz="4400" dirty="0" smtClean="0"/>
              <a:t>Energy</a:t>
            </a:r>
            <a:endParaRPr lang="en-US" sz="4400" dirty="0"/>
          </a:p>
        </p:txBody>
      </p:sp>
      <p:sp>
        <p:nvSpPr>
          <p:cNvPr id="19" name="TextBox 18"/>
          <p:cNvSpPr txBox="1"/>
          <p:nvPr/>
        </p:nvSpPr>
        <p:spPr>
          <a:xfrm>
            <a:off x="6905514" y="3101232"/>
            <a:ext cx="2432439" cy="1446550"/>
          </a:xfrm>
          <a:prstGeom prst="rect">
            <a:avLst/>
          </a:prstGeom>
          <a:noFill/>
        </p:spPr>
        <p:txBody>
          <a:bodyPr wrap="square" rtlCol="0">
            <a:spAutoFit/>
          </a:bodyPr>
          <a:lstStyle/>
          <a:p>
            <a:pPr algn="ctr"/>
            <a:r>
              <a:rPr lang="en-US" sz="4400" dirty="0" smtClean="0"/>
              <a:t>Nuclear</a:t>
            </a:r>
          </a:p>
          <a:p>
            <a:pPr algn="ctr"/>
            <a:r>
              <a:rPr lang="en-US" sz="4400" dirty="0" smtClean="0"/>
              <a:t>Energy</a:t>
            </a:r>
            <a:endParaRPr lang="en-US" sz="4400" dirty="0"/>
          </a:p>
        </p:txBody>
      </p:sp>
      <p:sp>
        <p:nvSpPr>
          <p:cNvPr id="23" name="Oval 22"/>
          <p:cNvSpPr/>
          <p:nvPr/>
        </p:nvSpPr>
        <p:spPr>
          <a:xfrm>
            <a:off x="3344603" y="2976016"/>
            <a:ext cx="3362488" cy="1800211"/>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4770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68" y="1008803"/>
            <a:ext cx="8628845" cy="5849197"/>
          </a:xfrm>
          <a:prstGeom prst="rect">
            <a:avLst/>
          </a:prstGeom>
        </p:spPr>
      </p:pic>
      <p:sp>
        <p:nvSpPr>
          <p:cNvPr id="3" name="TextBox 2"/>
          <p:cNvSpPr txBox="1"/>
          <p:nvPr/>
        </p:nvSpPr>
        <p:spPr>
          <a:xfrm>
            <a:off x="3711090" y="547138"/>
            <a:ext cx="4916667" cy="923330"/>
          </a:xfrm>
          <a:prstGeom prst="rect">
            <a:avLst/>
          </a:prstGeom>
          <a:noFill/>
        </p:spPr>
        <p:txBody>
          <a:bodyPr wrap="none" rtlCol="0">
            <a:spAutoFit/>
          </a:bodyPr>
          <a:lstStyle/>
          <a:p>
            <a:r>
              <a:rPr lang="en-US" sz="5400" dirty="0" smtClean="0">
                <a:solidFill>
                  <a:srgbClr val="FF0000"/>
                </a:solidFill>
              </a:rPr>
              <a:t>chemical energy </a:t>
            </a:r>
          </a:p>
        </p:txBody>
      </p:sp>
    </p:spTree>
    <p:extLst>
      <p:ext uri="{BB962C8B-B14F-4D97-AF65-F5344CB8AC3E}">
        <p14:creationId xmlns:p14="http://schemas.microsoft.com/office/powerpoint/2010/main" val="13110404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Bonds</a:t>
            </a:r>
            <a:endParaRPr lang="en-US" dirty="0"/>
          </a:p>
        </p:txBody>
      </p:sp>
      <p:pic>
        <p:nvPicPr>
          <p:cNvPr id="4" name="Content Placeholder 3" descr="bonds.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
        <p:nvSpPr>
          <p:cNvPr id="5" name="Oval 4"/>
          <p:cNvSpPr/>
          <p:nvPr/>
        </p:nvSpPr>
        <p:spPr>
          <a:xfrm>
            <a:off x="4829105" y="2897935"/>
            <a:ext cx="1001592" cy="626098"/>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6" name="Oval 5"/>
          <p:cNvSpPr/>
          <p:nvPr/>
        </p:nvSpPr>
        <p:spPr>
          <a:xfrm>
            <a:off x="3389689" y="3363383"/>
            <a:ext cx="688222" cy="1037185"/>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38834534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nds.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a:xfrm>
            <a:off x="457200" y="777329"/>
            <a:ext cx="8229600" cy="4525963"/>
          </a:xfrm>
        </p:spPr>
      </p:pic>
      <p:sp>
        <p:nvSpPr>
          <p:cNvPr id="5" name="Oval 4"/>
          <p:cNvSpPr/>
          <p:nvPr/>
        </p:nvSpPr>
        <p:spPr>
          <a:xfrm>
            <a:off x="4829105" y="2075064"/>
            <a:ext cx="1001592" cy="626098"/>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6" name="Oval 5"/>
          <p:cNvSpPr/>
          <p:nvPr/>
        </p:nvSpPr>
        <p:spPr>
          <a:xfrm>
            <a:off x="3389689" y="2540512"/>
            <a:ext cx="688222" cy="1037185"/>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23839848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nds.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a:xfrm>
            <a:off x="457200" y="777329"/>
            <a:ext cx="8229600" cy="4525963"/>
          </a:xfrm>
        </p:spPr>
      </p:pic>
      <p:sp>
        <p:nvSpPr>
          <p:cNvPr id="5" name="Oval 4"/>
          <p:cNvSpPr/>
          <p:nvPr/>
        </p:nvSpPr>
        <p:spPr>
          <a:xfrm>
            <a:off x="4829105" y="2075064"/>
            <a:ext cx="1001592" cy="626098"/>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6" name="Oval 5"/>
          <p:cNvSpPr/>
          <p:nvPr/>
        </p:nvSpPr>
        <p:spPr>
          <a:xfrm>
            <a:off x="3389689" y="2540512"/>
            <a:ext cx="688222" cy="1037185"/>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2" name="TextBox 1"/>
          <p:cNvSpPr txBox="1"/>
          <p:nvPr/>
        </p:nvSpPr>
        <p:spPr>
          <a:xfrm>
            <a:off x="822736" y="5831648"/>
            <a:ext cx="7601370" cy="830997"/>
          </a:xfrm>
          <a:prstGeom prst="rect">
            <a:avLst/>
          </a:prstGeom>
          <a:noFill/>
        </p:spPr>
        <p:txBody>
          <a:bodyPr wrap="square" rtlCol="0">
            <a:spAutoFit/>
          </a:bodyPr>
          <a:lstStyle/>
          <a:p>
            <a:r>
              <a:rPr lang="en-US" sz="4800" dirty="0" smtClean="0"/>
              <a:t>Formed Bond = Energy Stored</a:t>
            </a:r>
            <a:endParaRPr lang="en-US" sz="4800" dirty="0"/>
          </a:p>
        </p:txBody>
      </p:sp>
    </p:spTree>
    <p:extLst>
      <p:ext uri="{BB962C8B-B14F-4D97-AF65-F5344CB8AC3E}">
        <p14:creationId xmlns:p14="http://schemas.microsoft.com/office/powerpoint/2010/main" val="34256373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hemical </a:t>
            </a:r>
            <a:r>
              <a:rPr lang="en-US" dirty="0"/>
              <a:t>e</a:t>
            </a:r>
            <a:r>
              <a:rPr lang="en-US" dirty="0" smtClean="0"/>
              <a:t>nergy</a:t>
            </a:r>
            <a:endParaRPr lang="en-US" dirty="0"/>
          </a:p>
        </p:txBody>
      </p:sp>
      <p:pic>
        <p:nvPicPr>
          <p:cNvPr id="4" name="Content Placeholder 3" descr="bonds.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
        <p:nvSpPr>
          <p:cNvPr id="5" name="Oval 4"/>
          <p:cNvSpPr/>
          <p:nvPr/>
        </p:nvSpPr>
        <p:spPr>
          <a:xfrm>
            <a:off x="3326714" y="3320507"/>
            <a:ext cx="1073140" cy="1109086"/>
          </a:xfrm>
          <a:prstGeom prst="ellipse">
            <a:avLst/>
          </a:prstGeom>
          <a:noFill/>
          <a:ln w="76200" cmpd="sng"/>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Oval 5"/>
          <p:cNvSpPr/>
          <p:nvPr/>
        </p:nvSpPr>
        <p:spPr>
          <a:xfrm rot="18058061">
            <a:off x="4854844" y="2588261"/>
            <a:ext cx="1042390" cy="1109086"/>
          </a:xfrm>
          <a:prstGeom prst="ellipse">
            <a:avLst/>
          </a:prstGeom>
          <a:noFill/>
          <a:ln w="76200" cmpd="sng"/>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1187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nds.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a:xfrm>
            <a:off x="457200" y="777329"/>
            <a:ext cx="8229600" cy="4525963"/>
          </a:xfrm>
        </p:spPr>
      </p:pic>
      <p:cxnSp>
        <p:nvCxnSpPr>
          <p:cNvPr id="3" name="Straight Connector 2"/>
          <p:cNvCxnSpPr/>
          <p:nvPr/>
        </p:nvCxnSpPr>
        <p:spPr>
          <a:xfrm flipH="1">
            <a:off x="5204702" y="1413191"/>
            <a:ext cx="250398" cy="1788849"/>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3067749" y="2996670"/>
            <a:ext cx="1779242" cy="56314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57200" y="5098220"/>
            <a:ext cx="8229600" cy="830997"/>
          </a:xfrm>
          <a:prstGeom prst="rect">
            <a:avLst/>
          </a:prstGeom>
          <a:noFill/>
        </p:spPr>
        <p:txBody>
          <a:bodyPr wrap="square" rtlCol="0">
            <a:spAutoFit/>
          </a:bodyPr>
          <a:lstStyle/>
          <a:p>
            <a:r>
              <a:rPr lang="en-US" sz="4800" dirty="0" smtClean="0"/>
              <a:t>Broken Bond = Energy Released</a:t>
            </a:r>
            <a:endParaRPr lang="en-US" sz="4800" dirty="0"/>
          </a:p>
        </p:txBody>
      </p:sp>
    </p:spTree>
    <p:extLst>
      <p:ext uri="{BB962C8B-B14F-4D97-AF65-F5344CB8AC3E}">
        <p14:creationId xmlns:p14="http://schemas.microsoft.com/office/powerpoint/2010/main" val="9252815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871" y="1255904"/>
            <a:ext cx="6310716" cy="5228879"/>
          </a:xfrm>
          <a:prstGeom prst="rect">
            <a:avLst/>
          </a:prstGeom>
        </p:spPr>
      </p:pic>
      <p:sp>
        <p:nvSpPr>
          <p:cNvPr id="3" name="TextBox 2"/>
          <p:cNvSpPr txBox="1"/>
          <p:nvPr/>
        </p:nvSpPr>
        <p:spPr>
          <a:xfrm>
            <a:off x="1045536" y="163082"/>
            <a:ext cx="7375386" cy="707886"/>
          </a:xfrm>
          <a:prstGeom prst="rect">
            <a:avLst/>
          </a:prstGeom>
          <a:noFill/>
        </p:spPr>
        <p:txBody>
          <a:bodyPr wrap="none" rtlCol="0">
            <a:spAutoFit/>
          </a:bodyPr>
          <a:lstStyle/>
          <a:p>
            <a:r>
              <a:rPr lang="en-US" sz="4000" dirty="0" smtClean="0"/>
              <a:t>Where is chemical energy stored?</a:t>
            </a:r>
            <a:endParaRPr lang="en-US" sz="4000" dirty="0"/>
          </a:p>
        </p:txBody>
      </p:sp>
    </p:spTree>
    <p:extLst>
      <p:ext uri="{BB962C8B-B14F-4D97-AF65-F5344CB8AC3E}">
        <p14:creationId xmlns:p14="http://schemas.microsoft.com/office/powerpoint/2010/main" val="24956073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005" y="4168018"/>
            <a:ext cx="2925723" cy="2424171"/>
          </a:xfrm>
          <a:prstGeom prst="rect">
            <a:avLst/>
          </a:prstGeom>
        </p:spPr>
      </p:pic>
      <p:sp>
        <p:nvSpPr>
          <p:cNvPr id="3" name="TextBox 2"/>
          <p:cNvSpPr txBox="1"/>
          <p:nvPr/>
        </p:nvSpPr>
        <p:spPr>
          <a:xfrm>
            <a:off x="887265" y="178580"/>
            <a:ext cx="7512817" cy="1323439"/>
          </a:xfrm>
          <a:prstGeom prst="rect">
            <a:avLst/>
          </a:prstGeom>
          <a:noFill/>
        </p:spPr>
        <p:txBody>
          <a:bodyPr wrap="square" rtlCol="0">
            <a:spAutoFit/>
          </a:bodyPr>
          <a:lstStyle/>
          <a:p>
            <a:pPr algn="ctr"/>
            <a:r>
              <a:rPr lang="en-US" sz="4000" dirty="0" smtClean="0"/>
              <a:t>Which two of </a:t>
            </a:r>
            <a:r>
              <a:rPr lang="en-US" sz="4000" smtClean="0"/>
              <a:t>these have </a:t>
            </a:r>
            <a:r>
              <a:rPr lang="en-US" sz="4000" dirty="0" smtClean="0"/>
              <a:t>chemical energy?</a:t>
            </a:r>
            <a:endParaRPr lang="en-US" sz="4000" dirty="0"/>
          </a:p>
        </p:txBody>
      </p:sp>
      <p:sp>
        <p:nvSpPr>
          <p:cNvPr id="4" name="TextBox 3"/>
          <p:cNvSpPr txBox="1"/>
          <p:nvPr/>
        </p:nvSpPr>
        <p:spPr>
          <a:xfrm>
            <a:off x="727435" y="1238081"/>
            <a:ext cx="4381966" cy="4844403"/>
          </a:xfrm>
          <a:prstGeom prst="rect">
            <a:avLst/>
          </a:prstGeom>
          <a:noFill/>
        </p:spPr>
        <p:txBody>
          <a:bodyPr wrap="square" rtlCol="0">
            <a:spAutoFit/>
          </a:bodyPr>
          <a:lstStyle/>
          <a:p>
            <a:pPr marL="742950" indent="-742950">
              <a:lnSpc>
                <a:spcPct val="200000"/>
              </a:lnSpc>
              <a:buFont typeface="+mj-lt"/>
              <a:buAutoNum type="alphaUcPeriod"/>
            </a:pPr>
            <a:r>
              <a:rPr lang="en-US" sz="4000" dirty="0"/>
              <a:t>a</a:t>
            </a:r>
            <a:r>
              <a:rPr lang="en-US" sz="4000" dirty="0" smtClean="0"/>
              <a:t>toms</a:t>
            </a:r>
          </a:p>
          <a:p>
            <a:pPr marL="742950" indent="-742950">
              <a:lnSpc>
                <a:spcPct val="200000"/>
              </a:lnSpc>
              <a:buFont typeface="+mj-lt"/>
              <a:buAutoNum type="alphaUcPeriod"/>
            </a:pPr>
            <a:r>
              <a:rPr lang="en-US" sz="4000" dirty="0" smtClean="0"/>
              <a:t>gases</a:t>
            </a:r>
          </a:p>
          <a:p>
            <a:pPr marL="742950" indent="-742950">
              <a:lnSpc>
                <a:spcPct val="200000"/>
              </a:lnSpc>
              <a:buFont typeface="+mj-lt"/>
              <a:buAutoNum type="alphaUcPeriod"/>
            </a:pPr>
            <a:r>
              <a:rPr lang="en-US" sz="4000" dirty="0"/>
              <a:t>m</a:t>
            </a:r>
            <a:r>
              <a:rPr lang="en-US" sz="4000" dirty="0" smtClean="0"/>
              <a:t>olecules</a:t>
            </a:r>
          </a:p>
          <a:p>
            <a:pPr marL="742950" indent="-742950">
              <a:lnSpc>
                <a:spcPct val="200000"/>
              </a:lnSpc>
              <a:buFont typeface="+mj-lt"/>
              <a:buAutoNum type="alphaUcPeriod"/>
            </a:pPr>
            <a:r>
              <a:rPr lang="en-US" sz="4000" dirty="0"/>
              <a:t>n</a:t>
            </a:r>
            <a:r>
              <a:rPr lang="en-US" sz="4000" dirty="0" smtClean="0"/>
              <a:t>ucleus</a:t>
            </a:r>
          </a:p>
        </p:txBody>
      </p:sp>
    </p:spTree>
    <p:extLst>
      <p:ext uri="{BB962C8B-B14F-4D97-AF65-F5344CB8AC3E}">
        <p14:creationId xmlns:p14="http://schemas.microsoft.com/office/powerpoint/2010/main" val="15950516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005" y="4168018"/>
            <a:ext cx="2925723" cy="2424171"/>
          </a:xfrm>
          <a:prstGeom prst="rect">
            <a:avLst/>
          </a:prstGeom>
        </p:spPr>
      </p:pic>
      <p:sp>
        <p:nvSpPr>
          <p:cNvPr id="3" name="TextBox 2"/>
          <p:cNvSpPr txBox="1"/>
          <p:nvPr/>
        </p:nvSpPr>
        <p:spPr>
          <a:xfrm>
            <a:off x="887265" y="178580"/>
            <a:ext cx="7512817" cy="1323439"/>
          </a:xfrm>
          <a:prstGeom prst="rect">
            <a:avLst/>
          </a:prstGeom>
          <a:noFill/>
        </p:spPr>
        <p:txBody>
          <a:bodyPr wrap="square" rtlCol="0">
            <a:spAutoFit/>
          </a:bodyPr>
          <a:lstStyle/>
          <a:p>
            <a:pPr algn="ctr"/>
            <a:r>
              <a:rPr lang="en-US" sz="4000" dirty="0" smtClean="0"/>
              <a:t>Which two of </a:t>
            </a:r>
            <a:r>
              <a:rPr lang="en-US" sz="4000" smtClean="0"/>
              <a:t>these have </a:t>
            </a:r>
            <a:r>
              <a:rPr lang="en-US" sz="4000" dirty="0" smtClean="0"/>
              <a:t>chemical energy?</a:t>
            </a:r>
            <a:endParaRPr lang="en-US" sz="4000" dirty="0"/>
          </a:p>
        </p:txBody>
      </p:sp>
      <p:sp>
        <p:nvSpPr>
          <p:cNvPr id="4" name="TextBox 3"/>
          <p:cNvSpPr txBox="1"/>
          <p:nvPr/>
        </p:nvSpPr>
        <p:spPr>
          <a:xfrm>
            <a:off x="727435" y="1238081"/>
            <a:ext cx="4381966" cy="5016758"/>
          </a:xfrm>
          <a:prstGeom prst="rect">
            <a:avLst/>
          </a:prstGeom>
          <a:noFill/>
        </p:spPr>
        <p:txBody>
          <a:bodyPr wrap="square" rtlCol="0">
            <a:spAutoFit/>
          </a:bodyPr>
          <a:lstStyle/>
          <a:p>
            <a:pPr marL="742950" indent="-742950">
              <a:lnSpc>
                <a:spcPct val="200000"/>
              </a:lnSpc>
              <a:buFont typeface="+mj-lt"/>
              <a:buAutoNum type="alphaUcPeriod"/>
            </a:pPr>
            <a:r>
              <a:rPr lang="en-US" sz="4000" b="1" dirty="0">
                <a:solidFill>
                  <a:srgbClr val="FF0000"/>
                </a:solidFill>
              </a:rPr>
              <a:t>a</a:t>
            </a:r>
            <a:r>
              <a:rPr lang="en-US" sz="4000" b="1" dirty="0" smtClean="0">
                <a:solidFill>
                  <a:srgbClr val="FF0000"/>
                </a:solidFill>
              </a:rPr>
              <a:t>toms</a:t>
            </a:r>
          </a:p>
          <a:p>
            <a:pPr marL="742950" indent="-742950">
              <a:lnSpc>
                <a:spcPct val="200000"/>
              </a:lnSpc>
              <a:buFont typeface="+mj-lt"/>
              <a:buAutoNum type="alphaUcPeriod"/>
            </a:pPr>
            <a:r>
              <a:rPr lang="en-US" sz="4000" dirty="0" smtClean="0"/>
              <a:t>gases</a:t>
            </a:r>
          </a:p>
          <a:p>
            <a:pPr marL="742950" indent="-742950">
              <a:lnSpc>
                <a:spcPct val="200000"/>
              </a:lnSpc>
              <a:buFont typeface="+mj-lt"/>
              <a:buAutoNum type="alphaUcPeriod"/>
            </a:pPr>
            <a:r>
              <a:rPr lang="en-US" sz="4000" b="1" dirty="0">
                <a:solidFill>
                  <a:srgbClr val="FF0000"/>
                </a:solidFill>
              </a:rPr>
              <a:t>m</a:t>
            </a:r>
            <a:r>
              <a:rPr lang="en-US" sz="4000" b="1" dirty="0" smtClean="0">
                <a:solidFill>
                  <a:srgbClr val="FF0000"/>
                </a:solidFill>
              </a:rPr>
              <a:t>olecules</a:t>
            </a:r>
          </a:p>
          <a:p>
            <a:pPr marL="742950" indent="-742950">
              <a:lnSpc>
                <a:spcPct val="200000"/>
              </a:lnSpc>
              <a:buFont typeface="+mj-lt"/>
              <a:buAutoNum type="alphaUcPeriod"/>
            </a:pPr>
            <a:r>
              <a:rPr lang="en-US" sz="4000" dirty="0"/>
              <a:t>n</a:t>
            </a:r>
            <a:r>
              <a:rPr lang="en-US" sz="4000" dirty="0" smtClean="0"/>
              <a:t>ucleus</a:t>
            </a:r>
          </a:p>
        </p:txBody>
      </p:sp>
    </p:spTree>
    <p:extLst>
      <p:ext uri="{BB962C8B-B14F-4D97-AF65-F5344CB8AC3E}">
        <p14:creationId xmlns:p14="http://schemas.microsoft.com/office/powerpoint/2010/main" val="13465880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93" y="-262002"/>
            <a:ext cx="8229600" cy="1143000"/>
          </a:xfrm>
        </p:spPr>
        <p:txBody>
          <a:bodyPr/>
          <a:lstStyle/>
          <a:p>
            <a:r>
              <a:rPr lang="en-US" dirty="0" smtClean="0"/>
              <a:t>Energy</a:t>
            </a:r>
            <a:endParaRPr lang="en-US" dirty="0"/>
          </a:p>
        </p:txBody>
      </p:sp>
      <p:cxnSp>
        <p:nvCxnSpPr>
          <p:cNvPr id="5" name="Straight Arrow Connector 4"/>
          <p:cNvCxnSpPr/>
          <p:nvPr/>
        </p:nvCxnSpPr>
        <p:spPr>
          <a:xfrm flipH="1">
            <a:off x="4621186" y="720006"/>
            <a:ext cx="1" cy="639524"/>
          </a:xfrm>
          <a:prstGeom prst="straightConnector1">
            <a:avLst/>
          </a:prstGeom>
          <a:ln w="76200" cmpd="sng">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2694577" y="1277289"/>
            <a:ext cx="4139393" cy="769441"/>
          </a:xfrm>
          <a:prstGeom prst="rect">
            <a:avLst/>
          </a:prstGeom>
          <a:noFill/>
        </p:spPr>
        <p:txBody>
          <a:bodyPr wrap="square" rtlCol="0">
            <a:spAutoFit/>
          </a:bodyPr>
          <a:lstStyle/>
          <a:p>
            <a:r>
              <a:rPr lang="en-US" sz="4400" dirty="0" smtClean="0"/>
              <a:t>Potential Energy</a:t>
            </a:r>
            <a:endParaRPr lang="en-US" sz="4400" dirty="0"/>
          </a:p>
        </p:txBody>
      </p:sp>
      <p:cxnSp>
        <p:nvCxnSpPr>
          <p:cNvPr id="10" name="Straight Arrow Connector 9"/>
          <p:cNvCxnSpPr/>
          <p:nvPr/>
        </p:nvCxnSpPr>
        <p:spPr>
          <a:xfrm flipH="1">
            <a:off x="1108906" y="2046730"/>
            <a:ext cx="1985298" cy="110164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2"/>
          </p:cNvCxnSpPr>
          <p:nvPr/>
        </p:nvCxnSpPr>
        <p:spPr>
          <a:xfrm>
            <a:off x="4764274" y="2046730"/>
            <a:ext cx="11174" cy="97642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259951" y="2046730"/>
            <a:ext cx="2289354" cy="97642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1544" y="3683630"/>
            <a:ext cx="3273059" cy="2123658"/>
          </a:xfrm>
          <a:prstGeom prst="rect">
            <a:avLst/>
          </a:prstGeom>
          <a:noFill/>
        </p:spPr>
        <p:txBody>
          <a:bodyPr wrap="square" rtlCol="0">
            <a:spAutoFit/>
          </a:bodyPr>
          <a:lstStyle/>
          <a:p>
            <a:pPr algn="ctr"/>
            <a:r>
              <a:rPr lang="en-US" sz="4400" dirty="0" smtClean="0"/>
              <a:t>Gravitational Potential</a:t>
            </a:r>
          </a:p>
          <a:p>
            <a:pPr algn="ctr"/>
            <a:r>
              <a:rPr lang="en-US" sz="4400" dirty="0" smtClean="0"/>
              <a:t>Energy</a:t>
            </a:r>
            <a:endParaRPr lang="en-US" sz="4400" dirty="0"/>
          </a:p>
        </p:txBody>
      </p:sp>
      <p:sp>
        <p:nvSpPr>
          <p:cNvPr id="18" name="TextBox 17"/>
          <p:cNvSpPr txBox="1"/>
          <p:nvPr/>
        </p:nvSpPr>
        <p:spPr>
          <a:xfrm>
            <a:off x="3773856" y="3127712"/>
            <a:ext cx="2432439" cy="1446550"/>
          </a:xfrm>
          <a:prstGeom prst="rect">
            <a:avLst/>
          </a:prstGeom>
          <a:noFill/>
        </p:spPr>
        <p:txBody>
          <a:bodyPr wrap="square" rtlCol="0">
            <a:spAutoFit/>
          </a:bodyPr>
          <a:lstStyle/>
          <a:p>
            <a:pPr algn="ctr"/>
            <a:r>
              <a:rPr lang="en-US" sz="4400" dirty="0" smtClean="0"/>
              <a:t>Chemical</a:t>
            </a:r>
          </a:p>
          <a:p>
            <a:pPr algn="ctr"/>
            <a:r>
              <a:rPr lang="en-US" sz="4400" dirty="0" smtClean="0"/>
              <a:t>Energy</a:t>
            </a:r>
            <a:endParaRPr lang="en-US" sz="4400" dirty="0"/>
          </a:p>
        </p:txBody>
      </p:sp>
      <p:sp>
        <p:nvSpPr>
          <p:cNvPr id="19" name="TextBox 18"/>
          <p:cNvSpPr txBox="1"/>
          <p:nvPr/>
        </p:nvSpPr>
        <p:spPr>
          <a:xfrm>
            <a:off x="6816084" y="3512656"/>
            <a:ext cx="2432439" cy="1446550"/>
          </a:xfrm>
          <a:prstGeom prst="rect">
            <a:avLst/>
          </a:prstGeom>
          <a:noFill/>
        </p:spPr>
        <p:txBody>
          <a:bodyPr wrap="square" rtlCol="0">
            <a:spAutoFit/>
          </a:bodyPr>
          <a:lstStyle/>
          <a:p>
            <a:pPr algn="ctr"/>
            <a:r>
              <a:rPr lang="en-US" sz="4400" dirty="0" smtClean="0"/>
              <a:t>Nuclear</a:t>
            </a:r>
          </a:p>
          <a:p>
            <a:pPr algn="ctr"/>
            <a:r>
              <a:rPr lang="en-US" sz="4400" dirty="0" smtClean="0"/>
              <a:t>Energy</a:t>
            </a:r>
            <a:endParaRPr lang="en-US" sz="4400" dirty="0"/>
          </a:p>
        </p:txBody>
      </p:sp>
      <p:sp>
        <p:nvSpPr>
          <p:cNvPr id="23" name="Oval 22"/>
          <p:cNvSpPr/>
          <p:nvPr/>
        </p:nvSpPr>
        <p:spPr>
          <a:xfrm>
            <a:off x="6905513" y="3148371"/>
            <a:ext cx="2238487" cy="2218173"/>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6550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68" y="1008803"/>
            <a:ext cx="8628845" cy="5849197"/>
          </a:xfrm>
          <a:prstGeom prst="rect">
            <a:avLst/>
          </a:prstGeom>
        </p:spPr>
      </p:pic>
      <p:sp>
        <p:nvSpPr>
          <p:cNvPr id="3" name="TextBox 2"/>
          <p:cNvSpPr txBox="1"/>
          <p:nvPr/>
        </p:nvSpPr>
        <p:spPr>
          <a:xfrm>
            <a:off x="3711090" y="547138"/>
            <a:ext cx="4523033" cy="923330"/>
          </a:xfrm>
          <a:prstGeom prst="rect">
            <a:avLst/>
          </a:prstGeom>
          <a:noFill/>
        </p:spPr>
        <p:txBody>
          <a:bodyPr wrap="none" rtlCol="0">
            <a:spAutoFit/>
          </a:bodyPr>
          <a:lstStyle/>
          <a:p>
            <a:r>
              <a:rPr lang="en-US" sz="5400" dirty="0" smtClean="0">
                <a:solidFill>
                  <a:srgbClr val="FF0000"/>
                </a:solidFill>
              </a:rPr>
              <a:t>nuclear energy </a:t>
            </a:r>
          </a:p>
        </p:txBody>
      </p:sp>
    </p:spTree>
    <p:extLst>
      <p:ext uri="{BB962C8B-B14F-4D97-AF65-F5344CB8AC3E}">
        <p14:creationId xmlns:p14="http://schemas.microsoft.com/office/powerpoint/2010/main" val="7785899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85159"/>
          </a:xfrm>
        </p:spPr>
        <p:txBody>
          <a:bodyPr>
            <a:normAutofit/>
          </a:bodyPr>
          <a:lstStyle/>
          <a:p>
            <a:r>
              <a:rPr lang="en-US" b="1" u="sng" dirty="0"/>
              <a:t>n</a:t>
            </a:r>
            <a:r>
              <a:rPr lang="en-US" b="1" u="sng" dirty="0" smtClean="0"/>
              <a:t>uclear energy</a:t>
            </a:r>
            <a:r>
              <a:rPr lang="en-US" dirty="0" smtClean="0"/>
              <a:t>: energy stored in the nucleus of an atom</a:t>
            </a:r>
            <a:endParaRPr lang="en-US" dirty="0"/>
          </a:p>
        </p:txBody>
      </p:sp>
      <p:pic>
        <p:nvPicPr>
          <p:cNvPr id="4" name="Content Placeholder 3" descr="nucleus.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a:xfrm>
            <a:off x="457200" y="2332037"/>
            <a:ext cx="8229600" cy="4525963"/>
          </a:xfrm>
        </p:spPr>
      </p:pic>
    </p:spTree>
    <p:extLst>
      <p:ext uri="{BB962C8B-B14F-4D97-AF65-F5344CB8AC3E}">
        <p14:creationId xmlns:p14="http://schemas.microsoft.com/office/powerpoint/2010/main" val="29545144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n.jpg"/>
          <p:cNvPicPr>
            <a:picLocks noGrp="1" noChangeAspect="1"/>
          </p:cNvPicPr>
          <p:nvPr>
            <p:ph idx="1"/>
          </p:nvPr>
        </p:nvPicPr>
        <p:blipFill>
          <a:blip r:embed="rId3">
            <a:extLst>
              <a:ext uri="{28A0092B-C50C-407E-A947-70E740481C1C}">
                <a14:useLocalDpi xmlns:a14="http://schemas.microsoft.com/office/drawing/2010/main" val="0"/>
              </a:ext>
            </a:extLst>
          </a:blip>
          <a:srcRect l="-24568" r="-24568"/>
          <a:stretch>
            <a:fillRect/>
          </a:stretch>
        </p:blipFill>
        <p:spPr>
          <a:xfrm>
            <a:off x="457200" y="608013"/>
            <a:ext cx="8229600" cy="5518150"/>
          </a:xfrm>
        </p:spPr>
      </p:pic>
    </p:spTree>
    <p:extLst>
      <p:ext uri="{BB962C8B-B14F-4D97-AF65-F5344CB8AC3E}">
        <p14:creationId xmlns:p14="http://schemas.microsoft.com/office/powerpoint/2010/main" val="18671348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mocritus Atomic Model Atom_model_01.gif?131698111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6279" r="-26279"/>
          <a:stretch>
            <a:fillRect/>
          </a:stretch>
        </p:blipFill>
        <p:spPr bwMode="auto">
          <a:xfrm>
            <a:off x="457200" y="787400"/>
            <a:ext cx="8229600" cy="53387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560433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1376"/>
            <a:ext cx="3960537" cy="1143000"/>
          </a:xfrm>
        </p:spPr>
        <p:txBody>
          <a:bodyPr>
            <a:normAutofit/>
          </a:bodyPr>
          <a:lstStyle/>
          <a:p>
            <a:r>
              <a:rPr lang="en-US" sz="6600" dirty="0" smtClean="0"/>
              <a:t>Nuclear</a:t>
            </a:r>
            <a:endParaRPr lang="en-US" sz="6600" dirty="0"/>
          </a:p>
        </p:txBody>
      </p:sp>
      <p:sp>
        <p:nvSpPr>
          <p:cNvPr id="4" name="Title 1"/>
          <p:cNvSpPr txBox="1">
            <a:spLocks/>
          </p:cNvSpPr>
          <p:nvPr/>
        </p:nvSpPr>
        <p:spPr>
          <a:xfrm>
            <a:off x="4611111" y="2088385"/>
            <a:ext cx="39605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smtClean="0"/>
              <a:t>Nucleus</a:t>
            </a:r>
            <a:endParaRPr lang="en-US" sz="6600" dirty="0"/>
          </a:p>
        </p:txBody>
      </p:sp>
      <p:sp>
        <p:nvSpPr>
          <p:cNvPr id="5" name="Oval 4"/>
          <p:cNvSpPr/>
          <p:nvPr/>
        </p:nvSpPr>
        <p:spPr>
          <a:xfrm>
            <a:off x="947935" y="2088385"/>
            <a:ext cx="1842215" cy="1417759"/>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017276" y="2088384"/>
            <a:ext cx="1842215" cy="1417759"/>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Elbow Connector 9"/>
          <p:cNvCxnSpPr/>
          <p:nvPr/>
        </p:nvCxnSpPr>
        <p:spPr>
          <a:xfrm flipV="1">
            <a:off x="822736" y="1956160"/>
            <a:ext cx="6939603" cy="1818316"/>
          </a:xfrm>
          <a:prstGeom prst="bentConnector3">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300390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a:t>
            </a:r>
            <a:r>
              <a:rPr lang="en-US" smtClean="0"/>
              <a:t>uclear </a:t>
            </a:r>
            <a:r>
              <a:rPr lang="en-US" dirty="0"/>
              <a:t>e</a:t>
            </a:r>
            <a:r>
              <a:rPr lang="en-US" smtClean="0"/>
              <a:t>nergy</a:t>
            </a:r>
            <a:endParaRPr lang="en-US" dirty="0"/>
          </a:p>
        </p:txBody>
      </p:sp>
      <p:pic>
        <p:nvPicPr>
          <p:cNvPr id="4" name="Content Placeholder 3" descr="nucleus.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
        <p:nvSpPr>
          <p:cNvPr id="5" name="Rectangle 4"/>
          <p:cNvSpPr/>
          <p:nvPr/>
        </p:nvSpPr>
        <p:spPr>
          <a:xfrm>
            <a:off x="4024253" y="3327258"/>
            <a:ext cx="1108906" cy="965979"/>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681565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33740227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857" y="1168670"/>
            <a:ext cx="6434702" cy="5331611"/>
          </a:xfrm>
          <a:prstGeom prst="rect">
            <a:avLst/>
          </a:prstGeom>
        </p:spPr>
      </p:pic>
      <p:sp>
        <p:nvSpPr>
          <p:cNvPr id="3" name="TextBox 2"/>
          <p:cNvSpPr txBox="1"/>
          <p:nvPr/>
        </p:nvSpPr>
        <p:spPr>
          <a:xfrm>
            <a:off x="1759334" y="185979"/>
            <a:ext cx="5775748" cy="707886"/>
          </a:xfrm>
          <a:prstGeom prst="rect">
            <a:avLst/>
          </a:prstGeom>
          <a:noFill/>
        </p:spPr>
        <p:txBody>
          <a:bodyPr wrap="none" rtlCol="0">
            <a:spAutoFit/>
          </a:bodyPr>
          <a:lstStyle/>
          <a:p>
            <a:r>
              <a:rPr lang="en-US" sz="4000" b="1"/>
              <a:t>What </a:t>
            </a:r>
            <a:r>
              <a:rPr lang="en-US" sz="4000" b="1" smtClean="0"/>
              <a:t>is </a:t>
            </a:r>
            <a:r>
              <a:rPr lang="en-US" sz="4000" b="1" dirty="0" smtClean="0"/>
              <a:t>potential energy?</a:t>
            </a:r>
            <a:endParaRPr lang="en-US" sz="4000" b="1" dirty="0"/>
          </a:p>
        </p:txBody>
      </p:sp>
    </p:spTree>
    <p:extLst>
      <p:ext uri="{BB962C8B-B14F-4D97-AF65-F5344CB8AC3E}">
        <p14:creationId xmlns:p14="http://schemas.microsoft.com/office/powerpoint/2010/main" val="33612785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265" y="924862"/>
            <a:ext cx="6636180" cy="5498550"/>
          </a:xfrm>
          <a:prstGeom prst="rect">
            <a:avLst/>
          </a:prstGeom>
        </p:spPr>
      </p:pic>
      <p:sp>
        <p:nvSpPr>
          <p:cNvPr id="3" name="TextBox 2"/>
          <p:cNvSpPr txBox="1"/>
          <p:nvPr/>
        </p:nvSpPr>
        <p:spPr>
          <a:xfrm>
            <a:off x="2707916" y="216976"/>
            <a:ext cx="3534878" cy="707886"/>
          </a:xfrm>
          <a:prstGeom prst="rect">
            <a:avLst/>
          </a:prstGeom>
          <a:noFill/>
        </p:spPr>
        <p:txBody>
          <a:bodyPr wrap="none" rtlCol="0">
            <a:spAutoFit/>
          </a:bodyPr>
          <a:lstStyle/>
          <a:p>
            <a:r>
              <a:rPr lang="en-US" sz="4000" dirty="0"/>
              <a:t>What </a:t>
            </a:r>
            <a:r>
              <a:rPr lang="en-US" sz="4000"/>
              <a:t>is </a:t>
            </a:r>
            <a:r>
              <a:rPr lang="en-US" sz="4000" smtClean="0"/>
              <a:t>energy</a:t>
            </a:r>
            <a:r>
              <a:rPr lang="en-US" sz="4000" dirty="0" smtClean="0"/>
              <a:t>?</a:t>
            </a:r>
            <a:endParaRPr lang="en-US" sz="4000" dirty="0"/>
          </a:p>
        </p:txBody>
      </p:sp>
    </p:spTree>
    <p:extLst>
      <p:ext uri="{BB962C8B-B14F-4D97-AF65-F5344CB8AC3E}">
        <p14:creationId xmlns:p14="http://schemas.microsoft.com/office/powerpoint/2010/main" val="2286378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896" y="4247844"/>
            <a:ext cx="2860955" cy="2370506"/>
          </a:xfrm>
          <a:prstGeom prst="rect">
            <a:avLst/>
          </a:prstGeom>
        </p:spPr>
      </p:pic>
      <p:sp>
        <p:nvSpPr>
          <p:cNvPr id="3" name="TextBox 2"/>
          <p:cNvSpPr txBox="1"/>
          <p:nvPr/>
        </p:nvSpPr>
        <p:spPr>
          <a:xfrm>
            <a:off x="643910" y="160986"/>
            <a:ext cx="7926653" cy="1323439"/>
          </a:xfrm>
          <a:prstGeom prst="rect">
            <a:avLst/>
          </a:prstGeom>
          <a:noFill/>
        </p:spPr>
        <p:txBody>
          <a:bodyPr wrap="square" rtlCol="0">
            <a:spAutoFit/>
          </a:bodyPr>
          <a:lstStyle/>
          <a:p>
            <a:pPr algn="ctr"/>
            <a:r>
              <a:rPr lang="en-US" sz="4000" dirty="0" smtClean="0"/>
              <a:t>Which one is </a:t>
            </a:r>
            <a:r>
              <a:rPr lang="en-US" sz="4000" b="1" i="1" dirty="0" smtClean="0"/>
              <a:t>not</a:t>
            </a:r>
            <a:r>
              <a:rPr lang="en-US" sz="4000" i="1" dirty="0" smtClean="0"/>
              <a:t> </a:t>
            </a:r>
            <a:r>
              <a:rPr lang="en-US" sz="4000" dirty="0" smtClean="0"/>
              <a:t>a form of potential energy?</a:t>
            </a:r>
            <a:endParaRPr lang="en-US" sz="4000" dirty="0"/>
          </a:p>
        </p:txBody>
      </p:sp>
      <p:sp>
        <p:nvSpPr>
          <p:cNvPr id="4" name="TextBox 3"/>
          <p:cNvSpPr txBox="1"/>
          <p:nvPr/>
        </p:nvSpPr>
        <p:spPr>
          <a:xfrm>
            <a:off x="643910" y="1850003"/>
            <a:ext cx="6562802" cy="3539430"/>
          </a:xfrm>
          <a:prstGeom prst="rect">
            <a:avLst/>
          </a:prstGeom>
          <a:noFill/>
        </p:spPr>
        <p:txBody>
          <a:bodyPr wrap="square" rtlCol="0">
            <a:spAutoFit/>
          </a:bodyPr>
          <a:lstStyle/>
          <a:p>
            <a:pPr marL="742950" indent="-742950">
              <a:buFont typeface="+mj-lt"/>
              <a:buAutoNum type="alphaUcPeriod"/>
            </a:pPr>
            <a:r>
              <a:rPr lang="en-US" sz="3200" dirty="0" smtClean="0"/>
              <a:t>Gravitational Potential Energy</a:t>
            </a:r>
          </a:p>
          <a:p>
            <a:pPr marL="742950" indent="-742950">
              <a:buFont typeface="+mj-lt"/>
              <a:buAutoNum type="alphaUcPeriod"/>
            </a:pPr>
            <a:endParaRPr lang="en-US" sz="3200" dirty="0" smtClean="0"/>
          </a:p>
          <a:p>
            <a:pPr marL="742950" indent="-742950">
              <a:buFont typeface="+mj-lt"/>
              <a:buAutoNum type="alphaUcPeriod"/>
            </a:pPr>
            <a:r>
              <a:rPr lang="en-US" sz="3200" dirty="0" smtClean="0"/>
              <a:t>Kinetic Energy</a:t>
            </a:r>
          </a:p>
          <a:p>
            <a:pPr marL="742950" indent="-742950">
              <a:buFont typeface="+mj-lt"/>
              <a:buAutoNum type="alphaUcPeriod"/>
            </a:pPr>
            <a:endParaRPr lang="en-US" sz="3200" dirty="0" smtClean="0"/>
          </a:p>
          <a:p>
            <a:pPr marL="742950" indent="-742950">
              <a:buFont typeface="+mj-lt"/>
              <a:buAutoNum type="alphaUcPeriod"/>
            </a:pPr>
            <a:r>
              <a:rPr lang="en-US" sz="3200" dirty="0" smtClean="0"/>
              <a:t>Chemical Energy</a:t>
            </a:r>
          </a:p>
          <a:p>
            <a:pPr marL="742950" indent="-742950">
              <a:buFont typeface="+mj-lt"/>
              <a:buAutoNum type="alphaUcPeriod"/>
            </a:pPr>
            <a:endParaRPr lang="en-US" sz="3200" dirty="0" smtClean="0"/>
          </a:p>
          <a:p>
            <a:pPr marL="742950" indent="-742950">
              <a:buFont typeface="+mj-lt"/>
              <a:buAutoNum type="alphaUcPeriod"/>
            </a:pPr>
            <a:r>
              <a:rPr lang="en-US" sz="3200" dirty="0" smtClean="0"/>
              <a:t>Nuclear Energy</a:t>
            </a:r>
            <a:endParaRPr lang="en-US" sz="3200" dirty="0"/>
          </a:p>
        </p:txBody>
      </p:sp>
    </p:spTree>
    <p:extLst>
      <p:ext uri="{BB962C8B-B14F-4D97-AF65-F5344CB8AC3E}">
        <p14:creationId xmlns:p14="http://schemas.microsoft.com/office/powerpoint/2010/main" val="8241498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896" y="4247844"/>
            <a:ext cx="2860955" cy="2370506"/>
          </a:xfrm>
          <a:prstGeom prst="rect">
            <a:avLst/>
          </a:prstGeom>
        </p:spPr>
      </p:pic>
      <p:sp>
        <p:nvSpPr>
          <p:cNvPr id="3" name="TextBox 2"/>
          <p:cNvSpPr txBox="1"/>
          <p:nvPr/>
        </p:nvSpPr>
        <p:spPr>
          <a:xfrm>
            <a:off x="643910" y="160986"/>
            <a:ext cx="7926653" cy="1323439"/>
          </a:xfrm>
          <a:prstGeom prst="rect">
            <a:avLst/>
          </a:prstGeom>
          <a:noFill/>
        </p:spPr>
        <p:txBody>
          <a:bodyPr wrap="square" rtlCol="0">
            <a:spAutoFit/>
          </a:bodyPr>
          <a:lstStyle/>
          <a:p>
            <a:pPr algn="ctr"/>
            <a:r>
              <a:rPr lang="en-US" sz="4000" dirty="0" smtClean="0"/>
              <a:t>Which one is </a:t>
            </a:r>
            <a:r>
              <a:rPr lang="en-US" sz="4000" b="1" i="1" dirty="0" smtClean="0"/>
              <a:t>not</a:t>
            </a:r>
            <a:r>
              <a:rPr lang="en-US" sz="4000" i="1" dirty="0" smtClean="0"/>
              <a:t> </a:t>
            </a:r>
            <a:r>
              <a:rPr lang="en-US" sz="4000" dirty="0" smtClean="0"/>
              <a:t>a form of potential energy?</a:t>
            </a:r>
            <a:endParaRPr lang="en-US" sz="4000" dirty="0"/>
          </a:p>
        </p:txBody>
      </p:sp>
      <p:sp>
        <p:nvSpPr>
          <p:cNvPr id="4" name="TextBox 3"/>
          <p:cNvSpPr txBox="1"/>
          <p:nvPr/>
        </p:nvSpPr>
        <p:spPr>
          <a:xfrm>
            <a:off x="643910" y="1850003"/>
            <a:ext cx="6562802" cy="3539430"/>
          </a:xfrm>
          <a:prstGeom prst="rect">
            <a:avLst/>
          </a:prstGeom>
          <a:noFill/>
        </p:spPr>
        <p:txBody>
          <a:bodyPr wrap="square" rtlCol="0">
            <a:spAutoFit/>
          </a:bodyPr>
          <a:lstStyle/>
          <a:p>
            <a:pPr marL="742950" indent="-742950">
              <a:buFont typeface="+mj-lt"/>
              <a:buAutoNum type="alphaUcPeriod"/>
            </a:pPr>
            <a:r>
              <a:rPr lang="en-US" sz="3200" dirty="0" smtClean="0"/>
              <a:t>Gravitational Potential Energy</a:t>
            </a:r>
          </a:p>
          <a:p>
            <a:pPr marL="742950" indent="-742950">
              <a:buFont typeface="+mj-lt"/>
              <a:buAutoNum type="alphaUcPeriod"/>
            </a:pPr>
            <a:endParaRPr lang="en-US" sz="3200" dirty="0" smtClean="0"/>
          </a:p>
          <a:p>
            <a:pPr marL="742950" indent="-742950">
              <a:buFont typeface="+mj-lt"/>
              <a:buAutoNum type="alphaUcPeriod"/>
            </a:pPr>
            <a:r>
              <a:rPr lang="en-US" sz="3200" b="1" dirty="0" smtClean="0">
                <a:solidFill>
                  <a:srgbClr val="FF0000"/>
                </a:solidFill>
              </a:rPr>
              <a:t>Kinetic Energy</a:t>
            </a:r>
          </a:p>
          <a:p>
            <a:pPr marL="742950" indent="-742950">
              <a:buFont typeface="+mj-lt"/>
              <a:buAutoNum type="alphaUcPeriod"/>
            </a:pPr>
            <a:endParaRPr lang="en-US" sz="3200" dirty="0" smtClean="0"/>
          </a:p>
          <a:p>
            <a:pPr marL="742950" indent="-742950">
              <a:buFont typeface="+mj-lt"/>
              <a:buAutoNum type="alphaUcPeriod"/>
            </a:pPr>
            <a:r>
              <a:rPr lang="en-US" sz="3200" dirty="0" smtClean="0"/>
              <a:t>Chemical Energy</a:t>
            </a:r>
          </a:p>
          <a:p>
            <a:pPr marL="742950" indent="-742950">
              <a:buFont typeface="+mj-lt"/>
              <a:buAutoNum type="alphaUcPeriod"/>
            </a:pPr>
            <a:endParaRPr lang="en-US" sz="3200" dirty="0" smtClean="0"/>
          </a:p>
          <a:p>
            <a:pPr marL="742950" indent="-742950">
              <a:buFont typeface="+mj-lt"/>
              <a:buAutoNum type="alphaUcPeriod"/>
            </a:pPr>
            <a:r>
              <a:rPr lang="en-US" sz="3200" dirty="0" smtClean="0"/>
              <a:t>Nuclear Energy</a:t>
            </a:r>
            <a:endParaRPr lang="en-US" sz="3200" dirty="0"/>
          </a:p>
        </p:txBody>
      </p:sp>
    </p:spTree>
    <p:extLst>
      <p:ext uri="{BB962C8B-B14F-4D97-AF65-F5344CB8AC3E}">
        <p14:creationId xmlns:p14="http://schemas.microsoft.com/office/powerpoint/2010/main" val="14321754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1" y="0"/>
            <a:ext cx="8432597" cy="6858000"/>
          </a:xfrm>
          <a:prstGeom prst="rect">
            <a:avLst/>
          </a:prstGeom>
        </p:spPr>
      </p:pic>
      <p:sp>
        <p:nvSpPr>
          <p:cNvPr id="4" name="TextBox 3"/>
          <p:cNvSpPr txBox="1"/>
          <p:nvPr/>
        </p:nvSpPr>
        <p:spPr>
          <a:xfrm>
            <a:off x="240030" y="148590"/>
            <a:ext cx="2997936" cy="707886"/>
          </a:xfrm>
          <a:prstGeom prst="rect">
            <a:avLst/>
          </a:prstGeom>
          <a:noFill/>
        </p:spPr>
        <p:txBody>
          <a:bodyPr wrap="none" rtlCol="0">
            <a:spAutoFit/>
          </a:bodyPr>
          <a:lstStyle/>
          <a:p>
            <a:r>
              <a:rPr lang="en-US" sz="4000" dirty="0" smtClean="0">
                <a:solidFill>
                  <a:srgbClr val="FF0000"/>
                </a:solidFill>
              </a:rPr>
              <a:t>Remember!!!</a:t>
            </a:r>
            <a:endParaRPr lang="en-US" sz="4000" dirty="0">
              <a:solidFill>
                <a:srgbClr val="FF0000"/>
              </a:solidFill>
            </a:endParaRPr>
          </a:p>
        </p:txBody>
      </p:sp>
    </p:spTree>
    <p:extLst>
      <p:ext uri="{BB962C8B-B14F-4D97-AF65-F5344CB8AC3E}">
        <p14:creationId xmlns:p14="http://schemas.microsoft.com/office/powerpoint/2010/main" val="1837950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a:t>
            </a:r>
            <a:endParaRPr lang="en-US" dirty="0"/>
          </a:p>
        </p:txBody>
      </p:sp>
      <p:pic>
        <p:nvPicPr>
          <p:cNvPr id="4" name="Content Placeholder 3" descr="energy.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6126994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otential energy</a:t>
            </a:r>
            <a:endParaRPr lang="en-US" dirty="0"/>
          </a:p>
        </p:txBody>
      </p:sp>
      <p:pic>
        <p:nvPicPr>
          <p:cNvPr id="4" name="Content Placeholder 3" descr="potentiaLENERGY.jpg"/>
          <p:cNvPicPr>
            <a:picLocks noGrp="1" noChangeAspect="1"/>
          </p:cNvPicPr>
          <p:nvPr>
            <p:ph idx="1"/>
          </p:nvPr>
        </p:nvPicPr>
        <p:blipFill>
          <a:blip r:embed="rId3">
            <a:extLst>
              <a:ext uri="{28A0092B-C50C-407E-A947-70E740481C1C}">
                <a14:useLocalDpi xmlns:a14="http://schemas.microsoft.com/office/drawing/2010/main" val="0"/>
              </a:ext>
            </a:extLst>
          </a:blip>
          <a:srcRect l="-9891" r="-9891"/>
          <a:stretch>
            <a:fillRect/>
          </a:stretch>
        </p:blipFill>
        <p:spPr/>
      </p:pic>
    </p:spTree>
    <p:extLst>
      <p:ext uri="{BB962C8B-B14F-4D97-AF65-F5344CB8AC3E}">
        <p14:creationId xmlns:p14="http://schemas.microsoft.com/office/powerpoint/2010/main" val="16948472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dirty="0" smtClean="0"/>
              <a:t>ravitational </a:t>
            </a:r>
            <a:r>
              <a:rPr lang="en-US" dirty="0"/>
              <a:t>p</a:t>
            </a:r>
            <a:r>
              <a:rPr lang="en-US" dirty="0" smtClean="0"/>
              <a:t>otential </a:t>
            </a:r>
            <a:r>
              <a:rPr lang="en-US" dirty="0"/>
              <a:t>e</a:t>
            </a:r>
            <a:r>
              <a:rPr lang="en-US" dirty="0" smtClean="0"/>
              <a:t>nergy </a:t>
            </a:r>
            <a:endParaRPr lang="en-US" dirty="0"/>
          </a:p>
        </p:txBody>
      </p:sp>
      <p:pic>
        <p:nvPicPr>
          <p:cNvPr id="4" name="Content Placeholder 3" descr="earth.jpg"/>
          <p:cNvPicPr>
            <a:picLocks noGrp="1" noChangeAspect="1"/>
          </p:cNvPicPr>
          <p:nvPr>
            <p:ph idx="1"/>
          </p:nvPr>
        </p:nvPicPr>
        <p:blipFill>
          <a:blip r:embed="rId3">
            <a:extLst>
              <a:ext uri="{28A0092B-C50C-407E-A947-70E740481C1C}">
                <a14:useLocalDpi xmlns:a14="http://schemas.microsoft.com/office/drawing/2010/main" val="0"/>
              </a:ext>
            </a:extLst>
          </a:blip>
          <a:srcRect l="-14891" r="-14891"/>
          <a:stretch>
            <a:fillRect/>
          </a:stretch>
        </p:blipFill>
        <p:spPr/>
      </p:pic>
    </p:spTree>
    <p:extLst>
      <p:ext uri="{BB962C8B-B14F-4D97-AF65-F5344CB8AC3E}">
        <p14:creationId xmlns:p14="http://schemas.microsoft.com/office/powerpoint/2010/main" val="25769444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hemical energy</a:t>
            </a:r>
            <a:endParaRPr lang="en-US" dirty="0"/>
          </a:p>
        </p:txBody>
      </p:sp>
      <p:pic>
        <p:nvPicPr>
          <p:cNvPr id="4" name="Content Placeholder 3" descr="bonds.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
        <p:nvSpPr>
          <p:cNvPr id="5" name="Oval 4"/>
          <p:cNvSpPr/>
          <p:nvPr/>
        </p:nvSpPr>
        <p:spPr>
          <a:xfrm>
            <a:off x="3326714" y="3320507"/>
            <a:ext cx="1073140" cy="1109086"/>
          </a:xfrm>
          <a:prstGeom prst="ellipse">
            <a:avLst/>
          </a:prstGeom>
          <a:noFill/>
          <a:ln w="76200" cmpd="sng"/>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Oval 5"/>
          <p:cNvSpPr/>
          <p:nvPr/>
        </p:nvSpPr>
        <p:spPr>
          <a:xfrm rot="18058061">
            <a:off x="4854844" y="2588261"/>
            <a:ext cx="1042390" cy="1109086"/>
          </a:xfrm>
          <a:prstGeom prst="ellipse">
            <a:avLst/>
          </a:prstGeom>
          <a:noFill/>
          <a:ln w="76200" cmpd="sng"/>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2690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11706886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energy</a:t>
            </a:r>
            <a:endParaRPr lang="en-US" dirty="0"/>
          </a:p>
        </p:txBody>
      </p:sp>
      <p:pic>
        <p:nvPicPr>
          <p:cNvPr id="4" name="Content Placeholder 3" descr="nucleus.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
        <p:nvSpPr>
          <p:cNvPr id="5" name="Rectangle 4"/>
          <p:cNvSpPr/>
          <p:nvPr/>
        </p:nvSpPr>
        <p:spPr>
          <a:xfrm>
            <a:off x="4024253" y="3327258"/>
            <a:ext cx="1108906" cy="965979"/>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118130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9115810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_cu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31" y="2693911"/>
            <a:ext cx="4088394" cy="1520677"/>
          </a:xfrm>
          <a:prstGeom prst="rect">
            <a:avLst/>
          </a:prstGeom>
        </p:spPr>
      </p:pic>
      <p:sp>
        <p:nvSpPr>
          <p:cNvPr id="3" name="TextBox 2"/>
          <p:cNvSpPr txBox="1"/>
          <p:nvPr/>
        </p:nvSpPr>
        <p:spPr>
          <a:xfrm>
            <a:off x="687867" y="200194"/>
            <a:ext cx="7965116" cy="646331"/>
          </a:xfrm>
          <a:prstGeom prst="rect">
            <a:avLst/>
          </a:prstGeom>
          <a:noFill/>
        </p:spPr>
        <p:txBody>
          <a:bodyPr wrap="none" rtlCol="0">
            <a:spAutoFit/>
          </a:bodyPr>
          <a:lstStyle/>
          <a:p>
            <a:r>
              <a:rPr lang="en-US" sz="3600" dirty="0" smtClean="0"/>
              <a:t>This Video Created With Resources From:</a:t>
            </a:r>
            <a:endParaRPr lang="en-US" sz="3600" dirty="0"/>
          </a:p>
        </p:txBody>
      </p:sp>
      <p:sp>
        <p:nvSpPr>
          <p:cNvPr id="4" name="TextBox 3"/>
          <p:cNvSpPr txBox="1"/>
          <p:nvPr/>
        </p:nvSpPr>
        <p:spPr>
          <a:xfrm>
            <a:off x="880178" y="5177065"/>
            <a:ext cx="7615261" cy="954107"/>
          </a:xfrm>
          <a:prstGeom prst="rect">
            <a:avLst/>
          </a:prstGeom>
          <a:noFill/>
        </p:spPr>
        <p:txBody>
          <a:bodyPr wrap="none" rtlCol="0">
            <a:spAutoFit/>
          </a:bodyPr>
          <a:lstStyle/>
          <a:p>
            <a:pPr algn="ctr"/>
            <a:r>
              <a:rPr lang="en-US" sz="2800" dirty="0" smtClean="0"/>
              <a:t>Questions or Comments to Michael Kennedy, Ph.D.  </a:t>
            </a:r>
          </a:p>
          <a:p>
            <a:pPr algn="ctr"/>
            <a:r>
              <a:rPr lang="en-US" sz="2800" dirty="0" err="1" smtClean="0"/>
              <a:t>MKennedy@Virginia.edu</a:t>
            </a:r>
            <a:endParaRPr lang="en-US" sz="2800" dirty="0"/>
          </a:p>
        </p:txBody>
      </p:sp>
      <p:sp>
        <p:nvSpPr>
          <p:cNvPr id="7" name="TextBox 6"/>
          <p:cNvSpPr txBox="1"/>
          <p:nvPr/>
        </p:nvSpPr>
        <p:spPr>
          <a:xfrm>
            <a:off x="1952079" y="1723233"/>
            <a:ext cx="5207375" cy="461665"/>
          </a:xfrm>
          <a:prstGeom prst="rect">
            <a:avLst/>
          </a:prstGeom>
          <a:noFill/>
        </p:spPr>
        <p:txBody>
          <a:bodyPr wrap="none" rtlCol="0">
            <a:spAutoFit/>
          </a:bodyPr>
          <a:lstStyle/>
          <a:p>
            <a:r>
              <a:rPr lang="en-US" sz="2400" dirty="0" smtClean="0">
                <a:solidFill>
                  <a:srgbClr val="FF0000"/>
                </a:solidFill>
              </a:rPr>
              <a:t>Cooperative Agreement # R324B130023</a:t>
            </a:r>
            <a:endParaRPr lang="en-US" sz="2400" dirty="0">
              <a:solidFill>
                <a:srgbClr val="FF0000"/>
              </a:solidFill>
            </a:endParaRPr>
          </a:p>
        </p:txBody>
      </p:sp>
      <p:sp>
        <p:nvSpPr>
          <p:cNvPr id="8" name="TextBox 7"/>
          <p:cNvSpPr txBox="1"/>
          <p:nvPr/>
        </p:nvSpPr>
        <p:spPr>
          <a:xfrm>
            <a:off x="889420" y="4214588"/>
            <a:ext cx="7606019" cy="461665"/>
          </a:xfrm>
          <a:prstGeom prst="rect">
            <a:avLst/>
          </a:prstGeom>
          <a:noFill/>
        </p:spPr>
        <p:txBody>
          <a:bodyPr wrap="none" rtlCol="0">
            <a:spAutoFit/>
          </a:bodyPr>
          <a:lstStyle/>
          <a:p>
            <a:r>
              <a:rPr lang="en-US" sz="2400" dirty="0" smtClean="0">
                <a:solidFill>
                  <a:srgbClr val="FF0000"/>
                </a:solidFill>
              </a:rPr>
              <a:t>Curry School Foundation’s Research and Development Fund</a:t>
            </a:r>
            <a:endParaRPr lang="en-US" sz="2400" dirty="0">
              <a:solidFill>
                <a:srgbClr val="FF0000"/>
              </a:solidFill>
            </a:endParaRPr>
          </a:p>
        </p:txBody>
      </p:sp>
      <p:pic>
        <p:nvPicPr>
          <p:cNvPr id="9" name="Picture 8" descr="Screen Shot 2014-07-21 at 12.02.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0" y="1174202"/>
            <a:ext cx="7315200" cy="635000"/>
          </a:xfrm>
          <a:prstGeom prst="rect">
            <a:avLst/>
          </a:prstGeom>
        </p:spPr>
      </p:pic>
    </p:spTree>
    <p:extLst>
      <p:ext uri="{BB962C8B-B14F-4D97-AF65-F5344CB8AC3E}">
        <p14:creationId xmlns:p14="http://schemas.microsoft.com/office/powerpoint/2010/main" val="20417120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sz="half" idx="1"/>
          </p:nvPr>
        </p:nvSpPr>
        <p:spPr/>
        <p:txBody>
          <a:bodyPr>
            <a:normAutofit fontScale="85000" lnSpcReduction="10000"/>
          </a:bodyPr>
          <a:lstStyle/>
          <a:p>
            <a:pPr marL="0" indent="0">
              <a:buNone/>
            </a:pPr>
            <a:r>
              <a:rPr lang="en-US" b="1" dirty="0" smtClean="0"/>
              <a:t>Objective: </a:t>
            </a:r>
            <a:r>
              <a:rPr lang="en-US" dirty="0" smtClean="0"/>
              <a:t>Students will understand what potential energy is and how mass and distance effect it. </a:t>
            </a:r>
          </a:p>
          <a:p>
            <a:pPr marL="0" indent="0">
              <a:buNone/>
            </a:pPr>
            <a:endParaRPr lang="en-US" dirty="0"/>
          </a:p>
          <a:p>
            <a:pPr marL="0" indent="0">
              <a:buNone/>
            </a:pPr>
            <a:r>
              <a:rPr lang="en-US" b="1" dirty="0" smtClean="0"/>
              <a:t>Activity: </a:t>
            </a:r>
            <a:r>
              <a:rPr lang="en-US" dirty="0" smtClean="0"/>
              <a:t>The teacher will lead a demo. The teacher will hold a bouncy ball in each hand. One hand will be 1 foot higher than the other. The teacher will ask students which has more potential energy why? Which bounces higher. </a:t>
            </a:r>
            <a:endParaRPr lang="en-US" dirty="0"/>
          </a:p>
        </p:txBody>
      </p:sp>
      <p:sp>
        <p:nvSpPr>
          <p:cNvPr id="4" name="Content Placeholder 3"/>
          <p:cNvSpPr>
            <a:spLocks noGrp="1"/>
          </p:cNvSpPr>
          <p:nvPr>
            <p:ph sz="half" idx="2"/>
          </p:nvPr>
        </p:nvSpPr>
        <p:spPr/>
        <p:txBody>
          <a:bodyPr>
            <a:normAutofit fontScale="85000" lnSpcReduction="10000"/>
          </a:bodyPr>
          <a:lstStyle/>
          <a:p>
            <a:pPr marL="0" indent="0">
              <a:buNone/>
            </a:pPr>
            <a:r>
              <a:rPr lang="en-US" b="1" dirty="0" smtClean="0"/>
              <a:t>Materials:</a:t>
            </a:r>
          </a:p>
          <a:p>
            <a:r>
              <a:rPr lang="en-US" dirty="0" smtClean="0"/>
              <a:t>2 Bouncy Balls</a:t>
            </a:r>
            <a:endParaRPr lang="en-US" dirty="0"/>
          </a:p>
          <a:p>
            <a:pPr marL="0" indent="0">
              <a:buNone/>
            </a:pPr>
            <a:endParaRPr lang="en-US" dirty="0"/>
          </a:p>
          <a:p>
            <a:pPr marL="0" indent="0">
              <a:buNone/>
            </a:pPr>
            <a:r>
              <a:rPr lang="en-US" b="1" dirty="0" smtClean="0"/>
              <a:t>Resources:</a:t>
            </a:r>
          </a:p>
          <a:p>
            <a:r>
              <a:rPr lang="en-US" dirty="0" smtClean="0"/>
              <a:t>http://</a:t>
            </a:r>
            <a:r>
              <a:rPr lang="en-US" dirty="0" err="1" smtClean="0"/>
              <a:t>www.brighthubeducation.com</a:t>
            </a:r>
            <a:r>
              <a:rPr lang="en-US" dirty="0" smtClean="0"/>
              <a:t>/lesson-plans-grades-3-5/38728-teaching-what-potential-energy-is/</a:t>
            </a:r>
            <a:endParaRPr lang="en-US" dirty="0"/>
          </a:p>
        </p:txBody>
      </p:sp>
    </p:spTree>
    <p:extLst>
      <p:ext uri="{BB962C8B-B14F-4D97-AF65-F5344CB8AC3E}">
        <p14:creationId xmlns:p14="http://schemas.microsoft.com/office/powerpoint/2010/main" val="31833185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735" y="303795"/>
            <a:ext cx="5829300" cy="1102519"/>
          </a:xfrm>
        </p:spPr>
        <p:txBody>
          <a:bodyPr>
            <a:normAutofit/>
          </a:bodyPr>
          <a:lstStyle/>
          <a:p>
            <a:r>
              <a:rPr lang="en-US" sz="5400" b="1" dirty="0" smtClean="0">
                <a:latin typeface="+mn-lt"/>
              </a:rPr>
              <a:t>Nucleus </a:t>
            </a:r>
            <a:endParaRPr lang="en-US" sz="5400" b="1" dirty="0">
              <a:latin typeface="+mn-lt"/>
            </a:endParaRPr>
          </a:p>
        </p:txBody>
      </p:sp>
      <p:pic>
        <p:nvPicPr>
          <p:cNvPr id="4" name="Picture 3"/>
          <p:cNvPicPr>
            <a:picLocks noChangeAspect="1"/>
          </p:cNvPicPr>
          <p:nvPr/>
        </p:nvPicPr>
        <p:blipFill>
          <a:blip r:embed="rId3"/>
          <a:stretch>
            <a:fillRect/>
          </a:stretch>
        </p:blipFill>
        <p:spPr>
          <a:xfrm>
            <a:off x="2592402" y="1475050"/>
            <a:ext cx="4002824" cy="4002824"/>
          </a:xfrm>
          <a:prstGeom prst="rect">
            <a:avLst/>
          </a:prstGeom>
        </p:spPr>
      </p:pic>
      <p:sp>
        <p:nvSpPr>
          <p:cNvPr id="3" name="Rectangle 2"/>
          <p:cNvSpPr/>
          <p:nvPr/>
        </p:nvSpPr>
        <p:spPr>
          <a:xfrm>
            <a:off x="3809627" y="2665385"/>
            <a:ext cx="1573931" cy="1574187"/>
          </a:xfrm>
          <a:prstGeom prst="rect">
            <a:avLst/>
          </a:prstGeom>
          <a:noFill/>
          <a:ln w="76200" cmpd="sng"/>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7948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735" y="303795"/>
            <a:ext cx="5829300" cy="1102519"/>
          </a:xfrm>
        </p:spPr>
        <p:txBody>
          <a:bodyPr>
            <a:normAutofit/>
          </a:bodyPr>
          <a:lstStyle/>
          <a:p>
            <a:r>
              <a:rPr lang="en-US" sz="5400" b="1" dirty="0">
                <a:latin typeface="+mn-lt"/>
              </a:rPr>
              <a:t>Protons</a:t>
            </a:r>
          </a:p>
        </p:txBody>
      </p:sp>
      <p:pic>
        <p:nvPicPr>
          <p:cNvPr id="4" name="Picture 3"/>
          <p:cNvPicPr>
            <a:picLocks noChangeAspect="1"/>
          </p:cNvPicPr>
          <p:nvPr/>
        </p:nvPicPr>
        <p:blipFill>
          <a:blip r:embed="rId3"/>
          <a:stretch>
            <a:fillRect/>
          </a:stretch>
        </p:blipFill>
        <p:spPr>
          <a:xfrm>
            <a:off x="2592402" y="1475050"/>
            <a:ext cx="4002824" cy="4002824"/>
          </a:xfrm>
          <a:prstGeom prst="rect">
            <a:avLst/>
          </a:prstGeom>
        </p:spPr>
      </p:pic>
      <p:sp>
        <p:nvSpPr>
          <p:cNvPr id="5" name="TextBox 4"/>
          <p:cNvSpPr txBox="1"/>
          <p:nvPr/>
        </p:nvSpPr>
        <p:spPr>
          <a:xfrm>
            <a:off x="5815838" y="1354870"/>
            <a:ext cx="1163204" cy="507831"/>
          </a:xfrm>
          <a:prstGeom prst="rect">
            <a:avLst/>
          </a:prstGeom>
          <a:noFill/>
        </p:spPr>
        <p:txBody>
          <a:bodyPr wrap="none" rtlCol="0">
            <a:spAutoFit/>
          </a:bodyPr>
          <a:lstStyle/>
          <a:p>
            <a:r>
              <a:rPr lang="en-US" sz="2700" b="1" dirty="0">
                <a:ln w="10541" cmpd="sng">
                  <a:solidFill>
                    <a:schemeClr val="accent1">
                      <a:shade val="88000"/>
                      <a:satMod val="110000"/>
                    </a:schemeClr>
                  </a:solidFill>
                  <a:prstDash val="solid"/>
                </a:ln>
                <a:solidFill>
                  <a:srgbClr val="FF0000"/>
                </a:solidFill>
              </a:rPr>
              <a:t>Proton</a:t>
            </a:r>
            <a:endParaRPr lang="en-US" sz="2700" dirty="0">
              <a:solidFill>
                <a:srgbClr val="FF0000"/>
              </a:solidFill>
            </a:endParaRPr>
          </a:p>
        </p:txBody>
      </p:sp>
      <p:cxnSp>
        <p:nvCxnSpPr>
          <p:cNvPr id="6" name="Straight Arrow Connector 5"/>
          <p:cNvCxnSpPr>
            <a:stCxn id="5" idx="2"/>
          </p:cNvCxnSpPr>
          <p:nvPr/>
        </p:nvCxnSpPr>
        <p:spPr>
          <a:xfrm flipH="1">
            <a:off x="4670155" y="1862701"/>
            <a:ext cx="1727285" cy="1092492"/>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Cross 8"/>
          <p:cNvSpPr/>
          <p:nvPr/>
        </p:nvSpPr>
        <p:spPr>
          <a:xfrm>
            <a:off x="6377832" y="1839617"/>
            <a:ext cx="476295" cy="497777"/>
          </a:xfrm>
          <a:prstGeom prst="plus">
            <a:avLst>
              <a:gd name="adj" fmla="val 35811"/>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809073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154</TotalTime>
  <Words>1352</Words>
  <Application>Microsoft Macintosh PowerPoint</Application>
  <PresentationFormat>On-screen Show (4:3)</PresentationFormat>
  <Paragraphs>305</Paragraphs>
  <Slides>73</Slides>
  <Notes>71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73</vt:i4>
      </vt:variant>
    </vt:vector>
  </HeadingPairs>
  <TitlesOfParts>
    <vt:vector size="76" baseType="lpstr">
      <vt:lpstr>Calibri</vt:lpstr>
      <vt:lpstr>Arial</vt:lpstr>
      <vt:lpstr>Office Theme</vt:lpstr>
      <vt:lpstr>PowerPoint Presentation</vt:lpstr>
      <vt:lpstr>Energy</vt:lpstr>
      <vt:lpstr>potential energy</vt:lpstr>
      <vt:lpstr>gravitational potential energy </vt:lpstr>
      <vt:lpstr>chemical energy</vt:lpstr>
      <vt:lpstr>nuclear energy</vt:lpstr>
      <vt:lpstr>PowerPoint Presentation</vt:lpstr>
      <vt:lpstr>Nucleus </vt:lpstr>
      <vt:lpstr>Protons</vt:lpstr>
      <vt:lpstr>Neutrons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the ability to cause change</vt:lpstr>
      <vt:lpstr>PowerPoint Presentation</vt:lpstr>
      <vt:lpstr>PowerPoint Presentation</vt:lpstr>
      <vt:lpstr>Energy</vt:lpstr>
      <vt:lpstr>Energy</vt:lpstr>
      <vt:lpstr>PowerPoint Presentation</vt:lpstr>
      <vt:lpstr>Potential energy: stored energy</vt:lpstr>
      <vt:lpstr>PowerPoint Presentation</vt:lpstr>
      <vt:lpstr>PowerPoint Presentation</vt:lpstr>
      <vt:lpstr>PowerPoint Presentation</vt:lpstr>
      <vt:lpstr>PowerPoint Presentation</vt:lpstr>
      <vt:lpstr>Energy</vt:lpstr>
      <vt:lpstr>Energy</vt:lpstr>
      <vt:lpstr>PowerPoint Presentation</vt:lpstr>
      <vt:lpstr>gravitational potential energy: the energy an object has because of its position in a gravitational field </vt:lpstr>
      <vt:lpstr>Gravity</vt:lpstr>
      <vt:lpstr>Gravitational potential energy depends on the object’s: </vt:lpstr>
      <vt:lpstr>Gravitational potential energy depends on the object’s: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vt:lpstr>
      <vt:lpstr>PowerPoint Presentation</vt:lpstr>
      <vt:lpstr>Bonds</vt:lpstr>
      <vt:lpstr>PowerPoint Presentation</vt:lpstr>
      <vt:lpstr>PowerPoint Presentation</vt:lpstr>
      <vt:lpstr>PowerPoint Presentation</vt:lpstr>
      <vt:lpstr>PowerPoint Presentation</vt:lpstr>
      <vt:lpstr>PowerPoint Presentation</vt:lpstr>
      <vt:lpstr>PowerPoint Presentation</vt:lpstr>
      <vt:lpstr>Energy</vt:lpstr>
      <vt:lpstr>PowerPoint Presentation</vt:lpstr>
      <vt:lpstr>nuclear energy: energy stored in the nucleus of an atom</vt:lpstr>
      <vt:lpstr>PowerPoint Presentation</vt:lpstr>
      <vt:lpstr>PowerPoint Presentation</vt:lpstr>
      <vt:lpstr>Nuclear</vt:lpstr>
      <vt:lpstr>PowerPoint Presentation</vt:lpstr>
      <vt:lpstr>PowerPoint Presentation</vt:lpstr>
      <vt:lpstr>PowerPoint Presentation</vt:lpstr>
      <vt:lpstr>PowerPoint Presentation</vt:lpstr>
      <vt:lpstr>PowerPoint Presentation</vt:lpstr>
      <vt:lpstr>PowerPoint Presentation</vt:lpstr>
      <vt:lpstr>Energy</vt:lpstr>
      <vt:lpstr>potential energy</vt:lpstr>
      <vt:lpstr>gravitational potential energy </vt:lpstr>
      <vt:lpstr>chemical energy</vt:lpstr>
      <vt:lpstr>nuclear energy</vt:lpstr>
      <vt:lpstr>PowerPoint Presentation</vt:lpstr>
      <vt:lpstr>PowerPoint Presentation</vt:lpstr>
      <vt:lpstr>Activity</vt:lpstr>
    </vt:vector>
  </TitlesOfParts>
  <Company>University of Virginia</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Katherine Peeples</cp:lastModifiedBy>
  <cp:revision>22</cp:revision>
  <dcterms:created xsi:type="dcterms:W3CDTF">2017-06-06T13:49:52Z</dcterms:created>
  <dcterms:modified xsi:type="dcterms:W3CDTF">2017-09-19T00:29:02Z</dcterms:modified>
</cp:coreProperties>
</file>