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258" r:id="rId3"/>
    <p:sldId id="261" r:id="rId4"/>
    <p:sldId id="262" r:id="rId5"/>
    <p:sldId id="263" r:id="rId6"/>
    <p:sldId id="264" r:id="rId7"/>
    <p:sldId id="265" r:id="rId8"/>
    <p:sldId id="266" r:id="rId9"/>
    <p:sldId id="267" r:id="rId10"/>
    <p:sldId id="268" r:id="rId11"/>
    <p:sldId id="302" r:id="rId12"/>
    <p:sldId id="303" r:id="rId13"/>
    <p:sldId id="304" r:id="rId14"/>
    <p:sldId id="269" r:id="rId15"/>
    <p:sldId id="270" r:id="rId16"/>
    <p:sldId id="271" r:id="rId17"/>
    <p:sldId id="276" r:id="rId18"/>
    <p:sldId id="277" r:id="rId19"/>
    <p:sldId id="278" r:id="rId20"/>
    <p:sldId id="272" r:id="rId21"/>
    <p:sldId id="273" r:id="rId22"/>
    <p:sldId id="274" r:id="rId23"/>
    <p:sldId id="275" r:id="rId24"/>
    <p:sldId id="280" r:id="rId25"/>
    <p:sldId id="281" r:id="rId26"/>
    <p:sldId id="282" r:id="rId27"/>
    <p:sldId id="305" r:id="rId28"/>
    <p:sldId id="283" r:id="rId29"/>
    <p:sldId id="284" r:id="rId30"/>
    <p:sldId id="285" r:id="rId31"/>
    <p:sldId id="286" r:id="rId32"/>
    <p:sldId id="292" r:id="rId33"/>
    <p:sldId id="293" r:id="rId34"/>
    <p:sldId id="294" r:id="rId35"/>
    <p:sldId id="295" r:id="rId36"/>
    <p:sldId id="308" r:id="rId37"/>
    <p:sldId id="297" r:id="rId38"/>
    <p:sldId id="309" r:id="rId39"/>
    <p:sldId id="291" r:id="rId40"/>
    <p:sldId id="307" r:id="rId41"/>
    <p:sldId id="300" r:id="rId42"/>
    <p:sldId id="301" r:id="rId43"/>
    <p:sldId id="30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p:restoredTop sz="82853"/>
  </p:normalViewPr>
  <p:slideViewPr>
    <p:cSldViewPr snapToGrid="0" snapToObjects="1">
      <p:cViewPr varScale="1">
        <p:scale>
          <a:sx n="88" d="100"/>
          <a:sy n="88" d="100"/>
        </p:scale>
        <p:origin x="124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054466-CC88-DE44-8888-61A3F097D047}" type="datetimeFigureOut">
              <a:rPr lang="en-US" smtClean="0"/>
              <a:t>9/19/17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ABD281-93FB-3D44-B72E-C70F9E95DBA3}" type="slidenum">
              <a:rPr lang="en-US" smtClean="0"/>
              <a:t>‹#›</a:t>
            </a:fld>
            <a:endParaRPr lang="en-US"/>
          </a:p>
        </p:txBody>
      </p:sp>
    </p:spTree>
    <p:extLst>
      <p:ext uri="{BB962C8B-B14F-4D97-AF65-F5344CB8AC3E}">
        <p14:creationId xmlns:p14="http://schemas.microsoft.com/office/powerpoint/2010/main" val="6639978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140433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Radiation</a:t>
            </a:r>
            <a:r>
              <a:rPr lang="en-US" baseline="0" dirty="0" smtClean="0"/>
              <a:t> energy travels as waves, which includes the forms of energy that make up the electromagnetic spectrum. A few examples of these forms of energy are radio waves, visible light, infrared (or heat), and X-rays. </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Infrared</a:t>
            </a:r>
            <a:r>
              <a:rPr lang="en-US" baseline="0" dirty="0" smtClean="0"/>
              <a:t> waves are used in remote controls. </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Visible</a:t>
            </a:r>
            <a:r>
              <a:rPr lang="en-US" baseline="0" dirty="0" smtClean="0"/>
              <a:t> light is what we humans are able to see.</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Ultraviolet</a:t>
            </a:r>
            <a:r>
              <a:rPr lang="en-US" baseline="0" dirty="0" smtClean="0"/>
              <a:t> light is emitted by the sun.</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think about the definition of radiation,</a:t>
            </a:r>
            <a:r>
              <a:rPr lang="en-US" baseline="0" dirty="0" smtClean="0"/>
              <a:t> it is helpful to</a:t>
            </a:r>
            <a:r>
              <a:rPr lang="en-US" dirty="0" smtClean="0"/>
              <a:t> look at its word parts. </a:t>
            </a:r>
          </a:p>
        </p:txBody>
      </p:sp>
      <p:sp>
        <p:nvSpPr>
          <p:cNvPr id="4" name="Slide Number Placeholder 3"/>
          <p:cNvSpPr>
            <a:spLocks noGrp="1"/>
          </p:cNvSpPr>
          <p:nvPr>
            <p:ph type="sldNum" sz="quarter" idx="10"/>
          </p:nvPr>
        </p:nvSpPr>
        <p:spPr/>
        <p:txBody>
          <a:bodyPr/>
          <a:lstStyle/>
          <a:p>
            <a:fld id="{49ADD503-E80A-43C8-A710-333D66185D8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term </a:t>
            </a:r>
            <a:r>
              <a:rPr lang="en-US" i="1" dirty="0" smtClean="0"/>
              <a:t>radiation</a:t>
            </a:r>
            <a:r>
              <a:rPr lang="en-US" baseline="0" dirty="0" smtClean="0"/>
              <a:t> has the word radiate in it…</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means to emit or give off. So</a:t>
            </a:r>
            <a:r>
              <a:rPr lang="en-US" baseline="0" dirty="0" smtClean="0"/>
              <a:t> r</a:t>
            </a:r>
            <a:r>
              <a:rPr lang="en-US" dirty="0" smtClean="0"/>
              <a:t>adiant</a:t>
            </a:r>
            <a:r>
              <a:rPr lang="en-US" baseline="0" dirty="0" smtClean="0"/>
              <a:t> energy </a:t>
            </a:r>
            <a:r>
              <a:rPr lang="en-US" i="1" baseline="0" dirty="0" smtClean="0"/>
              <a:t>radiates</a:t>
            </a:r>
            <a:r>
              <a:rPr lang="en-US" i="0" baseline="0" dirty="0" smtClean="0"/>
              <a:t> from one object to another.</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the definition of </a:t>
            </a:r>
            <a:r>
              <a:rPr lang="en-US" b="0" baseline="0" dirty="0" smtClean="0"/>
              <a:t>radiation.</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17</a:t>
            </a:fld>
            <a:endParaRPr lang="en-US"/>
          </a:p>
        </p:txBody>
      </p:sp>
    </p:spTree>
    <p:extLst>
      <p:ext uri="{BB962C8B-B14F-4D97-AF65-F5344CB8AC3E}">
        <p14:creationId xmlns:p14="http://schemas.microsoft.com/office/powerpoint/2010/main" val="217927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a:t>
            </a:r>
            <a:r>
              <a:rPr lang="en-US" b="0" baseline="0" dirty="0" smtClean="0"/>
              <a:t> is radiation?</a:t>
            </a:r>
          </a:p>
          <a:p>
            <a:endParaRPr lang="en-US" b="0" baseline="0" dirty="0" smtClean="0"/>
          </a:p>
          <a:p>
            <a:r>
              <a:rPr lang="en-US" b="0" baseline="0" dirty="0" smtClean="0"/>
              <a:t>Radiation is the transfer of energy in wave form.</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18</a:t>
            </a:fld>
            <a:endParaRPr lang="en-US"/>
          </a:p>
        </p:txBody>
      </p:sp>
    </p:spTree>
    <p:extLst>
      <p:ext uri="{BB962C8B-B14F-4D97-AF65-F5344CB8AC3E}">
        <p14:creationId xmlns:p14="http://schemas.microsoft.com/office/powerpoint/2010/main" val="191156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Can radiation travel</a:t>
            </a:r>
            <a:r>
              <a:rPr lang="en-US" b="0" baseline="0" dirty="0" smtClean="0"/>
              <a:t> through outer space?</a:t>
            </a:r>
          </a:p>
          <a:p>
            <a:endParaRPr lang="en-US" b="0" baseline="0" dirty="0" smtClean="0"/>
          </a:p>
          <a:p>
            <a:r>
              <a:rPr lang="en-US" b="0" baseline="0" dirty="0" smtClean="0"/>
              <a:t>Yes. Sunlight is a form of radiation and travels through space to reach us. </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19</a:t>
            </a:fld>
            <a:endParaRPr lang="en-US"/>
          </a:p>
        </p:txBody>
      </p:sp>
    </p:spTree>
    <p:extLst>
      <p:ext uri="{BB962C8B-B14F-4D97-AF65-F5344CB8AC3E}">
        <p14:creationId xmlns:p14="http://schemas.microsoft.com/office/powerpoint/2010/main" val="191156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a:t>
            </a:r>
            <a:r>
              <a:rPr lang="en-US" baseline="0" dirty="0" smtClean="0"/>
              <a:t> we are going to learn about radiation. </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important idea</a:t>
            </a:r>
            <a:r>
              <a:rPr lang="en-US" baseline="0" dirty="0" smtClean="0"/>
              <a:t> </a:t>
            </a:r>
            <a:r>
              <a:rPr lang="en-US" dirty="0" smtClean="0"/>
              <a:t>to note is that unlike conduction</a:t>
            </a:r>
            <a:r>
              <a:rPr lang="en-US" baseline="0" dirty="0" smtClean="0"/>
              <a:t> or convection, </a:t>
            </a:r>
            <a:r>
              <a:rPr lang="en-US" dirty="0" smtClean="0"/>
              <a:t>radiation</a:t>
            </a:r>
            <a:r>
              <a:rPr lang="en-US" baseline="0" dirty="0" smtClean="0"/>
              <a:t> can travel through empty space, meaning that it does not need a medium, such as a liquid, gas, or a solid, to carry energy. That’s how energy from the Sun can reach Earth—the energy released from the Sun travels as waves through space, to Earth and the solar system. </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you’ll remember,</a:t>
            </a:r>
            <a:r>
              <a:rPr lang="en-US" baseline="0" dirty="0" smtClean="0"/>
              <a:t> conduction requires two or more objects in direct contact to transfer heat energy.</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convection is the </a:t>
            </a:r>
            <a:r>
              <a:rPr lang="en-US" sz="1200" kern="1200" dirty="0" smtClean="0">
                <a:solidFill>
                  <a:schemeClr val="tx1"/>
                </a:solidFill>
                <a:latin typeface="+mn-lt"/>
                <a:ea typeface="+mn-ea"/>
                <a:cs typeface="+mn-cs"/>
              </a:rPr>
              <a:t>heating and cooling of a liquid or gas in a circular manner.</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Like we just learned, radiation is the transfer of energy as waves. This energy includes heat that we can feel, which is called infrared radiation. </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Now, let’s talk about some things that are examples of radiation.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24</a:t>
            </a:fld>
            <a:endParaRPr lang="en-US"/>
          </a:p>
        </p:txBody>
      </p:sp>
    </p:spTree>
    <p:extLst>
      <p:ext uri="{BB962C8B-B14F-4D97-AF65-F5344CB8AC3E}">
        <p14:creationId xmlns:p14="http://schemas.microsoft.com/office/powerpoint/2010/main" val="2124882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 example of this form of radiation is observed when you hold your hand over a hot stove. Although your hand is not actually </a:t>
            </a:r>
            <a:r>
              <a:rPr lang="en-US" i="1" baseline="0" dirty="0" smtClean="0"/>
              <a:t>touching</a:t>
            </a:r>
            <a:r>
              <a:rPr lang="en-US" i="0" baseline="0" dirty="0" smtClean="0"/>
              <a:t> the stove, you know that it is hot because you can feel the heat radiating from it.</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Visible light is an</a:t>
            </a:r>
            <a:r>
              <a:rPr lang="en-US" baseline="0" dirty="0" smtClean="0"/>
              <a:t> example of energy that radiates from the light source.</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26</a:t>
            </a:fld>
            <a:endParaRPr lang="en-US"/>
          </a:p>
        </p:txBody>
      </p:sp>
    </p:spTree>
    <p:extLst>
      <p:ext uri="{BB962C8B-B14F-4D97-AF65-F5344CB8AC3E}">
        <p14:creationId xmlns:p14="http://schemas.microsoft.com/office/powerpoint/2010/main" val="731060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Radiation</a:t>
            </a:r>
            <a:r>
              <a:rPr lang="en-US" baseline="0" dirty="0" smtClean="0"/>
              <a:t> of light is why we can see the stars. Visible light can travel in space. </a:t>
            </a:r>
            <a:endParaRPr lang="en-US" dirty="0"/>
          </a:p>
        </p:txBody>
      </p:sp>
      <p:sp>
        <p:nvSpPr>
          <p:cNvPr id="4" name="Slide Number Placeholder 3"/>
          <p:cNvSpPr>
            <a:spLocks noGrp="1"/>
          </p:cNvSpPr>
          <p:nvPr>
            <p:ph type="sldNum" sz="quarter" idx="10"/>
          </p:nvPr>
        </p:nvSpPr>
        <p:spPr/>
        <p:txBody>
          <a:bodyPr/>
          <a:lstStyle/>
          <a:p>
            <a:fld id="{A3ABD281-93FB-3D44-B72E-C70F9E95DBA3}" type="slidenum">
              <a:rPr lang="en-US" smtClean="0"/>
              <a:t>27</a:t>
            </a:fld>
            <a:endParaRPr lang="en-US"/>
          </a:p>
        </p:txBody>
      </p:sp>
    </p:spTree>
    <p:extLst>
      <p:ext uri="{BB962C8B-B14F-4D97-AF65-F5344CB8AC3E}">
        <p14:creationId xmlns:p14="http://schemas.microsoft.com/office/powerpoint/2010/main" val="279620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X-rays are another</a:t>
            </a:r>
            <a:r>
              <a:rPr lang="en-US" baseline="0" dirty="0" smtClean="0"/>
              <a:t> example of radiation.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28</a:t>
            </a:fld>
            <a:endParaRPr lang="en-US"/>
          </a:p>
        </p:txBody>
      </p:sp>
    </p:spTree>
    <p:extLst>
      <p:ext uri="{BB962C8B-B14F-4D97-AF65-F5344CB8AC3E}">
        <p14:creationId xmlns:p14="http://schemas.microsoft.com/office/powerpoint/2010/main" val="731060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Microwave ovens use another kind of </a:t>
            </a:r>
            <a:r>
              <a:rPr lang="en-US" baseline="0" dirty="0" smtClean="0"/>
              <a:t>radiation to cook food.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29</a:t>
            </a:fld>
            <a:endParaRPr lang="en-US"/>
          </a:p>
        </p:txBody>
      </p:sp>
    </p:spTree>
    <p:extLst>
      <p:ext uri="{BB962C8B-B14F-4D97-AF65-F5344CB8AC3E}">
        <p14:creationId xmlns:p14="http://schemas.microsoft.com/office/powerpoint/2010/main" val="73106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define the term radiation, let’s review some other words that you already learned, and make sure you are firm in your understanding.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a:t>
            </a:fld>
            <a:endParaRPr lang="en-US"/>
          </a:p>
        </p:txBody>
      </p:sp>
    </p:spTree>
    <p:extLst>
      <p:ext uri="{BB962C8B-B14F-4D97-AF65-F5344CB8AC3E}">
        <p14:creationId xmlns:p14="http://schemas.microsoft.com/office/powerpoint/2010/main" val="163132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talk about some non-examples of radiation.  These are things that might seem similar but do not fit with the definition of radiation.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30</a:t>
            </a:fld>
            <a:endParaRPr lang="en-US"/>
          </a:p>
        </p:txBody>
      </p:sp>
    </p:spTree>
    <p:extLst>
      <p:ext uri="{BB962C8B-B14F-4D97-AF65-F5344CB8AC3E}">
        <p14:creationId xmlns:p14="http://schemas.microsoft.com/office/powerpoint/2010/main" val="570011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Roller coasters are not an example of radiation.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31</a:t>
            </a:fld>
            <a:endParaRPr lang="en-US"/>
          </a:p>
        </p:txBody>
      </p:sp>
    </p:spTree>
    <p:extLst>
      <p:ext uri="{BB962C8B-B14F-4D97-AF65-F5344CB8AC3E}">
        <p14:creationId xmlns:p14="http://schemas.microsoft.com/office/powerpoint/2010/main" val="217833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what we have learned one more time.</a:t>
            </a:r>
          </a:p>
        </p:txBody>
      </p:sp>
      <p:sp>
        <p:nvSpPr>
          <p:cNvPr id="4" name="Slide Number Placeholder 3"/>
          <p:cNvSpPr>
            <a:spLocks noGrp="1"/>
          </p:cNvSpPr>
          <p:nvPr>
            <p:ph type="sldNum" sz="quarter" idx="10"/>
          </p:nvPr>
        </p:nvSpPr>
        <p:spPr/>
        <p:txBody>
          <a:bodyPr/>
          <a:lstStyle/>
          <a:p>
            <a:fld id="{52AEAA21-47BA-0245-9FDB-F763607C1847}" type="slidenum">
              <a:rPr lang="en-US" smtClean="0"/>
              <a:t>32</a:t>
            </a:fld>
            <a:endParaRPr lang="en-US"/>
          </a:p>
        </p:txBody>
      </p:sp>
    </p:spTree>
    <p:extLst>
      <p:ext uri="{BB962C8B-B14F-4D97-AF65-F5344CB8AC3E}">
        <p14:creationId xmlns:p14="http://schemas.microsoft.com/office/powerpoint/2010/main" val="1766176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radiation</a:t>
            </a:r>
            <a:r>
              <a:rPr lang="en-US" baseline="0" dirty="0" smtClean="0"/>
              <a:t>? </a:t>
            </a:r>
          </a:p>
          <a:p>
            <a:endParaRPr lang="en-US" baseline="0" dirty="0" smtClean="0"/>
          </a:p>
          <a:p>
            <a:r>
              <a:rPr lang="en-US" baseline="0" dirty="0" smtClean="0"/>
              <a:t>A). light moving in a wave</a:t>
            </a:r>
          </a:p>
          <a:p>
            <a:r>
              <a:rPr lang="en-US" baseline="0" dirty="0" smtClean="0"/>
              <a:t>B). </a:t>
            </a:r>
            <a:r>
              <a:rPr lang="en-US" sz="1200" kern="1200" dirty="0" smtClean="0">
                <a:solidFill>
                  <a:schemeClr val="tx1"/>
                </a:solidFill>
                <a:latin typeface="+mn-lt"/>
                <a:ea typeface="+mn-ea"/>
                <a:cs typeface="+mn-cs"/>
              </a:rPr>
              <a:t>the transfer</a:t>
            </a:r>
            <a:r>
              <a:rPr lang="en-US" sz="1200" kern="1200" baseline="0" dirty="0" smtClean="0">
                <a:solidFill>
                  <a:schemeClr val="tx1"/>
                </a:solidFill>
                <a:latin typeface="+mn-lt"/>
                <a:ea typeface="+mn-ea"/>
                <a:cs typeface="+mn-cs"/>
              </a:rPr>
              <a:t> of energy as waves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 the</a:t>
            </a:r>
            <a:r>
              <a:rPr lang="en-US" sz="1200" kern="1200" baseline="0" dirty="0" smtClean="0">
                <a:solidFill>
                  <a:schemeClr val="tx1"/>
                </a:solidFill>
                <a:latin typeface="+mn-lt"/>
                <a:ea typeface="+mn-ea"/>
                <a:cs typeface="+mn-cs"/>
              </a:rPr>
              <a:t> movement of waves in the ocean</a:t>
            </a:r>
          </a:p>
          <a:p>
            <a:r>
              <a:rPr lang="en-US" sz="1200" kern="1200" baseline="0" dirty="0" smtClean="0">
                <a:solidFill>
                  <a:schemeClr val="tx1"/>
                </a:solidFill>
                <a:latin typeface="+mn-lt"/>
                <a:ea typeface="+mn-ea"/>
                <a:cs typeface="+mn-cs"/>
              </a:rPr>
              <a:t>D). the energy given off by a battery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33</a:t>
            </a:fld>
            <a:endParaRPr lang="en-US"/>
          </a:p>
        </p:txBody>
      </p:sp>
    </p:spTree>
    <p:extLst>
      <p:ext uri="{BB962C8B-B14F-4D97-AF65-F5344CB8AC3E}">
        <p14:creationId xmlns:p14="http://schemas.microsoft.com/office/powerpoint/2010/main" val="1024641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Radiation</a:t>
            </a:r>
            <a:r>
              <a:rPr lang="en-US" baseline="0" dirty="0" smtClean="0"/>
              <a:t> is </a:t>
            </a:r>
            <a:r>
              <a:rPr lang="en-US" sz="1200" kern="1200" dirty="0" smtClean="0">
                <a:solidFill>
                  <a:schemeClr val="tx1"/>
                </a:solidFill>
                <a:latin typeface="+mn-lt"/>
                <a:ea typeface="+mn-ea"/>
                <a:cs typeface="+mn-cs"/>
              </a:rPr>
              <a:t>the transfer of energy</a:t>
            </a:r>
            <a:r>
              <a:rPr lang="en-US" sz="1200" kern="1200" baseline="0" dirty="0" smtClean="0">
                <a:solidFill>
                  <a:schemeClr val="tx1"/>
                </a:solidFill>
                <a:latin typeface="+mn-lt"/>
                <a:ea typeface="+mn-ea"/>
                <a:cs typeface="+mn-cs"/>
              </a:rPr>
              <a:t> as waves.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34</a:t>
            </a:fld>
            <a:endParaRPr lang="en-US"/>
          </a:p>
        </p:txBody>
      </p:sp>
    </p:spTree>
    <p:extLst>
      <p:ext uri="{BB962C8B-B14F-4D97-AF65-F5344CB8AC3E}">
        <p14:creationId xmlns:p14="http://schemas.microsoft.com/office/powerpoint/2010/main" val="1024641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one is not an example of radiation?</a:t>
            </a:r>
          </a:p>
          <a:p>
            <a:endParaRPr lang="en-US" dirty="0" smtClean="0"/>
          </a:p>
          <a:p>
            <a:pPr marL="228600" indent="-228600">
              <a:buAutoNum type="alphaUcParenR"/>
            </a:pPr>
            <a:r>
              <a:rPr lang="en-US" baseline="0" dirty="0" smtClean="0"/>
              <a:t>light coming from a light bulb</a:t>
            </a:r>
          </a:p>
          <a:p>
            <a:pPr marL="228600" indent="-228600">
              <a:buAutoNum type="alphaUcParenR"/>
            </a:pPr>
            <a:r>
              <a:rPr lang="en-US" baseline="0" dirty="0" smtClean="0"/>
              <a:t>hot air rising</a:t>
            </a:r>
          </a:p>
          <a:p>
            <a:pPr marL="228600" indent="-228600">
              <a:buAutoNum type="alphaUcParenR"/>
            </a:pPr>
            <a:r>
              <a:rPr lang="en-US" baseline="0" dirty="0" smtClean="0"/>
              <a:t>using a microwave oven</a:t>
            </a:r>
          </a:p>
          <a:p>
            <a:pPr marL="228600" indent="-228600">
              <a:buAutoNum type="alphaUcParenR"/>
            </a:pPr>
            <a:r>
              <a:rPr lang="en-US" baseline="0" dirty="0" smtClean="0"/>
              <a:t>getting x-rays at the hospital</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35</a:t>
            </a:fld>
            <a:endParaRPr lang="en-US"/>
          </a:p>
        </p:txBody>
      </p:sp>
    </p:spTree>
    <p:extLst>
      <p:ext uri="{BB962C8B-B14F-4D97-AF65-F5344CB8AC3E}">
        <p14:creationId xmlns:p14="http://schemas.microsoft.com/office/powerpoint/2010/main" val="369978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Hot air rising </a:t>
            </a:r>
            <a:r>
              <a:rPr lang="en-US" dirty="0" smtClean="0"/>
              <a:t>is not an example of radiation.</a:t>
            </a:r>
          </a:p>
        </p:txBody>
      </p:sp>
      <p:sp>
        <p:nvSpPr>
          <p:cNvPr id="4" name="Slide Number Placeholder 3"/>
          <p:cNvSpPr>
            <a:spLocks noGrp="1"/>
          </p:cNvSpPr>
          <p:nvPr>
            <p:ph type="sldNum" sz="quarter" idx="10"/>
          </p:nvPr>
        </p:nvSpPr>
        <p:spPr/>
        <p:txBody>
          <a:bodyPr/>
          <a:lstStyle/>
          <a:p>
            <a:fld id="{52AEAA21-47BA-0245-9FDB-F763607C1847}" type="slidenum">
              <a:rPr lang="en-US" smtClean="0"/>
              <a:t>36</a:t>
            </a:fld>
            <a:endParaRPr lang="en-US"/>
          </a:p>
        </p:txBody>
      </p:sp>
    </p:spTree>
    <p:extLst>
      <p:ext uri="{BB962C8B-B14F-4D97-AF65-F5344CB8AC3E}">
        <p14:creationId xmlns:p14="http://schemas.microsoft.com/office/powerpoint/2010/main" val="1425855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radiation travel?</a:t>
            </a:r>
          </a:p>
          <a:p>
            <a:endParaRPr lang="en-US" dirty="0" smtClean="0"/>
          </a:p>
          <a:p>
            <a:pPr marL="228600" indent="-228600">
              <a:buAutoNum type="alphaUcParenR"/>
            </a:pPr>
            <a:r>
              <a:rPr lang="en-US" baseline="0" dirty="0" smtClean="0"/>
              <a:t>in straight lines</a:t>
            </a:r>
          </a:p>
          <a:p>
            <a:pPr marL="228600" indent="-228600">
              <a:buAutoNum type="alphaUcParenR"/>
            </a:pPr>
            <a:r>
              <a:rPr lang="en-US" baseline="0" dirty="0" smtClean="0"/>
              <a:t>in waves</a:t>
            </a:r>
          </a:p>
          <a:p>
            <a:pPr marL="228600" indent="-228600">
              <a:buAutoNum type="alphaUcParenR"/>
            </a:pPr>
            <a:r>
              <a:rPr lang="en-US" baseline="0" dirty="0" smtClean="0"/>
              <a:t>through a medium (solid, liquid, or gas)</a:t>
            </a:r>
          </a:p>
          <a:p>
            <a:pPr marL="228600" indent="-228600">
              <a:buAutoNum type="alphaUcParenR"/>
            </a:pPr>
            <a:r>
              <a:rPr lang="en-US" baseline="0" dirty="0" smtClean="0"/>
              <a:t>in living organisms</a:t>
            </a:r>
          </a:p>
          <a:p>
            <a:pPr marL="228600" indent="-228600">
              <a:buAutoNum type="alphaUcParenR"/>
            </a:pP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37</a:t>
            </a:fld>
            <a:endParaRPr lang="en-US"/>
          </a:p>
        </p:txBody>
      </p:sp>
    </p:spTree>
    <p:extLst>
      <p:ext uri="{BB962C8B-B14F-4D97-AF65-F5344CB8AC3E}">
        <p14:creationId xmlns:p14="http://schemas.microsoft.com/office/powerpoint/2010/main" val="885586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Radiation travels</a:t>
            </a:r>
            <a:r>
              <a:rPr lang="en-US" baseline="0" dirty="0" smtClean="0"/>
              <a:t> in waves.</a:t>
            </a:r>
          </a:p>
          <a:p>
            <a:pPr marL="228600" indent="-228600">
              <a:buAutoNum type="alphaUcParenR"/>
            </a:pP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38</a:t>
            </a:fld>
            <a:endParaRPr lang="en-US"/>
          </a:p>
        </p:txBody>
      </p:sp>
    </p:spTree>
    <p:extLst>
      <p:ext uri="{BB962C8B-B14F-4D97-AF65-F5344CB8AC3E}">
        <p14:creationId xmlns:p14="http://schemas.microsoft.com/office/powerpoint/2010/main" val="1709937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39</a:t>
            </a:fld>
            <a:endParaRPr lang="en-US"/>
          </a:p>
        </p:txBody>
      </p:sp>
    </p:spTree>
    <p:extLst>
      <p:ext uri="{BB962C8B-B14F-4D97-AF65-F5344CB8AC3E}">
        <p14:creationId xmlns:p14="http://schemas.microsoft.com/office/powerpoint/2010/main" val="167799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three ways that energy can be transferred. They are conduction,</a:t>
            </a:r>
            <a:r>
              <a:rPr lang="en-US" baseline="0" dirty="0" smtClean="0"/>
              <a:t> convection, and radiation.</a:t>
            </a:r>
            <a:endParaRPr lang="en-US" dirty="0"/>
          </a:p>
        </p:txBody>
      </p:sp>
      <p:sp>
        <p:nvSpPr>
          <p:cNvPr id="4" name="Slide Number Placeholder 3"/>
          <p:cNvSpPr>
            <a:spLocks noGrp="1"/>
          </p:cNvSpPr>
          <p:nvPr>
            <p:ph type="sldNum" sz="quarter" idx="10"/>
          </p:nvPr>
        </p:nvSpPr>
        <p:spPr/>
        <p:txBody>
          <a:bodyPr/>
          <a:lstStyle/>
          <a:p>
            <a:fld id="{C13D3400-F0AC-4948-9F4C-8221CA5108D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Radiation</a:t>
            </a:r>
            <a:r>
              <a:rPr lang="en-US" baseline="0" dirty="0" smtClean="0"/>
              <a:t> is the transfer of energy as waves</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40</a:t>
            </a:fld>
            <a:endParaRPr lang="en-US"/>
          </a:p>
        </p:txBody>
      </p:sp>
    </p:spTree>
    <p:extLst>
      <p:ext uri="{BB962C8B-B14F-4D97-AF65-F5344CB8AC3E}">
        <p14:creationId xmlns:p14="http://schemas.microsoft.com/office/powerpoint/2010/main" val="1406851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watching, and please continue watching CAPs available</a:t>
            </a:r>
            <a:r>
              <a:rPr lang="en-US" baseline="0" dirty="0" smtClean="0"/>
              <a:t> from this website.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41</a:t>
            </a:fld>
            <a:endParaRPr lang="en-US"/>
          </a:p>
        </p:txBody>
      </p:sp>
    </p:spTree>
    <p:extLst>
      <p:ext uri="{BB962C8B-B14F-4D97-AF65-F5344CB8AC3E}">
        <p14:creationId xmlns:p14="http://schemas.microsoft.com/office/powerpoint/2010/main" val="82267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a:t>
            </a:r>
            <a:r>
              <a:rPr lang="en-US" baseline="0" dirty="0" smtClean="0"/>
              <a:t> we are going to focus on radiation. </a:t>
            </a:r>
            <a:endParaRPr lang="en-US" dirty="0"/>
          </a:p>
        </p:txBody>
      </p:sp>
      <p:sp>
        <p:nvSpPr>
          <p:cNvPr id="4" name="Slide Number Placeholder 3"/>
          <p:cNvSpPr>
            <a:spLocks noGrp="1"/>
          </p:cNvSpPr>
          <p:nvPr>
            <p:ph type="sldNum" sz="quarter" idx="10"/>
          </p:nvPr>
        </p:nvSpPr>
        <p:spPr/>
        <p:txBody>
          <a:bodyPr/>
          <a:lstStyle/>
          <a:p>
            <a:fld id="{C13D3400-F0AC-4948-9F4C-8221CA5108D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we begin, remember that</a:t>
            </a:r>
            <a:r>
              <a:rPr lang="en-US" baseline="0" dirty="0" smtClean="0"/>
              <a:t> energy can be transferred from one object to another. When a thermal, or heat transfer occurs, heat moves from the warmer object to the colder object.  </a:t>
            </a:r>
            <a:endParaRPr lang="en-US" dirty="0"/>
          </a:p>
        </p:txBody>
      </p:sp>
      <p:sp>
        <p:nvSpPr>
          <p:cNvPr id="4" name="Slide Number Placeholder 3"/>
          <p:cNvSpPr>
            <a:spLocks noGrp="1"/>
          </p:cNvSpPr>
          <p:nvPr>
            <p:ph type="sldNum" sz="quarter" idx="10"/>
          </p:nvPr>
        </p:nvSpPr>
        <p:spPr/>
        <p:txBody>
          <a:bodyPr/>
          <a:lstStyle/>
          <a:p>
            <a:fld id="{C13D3400-F0AC-4948-9F4C-8221CA5108D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the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pPr/>
              <a:t>7</a:t>
            </a:fld>
            <a:endParaRPr lang="en-US"/>
          </a:p>
        </p:txBody>
      </p:sp>
    </p:spTree>
    <p:extLst>
      <p:ext uri="{BB962C8B-B14F-4D97-AF65-F5344CB8AC3E}">
        <p14:creationId xmlns:p14="http://schemas.microsoft.com/office/powerpoint/2010/main" val="278056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Radiation</a:t>
            </a:r>
            <a:r>
              <a:rPr lang="en-US" baseline="0" dirty="0" smtClean="0"/>
              <a:t> is the transfer of energy as waves.</a:t>
            </a:r>
            <a:endParaRPr lang="en-US" dirty="0"/>
          </a:p>
        </p:txBody>
      </p:sp>
      <p:sp>
        <p:nvSpPr>
          <p:cNvPr id="4" name="Slide Number Placeholder 3"/>
          <p:cNvSpPr>
            <a:spLocks noGrp="1"/>
          </p:cNvSpPr>
          <p:nvPr>
            <p:ph type="sldNum" sz="quarter" idx="10"/>
          </p:nvPr>
        </p:nvSpPr>
        <p:spPr/>
        <p:txBody>
          <a:bodyPr/>
          <a:lstStyle/>
          <a:p>
            <a:fld id="{49ADD503-E80A-43C8-A710-333D66185D8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is the basic definition, but there is a bit more you need to know.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9</a:t>
            </a:fld>
            <a:endParaRPr lang="en-US" dirty="0"/>
          </a:p>
        </p:txBody>
      </p:sp>
    </p:spTree>
    <p:extLst>
      <p:ext uri="{BB962C8B-B14F-4D97-AF65-F5344CB8AC3E}">
        <p14:creationId xmlns:p14="http://schemas.microsoft.com/office/powerpoint/2010/main" val="88192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7E1C94-E9DF-BE42-878F-E16378737BC6}"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13132986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E1C94-E9DF-BE42-878F-E16378737BC6}"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25568473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E1C94-E9DF-BE42-878F-E16378737BC6}"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18935593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E1C94-E9DF-BE42-878F-E16378737BC6}"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34766950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E1C94-E9DF-BE42-878F-E16378737BC6}"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11677363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7E1C94-E9DF-BE42-878F-E16378737BC6}"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12462393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7E1C94-E9DF-BE42-878F-E16378737BC6}" type="datetimeFigureOut">
              <a:rPr lang="en-US" smtClean="0"/>
              <a:t>9/19/17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11211462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7E1C94-E9DF-BE42-878F-E16378737BC6}" type="datetimeFigureOut">
              <a:rPr lang="en-US" smtClean="0"/>
              <a:t>9/19/17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35963158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E1C94-E9DF-BE42-878F-E16378737BC6}" type="datetimeFigureOut">
              <a:rPr lang="en-US" smtClean="0"/>
              <a:t>9/19/17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16658999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7E1C94-E9DF-BE42-878F-E16378737BC6}"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4262663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7E1C94-E9DF-BE42-878F-E16378737BC6}"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07799-7302-7D40-8CCD-F9E5FAFD815E}" type="slidenum">
              <a:rPr lang="en-US" smtClean="0"/>
              <a:t>‹#›</a:t>
            </a:fld>
            <a:endParaRPr lang="en-US"/>
          </a:p>
        </p:txBody>
      </p:sp>
    </p:spTree>
    <p:extLst>
      <p:ext uri="{BB962C8B-B14F-4D97-AF65-F5344CB8AC3E}">
        <p14:creationId xmlns:p14="http://schemas.microsoft.com/office/powerpoint/2010/main" val="14751701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E1C94-E9DF-BE42-878F-E16378737BC6}" type="datetimeFigureOut">
              <a:rPr lang="en-US" smtClean="0"/>
              <a:t>9/19/17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07799-7302-7D40-8CCD-F9E5FAFD815E}" type="slidenum">
              <a:rPr lang="en-US" smtClean="0"/>
              <a:t>‹#›</a:t>
            </a:fld>
            <a:endParaRPr lang="en-US"/>
          </a:p>
        </p:txBody>
      </p:sp>
    </p:spTree>
    <p:extLst>
      <p:ext uri="{BB962C8B-B14F-4D97-AF65-F5344CB8AC3E}">
        <p14:creationId xmlns:p14="http://schemas.microsoft.com/office/powerpoint/2010/main" val="105894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5.jp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8105453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08100"/>
            <a:ext cx="9144000" cy="4220584"/>
          </a:xfrm>
          <a:prstGeom prst="rect">
            <a:avLst/>
          </a:prstGeom>
        </p:spPr>
      </p:pic>
    </p:spTree>
    <p:extLst>
      <p:ext uri="{BB962C8B-B14F-4D97-AF65-F5344CB8AC3E}">
        <p14:creationId xmlns:p14="http://schemas.microsoft.com/office/powerpoint/2010/main" val="8157328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08100"/>
            <a:ext cx="9144000" cy="4220584"/>
          </a:xfrm>
          <a:prstGeom prst="rect">
            <a:avLst/>
          </a:prstGeom>
        </p:spPr>
      </p:pic>
      <p:sp>
        <p:nvSpPr>
          <p:cNvPr id="2" name="Oval 1"/>
          <p:cNvSpPr/>
          <p:nvPr/>
        </p:nvSpPr>
        <p:spPr>
          <a:xfrm>
            <a:off x="3063875" y="2095500"/>
            <a:ext cx="1619250" cy="3651250"/>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9652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08100"/>
            <a:ext cx="9144000" cy="4220584"/>
          </a:xfrm>
          <a:prstGeom prst="rect">
            <a:avLst/>
          </a:prstGeom>
        </p:spPr>
      </p:pic>
      <p:sp>
        <p:nvSpPr>
          <p:cNvPr id="4" name="Oval 3"/>
          <p:cNvSpPr/>
          <p:nvPr/>
        </p:nvSpPr>
        <p:spPr>
          <a:xfrm>
            <a:off x="4111625" y="1877434"/>
            <a:ext cx="1222375" cy="3651250"/>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9652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08100"/>
            <a:ext cx="9144000" cy="4220584"/>
          </a:xfrm>
          <a:prstGeom prst="rect">
            <a:avLst/>
          </a:prstGeom>
        </p:spPr>
      </p:pic>
      <p:sp>
        <p:nvSpPr>
          <p:cNvPr id="4" name="Oval 3"/>
          <p:cNvSpPr/>
          <p:nvPr/>
        </p:nvSpPr>
        <p:spPr>
          <a:xfrm>
            <a:off x="5032375" y="1920875"/>
            <a:ext cx="952500" cy="3825875"/>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9652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2000"/>
            <a:ext cx="9144000" cy="6096000"/>
          </a:xfrm>
          <a:prstGeom prst="rect">
            <a:avLst/>
          </a:prstGeom>
        </p:spPr>
      </p:pic>
      <p:sp>
        <p:nvSpPr>
          <p:cNvPr id="2" name="TextBox 1"/>
          <p:cNvSpPr txBox="1"/>
          <p:nvPr/>
        </p:nvSpPr>
        <p:spPr>
          <a:xfrm>
            <a:off x="4484914" y="2569029"/>
            <a:ext cx="3410857" cy="923330"/>
          </a:xfrm>
          <a:prstGeom prst="rect">
            <a:avLst/>
          </a:prstGeom>
          <a:noFill/>
        </p:spPr>
        <p:txBody>
          <a:bodyPr wrap="square" rtlCol="0">
            <a:spAutoFit/>
          </a:bodyPr>
          <a:lstStyle/>
          <a:p>
            <a:pPr algn="ctr"/>
            <a:r>
              <a:rPr lang="en-US" sz="5400" smtClean="0">
                <a:solidFill>
                  <a:srgbClr val="FF0000"/>
                </a:solidFill>
              </a:rPr>
              <a:t>radiation</a:t>
            </a:r>
            <a:endParaRPr lang="en-US" sz="5400">
              <a:solidFill>
                <a:srgbClr val="FF0000"/>
              </a:solidFill>
            </a:endParaRPr>
          </a:p>
        </p:txBody>
      </p:sp>
    </p:spTree>
    <p:extLst>
      <p:ext uri="{BB962C8B-B14F-4D97-AF65-F5344CB8AC3E}">
        <p14:creationId xmlns:p14="http://schemas.microsoft.com/office/powerpoint/2010/main" val="34335940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778004" y="1295400"/>
            <a:ext cx="3429000" cy="2286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057400" y="1524000"/>
            <a:ext cx="5029200" cy="1569660"/>
          </a:xfrm>
          <a:prstGeom prst="rect">
            <a:avLst/>
          </a:prstGeom>
          <a:noFill/>
        </p:spPr>
        <p:txBody>
          <a:bodyPr wrap="square" rtlCol="0">
            <a:spAutoFit/>
          </a:bodyPr>
          <a:lstStyle/>
          <a:p>
            <a:r>
              <a:rPr lang="en-US" sz="9600" dirty="0"/>
              <a:t>r</a:t>
            </a:r>
            <a:r>
              <a:rPr lang="en-US" sz="9600" dirty="0" smtClean="0"/>
              <a:t>adiation</a:t>
            </a:r>
            <a:endParaRPr lang="en-US" sz="9600" dirty="0"/>
          </a:p>
        </p:txBody>
      </p:sp>
    </p:spTree>
    <p:extLst>
      <p:ext uri="{BB962C8B-B14F-4D97-AF65-F5344CB8AC3E}">
        <p14:creationId xmlns:p14="http://schemas.microsoft.com/office/powerpoint/2010/main" val="39540053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78004" y="1295400"/>
            <a:ext cx="3429000" cy="2286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57400" y="1524000"/>
            <a:ext cx="5029200" cy="1569660"/>
          </a:xfrm>
          <a:prstGeom prst="rect">
            <a:avLst/>
          </a:prstGeom>
          <a:noFill/>
        </p:spPr>
        <p:txBody>
          <a:bodyPr wrap="square" rtlCol="0">
            <a:spAutoFit/>
          </a:bodyPr>
          <a:lstStyle/>
          <a:p>
            <a:r>
              <a:rPr lang="en-US" sz="9600" dirty="0"/>
              <a:t>r</a:t>
            </a:r>
            <a:r>
              <a:rPr lang="en-US" sz="9600" dirty="0" smtClean="0"/>
              <a:t>adiation</a:t>
            </a:r>
            <a:endParaRPr lang="en-US" sz="9600" dirty="0"/>
          </a:p>
        </p:txBody>
      </p:sp>
      <p:sp>
        <p:nvSpPr>
          <p:cNvPr id="4" name="TextBox 3"/>
          <p:cNvSpPr txBox="1"/>
          <p:nvPr/>
        </p:nvSpPr>
        <p:spPr>
          <a:xfrm>
            <a:off x="1342572" y="5500914"/>
            <a:ext cx="5014686" cy="584775"/>
          </a:xfrm>
          <a:prstGeom prst="rect">
            <a:avLst/>
          </a:prstGeom>
          <a:noFill/>
        </p:spPr>
        <p:txBody>
          <a:bodyPr wrap="square" rtlCol="0">
            <a:spAutoFit/>
          </a:bodyPr>
          <a:lstStyle/>
          <a:p>
            <a:pPr algn="ctr"/>
            <a:r>
              <a:rPr lang="en-US" sz="3200" b="1" dirty="0" smtClean="0"/>
              <a:t>radiate</a:t>
            </a:r>
            <a:r>
              <a:rPr lang="en-US" sz="3200" dirty="0" smtClean="0"/>
              <a:t>: to emit or give off</a:t>
            </a:r>
            <a:endParaRPr lang="en-US" sz="3200" dirty="0"/>
          </a:p>
        </p:txBody>
      </p:sp>
      <p:sp>
        <p:nvSpPr>
          <p:cNvPr id="5" name="Down Arrow 4"/>
          <p:cNvSpPr/>
          <p:nvPr/>
        </p:nvSpPr>
        <p:spPr>
          <a:xfrm>
            <a:off x="3381829" y="3810000"/>
            <a:ext cx="522514" cy="1719943"/>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0338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639905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2316488" y="229128"/>
            <a:ext cx="4349117" cy="646331"/>
          </a:xfrm>
          <a:prstGeom prst="rect">
            <a:avLst/>
          </a:prstGeom>
          <a:noFill/>
        </p:spPr>
        <p:txBody>
          <a:bodyPr wrap="none" rtlCol="0">
            <a:spAutoFit/>
          </a:bodyPr>
          <a:lstStyle/>
          <a:p>
            <a:pPr algn="ctr"/>
            <a:r>
              <a:rPr lang="en-US" sz="3600" dirty="0"/>
              <a:t>What is </a:t>
            </a:r>
            <a:r>
              <a:rPr lang="en-US" sz="3600" dirty="0" smtClean="0"/>
              <a:t>the radiation?</a:t>
            </a:r>
            <a:endParaRPr lang="en-US" sz="3600" dirty="0"/>
          </a:p>
        </p:txBody>
      </p:sp>
    </p:spTree>
    <p:extLst>
      <p:ext uri="{BB962C8B-B14F-4D97-AF65-F5344CB8AC3E}">
        <p14:creationId xmlns:p14="http://schemas.microsoft.com/office/powerpoint/2010/main" val="15719661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535660" y="222333"/>
            <a:ext cx="8010651" cy="646331"/>
          </a:xfrm>
          <a:prstGeom prst="rect">
            <a:avLst/>
          </a:prstGeom>
          <a:noFill/>
        </p:spPr>
        <p:txBody>
          <a:bodyPr wrap="none" rtlCol="0">
            <a:spAutoFit/>
          </a:bodyPr>
          <a:lstStyle/>
          <a:p>
            <a:r>
              <a:rPr lang="en-US" sz="3600" dirty="0" smtClean="0"/>
              <a:t>Can radiation travel through outer space?</a:t>
            </a:r>
            <a:endParaRPr lang="en-US" sz="3600" dirty="0"/>
          </a:p>
        </p:txBody>
      </p:sp>
    </p:spTree>
    <p:extLst>
      <p:ext uri="{BB962C8B-B14F-4D97-AF65-F5344CB8AC3E}">
        <p14:creationId xmlns:p14="http://schemas.microsoft.com/office/powerpoint/2010/main" val="3155912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304800"/>
            <a:ext cx="3886200" cy="1200329"/>
          </a:xfrm>
          <a:prstGeom prst="rect">
            <a:avLst/>
          </a:prstGeom>
          <a:noFill/>
        </p:spPr>
        <p:txBody>
          <a:bodyPr wrap="square" rtlCol="0">
            <a:spAutoFit/>
          </a:bodyPr>
          <a:lstStyle/>
          <a:p>
            <a:r>
              <a:rPr lang="en-US" sz="7200" dirty="0" smtClean="0"/>
              <a:t>Radiation</a:t>
            </a:r>
            <a:endParaRPr lang="en-US" sz="7200" dirty="0"/>
          </a:p>
        </p:txBody>
      </p:sp>
      <p:pic>
        <p:nvPicPr>
          <p:cNvPr id="5" name="Picture 4"/>
          <p:cNvPicPr>
            <a:picLocks noChangeAspect="1"/>
          </p:cNvPicPr>
          <p:nvPr/>
        </p:nvPicPr>
        <p:blipFill>
          <a:blip r:embed="rId3"/>
          <a:stretch>
            <a:fillRect/>
          </a:stretch>
        </p:blipFill>
        <p:spPr>
          <a:xfrm>
            <a:off x="1143000" y="1447800"/>
            <a:ext cx="2590800" cy="25908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038600" y="3124200"/>
            <a:ext cx="4150588" cy="3365969"/>
          </a:xfrm>
          <a:prstGeom prst="rect">
            <a:avLst/>
          </a:prstGeom>
        </p:spPr>
      </p:pic>
      <p:sp>
        <p:nvSpPr>
          <p:cNvPr id="7" name="Freeform 6"/>
          <p:cNvSpPr/>
          <p:nvPr/>
        </p:nvSpPr>
        <p:spPr>
          <a:xfrm rot="2550488">
            <a:off x="2999921" y="3016339"/>
            <a:ext cx="2053737" cy="882058"/>
          </a:xfrm>
          <a:custGeom>
            <a:avLst/>
            <a:gdLst>
              <a:gd name="connsiteX0" fmla="*/ 0 w 2381364"/>
              <a:gd name="connsiteY0" fmla="*/ 882058 h 882058"/>
              <a:gd name="connsiteX1" fmla="*/ 264596 w 2381364"/>
              <a:gd name="connsiteY1" fmla="*/ 194053 h 882058"/>
              <a:gd name="connsiteX2" fmla="*/ 440993 w 2381364"/>
              <a:gd name="connsiteY2" fmla="*/ 493953 h 882058"/>
              <a:gd name="connsiteX3" fmla="*/ 617390 w 2381364"/>
              <a:gd name="connsiteY3" fmla="*/ 194053 h 882058"/>
              <a:gd name="connsiteX4" fmla="*/ 723229 w 2381364"/>
              <a:gd name="connsiteY4" fmla="*/ 493953 h 882058"/>
              <a:gd name="connsiteX5" fmla="*/ 899626 w 2381364"/>
              <a:gd name="connsiteY5" fmla="*/ 176412 h 882058"/>
              <a:gd name="connsiteX6" fmla="*/ 1040744 w 2381364"/>
              <a:gd name="connsiteY6" fmla="*/ 493953 h 882058"/>
              <a:gd name="connsiteX7" fmla="*/ 1181862 w 2381364"/>
              <a:gd name="connsiteY7" fmla="*/ 194053 h 882058"/>
              <a:gd name="connsiteX8" fmla="*/ 1305340 w 2381364"/>
              <a:gd name="connsiteY8" fmla="*/ 423388 h 882058"/>
              <a:gd name="connsiteX9" fmla="*/ 1464098 w 2381364"/>
              <a:gd name="connsiteY9" fmla="*/ 123489 h 882058"/>
              <a:gd name="connsiteX10" fmla="*/ 1552297 w 2381364"/>
              <a:gd name="connsiteY10" fmla="*/ 511594 h 882058"/>
              <a:gd name="connsiteX11" fmla="*/ 1693415 w 2381364"/>
              <a:gd name="connsiteY11" fmla="*/ 158771 h 882058"/>
              <a:gd name="connsiteX12" fmla="*/ 1816893 w 2381364"/>
              <a:gd name="connsiteY12" fmla="*/ 441029 h 882058"/>
              <a:gd name="connsiteX13" fmla="*/ 1958011 w 2381364"/>
              <a:gd name="connsiteY13" fmla="*/ 52924 h 882058"/>
              <a:gd name="connsiteX14" fmla="*/ 2134408 w 2381364"/>
              <a:gd name="connsiteY14" fmla="*/ 546876 h 882058"/>
              <a:gd name="connsiteX15" fmla="*/ 2381364 w 2381364"/>
              <a:gd name="connsiteY15" fmla="*/ 0 h 88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364" h="882058">
                <a:moveTo>
                  <a:pt x="0" y="882058"/>
                </a:moveTo>
                <a:cubicBezTo>
                  <a:pt x="95548" y="570397"/>
                  <a:pt x="191097" y="258737"/>
                  <a:pt x="264596" y="194053"/>
                </a:cubicBezTo>
                <a:cubicBezTo>
                  <a:pt x="338095" y="129369"/>
                  <a:pt x="382194" y="493953"/>
                  <a:pt x="440993" y="493953"/>
                </a:cubicBezTo>
                <a:cubicBezTo>
                  <a:pt x="499792" y="493953"/>
                  <a:pt x="570351" y="194053"/>
                  <a:pt x="617390" y="194053"/>
                </a:cubicBezTo>
                <a:cubicBezTo>
                  <a:pt x="664429" y="194053"/>
                  <a:pt x="676190" y="496893"/>
                  <a:pt x="723229" y="493953"/>
                </a:cubicBezTo>
                <a:cubicBezTo>
                  <a:pt x="770268" y="491013"/>
                  <a:pt x="846707" y="176412"/>
                  <a:pt x="899626" y="176412"/>
                </a:cubicBezTo>
                <a:cubicBezTo>
                  <a:pt x="952545" y="176412"/>
                  <a:pt x="993705" y="491013"/>
                  <a:pt x="1040744" y="493953"/>
                </a:cubicBezTo>
                <a:cubicBezTo>
                  <a:pt x="1087783" y="496893"/>
                  <a:pt x="1137763" y="205814"/>
                  <a:pt x="1181862" y="194053"/>
                </a:cubicBezTo>
                <a:cubicBezTo>
                  <a:pt x="1225961" y="182292"/>
                  <a:pt x="1258301" y="435149"/>
                  <a:pt x="1305340" y="423388"/>
                </a:cubicBezTo>
                <a:cubicBezTo>
                  <a:pt x="1352379" y="411627"/>
                  <a:pt x="1422938" y="108788"/>
                  <a:pt x="1464098" y="123489"/>
                </a:cubicBezTo>
                <a:cubicBezTo>
                  <a:pt x="1505258" y="138190"/>
                  <a:pt x="1514078" y="505714"/>
                  <a:pt x="1552297" y="511594"/>
                </a:cubicBezTo>
                <a:cubicBezTo>
                  <a:pt x="1590517" y="517474"/>
                  <a:pt x="1649316" y="170532"/>
                  <a:pt x="1693415" y="158771"/>
                </a:cubicBezTo>
                <a:cubicBezTo>
                  <a:pt x="1737514" y="147010"/>
                  <a:pt x="1772794" y="458670"/>
                  <a:pt x="1816893" y="441029"/>
                </a:cubicBezTo>
                <a:cubicBezTo>
                  <a:pt x="1860992" y="423388"/>
                  <a:pt x="1905092" y="35283"/>
                  <a:pt x="1958011" y="52924"/>
                </a:cubicBezTo>
                <a:cubicBezTo>
                  <a:pt x="2010930" y="70565"/>
                  <a:pt x="2063849" y="555697"/>
                  <a:pt x="2134408" y="546876"/>
                </a:cubicBezTo>
                <a:cubicBezTo>
                  <a:pt x="2204967" y="538055"/>
                  <a:pt x="2381364" y="0"/>
                  <a:pt x="2381364"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rot="2550488">
            <a:off x="2771321" y="3549739"/>
            <a:ext cx="2053737" cy="882058"/>
          </a:xfrm>
          <a:custGeom>
            <a:avLst/>
            <a:gdLst>
              <a:gd name="connsiteX0" fmla="*/ 0 w 2381364"/>
              <a:gd name="connsiteY0" fmla="*/ 882058 h 882058"/>
              <a:gd name="connsiteX1" fmla="*/ 264596 w 2381364"/>
              <a:gd name="connsiteY1" fmla="*/ 194053 h 882058"/>
              <a:gd name="connsiteX2" fmla="*/ 440993 w 2381364"/>
              <a:gd name="connsiteY2" fmla="*/ 493953 h 882058"/>
              <a:gd name="connsiteX3" fmla="*/ 617390 w 2381364"/>
              <a:gd name="connsiteY3" fmla="*/ 194053 h 882058"/>
              <a:gd name="connsiteX4" fmla="*/ 723229 w 2381364"/>
              <a:gd name="connsiteY4" fmla="*/ 493953 h 882058"/>
              <a:gd name="connsiteX5" fmla="*/ 899626 w 2381364"/>
              <a:gd name="connsiteY5" fmla="*/ 176412 h 882058"/>
              <a:gd name="connsiteX6" fmla="*/ 1040744 w 2381364"/>
              <a:gd name="connsiteY6" fmla="*/ 493953 h 882058"/>
              <a:gd name="connsiteX7" fmla="*/ 1181862 w 2381364"/>
              <a:gd name="connsiteY7" fmla="*/ 194053 h 882058"/>
              <a:gd name="connsiteX8" fmla="*/ 1305340 w 2381364"/>
              <a:gd name="connsiteY8" fmla="*/ 423388 h 882058"/>
              <a:gd name="connsiteX9" fmla="*/ 1464098 w 2381364"/>
              <a:gd name="connsiteY9" fmla="*/ 123489 h 882058"/>
              <a:gd name="connsiteX10" fmla="*/ 1552297 w 2381364"/>
              <a:gd name="connsiteY10" fmla="*/ 511594 h 882058"/>
              <a:gd name="connsiteX11" fmla="*/ 1693415 w 2381364"/>
              <a:gd name="connsiteY11" fmla="*/ 158771 h 882058"/>
              <a:gd name="connsiteX12" fmla="*/ 1816893 w 2381364"/>
              <a:gd name="connsiteY12" fmla="*/ 441029 h 882058"/>
              <a:gd name="connsiteX13" fmla="*/ 1958011 w 2381364"/>
              <a:gd name="connsiteY13" fmla="*/ 52924 h 882058"/>
              <a:gd name="connsiteX14" fmla="*/ 2134408 w 2381364"/>
              <a:gd name="connsiteY14" fmla="*/ 546876 h 882058"/>
              <a:gd name="connsiteX15" fmla="*/ 2381364 w 2381364"/>
              <a:gd name="connsiteY15" fmla="*/ 0 h 88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364" h="882058">
                <a:moveTo>
                  <a:pt x="0" y="882058"/>
                </a:moveTo>
                <a:cubicBezTo>
                  <a:pt x="95548" y="570397"/>
                  <a:pt x="191097" y="258737"/>
                  <a:pt x="264596" y="194053"/>
                </a:cubicBezTo>
                <a:cubicBezTo>
                  <a:pt x="338095" y="129369"/>
                  <a:pt x="382194" y="493953"/>
                  <a:pt x="440993" y="493953"/>
                </a:cubicBezTo>
                <a:cubicBezTo>
                  <a:pt x="499792" y="493953"/>
                  <a:pt x="570351" y="194053"/>
                  <a:pt x="617390" y="194053"/>
                </a:cubicBezTo>
                <a:cubicBezTo>
                  <a:pt x="664429" y="194053"/>
                  <a:pt x="676190" y="496893"/>
                  <a:pt x="723229" y="493953"/>
                </a:cubicBezTo>
                <a:cubicBezTo>
                  <a:pt x="770268" y="491013"/>
                  <a:pt x="846707" y="176412"/>
                  <a:pt x="899626" y="176412"/>
                </a:cubicBezTo>
                <a:cubicBezTo>
                  <a:pt x="952545" y="176412"/>
                  <a:pt x="993705" y="491013"/>
                  <a:pt x="1040744" y="493953"/>
                </a:cubicBezTo>
                <a:cubicBezTo>
                  <a:pt x="1087783" y="496893"/>
                  <a:pt x="1137763" y="205814"/>
                  <a:pt x="1181862" y="194053"/>
                </a:cubicBezTo>
                <a:cubicBezTo>
                  <a:pt x="1225961" y="182292"/>
                  <a:pt x="1258301" y="435149"/>
                  <a:pt x="1305340" y="423388"/>
                </a:cubicBezTo>
                <a:cubicBezTo>
                  <a:pt x="1352379" y="411627"/>
                  <a:pt x="1422938" y="108788"/>
                  <a:pt x="1464098" y="123489"/>
                </a:cubicBezTo>
                <a:cubicBezTo>
                  <a:pt x="1505258" y="138190"/>
                  <a:pt x="1514078" y="505714"/>
                  <a:pt x="1552297" y="511594"/>
                </a:cubicBezTo>
                <a:cubicBezTo>
                  <a:pt x="1590517" y="517474"/>
                  <a:pt x="1649316" y="170532"/>
                  <a:pt x="1693415" y="158771"/>
                </a:cubicBezTo>
                <a:cubicBezTo>
                  <a:pt x="1737514" y="147010"/>
                  <a:pt x="1772794" y="458670"/>
                  <a:pt x="1816893" y="441029"/>
                </a:cubicBezTo>
                <a:cubicBezTo>
                  <a:pt x="1860992" y="423388"/>
                  <a:pt x="1905092" y="35283"/>
                  <a:pt x="1958011" y="52924"/>
                </a:cubicBezTo>
                <a:cubicBezTo>
                  <a:pt x="2010930" y="70565"/>
                  <a:pt x="2063849" y="555697"/>
                  <a:pt x="2134408" y="546876"/>
                </a:cubicBezTo>
                <a:cubicBezTo>
                  <a:pt x="2204967" y="538055"/>
                  <a:pt x="2381364" y="0"/>
                  <a:pt x="2381364"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rot="2550488">
            <a:off x="2326722" y="4018052"/>
            <a:ext cx="2537718" cy="882058"/>
          </a:xfrm>
          <a:custGeom>
            <a:avLst/>
            <a:gdLst>
              <a:gd name="connsiteX0" fmla="*/ 0 w 2381364"/>
              <a:gd name="connsiteY0" fmla="*/ 882058 h 882058"/>
              <a:gd name="connsiteX1" fmla="*/ 264596 w 2381364"/>
              <a:gd name="connsiteY1" fmla="*/ 194053 h 882058"/>
              <a:gd name="connsiteX2" fmla="*/ 440993 w 2381364"/>
              <a:gd name="connsiteY2" fmla="*/ 493953 h 882058"/>
              <a:gd name="connsiteX3" fmla="*/ 617390 w 2381364"/>
              <a:gd name="connsiteY3" fmla="*/ 194053 h 882058"/>
              <a:gd name="connsiteX4" fmla="*/ 723229 w 2381364"/>
              <a:gd name="connsiteY4" fmla="*/ 493953 h 882058"/>
              <a:gd name="connsiteX5" fmla="*/ 899626 w 2381364"/>
              <a:gd name="connsiteY5" fmla="*/ 176412 h 882058"/>
              <a:gd name="connsiteX6" fmla="*/ 1040744 w 2381364"/>
              <a:gd name="connsiteY6" fmla="*/ 493953 h 882058"/>
              <a:gd name="connsiteX7" fmla="*/ 1181862 w 2381364"/>
              <a:gd name="connsiteY7" fmla="*/ 194053 h 882058"/>
              <a:gd name="connsiteX8" fmla="*/ 1305340 w 2381364"/>
              <a:gd name="connsiteY8" fmla="*/ 423388 h 882058"/>
              <a:gd name="connsiteX9" fmla="*/ 1464098 w 2381364"/>
              <a:gd name="connsiteY9" fmla="*/ 123489 h 882058"/>
              <a:gd name="connsiteX10" fmla="*/ 1552297 w 2381364"/>
              <a:gd name="connsiteY10" fmla="*/ 511594 h 882058"/>
              <a:gd name="connsiteX11" fmla="*/ 1693415 w 2381364"/>
              <a:gd name="connsiteY11" fmla="*/ 158771 h 882058"/>
              <a:gd name="connsiteX12" fmla="*/ 1816893 w 2381364"/>
              <a:gd name="connsiteY12" fmla="*/ 441029 h 882058"/>
              <a:gd name="connsiteX13" fmla="*/ 1958011 w 2381364"/>
              <a:gd name="connsiteY13" fmla="*/ 52924 h 882058"/>
              <a:gd name="connsiteX14" fmla="*/ 2134408 w 2381364"/>
              <a:gd name="connsiteY14" fmla="*/ 546876 h 882058"/>
              <a:gd name="connsiteX15" fmla="*/ 2381364 w 2381364"/>
              <a:gd name="connsiteY15" fmla="*/ 0 h 88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364" h="882058">
                <a:moveTo>
                  <a:pt x="0" y="882058"/>
                </a:moveTo>
                <a:cubicBezTo>
                  <a:pt x="95548" y="570397"/>
                  <a:pt x="191097" y="258737"/>
                  <a:pt x="264596" y="194053"/>
                </a:cubicBezTo>
                <a:cubicBezTo>
                  <a:pt x="338095" y="129369"/>
                  <a:pt x="382194" y="493953"/>
                  <a:pt x="440993" y="493953"/>
                </a:cubicBezTo>
                <a:cubicBezTo>
                  <a:pt x="499792" y="493953"/>
                  <a:pt x="570351" y="194053"/>
                  <a:pt x="617390" y="194053"/>
                </a:cubicBezTo>
                <a:cubicBezTo>
                  <a:pt x="664429" y="194053"/>
                  <a:pt x="676190" y="496893"/>
                  <a:pt x="723229" y="493953"/>
                </a:cubicBezTo>
                <a:cubicBezTo>
                  <a:pt x="770268" y="491013"/>
                  <a:pt x="846707" y="176412"/>
                  <a:pt x="899626" y="176412"/>
                </a:cubicBezTo>
                <a:cubicBezTo>
                  <a:pt x="952545" y="176412"/>
                  <a:pt x="993705" y="491013"/>
                  <a:pt x="1040744" y="493953"/>
                </a:cubicBezTo>
                <a:cubicBezTo>
                  <a:pt x="1087783" y="496893"/>
                  <a:pt x="1137763" y="205814"/>
                  <a:pt x="1181862" y="194053"/>
                </a:cubicBezTo>
                <a:cubicBezTo>
                  <a:pt x="1225961" y="182292"/>
                  <a:pt x="1258301" y="435149"/>
                  <a:pt x="1305340" y="423388"/>
                </a:cubicBezTo>
                <a:cubicBezTo>
                  <a:pt x="1352379" y="411627"/>
                  <a:pt x="1422938" y="108788"/>
                  <a:pt x="1464098" y="123489"/>
                </a:cubicBezTo>
                <a:cubicBezTo>
                  <a:pt x="1505258" y="138190"/>
                  <a:pt x="1514078" y="505714"/>
                  <a:pt x="1552297" y="511594"/>
                </a:cubicBezTo>
                <a:cubicBezTo>
                  <a:pt x="1590517" y="517474"/>
                  <a:pt x="1649316" y="170532"/>
                  <a:pt x="1693415" y="158771"/>
                </a:cubicBezTo>
                <a:cubicBezTo>
                  <a:pt x="1737514" y="147010"/>
                  <a:pt x="1772794" y="458670"/>
                  <a:pt x="1816893" y="441029"/>
                </a:cubicBezTo>
                <a:cubicBezTo>
                  <a:pt x="1860992" y="423388"/>
                  <a:pt x="1905092" y="35283"/>
                  <a:pt x="1958011" y="52924"/>
                </a:cubicBezTo>
                <a:cubicBezTo>
                  <a:pt x="2010930" y="70565"/>
                  <a:pt x="2063849" y="555697"/>
                  <a:pt x="2134408" y="546876"/>
                </a:cubicBezTo>
                <a:cubicBezTo>
                  <a:pt x="2204967" y="538055"/>
                  <a:pt x="2381364" y="0"/>
                  <a:pt x="2381364"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496358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599" y="228600"/>
            <a:ext cx="8925739" cy="6400800"/>
          </a:xfrm>
          <a:prstGeom prst="rect">
            <a:avLst/>
          </a:prstGeom>
        </p:spPr>
      </p:pic>
    </p:spTree>
    <p:extLst>
      <p:ext uri="{BB962C8B-B14F-4D97-AF65-F5344CB8AC3E}">
        <p14:creationId xmlns:p14="http://schemas.microsoft.com/office/powerpoint/2010/main" val="39574425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71500"/>
            <a:ext cx="9144000" cy="5712394"/>
          </a:xfrm>
          <a:prstGeom prst="rect">
            <a:avLst/>
          </a:prstGeom>
        </p:spPr>
      </p:pic>
    </p:spTree>
    <p:extLst>
      <p:ext uri="{BB962C8B-B14F-4D97-AF65-F5344CB8AC3E}">
        <p14:creationId xmlns:p14="http://schemas.microsoft.com/office/powerpoint/2010/main" val="9745137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571500"/>
            <a:ext cx="8001000" cy="5702300"/>
          </a:xfrm>
          <a:prstGeom prst="rect">
            <a:avLst/>
          </a:prstGeom>
        </p:spPr>
      </p:pic>
    </p:spTree>
    <p:extLst>
      <p:ext uri="{BB962C8B-B14F-4D97-AF65-F5344CB8AC3E}">
        <p14:creationId xmlns:p14="http://schemas.microsoft.com/office/powerpoint/2010/main" val="6976297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228600"/>
            <a:ext cx="8819480" cy="6324600"/>
          </a:xfrm>
          <a:prstGeom prst="rect">
            <a:avLst/>
          </a:prstGeom>
        </p:spPr>
      </p:pic>
    </p:spTree>
    <p:extLst>
      <p:ext uri="{BB962C8B-B14F-4D97-AF65-F5344CB8AC3E}">
        <p14:creationId xmlns:p14="http://schemas.microsoft.com/office/powerpoint/2010/main" val="20047247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5990445"/>
          </a:xfrm>
          <a:prstGeom prst="rect">
            <a:avLst/>
          </a:prstGeom>
        </p:spPr>
      </p:pic>
    </p:spTree>
    <p:extLst>
      <p:ext uri="{BB962C8B-B14F-4D97-AF65-F5344CB8AC3E}">
        <p14:creationId xmlns:p14="http://schemas.microsoft.com/office/powerpoint/2010/main" val="37566321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097436"/>
          </a:xfrm>
          <a:prstGeom prst="rect">
            <a:avLst/>
          </a:prstGeom>
        </p:spPr>
      </p:pic>
    </p:spTree>
    <p:extLst>
      <p:ext uri="{BB962C8B-B14F-4D97-AF65-F5344CB8AC3E}">
        <p14:creationId xmlns:p14="http://schemas.microsoft.com/office/powerpoint/2010/main" val="11449903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stime_s_479397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0"/>
            <a:ext cx="5486400" cy="6858000"/>
          </a:xfrm>
          <a:prstGeom prst="rect">
            <a:avLst/>
          </a:prstGeom>
        </p:spPr>
      </p:pic>
    </p:spTree>
    <p:extLst>
      <p:ext uri="{BB962C8B-B14F-4D97-AF65-F5344CB8AC3E}">
        <p14:creationId xmlns:p14="http://schemas.microsoft.com/office/powerpoint/2010/main" val="20061281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ars.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18" r="218"/>
          <a:stretch/>
        </p:blipFill>
        <p:spPr>
          <a:xfrm>
            <a:off x="479061" y="348343"/>
            <a:ext cx="8244025" cy="6023428"/>
          </a:xfrm>
        </p:spPr>
      </p:pic>
    </p:spTree>
    <p:extLst>
      <p:ext uri="{BB962C8B-B14F-4D97-AF65-F5344CB8AC3E}">
        <p14:creationId xmlns:p14="http://schemas.microsoft.com/office/powerpoint/2010/main" val="36094847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eamstime_s_1987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08" y="1081188"/>
            <a:ext cx="8102451" cy="4729807"/>
          </a:xfrm>
          <a:prstGeom prst="rect">
            <a:avLst/>
          </a:prstGeom>
        </p:spPr>
      </p:pic>
    </p:spTree>
    <p:extLst>
      <p:ext uri="{BB962C8B-B14F-4D97-AF65-F5344CB8AC3E}">
        <p14:creationId xmlns:p14="http://schemas.microsoft.com/office/powerpoint/2010/main" val="15591376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eamstime_s_606120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11" y="276114"/>
            <a:ext cx="7874194" cy="5246181"/>
          </a:xfrm>
          <a:prstGeom prst="rect">
            <a:avLst/>
          </a:prstGeom>
        </p:spPr>
      </p:pic>
    </p:spTree>
    <p:extLst>
      <p:ext uri="{BB962C8B-B14F-4D97-AF65-F5344CB8AC3E}">
        <p14:creationId xmlns:p14="http://schemas.microsoft.com/office/powerpoint/2010/main" val="38099218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8452176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5990445"/>
          </a:xfrm>
          <a:prstGeom prst="rect">
            <a:avLst/>
          </a:prstGeom>
        </p:spPr>
      </p:pic>
      <p:sp>
        <p:nvSpPr>
          <p:cNvPr id="3" name="TextBox 2"/>
          <p:cNvSpPr txBox="1"/>
          <p:nvPr/>
        </p:nvSpPr>
        <p:spPr>
          <a:xfrm rot="20712645">
            <a:off x="2651760" y="1097280"/>
            <a:ext cx="1688283" cy="1015663"/>
          </a:xfrm>
          <a:prstGeom prst="rect">
            <a:avLst/>
          </a:prstGeom>
          <a:noFill/>
        </p:spPr>
        <p:txBody>
          <a:bodyPr wrap="none" rtlCol="0">
            <a:spAutoFit/>
          </a:bodyPr>
          <a:lstStyle/>
          <a:p>
            <a:r>
              <a:rPr lang="en-US" sz="6000" dirty="0" smtClean="0"/>
              <a:t>NON</a:t>
            </a:r>
            <a:endParaRPr lang="en-US" sz="6000" dirty="0"/>
          </a:p>
        </p:txBody>
      </p:sp>
    </p:spTree>
    <p:extLst>
      <p:ext uri="{BB962C8B-B14F-4D97-AF65-F5344CB8AC3E}">
        <p14:creationId xmlns:p14="http://schemas.microsoft.com/office/powerpoint/2010/main" val="11050162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 y="303725"/>
            <a:ext cx="2270760" cy="1703070"/>
          </a:xfrm>
          <a:prstGeom prst="rect">
            <a:avLst/>
          </a:prstGeom>
        </p:spPr>
      </p:pic>
      <p:sp>
        <p:nvSpPr>
          <p:cNvPr id="8" name="TextBox 7"/>
          <p:cNvSpPr txBox="1"/>
          <p:nvPr/>
        </p:nvSpPr>
        <p:spPr>
          <a:xfrm>
            <a:off x="3041415" y="1047184"/>
            <a:ext cx="4963593" cy="523220"/>
          </a:xfrm>
          <a:prstGeom prst="rect">
            <a:avLst/>
          </a:prstGeom>
          <a:noFill/>
        </p:spPr>
        <p:txBody>
          <a:bodyPr wrap="none" rtlCol="0">
            <a:spAutoFit/>
          </a:bodyPr>
          <a:lstStyle/>
          <a:p>
            <a:pPr algn="ctr"/>
            <a:r>
              <a:rPr lang="en-US" sz="2800" dirty="0" smtClean="0"/>
              <a:t>Roller coasters are not radiation.</a:t>
            </a:r>
            <a:endParaRPr lang="en-US" sz="2800" dirty="0"/>
          </a:p>
        </p:txBody>
      </p:sp>
      <p:pic>
        <p:nvPicPr>
          <p:cNvPr id="2" name="Picture 1" descr="dreamstime_s_438063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609" y="2291752"/>
            <a:ext cx="7772349" cy="4223963"/>
          </a:xfrm>
          <a:prstGeom prst="rect">
            <a:avLst/>
          </a:prstGeom>
        </p:spPr>
      </p:pic>
    </p:spTree>
    <p:extLst>
      <p:ext uri="{BB962C8B-B14F-4D97-AF65-F5344CB8AC3E}">
        <p14:creationId xmlns:p14="http://schemas.microsoft.com/office/powerpoint/2010/main" val="103519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19902042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6292" y="211204"/>
            <a:ext cx="3978718" cy="707886"/>
          </a:xfrm>
          <a:prstGeom prst="rect">
            <a:avLst/>
          </a:prstGeom>
          <a:noFill/>
        </p:spPr>
        <p:txBody>
          <a:bodyPr wrap="none" rtlCol="0">
            <a:spAutoFit/>
          </a:bodyPr>
          <a:lstStyle/>
          <a:p>
            <a:r>
              <a:rPr lang="en-US" sz="4000" dirty="0" smtClean="0"/>
              <a:t>What is radiation?</a:t>
            </a:r>
            <a:endParaRPr lang="en-US" sz="4000" dirty="0"/>
          </a:p>
        </p:txBody>
      </p:sp>
      <p:sp>
        <p:nvSpPr>
          <p:cNvPr id="4" name="TextBox 3"/>
          <p:cNvSpPr txBox="1"/>
          <p:nvPr/>
        </p:nvSpPr>
        <p:spPr>
          <a:xfrm>
            <a:off x="207073" y="1145877"/>
            <a:ext cx="6999068" cy="4801314"/>
          </a:xfrm>
          <a:prstGeom prst="rect">
            <a:avLst/>
          </a:prstGeom>
          <a:noFill/>
        </p:spPr>
        <p:txBody>
          <a:bodyPr wrap="square" rtlCol="0">
            <a:spAutoFit/>
          </a:bodyPr>
          <a:lstStyle/>
          <a:p>
            <a:r>
              <a:rPr lang="en-US" sz="3200" dirty="0" smtClean="0"/>
              <a:t>A</a:t>
            </a:r>
            <a:r>
              <a:rPr lang="en-US" sz="3200" dirty="0"/>
              <a:t>). light moving in a </a:t>
            </a:r>
            <a:r>
              <a:rPr lang="en-US" sz="3200" dirty="0" smtClean="0"/>
              <a:t>wave</a:t>
            </a:r>
          </a:p>
          <a:p>
            <a:endParaRPr lang="en-US" sz="3200" dirty="0" smtClean="0"/>
          </a:p>
          <a:p>
            <a:r>
              <a:rPr lang="en-US" sz="3200" dirty="0" smtClean="0"/>
              <a:t>B</a:t>
            </a:r>
            <a:r>
              <a:rPr lang="en-US" sz="3200" dirty="0"/>
              <a:t>). the </a:t>
            </a:r>
            <a:r>
              <a:rPr lang="en-US" sz="3200" dirty="0" smtClean="0"/>
              <a:t>transfer of energy as waves</a:t>
            </a:r>
          </a:p>
          <a:p>
            <a:endParaRPr lang="en-US" sz="3200" dirty="0"/>
          </a:p>
          <a:p>
            <a:r>
              <a:rPr lang="en-US" sz="3200" dirty="0"/>
              <a:t>C). the movement of waves in </a:t>
            </a:r>
            <a:endParaRPr lang="en-US" sz="3200" dirty="0" smtClean="0"/>
          </a:p>
          <a:p>
            <a:r>
              <a:rPr lang="en-US" sz="3200" dirty="0" smtClean="0"/>
              <a:t>the ocean</a:t>
            </a:r>
          </a:p>
          <a:p>
            <a:endParaRPr lang="en-US" sz="3200" dirty="0"/>
          </a:p>
          <a:p>
            <a:r>
              <a:rPr lang="en-US" sz="3200" dirty="0"/>
              <a:t>D). the energy given off by a </a:t>
            </a:r>
            <a:endParaRPr lang="en-US" sz="3200" dirty="0" smtClean="0"/>
          </a:p>
          <a:p>
            <a:r>
              <a:rPr lang="en-US" sz="3200" dirty="0" smtClean="0"/>
              <a:t>battery </a:t>
            </a:r>
            <a:endParaRPr lang="en-US" sz="3200"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49" y="4162890"/>
            <a:ext cx="2796933" cy="2317459"/>
          </a:xfrm>
          <a:prstGeom prst="rect">
            <a:avLst/>
          </a:prstGeom>
        </p:spPr>
      </p:pic>
    </p:spTree>
    <p:extLst>
      <p:ext uri="{BB962C8B-B14F-4D97-AF65-F5344CB8AC3E}">
        <p14:creationId xmlns:p14="http://schemas.microsoft.com/office/powerpoint/2010/main" val="2948588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6292" y="211204"/>
            <a:ext cx="3978718" cy="707886"/>
          </a:xfrm>
          <a:prstGeom prst="rect">
            <a:avLst/>
          </a:prstGeom>
          <a:noFill/>
        </p:spPr>
        <p:txBody>
          <a:bodyPr wrap="none" rtlCol="0">
            <a:spAutoFit/>
          </a:bodyPr>
          <a:lstStyle/>
          <a:p>
            <a:r>
              <a:rPr lang="en-US" sz="4000" dirty="0" smtClean="0"/>
              <a:t>What is radiation?</a:t>
            </a:r>
            <a:endParaRPr lang="en-US" sz="4000" dirty="0"/>
          </a:p>
        </p:txBody>
      </p:sp>
      <p:sp>
        <p:nvSpPr>
          <p:cNvPr id="4" name="TextBox 3"/>
          <p:cNvSpPr txBox="1"/>
          <p:nvPr/>
        </p:nvSpPr>
        <p:spPr>
          <a:xfrm>
            <a:off x="207073" y="1145877"/>
            <a:ext cx="6999068" cy="4801314"/>
          </a:xfrm>
          <a:prstGeom prst="rect">
            <a:avLst/>
          </a:prstGeom>
          <a:noFill/>
        </p:spPr>
        <p:txBody>
          <a:bodyPr wrap="square" rtlCol="0">
            <a:spAutoFit/>
          </a:bodyPr>
          <a:lstStyle/>
          <a:p>
            <a:r>
              <a:rPr lang="en-US" sz="3200" dirty="0" smtClean="0"/>
              <a:t>A) </a:t>
            </a:r>
            <a:r>
              <a:rPr lang="en-US" sz="3200" dirty="0"/>
              <a:t>light moving in a </a:t>
            </a:r>
            <a:r>
              <a:rPr lang="en-US" sz="3200" dirty="0" smtClean="0"/>
              <a:t>wave</a:t>
            </a:r>
          </a:p>
          <a:p>
            <a:endParaRPr lang="en-US" sz="3200" dirty="0" smtClean="0"/>
          </a:p>
          <a:p>
            <a:r>
              <a:rPr lang="en-US" sz="3200" b="1" dirty="0" smtClean="0">
                <a:solidFill>
                  <a:srgbClr val="FF0000"/>
                </a:solidFill>
              </a:rPr>
              <a:t>B) </a:t>
            </a:r>
            <a:r>
              <a:rPr lang="en-US" sz="3200" b="1" dirty="0">
                <a:solidFill>
                  <a:srgbClr val="FF0000"/>
                </a:solidFill>
              </a:rPr>
              <a:t>the </a:t>
            </a:r>
            <a:r>
              <a:rPr lang="en-US" sz="3200" b="1" dirty="0" smtClean="0">
                <a:solidFill>
                  <a:srgbClr val="FF0000"/>
                </a:solidFill>
              </a:rPr>
              <a:t>transfer of energy as waves</a:t>
            </a:r>
          </a:p>
          <a:p>
            <a:endParaRPr lang="en-US" sz="3200" dirty="0"/>
          </a:p>
          <a:p>
            <a:r>
              <a:rPr lang="en-US" sz="3200" dirty="0"/>
              <a:t>C</a:t>
            </a:r>
            <a:r>
              <a:rPr lang="en-US" sz="3200" dirty="0" smtClean="0"/>
              <a:t>) </a:t>
            </a:r>
            <a:r>
              <a:rPr lang="en-US" sz="3200" dirty="0"/>
              <a:t>the movement of waves in </a:t>
            </a:r>
            <a:endParaRPr lang="en-US" sz="3200" dirty="0" smtClean="0"/>
          </a:p>
          <a:p>
            <a:r>
              <a:rPr lang="en-US" sz="3200" dirty="0" smtClean="0"/>
              <a:t>the ocean</a:t>
            </a:r>
          </a:p>
          <a:p>
            <a:endParaRPr lang="en-US" sz="3200" dirty="0"/>
          </a:p>
          <a:p>
            <a:r>
              <a:rPr lang="en-US" sz="3200" dirty="0"/>
              <a:t>D</a:t>
            </a:r>
            <a:r>
              <a:rPr lang="en-US" sz="3200" dirty="0" smtClean="0"/>
              <a:t>) </a:t>
            </a:r>
            <a:r>
              <a:rPr lang="en-US" sz="3200" dirty="0"/>
              <a:t>the energy given off by a </a:t>
            </a:r>
            <a:endParaRPr lang="en-US" sz="3200" dirty="0" smtClean="0"/>
          </a:p>
          <a:p>
            <a:r>
              <a:rPr lang="en-US" sz="3200" dirty="0" smtClean="0"/>
              <a:t>battery </a:t>
            </a:r>
            <a:endParaRPr lang="en-US" sz="3200"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49" y="4162890"/>
            <a:ext cx="2796933" cy="2317459"/>
          </a:xfrm>
          <a:prstGeom prst="rect">
            <a:avLst/>
          </a:prstGeom>
        </p:spPr>
      </p:pic>
    </p:spTree>
    <p:extLst>
      <p:ext uri="{BB962C8B-B14F-4D97-AF65-F5344CB8AC3E}">
        <p14:creationId xmlns:p14="http://schemas.microsoft.com/office/powerpoint/2010/main" val="19774444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001" y="1333448"/>
            <a:ext cx="5681748" cy="458587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514350" indent="-514350">
              <a:buFont typeface="+mj-lt"/>
              <a:buAutoNum type="alphaUcPeriod"/>
            </a:pPr>
            <a:endParaRPr lang="en-US" sz="3200" dirty="0" smtClean="0"/>
          </a:p>
          <a:p>
            <a:pPr marL="514350" indent="-514350">
              <a:buFont typeface="+mj-lt"/>
              <a:buAutoNum type="alphaUcPeriod"/>
            </a:pPr>
            <a:r>
              <a:rPr lang="en-US" sz="3200" dirty="0" smtClean="0"/>
              <a:t>light coming from a light bulb</a:t>
            </a:r>
          </a:p>
          <a:p>
            <a:pPr marL="514350" indent="-514350">
              <a:buFont typeface="+mj-lt"/>
              <a:buAutoNum type="alphaUcPeriod"/>
            </a:pPr>
            <a:endParaRPr lang="en-US" sz="3200" dirty="0" smtClean="0"/>
          </a:p>
          <a:p>
            <a:pPr marL="514350" indent="-514350">
              <a:buFont typeface="+mj-lt"/>
              <a:buAutoNum type="alphaUcPeriod"/>
            </a:pPr>
            <a:r>
              <a:rPr lang="en-US" sz="3200" dirty="0" smtClean="0"/>
              <a:t>hot air rising</a:t>
            </a:r>
          </a:p>
          <a:p>
            <a:pPr marL="514350" indent="-514350">
              <a:buFont typeface="+mj-lt"/>
              <a:buAutoNum type="alphaUcPeriod"/>
            </a:pPr>
            <a:endParaRPr lang="en-US" sz="3200" dirty="0" smtClean="0"/>
          </a:p>
          <a:p>
            <a:pPr marL="514350" indent="-514350">
              <a:buFont typeface="+mj-lt"/>
              <a:buAutoNum type="alphaUcPeriod"/>
            </a:pPr>
            <a:r>
              <a:rPr lang="en-US" sz="3200" dirty="0" smtClean="0"/>
              <a:t>using a microwave oven</a:t>
            </a:r>
          </a:p>
          <a:p>
            <a:pPr marL="514350" indent="-514350">
              <a:buFont typeface="+mj-lt"/>
              <a:buAutoNum type="alphaUcPeriod"/>
            </a:pPr>
            <a:endParaRPr lang="en-US" sz="3200" dirty="0" smtClean="0"/>
          </a:p>
          <a:p>
            <a:pPr marL="514350" indent="-514350">
              <a:buFont typeface="+mj-lt"/>
              <a:buAutoNum type="alphaUcPeriod"/>
            </a:pPr>
            <a:r>
              <a:rPr lang="en-US" sz="3200" dirty="0" smtClean="0"/>
              <a:t>getting X-rays at the hospital</a:t>
            </a:r>
          </a:p>
          <a:p>
            <a:pPr marL="742950" indent="-742950">
              <a:buFont typeface="+mj-lt"/>
              <a:buAutoNum type="alphaUcPeriod"/>
            </a:pP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49" y="4162890"/>
            <a:ext cx="2796933" cy="2317459"/>
          </a:xfrm>
          <a:prstGeom prst="rect">
            <a:avLst/>
          </a:prstGeom>
        </p:spPr>
      </p:pic>
      <p:sp>
        <p:nvSpPr>
          <p:cNvPr id="5" name="TextBox 4"/>
          <p:cNvSpPr txBox="1"/>
          <p:nvPr/>
        </p:nvSpPr>
        <p:spPr>
          <a:xfrm>
            <a:off x="182636" y="201707"/>
            <a:ext cx="8961364" cy="707886"/>
          </a:xfrm>
          <a:prstGeom prst="rect">
            <a:avLst/>
          </a:prstGeom>
          <a:noFill/>
        </p:spPr>
        <p:txBody>
          <a:bodyPr wrap="none" rtlCol="0">
            <a:spAutoFit/>
          </a:bodyPr>
          <a:lstStyle/>
          <a:p>
            <a:r>
              <a:rPr lang="en-US" sz="4000" dirty="0" smtClean="0"/>
              <a:t>Which one is </a:t>
            </a:r>
            <a:r>
              <a:rPr lang="en-US" sz="4000" b="1" i="1" dirty="0" smtClean="0"/>
              <a:t>not </a:t>
            </a:r>
            <a:r>
              <a:rPr lang="en-US" sz="4000" dirty="0" smtClean="0"/>
              <a:t>an example </a:t>
            </a:r>
            <a:r>
              <a:rPr lang="en-US" sz="4000" smtClean="0"/>
              <a:t>of radiation?</a:t>
            </a:r>
            <a:endParaRPr lang="en-US" sz="4000" dirty="0"/>
          </a:p>
        </p:txBody>
      </p:sp>
    </p:spTree>
    <p:extLst>
      <p:ext uri="{BB962C8B-B14F-4D97-AF65-F5344CB8AC3E}">
        <p14:creationId xmlns:p14="http://schemas.microsoft.com/office/powerpoint/2010/main" val="19478448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001" y="1347962"/>
            <a:ext cx="5681748" cy="458587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514350" indent="-514350">
              <a:buFont typeface="+mj-lt"/>
              <a:buAutoNum type="alphaUcPeriod"/>
            </a:pPr>
            <a:endParaRPr lang="en-US" sz="3200" dirty="0" smtClean="0"/>
          </a:p>
          <a:p>
            <a:pPr marL="514350" indent="-514350">
              <a:buFont typeface="+mj-lt"/>
              <a:buAutoNum type="alphaUcPeriod"/>
            </a:pPr>
            <a:r>
              <a:rPr lang="en-US" sz="3200" dirty="0" smtClean="0"/>
              <a:t>light coming from a light bulb</a:t>
            </a:r>
          </a:p>
          <a:p>
            <a:pPr marL="514350" indent="-514350">
              <a:buFont typeface="+mj-lt"/>
              <a:buAutoNum type="alphaUcPeriod"/>
            </a:pPr>
            <a:endParaRPr lang="en-US" sz="3200" dirty="0" smtClean="0"/>
          </a:p>
          <a:p>
            <a:pPr marL="514350" indent="-514350">
              <a:buFont typeface="+mj-lt"/>
              <a:buAutoNum type="alphaUcPeriod"/>
            </a:pPr>
            <a:r>
              <a:rPr lang="en-US" sz="3200" b="1" dirty="0" smtClean="0">
                <a:solidFill>
                  <a:srgbClr val="FF0000"/>
                </a:solidFill>
              </a:rPr>
              <a:t>hot air rising</a:t>
            </a:r>
          </a:p>
          <a:p>
            <a:pPr marL="514350" indent="-514350">
              <a:buFont typeface="+mj-lt"/>
              <a:buAutoNum type="alphaUcPeriod"/>
            </a:pPr>
            <a:endParaRPr lang="en-US" sz="3200" dirty="0" smtClean="0"/>
          </a:p>
          <a:p>
            <a:pPr marL="514350" indent="-514350">
              <a:buFont typeface="+mj-lt"/>
              <a:buAutoNum type="alphaUcPeriod"/>
            </a:pPr>
            <a:r>
              <a:rPr lang="en-US" sz="3200" dirty="0" smtClean="0"/>
              <a:t>using a microwave oven</a:t>
            </a:r>
          </a:p>
          <a:p>
            <a:pPr marL="514350" indent="-514350">
              <a:buFont typeface="+mj-lt"/>
              <a:buAutoNum type="alphaUcPeriod"/>
            </a:pPr>
            <a:endParaRPr lang="en-US" sz="3200" dirty="0" smtClean="0"/>
          </a:p>
          <a:p>
            <a:pPr marL="514350" indent="-514350">
              <a:buFont typeface="+mj-lt"/>
              <a:buAutoNum type="alphaUcPeriod"/>
            </a:pPr>
            <a:r>
              <a:rPr lang="en-US" sz="3200" dirty="0" smtClean="0"/>
              <a:t>getting X-rays at the hospital</a:t>
            </a:r>
          </a:p>
          <a:p>
            <a:pPr marL="742950" indent="-742950">
              <a:buFont typeface="+mj-lt"/>
              <a:buAutoNum type="alphaUcPeriod"/>
            </a:pP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49" y="4162890"/>
            <a:ext cx="2796933" cy="2317459"/>
          </a:xfrm>
          <a:prstGeom prst="rect">
            <a:avLst/>
          </a:prstGeom>
        </p:spPr>
      </p:pic>
      <p:sp>
        <p:nvSpPr>
          <p:cNvPr id="5" name="TextBox 4"/>
          <p:cNvSpPr txBox="1"/>
          <p:nvPr/>
        </p:nvSpPr>
        <p:spPr>
          <a:xfrm>
            <a:off x="182636" y="201707"/>
            <a:ext cx="8961364" cy="707886"/>
          </a:xfrm>
          <a:prstGeom prst="rect">
            <a:avLst/>
          </a:prstGeom>
          <a:noFill/>
        </p:spPr>
        <p:txBody>
          <a:bodyPr wrap="none" rtlCol="0">
            <a:spAutoFit/>
          </a:bodyPr>
          <a:lstStyle/>
          <a:p>
            <a:r>
              <a:rPr lang="en-US" sz="4000" dirty="0" smtClean="0"/>
              <a:t>Which one is </a:t>
            </a:r>
            <a:r>
              <a:rPr lang="en-US" sz="4000" b="1" i="1" dirty="0" smtClean="0"/>
              <a:t>not </a:t>
            </a:r>
            <a:r>
              <a:rPr lang="en-US" sz="4000" dirty="0" smtClean="0"/>
              <a:t>an example </a:t>
            </a:r>
            <a:r>
              <a:rPr lang="en-US" sz="4000" smtClean="0"/>
              <a:t>of radiation?</a:t>
            </a:r>
            <a:endParaRPr lang="en-US" sz="4000" dirty="0"/>
          </a:p>
        </p:txBody>
      </p:sp>
    </p:spTree>
    <p:extLst>
      <p:ext uri="{BB962C8B-B14F-4D97-AF65-F5344CB8AC3E}">
        <p14:creationId xmlns:p14="http://schemas.microsoft.com/office/powerpoint/2010/main" val="1856114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440268" y="990969"/>
            <a:ext cx="5465620" cy="452431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14350" indent="-514350">
              <a:buFont typeface="+mj-lt"/>
              <a:buAutoNum type="alphaUcPeriod"/>
            </a:pPr>
            <a:endParaRPr lang="en-US" sz="3200" dirty="0"/>
          </a:p>
          <a:p>
            <a:pPr marL="514350" indent="-514350">
              <a:buFont typeface="+mj-lt"/>
              <a:buAutoNum type="alphaUcPeriod"/>
            </a:pPr>
            <a:r>
              <a:rPr lang="en-US" sz="3200" dirty="0" smtClean="0"/>
              <a:t>in straight lines</a:t>
            </a:r>
          </a:p>
          <a:p>
            <a:pPr marL="514350" indent="-514350">
              <a:buFont typeface="+mj-lt"/>
              <a:buAutoNum type="alphaUcPeriod"/>
            </a:pPr>
            <a:endParaRPr lang="en-US" sz="3200" dirty="0" smtClean="0"/>
          </a:p>
          <a:p>
            <a:pPr marL="514350" indent="-514350">
              <a:buFont typeface="+mj-lt"/>
              <a:buAutoNum type="alphaUcPeriod"/>
            </a:pPr>
            <a:r>
              <a:rPr lang="en-US" sz="3200" dirty="0" smtClean="0"/>
              <a:t>in waves</a:t>
            </a:r>
          </a:p>
          <a:p>
            <a:pPr marL="514350" indent="-514350">
              <a:buFont typeface="+mj-lt"/>
              <a:buAutoNum type="alphaUcPeriod"/>
            </a:pPr>
            <a:endParaRPr lang="en-US" sz="3200" dirty="0" smtClean="0"/>
          </a:p>
          <a:p>
            <a:pPr marL="514350" indent="-514350">
              <a:buFont typeface="+mj-lt"/>
              <a:buAutoNum type="alphaUcPeriod"/>
            </a:pPr>
            <a:r>
              <a:rPr lang="en-US" sz="3200" dirty="0" smtClean="0"/>
              <a:t>through a medium (solid, liquid, or gas)</a:t>
            </a:r>
          </a:p>
          <a:p>
            <a:pPr marL="514350" indent="-514350">
              <a:buFont typeface="+mj-lt"/>
              <a:buAutoNum type="alphaUcPeriod"/>
            </a:pPr>
            <a:endParaRPr lang="en-US" sz="3200" dirty="0" smtClean="0"/>
          </a:p>
          <a:p>
            <a:pPr marL="514350" indent="-514350">
              <a:buFont typeface="+mj-lt"/>
              <a:buAutoNum type="alphaUcPeriod"/>
            </a:pPr>
            <a:r>
              <a:rPr lang="en-US" sz="3200" dirty="0" smtClean="0"/>
              <a:t>in living organisms</a:t>
            </a: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888" y="4107544"/>
            <a:ext cx="3094850" cy="2564305"/>
          </a:xfrm>
          <a:prstGeom prst="rect">
            <a:avLst/>
          </a:prstGeom>
        </p:spPr>
      </p:pic>
      <p:sp>
        <p:nvSpPr>
          <p:cNvPr id="7" name="TextBox 6"/>
          <p:cNvSpPr txBox="1"/>
          <p:nvPr/>
        </p:nvSpPr>
        <p:spPr>
          <a:xfrm>
            <a:off x="1686413" y="283083"/>
            <a:ext cx="5766900" cy="707886"/>
          </a:xfrm>
          <a:prstGeom prst="rect">
            <a:avLst/>
          </a:prstGeom>
          <a:noFill/>
        </p:spPr>
        <p:txBody>
          <a:bodyPr wrap="none" rtlCol="0">
            <a:spAutoFit/>
          </a:bodyPr>
          <a:lstStyle/>
          <a:p>
            <a:r>
              <a:rPr lang="en-US" sz="4000" smtClean="0"/>
              <a:t>How does radiation travel?</a:t>
            </a:r>
            <a:endParaRPr lang="en-US" sz="4000" dirty="0"/>
          </a:p>
        </p:txBody>
      </p:sp>
    </p:spTree>
    <p:extLst>
      <p:ext uri="{BB962C8B-B14F-4D97-AF65-F5344CB8AC3E}">
        <p14:creationId xmlns:p14="http://schemas.microsoft.com/office/powerpoint/2010/main" val="19303328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440268" y="990969"/>
            <a:ext cx="5465620" cy="452431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14350" indent="-514350">
              <a:buFont typeface="+mj-lt"/>
              <a:buAutoNum type="alphaUcPeriod"/>
            </a:pPr>
            <a:endParaRPr lang="en-US" sz="3200" dirty="0"/>
          </a:p>
          <a:p>
            <a:pPr marL="514350" indent="-514350">
              <a:buFont typeface="+mj-lt"/>
              <a:buAutoNum type="alphaUcPeriod"/>
            </a:pPr>
            <a:r>
              <a:rPr lang="en-US" sz="3200" dirty="0" smtClean="0"/>
              <a:t>in straight lines</a:t>
            </a:r>
          </a:p>
          <a:p>
            <a:pPr marL="514350" indent="-514350">
              <a:buFont typeface="+mj-lt"/>
              <a:buAutoNum type="alphaUcPeriod"/>
            </a:pPr>
            <a:endParaRPr lang="en-US" sz="3200" dirty="0" smtClean="0"/>
          </a:p>
          <a:p>
            <a:pPr marL="514350" indent="-514350">
              <a:buFont typeface="+mj-lt"/>
              <a:buAutoNum type="alphaUcPeriod"/>
            </a:pPr>
            <a:r>
              <a:rPr lang="en-US" sz="3200" b="1" dirty="0" smtClean="0">
                <a:solidFill>
                  <a:srgbClr val="FF0000"/>
                </a:solidFill>
              </a:rPr>
              <a:t>in waves</a:t>
            </a:r>
          </a:p>
          <a:p>
            <a:pPr marL="514350" indent="-514350">
              <a:buFont typeface="+mj-lt"/>
              <a:buAutoNum type="alphaUcPeriod"/>
            </a:pPr>
            <a:endParaRPr lang="en-US" sz="3200" dirty="0" smtClean="0"/>
          </a:p>
          <a:p>
            <a:pPr marL="514350" indent="-514350">
              <a:buFont typeface="+mj-lt"/>
              <a:buAutoNum type="alphaUcPeriod"/>
            </a:pPr>
            <a:r>
              <a:rPr lang="en-US" sz="3200" dirty="0" smtClean="0"/>
              <a:t>through a medium (solid, liquid, or gas)</a:t>
            </a:r>
          </a:p>
          <a:p>
            <a:pPr marL="514350" indent="-514350">
              <a:buFont typeface="+mj-lt"/>
              <a:buAutoNum type="alphaUcPeriod"/>
            </a:pPr>
            <a:endParaRPr lang="en-US" sz="3200" dirty="0" smtClean="0"/>
          </a:p>
          <a:p>
            <a:pPr marL="514350" indent="-514350">
              <a:buFont typeface="+mj-lt"/>
              <a:buAutoNum type="alphaUcPeriod"/>
            </a:pPr>
            <a:r>
              <a:rPr lang="en-US" sz="3200" dirty="0" smtClean="0"/>
              <a:t>in living organisms</a:t>
            </a: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888" y="4107544"/>
            <a:ext cx="3094850" cy="2564305"/>
          </a:xfrm>
          <a:prstGeom prst="rect">
            <a:avLst/>
          </a:prstGeom>
        </p:spPr>
      </p:pic>
      <p:sp>
        <p:nvSpPr>
          <p:cNvPr id="7" name="TextBox 6"/>
          <p:cNvSpPr txBox="1"/>
          <p:nvPr/>
        </p:nvSpPr>
        <p:spPr>
          <a:xfrm>
            <a:off x="1686413" y="283083"/>
            <a:ext cx="5766900" cy="707886"/>
          </a:xfrm>
          <a:prstGeom prst="rect">
            <a:avLst/>
          </a:prstGeom>
          <a:noFill/>
        </p:spPr>
        <p:txBody>
          <a:bodyPr wrap="none" rtlCol="0">
            <a:spAutoFit/>
          </a:bodyPr>
          <a:lstStyle/>
          <a:p>
            <a:r>
              <a:rPr lang="en-US" sz="4000" smtClean="0"/>
              <a:t>How does radiation travel?</a:t>
            </a:r>
            <a:endParaRPr lang="en-US" sz="4000" dirty="0"/>
          </a:p>
        </p:txBody>
      </p:sp>
    </p:spTree>
    <p:extLst>
      <p:ext uri="{BB962C8B-B14F-4D97-AF65-F5344CB8AC3E}">
        <p14:creationId xmlns:p14="http://schemas.microsoft.com/office/powerpoint/2010/main" val="826538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138060"/>
            <a:ext cx="8432597" cy="6858000"/>
          </a:xfrm>
          <a:prstGeom prst="rect">
            <a:avLst/>
          </a:prstGeom>
        </p:spPr>
      </p:pic>
      <p:sp>
        <p:nvSpPr>
          <p:cNvPr id="4" name="TextBox 3"/>
          <p:cNvSpPr txBox="1"/>
          <p:nvPr/>
        </p:nvSpPr>
        <p:spPr>
          <a:xfrm>
            <a:off x="240030" y="148590"/>
            <a:ext cx="298921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23715341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533400"/>
            <a:ext cx="6629400" cy="1107996"/>
          </a:xfrm>
          <a:prstGeom prst="rect">
            <a:avLst/>
          </a:prstGeom>
          <a:noFill/>
        </p:spPr>
        <p:txBody>
          <a:bodyPr wrap="square" rtlCol="0">
            <a:spAutoFit/>
          </a:bodyPr>
          <a:lstStyle/>
          <a:p>
            <a:pPr algn="ctr"/>
            <a:r>
              <a:rPr lang="en-US" sz="6600" u="sng" dirty="0" smtClean="0"/>
              <a:t>Energy Transfer</a:t>
            </a:r>
            <a:endParaRPr lang="en-US" sz="6600" u="sng" dirty="0"/>
          </a:p>
        </p:txBody>
      </p:sp>
      <p:sp>
        <p:nvSpPr>
          <p:cNvPr id="3" name="TextBox 2"/>
          <p:cNvSpPr txBox="1"/>
          <p:nvPr/>
        </p:nvSpPr>
        <p:spPr>
          <a:xfrm>
            <a:off x="762000" y="1676400"/>
            <a:ext cx="8077200" cy="3539430"/>
          </a:xfrm>
          <a:prstGeom prst="rect">
            <a:avLst/>
          </a:prstGeom>
          <a:noFill/>
        </p:spPr>
        <p:txBody>
          <a:bodyPr wrap="square" rtlCol="0">
            <a:spAutoFit/>
          </a:bodyPr>
          <a:lstStyle/>
          <a:p>
            <a:endParaRPr lang="en-US" sz="4400" dirty="0" smtClean="0"/>
          </a:p>
          <a:p>
            <a:r>
              <a:rPr lang="en-US" sz="6000" dirty="0" smtClean="0"/>
              <a:t>Conduction </a:t>
            </a:r>
            <a:endParaRPr lang="en-US" sz="6000" dirty="0"/>
          </a:p>
          <a:p>
            <a:r>
              <a:rPr lang="en-US" sz="6000" dirty="0"/>
              <a:t> </a:t>
            </a:r>
            <a:r>
              <a:rPr lang="en-US" sz="6000" dirty="0" smtClean="0"/>
              <a:t>           Convection </a:t>
            </a:r>
          </a:p>
          <a:p>
            <a:pPr algn="r"/>
            <a:r>
              <a:rPr lang="en-US" sz="6000" dirty="0"/>
              <a:t>	</a:t>
            </a:r>
            <a:r>
              <a:rPr lang="en-US" sz="6000" dirty="0" smtClean="0"/>
              <a:t>		                    Radiation</a:t>
            </a:r>
            <a:endParaRPr lang="en-US" sz="6000" dirty="0"/>
          </a:p>
        </p:txBody>
      </p:sp>
      <p:cxnSp>
        <p:nvCxnSpPr>
          <p:cNvPr id="11" name="Straight Arrow Connector 10"/>
          <p:cNvCxnSpPr/>
          <p:nvPr/>
        </p:nvCxnSpPr>
        <p:spPr>
          <a:xfrm flipH="1">
            <a:off x="2514600" y="1676400"/>
            <a:ext cx="1066800" cy="914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705600" y="1828800"/>
            <a:ext cx="762000" cy="2438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05400" y="1752600"/>
            <a:ext cx="0" cy="1752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5307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7400" y="1828800"/>
            <a:ext cx="5588000" cy="4007250"/>
          </a:xfrm>
          <a:prstGeom prst="rect">
            <a:avLst/>
          </a:prstGeom>
        </p:spPr>
      </p:pic>
      <p:sp>
        <p:nvSpPr>
          <p:cNvPr id="2" name="TextBox 1"/>
          <p:cNvSpPr txBox="1"/>
          <p:nvPr/>
        </p:nvSpPr>
        <p:spPr>
          <a:xfrm>
            <a:off x="348343" y="259140"/>
            <a:ext cx="8534400" cy="1569660"/>
          </a:xfrm>
          <a:prstGeom prst="rect">
            <a:avLst/>
          </a:prstGeom>
          <a:noFill/>
        </p:spPr>
        <p:txBody>
          <a:bodyPr wrap="square" rtlCol="0">
            <a:spAutoFit/>
          </a:bodyPr>
          <a:lstStyle/>
          <a:p>
            <a:pPr algn="ctr"/>
            <a:r>
              <a:rPr lang="en-US" sz="4800" b="1" u="sng" dirty="0" smtClean="0"/>
              <a:t>radiation</a:t>
            </a:r>
            <a:r>
              <a:rPr lang="en-US" sz="4800" dirty="0" smtClean="0"/>
              <a:t>: the transfer of energy as waves </a:t>
            </a:r>
            <a:endParaRPr lang="en-US" sz="4800" dirty="0"/>
          </a:p>
        </p:txBody>
      </p:sp>
    </p:spTree>
    <p:extLst>
      <p:ext uri="{BB962C8B-B14F-4D97-AF65-F5344CB8AC3E}">
        <p14:creationId xmlns:p14="http://schemas.microsoft.com/office/powerpoint/2010/main" val="2285421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41239011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16961328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sz="half" idx="1"/>
          </p:nvPr>
        </p:nvSpPr>
        <p:spPr/>
        <p:txBody>
          <a:bodyPr>
            <a:normAutofit fontScale="70000" lnSpcReduction="20000"/>
          </a:bodyPr>
          <a:lstStyle/>
          <a:p>
            <a:pPr marL="0" indent="0">
              <a:buNone/>
            </a:pPr>
            <a:r>
              <a:rPr lang="en-US" b="1" dirty="0" smtClean="0"/>
              <a:t>Objective: </a:t>
            </a:r>
            <a:r>
              <a:rPr lang="en-US" dirty="0" smtClean="0"/>
              <a:t>Students will understand the difference between </a:t>
            </a:r>
            <a:br>
              <a:rPr lang="en-US" dirty="0" smtClean="0"/>
            </a:br>
            <a:r>
              <a:rPr lang="en-US" dirty="0" smtClean="0"/>
              <a:t>conduction, convection, and radiation. </a:t>
            </a:r>
          </a:p>
          <a:p>
            <a:pPr marL="0" indent="0">
              <a:buNone/>
            </a:pPr>
            <a:endParaRPr lang="en-US" dirty="0" smtClean="0"/>
          </a:p>
          <a:p>
            <a:pPr marL="0" indent="0">
              <a:buNone/>
            </a:pPr>
            <a:r>
              <a:rPr lang="en-US" b="1" dirty="0" smtClean="0"/>
              <a:t>Activity: </a:t>
            </a:r>
            <a:r>
              <a:rPr lang="en-US" dirty="0" smtClean="0"/>
              <a:t>The teacher will demonstrate conduction, convection, and radiation using a hot plate. The teacher will heat up a beaker of water and wait for it boil. The teacher will then explain how the beaker is being heated by conduction, the water is being heated by convection, and the air is being heated by radiation. </a:t>
            </a:r>
            <a:endParaRPr lang="en-US" dirty="0"/>
          </a:p>
        </p:txBody>
      </p:sp>
      <p:sp>
        <p:nvSpPr>
          <p:cNvPr id="4" name="Content Placeholder 3"/>
          <p:cNvSpPr>
            <a:spLocks noGrp="1"/>
          </p:cNvSpPr>
          <p:nvPr>
            <p:ph sz="half" idx="2"/>
          </p:nvPr>
        </p:nvSpPr>
        <p:spPr/>
        <p:txBody>
          <a:bodyPr>
            <a:normAutofit fontScale="70000" lnSpcReduction="20000"/>
          </a:bodyPr>
          <a:lstStyle/>
          <a:p>
            <a:pPr marL="0" indent="0">
              <a:buNone/>
            </a:pPr>
            <a:r>
              <a:rPr lang="en-US" b="1" dirty="0" smtClean="0"/>
              <a:t>Materials:</a:t>
            </a:r>
          </a:p>
          <a:p>
            <a:r>
              <a:rPr lang="en-US" dirty="0" smtClean="0"/>
              <a:t>Beaker</a:t>
            </a:r>
          </a:p>
          <a:p>
            <a:r>
              <a:rPr lang="en-US" dirty="0" smtClean="0"/>
              <a:t>Hot plate</a:t>
            </a:r>
          </a:p>
          <a:p>
            <a:r>
              <a:rPr lang="en-US" dirty="0" smtClean="0"/>
              <a:t>water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621243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533400"/>
            <a:ext cx="6629400" cy="1107996"/>
          </a:xfrm>
          <a:prstGeom prst="rect">
            <a:avLst/>
          </a:prstGeom>
          <a:noFill/>
        </p:spPr>
        <p:txBody>
          <a:bodyPr wrap="square" rtlCol="0">
            <a:spAutoFit/>
          </a:bodyPr>
          <a:lstStyle/>
          <a:p>
            <a:pPr algn="ctr"/>
            <a:r>
              <a:rPr lang="en-US" sz="6600" u="sng" dirty="0" smtClean="0"/>
              <a:t>Energy Transfer</a:t>
            </a:r>
            <a:endParaRPr lang="en-US" sz="6600" u="sng" dirty="0"/>
          </a:p>
        </p:txBody>
      </p:sp>
      <p:sp>
        <p:nvSpPr>
          <p:cNvPr id="3" name="TextBox 2"/>
          <p:cNvSpPr txBox="1"/>
          <p:nvPr/>
        </p:nvSpPr>
        <p:spPr>
          <a:xfrm>
            <a:off x="762000" y="1676400"/>
            <a:ext cx="8077200" cy="3539430"/>
          </a:xfrm>
          <a:prstGeom prst="rect">
            <a:avLst/>
          </a:prstGeom>
          <a:noFill/>
        </p:spPr>
        <p:txBody>
          <a:bodyPr wrap="square" rtlCol="0">
            <a:spAutoFit/>
          </a:bodyPr>
          <a:lstStyle/>
          <a:p>
            <a:endParaRPr lang="en-US" sz="4400" dirty="0" smtClean="0"/>
          </a:p>
          <a:p>
            <a:r>
              <a:rPr lang="en-US" sz="6000" dirty="0" smtClean="0"/>
              <a:t>Conduction </a:t>
            </a:r>
            <a:endParaRPr lang="en-US" sz="6000" dirty="0"/>
          </a:p>
          <a:p>
            <a:r>
              <a:rPr lang="en-US" sz="6000" dirty="0"/>
              <a:t> </a:t>
            </a:r>
            <a:r>
              <a:rPr lang="en-US" sz="6000" dirty="0" smtClean="0"/>
              <a:t>           Convection </a:t>
            </a:r>
          </a:p>
          <a:p>
            <a:pPr algn="r"/>
            <a:r>
              <a:rPr lang="en-US" sz="6000" dirty="0"/>
              <a:t>	</a:t>
            </a:r>
            <a:r>
              <a:rPr lang="en-US" sz="6000" dirty="0" smtClean="0"/>
              <a:t>		        </a:t>
            </a:r>
            <a:r>
              <a:rPr lang="en-US" sz="6000" dirty="0" smtClean="0">
                <a:solidFill>
                  <a:srgbClr val="FF0000"/>
                </a:solidFill>
              </a:rPr>
              <a:t>Radiation</a:t>
            </a:r>
            <a:endParaRPr lang="en-US" sz="6000" dirty="0">
              <a:solidFill>
                <a:srgbClr val="FF0000"/>
              </a:solidFill>
            </a:endParaRPr>
          </a:p>
        </p:txBody>
      </p:sp>
      <p:cxnSp>
        <p:nvCxnSpPr>
          <p:cNvPr id="11" name="Straight Arrow Connector 10"/>
          <p:cNvCxnSpPr/>
          <p:nvPr/>
        </p:nvCxnSpPr>
        <p:spPr>
          <a:xfrm flipH="1">
            <a:off x="2514600" y="1676400"/>
            <a:ext cx="1066800" cy="914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705600" y="1828800"/>
            <a:ext cx="762000" cy="2438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05400" y="1752600"/>
            <a:ext cx="0" cy="1752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905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7405"/>
          <a:stretch/>
        </p:blipFill>
        <p:spPr>
          <a:xfrm>
            <a:off x="533400" y="228600"/>
            <a:ext cx="8292816" cy="6172200"/>
          </a:xfrm>
          <a:prstGeom prst="rect">
            <a:avLst/>
          </a:prstGeom>
        </p:spPr>
      </p:pic>
    </p:spTree>
    <p:extLst>
      <p:ext uri="{BB962C8B-B14F-4D97-AF65-F5344CB8AC3E}">
        <p14:creationId xmlns:p14="http://schemas.microsoft.com/office/powerpoint/2010/main" val="5880828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7500"/>
            <a:ext cx="9144000" cy="6198403"/>
          </a:xfrm>
          <a:prstGeom prst="rect">
            <a:avLst/>
          </a:prstGeom>
        </p:spPr>
      </p:pic>
      <p:sp>
        <p:nvSpPr>
          <p:cNvPr id="3" name="TextBox 2"/>
          <p:cNvSpPr txBox="1"/>
          <p:nvPr/>
        </p:nvSpPr>
        <p:spPr>
          <a:xfrm>
            <a:off x="4491789" y="668421"/>
            <a:ext cx="2713372" cy="923330"/>
          </a:xfrm>
          <a:prstGeom prst="rect">
            <a:avLst/>
          </a:prstGeom>
          <a:noFill/>
        </p:spPr>
        <p:txBody>
          <a:bodyPr wrap="none" rtlCol="0">
            <a:spAutoFit/>
          </a:bodyPr>
          <a:lstStyle/>
          <a:p>
            <a:r>
              <a:rPr lang="en-US" sz="5400" dirty="0">
                <a:solidFill>
                  <a:srgbClr val="FF0000"/>
                </a:solidFill>
              </a:rPr>
              <a:t>r</a:t>
            </a:r>
            <a:r>
              <a:rPr lang="en-US" sz="5400" dirty="0" smtClean="0">
                <a:solidFill>
                  <a:srgbClr val="FF0000"/>
                </a:solidFill>
              </a:rPr>
              <a:t>adiation</a:t>
            </a:r>
            <a:endParaRPr lang="en-US" sz="5400" dirty="0">
              <a:solidFill>
                <a:srgbClr val="FF0000"/>
              </a:solidFill>
            </a:endParaRPr>
          </a:p>
        </p:txBody>
      </p:sp>
    </p:spTree>
    <p:extLst>
      <p:ext uri="{BB962C8B-B14F-4D97-AF65-F5344CB8AC3E}">
        <p14:creationId xmlns:p14="http://schemas.microsoft.com/office/powerpoint/2010/main" val="11068677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7400" y="1828800"/>
            <a:ext cx="5588000" cy="4007250"/>
          </a:xfrm>
          <a:prstGeom prst="rect">
            <a:avLst/>
          </a:prstGeom>
        </p:spPr>
      </p:pic>
      <p:sp>
        <p:nvSpPr>
          <p:cNvPr id="2" name="TextBox 1"/>
          <p:cNvSpPr txBox="1"/>
          <p:nvPr/>
        </p:nvSpPr>
        <p:spPr>
          <a:xfrm>
            <a:off x="348343" y="259140"/>
            <a:ext cx="8534400" cy="1569660"/>
          </a:xfrm>
          <a:prstGeom prst="rect">
            <a:avLst/>
          </a:prstGeom>
          <a:noFill/>
        </p:spPr>
        <p:txBody>
          <a:bodyPr wrap="square" rtlCol="0">
            <a:spAutoFit/>
          </a:bodyPr>
          <a:lstStyle/>
          <a:p>
            <a:pPr algn="ctr"/>
            <a:r>
              <a:rPr lang="en-US" sz="4800" b="1" u="sng" dirty="0" smtClean="0"/>
              <a:t>radiation</a:t>
            </a:r>
            <a:r>
              <a:rPr lang="en-US" sz="4800" dirty="0" smtClean="0"/>
              <a:t>: the transfer of energy as waves </a:t>
            </a:r>
            <a:endParaRPr lang="en-US" sz="4800" dirty="0"/>
          </a:p>
        </p:txBody>
      </p:sp>
    </p:spTree>
    <p:extLst>
      <p:ext uri="{BB962C8B-B14F-4D97-AF65-F5344CB8AC3E}">
        <p14:creationId xmlns:p14="http://schemas.microsoft.com/office/powerpoint/2010/main" val="40697650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35566"/>
          </a:xfrm>
          <a:prstGeom prst="rect">
            <a:avLst/>
          </a:prstGeom>
        </p:spPr>
      </p:pic>
    </p:spTree>
    <p:extLst>
      <p:ext uri="{BB962C8B-B14F-4D97-AF65-F5344CB8AC3E}">
        <p14:creationId xmlns:p14="http://schemas.microsoft.com/office/powerpoint/2010/main" val="28386399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1363</TotalTime>
  <Words>1044</Words>
  <Application>Microsoft Macintosh PowerPoint</Application>
  <PresentationFormat>On-screen Show (4:3)</PresentationFormat>
  <Paragraphs>194</Paragraphs>
  <Slides>43</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vector>
  </TitlesOfParts>
  <Company>University of Virginia</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Katherine Peeples</cp:lastModifiedBy>
  <cp:revision>9</cp:revision>
  <dcterms:created xsi:type="dcterms:W3CDTF">2017-07-10T17:56:01Z</dcterms:created>
  <dcterms:modified xsi:type="dcterms:W3CDTF">2017-09-19T22:16:03Z</dcterms:modified>
</cp:coreProperties>
</file>