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79" r:id="rId2"/>
    <p:sldId id="257" r:id="rId3"/>
    <p:sldId id="258" r:id="rId4"/>
    <p:sldId id="259" r:id="rId5"/>
    <p:sldId id="278" r:id="rId6"/>
    <p:sldId id="306" r:id="rId7"/>
    <p:sldId id="307" r:id="rId8"/>
    <p:sldId id="308" r:id="rId9"/>
    <p:sldId id="309" r:id="rId10"/>
    <p:sldId id="310" r:id="rId11"/>
    <p:sldId id="311" r:id="rId12"/>
    <p:sldId id="315" r:id="rId13"/>
    <p:sldId id="316" r:id="rId14"/>
    <p:sldId id="317" r:id="rId15"/>
    <p:sldId id="318" r:id="rId16"/>
    <p:sldId id="260" r:id="rId17"/>
    <p:sldId id="312" r:id="rId18"/>
    <p:sldId id="261" r:id="rId19"/>
    <p:sldId id="262" r:id="rId20"/>
    <p:sldId id="263" r:id="rId21"/>
    <p:sldId id="286" r:id="rId22"/>
    <p:sldId id="287" r:id="rId23"/>
    <p:sldId id="289" r:id="rId24"/>
    <p:sldId id="290" r:id="rId25"/>
    <p:sldId id="291" r:id="rId26"/>
    <p:sldId id="292" r:id="rId27"/>
    <p:sldId id="266" r:id="rId28"/>
    <p:sldId id="313" r:id="rId29"/>
    <p:sldId id="267" r:id="rId30"/>
    <p:sldId id="268" r:id="rId31"/>
    <p:sldId id="269" r:id="rId32"/>
    <p:sldId id="271" r:id="rId33"/>
    <p:sldId id="293" r:id="rId34"/>
    <p:sldId id="294" r:id="rId35"/>
    <p:sldId id="274" r:id="rId36"/>
    <p:sldId id="314" r:id="rId37"/>
    <p:sldId id="275" r:id="rId38"/>
    <p:sldId id="276" r:id="rId39"/>
    <p:sldId id="277" r:id="rId40"/>
    <p:sldId id="296" r:id="rId41"/>
    <p:sldId id="297" r:id="rId42"/>
    <p:sldId id="319" r:id="rId43"/>
    <p:sldId id="300" r:id="rId44"/>
    <p:sldId id="301" r:id="rId45"/>
    <p:sldId id="320" r:id="rId46"/>
    <p:sldId id="324" r:id="rId47"/>
    <p:sldId id="321" r:id="rId48"/>
    <p:sldId id="322" r:id="rId49"/>
    <p:sldId id="323" r:id="rId50"/>
    <p:sldId id="303" r:id="rId51"/>
    <p:sldId id="304" r:id="rId52"/>
    <p:sldId id="30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/>
    <p:restoredTop sz="76763"/>
  </p:normalViewPr>
  <p:slideViewPr>
    <p:cSldViewPr snapToGrid="0" snapToObjects="1">
      <p:cViewPr varScale="1">
        <p:scale>
          <a:sx n="81" d="100"/>
          <a:sy n="81" d="100"/>
        </p:scale>
        <p:origin x="14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23B50-D750-B44B-9606-0D464001C1AE}" type="datetimeFigureOut">
              <a:rPr lang="en-US" smtClean="0"/>
              <a:t>9/18/17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5AD8-CBBB-214C-AEC2-11B665BE4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0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a new vocabulary term.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Heat is the transfer of thermal energy from one object to another.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9E206-A8C3-FF43-80F3-3006F4EB20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12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Heat always moves from warmer objects to colder objects.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9E206-A8C3-FF43-80F3-3006F4EB20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9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we are going</a:t>
            </a:r>
            <a:r>
              <a:rPr lang="en-US" baseline="0" dirty="0" smtClean="0"/>
              <a:t> to look </a:t>
            </a:r>
            <a:r>
              <a:rPr lang="en-US" baseline="0" smtClean="0"/>
              <a:t>at waves.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480A8-2287-4844-A295-BD1B83A74D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63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pause for a moment to review the information we have covered already.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5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 is thermal energy?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61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 is a wave?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19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will be learning about conduction.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31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define conduction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Conduction is the transfer of heat between two objects that are in direct contact with each other.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31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conduction is occurring between the stove top and the pot and the pot and the water at the very bottom of the pot.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31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will be learning about conduction,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31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Conduction only occurs between objects that are touching.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1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look at an example.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Ironing is an example of conduction.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6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look at an example.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</a:t>
            </a:r>
            <a:r>
              <a:rPr lang="en-US" baseline="0" dirty="0" smtClean="0"/>
              <a:t> air balloons would not be be an example of conduction.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59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pause for a moment to review the information we have covered already.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 is conduction?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07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Next,</a:t>
            </a:r>
            <a:r>
              <a:rPr lang="en-US" baseline="0" dirty="0" smtClean="0"/>
              <a:t> we’ll learn about c</a:t>
            </a:r>
            <a:r>
              <a:rPr lang="en-US" dirty="0" smtClean="0"/>
              <a:t>onvection.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8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define convection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09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Convection,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8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hot water is rising. It rises because it is getting lighter. As it rises, it moves the cooler water to the bottom of the pot, where it will heat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8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things heat up, they move faster and rise. Look at the hot air balloon, as the air inside is heating up, it moves.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1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Convection currents are created in systems</a:t>
            </a:r>
            <a:r>
              <a:rPr lang="en-US" baseline="0" dirty="0" smtClean="0"/>
              <a:t> where the heated substance rises and the cooler substance falls. Convection currents only happen in gases and liquids </a:t>
            </a:r>
            <a:r>
              <a:rPr lang="mr-IN" baseline="0" dirty="0" smtClean="0"/>
              <a:t>–</a:t>
            </a:r>
            <a:r>
              <a:rPr lang="en-US" baseline="0" dirty="0" smtClean="0"/>
              <a:t> not in solids.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39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pause for a moment to review the information we have covered already.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6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 is a convection current?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07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we’ll look at radiation.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43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define radiation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7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Radiation is the transfer of thermal energy through</a:t>
            </a:r>
            <a:r>
              <a:rPr lang="en-US" baseline="0" dirty="0" smtClean="0"/>
              <a:t>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4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Microwave</a:t>
            </a:r>
            <a:r>
              <a:rPr lang="en-US" baseline="0" dirty="0" smtClean="0"/>
              <a:t>s use electromagnetic waves to carry thermal energy from the microwave to food.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43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Unlike convection</a:t>
            </a:r>
            <a:r>
              <a:rPr lang="en-US" baseline="0" dirty="0" smtClean="0"/>
              <a:t> and conduction, radiation does not have to travel through matter. It can can move through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6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radiation.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4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review the information we have covered today.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6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Which one is not a method of heat transfer?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078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Equilibrium is not a method of heat</a:t>
            </a:r>
            <a:r>
              <a:rPr lang="en-US" b="0" baseline="0" dirty="0" smtClean="0"/>
              <a:t> transfer.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925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Which</a:t>
            </a:r>
            <a:r>
              <a:rPr lang="en-US" b="0" baseline="0" dirty="0" smtClean="0"/>
              <a:t> method of heat transfer can travel through space?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078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Which one transfers heat through touch?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078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Which </a:t>
            </a:r>
            <a:r>
              <a:rPr lang="en-US" b="0" smtClean="0"/>
              <a:t>one transfers heat through touch?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071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57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Conduction is the transfer of heat between two objects that are in direct contact with each other.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184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327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Radiation is the transfer of thermal energy through</a:t>
            </a:r>
            <a:r>
              <a:rPr lang="en-US" baseline="0" dirty="0" smtClean="0"/>
              <a:t>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A5AD8-CBBB-214C-AEC2-11B665BE44B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these terms, let’s review some other words that you already learned, and make sure you are firm in your understanding.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216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Kinetic</a:t>
            </a:r>
            <a:r>
              <a:rPr lang="en-US" baseline="0" dirty="0" smtClean="0"/>
              <a:t> energy is energy from motion.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480A8-2287-4844-A295-BD1B83A74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Kinetic</a:t>
            </a:r>
            <a:r>
              <a:rPr lang="en-US" baseline="0" dirty="0" smtClean="0"/>
              <a:t> energy is measured by mass,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480A8-2287-4844-A295-BD1B83A74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24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speed.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480A8-2287-4844-A295-BD1B83A74D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10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Thermal</a:t>
            </a:r>
            <a:r>
              <a:rPr lang="en-US" baseline="0" dirty="0" smtClean="0"/>
              <a:t> energy is the potential and kinetic energy of a particle.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480A8-2287-4844-A295-BD1B83A74D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4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2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1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5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1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7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6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2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4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4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9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6F9F-0AEF-FC44-911C-AB8605E318A6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B0EFB-004A-BE40-B2A7-27FC5626B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1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9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20295"/>
          </a:xfrm>
        </p:spPr>
        <p:txBody>
          <a:bodyPr>
            <a:normAutofit/>
          </a:bodyPr>
          <a:lstStyle/>
          <a:p>
            <a:r>
              <a:rPr lang="en-US" b="1" u="sng" dirty="0"/>
              <a:t>h</a:t>
            </a:r>
            <a:r>
              <a:rPr lang="en-US" b="1" u="sng" dirty="0" smtClean="0"/>
              <a:t>eat:</a:t>
            </a:r>
            <a:r>
              <a:rPr lang="en-US" b="1" dirty="0" smtClean="0"/>
              <a:t> </a:t>
            </a:r>
            <a:r>
              <a:rPr lang="en-US" dirty="0" smtClean="0"/>
              <a:t>the transfer of thermal energy from one object to another</a:t>
            </a:r>
            <a:endParaRPr lang="en-US" dirty="0"/>
          </a:p>
        </p:txBody>
      </p:sp>
      <p:pic>
        <p:nvPicPr>
          <p:cNvPr id="4" name="Content Placeholder 3" descr="hea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37" r="-21937"/>
          <a:stretch>
            <a:fillRect/>
          </a:stretch>
        </p:blipFill>
        <p:spPr>
          <a:xfrm>
            <a:off x="152400" y="19558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94612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il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119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47" y="274637"/>
            <a:ext cx="8707901" cy="2046531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w</a:t>
            </a:r>
            <a:r>
              <a:rPr lang="en-US" b="1" u="sng" dirty="0" smtClean="0"/>
              <a:t>ave</a:t>
            </a:r>
            <a:r>
              <a:rPr lang="en-US" dirty="0" smtClean="0"/>
              <a:t>: </a:t>
            </a:r>
            <a:r>
              <a:rPr lang="en-US" dirty="0"/>
              <a:t>a disturbance that travels through a </a:t>
            </a:r>
            <a:r>
              <a:rPr lang="en-US" dirty="0" smtClean="0"/>
              <a:t>medium, moving energy from </a:t>
            </a:r>
            <a:r>
              <a:rPr lang="en-US" dirty="0"/>
              <a:t>one </a:t>
            </a:r>
            <a:r>
              <a:rPr lang="en-US" dirty="0" smtClean="0"/>
              <a:t>place </a:t>
            </a:r>
            <a:r>
              <a:rPr lang="en-US" dirty="0"/>
              <a:t>to </a:t>
            </a:r>
            <a:r>
              <a:rPr lang="en-US" dirty="0" smtClean="0"/>
              <a:t>another</a:t>
            </a:r>
            <a:endParaRPr lang="en-US" dirty="0"/>
          </a:p>
        </p:txBody>
      </p:sp>
      <p:pic>
        <p:nvPicPr>
          <p:cNvPr id="4" name="Content Placeholder 3" descr="raindro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36" r="-14436"/>
          <a:stretch>
            <a:fillRect/>
          </a:stretch>
        </p:blipFill>
        <p:spPr>
          <a:xfrm>
            <a:off x="840544" y="2486083"/>
            <a:ext cx="7462911" cy="4104314"/>
          </a:xfrm>
        </p:spPr>
      </p:pic>
    </p:spTree>
    <p:extLst>
      <p:ext uri="{BB962C8B-B14F-4D97-AF65-F5344CB8AC3E}">
        <p14:creationId xmlns:p14="http://schemas.microsoft.com/office/powerpoint/2010/main" val="24245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8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2" y="1118577"/>
            <a:ext cx="6465758" cy="5357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0913" y="165267"/>
            <a:ext cx="5298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What is thermal energy?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57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2" y="1118577"/>
            <a:ext cx="6465758" cy="5357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4838" y="165267"/>
            <a:ext cx="3550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What is a wave?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6827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Conduction</a:t>
            </a:r>
            <a:endParaRPr lang="en-US" dirty="0"/>
          </a:p>
        </p:txBody>
      </p:sp>
      <p:pic>
        <p:nvPicPr>
          <p:cNvPr id="4" name="Content Placeholder 3" descr="po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908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8088" y="547138"/>
            <a:ext cx="3343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conduction</a:t>
            </a:r>
            <a:endParaRPr lang="en-US" sz="5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3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8396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conduction</a:t>
            </a:r>
            <a:r>
              <a:rPr lang="en-US" b="1" dirty="0" smtClean="0"/>
              <a:t>: </a:t>
            </a:r>
            <a:r>
              <a:rPr lang="en-US" dirty="0" smtClean="0"/>
              <a:t>transfer of heat between two objects in direct contact. </a:t>
            </a:r>
            <a:endParaRPr lang="en-US" dirty="0"/>
          </a:p>
        </p:txBody>
      </p:sp>
      <p:pic>
        <p:nvPicPr>
          <p:cNvPr id="4" name="Content Placeholder 3" descr="po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04163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92357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3371272" y="5611091"/>
            <a:ext cx="2701637" cy="53816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Conduction</a:t>
            </a:r>
            <a:endParaRPr lang="en-US" dirty="0"/>
          </a:p>
        </p:txBody>
      </p:sp>
      <p:pic>
        <p:nvPicPr>
          <p:cNvPr id="4" name="Content Placeholder 3" descr="po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509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ouc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1" r="-1721"/>
          <a:stretch>
            <a:fillRect/>
          </a:stretch>
        </p:blipFill>
        <p:spPr>
          <a:xfrm>
            <a:off x="457200" y="785813"/>
            <a:ext cx="8229600" cy="5340350"/>
          </a:xfrm>
        </p:spPr>
      </p:pic>
    </p:spTree>
    <p:extLst>
      <p:ext uri="{BB962C8B-B14F-4D97-AF65-F5344CB8AC3E}">
        <p14:creationId xmlns:p14="http://schemas.microsoft.com/office/powerpoint/2010/main" val="199035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5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r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5" b="-805"/>
          <a:stretch>
            <a:fillRect/>
          </a:stretch>
        </p:blipFill>
        <p:spPr>
          <a:xfrm>
            <a:off x="457200" y="795338"/>
            <a:ext cx="8229600" cy="5330825"/>
          </a:xfrm>
        </p:spPr>
      </p:pic>
    </p:spTree>
    <p:extLst>
      <p:ext uri="{BB962C8B-B14F-4D97-AF65-F5344CB8AC3E}">
        <p14:creationId xmlns:p14="http://schemas.microsoft.com/office/powerpoint/2010/main" val="267360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436138">
            <a:off x="1351153" y="771037"/>
            <a:ext cx="5120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NON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1345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t airball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" b="713"/>
          <a:stretch>
            <a:fillRect/>
          </a:stretch>
        </p:blipFill>
        <p:spPr>
          <a:xfrm>
            <a:off x="457200" y="711200"/>
            <a:ext cx="8229600" cy="5414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2" y="184851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3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2" y="1118577"/>
            <a:ext cx="6465758" cy="5357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0840" y="165267"/>
            <a:ext cx="4538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What is conduction?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452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pic>
        <p:nvPicPr>
          <p:cNvPr id="4" name="Content Placeholder 3" descr="convec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56" r="-36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606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5026" y="752090"/>
            <a:ext cx="325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convection</a:t>
            </a:r>
            <a:endParaRPr lang="en-US" sz="5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57399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convection</a:t>
            </a:r>
            <a:r>
              <a:rPr lang="en-US" b="1" dirty="0" smtClean="0"/>
              <a:t>: </a:t>
            </a:r>
            <a:r>
              <a:rPr lang="en-US" dirty="0" smtClean="0"/>
              <a:t>occurs when liquids and gases move from hot areas to cold areas. </a:t>
            </a:r>
            <a:endParaRPr lang="en-US" dirty="0"/>
          </a:p>
        </p:txBody>
      </p:sp>
      <p:pic>
        <p:nvPicPr>
          <p:cNvPr id="4" name="Content Placeholder 3" descr="convec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56" r="-36256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4243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pic>
        <p:nvPicPr>
          <p:cNvPr id="4" name="Content Placeholder 3" descr="convec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56" r="-36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327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nvec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56" r="-36256"/>
          <a:stretch>
            <a:fillRect/>
          </a:stretch>
        </p:blipFill>
        <p:spPr>
          <a:xfrm>
            <a:off x="-1176313" y="293129"/>
            <a:ext cx="11475151" cy="6310891"/>
          </a:xfrm>
        </p:spPr>
      </p:pic>
      <p:sp>
        <p:nvSpPr>
          <p:cNvPr id="5" name="Oval 4"/>
          <p:cNvSpPr/>
          <p:nvPr/>
        </p:nvSpPr>
        <p:spPr>
          <a:xfrm>
            <a:off x="4811667" y="1661065"/>
            <a:ext cx="2076101" cy="1319081"/>
          </a:xfrm>
          <a:prstGeom prst="ellips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t airball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6" r="-10686"/>
          <a:stretch>
            <a:fillRect/>
          </a:stretch>
        </p:blipFill>
        <p:spPr>
          <a:xfrm>
            <a:off x="457200" y="101394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8439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 Currents</a:t>
            </a:r>
            <a:endParaRPr lang="en-US" dirty="0"/>
          </a:p>
        </p:txBody>
      </p:sp>
      <p:pic>
        <p:nvPicPr>
          <p:cNvPr id="4" name="Content Placeholder 3" descr="convectio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4" t="12679" r="29617" b="56017"/>
          <a:stretch/>
        </p:blipFill>
        <p:spPr>
          <a:xfrm>
            <a:off x="2544279" y="1783201"/>
            <a:ext cx="4441187" cy="4683959"/>
          </a:xfrm>
        </p:spPr>
      </p:pic>
    </p:spTree>
    <p:extLst>
      <p:ext uri="{BB962C8B-B14F-4D97-AF65-F5344CB8AC3E}">
        <p14:creationId xmlns:p14="http://schemas.microsoft.com/office/powerpoint/2010/main" val="1960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3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35" y="1115876"/>
            <a:ext cx="6449993" cy="5344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0090" y="212564"/>
            <a:ext cx="6539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What is a convection current?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452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</a:t>
            </a:r>
            <a:endParaRPr lang="en-US" dirty="0"/>
          </a:p>
        </p:txBody>
      </p:sp>
      <p:pic>
        <p:nvPicPr>
          <p:cNvPr id="4" name="Content Placeholder 3" descr="mic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310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7177" y="547138"/>
            <a:ext cx="2713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radiation</a:t>
            </a:r>
            <a:endParaRPr lang="en-US" sz="5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1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c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  <p:cxnSp>
        <p:nvCxnSpPr>
          <p:cNvPr id="5" name="Straight Arrow Connector 4"/>
          <p:cNvCxnSpPr/>
          <p:nvPr/>
        </p:nvCxnSpPr>
        <p:spPr>
          <a:xfrm flipV="1">
            <a:off x="2564594" y="4201517"/>
            <a:ext cx="610618" cy="36641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64594" y="3914224"/>
            <a:ext cx="61061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64594" y="3230256"/>
            <a:ext cx="610618" cy="31172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665119" y="4201517"/>
            <a:ext cx="689744" cy="51881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65119" y="3914224"/>
            <a:ext cx="689744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665119" y="3205829"/>
            <a:ext cx="689744" cy="33614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16769"/>
          </a:xfrm>
        </p:spPr>
        <p:txBody>
          <a:bodyPr>
            <a:normAutofit/>
          </a:bodyPr>
          <a:lstStyle/>
          <a:p>
            <a:r>
              <a:rPr lang="en-US" b="1" u="sng" dirty="0"/>
              <a:t>r</a:t>
            </a:r>
            <a:r>
              <a:rPr lang="en-US" b="1" u="sng" dirty="0" smtClean="0"/>
              <a:t>adiation:</a:t>
            </a:r>
            <a:r>
              <a:rPr lang="en-US" b="1" dirty="0" smtClean="0"/>
              <a:t> </a:t>
            </a:r>
            <a:r>
              <a:rPr lang="en-US" dirty="0" smtClean="0"/>
              <a:t>transfer of thermal energy through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4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c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  <p:cxnSp>
        <p:nvCxnSpPr>
          <p:cNvPr id="5" name="Straight Arrow Connector 4"/>
          <p:cNvCxnSpPr/>
          <p:nvPr/>
        </p:nvCxnSpPr>
        <p:spPr>
          <a:xfrm flipV="1">
            <a:off x="2564594" y="4201517"/>
            <a:ext cx="610618" cy="36641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64594" y="3914224"/>
            <a:ext cx="61061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64594" y="3230256"/>
            <a:ext cx="610618" cy="31172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665119" y="4201517"/>
            <a:ext cx="689744" cy="51881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65119" y="3914224"/>
            <a:ext cx="689744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665119" y="3205829"/>
            <a:ext cx="689744" cy="33614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55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ut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85" b="-7185"/>
          <a:stretch>
            <a:fillRect/>
          </a:stretch>
        </p:blipFill>
        <p:spPr>
          <a:xfrm>
            <a:off x="457200" y="831850"/>
            <a:ext cx="8229600" cy="5294313"/>
          </a:xfrm>
        </p:spPr>
      </p:pic>
    </p:spTree>
    <p:extLst>
      <p:ext uri="{BB962C8B-B14F-4D97-AF65-F5344CB8AC3E}">
        <p14:creationId xmlns:p14="http://schemas.microsoft.com/office/powerpoint/2010/main" val="109745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</a:t>
            </a:r>
            <a:endParaRPr lang="en-US" dirty="0"/>
          </a:p>
        </p:txBody>
      </p:sp>
      <p:pic>
        <p:nvPicPr>
          <p:cNvPr id="4" name="Content Placeholder 3" descr="mic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398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3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5" y="3597255"/>
            <a:ext cx="3382285" cy="2802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795" y="365661"/>
            <a:ext cx="7659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Which one is </a:t>
            </a:r>
            <a:r>
              <a:rPr lang="en-US" sz="4000" b="1" i="1" dirty="0" smtClean="0"/>
              <a:t>not</a:t>
            </a:r>
            <a:r>
              <a:rPr lang="en-US" sz="4000" dirty="0" smtClean="0"/>
              <a:t> a method of heat transfer?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1689100"/>
            <a:ext cx="5816600" cy="484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Conduction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Convection 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Radiation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Equilibrium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452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5" y="3597255"/>
            <a:ext cx="3382285" cy="2802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795" y="365661"/>
            <a:ext cx="7659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Which one is </a:t>
            </a:r>
            <a:r>
              <a:rPr lang="en-US" sz="4000" b="1" i="1" dirty="0" smtClean="0"/>
              <a:t>not</a:t>
            </a:r>
            <a:r>
              <a:rPr lang="en-US" sz="4000" dirty="0" smtClean="0"/>
              <a:t> a method of heat transfer?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1689100"/>
            <a:ext cx="5816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Conduction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Convection 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Radiation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b="1" dirty="0" smtClean="0">
                <a:solidFill>
                  <a:srgbClr val="FF0000"/>
                </a:solidFill>
              </a:rPr>
              <a:t>Equilibrium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61" y="1744219"/>
            <a:ext cx="5158880" cy="4274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424" y="142424"/>
            <a:ext cx="89431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/>
              <a:t>Which method of </a:t>
            </a:r>
            <a:r>
              <a:rPr lang="en-US" sz="4000" dirty="0" smtClean="0"/>
              <a:t>heat transfer can travel</a:t>
            </a:r>
          </a:p>
          <a:p>
            <a:pPr algn="ctr"/>
            <a:r>
              <a:rPr lang="en-US" sz="4000" dirty="0" smtClean="0"/>
              <a:t> through space?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452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75" y="4343400"/>
            <a:ext cx="2481765" cy="205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373" y="385985"/>
            <a:ext cx="8915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/>
              <a:t>Which one </a:t>
            </a:r>
            <a:r>
              <a:rPr lang="en-US" sz="4000" dirty="0" smtClean="0"/>
              <a:t>transfers heat through touch?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1689100"/>
            <a:ext cx="5816600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Conduction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Convection 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309880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75" y="4343400"/>
            <a:ext cx="2481765" cy="205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373" y="385985"/>
            <a:ext cx="8915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/>
              <a:t>Which one </a:t>
            </a:r>
            <a:r>
              <a:rPr lang="en-US" sz="4000" dirty="0" smtClean="0"/>
              <a:t>transfers heat through touch?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1689100"/>
            <a:ext cx="581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b="1" dirty="0" smtClean="0">
                <a:solidFill>
                  <a:srgbClr val="FF0000"/>
                </a:solidFill>
              </a:rPr>
              <a:t>Conduction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Convection 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000" dirty="0" smtClean="0"/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12640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97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7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8396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conduction</a:t>
            </a:r>
            <a:r>
              <a:rPr lang="en-US" b="1" dirty="0" smtClean="0"/>
              <a:t>: </a:t>
            </a:r>
            <a:r>
              <a:rPr lang="en-US" dirty="0" smtClean="0"/>
              <a:t>transfer of heat between two objects in direct contact. </a:t>
            </a:r>
            <a:endParaRPr lang="en-US" dirty="0"/>
          </a:p>
        </p:txBody>
      </p:sp>
      <p:pic>
        <p:nvPicPr>
          <p:cNvPr id="4" name="Content Placeholder 3" descr="po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04163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63920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57399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convection</a:t>
            </a:r>
            <a:r>
              <a:rPr lang="en-US" b="1" dirty="0" smtClean="0"/>
              <a:t>: </a:t>
            </a:r>
            <a:r>
              <a:rPr lang="en-US" dirty="0" smtClean="0"/>
              <a:t>occurs when liquids and gases move from hot areas to cold areas. </a:t>
            </a:r>
            <a:endParaRPr lang="en-US" dirty="0"/>
          </a:p>
        </p:txBody>
      </p:sp>
      <p:pic>
        <p:nvPicPr>
          <p:cNvPr id="4" name="Content Placeholder 3" descr="convec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56" r="-36256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9672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c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  <p:cxnSp>
        <p:nvCxnSpPr>
          <p:cNvPr id="5" name="Straight Arrow Connector 4"/>
          <p:cNvCxnSpPr/>
          <p:nvPr/>
        </p:nvCxnSpPr>
        <p:spPr>
          <a:xfrm flipV="1">
            <a:off x="2564594" y="4201517"/>
            <a:ext cx="610618" cy="36641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64594" y="3914224"/>
            <a:ext cx="61061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64594" y="3230256"/>
            <a:ext cx="610618" cy="31172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665119" y="4201517"/>
            <a:ext cx="689744" cy="51881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65119" y="3914224"/>
            <a:ext cx="689744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665119" y="3205829"/>
            <a:ext cx="689744" cy="33614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16769"/>
          </a:xfrm>
        </p:spPr>
        <p:txBody>
          <a:bodyPr>
            <a:normAutofit/>
          </a:bodyPr>
          <a:lstStyle/>
          <a:p>
            <a:r>
              <a:rPr lang="en-US" b="1" u="sng" dirty="0"/>
              <a:t>r</a:t>
            </a:r>
            <a:r>
              <a:rPr lang="en-US" b="1" u="sng" dirty="0" smtClean="0"/>
              <a:t>adiation:</a:t>
            </a:r>
            <a:r>
              <a:rPr lang="en-US" b="1" dirty="0" smtClean="0"/>
              <a:t> </a:t>
            </a:r>
            <a:r>
              <a:rPr lang="en-US" dirty="0" smtClean="0"/>
              <a:t>transfer of thermal energy through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1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3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200194"/>
            <a:ext cx="796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Video Created With 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6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Objective: </a:t>
            </a:r>
            <a:r>
              <a:rPr lang="en-US" sz="2000" dirty="0" smtClean="0"/>
              <a:t>Students will understand the difference between conduction, convection, and radiation.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Activity: </a:t>
            </a:r>
            <a:r>
              <a:rPr lang="en-US" sz="2000" dirty="0" smtClean="0"/>
              <a:t>Students will work through 3 different stations focusing on convection, conduction, and radiation. Students will gather data, this will allow them to understand the difference between no heat and heat added to a system. 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Materials:</a:t>
            </a:r>
          </a:p>
          <a:p>
            <a:r>
              <a:rPr lang="en-US" dirty="0" smtClean="0"/>
              <a:t>Thermometer</a:t>
            </a:r>
          </a:p>
          <a:p>
            <a:r>
              <a:rPr lang="en-US" dirty="0" smtClean="0"/>
              <a:t>Beaker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Heat lamp</a:t>
            </a:r>
          </a:p>
          <a:p>
            <a:r>
              <a:rPr lang="en-US" dirty="0" smtClean="0"/>
              <a:t>Conducting metal</a:t>
            </a:r>
          </a:p>
          <a:p>
            <a:r>
              <a:rPr lang="en-US" dirty="0" smtClean="0"/>
              <a:t>Bulb</a:t>
            </a:r>
          </a:p>
          <a:p>
            <a:r>
              <a:rPr lang="en-US" dirty="0" smtClean="0"/>
              <a:t>fan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Resources: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url?sa</a:t>
            </a:r>
            <a:r>
              <a:rPr lang="en-US" dirty="0" smtClean="0"/>
              <a:t>=</a:t>
            </a:r>
            <a:r>
              <a:rPr lang="en-US" dirty="0" err="1" smtClean="0"/>
              <a:t>t&amp;rct</a:t>
            </a:r>
            <a:r>
              <a:rPr lang="en-US" dirty="0" smtClean="0"/>
              <a:t>=</a:t>
            </a:r>
            <a:r>
              <a:rPr lang="en-US" dirty="0" err="1" smtClean="0"/>
              <a:t>j&amp;q</a:t>
            </a:r>
            <a:r>
              <a:rPr lang="en-US" dirty="0" smtClean="0"/>
              <a:t>=&amp;</a:t>
            </a:r>
            <a:r>
              <a:rPr lang="en-US" dirty="0" err="1" smtClean="0"/>
              <a:t>esrc</a:t>
            </a:r>
            <a:r>
              <a:rPr lang="en-US" dirty="0" smtClean="0"/>
              <a:t>=</a:t>
            </a:r>
            <a:r>
              <a:rPr lang="en-US" dirty="0" err="1" smtClean="0"/>
              <a:t>s&amp;source</a:t>
            </a:r>
            <a:r>
              <a:rPr lang="en-US" dirty="0" smtClean="0"/>
              <a:t>=</a:t>
            </a:r>
            <a:r>
              <a:rPr lang="en-US" dirty="0" err="1" smtClean="0"/>
              <a:t>web&amp;cd</a:t>
            </a:r>
            <a:r>
              <a:rPr lang="en-US" dirty="0" smtClean="0"/>
              <a:t>=7&amp;ved=0ahUKEwimg63QlLHUAhUFND4KHWCLA1IQFghEMAY&amp;url=https%3A%2F%2Fwww.apsva.us%2Fwp-content%2Fuploads%2Flegacy_assets%2Fwww%2Fe71ea40397-Heat_Transfer.docx&amp;usg=AFQjCNEHSH2mtUNzC0JlCaCJW2taCAp31A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wl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k</a:t>
            </a:r>
            <a:r>
              <a:rPr lang="en-US" b="1" u="sng" dirty="0" smtClean="0"/>
              <a:t>inetic energy</a:t>
            </a:r>
            <a:r>
              <a:rPr lang="en-US" smtClean="0"/>
              <a:t>: energy </a:t>
            </a:r>
            <a:r>
              <a:rPr lang="en-US" dirty="0" smtClean="0"/>
              <a:t>from 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2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wl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936978"/>
            <a:ext cx="8229600" cy="4525963"/>
          </a:xfrm>
        </p:spPr>
      </p:pic>
      <p:sp>
        <p:nvSpPr>
          <p:cNvPr id="3" name="Oval 2"/>
          <p:cNvSpPr/>
          <p:nvPr/>
        </p:nvSpPr>
        <p:spPr>
          <a:xfrm>
            <a:off x="3076223" y="3471333"/>
            <a:ext cx="2032000" cy="1792111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3" idx="5"/>
          </p:cNvCxnSpPr>
          <p:nvPr/>
        </p:nvCxnSpPr>
        <p:spPr>
          <a:xfrm>
            <a:off x="4810643" y="5000995"/>
            <a:ext cx="862024" cy="897449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59779" y="5658557"/>
            <a:ext cx="1792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mass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963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wl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936978"/>
            <a:ext cx="8229600" cy="4525963"/>
          </a:xfrm>
        </p:spPr>
      </p:pic>
      <p:sp>
        <p:nvSpPr>
          <p:cNvPr id="3" name="Oval 2"/>
          <p:cNvSpPr/>
          <p:nvPr/>
        </p:nvSpPr>
        <p:spPr>
          <a:xfrm>
            <a:off x="3076223" y="3471333"/>
            <a:ext cx="2032000" cy="1792111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3" idx="5"/>
          </p:cNvCxnSpPr>
          <p:nvPr/>
        </p:nvCxnSpPr>
        <p:spPr>
          <a:xfrm>
            <a:off x="4810643" y="5000995"/>
            <a:ext cx="862024" cy="897449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59779" y="5658557"/>
            <a:ext cx="1792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speed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5527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erma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559191" y="2151998"/>
            <a:ext cx="8025618" cy="44137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74" y="260570"/>
            <a:ext cx="8489852" cy="1666704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thermal energy</a:t>
            </a:r>
            <a:r>
              <a:rPr lang="en-US" dirty="0" smtClean="0"/>
              <a:t>: the combined potential and kinetic energy of a particle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885</Words>
  <Application>Microsoft Macintosh PowerPoint</Application>
  <PresentationFormat>On-screen Show (4:3)</PresentationFormat>
  <Paragraphs>168</Paragraphs>
  <Slides>52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Calibri</vt:lpstr>
      <vt:lpstr>Mangal</vt:lpstr>
      <vt:lpstr>Arial</vt:lpstr>
      <vt:lpstr>Office Theme</vt:lpstr>
      <vt:lpstr>PowerPoint Presentation</vt:lpstr>
      <vt:lpstr>Conduction</vt:lpstr>
      <vt:lpstr>Convection</vt:lpstr>
      <vt:lpstr>Radiation</vt:lpstr>
      <vt:lpstr>PowerPoint Presentation</vt:lpstr>
      <vt:lpstr>kinetic energy: energy from motion</vt:lpstr>
      <vt:lpstr>PowerPoint Presentation</vt:lpstr>
      <vt:lpstr>PowerPoint Presentation</vt:lpstr>
      <vt:lpstr>thermal energy: the combined potential and kinetic energy of a particle</vt:lpstr>
      <vt:lpstr>heat: the transfer of thermal energy from one object to another</vt:lpstr>
      <vt:lpstr>PowerPoint Presentation</vt:lpstr>
      <vt:lpstr>wave: a disturbance that travels through a medium, moving energy from one place to another</vt:lpstr>
      <vt:lpstr>PowerPoint Presentation</vt:lpstr>
      <vt:lpstr>PowerPoint Presentation</vt:lpstr>
      <vt:lpstr>PowerPoint Presentation</vt:lpstr>
      <vt:lpstr>Conduction</vt:lpstr>
      <vt:lpstr>PowerPoint Presentation</vt:lpstr>
      <vt:lpstr>conduction: transfer of heat between two objects in direct contact.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Convection</vt:lpstr>
      <vt:lpstr>PowerPoint Presentation</vt:lpstr>
      <vt:lpstr>convection: occurs when liquids and gases move from hot areas to cold areas. </vt:lpstr>
      <vt:lpstr>PowerPoint Presentation</vt:lpstr>
      <vt:lpstr>PowerPoint Presentation</vt:lpstr>
      <vt:lpstr>Convection Currents</vt:lpstr>
      <vt:lpstr>PowerPoint Presentation</vt:lpstr>
      <vt:lpstr>PowerPoint Presentation</vt:lpstr>
      <vt:lpstr>Radiation</vt:lpstr>
      <vt:lpstr>PowerPoint Presentation</vt:lpstr>
      <vt:lpstr>radiation: transfer of thermal energy through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conduction: transfer of heat between two objects in direct contact. </vt:lpstr>
      <vt:lpstr>convection: occurs when liquids and gases move from hot areas to cold areas. </vt:lpstr>
      <vt:lpstr>radiation: transfer of thermal energy through waves</vt:lpstr>
      <vt:lpstr>PowerPoint Presentation</vt:lpstr>
      <vt:lpstr>PowerPoint Presentation</vt:lpstr>
      <vt:lpstr>Activity</vt:lpstr>
    </vt:vector>
  </TitlesOfParts>
  <Company>University of Virginia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Conduction</dc:title>
  <dc:creator>Michael Kennedy</dc:creator>
  <cp:lastModifiedBy>Katherine Peeples</cp:lastModifiedBy>
  <cp:revision>13</cp:revision>
  <dcterms:created xsi:type="dcterms:W3CDTF">2017-06-09T15:07:36Z</dcterms:created>
  <dcterms:modified xsi:type="dcterms:W3CDTF">2017-09-19T00:48:20Z</dcterms:modified>
</cp:coreProperties>
</file>