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69" r:id="rId2"/>
    <p:sldId id="265" r:id="rId3"/>
    <p:sldId id="266" r:id="rId4"/>
    <p:sldId id="267" r:id="rId5"/>
    <p:sldId id="268" r:id="rId6"/>
    <p:sldId id="270" r:id="rId7"/>
    <p:sldId id="307" r:id="rId8"/>
    <p:sldId id="308" r:id="rId9"/>
    <p:sldId id="309" r:id="rId10"/>
    <p:sldId id="310" r:id="rId11"/>
    <p:sldId id="311" r:id="rId12"/>
    <p:sldId id="313" r:id="rId13"/>
    <p:sldId id="312" r:id="rId14"/>
    <p:sldId id="315" r:id="rId15"/>
    <p:sldId id="261" r:id="rId16"/>
    <p:sldId id="271" r:id="rId17"/>
    <p:sldId id="272" r:id="rId18"/>
    <p:sldId id="273" r:id="rId19"/>
    <p:sldId id="275" r:id="rId20"/>
    <p:sldId id="276" r:id="rId21"/>
    <p:sldId id="293" r:id="rId22"/>
    <p:sldId id="294" r:id="rId23"/>
    <p:sldId id="295" r:id="rId24"/>
    <p:sldId id="296" r:id="rId25"/>
    <p:sldId id="316" r:id="rId26"/>
    <p:sldId id="262" r:id="rId27"/>
    <p:sldId id="277" r:id="rId28"/>
    <p:sldId id="278" r:id="rId29"/>
    <p:sldId id="279" r:id="rId30"/>
    <p:sldId id="280" r:id="rId31"/>
    <p:sldId id="281" r:id="rId32"/>
    <p:sldId id="282" r:id="rId33"/>
    <p:sldId id="298" r:id="rId34"/>
    <p:sldId id="297" r:id="rId35"/>
    <p:sldId id="317" r:id="rId36"/>
    <p:sldId id="263" r:id="rId37"/>
    <p:sldId id="283" r:id="rId38"/>
    <p:sldId id="284" r:id="rId39"/>
    <p:sldId id="285" r:id="rId40"/>
    <p:sldId id="286" r:id="rId41"/>
    <p:sldId id="287" r:id="rId42"/>
    <p:sldId id="301" r:id="rId43"/>
    <p:sldId id="299" r:id="rId44"/>
    <p:sldId id="300" r:id="rId45"/>
    <p:sldId id="318" r:id="rId46"/>
    <p:sldId id="264" r:id="rId47"/>
    <p:sldId id="288" r:id="rId48"/>
    <p:sldId id="289" r:id="rId49"/>
    <p:sldId id="290" r:id="rId50"/>
    <p:sldId id="302" r:id="rId51"/>
    <p:sldId id="303" r:id="rId52"/>
    <p:sldId id="304" r:id="rId53"/>
    <p:sldId id="305" r:id="rId54"/>
    <p:sldId id="314" r:id="rId55"/>
    <p:sldId id="319" r:id="rId56"/>
    <p:sldId id="320" r:id="rId57"/>
    <p:sldId id="321" r:id="rId58"/>
    <p:sldId id="322" r:id="rId59"/>
    <p:sldId id="291" r:id="rId60"/>
    <p:sldId id="292" r:id="rId61"/>
    <p:sldId id="306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/>
    <p:restoredTop sz="82372"/>
  </p:normalViewPr>
  <p:slideViewPr>
    <p:cSldViewPr snapToGrid="0" snapToObjects="1">
      <p:cViewPr>
        <p:scale>
          <a:sx n="88" d="100"/>
          <a:sy n="88" d="100"/>
        </p:scale>
        <p:origin x="12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7480A-F1AE-334F-854F-D846F5C2FA9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E21D5-BEA3-D844-80B0-0E041D127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3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a new vocabulary term.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electric charges and static charges interact</a:t>
            </a:r>
            <a:r>
              <a:rPr lang="en-US" baseline="0" dirty="0" smtClean="0"/>
              <a:t> between negative and </a:t>
            </a:r>
            <a:r>
              <a:rPr lang="en-US" baseline="0" dirty="0" smtClean="0"/>
              <a:t>positively charged particles.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03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an object as</a:t>
            </a:r>
            <a:r>
              <a:rPr lang="en-US" baseline="0" dirty="0" smtClean="0"/>
              <a:t> more or less electrons creating a negative or </a:t>
            </a:r>
            <a:r>
              <a:rPr lang="en-US" baseline="0" smtClean="0"/>
              <a:t>positive charge.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53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Negative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43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</a:t>
            </a:r>
            <a:r>
              <a:rPr lang="en-US" baseline="0" dirty="0" smtClean="0"/>
              <a:t>an electric insulator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08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electric insulator is a material in which electrons cannot move around</a:t>
            </a:r>
            <a:r>
              <a:rPr lang="en-US" baseline="0" dirty="0" smtClean="0"/>
              <a:t> easily.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9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going to look at examples of insulators.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69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Glass is an example of an</a:t>
            </a:r>
            <a:r>
              <a:rPr lang="en-US" baseline="0" dirty="0" smtClean="0"/>
              <a:t> insulator.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41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Rubber is</a:t>
            </a:r>
            <a:r>
              <a:rPr lang="en-US" baseline="0" dirty="0" smtClean="0"/>
              <a:t> an example of an insulator.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52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going to look at examples of insulators.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69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</a:t>
            </a:r>
            <a:r>
              <a:rPr lang="en-US" baseline="0" dirty="0" smtClean="0"/>
              <a:t> m</a:t>
            </a:r>
            <a:r>
              <a:rPr lang="en-US" dirty="0" smtClean="0"/>
              <a:t>etal is not an example of a insulator. Most metals are conductors.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7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are going to learn about electric insulators,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92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review what we’ve covered so</a:t>
            </a:r>
            <a:r>
              <a:rPr lang="en-US" baseline="0" dirty="0" smtClean="0"/>
              <a:t> far.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11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65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Iron is an example</a:t>
            </a:r>
            <a:r>
              <a:rPr lang="en-US" baseline="0" dirty="0" smtClean="0"/>
              <a:t> of a conductor.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21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</a:t>
            </a:r>
            <a:r>
              <a:rPr lang="en-US" baseline="0" dirty="0" smtClean="0"/>
              <a:t>an electric conductor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58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electric conductor is a material in</a:t>
            </a:r>
            <a:r>
              <a:rPr lang="en-US" baseline="0" dirty="0" smtClean="0"/>
              <a:t> which electrons </a:t>
            </a:r>
            <a:r>
              <a:rPr lang="en-US" i="1" baseline="0" dirty="0" smtClean="0"/>
              <a:t>can</a:t>
            </a:r>
            <a:r>
              <a:rPr lang="en-US" baseline="0" dirty="0" smtClean="0"/>
              <a:t> easily move around.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00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going to look at examples of insulators.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69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Copper is a good conductor.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59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Aluminum is an example of a conductor.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66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going to look at examples of insulators.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690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Wood is not</a:t>
            </a:r>
            <a:r>
              <a:rPr lang="en-US" baseline="0" dirty="0" smtClean="0"/>
              <a:t> an example of a conductor. Wood is an insulator.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15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 conductors,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9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Power cords use both. The insulator</a:t>
            </a:r>
            <a:r>
              <a:rPr lang="en-US" baseline="0" dirty="0" smtClean="0"/>
              <a:t> to wrap the wire and the conductor to allow the electric current to 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35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review what we just covered.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14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conductor</a:t>
            </a:r>
            <a:r>
              <a:rPr lang="en-US" baseline="0" dirty="0" smtClean="0"/>
              <a:t> allows electrons to flow freely while insulators do not allow electrons to flow freely.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274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</a:t>
            </a:r>
            <a:r>
              <a:rPr lang="en-US" baseline="0" dirty="0" smtClean="0"/>
              <a:t>polarization means.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Lets </a:t>
            </a:r>
            <a:r>
              <a:rPr lang="en-US" dirty="0" err="1" smtClean="0"/>
              <a:t>lookat</a:t>
            </a:r>
            <a:r>
              <a:rPr lang="en-US" dirty="0" smtClean="0"/>
              <a:t> an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594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you bring a negatively charged balloon closer to a soda can.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12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negative charge will then move to the opposite side of the soda can.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129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soda can is now polarized </a:t>
            </a:r>
            <a:r>
              <a:rPr lang="en-US" baseline="0" dirty="0" smtClean="0"/>
              <a:t>because </a:t>
            </a:r>
            <a:r>
              <a:rPr lang="en-US" baseline="0" dirty="0" smtClean="0"/>
              <a:t>all the negative charge is on one side of the can.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12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</a:t>
            </a:r>
            <a:r>
              <a:rPr lang="en-US" dirty="0" smtClean="0"/>
              <a:t>what</a:t>
            </a:r>
            <a:r>
              <a:rPr lang="en-US" baseline="0" dirty="0" smtClean="0"/>
              <a:t> electric discharge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17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are going to look at an example of electric discharge.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4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polarization,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418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we have discussed</a:t>
            </a:r>
            <a:r>
              <a:rPr lang="en-US" baseline="0" dirty="0" smtClean="0"/>
              <a:t> lightening occurs as a build up of charge in the sky.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6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lightening strikes it releases an electric discharge and creates a balanced system.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6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Unbalanced.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256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  <a:p>
            <a:r>
              <a:rPr lang="en-US" dirty="0" smtClean="0"/>
              <a:t>&lt;keep this slide&gt;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296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electric insulator is a material in which electrons cannot move around</a:t>
            </a:r>
            <a:r>
              <a:rPr lang="en-US" baseline="0" dirty="0" smtClean="0"/>
              <a:t> easily.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958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electric conductor is a material in</a:t>
            </a:r>
            <a:r>
              <a:rPr lang="en-US" baseline="0" dirty="0" smtClean="0"/>
              <a:t> which electrons </a:t>
            </a:r>
            <a:r>
              <a:rPr lang="en-US" i="1" baseline="0" dirty="0" smtClean="0"/>
              <a:t>can</a:t>
            </a:r>
            <a:r>
              <a:rPr lang="en-US" baseline="0" dirty="0" smtClean="0"/>
              <a:t> easily move around.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089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electric discharge.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0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Before we define </a:t>
            </a:r>
            <a:r>
              <a:rPr lang="en-US" baseline="0" dirty="0" smtClean="0"/>
              <a:t>these terms, </a:t>
            </a:r>
            <a:r>
              <a:rPr lang="en-US" baseline="0" dirty="0" smtClean="0"/>
              <a:t>let’s review some other words that you already learned, and make sure you are firm in your understanding.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58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Electrons</a:t>
            </a:r>
            <a:r>
              <a:rPr lang="en-US" baseline="0" dirty="0" smtClean="0"/>
              <a:t> have a negative charge.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1D5-BEA3-D844-80B0-0E041D127C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95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Protons and electrons have electric</a:t>
            </a:r>
            <a:r>
              <a:rPr lang="en-US" baseline="0" dirty="0" smtClean="0"/>
              <a:t> charge.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94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static charge happens when an</a:t>
            </a:r>
            <a:r>
              <a:rPr lang="en-US" baseline="0" dirty="0" smtClean="0"/>
              <a:t> object has an unequal number of either protons or electrons.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975E3-5063-AE4C-A87F-5EBF2DC11B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1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4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60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7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3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1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3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9A7DD-4E28-8B46-9D13-B3268CA3BBF4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EFED6-86DA-DC47-97A6-FFF1B8B61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9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Interactions</a:t>
            </a:r>
            <a:endParaRPr lang="en-US" dirty="0"/>
          </a:p>
        </p:txBody>
      </p:sp>
      <p:pic>
        <p:nvPicPr>
          <p:cNvPr id="4" name="Content Placeholder 3" descr="lighten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4682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50" r="-12450"/>
          <a:stretch>
            <a:fillRect/>
          </a:stretch>
        </p:blipFill>
        <p:spPr>
          <a:xfrm>
            <a:off x="457200" y="666750"/>
            <a:ext cx="8229600" cy="54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1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static charge?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charges does an electron have?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80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5682" y="269913"/>
            <a:ext cx="4678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electric insulator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6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25" y="274638"/>
            <a:ext cx="8672051" cy="1775388"/>
          </a:xfrm>
        </p:spPr>
        <p:txBody>
          <a:bodyPr>
            <a:normAutofit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insulator:</a:t>
            </a:r>
            <a:r>
              <a:rPr lang="en-US" b="1" dirty="0" smtClean="0"/>
              <a:t> </a:t>
            </a:r>
            <a:r>
              <a:rPr lang="en-US" dirty="0"/>
              <a:t>material in which electrons </a:t>
            </a:r>
            <a:r>
              <a:rPr lang="en-US" dirty="0" smtClean="0"/>
              <a:t>can </a:t>
            </a:r>
            <a:r>
              <a:rPr lang="en-US" b="1" i="1" dirty="0" smtClean="0"/>
              <a:t>not</a:t>
            </a:r>
            <a:r>
              <a:rPr lang="en-US" dirty="0" smtClean="0"/>
              <a:t> </a:t>
            </a:r>
            <a:r>
              <a:rPr lang="en-US" dirty="0"/>
              <a:t>move around easily</a:t>
            </a:r>
            <a:endParaRPr lang="en-US" dirty="0"/>
          </a:p>
        </p:txBody>
      </p:sp>
      <p:pic>
        <p:nvPicPr>
          <p:cNvPr id="4" name="Content Placeholder 3" descr="insula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9" r="-10459"/>
          <a:stretch>
            <a:fillRect/>
          </a:stretch>
        </p:blipFill>
        <p:spPr>
          <a:xfrm>
            <a:off x="457200" y="219013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5237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9" b="-2599"/>
          <a:stretch>
            <a:fillRect/>
          </a:stretch>
        </p:blipFill>
        <p:spPr>
          <a:xfrm>
            <a:off x="457200" y="455613"/>
            <a:ext cx="8229600" cy="5670550"/>
          </a:xfrm>
        </p:spPr>
      </p:pic>
    </p:spTree>
    <p:extLst>
      <p:ext uri="{BB962C8B-B14F-4D97-AF65-F5344CB8AC3E}">
        <p14:creationId xmlns:p14="http://schemas.microsoft.com/office/powerpoint/2010/main" val="3521328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Glass</a:t>
            </a:r>
            <a:endParaRPr lang="en-US" dirty="0"/>
          </a:p>
        </p:txBody>
      </p:sp>
      <p:pic>
        <p:nvPicPr>
          <p:cNvPr id="4" name="Content Placeholder 3" descr="glas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4" r="-909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2888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Rubber</a:t>
            </a:r>
            <a:endParaRPr lang="en-US" dirty="0"/>
          </a:p>
        </p:txBody>
      </p:sp>
      <p:pic>
        <p:nvPicPr>
          <p:cNvPr id="4" name="Content Placeholder 3" descr="rubb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77" r="-508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9395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9" b="-2599"/>
          <a:stretch>
            <a:fillRect/>
          </a:stretch>
        </p:blipFill>
        <p:spPr>
          <a:xfrm>
            <a:off x="457200" y="455613"/>
            <a:ext cx="8229600" cy="5670550"/>
          </a:xfrm>
        </p:spPr>
      </p:pic>
      <p:sp>
        <p:nvSpPr>
          <p:cNvPr id="2" name="TextBox 1"/>
          <p:cNvSpPr txBox="1"/>
          <p:nvPr/>
        </p:nvSpPr>
        <p:spPr>
          <a:xfrm rot="20169875">
            <a:off x="1104389" y="1449604"/>
            <a:ext cx="3257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Non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253577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Electric Insulator</a:t>
            </a:r>
            <a:endParaRPr lang="en-US" dirty="0"/>
          </a:p>
        </p:txBody>
      </p:sp>
      <p:pic>
        <p:nvPicPr>
          <p:cNvPr id="4" name="Content Placeholder 3" descr="insula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9" r="-10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596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</a:t>
            </a:r>
            <a:endParaRPr lang="en-US" dirty="0"/>
          </a:p>
        </p:txBody>
      </p:sp>
      <p:pic>
        <p:nvPicPr>
          <p:cNvPr id="4" name="Content Placeholder 3" descr="meta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1" r="-77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353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89" r="-12089"/>
          <a:stretch>
            <a:fillRect/>
          </a:stretch>
        </p:blipFill>
        <p:spPr>
          <a:xfrm>
            <a:off x="457200" y="635000"/>
            <a:ext cx="8229600" cy="54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92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electrons move in an insulator?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84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is not an insulator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House Insulation</a:t>
            </a:r>
          </a:p>
          <a:p>
            <a:r>
              <a:rPr lang="en-US" dirty="0" smtClean="0"/>
              <a:t>Wool </a:t>
            </a:r>
          </a:p>
          <a:p>
            <a:r>
              <a:rPr lang="en-US" dirty="0" smtClean="0"/>
              <a:t>Cotton</a:t>
            </a:r>
          </a:p>
          <a:p>
            <a:r>
              <a:rPr lang="en-US" dirty="0" smtClean="0"/>
              <a:t>Iron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7" r="-12377"/>
          <a:stretch>
            <a:fillRect/>
          </a:stretch>
        </p:blipFill>
        <p:spPr>
          <a:xfrm>
            <a:off x="4290305" y="3320756"/>
            <a:ext cx="4853696" cy="322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4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is not an insulator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House Insulation</a:t>
            </a:r>
          </a:p>
          <a:p>
            <a:r>
              <a:rPr lang="en-US" dirty="0" smtClean="0"/>
              <a:t>Wool </a:t>
            </a:r>
          </a:p>
          <a:p>
            <a:r>
              <a:rPr lang="en-US" dirty="0" smtClean="0"/>
              <a:t>Cotton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Iron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7" r="-12377"/>
          <a:stretch>
            <a:fillRect/>
          </a:stretch>
        </p:blipFill>
        <p:spPr>
          <a:xfrm>
            <a:off x="4290305" y="3320756"/>
            <a:ext cx="4853696" cy="322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83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5682" y="269913"/>
            <a:ext cx="4678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electric conductor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1" y="274638"/>
            <a:ext cx="8766629" cy="1848076"/>
          </a:xfrm>
        </p:spPr>
        <p:txBody>
          <a:bodyPr>
            <a:normAutofit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conductor</a:t>
            </a:r>
            <a:r>
              <a:rPr lang="en-US" b="1" u="sng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material in which electrons </a:t>
            </a:r>
            <a:r>
              <a:rPr lang="en-US" b="1" i="1" dirty="0"/>
              <a:t>can</a:t>
            </a:r>
            <a:r>
              <a:rPr lang="en-US" dirty="0"/>
              <a:t> easily move around</a:t>
            </a:r>
            <a:endParaRPr lang="en-US" dirty="0"/>
          </a:p>
        </p:txBody>
      </p:sp>
      <p:pic>
        <p:nvPicPr>
          <p:cNvPr id="4" name="Content Placeholder 3" descr="conduc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3" r="-10913"/>
          <a:stretch>
            <a:fillRect/>
          </a:stretch>
        </p:blipFill>
        <p:spPr>
          <a:xfrm>
            <a:off x="457200" y="212271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737203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9" b="-2599"/>
          <a:stretch>
            <a:fillRect/>
          </a:stretch>
        </p:blipFill>
        <p:spPr>
          <a:xfrm>
            <a:off x="457200" y="455613"/>
            <a:ext cx="8229600" cy="5670550"/>
          </a:xfrm>
        </p:spPr>
      </p:pic>
    </p:spTree>
    <p:extLst>
      <p:ext uri="{BB962C8B-B14F-4D97-AF65-F5344CB8AC3E}">
        <p14:creationId xmlns:p14="http://schemas.microsoft.com/office/powerpoint/2010/main" val="2253577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Copper</a:t>
            </a:r>
            <a:endParaRPr lang="en-US" dirty="0"/>
          </a:p>
        </p:txBody>
      </p:sp>
      <p:pic>
        <p:nvPicPr>
          <p:cNvPr id="4" name="Content Placeholder 3" descr="copp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9" r="-10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8025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Aluminum </a:t>
            </a:r>
            <a:endParaRPr lang="en-US" dirty="0"/>
          </a:p>
        </p:txBody>
      </p:sp>
      <p:pic>
        <p:nvPicPr>
          <p:cNvPr id="4" name="Content Placeholder 3" descr="aluminu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844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Electric Conductor</a:t>
            </a:r>
            <a:endParaRPr lang="en-US" dirty="0"/>
          </a:p>
        </p:txBody>
      </p:sp>
      <p:pic>
        <p:nvPicPr>
          <p:cNvPr id="4" name="Content Placeholder 3" descr="conduc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3" r="-10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6998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9" b="-2599"/>
          <a:stretch>
            <a:fillRect/>
          </a:stretch>
        </p:blipFill>
        <p:spPr>
          <a:xfrm>
            <a:off x="457200" y="455613"/>
            <a:ext cx="8229600" cy="5670550"/>
          </a:xfrm>
        </p:spPr>
      </p:pic>
      <p:sp>
        <p:nvSpPr>
          <p:cNvPr id="3" name="TextBox 2"/>
          <p:cNvSpPr txBox="1"/>
          <p:nvPr/>
        </p:nvSpPr>
        <p:spPr>
          <a:xfrm rot="20169875">
            <a:off x="1104389" y="1449604"/>
            <a:ext cx="3257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Non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115485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</a:t>
            </a:r>
            <a:endParaRPr lang="en-US" dirty="0"/>
          </a:p>
        </p:txBody>
      </p:sp>
      <p:pic>
        <p:nvPicPr>
          <p:cNvPr id="4" name="Content Placeholder 3" descr="woo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5034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Cords</a:t>
            </a:r>
            <a:endParaRPr lang="en-US" dirty="0"/>
          </a:p>
        </p:txBody>
      </p:sp>
      <p:pic>
        <p:nvPicPr>
          <p:cNvPr id="4" name="Content Placeholder 3" descr="powercor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>
          <a:xfrm>
            <a:off x="457200" y="1614006"/>
            <a:ext cx="8229600" cy="4525963"/>
          </a:xfrm>
        </p:spPr>
      </p:pic>
      <p:sp>
        <p:nvSpPr>
          <p:cNvPr id="5" name="Oval 4"/>
          <p:cNvSpPr/>
          <p:nvPr/>
        </p:nvSpPr>
        <p:spPr>
          <a:xfrm>
            <a:off x="1780828" y="3396211"/>
            <a:ext cx="2471072" cy="1698106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53605" y="3037799"/>
            <a:ext cx="1214829" cy="1698106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80828" y="2758605"/>
            <a:ext cx="256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Insulator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53470" y="2435439"/>
            <a:ext cx="256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conductor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75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1" r="-13521"/>
          <a:stretch>
            <a:fillRect/>
          </a:stretch>
        </p:blipFill>
        <p:spPr>
          <a:xfrm>
            <a:off x="457200" y="758825"/>
            <a:ext cx="8229600" cy="53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46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difference between a conductor and an insulator?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77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2825" y="574713"/>
            <a:ext cx="46783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polarization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3" y="274637"/>
            <a:ext cx="8665029" cy="1684791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</a:t>
            </a:r>
            <a:r>
              <a:rPr lang="en-US" b="1" u="sng" dirty="0" smtClean="0"/>
              <a:t>olarization: </a:t>
            </a:r>
            <a:r>
              <a:rPr lang="en-US" dirty="0" smtClean="0"/>
              <a:t>occurs when electrons </a:t>
            </a:r>
            <a:r>
              <a:rPr lang="en-US" smtClean="0"/>
              <a:t>are concentrated at one end of an object.</a:t>
            </a:r>
            <a:endParaRPr lang="en-US" dirty="0"/>
          </a:p>
        </p:txBody>
      </p:sp>
      <p:pic>
        <p:nvPicPr>
          <p:cNvPr id="4" name="Content Placeholder 3" descr="magne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53" r="-48553"/>
          <a:stretch>
            <a:fillRect/>
          </a:stretch>
        </p:blipFill>
        <p:spPr>
          <a:xfrm>
            <a:off x="457200" y="23320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778923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polarizing happen? </a:t>
            </a:r>
            <a:endParaRPr lang="en-US" dirty="0"/>
          </a:p>
        </p:txBody>
      </p:sp>
      <p:pic>
        <p:nvPicPr>
          <p:cNvPr id="4" name="Content Placeholder 3" descr="ponde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1364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5" b="-935"/>
          <a:stretch>
            <a:fillRect/>
          </a:stretch>
        </p:blipFill>
        <p:spPr>
          <a:xfrm>
            <a:off x="457200" y="635000"/>
            <a:ext cx="8229600" cy="5491163"/>
          </a:xfrm>
        </p:spPr>
      </p:pic>
    </p:spTree>
    <p:extLst>
      <p:ext uri="{BB962C8B-B14F-4D97-AF65-F5344CB8AC3E}">
        <p14:creationId xmlns:p14="http://schemas.microsoft.com/office/powerpoint/2010/main" val="2886974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31658" y="2112277"/>
            <a:ext cx="1987901" cy="22503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19081" y="2416005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8204" y="2789296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88359" y="2872130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1472" y="3425434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88359" y="3605446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7443" y="3882097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652240" y="2789295"/>
            <a:ext cx="2940437" cy="13965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14533" y="3055819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76484" y="3623553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841098" y="3379715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87518" y="3882634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01254" y="3055819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25156" y="3577834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01254" y="3941615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63616" y="2909245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190631" y="3987334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91778" y="1311545"/>
            <a:ext cx="20276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Balloon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5342487" y="1896321"/>
            <a:ext cx="20276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Soda Can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838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Polarization</a:t>
            </a:r>
            <a:endParaRPr lang="en-US" dirty="0"/>
          </a:p>
        </p:txBody>
      </p:sp>
      <p:pic>
        <p:nvPicPr>
          <p:cNvPr id="4" name="Content Placeholder 3" descr="magne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53" r="-48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7048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19218" y="2254547"/>
            <a:ext cx="1987901" cy="22503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06641" y="2558275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85764" y="2931566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75919" y="3014400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79032" y="3567704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75919" y="3747716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35003" y="4024367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652240" y="2789295"/>
            <a:ext cx="2940437" cy="13965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80259" y="3356855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01665" y="3724856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70602" y="3311136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08651" y="3882634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01254" y="3055819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25156" y="3577834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01254" y="3941615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63616" y="2909245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39303" y="3735688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79338" y="1453815"/>
            <a:ext cx="20276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Balloon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5301072" y="1896321"/>
            <a:ext cx="20276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Soda Can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7971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19218" y="2254547"/>
            <a:ext cx="1987901" cy="22503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06641" y="2558275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85764" y="2931566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75919" y="3014400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79032" y="3567704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75919" y="3747716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35003" y="4024367"/>
            <a:ext cx="386536" cy="8283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652240" y="2789295"/>
            <a:ext cx="2940437" cy="13965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80259" y="3356855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201665" y="3724856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70602" y="3311136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08651" y="3882634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01254" y="3055819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25156" y="3577834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01254" y="3941615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63616" y="2909245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39303" y="3735688"/>
            <a:ext cx="276098" cy="4571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79338" y="1453815"/>
            <a:ext cx="20276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Balloon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5321979" y="1910127"/>
            <a:ext cx="20276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Soda Can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4489861" y="1325351"/>
            <a:ext cx="3423607" cy="3867756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22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7" r="-12377"/>
          <a:stretch>
            <a:fillRect/>
          </a:stretch>
        </p:blipFill>
        <p:spPr>
          <a:xfrm>
            <a:off x="457200" y="660400"/>
            <a:ext cx="8229600" cy="54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an object becomes polarized, the charge _______.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Stays balanced</a:t>
            </a:r>
          </a:p>
          <a:p>
            <a:r>
              <a:rPr lang="en-US" dirty="0" smtClean="0"/>
              <a:t>Becomes unbalanced</a:t>
            </a:r>
          </a:p>
          <a:p>
            <a:r>
              <a:rPr lang="en-US" dirty="0" smtClean="0"/>
              <a:t>Leaves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7" r="-12377"/>
          <a:stretch>
            <a:fillRect/>
          </a:stretch>
        </p:blipFill>
        <p:spPr>
          <a:xfrm>
            <a:off x="3931453" y="2912036"/>
            <a:ext cx="5212547" cy="34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09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an object becomes polarized, the charge _______.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Stays balanced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Becomes unbalanced</a:t>
            </a:r>
          </a:p>
          <a:p>
            <a:r>
              <a:rPr lang="en-US" dirty="0" smtClean="0"/>
              <a:t>Leaves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7" r="-12377"/>
          <a:stretch>
            <a:fillRect/>
          </a:stretch>
        </p:blipFill>
        <p:spPr>
          <a:xfrm>
            <a:off x="3931453" y="2912036"/>
            <a:ext cx="5212547" cy="34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38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5682" y="269913"/>
            <a:ext cx="4678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electric discharge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9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ev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87" b="-4587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192791"/>
          </a:xfrm>
        </p:spPr>
        <p:txBody>
          <a:bodyPr>
            <a:normAutofit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</a:t>
            </a:r>
            <a:r>
              <a:rPr lang="en-US" b="1" u="sng" dirty="0"/>
              <a:t>d</a:t>
            </a:r>
            <a:r>
              <a:rPr lang="en-US" b="1" u="sng" dirty="0" smtClean="0"/>
              <a:t>ischarge</a:t>
            </a:r>
            <a:r>
              <a:rPr lang="en-US" b="1" u="sng" dirty="0" smtClean="0"/>
              <a:t>:</a:t>
            </a:r>
            <a:r>
              <a:rPr lang="en-US" dirty="0" smtClean="0"/>
              <a:t> </a:t>
            </a:r>
            <a:r>
              <a:rPr lang="en-US" dirty="0" smtClean="0"/>
              <a:t>process of an </a:t>
            </a:r>
            <a:r>
              <a:rPr lang="en-US" dirty="0" smtClean="0"/>
              <a:t>unbalanced charge </a:t>
            </a:r>
            <a:r>
              <a:rPr lang="en-US" dirty="0" smtClean="0"/>
              <a:t>becoming </a:t>
            </a:r>
            <a:r>
              <a:rPr lang="en-US" dirty="0" smtClean="0"/>
              <a:t>balanced.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0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am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r="-1137"/>
          <a:stretch>
            <a:fillRect/>
          </a:stretch>
        </p:blipFill>
        <p:spPr>
          <a:xfrm>
            <a:off x="457200" y="855663"/>
            <a:ext cx="8229600" cy="5270500"/>
          </a:xfrm>
        </p:spPr>
      </p:pic>
    </p:spTree>
    <p:extLst>
      <p:ext uri="{BB962C8B-B14F-4D97-AF65-F5344CB8AC3E}">
        <p14:creationId xmlns:p14="http://schemas.microsoft.com/office/powerpoint/2010/main" val="35858541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Lightening</a:t>
            </a:r>
            <a:endParaRPr lang="en-US" dirty="0"/>
          </a:p>
        </p:txBody>
      </p:sp>
      <p:pic>
        <p:nvPicPr>
          <p:cNvPr id="4" name="Content Placeholder 3" descr="lightening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3" r="-10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075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Lightening</a:t>
            </a:r>
            <a:endParaRPr lang="en-US" dirty="0"/>
          </a:p>
        </p:txBody>
      </p:sp>
      <p:pic>
        <p:nvPicPr>
          <p:cNvPr id="4" name="Content Placeholder 3" descr="lightening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3" r="-10913"/>
          <a:stretch>
            <a:fillRect/>
          </a:stretch>
        </p:blipFill>
        <p:spPr/>
      </p:pic>
      <p:sp>
        <p:nvSpPr>
          <p:cNvPr id="3" name="Oval 2"/>
          <p:cNvSpPr/>
          <p:nvPr/>
        </p:nvSpPr>
        <p:spPr>
          <a:xfrm>
            <a:off x="5126680" y="1600200"/>
            <a:ext cx="1626289" cy="452596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88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Electric Discharge</a:t>
            </a:r>
            <a:endParaRPr lang="en-US" dirty="0"/>
          </a:p>
        </p:txBody>
      </p:sp>
      <p:pic>
        <p:nvPicPr>
          <p:cNvPr id="4" name="Content Placeholder 3" descr="leve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87" b="-45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00141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6" r="-13166"/>
          <a:stretch>
            <a:fillRect/>
          </a:stretch>
        </p:blipFill>
        <p:spPr>
          <a:xfrm>
            <a:off x="457200" y="728663"/>
            <a:ext cx="82296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85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electric discharge causes an unbalanced charge to become ______.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30" r="-2533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09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Subatomic particles that attract each other are ________.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proton and one neutron</a:t>
            </a:r>
          </a:p>
          <a:p>
            <a:r>
              <a:rPr lang="en-US" dirty="0" smtClean="0"/>
              <a:t>One proton and one electron</a:t>
            </a:r>
          </a:p>
          <a:p>
            <a:r>
              <a:rPr lang="en-US" dirty="0" smtClean="0"/>
              <a:t>Two protons</a:t>
            </a:r>
          </a:p>
          <a:p>
            <a:r>
              <a:rPr lang="en-US" dirty="0" smtClean="0"/>
              <a:t>One electron and one neutron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7" r="-12377"/>
          <a:stretch>
            <a:fillRect/>
          </a:stretch>
        </p:blipFill>
        <p:spPr>
          <a:xfrm>
            <a:off x="5772444" y="4275117"/>
            <a:ext cx="3673290" cy="243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43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Subatomic particles that attract each other are ________.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proton and one neutron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One proton and one electron</a:t>
            </a:r>
          </a:p>
          <a:p>
            <a:r>
              <a:rPr lang="en-US" dirty="0" smtClean="0"/>
              <a:t>Two protons</a:t>
            </a:r>
          </a:p>
          <a:p>
            <a:r>
              <a:rPr lang="en-US" dirty="0" smtClean="0"/>
              <a:t>One electron and one neutron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7" r="-12377"/>
          <a:stretch>
            <a:fillRect/>
          </a:stretch>
        </p:blipFill>
        <p:spPr>
          <a:xfrm>
            <a:off x="5772444" y="4275117"/>
            <a:ext cx="3673290" cy="243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796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8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25" y="274638"/>
            <a:ext cx="8672051" cy="1775388"/>
          </a:xfrm>
        </p:spPr>
        <p:txBody>
          <a:bodyPr>
            <a:normAutofit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insulator:</a:t>
            </a:r>
            <a:r>
              <a:rPr lang="en-US" b="1" dirty="0" smtClean="0"/>
              <a:t> </a:t>
            </a:r>
            <a:r>
              <a:rPr lang="en-US" dirty="0"/>
              <a:t>material in which electrons </a:t>
            </a:r>
            <a:r>
              <a:rPr lang="en-US" dirty="0" smtClean="0"/>
              <a:t>can </a:t>
            </a:r>
            <a:r>
              <a:rPr lang="en-US" b="1" i="1" dirty="0" smtClean="0"/>
              <a:t>not</a:t>
            </a:r>
            <a:r>
              <a:rPr lang="en-US" dirty="0" smtClean="0"/>
              <a:t> </a:t>
            </a:r>
            <a:r>
              <a:rPr lang="en-US" dirty="0"/>
              <a:t>move around easily</a:t>
            </a:r>
            <a:endParaRPr lang="en-US" dirty="0"/>
          </a:p>
        </p:txBody>
      </p:sp>
      <p:pic>
        <p:nvPicPr>
          <p:cNvPr id="4" name="Content Placeholder 3" descr="insula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9" r="-10459"/>
          <a:stretch>
            <a:fillRect/>
          </a:stretch>
        </p:blipFill>
        <p:spPr>
          <a:xfrm>
            <a:off x="457200" y="219013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384584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1" y="274638"/>
            <a:ext cx="8766629" cy="1848076"/>
          </a:xfrm>
        </p:spPr>
        <p:txBody>
          <a:bodyPr>
            <a:normAutofit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conductor</a:t>
            </a:r>
            <a:r>
              <a:rPr lang="en-US" b="1" u="sng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material in which electrons </a:t>
            </a:r>
            <a:r>
              <a:rPr lang="en-US" b="1" i="1" dirty="0"/>
              <a:t>can</a:t>
            </a:r>
            <a:r>
              <a:rPr lang="en-US" dirty="0"/>
              <a:t> easily move around</a:t>
            </a:r>
            <a:endParaRPr lang="en-US" dirty="0"/>
          </a:p>
        </p:txBody>
      </p:sp>
      <p:pic>
        <p:nvPicPr>
          <p:cNvPr id="4" name="Content Placeholder 3" descr="conducto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13" r="-10913"/>
          <a:stretch>
            <a:fillRect/>
          </a:stretch>
        </p:blipFill>
        <p:spPr>
          <a:xfrm>
            <a:off x="457200" y="212271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698643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3" y="274637"/>
            <a:ext cx="8665029" cy="1684791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p</a:t>
            </a:r>
            <a:r>
              <a:rPr lang="en-US" b="1" u="sng" dirty="0" smtClean="0"/>
              <a:t>olarization: </a:t>
            </a:r>
            <a:r>
              <a:rPr lang="en-US" dirty="0" smtClean="0"/>
              <a:t>occurs when electrons </a:t>
            </a:r>
            <a:r>
              <a:rPr lang="en-US" smtClean="0"/>
              <a:t>are concentrated at one end of an object.</a:t>
            </a:r>
            <a:endParaRPr lang="en-US" dirty="0"/>
          </a:p>
        </p:txBody>
      </p:sp>
      <p:pic>
        <p:nvPicPr>
          <p:cNvPr id="4" name="Content Placeholder 3" descr="magne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53" r="-48553"/>
          <a:stretch>
            <a:fillRect/>
          </a:stretch>
        </p:blipFill>
        <p:spPr>
          <a:xfrm>
            <a:off x="457200" y="23320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890621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ev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87" b="-4587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192791"/>
          </a:xfrm>
        </p:spPr>
        <p:txBody>
          <a:bodyPr>
            <a:normAutofit/>
          </a:bodyPr>
          <a:lstStyle/>
          <a:p>
            <a:r>
              <a:rPr lang="en-US" b="1" u="sng" dirty="0"/>
              <a:t>e</a:t>
            </a:r>
            <a:r>
              <a:rPr lang="en-US" b="1" u="sng" dirty="0" smtClean="0"/>
              <a:t>lectric </a:t>
            </a:r>
            <a:r>
              <a:rPr lang="en-US" b="1" u="sng" dirty="0"/>
              <a:t>d</a:t>
            </a:r>
            <a:r>
              <a:rPr lang="en-US" b="1" u="sng" dirty="0" smtClean="0"/>
              <a:t>ischarge</a:t>
            </a:r>
            <a:r>
              <a:rPr lang="en-US" b="1" u="sng" dirty="0" smtClean="0"/>
              <a:t>:</a:t>
            </a:r>
            <a:r>
              <a:rPr lang="en-US" dirty="0" smtClean="0"/>
              <a:t> </a:t>
            </a:r>
            <a:r>
              <a:rPr lang="en-US" dirty="0" smtClean="0"/>
              <a:t>process of an </a:t>
            </a:r>
            <a:r>
              <a:rPr lang="en-US" dirty="0" smtClean="0"/>
              <a:t>unbalanced charge </a:t>
            </a:r>
            <a:r>
              <a:rPr lang="en-US" dirty="0" smtClean="0"/>
              <a:t>becoming </a:t>
            </a:r>
            <a:r>
              <a:rPr lang="en-US" dirty="0" smtClean="0"/>
              <a:t>balanced.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75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9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200194"/>
            <a:ext cx="796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Video Created With 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Objective: </a:t>
            </a:r>
            <a:r>
              <a:rPr lang="en-US" dirty="0" smtClean="0"/>
              <a:t>Students will understand that electrons cannot travel in insulators but can travel in conductors.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Activity: </a:t>
            </a:r>
            <a:r>
              <a:rPr lang="en-US" dirty="0" smtClean="0"/>
              <a:t>The teacher will create a demonstration for students. The teacher will create a short circuit and show how you need the conductor to allow electricity to flow. The teacher will demonstrate this by using a  piece of strong and seeing the light bulb not light up and using a  wire and the light bulb lights up.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Materials: </a:t>
            </a:r>
          </a:p>
          <a:p>
            <a:r>
              <a:rPr lang="en-US" dirty="0" smtClean="0"/>
              <a:t>Wire</a:t>
            </a:r>
          </a:p>
          <a:p>
            <a:r>
              <a:rPr lang="en-US" dirty="0" smtClean="0"/>
              <a:t>String</a:t>
            </a:r>
          </a:p>
          <a:p>
            <a:r>
              <a:rPr lang="en-US" dirty="0" smtClean="0"/>
              <a:t>Light bulb</a:t>
            </a:r>
          </a:p>
          <a:p>
            <a:r>
              <a:rPr lang="en-US" dirty="0" smtClean="0"/>
              <a:t>Battery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6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Electrons</a:t>
            </a:r>
            <a:endParaRPr lang="en-US" dirty="0"/>
          </a:p>
        </p:txBody>
      </p:sp>
      <p:pic>
        <p:nvPicPr>
          <p:cNvPr id="4" name="Content Placeholder 3" descr="negativ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38" r="-36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5994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electric charge</a:t>
            </a:r>
            <a:endParaRPr lang="en-US" dirty="0"/>
          </a:p>
        </p:txBody>
      </p:sp>
      <p:pic>
        <p:nvPicPr>
          <p:cNvPr id="4" name="Content Placeholder 3" descr="lightenin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6000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static charge</a:t>
            </a:r>
            <a:endParaRPr lang="en-US" dirty="0"/>
          </a:p>
        </p:txBody>
      </p:sp>
      <p:pic>
        <p:nvPicPr>
          <p:cNvPr id="4" name="Content Placeholder 3" descr="static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0886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932</Words>
  <Application>Microsoft Macintosh PowerPoint</Application>
  <PresentationFormat>On-screen Show (4:3)</PresentationFormat>
  <Paragraphs>181</Paragraphs>
  <Slides>61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Calibri</vt:lpstr>
      <vt:lpstr>Arial</vt:lpstr>
      <vt:lpstr>Office Theme</vt:lpstr>
      <vt:lpstr>PowerPoint Presentation</vt:lpstr>
      <vt:lpstr>Electric Insulator</vt:lpstr>
      <vt:lpstr>Electric Conductor</vt:lpstr>
      <vt:lpstr>Polarization</vt:lpstr>
      <vt:lpstr>Electric Discharge</vt:lpstr>
      <vt:lpstr>PowerPoint Presentation</vt:lpstr>
      <vt:lpstr>Electrons</vt:lpstr>
      <vt:lpstr>electric charge</vt:lpstr>
      <vt:lpstr>static charge</vt:lpstr>
      <vt:lpstr>Interactions</vt:lpstr>
      <vt:lpstr>PowerPoint Presentation</vt:lpstr>
      <vt:lpstr>What is a static charge? </vt:lpstr>
      <vt:lpstr>What charges does an electron have? </vt:lpstr>
      <vt:lpstr>PowerPoint Presentation</vt:lpstr>
      <vt:lpstr>electric insulator: material in which electrons can not move around easily</vt:lpstr>
      <vt:lpstr>PowerPoint Presentation</vt:lpstr>
      <vt:lpstr>Glass</vt:lpstr>
      <vt:lpstr>Rubber</vt:lpstr>
      <vt:lpstr>PowerPoint Presentation</vt:lpstr>
      <vt:lpstr>Metal</vt:lpstr>
      <vt:lpstr>PowerPoint Presentation</vt:lpstr>
      <vt:lpstr>Can electrons move in an insulator? </vt:lpstr>
      <vt:lpstr>Which is not an insulator</vt:lpstr>
      <vt:lpstr>Which is not an insulator</vt:lpstr>
      <vt:lpstr>PowerPoint Presentation</vt:lpstr>
      <vt:lpstr>electric conductor: material in which electrons can easily move around</vt:lpstr>
      <vt:lpstr>PowerPoint Presentation</vt:lpstr>
      <vt:lpstr>Copper</vt:lpstr>
      <vt:lpstr>Aluminum </vt:lpstr>
      <vt:lpstr>PowerPoint Presentation</vt:lpstr>
      <vt:lpstr>Wood</vt:lpstr>
      <vt:lpstr>Power Cords</vt:lpstr>
      <vt:lpstr>PowerPoint Presentation</vt:lpstr>
      <vt:lpstr>What is the difference between a conductor and an insulator? </vt:lpstr>
      <vt:lpstr>PowerPoint Presentation</vt:lpstr>
      <vt:lpstr>polarization: occurs when electrons are concentrated at one end of an object.</vt:lpstr>
      <vt:lpstr>How does polarizing happen?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an object becomes polarized, the charge _______. </vt:lpstr>
      <vt:lpstr>When an object becomes polarized, the charge _______. </vt:lpstr>
      <vt:lpstr>PowerPoint Presentation</vt:lpstr>
      <vt:lpstr>electric discharge: process of an unbalanced charge becoming balanced. </vt:lpstr>
      <vt:lpstr>PowerPoint Presentation</vt:lpstr>
      <vt:lpstr>Lightening</vt:lpstr>
      <vt:lpstr>Lightening</vt:lpstr>
      <vt:lpstr>PowerPoint Presentation</vt:lpstr>
      <vt:lpstr>An electric discharge causes an unbalanced charge to become ______. </vt:lpstr>
      <vt:lpstr>Subatomic particles that attract each other are ________.</vt:lpstr>
      <vt:lpstr>Subatomic particles that attract each other are ________.</vt:lpstr>
      <vt:lpstr>PowerPoint Presentation</vt:lpstr>
      <vt:lpstr>electric insulator: material in which electrons can not move around easily</vt:lpstr>
      <vt:lpstr>electric conductor: material in which electrons can easily move around</vt:lpstr>
      <vt:lpstr>polarization: occurs when electrons are concentrated at one end of an object.</vt:lpstr>
      <vt:lpstr>electric discharge: process of an unbalanced charge becoming balanced. </vt:lpstr>
      <vt:lpstr>PowerPoint Presentation</vt:lpstr>
      <vt:lpstr>PowerPoint Presentation</vt:lpstr>
      <vt:lpstr>Activity</vt:lpstr>
    </vt:vector>
  </TitlesOfParts>
  <Company>University of Virginia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Kennedy</dc:creator>
  <cp:lastModifiedBy>Katherine Peeples</cp:lastModifiedBy>
  <cp:revision>16</cp:revision>
  <dcterms:created xsi:type="dcterms:W3CDTF">2017-06-27T13:42:46Z</dcterms:created>
  <dcterms:modified xsi:type="dcterms:W3CDTF">2017-10-19T16:30:08Z</dcterms:modified>
</cp:coreProperties>
</file>