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85" r:id="rId2"/>
    <p:sldId id="256" r:id="rId3"/>
    <p:sldId id="257" r:id="rId4"/>
    <p:sldId id="258" r:id="rId5"/>
    <p:sldId id="259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88" r:id="rId14"/>
    <p:sldId id="295" r:id="rId15"/>
    <p:sldId id="296" r:id="rId16"/>
    <p:sldId id="314" r:id="rId17"/>
    <p:sldId id="261" r:id="rId18"/>
    <p:sldId id="315" r:id="rId19"/>
    <p:sldId id="271" r:id="rId20"/>
    <p:sldId id="268" r:id="rId21"/>
    <p:sldId id="270" r:id="rId22"/>
    <p:sldId id="275" r:id="rId23"/>
    <p:sldId id="269" r:id="rId24"/>
    <p:sldId id="272" r:id="rId25"/>
    <p:sldId id="273" r:id="rId26"/>
    <p:sldId id="274" r:id="rId27"/>
    <p:sldId id="297" r:id="rId28"/>
    <p:sldId id="298" r:id="rId29"/>
    <p:sldId id="299" r:id="rId30"/>
    <p:sldId id="300" r:id="rId31"/>
    <p:sldId id="316" r:id="rId32"/>
    <p:sldId id="263" r:id="rId33"/>
    <p:sldId id="317" r:id="rId34"/>
    <p:sldId id="276" r:id="rId35"/>
    <p:sldId id="279" r:id="rId36"/>
    <p:sldId id="280" r:id="rId37"/>
    <p:sldId id="277" r:id="rId38"/>
    <p:sldId id="278" r:id="rId39"/>
    <p:sldId id="301" r:id="rId40"/>
    <p:sldId id="302" r:id="rId41"/>
    <p:sldId id="303" r:id="rId42"/>
    <p:sldId id="304" r:id="rId43"/>
    <p:sldId id="318" r:id="rId44"/>
    <p:sldId id="265" r:id="rId45"/>
    <p:sldId id="320" r:id="rId46"/>
    <p:sldId id="319" r:id="rId47"/>
    <p:sldId id="305" r:id="rId48"/>
    <p:sldId id="281" r:id="rId49"/>
    <p:sldId id="321" r:id="rId50"/>
    <p:sldId id="267" r:id="rId51"/>
    <p:sldId id="282" r:id="rId52"/>
    <p:sldId id="306" r:id="rId53"/>
    <p:sldId id="307" r:id="rId54"/>
    <p:sldId id="283" r:id="rId55"/>
    <p:sldId id="284" r:id="rId56"/>
    <p:sldId id="286" r:id="rId57"/>
    <p:sldId id="308" r:id="rId58"/>
    <p:sldId id="309" r:id="rId59"/>
    <p:sldId id="310" r:id="rId60"/>
    <p:sldId id="326" r:id="rId61"/>
    <p:sldId id="322" r:id="rId62"/>
    <p:sldId id="323" r:id="rId63"/>
    <p:sldId id="324" r:id="rId64"/>
    <p:sldId id="325" r:id="rId65"/>
    <p:sldId id="311" r:id="rId66"/>
    <p:sldId id="312" r:id="rId67"/>
    <p:sldId id="31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54"/>
    <p:restoredTop sz="79327"/>
  </p:normalViewPr>
  <p:slideViewPr>
    <p:cSldViewPr snapToGrid="0" snapToObjects="1">
      <p:cViewPr varScale="1">
        <p:scale>
          <a:sx n="84" d="100"/>
          <a:sy n="84" d="100"/>
        </p:scale>
        <p:origin x="10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3BDE6-AA58-664A-B0F3-ECB8B01F9F5B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F221-D2C6-A04F-89F8-BA2328AB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84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a new vocabulary term.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electric charges and static charges interact</a:t>
            </a:r>
            <a:r>
              <a:rPr lang="en-US" baseline="0" dirty="0" smtClean="0"/>
              <a:t> between negatively and positively charged 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electric insulator</a:t>
            </a:r>
            <a:r>
              <a:rPr lang="en-US" baseline="0" dirty="0" smtClean="0"/>
              <a:t> keeps electrons from being able to move around easily.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92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an electric</a:t>
            </a:r>
            <a:r>
              <a:rPr lang="en-US" baseline="0" dirty="0" smtClean="0"/>
              <a:t> conductor, electrons are able to move around easily.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1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review before we move on</a:t>
            </a:r>
            <a:r>
              <a:rPr lang="en-US" baseline="0" dirty="0" smtClean="0"/>
              <a:t> to new terms.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33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electric current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electric current</a:t>
            </a:r>
            <a:r>
              <a:rPr lang="en-US" baseline="0" dirty="0" smtClean="0"/>
              <a:t> is the movement of electrically charged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56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That is the basic definition, but there is a bit more you need to know.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24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current is measured in amps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64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currents flow in a closed</a:t>
            </a:r>
            <a:r>
              <a:rPr lang="en-US" baseline="0" dirty="0" smtClean="0"/>
              <a:t> circuit.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5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the light bulb is on, an electric current is flowing.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5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will define</a:t>
            </a:r>
            <a:r>
              <a:rPr lang="en-US" baseline="0" dirty="0" smtClean="0"/>
              <a:t> electric current,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15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the circuit is open, the current cannot get to the lightbulb and it is 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83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travel to and from a source</a:t>
            </a:r>
            <a:r>
              <a:rPr lang="en-US" baseline="0" dirty="0" smtClean="0"/>
              <a:t> of power.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98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will look at an example.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2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hairdryer</a:t>
            </a:r>
            <a:r>
              <a:rPr lang="en-US" baseline="0" dirty="0" smtClean="0"/>
              <a:t> uses about 10A of electric current to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light bulb</a:t>
            </a:r>
            <a:r>
              <a:rPr lang="en-US" baseline="0" dirty="0" smtClean="0"/>
              <a:t> uses 1A of power.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0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review what we’ve</a:t>
            </a:r>
            <a:r>
              <a:rPr lang="en-US" baseline="0" dirty="0" smtClean="0"/>
              <a:t> covered so far.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26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current.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34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electric resistance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54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resistance is a</a:t>
            </a:r>
            <a:r>
              <a:rPr lang="en-US" baseline="0" dirty="0" smtClean="0"/>
              <a:t> measure of how difficult it is for an electric current to flow in a material.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That is the basic definition, but there is a bit more you need to know.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resistance,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69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</a:t>
            </a:r>
            <a:r>
              <a:rPr lang="en-US" baseline="0" dirty="0" smtClean="0"/>
              <a:t> resistance is measured in ohms.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78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Resistance is also affected by length of the material. The longer the material</a:t>
            </a:r>
            <a:r>
              <a:rPr lang="en-US" baseline="0" dirty="0" smtClean="0"/>
              <a:t> the more resistance.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36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dirty="0" smtClean="0"/>
              <a:t>thicknes</a:t>
            </a:r>
            <a:r>
              <a:rPr lang="en-US" baseline="0" dirty="0" smtClean="0"/>
              <a:t>s of a material also affects the material’s resistance. The thicker the material, the more resistance a material has.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27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Conductors have low</a:t>
            </a:r>
            <a:r>
              <a:rPr lang="en-US" baseline="0" dirty="0" smtClean="0"/>
              <a:t> electric resistance, which means that current can easily flow through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4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Insulators have high electric resistance,</a:t>
            </a:r>
            <a:r>
              <a:rPr lang="en-US" baseline="0" dirty="0" smtClean="0"/>
              <a:t> which means that current cannot easily flow through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72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review what we’ve covered so far.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73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resistor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357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Thickness;</a:t>
            </a:r>
            <a:r>
              <a:rPr lang="en-US" baseline="0" dirty="0" smtClean="0"/>
              <a:t> length;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80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piece of wood.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414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</a:t>
            </a:r>
            <a:r>
              <a:rPr lang="en-US" baseline="0" dirty="0" smtClean="0"/>
              <a:t>voltage means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1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voltage,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00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Voltage is the measure of how much energy is needed in an electric</a:t>
            </a:r>
            <a:r>
              <a:rPr lang="en-US" baseline="0" dirty="0" smtClean="0"/>
              <a:t> circuit.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778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That is the basic definition, but there is a bit more you need to know.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739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higher the voltage in a circuit, the more electrical energy that is transformed into thermal or light energy.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898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Voltage is measured in volts.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337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Ohm’s Law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35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Ohm’s Law is an equation that shows the relationship between voltage, current,</a:t>
            </a:r>
            <a:r>
              <a:rPr lang="en-US" baseline="0" dirty="0" smtClean="0"/>
              <a:t> and resistance.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77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Ohm’s law states that voltage = current</a:t>
            </a:r>
            <a:r>
              <a:rPr lang="en-US" baseline="0" dirty="0" smtClean="0"/>
              <a:t> x resistance.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347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</a:t>
            </a:r>
            <a:r>
              <a:rPr lang="en-US" baseline="0" dirty="0" smtClean="0"/>
              <a:t> move variables around like in math and also have resistance = voltage/ current.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7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</a:t>
            </a:r>
            <a:r>
              <a:rPr lang="en-US" baseline="0" dirty="0" smtClean="0"/>
              <a:t> move variables around like in math and also have current = voltage/resistance.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74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 look at an example problem.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62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Ohm’s Law.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30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it it your turn.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361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875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 = 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551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40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electric current</a:t>
            </a:r>
            <a:r>
              <a:rPr lang="en-US" baseline="0" dirty="0" smtClean="0"/>
              <a:t> is the movement of electrically charged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0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resistance is a</a:t>
            </a:r>
            <a:r>
              <a:rPr lang="en-US" baseline="0" dirty="0" smtClean="0"/>
              <a:t> measure of how difficult it is for an electric current to flow in a material.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242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Voltage is the measure of how much energy is needed in an electric</a:t>
            </a:r>
            <a:r>
              <a:rPr lang="en-US" baseline="0" dirty="0" smtClean="0"/>
              <a:t> circuit.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52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Ohm’s Law is an equation that shows the relationship between voltage, current,</a:t>
            </a:r>
            <a:r>
              <a:rPr lang="en-US" baseline="0" dirty="0" smtClean="0"/>
              <a:t> and resistance.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F221-D2C6-A04F-89F8-BA2328AB695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657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these terms, 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8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Electrons</a:t>
            </a:r>
            <a:r>
              <a:rPr lang="en-US" baseline="0" dirty="0" smtClean="0"/>
              <a:t> have a negative charge.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9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Protons and</a:t>
            </a:r>
            <a:r>
              <a:rPr lang="en-US" baseline="0" dirty="0" smtClean="0"/>
              <a:t> electrons have electric charges. Protons have a positive charge, while electrons have a negative charge.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94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Static</a:t>
            </a:r>
            <a:r>
              <a:rPr lang="en-US" baseline="0" dirty="0" smtClean="0"/>
              <a:t> charge happens when an object has an unequal number of either protons or electrons.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1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891ED-7C66-764E-A9DD-C9CDA6685B76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E647-23A9-7242-9E25-E994DAF87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5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</a:t>
            </a:r>
            <a:endParaRPr lang="en-US" dirty="0"/>
          </a:p>
        </p:txBody>
      </p:sp>
      <p:pic>
        <p:nvPicPr>
          <p:cNvPr id="4" name="Content Placeholder 3" descr="lighten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52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 insulator</a:t>
            </a:r>
            <a:endParaRPr lang="en-US" dirty="0"/>
          </a:p>
        </p:txBody>
      </p:sp>
      <p:pic>
        <p:nvPicPr>
          <p:cNvPr id="4" name="Content Placeholder 3" descr="insula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>
          <a:xfrm>
            <a:off x="457200" y="19002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3080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 conductor</a:t>
            </a:r>
            <a:endParaRPr lang="en-US" dirty="0"/>
          </a:p>
        </p:txBody>
      </p:sp>
      <p:pic>
        <p:nvPicPr>
          <p:cNvPr id="4" name="Content Placeholder 3" descr="conduc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20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23" r="-12323"/>
          <a:stretch>
            <a:fillRect/>
          </a:stretch>
        </p:blipFill>
        <p:spPr>
          <a:xfrm>
            <a:off x="457200" y="655638"/>
            <a:ext cx="8229600" cy="54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Electrons can move in an _______?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 Insulator</a:t>
            </a:r>
          </a:p>
          <a:p>
            <a:r>
              <a:rPr lang="en-US" dirty="0" smtClean="0"/>
              <a:t>Electric Conductor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xfrm>
            <a:off x="3641816" y="3175474"/>
            <a:ext cx="6201149" cy="34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Electrons can move in an _______?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 Insulator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Electric Conductor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xfrm>
            <a:off x="3641816" y="3175474"/>
            <a:ext cx="6201149" cy="34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1930" y="583778"/>
            <a:ext cx="5422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electric current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1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274637"/>
            <a:ext cx="8686800" cy="1825625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current:</a:t>
            </a:r>
            <a:r>
              <a:rPr lang="en-US" b="1" dirty="0" smtClean="0"/>
              <a:t> </a:t>
            </a:r>
            <a:r>
              <a:rPr lang="en-US" dirty="0" smtClean="0"/>
              <a:t>movement of electrically charged particles </a:t>
            </a:r>
            <a:endParaRPr lang="en-US" dirty="0"/>
          </a:p>
        </p:txBody>
      </p:sp>
      <p:pic>
        <p:nvPicPr>
          <p:cNvPr id="4" name="Content Placeholder 3" descr="powerlin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2" r="-3072"/>
          <a:stretch>
            <a:fillRect/>
          </a:stretch>
        </p:blipFill>
        <p:spPr>
          <a:xfrm>
            <a:off x="457200" y="210026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0983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 (A)</a:t>
            </a:r>
            <a:endParaRPr lang="en-US" dirty="0"/>
          </a:p>
        </p:txBody>
      </p:sp>
      <p:pic>
        <p:nvPicPr>
          <p:cNvPr id="4" name="Content Placeholder 3" descr="measu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0" r="-9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76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Current</a:t>
            </a:r>
            <a:endParaRPr lang="en-US" dirty="0"/>
          </a:p>
        </p:txBody>
      </p:sp>
      <p:pic>
        <p:nvPicPr>
          <p:cNvPr id="4" name="Content Placeholder 3" descr="powerlin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2" r="-3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06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Closed Circuit</a:t>
            </a:r>
            <a:endParaRPr lang="en-US" dirty="0"/>
          </a:p>
        </p:txBody>
      </p:sp>
      <p:pic>
        <p:nvPicPr>
          <p:cNvPr id="4" name="Content Placeholder 3" descr="close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88" r="-40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38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Flowing </a:t>
            </a:r>
            <a:endParaRPr lang="en-US" dirty="0"/>
          </a:p>
        </p:txBody>
      </p:sp>
      <p:pic>
        <p:nvPicPr>
          <p:cNvPr id="4" name="Content Placeholder 3" descr="close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88" r="-40688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2622083" y="2212589"/>
            <a:ext cx="1741226" cy="186431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Off</a:t>
            </a:r>
            <a:endParaRPr lang="en-US" dirty="0"/>
          </a:p>
        </p:txBody>
      </p:sp>
      <p:pic>
        <p:nvPicPr>
          <p:cNvPr id="4" name="Content Placeholder 3" descr="lightbulboff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76" r="-78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098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Source</a:t>
            </a:r>
            <a:endParaRPr lang="en-US" dirty="0"/>
          </a:p>
        </p:txBody>
      </p:sp>
      <p:pic>
        <p:nvPicPr>
          <p:cNvPr id="4" name="Content Placeholder 3" descr="batter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01" r="-64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35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1" b="-2451"/>
          <a:stretch>
            <a:fillRect/>
          </a:stretch>
        </p:blipFill>
        <p:spPr>
          <a:xfrm>
            <a:off x="457200" y="471488"/>
            <a:ext cx="8229600" cy="5654675"/>
          </a:xfrm>
        </p:spPr>
      </p:pic>
    </p:spTree>
    <p:extLst>
      <p:ext uri="{BB962C8B-B14F-4D97-AF65-F5344CB8AC3E}">
        <p14:creationId xmlns:p14="http://schemas.microsoft.com/office/powerpoint/2010/main" val="285373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Hairdryers</a:t>
            </a:r>
            <a:endParaRPr lang="en-US" dirty="0"/>
          </a:p>
        </p:txBody>
      </p:sp>
      <p:pic>
        <p:nvPicPr>
          <p:cNvPr id="4" name="Content Placeholder 3" descr="hairdry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59" r="-86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08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bulb</a:t>
            </a:r>
            <a:endParaRPr lang="en-US" dirty="0"/>
          </a:p>
        </p:txBody>
      </p:sp>
      <p:pic>
        <p:nvPicPr>
          <p:cNvPr id="4" name="Content Placeholder 3" descr="lightbulb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09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9" r="-12089"/>
          <a:stretch>
            <a:fillRect/>
          </a:stretch>
        </p:blipFill>
        <p:spPr>
          <a:xfrm>
            <a:off x="457200" y="635000"/>
            <a:ext cx="82296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movement of charged particles called?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a closed circuit with a light bulb, how do you know when a current is flowing?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6223"/>
            <a:ext cx="8229600" cy="3339940"/>
          </a:xfrm>
        </p:spPr>
        <p:txBody>
          <a:bodyPr/>
          <a:lstStyle/>
          <a:p>
            <a:r>
              <a:rPr lang="en-US" dirty="0" smtClean="0"/>
              <a:t>The light bulb is on</a:t>
            </a:r>
          </a:p>
          <a:p>
            <a:r>
              <a:rPr lang="en-US" dirty="0" smtClean="0"/>
              <a:t>The light bulb is off</a:t>
            </a:r>
          </a:p>
          <a:p>
            <a:r>
              <a:rPr lang="en-US" dirty="0" smtClean="0"/>
              <a:t>The wires are hot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xfrm>
            <a:off x="3641816" y="3175474"/>
            <a:ext cx="6201149" cy="34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Resistance</a:t>
            </a:r>
            <a:endParaRPr lang="en-US" dirty="0"/>
          </a:p>
        </p:txBody>
      </p:sp>
      <p:pic>
        <p:nvPicPr>
          <p:cNvPr id="4" name="Content Placeholder 3" descr="resis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69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a closed circuit with a light bulb, how do you know when a current is flowing?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6223"/>
            <a:ext cx="8229600" cy="333994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light bulb is on</a:t>
            </a:r>
          </a:p>
          <a:p>
            <a:r>
              <a:rPr lang="en-US" dirty="0" smtClean="0"/>
              <a:t>The light bulb is off</a:t>
            </a:r>
          </a:p>
          <a:p>
            <a:r>
              <a:rPr lang="en-US" dirty="0" smtClean="0"/>
              <a:t>The wires are hot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xfrm>
            <a:off x="3641816" y="3175474"/>
            <a:ext cx="6201149" cy="34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3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9205" y="178965"/>
            <a:ext cx="50676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electric resistance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0"/>
            <a:ext cx="8839200" cy="202692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</a:t>
            </a:r>
            <a:r>
              <a:rPr lang="en-US" b="1" u="sng" dirty="0"/>
              <a:t>r</a:t>
            </a:r>
            <a:r>
              <a:rPr lang="en-US" b="1" u="sng" dirty="0" smtClean="0"/>
              <a:t>esistance: </a:t>
            </a:r>
            <a:r>
              <a:rPr lang="en-US"/>
              <a:t>h</a:t>
            </a:r>
            <a:r>
              <a:rPr lang="en-US" smtClean="0"/>
              <a:t>ow difficult </a:t>
            </a:r>
            <a:r>
              <a:rPr lang="en-US" dirty="0" smtClean="0"/>
              <a:t>it is for an electric current </a:t>
            </a:r>
            <a:r>
              <a:rPr lang="en-US" smtClean="0"/>
              <a:t>to flow in a material</a:t>
            </a:r>
            <a:endParaRPr lang="en-US" dirty="0"/>
          </a:p>
        </p:txBody>
      </p:sp>
      <p:pic>
        <p:nvPicPr>
          <p:cNvPr id="4" name="Content Placeholder 3" descr="resis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16408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082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Ohm (</a:t>
            </a:r>
            <a:r>
              <a:rPr lang="el-GR" i="1" dirty="0" smtClean="0"/>
              <a:t>Ω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measu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0" r="-9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3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</a:t>
            </a:r>
            <a:endParaRPr lang="en-US" dirty="0"/>
          </a:p>
        </p:txBody>
      </p:sp>
      <p:pic>
        <p:nvPicPr>
          <p:cNvPr id="4" name="Content Placeholder 3" descr="rul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41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Thickness</a:t>
            </a:r>
            <a:endParaRPr lang="en-US" dirty="0"/>
          </a:p>
        </p:txBody>
      </p:sp>
      <p:pic>
        <p:nvPicPr>
          <p:cNvPr id="4" name="Content Placeholder 3" descr="thick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63" b="-223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53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Conductors</a:t>
            </a:r>
            <a:endParaRPr lang="en-US" dirty="0"/>
          </a:p>
        </p:txBody>
      </p:sp>
      <p:pic>
        <p:nvPicPr>
          <p:cNvPr id="4" name="Content Placeholder 3" descr="copp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24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Insulators</a:t>
            </a:r>
            <a:endParaRPr lang="en-US" dirty="0"/>
          </a:p>
        </p:txBody>
      </p:sp>
      <p:pic>
        <p:nvPicPr>
          <p:cNvPr id="4" name="Content Placeholder 3" descr="woo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47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97" r="-12797"/>
          <a:stretch>
            <a:fillRect/>
          </a:stretch>
        </p:blipFill>
        <p:spPr>
          <a:xfrm>
            <a:off x="457200" y="696913"/>
            <a:ext cx="82296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</a:t>
            </a:r>
            <a:endParaRPr lang="en-US" dirty="0"/>
          </a:p>
        </p:txBody>
      </p:sp>
      <p:pic>
        <p:nvPicPr>
          <p:cNvPr id="4" name="Content Placeholder 3" descr="highvoltag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387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has a higher resistance: a conductor or a resistor?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Resistance of is affected by ________, __________and _______.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4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 have a piece of wood and a piece of copper, which has the higher resistance?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55" r="-38055"/>
          <a:stretch>
            <a:fillRect/>
          </a:stretch>
        </p:blipFill>
        <p:spPr>
          <a:xfrm>
            <a:off x="457200" y="2254250"/>
            <a:ext cx="8229600" cy="38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3645" y="864765"/>
            <a:ext cx="26912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voltage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" y="274638"/>
            <a:ext cx="8839200" cy="1721802"/>
          </a:xfrm>
        </p:spPr>
        <p:txBody>
          <a:bodyPr>
            <a:normAutofit/>
          </a:bodyPr>
          <a:lstStyle/>
          <a:p>
            <a:r>
              <a:rPr lang="en-US" b="1" u="sng" dirty="0"/>
              <a:t>v</a:t>
            </a:r>
            <a:r>
              <a:rPr lang="en-US" b="1" u="sng" dirty="0" smtClean="0"/>
              <a:t>oltage: </a:t>
            </a:r>
            <a:r>
              <a:rPr lang="en-US" dirty="0" smtClean="0"/>
              <a:t>the measure of how much energy is needed in the circuit. </a:t>
            </a:r>
            <a:endParaRPr lang="en-US" dirty="0"/>
          </a:p>
        </p:txBody>
      </p:sp>
      <p:pic>
        <p:nvPicPr>
          <p:cNvPr id="4" name="Content Placeholder 3" descr="highvoltag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199644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26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5569903"/>
            <a:ext cx="574548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 voltage = </a:t>
            </a:r>
            <a:r>
              <a:rPr lang="en-US" sz="3600" smtClean="0"/>
              <a:t>more energy produced</a:t>
            </a:r>
            <a:endParaRPr lang="en-US" sz="3600" dirty="0"/>
          </a:p>
        </p:txBody>
      </p:sp>
      <p:pic>
        <p:nvPicPr>
          <p:cNvPr id="4" name="Content Placeholder 3" descr="highvoltag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137160"/>
            <a:ext cx="8229600" cy="4525963"/>
          </a:xfrm>
        </p:spPr>
      </p:pic>
      <p:sp>
        <p:nvSpPr>
          <p:cNvPr id="3" name="Oval 2"/>
          <p:cNvSpPr/>
          <p:nvPr/>
        </p:nvSpPr>
        <p:spPr>
          <a:xfrm>
            <a:off x="2103120" y="2407920"/>
            <a:ext cx="4907280" cy="141732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9963344">
            <a:off x="3456149" y="3887390"/>
            <a:ext cx="609600" cy="1811167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Volts (V)</a:t>
            </a:r>
            <a:endParaRPr lang="en-US" dirty="0"/>
          </a:p>
        </p:txBody>
      </p:sp>
      <p:pic>
        <p:nvPicPr>
          <p:cNvPr id="4" name="Content Placeholder 3" descr="measu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0" r="-9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46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are voltage, current and resistance related?</a:t>
            </a:r>
            <a:endParaRPr lang="en-US" dirty="0"/>
          </a:p>
        </p:txBody>
      </p:sp>
      <p:pic>
        <p:nvPicPr>
          <p:cNvPr id="4" name="Content Placeholder 3" descr="pond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8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7890" y="697125"/>
            <a:ext cx="39094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Ohm’s Law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Ohm’s Law</a:t>
            </a:r>
            <a:endParaRPr lang="en-US" dirty="0"/>
          </a:p>
        </p:txBody>
      </p:sp>
      <p:pic>
        <p:nvPicPr>
          <p:cNvPr id="4" name="Content Placeholder 3" descr="ohmslaw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1" r="-102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098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998"/>
            <a:ext cx="9144000" cy="172180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Ohm’s Law:</a:t>
            </a:r>
            <a:r>
              <a:rPr lang="en-US" dirty="0" smtClean="0"/>
              <a:t> shows the relationship between voltage</a:t>
            </a:r>
            <a:r>
              <a:rPr lang="en-US" smtClean="0"/>
              <a:t>, current, </a:t>
            </a:r>
            <a:r>
              <a:rPr lang="en-US" dirty="0" smtClean="0"/>
              <a:t>and resistance</a:t>
            </a:r>
            <a:endParaRPr lang="en-US" dirty="0"/>
          </a:p>
        </p:txBody>
      </p:sp>
      <p:pic>
        <p:nvPicPr>
          <p:cNvPr id="4" name="Content Placeholder 3" descr="ohmslaw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1" r="-10231"/>
          <a:stretch>
            <a:fillRect/>
          </a:stretch>
        </p:blipFill>
        <p:spPr>
          <a:xfrm>
            <a:off x="457200" y="210312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05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= Current x Resistance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dirty="0" smtClean="0"/>
              <a:t>V = IR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17688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 = Voltage/Current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9900" dirty="0" smtClean="0"/>
              <a:t>R = V/I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= Voltage/Resistance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9900" dirty="0"/>
              <a:t>I</a:t>
            </a:r>
            <a:r>
              <a:rPr lang="en-US" sz="19900" dirty="0" smtClean="0"/>
              <a:t> = V/R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>
            <a:fillRect/>
          </a:stretch>
        </p:blipFill>
        <p:spPr>
          <a:xfrm>
            <a:off x="457200" y="757238"/>
            <a:ext cx="8229600" cy="5368925"/>
          </a:xfrm>
        </p:spPr>
      </p:pic>
    </p:spTree>
    <p:extLst>
      <p:ext uri="{BB962C8B-B14F-4D97-AF65-F5344CB8AC3E}">
        <p14:creationId xmlns:p14="http://schemas.microsoft.com/office/powerpoint/2010/main" val="40390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90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 run a current of .5A through a 210 </a:t>
            </a:r>
            <a:r>
              <a:rPr lang="el-GR" i="1" dirty="0" smtClean="0"/>
              <a:t>Ω</a:t>
            </a:r>
            <a:r>
              <a:rPr lang="en-US" i="1" dirty="0" smtClean="0"/>
              <a:t> </a:t>
            </a:r>
            <a:r>
              <a:rPr lang="en-US" dirty="0" smtClean="0"/>
              <a:t>resistance light bulb, what is the voltage?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17" r="-36217"/>
          <a:stretch>
            <a:fillRect/>
          </a:stretch>
        </p:blipFill>
        <p:spPr>
          <a:xfrm>
            <a:off x="457200" y="2171700"/>
            <a:ext cx="8229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6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99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V </a:t>
            </a:r>
            <a:r>
              <a:rPr lang="en-US" sz="4800" dirty="0" smtClean="0">
                <a:solidFill>
                  <a:srgbClr val="FF0000"/>
                </a:solidFill>
              </a:rPr>
              <a:t>=</a:t>
            </a:r>
            <a:r>
              <a:rPr lang="en-US" sz="4800" dirty="0" smtClean="0"/>
              <a:t> IR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V </a:t>
            </a:r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dirty="0" smtClean="0"/>
              <a:t> .5 A x 210 </a:t>
            </a:r>
            <a:r>
              <a:rPr lang="el-GR" i="1" dirty="0" smtClean="0"/>
              <a:t>Ω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dirty="0" smtClean="0"/>
              <a:t> 105V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59" r="-12559"/>
          <a:stretch>
            <a:fillRect/>
          </a:stretch>
        </p:blipFill>
        <p:spPr>
          <a:xfrm>
            <a:off x="457200" y="676275"/>
            <a:ext cx="8229600" cy="54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75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a circuit with a voltage of 100 V and a current of 1.5 A, what would the resistance be?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26" r="-37126"/>
          <a:stretch>
            <a:fillRect/>
          </a:stretch>
        </p:blipFill>
        <p:spPr>
          <a:xfrm>
            <a:off x="457200" y="2212975"/>
            <a:ext cx="8229600" cy="39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would you determine the voltage given the current and resistance?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1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274637"/>
            <a:ext cx="8686800" cy="1825625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current:</a:t>
            </a:r>
            <a:r>
              <a:rPr lang="en-US" b="1" dirty="0" smtClean="0"/>
              <a:t> </a:t>
            </a:r>
            <a:r>
              <a:rPr lang="en-US" dirty="0" smtClean="0"/>
              <a:t>movement of electrically charged particles </a:t>
            </a:r>
            <a:endParaRPr lang="en-US" dirty="0"/>
          </a:p>
        </p:txBody>
      </p:sp>
      <p:pic>
        <p:nvPicPr>
          <p:cNvPr id="4" name="Content Placeholder 3" descr="powerlin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2" r="-3072"/>
          <a:stretch>
            <a:fillRect/>
          </a:stretch>
        </p:blipFill>
        <p:spPr>
          <a:xfrm>
            <a:off x="457200" y="210026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98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0"/>
            <a:ext cx="8839200" cy="202692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</a:t>
            </a:r>
            <a:r>
              <a:rPr lang="en-US" b="1" u="sng" dirty="0"/>
              <a:t>r</a:t>
            </a:r>
            <a:r>
              <a:rPr lang="en-US" b="1" u="sng" dirty="0" smtClean="0"/>
              <a:t>esistance: </a:t>
            </a:r>
            <a:r>
              <a:rPr lang="en-US"/>
              <a:t>h</a:t>
            </a:r>
            <a:r>
              <a:rPr lang="en-US" smtClean="0"/>
              <a:t>ow difficult </a:t>
            </a:r>
            <a:r>
              <a:rPr lang="en-US" dirty="0" smtClean="0"/>
              <a:t>it is for an electric current </a:t>
            </a:r>
            <a:r>
              <a:rPr lang="en-US" smtClean="0"/>
              <a:t>to flow in a material</a:t>
            </a:r>
            <a:endParaRPr lang="en-US" dirty="0"/>
          </a:p>
        </p:txBody>
      </p:sp>
      <p:pic>
        <p:nvPicPr>
          <p:cNvPr id="4" name="Content Placeholder 3" descr="resis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16408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017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" y="274638"/>
            <a:ext cx="8839200" cy="1721802"/>
          </a:xfrm>
        </p:spPr>
        <p:txBody>
          <a:bodyPr>
            <a:normAutofit/>
          </a:bodyPr>
          <a:lstStyle/>
          <a:p>
            <a:r>
              <a:rPr lang="en-US" b="1" u="sng" dirty="0"/>
              <a:t>v</a:t>
            </a:r>
            <a:r>
              <a:rPr lang="en-US" b="1" u="sng" dirty="0" smtClean="0"/>
              <a:t>oltage: </a:t>
            </a:r>
            <a:r>
              <a:rPr lang="en-US" dirty="0" smtClean="0"/>
              <a:t>the measure of how much energy is needed in the circuit. </a:t>
            </a:r>
            <a:endParaRPr lang="en-US" dirty="0"/>
          </a:p>
        </p:txBody>
      </p:sp>
      <p:pic>
        <p:nvPicPr>
          <p:cNvPr id="4" name="Content Placeholder 3" descr="highvoltag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199644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49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998"/>
            <a:ext cx="9144000" cy="172180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Ohm’s Law:</a:t>
            </a:r>
            <a:r>
              <a:rPr lang="en-US" dirty="0" smtClean="0"/>
              <a:t> shows the relationship between voltage</a:t>
            </a:r>
            <a:r>
              <a:rPr lang="en-US" smtClean="0"/>
              <a:t>, current, </a:t>
            </a:r>
            <a:r>
              <a:rPr lang="en-US" dirty="0" smtClean="0"/>
              <a:t>and resistance</a:t>
            </a:r>
            <a:endParaRPr lang="en-US" dirty="0"/>
          </a:p>
        </p:txBody>
      </p:sp>
      <p:pic>
        <p:nvPicPr>
          <p:cNvPr id="4" name="Content Placeholder 3" descr="ohmslaw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1" r="-10231"/>
          <a:stretch>
            <a:fillRect/>
          </a:stretch>
        </p:blipFill>
        <p:spPr>
          <a:xfrm>
            <a:off x="457200" y="210312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166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9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Video Created With 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Objective: </a:t>
            </a:r>
            <a:r>
              <a:rPr lang="en-US" dirty="0" smtClean="0"/>
              <a:t>Allow students to understand the relationship between voltage, current, and resistance.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Activity: </a:t>
            </a:r>
            <a:r>
              <a:rPr lang="en-US" dirty="0" smtClean="0"/>
              <a:t>The teacher will demo the relationship between voltage, current and resistance using a </a:t>
            </a:r>
            <a:r>
              <a:rPr lang="en-US" dirty="0" err="1" smtClean="0"/>
              <a:t>phet</a:t>
            </a:r>
            <a:r>
              <a:rPr lang="en-US" dirty="0" smtClean="0"/>
              <a:t> simulation.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Materials:</a:t>
            </a:r>
          </a:p>
          <a:p>
            <a:r>
              <a:rPr lang="en-US" dirty="0" smtClean="0"/>
              <a:t>projector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Resources: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phet.colorado.edu</a:t>
            </a:r>
            <a:r>
              <a:rPr lang="en-US" dirty="0" smtClean="0"/>
              <a:t>/en/simulation/ohms-law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Electrons</a:t>
            </a:r>
            <a:endParaRPr lang="en-US" dirty="0"/>
          </a:p>
        </p:txBody>
      </p:sp>
      <p:pic>
        <p:nvPicPr>
          <p:cNvPr id="4" name="Content Placeholder 3" descr="negati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38" r="-36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431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 charge</a:t>
            </a:r>
            <a:endParaRPr lang="en-US" dirty="0"/>
          </a:p>
        </p:txBody>
      </p:sp>
      <p:pic>
        <p:nvPicPr>
          <p:cNvPr id="4" name="Content Placeholder 3" descr="lighten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258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static charge </a:t>
            </a:r>
            <a:endParaRPr lang="en-US" dirty="0"/>
          </a:p>
        </p:txBody>
      </p:sp>
      <p:pic>
        <p:nvPicPr>
          <p:cNvPr id="4" name="Content Placeholder 3" descr="stati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46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1180</Words>
  <Application>Microsoft Macintosh PowerPoint</Application>
  <PresentationFormat>On-screen Show (4:3)</PresentationFormat>
  <Paragraphs>202</Paragraphs>
  <Slides>67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Calibri</vt:lpstr>
      <vt:lpstr>Arial</vt:lpstr>
      <vt:lpstr>Office Theme</vt:lpstr>
      <vt:lpstr>PowerPoint Presentation</vt:lpstr>
      <vt:lpstr>Electric Current</vt:lpstr>
      <vt:lpstr>Electric Resistance</vt:lpstr>
      <vt:lpstr>Voltage</vt:lpstr>
      <vt:lpstr>Ohm’s Law</vt:lpstr>
      <vt:lpstr>PowerPoint Presentation</vt:lpstr>
      <vt:lpstr>Electrons</vt:lpstr>
      <vt:lpstr>electric charge</vt:lpstr>
      <vt:lpstr>static charge </vt:lpstr>
      <vt:lpstr>Interactions</vt:lpstr>
      <vt:lpstr>Electric insulator</vt:lpstr>
      <vt:lpstr>Electric conductor</vt:lpstr>
      <vt:lpstr>PowerPoint Presentation</vt:lpstr>
      <vt:lpstr>Electrons can move in an _______?</vt:lpstr>
      <vt:lpstr>Electrons can move in an _______?</vt:lpstr>
      <vt:lpstr>PowerPoint Presentation</vt:lpstr>
      <vt:lpstr>electric current: movement of electrically charged particles </vt:lpstr>
      <vt:lpstr>PowerPoint Presentation</vt:lpstr>
      <vt:lpstr>Amp (A)</vt:lpstr>
      <vt:lpstr>Closed Circuit</vt:lpstr>
      <vt:lpstr>Current Flowing </vt:lpstr>
      <vt:lpstr>Current Off</vt:lpstr>
      <vt:lpstr>Power Source</vt:lpstr>
      <vt:lpstr>PowerPoint Presentation</vt:lpstr>
      <vt:lpstr>Hairdryers</vt:lpstr>
      <vt:lpstr>Light bulb</vt:lpstr>
      <vt:lpstr>PowerPoint Presentation</vt:lpstr>
      <vt:lpstr>What is movement of charged particles called?  </vt:lpstr>
      <vt:lpstr>In a closed circuit with a light bulb, how do you know when a current is flowing? </vt:lpstr>
      <vt:lpstr>In a closed circuit with a light bulb, how do you know when a current is flowing? </vt:lpstr>
      <vt:lpstr>PowerPoint Presentation</vt:lpstr>
      <vt:lpstr>electric resistance: how difficult it is for an electric current to flow in a material</vt:lpstr>
      <vt:lpstr>PowerPoint Presentation</vt:lpstr>
      <vt:lpstr>Ohm (Ω)</vt:lpstr>
      <vt:lpstr>Length</vt:lpstr>
      <vt:lpstr>Thickness</vt:lpstr>
      <vt:lpstr>Conductors</vt:lpstr>
      <vt:lpstr>Insulators</vt:lpstr>
      <vt:lpstr>PowerPoint Presentation</vt:lpstr>
      <vt:lpstr>Which has a higher resistance: a conductor or a resistor?</vt:lpstr>
      <vt:lpstr>Resistance of is affected by ________, __________and _______.</vt:lpstr>
      <vt:lpstr>If you have a piece of wood and a piece of copper, which has the higher resistance? </vt:lpstr>
      <vt:lpstr>PowerPoint Presentation</vt:lpstr>
      <vt:lpstr>voltage: the measure of how much energy is needed in the circuit. </vt:lpstr>
      <vt:lpstr>PowerPoint Presentation</vt:lpstr>
      <vt:lpstr>high voltage = more energy produced</vt:lpstr>
      <vt:lpstr>Volts (V)</vt:lpstr>
      <vt:lpstr>How are voltage, current and resistance related?</vt:lpstr>
      <vt:lpstr>PowerPoint Presentation</vt:lpstr>
      <vt:lpstr>Ohm’s Law: shows the relationship between voltage, current, and resistance</vt:lpstr>
      <vt:lpstr>Voltage = Current x Resistance </vt:lpstr>
      <vt:lpstr>Resistance = Voltage/Current</vt:lpstr>
      <vt:lpstr>Current = Voltage/Resistance</vt:lpstr>
      <vt:lpstr>PowerPoint Presentation</vt:lpstr>
      <vt:lpstr>If you run a current of .5A through a 210 Ω resistance light bulb, what is the voltage? </vt:lpstr>
      <vt:lpstr>V = IR</vt:lpstr>
      <vt:lpstr>PowerPoint Presentation</vt:lpstr>
      <vt:lpstr>In a circuit with a voltage of 100 V and a current of 1.5 A, what would the resistance be? </vt:lpstr>
      <vt:lpstr>How would you determine the voltage given the current and resistance? </vt:lpstr>
      <vt:lpstr>PowerPoint Presentation</vt:lpstr>
      <vt:lpstr>electric current: movement of electrically charged particles </vt:lpstr>
      <vt:lpstr>electric resistance: how difficult it is for an electric current to flow in a material</vt:lpstr>
      <vt:lpstr>voltage: the measure of how much energy is needed in the circuit. </vt:lpstr>
      <vt:lpstr>Ohm’s Law: shows the relationship between voltage, current, and resistance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Current</dc:title>
  <dc:creator>Michael Kennedy</dc:creator>
  <cp:lastModifiedBy>Katherine Peeples</cp:lastModifiedBy>
  <cp:revision>21</cp:revision>
  <dcterms:created xsi:type="dcterms:W3CDTF">2017-06-28T13:47:37Z</dcterms:created>
  <dcterms:modified xsi:type="dcterms:W3CDTF">2017-10-21T22:32:25Z</dcterms:modified>
</cp:coreProperties>
</file>