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1"/>
  </p:notesMasterIdLst>
  <p:sldIdLst>
    <p:sldId id="261" r:id="rId2"/>
    <p:sldId id="258" r:id="rId3"/>
    <p:sldId id="259" r:id="rId4"/>
    <p:sldId id="265" r:id="rId5"/>
    <p:sldId id="266" r:id="rId6"/>
    <p:sldId id="385" r:id="rId7"/>
    <p:sldId id="386" r:id="rId8"/>
    <p:sldId id="387" r:id="rId9"/>
    <p:sldId id="388" r:id="rId10"/>
    <p:sldId id="271" r:id="rId11"/>
    <p:sldId id="272" r:id="rId12"/>
    <p:sldId id="392" r:id="rId13"/>
    <p:sldId id="275" r:id="rId14"/>
    <p:sldId id="391" r:id="rId15"/>
    <p:sldId id="277" r:id="rId16"/>
    <p:sldId id="278" r:id="rId17"/>
    <p:sldId id="279" r:id="rId18"/>
    <p:sldId id="389" r:id="rId19"/>
    <p:sldId id="390" r:id="rId20"/>
    <p:sldId id="372" r:id="rId21"/>
    <p:sldId id="374" r:id="rId22"/>
    <p:sldId id="373" r:id="rId23"/>
    <p:sldId id="394" r:id="rId24"/>
    <p:sldId id="376" r:id="rId25"/>
    <p:sldId id="282" r:id="rId26"/>
    <p:sldId id="395" r:id="rId27"/>
    <p:sldId id="377" r:id="rId28"/>
    <p:sldId id="295" r:id="rId29"/>
    <p:sldId id="296" r:id="rId30"/>
    <p:sldId id="297" r:id="rId31"/>
    <p:sldId id="298" r:id="rId32"/>
    <p:sldId id="299" r:id="rId33"/>
    <p:sldId id="290" r:id="rId34"/>
    <p:sldId id="291" r:id="rId35"/>
    <p:sldId id="292" r:id="rId36"/>
    <p:sldId id="293" r:id="rId37"/>
    <p:sldId id="396" r:id="rId38"/>
    <p:sldId id="397" r:id="rId39"/>
    <p:sldId id="302" r:id="rId40"/>
    <p:sldId id="303" r:id="rId41"/>
    <p:sldId id="398" r:id="rId42"/>
    <p:sldId id="399" r:id="rId43"/>
    <p:sldId id="379" r:id="rId44"/>
    <p:sldId id="329" r:id="rId45"/>
    <p:sldId id="400" r:id="rId46"/>
    <p:sldId id="380" r:id="rId47"/>
    <p:sldId id="343" r:id="rId48"/>
    <p:sldId id="344" r:id="rId49"/>
    <p:sldId id="345" r:id="rId50"/>
    <p:sldId id="346" r:id="rId51"/>
    <p:sldId id="347" r:id="rId52"/>
    <p:sldId id="337" r:id="rId53"/>
    <p:sldId id="338" r:id="rId54"/>
    <p:sldId id="340" r:id="rId55"/>
    <p:sldId id="341" r:id="rId56"/>
    <p:sldId id="403" r:id="rId57"/>
    <p:sldId id="404" r:id="rId58"/>
    <p:sldId id="334" r:id="rId59"/>
    <p:sldId id="335" r:id="rId60"/>
    <p:sldId id="405" r:id="rId61"/>
    <p:sldId id="406" r:id="rId62"/>
    <p:sldId id="407" r:id="rId63"/>
    <p:sldId id="408" r:id="rId64"/>
    <p:sldId id="393" r:id="rId65"/>
    <p:sldId id="401" r:id="rId66"/>
    <p:sldId id="402" r:id="rId67"/>
    <p:sldId id="354" r:id="rId68"/>
    <p:sldId id="355" r:id="rId69"/>
    <p:sldId id="384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969" autoAdjust="0"/>
    <p:restoredTop sz="82692"/>
  </p:normalViewPr>
  <p:slideViewPr>
    <p:cSldViewPr snapToGrid="0" snapToObjects="1">
      <p:cViewPr>
        <p:scale>
          <a:sx n="90" d="100"/>
          <a:sy n="90" d="100"/>
        </p:scale>
        <p:origin x="1512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1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notesMaster" Target="notesMasters/notesMaster1.xml"/><Relationship Id="rId72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9641B-C6BE-1C41-8E05-658ED5133BEC}" type="datetimeFigureOut">
              <a:rPr lang="en-US" smtClean="0"/>
              <a:t>10/12/17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2DE74C-B2E7-F343-B3D6-105B56968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37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OK everyone get ready to learn a new vocabulary term.</a:t>
            </a:r>
            <a:r>
              <a:rPr lang="en-US" baseline="0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37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Lastly,</a:t>
            </a:r>
            <a:r>
              <a:rPr lang="en-US" baseline="0" dirty="0" smtClean="0"/>
              <a:t> a</a:t>
            </a:r>
            <a:r>
              <a:rPr lang="en-US" dirty="0" smtClean="0"/>
              <a:t> chemical</a:t>
            </a:r>
            <a:r>
              <a:rPr lang="en-US" baseline="0" dirty="0" smtClean="0"/>
              <a:t> formula uses chemical symbols to represent a compound or molecule.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78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put it all together,</a:t>
            </a:r>
            <a:r>
              <a:rPr lang="en-US" baseline="0" dirty="0" smtClean="0"/>
              <a:t> a chemical symbol represents an element while a chemical formula uses chemical symbols to represent molecules and compounds.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92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chemical reaction is made up of chemical changes that happen when two or more elements are combined.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DE74C-B2E7-F343-B3D6-105B56968E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431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chemical </a:t>
            </a:r>
            <a:r>
              <a:rPr lang="en-US" dirty="0" smtClean="0"/>
              <a:t>equation</a:t>
            </a:r>
            <a:r>
              <a:rPr lang="en-US" baseline="0" dirty="0" smtClean="0"/>
              <a:t> </a:t>
            </a:r>
            <a:r>
              <a:rPr lang="en-US" dirty="0" smtClean="0"/>
              <a:t>is </a:t>
            </a:r>
            <a:r>
              <a:rPr lang="en-US" baseline="0" dirty="0" smtClean="0"/>
              <a:t>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representation of a chemical reaction using chemical formulas.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18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In a chemical reaction, the rate of reaction is how long it takes for the product to form.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DE74C-B2E7-F343-B3D6-105B56968E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7749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Now</a:t>
            </a:r>
            <a:r>
              <a:rPr lang="en-US" b="0" baseline="0" dirty="0" smtClean="0"/>
              <a:t> let’s pause for a moment to review the information we have covered already.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66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an</a:t>
            </a:r>
            <a:r>
              <a:rPr lang="en-US" baseline="0" dirty="0" smtClean="0"/>
              <a:t> element?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4229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a</a:t>
            </a:r>
            <a:r>
              <a:rPr lang="en-US" baseline="0" dirty="0" smtClean="0"/>
              <a:t> compound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55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a</a:t>
            </a:r>
            <a:r>
              <a:rPr lang="en-US" baseline="0" dirty="0" smtClean="0"/>
              <a:t> compound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2553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a</a:t>
            </a:r>
            <a:r>
              <a:rPr lang="en-US" baseline="0" dirty="0" smtClean="0"/>
              <a:t> compound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14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Today we are going to learn about exothermic reactions.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DE74C-B2E7-F343-B3D6-105B56968EE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2929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Chemical </a:t>
            </a:r>
            <a:r>
              <a:rPr lang="en-US" dirty="0" smtClean="0"/>
              <a:t>reactions </a:t>
            </a:r>
            <a:r>
              <a:rPr lang="en-US" dirty="0" smtClean="0"/>
              <a:t>can be divided into 2 different </a:t>
            </a:r>
            <a:r>
              <a:rPr lang="en-US" dirty="0" smtClean="0"/>
              <a:t>types:</a:t>
            </a:r>
            <a:r>
              <a:rPr lang="en-US" baseline="0" dirty="0" smtClean="0"/>
              <a:t> exothermic and endothermic.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DE74C-B2E7-F343-B3D6-105B56968EE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461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differences between endothermic and exothermic reactions are </a:t>
            </a:r>
            <a:r>
              <a:rPr lang="en-US" dirty="0" smtClean="0"/>
              <a:t>based </a:t>
            </a:r>
            <a:r>
              <a:rPr lang="en-US" dirty="0" smtClean="0"/>
              <a:t>on </a:t>
            </a:r>
            <a:r>
              <a:rPr lang="en-US" dirty="0" smtClean="0"/>
              <a:t>how</a:t>
            </a:r>
            <a:r>
              <a:rPr lang="en-US" baseline="0" dirty="0" smtClean="0"/>
              <a:t> heat is released from the reaction.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DE74C-B2E7-F343-B3D6-105B56968EE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832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</a:t>
            </a:r>
            <a:r>
              <a:rPr lang="en-US" baseline="0" dirty="0" smtClean="0"/>
              <a:t> we are going to look at exothermic reactions.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DE74C-B2E7-F343-B3D6-105B56968EE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461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Now, let’s define what</a:t>
            </a:r>
            <a:r>
              <a:rPr lang="en-US" baseline="0" dirty="0" smtClean="0"/>
              <a:t> </a:t>
            </a:r>
            <a:r>
              <a:rPr lang="en-US" baseline="0" dirty="0" smtClean="0"/>
              <a:t>an exothermic reaction is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3298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exothermic</a:t>
            </a:r>
            <a:r>
              <a:rPr lang="en-US" baseline="0" dirty="0" smtClean="0"/>
              <a:t> reaction is a </a:t>
            </a:r>
            <a:r>
              <a:rPr lang="en-US" sz="1200" dirty="0" smtClean="0"/>
              <a:t>a chemical reaction that releases energy into its surrounding environment.</a:t>
            </a: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DE74C-B2E7-F343-B3D6-105B56968EE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2929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exothermic</a:t>
            </a:r>
            <a:r>
              <a:rPr lang="en-US" baseline="0" dirty="0" smtClean="0"/>
              <a:t> reaction results in products, such as a new compound, </a:t>
            </a:r>
            <a:r>
              <a:rPr lang="en-US" i="1" baseline="0" dirty="0" smtClean="0"/>
              <a:t>and</a:t>
            </a:r>
            <a:r>
              <a:rPr lang="en-US" baseline="0" dirty="0" smtClean="0"/>
              <a:t> energy.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705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Energy</a:t>
            </a:r>
            <a:r>
              <a:rPr lang="en-US" baseline="0" dirty="0" smtClean="0"/>
              <a:t> is a product of an exothermic reaction.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641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energy given off in an exothermic reaction often takes the form of heat, as in an explosion.</a:t>
            </a: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DE74C-B2E7-F343-B3D6-105B56968EE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83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word exothermic has word parts that give us a clue</a:t>
            </a:r>
            <a:r>
              <a:rPr lang="en-US" baseline="0" dirty="0" smtClean="0"/>
              <a:t> to its meaning. Let’s look at what these word parts are and how they can help you.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72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Endothermic</a:t>
            </a:r>
            <a:r>
              <a:rPr lang="en-US" baseline="0" dirty="0" smtClean="0"/>
              <a:t> </a:t>
            </a:r>
            <a:r>
              <a:rPr lang="en-US" dirty="0" smtClean="0"/>
              <a:t>has</a:t>
            </a:r>
            <a:r>
              <a:rPr lang="en-US" baseline="0" dirty="0" smtClean="0"/>
              <a:t> the word parts </a:t>
            </a:r>
            <a:r>
              <a:rPr lang="en-US" baseline="0" dirty="0" err="1" smtClean="0"/>
              <a:t>exo</a:t>
            </a:r>
            <a:r>
              <a:rPr lang="en-US" baseline="0" dirty="0" smtClean="0"/>
              <a:t> and therm.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44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endothermic reactions.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DE74C-B2E7-F343-B3D6-105B56968E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5745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Exo</a:t>
            </a:r>
            <a:r>
              <a:rPr lang="en-US" baseline="0" dirty="0" smtClean="0"/>
              <a:t> means outside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440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Therm</a:t>
            </a:r>
            <a:r>
              <a:rPr lang="en-US" dirty="0" smtClean="0"/>
              <a:t> means heat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440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exothermic means heat</a:t>
            </a:r>
            <a:r>
              <a:rPr lang="en-US" baseline="0" dirty="0" smtClean="0"/>
              <a:t> outside of the reaction. In other words, it means that heat or energy is being released during the reaction.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440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Now, let’s talk about some examples of </a:t>
            </a:r>
            <a:r>
              <a:rPr lang="en-US" baseline="0" dirty="0" smtClean="0"/>
              <a:t>exothermic reactions.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823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Any</a:t>
            </a:r>
            <a:r>
              <a:rPr lang="en-US" baseline="0" dirty="0" smtClean="0"/>
              <a:t> reaction </a:t>
            </a:r>
            <a:r>
              <a:rPr lang="en-US" baseline="0" dirty="0" smtClean="0"/>
              <a:t>that </a:t>
            </a:r>
            <a:r>
              <a:rPr lang="en-US" baseline="0" dirty="0" smtClean="0"/>
              <a:t>produces fire is an exothermic reaction.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351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example, propane is one type of fuel</a:t>
            </a:r>
            <a:r>
              <a:rPr lang="en-US" baseline="0" dirty="0" smtClean="0"/>
              <a:t> that when it reacts with oxygen, fire is produced. Propane is used in gas grills and fireplaces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9335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other words, energy</a:t>
            </a:r>
            <a:r>
              <a:rPr lang="en-US" baseline="0" dirty="0" smtClean="0"/>
              <a:t> is a product of the reaction. In the reaction on the screen, propane is reacting with oxygen to produce carbon dioxide, water, and heat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61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Let’s </a:t>
            </a:r>
            <a:r>
              <a:rPr lang="en-US" baseline="0" dirty="0" smtClean="0"/>
              <a:t>look at a non-example </a:t>
            </a:r>
            <a:r>
              <a:rPr lang="en-US" baseline="0" dirty="0" smtClean="0"/>
              <a:t>of </a:t>
            </a:r>
            <a:r>
              <a:rPr lang="en-US" baseline="0" dirty="0" smtClean="0"/>
              <a:t>exothermic reactions.  </a:t>
            </a:r>
            <a:r>
              <a:rPr lang="en-US" baseline="0" dirty="0" smtClean="0"/>
              <a:t>These are things that might seem similar but do not fit the definition of </a:t>
            </a:r>
            <a:r>
              <a:rPr lang="en-US" baseline="0" dirty="0" smtClean="0"/>
              <a:t>exothermic reaction.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473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Cooking is not an</a:t>
            </a:r>
            <a:r>
              <a:rPr lang="en-US" baseline="0" dirty="0" smtClean="0"/>
              <a:t> example of an exothermic reaction. If you cook over a fire, or on a grill, you are using the heat energy from an exothermic reaction to cook your food, but the actual cooking process going on inside your food is not exothermic.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873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Let’s review what we have learned </a:t>
            </a:r>
            <a:r>
              <a:rPr lang="en-US" b="0" dirty="0" smtClean="0"/>
              <a:t>so far.</a:t>
            </a:r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76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Before we define </a:t>
            </a:r>
            <a:r>
              <a:rPr lang="en-US" baseline="0" dirty="0" smtClean="0"/>
              <a:t>these terms, </a:t>
            </a:r>
            <a:r>
              <a:rPr lang="en-US" baseline="0" dirty="0" smtClean="0"/>
              <a:t>let’s review some other words that you already learned, and make sure you are firm in your understanding.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3216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a</a:t>
            </a:r>
            <a:r>
              <a:rPr lang="en-US" baseline="0" dirty="0" smtClean="0"/>
              <a:t> an exothermic reaction?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6410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</a:t>
            </a:r>
            <a:r>
              <a:rPr lang="en-US" baseline="0" dirty="0" smtClean="0"/>
              <a:t> </a:t>
            </a:r>
            <a:r>
              <a:rPr lang="en-US" baseline="0" dirty="0" smtClean="0"/>
              <a:t>we are going to </a:t>
            </a:r>
            <a:r>
              <a:rPr lang="en-US" baseline="0" dirty="0" smtClean="0"/>
              <a:t>learn about endothermic </a:t>
            </a:r>
            <a:r>
              <a:rPr lang="en-US" baseline="0" dirty="0" smtClean="0"/>
              <a:t>reactions.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DE74C-B2E7-F343-B3D6-105B56968EE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997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Now, let’s define what</a:t>
            </a:r>
            <a:r>
              <a:rPr lang="en-US" baseline="0" dirty="0" smtClean="0"/>
              <a:t> </a:t>
            </a:r>
            <a:r>
              <a:rPr lang="en-US" baseline="0" dirty="0" smtClean="0"/>
              <a:t>an endothermic reaction is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9652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 endothermic</a:t>
            </a:r>
            <a:r>
              <a:rPr lang="en-US" baseline="0" dirty="0" smtClean="0"/>
              <a:t> reaction is a </a:t>
            </a:r>
            <a:r>
              <a:rPr lang="en-US" sz="1200" dirty="0" smtClean="0"/>
              <a:t>a chemical reaction that absorbs energy from its environment. </a:t>
            </a: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DE74C-B2E7-F343-B3D6-105B56968EE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5745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 endothermic</a:t>
            </a:r>
            <a:r>
              <a:rPr lang="en-US" baseline="0" dirty="0" smtClean="0"/>
              <a:t> reaction </a:t>
            </a:r>
            <a:r>
              <a:rPr lang="en-US" baseline="0" dirty="0" smtClean="0"/>
              <a:t>uses energy from its environment to fuel the reaction.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705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Energy is needed in the reaction.</a:t>
            </a:r>
            <a:r>
              <a:rPr lang="en-US" baseline="0" dirty="0" smtClean="0"/>
              <a:t> Energy is not a product of an endothermic reaction.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7402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cooking, </a:t>
            </a:r>
            <a:r>
              <a:rPr lang="en-US" dirty="0" smtClean="0"/>
              <a:t>heat</a:t>
            </a:r>
            <a:r>
              <a:rPr lang="en-US" baseline="0" dirty="0" smtClean="0"/>
              <a:t> transferred from the </a:t>
            </a:r>
            <a:r>
              <a:rPr lang="en-US" baseline="0" dirty="0" smtClean="0"/>
              <a:t>heat source and the pan </a:t>
            </a:r>
            <a:r>
              <a:rPr lang="en-US" baseline="0" dirty="0" smtClean="0"/>
              <a:t>is needed to </a:t>
            </a:r>
            <a:r>
              <a:rPr lang="en-US" baseline="0" dirty="0" smtClean="0"/>
              <a:t>cook the food.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DE74C-B2E7-F343-B3D6-105B56968EE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554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word endothermic has word parts that give us a clue</a:t>
            </a:r>
            <a:r>
              <a:rPr lang="en-US" baseline="0" dirty="0" smtClean="0"/>
              <a:t> to its meaning. Let’s look at what these word parts are and how they can help you.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722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Endothermic</a:t>
            </a:r>
            <a:r>
              <a:rPr lang="en-US" baseline="0" dirty="0" smtClean="0"/>
              <a:t> </a:t>
            </a:r>
            <a:r>
              <a:rPr lang="en-US" dirty="0" smtClean="0"/>
              <a:t>has</a:t>
            </a:r>
            <a:r>
              <a:rPr lang="en-US" baseline="0" dirty="0" smtClean="0"/>
              <a:t> the word parts </a:t>
            </a:r>
            <a:r>
              <a:rPr lang="en-US" baseline="0" dirty="0" err="1" smtClean="0"/>
              <a:t>endo</a:t>
            </a:r>
            <a:r>
              <a:rPr lang="en-US" baseline="0" dirty="0" smtClean="0"/>
              <a:t> and therm.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4409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Endo </a:t>
            </a:r>
            <a:r>
              <a:rPr lang="en-US" baseline="0" dirty="0" smtClean="0"/>
              <a:t>means within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44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substances are made of atoms and atoms</a:t>
            </a:r>
            <a:r>
              <a:rPr lang="en-US" baseline="0" dirty="0" smtClean="0"/>
              <a:t> are the smallest whole unit of matter.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89D6E-FC2A-4F16-98CA-550D87C4189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4619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Therm</a:t>
            </a:r>
            <a:r>
              <a:rPr lang="en-US" dirty="0" smtClean="0"/>
              <a:t> means heat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4409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endothermic means heat</a:t>
            </a:r>
            <a:r>
              <a:rPr lang="en-US" baseline="0" dirty="0" smtClean="0"/>
              <a:t> within in the reaction. In other words, it means that heat or energy is absorbed during the reaction.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4409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Now, let’s talk about an example of an endothermic </a:t>
            </a:r>
            <a:r>
              <a:rPr lang="en-US" baseline="0" dirty="0" smtClean="0"/>
              <a:t>reaction.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8237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In </a:t>
            </a:r>
            <a:r>
              <a:rPr lang="en-US" baseline="0" dirty="0" smtClean="0"/>
              <a:t>photosynthesis, plants use energy from the sun to convert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carbon dioxide and water into glucose (a sugar) and oxygen. We can write this reaction as an equation.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3514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</a:t>
            </a:r>
            <a:r>
              <a:rPr lang="en-US" dirty="0" smtClean="0"/>
              <a:t>photosynthesis</a:t>
            </a:r>
            <a:r>
              <a:rPr lang="en-US" baseline="0" dirty="0" smtClean="0"/>
              <a:t> to work, energy is needed. Plants absorb this energy from the </a:t>
            </a:r>
            <a:r>
              <a:rPr lang="en-US" baseline="0" dirty="0" smtClean="0"/>
              <a:t>sun.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19389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is the chemical equation for photosynthesis.</a:t>
            </a:r>
            <a:r>
              <a:rPr lang="en-US" baseline="0" dirty="0" smtClean="0"/>
              <a:t> The energy that the plant absorbs from the sun causes the endothermic reaction to occur.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4638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Let’s </a:t>
            </a:r>
            <a:r>
              <a:rPr lang="en-US" baseline="0" dirty="0" smtClean="0"/>
              <a:t>look at a non-example </a:t>
            </a:r>
            <a:r>
              <a:rPr lang="en-US" baseline="0" dirty="0" smtClean="0"/>
              <a:t>of </a:t>
            </a:r>
            <a:r>
              <a:rPr lang="en-US" baseline="0" dirty="0" smtClean="0"/>
              <a:t>endothermic reactions.  </a:t>
            </a:r>
            <a:r>
              <a:rPr lang="en-US" baseline="0" dirty="0" smtClean="0"/>
              <a:t>These are things that might seem similar but do not fit the definition of </a:t>
            </a:r>
            <a:r>
              <a:rPr lang="en-US" baseline="0" dirty="0" smtClean="0"/>
              <a:t>endothermic reaction.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6502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fire that you might use to cook food on a grill is not caused by an endothermic reaction. Fire is usually the product of an exothermic reaction.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349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Let’s review everything we’ve learned today.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790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What</a:t>
            </a:r>
            <a:r>
              <a:rPr lang="en-US" b="0" baseline="0" dirty="0" smtClean="0"/>
              <a:t> is an endothermic reaction?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62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defRPr/>
            </a:pPr>
            <a:r>
              <a:rPr lang="en-US" sz="1200" dirty="0" smtClean="0"/>
              <a:t>An</a:t>
            </a:r>
            <a:r>
              <a:rPr lang="en-US" sz="1200" baseline="0" dirty="0" smtClean="0"/>
              <a:t> element is a</a:t>
            </a:r>
            <a:r>
              <a:rPr lang="en-US" sz="1200" dirty="0" smtClean="0"/>
              <a:t> pure substance containing only one type of </a:t>
            </a:r>
            <a:r>
              <a:rPr lang="en-US" sz="1200" dirty="0" smtClean="0"/>
              <a:t>atom.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81948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Which of the following is an example of </a:t>
            </a:r>
            <a:r>
              <a:rPr lang="en-US" sz="1200" dirty="0" smtClean="0"/>
              <a:t>an</a:t>
            </a:r>
            <a:r>
              <a:rPr lang="en-US" sz="1200" baseline="0" dirty="0" smtClean="0"/>
              <a:t> exothermic </a:t>
            </a:r>
            <a:r>
              <a:rPr lang="en-US" sz="1200" baseline="0" dirty="0" smtClean="0"/>
              <a:t>reaction</a:t>
            </a:r>
            <a:r>
              <a:rPr lang="en-US" sz="1200" dirty="0" smtClean="0"/>
              <a:t>? </a:t>
            </a:r>
          </a:p>
          <a:p>
            <a:endParaRPr lang="en-US" sz="1200" dirty="0" smtClean="0"/>
          </a:p>
          <a:p>
            <a:pPr marL="514350" indent="-514350">
              <a:lnSpc>
                <a:spcPct val="110000"/>
              </a:lnSpc>
              <a:buFont typeface="+mj-lt"/>
              <a:buAutoNum type="alphaUcPeriod"/>
            </a:pPr>
            <a:r>
              <a:rPr lang="en-US" dirty="0" smtClean="0"/>
              <a:t>putting an ice cube in a glass of water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dirty="0" smtClean="0"/>
              <a:t>cooking an egg 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dirty="0" smtClean="0"/>
              <a:t>an explosion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dirty="0" smtClean="0"/>
              <a:t>photosynthesis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D76E8-8A1B-2A41-BB46-A7C9E40F368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953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An explosion is </a:t>
            </a:r>
            <a:r>
              <a:rPr lang="en-US" sz="1200" dirty="0" smtClean="0"/>
              <a:t>an example of </a:t>
            </a:r>
            <a:r>
              <a:rPr lang="en-US" sz="1200" dirty="0" smtClean="0"/>
              <a:t>an</a:t>
            </a:r>
            <a:r>
              <a:rPr lang="en-US" sz="1200" baseline="0" dirty="0" smtClean="0"/>
              <a:t> exothermic reaction.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D76E8-8A1B-2A41-BB46-A7C9E40F368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9626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Which of the following is an example of </a:t>
            </a:r>
            <a:r>
              <a:rPr lang="en-US" sz="1200" dirty="0" smtClean="0"/>
              <a:t>an</a:t>
            </a:r>
            <a:r>
              <a:rPr lang="en-US" sz="1200" baseline="0" dirty="0" smtClean="0"/>
              <a:t> endothermic </a:t>
            </a:r>
            <a:r>
              <a:rPr lang="en-US" sz="1200" baseline="0" dirty="0" smtClean="0"/>
              <a:t>reaction</a:t>
            </a:r>
            <a:r>
              <a:rPr lang="en-US" sz="1200" dirty="0" smtClean="0"/>
              <a:t>? </a:t>
            </a:r>
          </a:p>
          <a:p>
            <a:endParaRPr lang="en-US" sz="1200" dirty="0" smtClean="0"/>
          </a:p>
          <a:p>
            <a:pPr marL="514350" indent="-514350">
              <a:lnSpc>
                <a:spcPct val="110000"/>
              </a:lnSpc>
              <a:buFont typeface="+mj-lt"/>
              <a:buAutoNum type="alphaUcPeriod"/>
            </a:pPr>
            <a:r>
              <a:rPr lang="en-US" dirty="0" smtClean="0"/>
              <a:t>putting an ice cube in a glass of water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dirty="0" smtClean="0"/>
              <a:t>starting a car engine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dirty="0" smtClean="0"/>
              <a:t>an explosion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dirty="0" smtClean="0"/>
              <a:t>photosynthesis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D76E8-8A1B-2A41-BB46-A7C9E40F368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9728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Photosynthesis is </a:t>
            </a:r>
            <a:r>
              <a:rPr lang="en-US" sz="1200" dirty="0" smtClean="0"/>
              <a:t>an example of </a:t>
            </a:r>
            <a:r>
              <a:rPr lang="en-US" sz="1200" dirty="0" smtClean="0"/>
              <a:t>an</a:t>
            </a:r>
            <a:r>
              <a:rPr lang="en-US" sz="1200" baseline="0" dirty="0" smtClean="0"/>
              <a:t> endothermic reaction.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D76E8-8A1B-2A41-BB46-A7C9E40F368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9986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remember!</a:t>
            </a:r>
          </a:p>
          <a:p>
            <a:endParaRPr lang="en-US" dirty="0" smtClean="0"/>
          </a:p>
          <a:p>
            <a:r>
              <a:rPr lang="en-US" dirty="0" smtClean="0"/>
              <a:t>&lt;keep this slide&gt;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4348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exothermic</a:t>
            </a:r>
            <a:r>
              <a:rPr lang="en-US" baseline="0" dirty="0" smtClean="0"/>
              <a:t> reaction is a </a:t>
            </a:r>
            <a:r>
              <a:rPr lang="en-US" sz="1200" dirty="0" smtClean="0"/>
              <a:t>a chemical reaction that releases energy into its surrounding environment.</a:t>
            </a: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DE74C-B2E7-F343-B3D6-105B56968EEA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7925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 endothermic</a:t>
            </a:r>
            <a:r>
              <a:rPr lang="en-US" baseline="0" dirty="0" smtClean="0"/>
              <a:t> reaction is a </a:t>
            </a:r>
            <a:r>
              <a:rPr lang="en-US" sz="1200" dirty="0" smtClean="0"/>
              <a:t>a chemical reaction that absorbs energy from its environment. </a:t>
            </a: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DE74C-B2E7-F343-B3D6-105B56968EEA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60406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Thanks for watching, and please continue watching CAPs available</a:t>
            </a:r>
            <a:r>
              <a:rPr lang="en-US" baseline="0" dirty="0" smtClean="0"/>
              <a:t> from this website.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72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/>
              <a:t>atomic, or chemical </a:t>
            </a:r>
            <a:r>
              <a:rPr lang="en-US" dirty="0" smtClean="0"/>
              <a:t>symbol is the abbreviation</a:t>
            </a:r>
            <a:r>
              <a:rPr lang="en-US" baseline="0" dirty="0" smtClean="0"/>
              <a:t> of an element’s name. It is either one or two letters, and the first one is always capitalized.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90709-B67A-FA4E-8C16-35236C9425F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163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 </a:t>
            </a:r>
            <a:r>
              <a:rPr lang="en-US" dirty="0" smtClean="0"/>
              <a:t>compound is a substance that is made up of two or more DIFFERENT </a:t>
            </a:r>
            <a:r>
              <a:rPr lang="en-US" dirty="0" smtClean="0"/>
              <a:t>elements</a:t>
            </a:r>
            <a:r>
              <a:rPr lang="en-US" baseline="0" dirty="0" smtClean="0"/>
              <a:t> that are chemically bonded together.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591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A molecule</a:t>
            </a:r>
            <a:r>
              <a:rPr lang="en-US" sz="1200" baseline="0" dirty="0" smtClean="0"/>
              <a:t> is a p</a:t>
            </a:r>
            <a:r>
              <a:rPr lang="en-US" sz="1200" dirty="0" smtClean="0"/>
              <a:t>article containing 2 or more atoms of the same </a:t>
            </a:r>
            <a:r>
              <a:rPr lang="en-US" sz="1200" b="1" dirty="0" smtClean="0"/>
              <a:t>OR</a:t>
            </a:r>
            <a:r>
              <a:rPr lang="en-US" sz="1200" dirty="0" smtClean="0"/>
              <a:t> different elements. Molecules are the smallest pieces of compounds.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417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949CD-F790-E446-B03C-A069FFA34715}" type="datetimeFigureOut">
              <a:rPr lang="en-US" smtClean="0"/>
              <a:t>10/12/17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65524-EBFE-5042-A4FE-79C70E5EE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256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949CD-F790-E446-B03C-A069FFA34715}" type="datetimeFigureOut">
              <a:rPr lang="en-US" smtClean="0"/>
              <a:t>10/12/17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65524-EBFE-5042-A4FE-79C70E5EE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86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949CD-F790-E446-B03C-A069FFA34715}" type="datetimeFigureOut">
              <a:rPr lang="en-US" smtClean="0"/>
              <a:t>10/12/17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65524-EBFE-5042-A4FE-79C70E5EE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29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949CD-F790-E446-B03C-A069FFA34715}" type="datetimeFigureOut">
              <a:rPr lang="en-US" smtClean="0"/>
              <a:t>10/12/17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65524-EBFE-5042-A4FE-79C70E5EE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37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949CD-F790-E446-B03C-A069FFA34715}" type="datetimeFigureOut">
              <a:rPr lang="en-US" smtClean="0"/>
              <a:t>10/12/17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65524-EBFE-5042-A4FE-79C70E5EE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419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949CD-F790-E446-B03C-A069FFA34715}" type="datetimeFigureOut">
              <a:rPr lang="en-US" smtClean="0"/>
              <a:t>10/12/17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65524-EBFE-5042-A4FE-79C70E5EE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510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949CD-F790-E446-B03C-A069FFA34715}" type="datetimeFigureOut">
              <a:rPr lang="en-US" smtClean="0"/>
              <a:t>10/12/17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65524-EBFE-5042-A4FE-79C70E5EE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75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949CD-F790-E446-B03C-A069FFA34715}" type="datetimeFigureOut">
              <a:rPr lang="en-US" smtClean="0"/>
              <a:t>10/12/17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65524-EBFE-5042-A4FE-79C70E5EE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73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949CD-F790-E446-B03C-A069FFA34715}" type="datetimeFigureOut">
              <a:rPr lang="en-US" smtClean="0"/>
              <a:t>10/12/17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65524-EBFE-5042-A4FE-79C70E5EE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015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949CD-F790-E446-B03C-A069FFA34715}" type="datetimeFigureOut">
              <a:rPr lang="en-US" smtClean="0"/>
              <a:t>10/12/17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65524-EBFE-5042-A4FE-79C70E5EE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10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949CD-F790-E446-B03C-A069FFA34715}" type="datetimeFigureOut">
              <a:rPr lang="en-US" smtClean="0"/>
              <a:t>10/12/17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65524-EBFE-5042-A4FE-79C70E5EE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263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949CD-F790-E446-B03C-A069FFA34715}" type="datetimeFigureOut">
              <a:rPr lang="en-US" smtClean="0"/>
              <a:t>10/12/17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65524-EBFE-5042-A4FE-79C70E5EE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48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7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7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8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7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9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9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3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5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7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7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8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2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3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3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8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3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3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3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3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3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5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3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4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26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../media/image2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0"/>
            <a:ext cx="9144000" cy="41499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2788920"/>
            <a:ext cx="5054257" cy="406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55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0174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/>
              <a:t>chemical formula</a:t>
            </a:r>
            <a:endParaRPr lang="en-US" sz="5400" dirty="0"/>
          </a:p>
        </p:txBody>
      </p:sp>
      <p:pic>
        <p:nvPicPr>
          <p:cNvPr id="3" name="Picture 2" descr="wa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05" y="1453708"/>
            <a:ext cx="7297657" cy="486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10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42142" y="786927"/>
            <a:ext cx="4201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</a:rPr>
              <a:t>Chemical Symbol </a:t>
            </a:r>
            <a:endParaRPr lang="en-US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773121"/>
            <a:ext cx="4201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</a:rPr>
              <a:t>Element</a:t>
            </a:r>
            <a:endParaRPr lang="en-US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61746" y="2678850"/>
            <a:ext cx="5079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</a:rPr>
              <a:t>Compound/</a:t>
            </a:r>
          </a:p>
          <a:p>
            <a:pPr algn="ctr"/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</a:rPr>
              <a:t>Molecule</a:t>
            </a:r>
            <a:endParaRPr lang="en-US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39323" y="2830713"/>
            <a:ext cx="4201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</a:rPr>
              <a:t>Chemical Formula</a:t>
            </a:r>
            <a:endParaRPr lang="en-US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7" name="Straight Arrow Connector 6"/>
          <p:cNvCxnSpPr>
            <a:endCxn id="2" idx="1"/>
          </p:cNvCxnSpPr>
          <p:nvPr/>
        </p:nvCxnSpPr>
        <p:spPr>
          <a:xfrm>
            <a:off x="3368388" y="1132070"/>
            <a:ext cx="1573754" cy="8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368388" y="3203468"/>
            <a:ext cx="1573754" cy="8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1852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11" y="1"/>
            <a:ext cx="8874178" cy="1933730"/>
          </a:xfrm>
        </p:spPr>
        <p:txBody>
          <a:bodyPr>
            <a:normAutofit/>
          </a:bodyPr>
          <a:lstStyle/>
          <a:p>
            <a:r>
              <a:rPr lang="en-US" sz="4800" dirty="0"/>
              <a:t>c</a:t>
            </a:r>
            <a:r>
              <a:rPr lang="en-US" sz="4800" dirty="0" smtClean="0"/>
              <a:t>hemical </a:t>
            </a:r>
            <a:r>
              <a:rPr lang="en-US" sz="4800" dirty="0" smtClean="0"/>
              <a:t>reaction</a:t>
            </a:r>
            <a:endParaRPr lang="en-US" sz="4800" dirty="0"/>
          </a:p>
        </p:txBody>
      </p:sp>
      <p:pic>
        <p:nvPicPr>
          <p:cNvPr id="4" name="Content Placeholder 3" descr="chemicalreactio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715" r="-86715"/>
          <a:stretch>
            <a:fillRect/>
          </a:stretch>
        </p:blipFill>
        <p:spPr>
          <a:xfrm>
            <a:off x="457200" y="2079885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417370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68247" y="444594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/>
              <a:t>chemical equation</a:t>
            </a:r>
            <a:endParaRPr lang="en-US" sz="60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763695"/>
            <a:ext cx="8807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 </a:t>
            </a:r>
            <a:r>
              <a:rPr lang="is-IS" sz="72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 </a:t>
            </a:r>
            <a:r>
              <a:rPr lang="is-IS" sz="72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2H</a:t>
            </a:r>
            <a:r>
              <a:rPr lang="is-IS" sz="7200" b="1" baseline="-2500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2</a:t>
            </a:r>
            <a:r>
              <a:rPr lang="is-IS" sz="72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 </a:t>
            </a:r>
            <a:r>
              <a:rPr lang="is-I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 </a:t>
            </a:r>
            <a:r>
              <a:rPr lang="is-I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 </a:t>
            </a:r>
            <a:r>
              <a:rPr lang="is-IS" sz="72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+   </a:t>
            </a:r>
            <a:r>
              <a:rPr lang="is-IS" sz="72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O</a:t>
            </a:r>
            <a:r>
              <a:rPr lang="is-IS" sz="7200" b="1" baseline="-2500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2</a:t>
            </a:r>
            <a:r>
              <a:rPr lang="is-I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 </a:t>
            </a:r>
            <a:r>
              <a:rPr lang="is-IS" sz="72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 </a:t>
            </a:r>
            <a:r>
              <a:rPr lang="is-IS" sz="72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→  2H</a:t>
            </a:r>
            <a:r>
              <a:rPr lang="is-IS" sz="7200" b="1" baseline="-2500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2</a:t>
            </a:r>
            <a:r>
              <a:rPr lang="is-IS" sz="72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O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088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Rate of Reaction</a:t>
            </a:r>
            <a:endParaRPr lang="en-US" dirty="0"/>
          </a:p>
        </p:txBody>
      </p:sp>
      <p:pic>
        <p:nvPicPr>
          <p:cNvPr id="4" name="Content Placeholder 3" descr="speed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32" r="-227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31341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28700"/>
            <a:ext cx="57785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42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28700"/>
            <a:ext cx="5778500" cy="4787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79753" y="209643"/>
            <a:ext cx="4052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What is an element?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08985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28700"/>
            <a:ext cx="5778500" cy="4787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03017" y="154420"/>
            <a:ext cx="4269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What is a compound?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4983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28700"/>
            <a:ext cx="5778500" cy="4787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8542" y="182995"/>
            <a:ext cx="7576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/>
              <a:t>What </a:t>
            </a:r>
            <a:r>
              <a:rPr lang="en-US" sz="3600" smtClean="0"/>
              <a:t>does a chemical formula tell you?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45634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28700"/>
            <a:ext cx="5778500" cy="4787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252" y="168708"/>
            <a:ext cx="77787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/>
              <a:t>What </a:t>
            </a:r>
            <a:r>
              <a:rPr lang="en-US" sz="3600" smtClean="0"/>
              <a:t>does a chemical equation tell you?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91627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Exothermic Reaction</a:t>
            </a:r>
            <a:endParaRPr lang="en-US" dirty="0"/>
          </a:p>
        </p:txBody>
      </p:sp>
      <p:pic>
        <p:nvPicPr>
          <p:cNvPr id="4" name="Content Placeholder 3" descr="explosio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73" r="-155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23267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Chemical Reactions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761594" y="1417638"/>
            <a:ext cx="1028038" cy="1988687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180508" y="1417638"/>
            <a:ext cx="1451349" cy="1988687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785879" y="3406325"/>
            <a:ext cx="3332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Endothermic</a:t>
            </a:r>
            <a:endParaRPr lang="en-US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710931" y="3320946"/>
            <a:ext cx="3332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Exothermic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46328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heat transfer &amp; release</a:t>
            </a:r>
            <a:endParaRPr lang="en-US" dirty="0"/>
          </a:p>
        </p:txBody>
      </p:sp>
      <p:pic>
        <p:nvPicPr>
          <p:cNvPr id="4" name="Content Placeholder 3" descr="heat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79" b="31679"/>
          <a:stretch>
            <a:fillRect/>
          </a:stretch>
        </p:blipFill>
        <p:spPr>
          <a:xfrm>
            <a:off x="457200" y="2085975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4131771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Chemical Reactions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761594" y="1417638"/>
            <a:ext cx="1028038" cy="1988687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180508" y="1417638"/>
            <a:ext cx="1451349" cy="1988687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354368" y="3406325"/>
            <a:ext cx="3332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Endothermic</a:t>
            </a:r>
            <a:endParaRPr lang="en-US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896668" y="3503303"/>
            <a:ext cx="3332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Exothermic</a:t>
            </a:r>
            <a:endParaRPr lang="en-US" sz="4400" dirty="0"/>
          </a:p>
        </p:txBody>
      </p:sp>
      <p:sp>
        <p:nvSpPr>
          <p:cNvPr id="3" name="Oval 2"/>
          <p:cNvSpPr/>
          <p:nvPr/>
        </p:nvSpPr>
        <p:spPr>
          <a:xfrm>
            <a:off x="737096" y="3242239"/>
            <a:ext cx="3225219" cy="1269813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494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ctiona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05" y="1008803"/>
            <a:ext cx="8628845" cy="5849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6294" y="326602"/>
            <a:ext cx="55563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smtClean="0">
                <a:solidFill>
                  <a:srgbClr val="FF0000"/>
                </a:solidFill>
              </a:rPr>
              <a:t>exothermic reaction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046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88" y="274638"/>
            <a:ext cx="8801100" cy="1682750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exothermic reaction</a:t>
            </a:r>
            <a:r>
              <a:rPr lang="en-US" b="1" dirty="0" smtClean="0"/>
              <a:t>: </a:t>
            </a:r>
            <a:r>
              <a:rPr lang="en-US" dirty="0" smtClean="0"/>
              <a:t>releases energy into its surrounding environment </a:t>
            </a:r>
            <a:endParaRPr lang="en-US" dirty="0"/>
          </a:p>
        </p:txBody>
      </p:sp>
      <p:pic>
        <p:nvPicPr>
          <p:cNvPr id="4" name="Content Placeholder 3" descr="explosio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73" r="-15573"/>
          <a:stretch>
            <a:fillRect/>
          </a:stretch>
        </p:blipFill>
        <p:spPr>
          <a:xfrm>
            <a:off x="457200" y="1957388"/>
            <a:ext cx="8229600" cy="4614862"/>
          </a:xfrm>
        </p:spPr>
      </p:pic>
    </p:spTree>
    <p:extLst>
      <p:ext uri="{BB962C8B-B14F-4D97-AF65-F5344CB8AC3E}">
        <p14:creationId xmlns:p14="http://schemas.microsoft.com/office/powerpoint/2010/main" val="1275894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13902" y="3045955"/>
            <a:ext cx="8769926" cy="615737"/>
            <a:chOff x="213902" y="2713445"/>
            <a:chExt cx="8769926" cy="615737"/>
          </a:xfrm>
        </p:grpSpPr>
        <p:sp>
          <p:nvSpPr>
            <p:cNvPr id="12" name="TextBox 11"/>
            <p:cNvSpPr txBox="1"/>
            <p:nvPr/>
          </p:nvSpPr>
          <p:spPr>
            <a:xfrm>
              <a:off x="213902" y="2775000"/>
              <a:ext cx="2119745" cy="55399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000" dirty="0" smtClean="0"/>
                <a:t>Reactants</a:t>
              </a:r>
              <a:endParaRPr lang="en-US" sz="3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89865" y="2713445"/>
              <a:ext cx="2119745" cy="61555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400" dirty="0" smtClean="0"/>
                <a:t>Products</a:t>
              </a:r>
              <a:endParaRPr lang="en-US" sz="3400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2481530" y="3031405"/>
              <a:ext cx="1145258" cy="13806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6864083" y="2713445"/>
              <a:ext cx="2119745" cy="553998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000" dirty="0" smtClean="0"/>
                <a:t>Energy</a:t>
              </a:r>
              <a:endParaRPr lang="en-US" sz="3000" dirty="0"/>
            </a:p>
          </p:txBody>
        </p:sp>
        <p:sp>
          <p:nvSpPr>
            <p:cNvPr id="16" name="Plus 15"/>
            <p:cNvSpPr/>
            <p:nvPr/>
          </p:nvSpPr>
          <p:spPr>
            <a:xfrm>
              <a:off x="6151319" y="2775000"/>
              <a:ext cx="471055" cy="554182"/>
            </a:xfrm>
            <a:prstGeom prst="mathPlus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81419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13902" y="3045955"/>
            <a:ext cx="8769926" cy="615737"/>
            <a:chOff x="213902" y="2713445"/>
            <a:chExt cx="8769926" cy="615737"/>
          </a:xfrm>
        </p:grpSpPr>
        <p:sp>
          <p:nvSpPr>
            <p:cNvPr id="12" name="TextBox 11"/>
            <p:cNvSpPr txBox="1"/>
            <p:nvPr/>
          </p:nvSpPr>
          <p:spPr>
            <a:xfrm>
              <a:off x="213902" y="2775000"/>
              <a:ext cx="2119745" cy="55399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000" dirty="0" smtClean="0"/>
                <a:t>Reactants</a:t>
              </a:r>
              <a:endParaRPr lang="en-US" sz="3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89865" y="2713445"/>
              <a:ext cx="2119745" cy="61555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400" dirty="0" smtClean="0"/>
                <a:t>Products</a:t>
              </a:r>
              <a:endParaRPr lang="en-US" sz="3400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2481530" y="3031405"/>
              <a:ext cx="1145258" cy="13806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6864083" y="2713445"/>
              <a:ext cx="2119745" cy="553998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000" dirty="0" smtClean="0"/>
                <a:t>Energy</a:t>
              </a:r>
              <a:endParaRPr lang="en-US" sz="3000" dirty="0"/>
            </a:p>
          </p:txBody>
        </p:sp>
        <p:sp>
          <p:nvSpPr>
            <p:cNvPr id="16" name="Plus 15"/>
            <p:cNvSpPr/>
            <p:nvPr/>
          </p:nvSpPr>
          <p:spPr>
            <a:xfrm>
              <a:off x="6151319" y="2775000"/>
              <a:ext cx="471055" cy="554182"/>
            </a:xfrm>
            <a:prstGeom prst="mathPlus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Up Arrow 1"/>
          <p:cNvSpPr/>
          <p:nvPr/>
        </p:nvSpPr>
        <p:spPr>
          <a:xfrm>
            <a:off x="7570398" y="3814763"/>
            <a:ext cx="707114" cy="1171575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3" descr="explosio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" r="137"/>
          <a:stretch/>
        </p:blipFill>
        <p:spPr>
          <a:xfrm>
            <a:off x="6622374" y="5072561"/>
            <a:ext cx="2278307" cy="164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34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xplosion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" r="137"/>
          <a:stretch/>
        </p:blipFill>
        <p:spPr>
          <a:xfrm>
            <a:off x="728663" y="461023"/>
            <a:ext cx="7700963" cy="5556934"/>
          </a:xfrm>
        </p:spPr>
      </p:pic>
      <p:sp>
        <p:nvSpPr>
          <p:cNvPr id="6" name="Oval 5"/>
          <p:cNvSpPr/>
          <p:nvPr/>
        </p:nvSpPr>
        <p:spPr>
          <a:xfrm>
            <a:off x="4121944" y="3239490"/>
            <a:ext cx="914400" cy="914400"/>
          </a:xfrm>
          <a:prstGeom prst="ellipse">
            <a:avLst/>
          </a:prstGeom>
          <a:noFill/>
          <a:ln w="762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5036344" y="3845946"/>
            <a:ext cx="624887" cy="980242"/>
          </a:xfrm>
          <a:prstGeom prst="line">
            <a:avLst/>
          </a:prstGeom>
          <a:ln w="7620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661231" y="4620508"/>
            <a:ext cx="15118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heat energy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906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2276714"/>
            <a:ext cx="323351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200" smtClean="0">
                <a:solidFill>
                  <a:srgbClr val="FF0000"/>
                </a:solidFill>
              </a:rPr>
              <a:t>exothermic</a:t>
            </a:r>
            <a:endParaRPr lang="en-US" sz="5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084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270048" y="773930"/>
            <a:ext cx="2356508" cy="21252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626556" y="790207"/>
            <a:ext cx="3096415" cy="21089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47343" y="955067"/>
            <a:ext cx="73159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 smtClean="0"/>
              <a:t>Exo</a:t>
            </a:r>
            <a:r>
              <a:rPr lang="en-US" sz="9600" dirty="0" smtClean="0"/>
              <a:t> thermic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3761168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Endothermic Reaction</a:t>
            </a:r>
            <a:endParaRPr lang="en-US" dirty="0"/>
          </a:p>
        </p:txBody>
      </p:sp>
      <p:pic>
        <p:nvPicPr>
          <p:cNvPr id="4" name="Content Placeholder 3" descr="fryingegg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44426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049170" y="966402"/>
            <a:ext cx="2277803" cy="17257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87560" y="1160637"/>
            <a:ext cx="51424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 smtClean="0"/>
              <a:t>Exo</a:t>
            </a:r>
            <a:r>
              <a:rPr lang="en-US" sz="8000" dirty="0" smtClean="0"/>
              <a:t> thermic</a:t>
            </a:r>
            <a:endParaRPr lang="en-US" sz="80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192515" y="2692119"/>
            <a:ext cx="0" cy="7852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Quad Arrow 8"/>
          <p:cNvSpPr/>
          <p:nvPr/>
        </p:nvSpPr>
        <p:spPr>
          <a:xfrm>
            <a:off x="1256243" y="3739931"/>
            <a:ext cx="1780828" cy="1273537"/>
          </a:xfrm>
          <a:prstGeom prst="quad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222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2981853" y="885926"/>
            <a:ext cx="2609119" cy="19499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46823" y="1063048"/>
            <a:ext cx="63617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 smtClean="0"/>
              <a:t>Exo</a:t>
            </a:r>
            <a:r>
              <a:rPr lang="en-US" sz="8000" dirty="0" smtClean="0"/>
              <a:t> thermic</a:t>
            </a:r>
            <a:endParaRPr lang="en-US" sz="80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27692" y="2867293"/>
            <a:ext cx="6185" cy="7534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hea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85" b="22033"/>
          <a:stretch/>
        </p:blipFill>
        <p:spPr>
          <a:xfrm>
            <a:off x="2625439" y="3765009"/>
            <a:ext cx="4475018" cy="137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142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283853" y="773930"/>
            <a:ext cx="2342703" cy="19499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626558" y="789286"/>
            <a:ext cx="2558024" cy="19499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13411" y="1045013"/>
            <a:ext cx="51424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 smtClean="0"/>
              <a:t>Exo</a:t>
            </a:r>
            <a:r>
              <a:rPr lang="en-US" sz="8000" dirty="0" smtClean="0"/>
              <a:t> thermic</a:t>
            </a:r>
            <a:endParaRPr lang="en-US" sz="80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277407" y="2739231"/>
            <a:ext cx="6185" cy="7534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457566" y="2739231"/>
            <a:ext cx="6185" cy="7534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hea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85" b="22033"/>
          <a:stretch/>
        </p:blipFill>
        <p:spPr>
          <a:xfrm>
            <a:off x="4384638" y="3739931"/>
            <a:ext cx="4475018" cy="1371601"/>
          </a:xfrm>
          <a:prstGeom prst="rect">
            <a:avLst/>
          </a:prstGeom>
        </p:spPr>
      </p:pic>
      <p:sp>
        <p:nvSpPr>
          <p:cNvPr id="2" name="Quad Arrow 1"/>
          <p:cNvSpPr/>
          <p:nvPr/>
        </p:nvSpPr>
        <p:spPr>
          <a:xfrm>
            <a:off x="1608566" y="3508043"/>
            <a:ext cx="1697999" cy="1273537"/>
          </a:xfrm>
          <a:prstGeom prst="quad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62944" y="3960145"/>
            <a:ext cx="952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Heat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99278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9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70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86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0"/>
            <a:ext cx="5149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15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0837" y="2469771"/>
            <a:ext cx="91440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47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2C</a:t>
            </a:r>
            <a:r>
              <a:rPr lang="is-IS" sz="4700" b="1" spc="200" baseline="-250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3</a:t>
            </a:r>
            <a:r>
              <a:rPr lang="is-IS" sz="47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H</a:t>
            </a:r>
            <a:r>
              <a:rPr lang="is-IS" sz="4700" b="1" spc="200" baseline="-250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8</a:t>
            </a:r>
            <a:r>
              <a:rPr lang="is-IS" sz="47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+ 7O</a:t>
            </a:r>
            <a:r>
              <a:rPr lang="is-IS" sz="4700" b="1" spc="200" baseline="-250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2 </a:t>
            </a:r>
            <a:r>
              <a:rPr lang="is-IS" sz="47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→6CO</a:t>
            </a:r>
            <a:r>
              <a:rPr lang="is-IS" sz="4700" b="1" spc="200" baseline="-250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2</a:t>
            </a:r>
            <a:r>
              <a:rPr lang="is-IS" sz="4700" b="1" spc="200" dirty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 + </a:t>
            </a:r>
            <a:r>
              <a:rPr lang="is-IS" sz="47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8H</a:t>
            </a:r>
            <a:r>
              <a:rPr lang="is-IS" sz="4700" b="1" spc="200" baseline="-250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2</a:t>
            </a:r>
            <a:r>
              <a:rPr lang="is-IS" sz="47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O + Heat </a:t>
            </a:r>
            <a:r>
              <a:rPr lang="is-IS" sz="4700" b="1" spc="200" baseline="-250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 </a:t>
            </a:r>
            <a:r>
              <a:rPr lang="is-IS" sz="47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 </a:t>
            </a:r>
            <a:endParaRPr lang="en-US" sz="4700" b="1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897313" y="1670495"/>
            <a:ext cx="1695465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897314" y="1670495"/>
            <a:ext cx="0" cy="938792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4288243" y="1684301"/>
            <a:ext cx="4218447" cy="952598"/>
            <a:chOff x="5508142" y="1463409"/>
            <a:chExt cx="2512486" cy="952598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5508142" y="1463409"/>
              <a:ext cx="1946486" cy="13806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8020628" y="1477215"/>
              <a:ext cx="0" cy="938792"/>
            </a:xfrm>
            <a:prstGeom prst="straightConnector1">
              <a:avLst/>
            </a:prstGeom>
            <a:ln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5508142" y="1477215"/>
              <a:ext cx="0" cy="938792"/>
            </a:xfrm>
            <a:prstGeom prst="straightConnector1">
              <a:avLst/>
            </a:prstGeom>
            <a:ln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454628" y="1463409"/>
              <a:ext cx="566000" cy="0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168233" y="1021625"/>
            <a:ext cx="2940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Reactants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1535" y="1036859"/>
            <a:ext cx="2940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Products</a:t>
            </a:r>
            <a:endParaRPr lang="en-US" sz="2800" dirty="0">
              <a:solidFill>
                <a:srgbClr val="0000FF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592778" y="1684301"/>
            <a:ext cx="2" cy="0"/>
          </a:xfrm>
          <a:prstGeom prst="line">
            <a:avLst/>
          </a:prstGeom>
          <a:ln>
            <a:solidFill>
              <a:srgbClr val="7793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592778" y="1670495"/>
            <a:ext cx="0" cy="938792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513615" y="1684301"/>
            <a:ext cx="0" cy="938792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959" y="3395551"/>
            <a:ext cx="2599755" cy="346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72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904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712645">
            <a:off x="2651760" y="1097280"/>
            <a:ext cx="16882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NON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25960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4" y="979488"/>
            <a:ext cx="8067675" cy="5378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3" y="247968"/>
            <a:ext cx="2270760" cy="170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855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28700"/>
            <a:ext cx="57785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3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9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28700"/>
            <a:ext cx="5778500" cy="4787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9995" y="169640"/>
            <a:ext cx="6243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What is an exothermic reaction?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75681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Chemical Reactions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761594" y="1417638"/>
            <a:ext cx="1028038" cy="1988687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180508" y="1417638"/>
            <a:ext cx="1451349" cy="1988687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354368" y="3406325"/>
            <a:ext cx="3332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Endothermic</a:t>
            </a:r>
            <a:endParaRPr lang="en-US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896668" y="3503303"/>
            <a:ext cx="3332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Exothermic</a:t>
            </a:r>
            <a:endParaRPr lang="en-US" sz="4400" dirty="0"/>
          </a:p>
        </p:txBody>
      </p:sp>
      <p:sp>
        <p:nvSpPr>
          <p:cNvPr id="3" name="Oval 2"/>
          <p:cNvSpPr/>
          <p:nvPr/>
        </p:nvSpPr>
        <p:spPr>
          <a:xfrm>
            <a:off x="5019247" y="3406325"/>
            <a:ext cx="3667553" cy="1269813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47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ctiona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05" y="1008803"/>
            <a:ext cx="8628845" cy="5849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6294" y="326602"/>
            <a:ext cx="55563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FF0000"/>
                </a:solidFill>
              </a:rPr>
              <a:t>endothermic reaction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972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" y="128588"/>
            <a:ext cx="8829675" cy="2000249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endothermic reaction</a:t>
            </a:r>
            <a:r>
              <a:rPr lang="en-US" b="1" dirty="0" smtClean="0"/>
              <a:t>: </a:t>
            </a:r>
            <a:r>
              <a:rPr lang="en-US" dirty="0" smtClean="0"/>
              <a:t>absorbs energy from its environment</a:t>
            </a:r>
            <a:endParaRPr lang="en-US" dirty="0"/>
          </a:p>
        </p:txBody>
      </p:sp>
      <p:pic>
        <p:nvPicPr>
          <p:cNvPr id="4" name="Content Placeholder 3" descr="fryingegg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>
          <a:xfrm>
            <a:off x="457200" y="2128838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739131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80109" y="3093655"/>
            <a:ext cx="8742218" cy="615553"/>
            <a:chOff x="0" y="2761146"/>
            <a:chExt cx="8742218" cy="615553"/>
          </a:xfrm>
        </p:grpSpPr>
        <p:sp>
          <p:nvSpPr>
            <p:cNvPr id="6" name="TextBox 5"/>
            <p:cNvSpPr txBox="1"/>
            <p:nvPr/>
          </p:nvSpPr>
          <p:spPr>
            <a:xfrm>
              <a:off x="2886491" y="2791924"/>
              <a:ext cx="2119745" cy="55399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000" dirty="0" smtClean="0"/>
                <a:t>Reactants</a:t>
              </a:r>
              <a:endParaRPr lang="en-US" sz="30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622473" y="2761146"/>
              <a:ext cx="2119745" cy="61555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400" dirty="0" smtClean="0"/>
                <a:t>Products</a:t>
              </a:r>
              <a:endParaRPr lang="en-US" sz="3400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5163229" y="3062019"/>
              <a:ext cx="1145258" cy="13806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0" y="2791924"/>
              <a:ext cx="2119745" cy="55399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000" dirty="0" smtClean="0"/>
                <a:t>Energy</a:t>
              </a:r>
              <a:endParaRPr lang="en-US" sz="3000" dirty="0"/>
            </a:p>
          </p:txBody>
        </p:sp>
        <p:sp>
          <p:nvSpPr>
            <p:cNvPr id="10" name="Plus 9"/>
            <p:cNvSpPr/>
            <p:nvPr/>
          </p:nvSpPr>
          <p:spPr>
            <a:xfrm>
              <a:off x="2221281" y="2822517"/>
              <a:ext cx="471055" cy="554182"/>
            </a:xfrm>
            <a:prstGeom prst="mathPl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4951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80109" y="3093655"/>
            <a:ext cx="8742218" cy="615553"/>
            <a:chOff x="0" y="2761146"/>
            <a:chExt cx="8742218" cy="615553"/>
          </a:xfrm>
        </p:grpSpPr>
        <p:sp>
          <p:nvSpPr>
            <p:cNvPr id="6" name="TextBox 5"/>
            <p:cNvSpPr txBox="1"/>
            <p:nvPr/>
          </p:nvSpPr>
          <p:spPr>
            <a:xfrm>
              <a:off x="2886491" y="2791924"/>
              <a:ext cx="2119745" cy="55399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000" dirty="0" smtClean="0"/>
                <a:t>Reactants</a:t>
              </a:r>
              <a:endParaRPr lang="en-US" sz="30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622473" y="2761146"/>
              <a:ext cx="2119745" cy="61555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400" dirty="0" smtClean="0"/>
                <a:t>Products</a:t>
              </a:r>
              <a:endParaRPr lang="en-US" sz="3400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5163229" y="3062019"/>
              <a:ext cx="1145258" cy="13806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0" y="2791924"/>
              <a:ext cx="2119745" cy="55399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000" dirty="0" smtClean="0"/>
                <a:t>Energy</a:t>
              </a:r>
              <a:endParaRPr lang="en-US" sz="3000" dirty="0"/>
            </a:p>
          </p:txBody>
        </p:sp>
        <p:sp>
          <p:nvSpPr>
            <p:cNvPr id="10" name="Plus 9"/>
            <p:cNvSpPr/>
            <p:nvPr/>
          </p:nvSpPr>
          <p:spPr>
            <a:xfrm>
              <a:off x="2221281" y="2822517"/>
              <a:ext cx="471055" cy="554182"/>
            </a:xfrm>
            <a:prstGeom prst="mathPl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Up Arrow 10"/>
          <p:cNvSpPr/>
          <p:nvPr/>
        </p:nvSpPr>
        <p:spPr>
          <a:xfrm>
            <a:off x="886424" y="3843338"/>
            <a:ext cx="707114" cy="1171575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3" descr="fryingeg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>
          <a:xfrm>
            <a:off x="229690" y="5331862"/>
            <a:ext cx="2171700" cy="119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40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ryingegg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0" b="-350"/>
          <a:stretch>
            <a:fillRect/>
          </a:stretch>
        </p:blipFill>
        <p:spPr>
          <a:xfrm>
            <a:off x="457200" y="604838"/>
            <a:ext cx="8229600" cy="5521325"/>
          </a:xfrm>
        </p:spPr>
      </p:pic>
      <p:sp>
        <p:nvSpPr>
          <p:cNvPr id="5" name="Oval 4"/>
          <p:cNvSpPr/>
          <p:nvPr/>
        </p:nvSpPr>
        <p:spPr>
          <a:xfrm>
            <a:off x="6873748" y="4555204"/>
            <a:ext cx="1148984" cy="927165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579265" y="5482369"/>
            <a:ext cx="20157" cy="643794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115650" y="6025383"/>
            <a:ext cx="1330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heat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71009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04830" y="2233851"/>
            <a:ext cx="367455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200" dirty="0" smtClean="0">
                <a:solidFill>
                  <a:srgbClr val="FF0000"/>
                </a:solidFill>
              </a:rPr>
              <a:t>endothermic</a:t>
            </a:r>
            <a:endParaRPr lang="en-US" sz="5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533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594249" y="773930"/>
            <a:ext cx="3032307" cy="21252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626556" y="790207"/>
            <a:ext cx="3220659" cy="21089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12319" y="955067"/>
            <a:ext cx="73159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/>
              <a:t>Endo thermic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588421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594250" y="773930"/>
            <a:ext cx="2732723" cy="19181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83190" y="1160637"/>
            <a:ext cx="57761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/>
              <a:t>Endo thermic</a:t>
            </a:r>
            <a:endParaRPr lang="en-US" sz="8000" dirty="0"/>
          </a:p>
        </p:txBody>
      </p:sp>
      <p:cxnSp>
        <p:nvCxnSpPr>
          <p:cNvPr id="6" name="Straight Arrow Connector 5"/>
          <p:cNvCxnSpPr>
            <a:stCxn id="3" idx="4"/>
          </p:cNvCxnSpPr>
          <p:nvPr/>
        </p:nvCxnSpPr>
        <p:spPr>
          <a:xfrm>
            <a:off x="1960612" y="2692119"/>
            <a:ext cx="155976" cy="7852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ight Arrow 6"/>
          <p:cNvSpPr/>
          <p:nvPr/>
        </p:nvSpPr>
        <p:spPr>
          <a:xfrm>
            <a:off x="855232" y="3898400"/>
            <a:ext cx="1271337" cy="51943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2319538" y="3898400"/>
            <a:ext cx="1090585" cy="519436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460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28650" y="339726"/>
            <a:ext cx="7381875" cy="1325563"/>
          </a:xfrm>
        </p:spPr>
        <p:txBody>
          <a:bodyPr>
            <a:noAutofit/>
          </a:bodyPr>
          <a:lstStyle/>
          <a:p>
            <a:r>
              <a:rPr lang="en-US" sz="9600" dirty="0" smtClean="0"/>
              <a:t>Atom </a:t>
            </a:r>
            <a:endParaRPr lang="en-US" sz="9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133" y="1665289"/>
            <a:ext cx="4124250" cy="440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215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106095" y="885926"/>
            <a:ext cx="2609121" cy="19499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45464" y="1063048"/>
            <a:ext cx="63617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Endo thermic</a:t>
            </a:r>
            <a:endParaRPr lang="en-US" sz="80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27692" y="2867293"/>
            <a:ext cx="6185" cy="7534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hea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85" b="22033"/>
          <a:stretch/>
        </p:blipFill>
        <p:spPr>
          <a:xfrm>
            <a:off x="4033536" y="3985900"/>
            <a:ext cx="4475018" cy="137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68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594249" y="773930"/>
            <a:ext cx="3032307" cy="19499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626557" y="789286"/>
            <a:ext cx="2765097" cy="19499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28532" y="1045013"/>
            <a:ext cx="57761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/>
              <a:t>Endo thermic</a:t>
            </a:r>
            <a:endParaRPr lang="en-US" sz="80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277407" y="2739231"/>
            <a:ext cx="6185" cy="7534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126249" y="2723875"/>
            <a:ext cx="6185" cy="7534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hea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85" b="22033"/>
          <a:stretch/>
        </p:blipFill>
        <p:spPr>
          <a:xfrm>
            <a:off x="2274095" y="4123957"/>
            <a:ext cx="4475018" cy="1371601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854911" y="4519658"/>
            <a:ext cx="1271337" cy="51943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Left Arrow 1"/>
          <p:cNvSpPr/>
          <p:nvPr/>
        </p:nvSpPr>
        <p:spPr>
          <a:xfrm>
            <a:off x="6978360" y="4519658"/>
            <a:ext cx="1090585" cy="519436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09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9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89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synthes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55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673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118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7819" y="2408606"/>
            <a:ext cx="8807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Energy + </a:t>
            </a:r>
            <a:r>
              <a:rPr lang="is-I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 6CO</a:t>
            </a:r>
            <a:r>
              <a:rPr lang="is-IS" sz="4000" b="1" baseline="-250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2</a:t>
            </a:r>
            <a:r>
              <a:rPr lang="is-I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 </a:t>
            </a:r>
            <a:r>
              <a:rPr lang="is-I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+ </a:t>
            </a:r>
            <a:r>
              <a:rPr lang="is-I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6H</a:t>
            </a:r>
            <a:r>
              <a:rPr lang="is-IS" sz="4000" b="1" baseline="-250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2</a:t>
            </a:r>
            <a:r>
              <a:rPr lang="is-I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O   →   C</a:t>
            </a:r>
            <a:r>
              <a:rPr lang="is-IS" sz="4000" b="1" baseline="-250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6</a:t>
            </a:r>
            <a:r>
              <a:rPr lang="is-I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H</a:t>
            </a:r>
            <a:r>
              <a:rPr lang="is-IS" sz="4000" b="1" baseline="-250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12</a:t>
            </a:r>
            <a:r>
              <a:rPr lang="is-I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O</a:t>
            </a:r>
            <a:r>
              <a:rPr lang="is-IS" sz="4000" b="1" baseline="-250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6</a:t>
            </a:r>
            <a:r>
              <a:rPr lang="is-I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+ 6O</a:t>
            </a:r>
            <a:r>
              <a:rPr lang="is-IS" sz="4000" b="1" baseline="-250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2</a:t>
            </a:r>
            <a:r>
              <a:rPr lang="is-I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 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146695" y="1656689"/>
            <a:ext cx="3671454" cy="27612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6165273" y="1670495"/>
            <a:ext cx="2161310" cy="837178"/>
            <a:chOff x="5508142" y="1463409"/>
            <a:chExt cx="2512486" cy="952598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5508142" y="1463409"/>
              <a:ext cx="1946486" cy="13806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8020628" y="1477215"/>
              <a:ext cx="0" cy="938792"/>
            </a:xfrm>
            <a:prstGeom prst="straightConnector1">
              <a:avLst/>
            </a:prstGeom>
            <a:ln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5508142" y="1477215"/>
              <a:ext cx="0" cy="938792"/>
            </a:xfrm>
            <a:prstGeom prst="straightConnector1">
              <a:avLst/>
            </a:prstGeom>
            <a:ln>
              <a:solidFill>
                <a:schemeClr val="accent3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454628" y="1463409"/>
              <a:ext cx="566000" cy="0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1362810" y="1024194"/>
            <a:ext cx="2940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Reactants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19155" y="1116003"/>
            <a:ext cx="2307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Products</a:t>
            </a:r>
            <a:endParaRPr lang="en-US" sz="2800" dirty="0">
              <a:solidFill>
                <a:srgbClr val="0000FF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818149" y="1670495"/>
            <a:ext cx="0" cy="837178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982422" y="1670495"/>
            <a:ext cx="0" cy="837178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146695" y="1682628"/>
            <a:ext cx="0" cy="837178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Up Arrow 16"/>
          <p:cNvSpPr/>
          <p:nvPr/>
        </p:nvSpPr>
        <p:spPr>
          <a:xfrm>
            <a:off x="439581" y="3116492"/>
            <a:ext cx="707114" cy="1171575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29" y="4514850"/>
            <a:ext cx="1839931" cy="123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59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904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712645">
            <a:off x="2651760" y="1097280"/>
            <a:ext cx="16882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NON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50182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5" y="1146943"/>
            <a:ext cx="7652883" cy="53967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3" y="247968"/>
            <a:ext cx="2270760" cy="170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33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28700"/>
            <a:ext cx="57785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54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28700"/>
            <a:ext cx="5778500" cy="4787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8623" y="236855"/>
            <a:ext cx="6546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What is </a:t>
            </a:r>
            <a:r>
              <a:rPr lang="en-US" sz="3600" smtClean="0"/>
              <a:t>an endothermic reaction?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69498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0083" y="565440"/>
            <a:ext cx="84155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dirty="0" smtClean="0"/>
              <a:t>element</a:t>
            </a:r>
            <a:endParaRPr lang="en-US" sz="6000" dirty="0"/>
          </a:p>
        </p:txBody>
      </p:sp>
      <p:pic>
        <p:nvPicPr>
          <p:cNvPr id="3" name="Picture 2" descr="go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621" y="2182993"/>
            <a:ext cx="7011498" cy="467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29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314575"/>
          </a:xfrm>
        </p:spPr>
        <p:txBody>
          <a:bodyPr>
            <a:normAutofit/>
          </a:bodyPr>
          <a:lstStyle/>
          <a:p>
            <a:r>
              <a:rPr lang="en-US" sz="4800" dirty="0" smtClean="0"/>
              <a:t>Which of the following is an example of </a:t>
            </a:r>
            <a:r>
              <a:rPr lang="en-US" sz="4800" dirty="0" smtClean="0"/>
              <a:t>an </a:t>
            </a:r>
            <a:r>
              <a:rPr lang="en-US" sz="4800" b="1" i="1" dirty="0" smtClean="0"/>
              <a:t>exothermic</a:t>
            </a:r>
            <a:r>
              <a:rPr lang="en-US" sz="4800" dirty="0" smtClean="0"/>
              <a:t> reaction</a:t>
            </a:r>
            <a:r>
              <a:rPr lang="en-US" sz="4800" dirty="0" smtClean="0"/>
              <a:t>? 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6537"/>
            <a:ext cx="5335416" cy="4234544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10000"/>
              </a:lnSpc>
              <a:buFont typeface="+mj-lt"/>
              <a:buAutoNum type="alphaUcPeriod"/>
            </a:pPr>
            <a:r>
              <a:rPr lang="en-US" dirty="0" smtClean="0"/>
              <a:t>putting an ice cube in a glass of water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dirty="0" smtClean="0"/>
              <a:t>cooking an egg </a:t>
            </a:r>
            <a:endParaRPr lang="en-US" dirty="0" smtClean="0"/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dirty="0" smtClean="0"/>
              <a:t>an explosion</a:t>
            </a:r>
            <a:endParaRPr lang="en-US" dirty="0" smtClean="0"/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dirty="0" smtClean="0"/>
              <a:t>photosynthesis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090" y="4200246"/>
            <a:ext cx="2704455" cy="224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19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314575"/>
          </a:xfrm>
        </p:spPr>
        <p:txBody>
          <a:bodyPr>
            <a:normAutofit/>
          </a:bodyPr>
          <a:lstStyle/>
          <a:p>
            <a:r>
              <a:rPr lang="en-US" sz="4800" dirty="0" smtClean="0"/>
              <a:t>Which of the following is an example of </a:t>
            </a:r>
            <a:r>
              <a:rPr lang="en-US" sz="4800" dirty="0" smtClean="0"/>
              <a:t>an </a:t>
            </a:r>
            <a:r>
              <a:rPr lang="en-US" sz="4800" b="1" i="1" dirty="0" smtClean="0"/>
              <a:t>exothermic</a:t>
            </a:r>
            <a:r>
              <a:rPr lang="en-US" sz="4800" dirty="0" smtClean="0"/>
              <a:t> reaction</a:t>
            </a:r>
            <a:r>
              <a:rPr lang="en-US" sz="4800" dirty="0" smtClean="0"/>
              <a:t>? 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6537"/>
            <a:ext cx="5335416" cy="4234544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10000"/>
              </a:lnSpc>
              <a:buFont typeface="+mj-lt"/>
              <a:buAutoNum type="alphaUcPeriod"/>
            </a:pPr>
            <a:r>
              <a:rPr lang="en-US" dirty="0" smtClean="0"/>
              <a:t>putting an ice cube in a glass of water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dirty="0" smtClean="0"/>
              <a:t>cooking an egg </a:t>
            </a:r>
            <a:endParaRPr lang="en-US" dirty="0" smtClean="0"/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b="1" dirty="0" smtClean="0">
                <a:solidFill>
                  <a:srgbClr val="FF0000"/>
                </a:solidFill>
              </a:rPr>
              <a:t>an explosion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dirty="0" smtClean="0"/>
              <a:t>photosynthesis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090" y="4200246"/>
            <a:ext cx="2704455" cy="224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0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314575"/>
          </a:xfrm>
        </p:spPr>
        <p:txBody>
          <a:bodyPr>
            <a:normAutofit/>
          </a:bodyPr>
          <a:lstStyle/>
          <a:p>
            <a:r>
              <a:rPr lang="en-US" sz="4800" dirty="0" smtClean="0"/>
              <a:t>Which of the following is an example of </a:t>
            </a:r>
            <a:r>
              <a:rPr lang="en-US" sz="4800" dirty="0" smtClean="0"/>
              <a:t>an </a:t>
            </a:r>
            <a:r>
              <a:rPr lang="en-US" sz="4800" b="1" i="1" dirty="0" smtClean="0"/>
              <a:t>endothermic</a:t>
            </a:r>
            <a:r>
              <a:rPr lang="en-US" sz="4800" dirty="0" smtClean="0"/>
              <a:t> reaction</a:t>
            </a:r>
            <a:r>
              <a:rPr lang="en-US" sz="4800" dirty="0" smtClean="0"/>
              <a:t>? 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6537"/>
            <a:ext cx="5335416" cy="4234544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10000"/>
              </a:lnSpc>
              <a:buFont typeface="+mj-lt"/>
              <a:buAutoNum type="alphaUcPeriod"/>
            </a:pPr>
            <a:r>
              <a:rPr lang="en-US" dirty="0" smtClean="0"/>
              <a:t>putting an ice cube in a glass of water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dirty="0" smtClean="0"/>
              <a:t>starting a car engine</a:t>
            </a:r>
            <a:endParaRPr lang="en-US" dirty="0" smtClean="0"/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dirty="0" smtClean="0"/>
              <a:t>an explosion</a:t>
            </a:r>
            <a:endParaRPr lang="en-US" dirty="0" smtClean="0"/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dirty="0" smtClean="0"/>
              <a:t>photosynthesis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090" y="4200246"/>
            <a:ext cx="2704455" cy="224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85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314575"/>
          </a:xfrm>
        </p:spPr>
        <p:txBody>
          <a:bodyPr>
            <a:normAutofit/>
          </a:bodyPr>
          <a:lstStyle/>
          <a:p>
            <a:r>
              <a:rPr lang="en-US" sz="4800" dirty="0" smtClean="0"/>
              <a:t>Which of the following is an example of </a:t>
            </a:r>
            <a:r>
              <a:rPr lang="en-US" sz="4800" dirty="0" smtClean="0"/>
              <a:t>an </a:t>
            </a:r>
            <a:r>
              <a:rPr lang="en-US" sz="4800" b="1" i="1" dirty="0" smtClean="0"/>
              <a:t>endothermic</a:t>
            </a:r>
            <a:r>
              <a:rPr lang="en-US" sz="4800" dirty="0" smtClean="0"/>
              <a:t> reaction</a:t>
            </a:r>
            <a:r>
              <a:rPr lang="en-US" sz="4800" dirty="0" smtClean="0"/>
              <a:t>? 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6537"/>
            <a:ext cx="5335416" cy="4234544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10000"/>
              </a:lnSpc>
              <a:buFont typeface="+mj-lt"/>
              <a:buAutoNum type="alphaUcPeriod"/>
            </a:pPr>
            <a:r>
              <a:rPr lang="en-US" dirty="0" smtClean="0"/>
              <a:t>putting an ice cube in a glass of water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dirty="0" smtClean="0"/>
              <a:t>starting a car engine</a:t>
            </a:r>
            <a:endParaRPr lang="en-US" dirty="0" smtClean="0"/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dirty="0" smtClean="0"/>
              <a:t>an explosion</a:t>
            </a:r>
            <a:endParaRPr lang="en-US" dirty="0" smtClean="0"/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b="1" dirty="0" smtClean="0">
                <a:solidFill>
                  <a:srgbClr val="FF0000"/>
                </a:solidFill>
              </a:rPr>
              <a:t>photosynthesis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090" y="4200246"/>
            <a:ext cx="2704455" cy="224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28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0"/>
            <a:ext cx="843259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030" y="148590"/>
            <a:ext cx="29892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Remember!!!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973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88" y="274638"/>
            <a:ext cx="8801100" cy="1682750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exothermic reaction</a:t>
            </a:r>
            <a:r>
              <a:rPr lang="en-US" b="1" dirty="0" smtClean="0"/>
              <a:t>: </a:t>
            </a:r>
            <a:r>
              <a:rPr lang="en-US" dirty="0" smtClean="0"/>
              <a:t>releases energy into its surrounding environment </a:t>
            </a:r>
            <a:endParaRPr lang="en-US" dirty="0"/>
          </a:p>
        </p:txBody>
      </p:sp>
      <p:pic>
        <p:nvPicPr>
          <p:cNvPr id="4" name="Content Placeholder 3" descr="explosio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73" r="-15573"/>
          <a:stretch>
            <a:fillRect/>
          </a:stretch>
        </p:blipFill>
        <p:spPr>
          <a:xfrm>
            <a:off x="457200" y="1957388"/>
            <a:ext cx="8229600" cy="4614862"/>
          </a:xfrm>
        </p:spPr>
      </p:pic>
    </p:spTree>
    <p:extLst>
      <p:ext uri="{BB962C8B-B14F-4D97-AF65-F5344CB8AC3E}">
        <p14:creationId xmlns:p14="http://schemas.microsoft.com/office/powerpoint/2010/main" val="1160413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" y="128588"/>
            <a:ext cx="8829675" cy="2000249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endothermic reaction</a:t>
            </a:r>
            <a:r>
              <a:rPr lang="en-US" b="1" dirty="0" smtClean="0"/>
              <a:t>: </a:t>
            </a:r>
            <a:r>
              <a:rPr lang="en-US" dirty="0" smtClean="0"/>
              <a:t>absorbs energy from its environment</a:t>
            </a:r>
            <a:endParaRPr lang="en-US" dirty="0"/>
          </a:p>
        </p:txBody>
      </p:sp>
      <p:pic>
        <p:nvPicPr>
          <p:cNvPr id="4" name="Content Placeholder 3" descr="fryingegg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>
          <a:xfrm>
            <a:off x="457200" y="2128838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723563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25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_cur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731" y="2693911"/>
            <a:ext cx="4088394" cy="15206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7867" y="200194"/>
            <a:ext cx="7965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This Video Created With Resources From: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880178" y="5177065"/>
            <a:ext cx="76152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Questions or Comments to Michael Kennedy, Ph.D.  </a:t>
            </a:r>
          </a:p>
          <a:p>
            <a:pPr algn="ctr"/>
            <a:r>
              <a:rPr lang="en-US" sz="2800" dirty="0" err="1" smtClean="0"/>
              <a:t>MKennedy@Virginia.edu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952079" y="1723233"/>
            <a:ext cx="5207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Cooperative Agreement # R324B130023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9420" y="4214588"/>
            <a:ext cx="7606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Curry School Foundation’s Research and Development Fund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9" name="Picture 8" descr="Screen Shot 2014-07-21 at 12.02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20" y="1174202"/>
            <a:ext cx="73152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14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6000" b="1" dirty="0" smtClean="0"/>
              <a:t>Objective: </a:t>
            </a:r>
            <a:r>
              <a:rPr lang="en-US" sz="6000" dirty="0" smtClean="0"/>
              <a:t>Students will understand the difference between endothermic and exothermic and will be able to classify reactions based on temperature</a:t>
            </a:r>
          </a:p>
          <a:p>
            <a:pPr marL="0" indent="0">
              <a:buNone/>
            </a:pPr>
            <a:endParaRPr lang="en-US" sz="6000" dirty="0" smtClean="0"/>
          </a:p>
          <a:p>
            <a:pPr marL="0" indent="0">
              <a:buNone/>
            </a:pPr>
            <a:r>
              <a:rPr lang="en-US" sz="6000" b="1" dirty="0" smtClean="0"/>
              <a:t>Activity: </a:t>
            </a:r>
            <a:r>
              <a:rPr lang="en-US" sz="6000" dirty="0" smtClean="0"/>
              <a:t>Students will work through 1 endothermic and 1 exothermic reaction to find similarities and differences based on data gathered.  </a:t>
            </a:r>
            <a:endParaRPr lang="en-US" sz="6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091515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3800" b="1" dirty="0" smtClean="0"/>
              <a:t>Materials:</a:t>
            </a:r>
          </a:p>
          <a:p>
            <a:r>
              <a:rPr lang="en-US" sz="3800" dirty="0" smtClean="0"/>
              <a:t>Vinegar</a:t>
            </a:r>
          </a:p>
          <a:p>
            <a:r>
              <a:rPr lang="en-US" sz="3800" dirty="0" smtClean="0"/>
              <a:t>Baking soda</a:t>
            </a:r>
          </a:p>
          <a:p>
            <a:r>
              <a:rPr lang="en-US" sz="3800" dirty="0" smtClean="0"/>
              <a:t>Calcium chloride</a:t>
            </a:r>
          </a:p>
          <a:p>
            <a:r>
              <a:rPr lang="en-US" sz="3800" dirty="0" smtClean="0"/>
              <a:t>Water</a:t>
            </a:r>
          </a:p>
          <a:p>
            <a:r>
              <a:rPr lang="en-US" sz="3800" dirty="0" smtClean="0"/>
              <a:t>Thermometer</a:t>
            </a:r>
          </a:p>
          <a:p>
            <a:r>
              <a:rPr lang="en-US" sz="3800" dirty="0" smtClean="0"/>
              <a:t>4 small clear plastic cups</a:t>
            </a:r>
          </a:p>
          <a:p>
            <a:r>
              <a:rPr lang="en-US" sz="3800" dirty="0" smtClean="0"/>
              <a:t>1 cup measuring cup</a:t>
            </a:r>
          </a:p>
          <a:p>
            <a:r>
              <a:rPr lang="en-US" sz="3800" dirty="0" smtClean="0"/>
              <a:t>Measuring spoons</a:t>
            </a:r>
          </a:p>
          <a:p>
            <a:pPr marL="0" indent="0">
              <a:buNone/>
            </a:pPr>
            <a:endParaRPr lang="en-US" sz="3800" dirty="0" smtClean="0"/>
          </a:p>
          <a:p>
            <a:pPr marL="0" indent="0">
              <a:buNone/>
            </a:pPr>
            <a:r>
              <a:rPr lang="en-US" sz="3800" b="1" dirty="0" smtClean="0"/>
              <a:t>Resources:</a:t>
            </a:r>
          </a:p>
          <a:p>
            <a:r>
              <a:rPr lang="en-US" sz="3800" dirty="0" smtClean="0"/>
              <a:t>https://</a:t>
            </a:r>
            <a:r>
              <a:rPr lang="en-US" sz="3800" dirty="0" err="1" smtClean="0"/>
              <a:t>www.google.com</a:t>
            </a:r>
            <a:r>
              <a:rPr lang="en-US" sz="3800" dirty="0" smtClean="0"/>
              <a:t>/</a:t>
            </a:r>
            <a:r>
              <a:rPr lang="en-US" sz="3800" dirty="0" err="1" smtClean="0"/>
              <a:t>url?sa</a:t>
            </a:r>
            <a:r>
              <a:rPr lang="en-US" sz="3800" dirty="0" smtClean="0"/>
              <a:t>=</a:t>
            </a:r>
            <a:r>
              <a:rPr lang="en-US" sz="3800" dirty="0" err="1" smtClean="0"/>
              <a:t>t&amp;rct</a:t>
            </a:r>
            <a:r>
              <a:rPr lang="en-US" sz="3800" dirty="0" smtClean="0"/>
              <a:t>=</a:t>
            </a:r>
            <a:r>
              <a:rPr lang="en-US" sz="3800" dirty="0" err="1" smtClean="0"/>
              <a:t>j&amp;q</a:t>
            </a:r>
            <a:r>
              <a:rPr lang="en-US" sz="3800" dirty="0" smtClean="0"/>
              <a:t>=&amp;</a:t>
            </a:r>
            <a:r>
              <a:rPr lang="en-US" sz="3800" dirty="0" err="1" smtClean="0"/>
              <a:t>esrc</a:t>
            </a:r>
            <a:r>
              <a:rPr lang="en-US" sz="3800" dirty="0" smtClean="0"/>
              <a:t>=</a:t>
            </a:r>
            <a:r>
              <a:rPr lang="en-US" sz="3800" dirty="0" err="1" smtClean="0"/>
              <a:t>s&amp;source</a:t>
            </a:r>
            <a:r>
              <a:rPr lang="en-US" sz="3800" dirty="0" smtClean="0"/>
              <a:t>=</a:t>
            </a:r>
            <a:r>
              <a:rPr lang="en-US" sz="3800" dirty="0" err="1" smtClean="0"/>
              <a:t>web&amp;cd</a:t>
            </a:r>
            <a:r>
              <a:rPr lang="en-US" sz="3800" dirty="0" smtClean="0"/>
              <a:t>=11&amp;ved=0ahUKEwiX4IGblKfUAhUE0iYKHQOmBOEQFghSMAo&amp;url=http%3A%2F%2Fhighschoolenergy.acs.org%2Fcontent%2Fhsef%2Fen%2Fhow-can-energy-change%2Fexothermic-endothermic-chemical-change%2F_jcr_content%2Ftoparticleparsys%2Fcolumnsbootstrap%2Fcolumn1%2Facscontainer%2FcontainerPar%2Fdownload%2Ffile.res%2FTeacher&amp;usg=AFQjCNFeOXT6nlA6PYFNPIdZBgU4GDmkn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683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525133"/>
          </a:xfrm>
        </p:spPr>
        <p:txBody>
          <a:bodyPr>
            <a:normAutofit/>
          </a:bodyPr>
          <a:lstStyle/>
          <a:p>
            <a:r>
              <a:rPr lang="en-US" sz="5400" smtClean="0"/>
              <a:t>chemical </a:t>
            </a:r>
            <a:r>
              <a:rPr lang="en-US" sz="5400" dirty="0" smtClean="0"/>
              <a:t>symbol</a:t>
            </a:r>
            <a:endParaRPr lang="en-US" sz="5400" dirty="0"/>
          </a:p>
        </p:txBody>
      </p:sp>
      <p:pic>
        <p:nvPicPr>
          <p:cNvPr id="4" name="Content Placeholder 7" descr="carbo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01" r="-25801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  <p:sp>
        <p:nvSpPr>
          <p:cNvPr id="5" name="Oval 4"/>
          <p:cNvSpPr/>
          <p:nvPr/>
        </p:nvSpPr>
        <p:spPr>
          <a:xfrm>
            <a:off x="3288632" y="2767262"/>
            <a:ext cx="1657684" cy="160421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6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258941" y="2734659"/>
            <a:ext cx="4206989" cy="3089016"/>
            <a:chOff x="3181916" y="3100890"/>
            <a:chExt cx="3135571" cy="2224187"/>
          </a:xfrm>
        </p:grpSpPr>
        <p:sp>
          <p:nvSpPr>
            <p:cNvPr id="11" name="Oval 10"/>
            <p:cNvSpPr/>
            <p:nvPr/>
          </p:nvSpPr>
          <p:spPr>
            <a:xfrm>
              <a:off x="3181916" y="3836440"/>
              <a:ext cx="1678425" cy="147109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4639062" y="3853978"/>
              <a:ext cx="1678425" cy="147109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021129" y="3100890"/>
              <a:ext cx="1678425" cy="147109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61120" y="572526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dirty="0" smtClean="0"/>
              <a:t>compound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551313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91988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 dirty="0" smtClean="0"/>
              <a:t>molecule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33908"/>
            <a:ext cx="60960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334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1526</Words>
  <Application>Microsoft Macintosh PowerPoint</Application>
  <PresentationFormat>On-screen Show (4:3)</PresentationFormat>
  <Paragraphs>260</Paragraphs>
  <Slides>69</Slides>
  <Notes>67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2" baseType="lpstr">
      <vt:lpstr>Calibri</vt:lpstr>
      <vt:lpstr>Arial</vt:lpstr>
      <vt:lpstr>Office Theme</vt:lpstr>
      <vt:lpstr>PowerPoint Presentation</vt:lpstr>
      <vt:lpstr>Exothermic Reaction</vt:lpstr>
      <vt:lpstr>Endothermic Reaction</vt:lpstr>
      <vt:lpstr>PowerPoint Presentation</vt:lpstr>
      <vt:lpstr>Atom </vt:lpstr>
      <vt:lpstr>PowerPoint Presentation</vt:lpstr>
      <vt:lpstr>chemical symbol</vt:lpstr>
      <vt:lpstr>PowerPoint Presentation</vt:lpstr>
      <vt:lpstr>PowerPoint Presentation</vt:lpstr>
      <vt:lpstr>PowerPoint Presentation</vt:lpstr>
      <vt:lpstr>PowerPoint Presentation</vt:lpstr>
      <vt:lpstr>chemical reaction</vt:lpstr>
      <vt:lpstr>PowerPoint Presentation</vt:lpstr>
      <vt:lpstr>Rate of Reaction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Chemical Reactions</vt:lpstr>
      <vt:lpstr>heat transfer &amp; release</vt:lpstr>
      <vt:lpstr>Chemical Reactions</vt:lpstr>
      <vt:lpstr>PowerPoint Presentation</vt:lpstr>
      <vt:lpstr>exothermic reaction: releases energy into its surrounding environment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Chemical Reactions</vt:lpstr>
      <vt:lpstr>PowerPoint Presentation</vt:lpstr>
      <vt:lpstr>endothermic reaction: absorbs energy from its environment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Which of the following is an example of an exothermic reaction? </vt:lpstr>
      <vt:lpstr>Which of the following is an example of an exothermic reaction? </vt:lpstr>
      <vt:lpstr>Which of the following is an example of an endothermic reaction? </vt:lpstr>
      <vt:lpstr>Which of the following is an example of an endothermic reaction? </vt:lpstr>
      <vt:lpstr>PowerPoint Presentation</vt:lpstr>
      <vt:lpstr>exothermic reaction: releases energy into its surrounding environment </vt:lpstr>
      <vt:lpstr>endothermic reaction: absorbs energy from its environment</vt:lpstr>
      <vt:lpstr>PowerPoint Presentation</vt:lpstr>
      <vt:lpstr>PowerPoint Presentation</vt:lpstr>
      <vt:lpstr>Activity</vt:lpstr>
    </vt:vector>
  </TitlesOfParts>
  <Company>University of Virginia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Kennedy</dc:creator>
  <cp:lastModifiedBy>Katherine Peeples</cp:lastModifiedBy>
  <cp:revision>18</cp:revision>
  <dcterms:created xsi:type="dcterms:W3CDTF">2017-06-05T14:15:32Z</dcterms:created>
  <dcterms:modified xsi:type="dcterms:W3CDTF">2017-10-12T14:42:48Z</dcterms:modified>
</cp:coreProperties>
</file>