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306" r:id="rId2"/>
    <p:sldId id="391" r:id="rId3"/>
    <p:sldId id="300" r:id="rId4"/>
    <p:sldId id="403" r:id="rId5"/>
    <p:sldId id="404" r:id="rId6"/>
    <p:sldId id="405" r:id="rId7"/>
    <p:sldId id="406" r:id="rId8"/>
    <p:sldId id="407" r:id="rId9"/>
    <p:sldId id="408" r:id="rId10"/>
    <p:sldId id="409" r:id="rId11"/>
    <p:sldId id="410" r:id="rId12"/>
    <p:sldId id="411" r:id="rId13"/>
    <p:sldId id="412" r:id="rId14"/>
    <p:sldId id="413" r:id="rId15"/>
    <p:sldId id="414" r:id="rId16"/>
    <p:sldId id="307" r:id="rId17"/>
    <p:sldId id="308" r:id="rId18"/>
    <p:sldId id="309" r:id="rId19"/>
    <p:sldId id="261" r:id="rId20"/>
    <p:sldId id="394" r:id="rId21"/>
    <p:sldId id="395" r:id="rId22"/>
    <p:sldId id="417" r:id="rId23"/>
    <p:sldId id="416" r:id="rId24"/>
    <p:sldId id="419" r:id="rId25"/>
    <p:sldId id="420" r:id="rId26"/>
    <p:sldId id="422" r:id="rId27"/>
    <p:sldId id="423" r:id="rId28"/>
    <p:sldId id="424" r:id="rId29"/>
    <p:sldId id="425" r:id="rId30"/>
    <p:sldId id="426" r:id="rId31"/>
    <p:sldId id="302" r:id="rId32"/>
    <p:sldId id="440" r:id="rId33"/>
    <p:sldId id="429" r:id="rId34"/>
    <p:sldId id="430" r:id="rId35"/>
    <p:sldId id="435" r:id="rId36"/>
    <p:sldId id="436" r:id="rId37"/>
    <p:sldId id="437" r:id="rId38"/>
    <p:sldId id="438" r:id="rId39"/>
    <p:sldId id="432" r:id="rId40"/>
    <p:sldId id="433" r:id="rId41"/>
    <p:sldId id="434" r:id="rId42"/>
    <p:sldId id="310" r:id="rId43"/>
    <p:sldId id="312" r:id="rId44"/>
    <p:sldId id="335" r:id="rId45"/>
    <p:sldId id="336" r:id="rId46"/>
    <p:sldId id="442" r:id="rId47"/>
    <p:sldId id="443" r:id="rId48"/>
    <p:sldId id="441" r:id="rId49"/>
    <p:sldId id="370" r:id="rId50"/>
    <p:sldId id="375"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15" autoAdjust="0"/>
    <p:restoredTop sz="89643" autoAdjust="0"/>
  </p:normalViewPr>
  <p:slideViewPr>
    <p:cSldViewPr snapToGrid="0" snapToObjects="1">
      <p:cViewPr>
        <p:scale>
          <a:sx n="92" d="100"/>
          <a:sy n="92" d="100"/>
        </p:scale>
        <p:origin x="232" y="-4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6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1CAFB1-83CA-854E-B6A3-ABA2033BC2C3}" type="datetimeFigureOut">
              <a:rPr lang="en-US" smtClean="0"/>
              <a:t>10/18/17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AEAA21-47BA-0245-9FDB-F763607C1847}" type="slidenum">
              <a:rPr lang="en-US" smtClean="0"/>
              <a:t>‹#›</a:t>
            </a:fld>
            <a:endParaRPr lang="en-US"/>
          </a:p>
        </p:txBody>
      </p:sp>
    </p:spTree>
    <p:extLst>
      <p:ext uri="{BB962C8B-B14F-4D97-AF65-F5344CB8AC3E}">
        <p14:creationId xmlns:p14="http://schemas.microsoft.com/office/powerpoint/2010/main" val="27409114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everyone get ready to learn a new vocabulary term.</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a:t>
            </a:fld>
            <a:endParaRPr lang="en-US"/>
          </a:p>
        </p:txBody>
      </p:sp>
    </p:spTree>
    <p:extLst>
      <p:ext uri="{BB962C8B-B14F-4D97-AF65-F5344CB8AC3E}">
        <p14:creationId xmlns:p14="http://schemas.microsoft.com/office/powerpoint/2010/main" val="1404337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Dominant alleles</a:t>
            </a:r>
            <a:r>
              <a:rPr lang="en-US" baseline="0" dirty="0" smtClean="0"/>
              <a:t> will show their trait even if only passed to the child by ONE parent.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10</a:t>
            </a:fld>
            <a:endParaRPr lang="en-US"/>
          </a:p>
        </p:txBody>
      </p:sp>
    </p:spTree>
    <p:extLst>
      <p:ext uri="{BB962C8B-B14F-4D97-AF65-F5344CB8AC3E}">
        <p14:creationId xmlns:p14="http://schemas.microsoft.com/office/powerpoint/2010/main" val="11694565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Recessive alleles</a:t>
            </a:r>
            <a:r>
              <a:rPr lang="en-US" baseline="0" dirty="0" smtClean="0"/>
              <a:t> show their traits ONLY when passed to the child by BOTH parents.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11</a:t>
            </a:fld>
            <a:endParaRPr lang="en-US"/>
          </a:p>
        </p:txBody>
      </p:sp>
    </p:spTree>
    <p:extLst>
      <p:ext uri="{BB962C8B-B14F-4D97-AF65-F5344CB8AC3E}">
        <p14:creationId xmlns:p14="http://schemas.microsoft.com/office/powerpoint/2010/main" val="128762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know what alleles an organism has,</a:t>
            </a:r>
            <a:r>
              <a:rPr lang="en-US" baseline="0" dirty="0" smtClean="0"/>
              <a:t> we need a way to symbolize the alleles. Scientists do this by using uppercase and lowercase letters. An uppercase letter is used for dominant alleles while the SAME letter only lowercase symbolizes the corresponding recessive allele.</a:t>
            </a:r>
          </a:p>
          <a:p>
            <a:endParaRPr lang="en-US" dirty="0"/>
          </a:p>
        </p:txBody>
      </p:sp>
      <p:sp>
        <p:nvSpPr>
          <p:cNvPr id="4" name="Slide Number Placeholder 3"/>
          <p:cNvSpPr>
            <a:spLocks noGrp="1"/>
          </p:cNvSpPr>
          <p:nvPr>
            <p:ph type="sldNum" sz="quarter" idx="10"/>
          </p:nvPr>
        </p:nvSpPr>
        <p:spPr/>
        <p:txBody>
          <a:bodyPr/>
          <a:lstStyle/>
          <a:p>
            <a:fld id="{D0B607B3-688E-8143-8163-3F4E3E70E6FF}" type="slidenum">
              <a:rPr lang="en-US" smtClean="0"/>
              <a:t>12</a:t>
            </a:fld>
            <a:endParaRPr lang="en-US"/>
          </a:p>
        </p:txBody>
      </p:sp>
    </p:spTree>
    <p:extLst>
      <p:ext uri="{BB962C8B-B14F-4D97-AF65-F5344CB8AC3E}">
        <p14:creationId xmlns:p14="http://schemas.microsoft.com/office/powerpoint/2010/main" val="16716991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aseline="0" dirty="0" smtClean="0"/>
              <a:t>A genotype is </a:t>
            </a:r>
            <a:r>
              <a:rPr lang="en-US" sz="1200" baseline="0" dirty="0" smtClean="0"/>
              <a:t>t</a:t>
            </a:r>
            <a:r>
              <a:rPr lang="en-US" sz="1200" dirty="0" smtClean="0"/>
              <a:t>he specific alleles of a gene that an organism carries</a:t>
            </a:r>
          </a:p>
          <a:p>
            <a:pPr algn="l"/>
            <a:endParaRPr lang="en-US" dirty="0"/>
          </a:p>
        </p:txBody>
      </p:sp>
      <p:sp>
        <p:nvSpPr>
          <p:cNvPr id="4" name="Slide Number Placeholder 3"/>
          <p:cNvSpPr>
            <a:spLocks noGrp="1"/>
          </p:cNvSpPr>
          <p:nvPr>
            <p:ph type="sldNum" sz="quarter" idx="10"/>
          </p:nvPr>
        </p:nvSpPr>
        <p:spPr/>
        <p:txBody>
          <a:bodyPr/>
          <a:lstStyle/>
          <a:p>
            <a:fld id="{D0B607B3-688E-8143-8163-3F4E3E70E6FF}" type="slidenum">
              <a:rPr lang="en-US" smtClean="0"/>
              <a:t>13</a:t>
            </a:fld>
            <a:endParaRPr lang="en-US"/>
          </a:p>
        </p:txBody>
      </p:sp>
    </p:spTree>
    <p:extLst>
      <p:ext uri="{BB962C8B-B14F-4D97-AF65-F5344CB8AC3E}">
        <p14:creationId xmlns:p14="http://schemas.microsoft.com/office/powerpoint/2010/main" val="164263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a p</a:t>
            </a:r>
            <a:r>
              <a:rPr lang="en-US" dirty="0" smtClean="0"/>
              <a:t>henotype is the observable</a:t>
            </a:r>
            <a:r>
              <a:rPr lang="en-US" baseline="0" dirty="0" smtClean="0"/>
              <a:t> traits of an organism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14</a:t>
            </a:fld>
            <a:endParaRPr lang="en-US"/>
          </a:p>
        </p:txBody>
      </p:sp>
    </p:spTree>
    <p:extLst>
      <p:ext uri="{BB962C8B-B14F-4D97-AF65-F5344CB8AC3E}">
        <p14:creationId xmlns:p14="http://schemas.microsoft.com/office/powerpoint/2010/main" val="15327947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a </a:t>
            </a:r>
            <a:r>
              <a:rPr lang="en-US" dirty="0" smtClean="0"/>
              <a:t>Punnett Square</a:t>
            </a:r>
            <a:r>
              <a:rPr lang="en-US" baseline="0" dirty="0" smtClean="0"/>
              <a:t> is a diagram that shows the possible genotypes of an offspring given the genotypes of the two parents.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15</a:t>
            </a:fld>
            <a:endParaRPr lang="en-US"/>
          </a:p>
        </p:txBody>
      </p:sp>
    </p:spTree>
    <p:extLst>
      <p:ext uri="{BB962C8B-B14F-4D97-AF65-F5344CB8AC3E}">
        <p14:creationId xmlns:p14="http://schemas.microsoft.com/office/powerpoint/2010/main" val="20171950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Now</a:t>
            </a:r>
            <a:r>
              <a:rPr lang="en-US" b="0" baseline="0" dirty="0" smtClean="0"/>
              <a:t> let’s pause for a moment to review the information we have covered already.</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16</a:t>
            </a:fld>
            <a:endParaRPr lang="en-US"/>
          </a:p>
        </p:txBody>
      </p:sp>
    </p:spTree>
    <p:extLst>
      <p:ext uri="{BB962C8B-B14F-4D97-AF65-F5344CB8AC3E}">
        <p14:creationId xmlns:p14="http://schemas.microsoft.com/office/powerpoint/2010/main" val="4163066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about review information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17</a:t>
            </a:fld>
            <a:endParaRPr lang="en-US"/>
          </a:p>
        </p:txBody>
      </p:sp>
    </p:spTree>
    <p:extLst>
      <p:ext uri="{BB962C8B-B14F-4D97-AF65-F5344CB8AC3E}">
        <p14:creationId xmlns:p14="http://schemas.microsoft.com/office/powerpoint/2010/main" val="1310422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 about review information</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18</a:t>
            </a:fld>
            <a:endParaRPr lang="en-US"/>
          </a:p>
        </p:txBody>
      </p:sp>
    </p:spTree>
    <p:extLst>
      <p:ext uri="{BB962C8B-B14F-4D97-AF65-F5344CB8AC3E}">
        <p14:creationId xmlns:p14="http://schemas.microsoft.com/office/powerpoint/2010/main" val="385265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let’s define what</a:t>
            </a:r>
            <a:r>
              <a:rPr lang="en-US" baseline="0" dirty="0" smtClean="0"/>
              <a:t> probability means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19</a:t>
            </a:fld>
            <a:endParaRPr lang="en-US"/>
          </a:p>
        </p:txBody>
      </p:sp>
    </p:spTree>
    <p:extLst>
      <p:ext uri="{BB962C8B-B14F-4D97-AF65-F5344CB8AC3E}">
        <p14:creationId xmlns:p14="http://schemas.microsoft.com/office/powerpoint/2010/main" val="278056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this video we discuss</a:t>
            </a:r>
            <a:r>
              <a:rPr lang="en-US" baseline="0" dirty="0" smtClean="0"/>
              <a:t> probability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a:t>
            </a:fld>
            <a:endParaRPr lang="en-US"/>
          </a:p>
        </p:txBody>
      </p:sp>
    </p:spTree>
    <p:extLst>
      <p:ext uri="{BB962C8B-B14F-4D97-AF65-F5344CB8AC3E}">
        <p14:creationId xmlns:p14="http://schemas.microsoft.com/office/powerpoint/2010/main" val="3498462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That is the basic definition, but there is a bit more you need to know.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21</a:t>
            </a:fld>
            <a:endParaRPr lang="en-US" dirty="0"/>
          </a:p>
        </p:txBody>
      </p:sp>
    </p:spTree>
    <p:extLst>
      <p:ext uri="{BB962C8B-B14F-4D97-AF65-F5344CB8AC3E}">
        <p14:creationId xmlns:p14="http://schemas.microsoft.com/office/powerpoint/2010/main" val="88192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To calculate</a:t>
            </a:r>
            <a:r>
              <a:rPr lang="en-US" baseline="0" dirty="0" smtClean="0"/>
              <a:t> probability in genetics we will use a Punnett Square</a:t>
            </a:r>
            <a:endParaRPr lang="en-US" dirty="0" smtClean="0"/>
          </a:p>
          <a:p>
            <a:r>
              <a:rPr lang="en-US" dirty="0" smtClean="0"/>
              <a:t>Remember that a Punnett Square is</a:t>
            </a:r>
            <a:r>
              <a:rPr lang="en-US" baseline="0" dirty="0" smtClean="0"/>
              <a:t> divided into four equal squares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22</a:t>
            </a:fld>
            <a:endParaRPr lang="en-US"/>
          </a:p>
        </p:txBody>
      </p:sp>
    </p:spTree>
    <p:extLst>
      <p:ext uri="{BB962C8B-B14F-4D97-AF65-F5344CB8AC3E}">
        <p14:creationId xmlns:p14="http://schemas.microsoft.com/office/powerpoint/2010/main" val="1975367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square represents ¼</a:t>
            </a:r>
            <a:r>
              <a:rPr lang="en-US" baseline="0" dirty="0" smtClean="0"/>
              <a:t> of the whole big square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23</a:t>
            </a:fld>
            <a:endParaRPr lang="en-US"/>
          </a:p>
        </p:txBody>
      </p:sp>
    </p:spTree>
    <p:extLst>
      <p:ext uri="{BB962C8B-B14F-4D97-AF65-F5344CB8AC3E}">
        <p14:creationId xmlns:p14="http://schemas.microsoft.com/office/powerpoint/2010/main" val="125737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squares equals ¼ +1/4,</a:t>
            </a:r>
            <a:r>
              <a:rPr lang="en-US" baseline="0" dirty="0" smtClean="0"/>
              <a:t> which equals 2/4ths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24</a:t>
            </a:fld>
            <a:endParaRPr lang="en-US"/>
          </a:p>
        </p:txBody>
      </p:sp>
    </p:spTree>
    <p:extLst>
      <p:ext uri="{BB962C8B-B14F-4D97-AF65-F5344CB8AC3E}">
        <p14:creationId xmlns:p14="http://schemas.microsoft.com/office/powerpoint/2010/main" val="327713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2/4ths simplifies to ½.</a:t>
            </a:r>
            <a:r>
              <a:rPr lang="en-US" baseline="0" dirty="0" smtClean="0"/>
              <a:t> If any of this is confusing, feel free to review fractions or ask your teacher for a refresher before continuing.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25</a:t>
            </a:fld>
            <a:endParaRPr lang="en-US"/>
          </a:p>
        </p:txBody>
      </p:sp>
    </p:spTree>
    <p:extLst>
      <p:ext uri="{BB962C8B-B14F-4D97-AF65-F5344CB8AC3E}">
        <p14:creationId xmlns:p14="http://schemas.microsoft.com/office/powerpoint/2010/main" val="1709311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 squares equals ¼ +1/4+1/4,</a:t>
            </a:r>
            <a:r>
              <a:rPr lang="en-US" baseline="0" dirty="0" smtClean="0"/>
              <a:t> which equals 3/4ths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26</a:t>
            </a:fld>
            <a:endParaRPr lang="en-US"/>
          </a:p>
        </p:txBody>
      </p:sp>
    </p:spTree>
    <p:extLst>
      <p:ext uri="{BB962C8B-B14F-4D97-AF65-F5344CB8AC3E}">
        <p14:creationId xmlns:p14="http://schemas.microsoft.com/office/powerpoint/2010/main" val="46487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four squares of course</a:t>
            </a:r>
            <a:r>
              <a:rPr lang="en-US" baseline="0" dirty="0" smtClean="0"/>
              <a:t> equals 4/4ths, or just 1</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27</a:t>
            </a:fld>
            <a:endParaRPr lang="en-US"/>
          </a:p>
        </p:txBody>
      </p:sp>
    </p:spTree>
    <p:extLst>
      <p:ext uri="{BB962C8B-B14F-4D97-AF65-F5344CB8AC3E}">
        <p14:creationId xmlns:p14="http://schemas.microsoft.com/office/powerpoint/2010/main" val="843401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we go into</a:t>
            </a:r>
            <a:r>
              <a:rPr lang="en-US" baseline="0" dirty="0" smtClean="0"/>
              <a:t> an example, let’s review how fractions relate to </a:t>
            </a:r>
            <a:r>
              <a:rPr lang="en-US" baseline="0" dirty="0" err="1" smtClean="0"/>
              <a:t>percents</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28</a:t>
            </a:fld>
            <a:endParaRPr lang="en-US"/>
          </a:p>
        </p:txBody>
      </p:sp>
    </p:spTree>
    <p:extLst>
      <p:ext uri="{BB962C8B-B14F-4D97-AF65-F5344CB8AC3E}">
        <p14:creationId xmlns:p14="http://schemas.microsoft.com/office/powerpoint/2010/main" val="428183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that 1/4</a:t>
            </a:r>
            <a:r>
              <a:rPr lang="en-US" baseline="30000" dirty="0" smtClean="0"/>
              <a:t>th</a:t>
            </a:r>
            <a:r>
              <a:rPr lang="en-US" dirty="0" smtClean="0"/>
              <a:t> is equal to 25%. You can remember this because you</a:t>
            </a:r>
            <a:r>
              <a:rPr lang="en-US" baseline="0" dirty="0" smtClean="0"/>
              <a:t> need 4</a:t>
            </a:r>
            <a:r>
              <a:rPr lang="en-US" dirty="0" smtClean="0"/>
              <a:t> quarters, or 4 25 cents, to make one whole dollar.  </a:t>
            </a:r>
          </a:p>
        </p:txBody>
      </p:sp>
      <p:sp>
        <p:nvSpPr>
          <p:cNvPr id="4" name="Slide Number Placeholder 3"/>
          <p:cNvSpPr>
            <a:spLocks noGrp="1"/>
          </p:cNvSpPr>
          <p:nvPr>
            <p:ph type="sldNum" sz="quarter" idx="10"/>
          </p:nvPr>
        </p:nvSpPr>
        <p:spPr/>
        <p:txBody>
          <a:bodyPr/>
          <a:lstStyle/>
          <a:p>
            <a:fld id="{52AEAA21-47BA-0245-9FDB-F763607C1847}" type="slidenum">
              <a:rPr lang="en-US" smtClean="0"/>
              <a:t>29</a:t>
            </a:fld>
            <a:endParaRPr lang="en-US"/>
          </a:p>
        </p:txBody>
      </p:sp>
    </p:spTree>
    <p:extLst>
      <p:ext uri="{BB962C8B-B14F-4D97-AF65-F5344CB8AC3E}">
        <p14:creationId xmlns:p14="http://schemas.microsoft.com/office/powerpoint/2010/main" val="1312385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2/4ths</a:t>
            </a:r>
            <a:r>
              <a:rPr lang="en-US" baseline="0" dirty="0" smtClean="0"/>
              <a:t> then equals 25+25=50%</a:t>
            </a:r>
          </a:p>
          <a:p>
            <a:r>
              <a:rPr lang="en-US" baseline="0" dirty="0" smtClean="0"/>
              <a:t>3/4ths equals 75%</a:t>
            </a:r>
          </a:p>
          <a:p>
            <a:r>
              <a:rPr lang="en-US" baseline="0" dirty="0" smtClean="0"/>
              <a:t>And 4/4ths = 100%</a:t>
            </a:r>
          </a:p>
          <a:p>
            <a:r>
              <a:rPr lang="en-US" baseline="0" dirty="0" smtClean="0"/>
              <a:t>Insert pics of quarters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30</a:t>
            </a:fld>
            <a:endParaRPr lang="en-US"/>
          </a:p>
        </p:txBody>
      </p:sp>
    </p:spTree>
    <p:extLst>
      <p:ext uri="{BB962C8B-B14F-4D97-AF65-F5344CB8AC3E}">
        <p14:creationId xmlns:p14="http://schemas.microsoft.com/office/powerpoint/2010/main" val="324939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Before we define the term probability, let’s review some other words that you already learned, and make sure you are firm in your understanding.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a:t>
            </a:fld>
            <a:endParaRPr lang="en-US"/>
          </a:p>
        </p:txBody>
      </p:sp>
    </p:spTree>
    <p:extLst>
      <p:ext uri="{BB962C8B-B14F-4D97-AF65-F5344CB8AC3E}">
        <p14:creationId xmlns:p14="http://schemas.microsoft.com/office/powerpoint/2010/main" val="1631321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it’s finally time to talk through an example of how we can apply fractions and </a:t>
            </a:r>
            <a:r>
              <a:rPr lang="en-US" baseline="0" dirty="0" err="1" smtClean="0"/>
              <a:t>percents</a:t>
            </a:r>
            <a:r>
              <a:rPr lang="en-US" baseline="0" dirty="0" smtClean="0"/>
              <a:t> to genetics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31</a:t>
            </a:fld>
            <a:endParaRPr lang="en-US"/>
          </a:p>
        </p:txBody>
      </p:sp>
    </p:spTree>
    <p:extLst>
      <p:ext uri="{BB962C8B-B14F-4D97-AF65-F5344CB8AC3E}">
        <p14:creationId xmlns:p14="http://schemas.microsoft.com/office/powerpoint/2010/main" val="2124882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use eye color as an example again. Remember that there</a:t>
            </a:r>
            <a:r>
              <a:rPr lang="en-US" baseline="0" dirty="0" smtClean="0"/>
              <a:t> are two alleles—brown and blue and that blue is the dominant allele.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32</a:t>
            </a:fld>
            <a:endParaRPr lang="en-US"/>
          </a:p>
        </p:txBody>
      </p:sp>
    </p:spTree>
    <p:extLst>
      <p:ext uri="{BB962C8B-B14F-4D97-AF65-F5344CB8AC3E}">
        <p14:creationId xmlns:p14="http://schemas.microsoft.com/office/powerpoint/2010/main" val="202811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our first Punnett Square,</a:t>
            </a:r>
            <a:r>
              <a:rPr lang="en-US" baseline="0" dirty="0" smtClean="0"/>
              <a:t> both parents have the genotype BB and thus both have the phenotype of brown eyes. We want to know the probability of their baby having brown eyes as well. So let’s first complete the Punnett Square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33</a:t>
            </a:fld>
            <a:endParaRPr lang="en-US"/>
          </a:p>
        </p:txBody>
      </p:sp>
    </p:spTree>
    <p:extLst>
      <p:ext uri="{BB962C8B-B14F-4D97-AF65-F5344CB8AC3E}">
        <p14:creationId xmlns:p14="http://schemas.microsoft.com/office/powerpoint/2010/main" val="1934602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completed</a:t>
            </a:r>
            <a:r>
              <a:rPr lang="en-US" baseline="0" dirty="0" smtClean="0"/>
              <a:t> square. </a:t>
            </a:r>
            <a:r>
              <a:rPr lang="en-US" dirty="0" smtClean="0"/>
              <a:t>All the possible genotypes for the offspring is BB,</a:t>
            </a:r>
            <a:r>
              <a:rPr lang="en-US" baseline="0" dirty="0" smtClean="0"/>
              <a:t> so all of the offspring will have brown eyes. This means the probability of the offspring having brown eyes is 4/4ths, which is equal to 100%</a:t>
            </a:r>
          </a:p>
          <a:p>
            <a:r>
              <a:rPr lang="en-US" baseline="0" dirty="0" smtClean="0"/>
              <a:t>This also means that the probability of the offspring having blue eyes is 0%</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34</a:t>
            </a:fld>
            <a:endParaRPr lang="en-US"/>
          </a:p>
        </p:txBody>
      </p:sp>
    </p:spTree>
    <p:extLst>
      <p:ext uri="{BB962C8B-B14F-4D97-AF65-F5344CB8AC3E}">
        <p14:creationId xmlns:p14="http://schemas.microsoft.com/office/powerpoint/2010/main" val="87388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what if both</a:t>
            </a:r>
            <a:r>
              <a:rPr lang="en-US" baseline="0" dirty="0" smtClean="0"/>
              <a:t> parents still had brown eyes, but their genotypes were Bb instead of BB? What would the probability of their child having brown eyes be now?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35</a:t>
            </a:fld>
            <a:endParaRPr lang="en-US"/>
          </a:p>
        </p:txBody>
      </p:sp>
    </p:spTree>
    <p:extLst>
      <p:ext uri="{BB962C8B-B14F-4D97-AF65-F5344CB8AC3E}">
        <p14:creationId xmlns:p14="http://schemas.microsoft.com/office/powerpoint/2010/main" val="17398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the completed Punnett Square looks like. Let’s count up how many phenotypes</a:t>
            </a:r>
            <a:r>
              <a:rPr lang="en-US" baseline="0" dirty="0" smtClean="0"/>
              <a:t> for brown eyes there are.</a:t>
            </a:r>
          </a:p>
          <a:p>
            <a:r>
              <a:rPr lang="en-US" baseline="0" dirty="0" smtClean="0"/>
              <a:t>There are 3! So </a:t>
            </a:r>
            <a:r>
              <a:rPr lang="en-US" dirty="0" smtClean="0"/>
              <a:t>three out</a:t>
            </a:r>
            <a:r>
              <a:rPr lang="en-US" baseline="0" dirty="0" smtClean="0"/>
              <a:t> of the four possibilities, or 3/4ths, would have brown eyes.</a:t>
            </a:r>
          </a:p>
          <a:p>
            <a:r>
              <a:rPr lang="en-US" baseline="0" dirty="0" smtClean="0"/>
              <a:t>Remember 3/4ths equals 75%, so there is a 75% chance that the offspring of these parents would have brown eyes</a:t>
            </a:r>
          </a:p>
        </p:txBody>
      </p:sp>
      <p:sp>
        <p:nvSpPr>
          <p:cNvPr id="4" name="Slide Number Placeholder 3"/>
          <p:cNvSpPr>
            <a:spLocks noGrp="1"/>
          </p:cNvSpPr>
          <p:nvPr>
            <p:ph type="sldNum" sz="quarter" idx="10"/>
          </p:nvPr>
        </p:nvSpPr>
        <p:spPr/>
        <p:txBody>
          <a:bodyPr/>
          <a:lstStyle/>
          <a:p>
            <a:fld id="{52AEAA21-47BA-0245-9FDB-F763607C1847}" type="slidenum">
              <a:rPr lang="en-US" smtClean="0"/>
              <a:t>36</a:t>
            </a:fld>
            <a:endParaRPr lang="en-US"/>
          </a:p>
        </p:txBody>
      </p:sp>
    </p:spTree>
    <p:extLst>
      <p:ext uri="{BB962C8B-B14F-4D97-AF65-F5344CB8AC3E}">
        <p14:creationId xmlns:p14="http://schemas.microsoft.com/office/powerpoint/2010/main" val="761211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 only one box out of four has blue</a:t>
            </a:r>
            <a:r>
              <a:rPr lang="en-US" baseline="0" dirty="0" smtClean="0"/>
              <a:t> eyes. Thus, ¼th of the possible phenotypes is blue eyes, so there is a 25% chance the baby will have blue eyes. </a:t>
            </a:r>
          </a:p>
        </p:txBody>
      </p:sp>
      <p:sp>
        <p:nvSpPr>
          <p:cNvPr id="4" name="Slide Number Placeholder 3"/>
          <p:cNvSpPr>
            <a:spLocks noGrp="1"/>
          </p:cNvSpPr>
          <p:nvPr>
            <p:ph type="sldNum" sz="quarter" idx="10"/>
          </p:nvPr>
        </p:nvSpPr>
        <p:spPr/>
        <p:txBody>
          <a:bodyPr/>
          <a:lstStyle/>
          <a:p>
            <a:fld id="{52AEAA21-47BA-0245-9FDB-F763607C1847}" type="slidenum">
              <a:rPr lang="en-US" smtClean="0"/>
              <a:t>37</a:t>
            </a:fld>
            <a:endParaRPr lang="en-US"/>
          </a:p>
        </p:txBody>
      </p:sp>
    </p:spTree>
    <p:extLst>
      <p:ext uri="{BB962C8B-B14F-4D97-AF65-F5344CB8AC3E}">
        <p14:creationId xmlns:p14="http://schemas.microsoft.com/office/powerpoint/2010/main" val="173609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Are</a:t>
            </a:r>
            <a:r>
              <a:rPr lang="en-US" baseline="0" dirty="0" smtClean="0"/>
              <a:t> you starting to see how we find probability? If you want the probability of a phenotype, count up the boxes of that phenotype, put that number as a fraction over four, and that’s your answer! Let’s go over one last example.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38</a:t>
            </a:fld>
            <a:endParaRPr lang="en-US"/>
          </a:p>
        </p:txBody>
      </p:sp>
    </p:spTree>
    <p:extLst>
      <p:ext uri="{BB962C8B-B14F-4D97-AF65-F5344CB8AC3E}">
        <p14:creationId xmlns:p14="http://schemas.microsoft.com/office/powerpoint/2010/main" val="10118539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if one of the parents had blue eyes? And the other parent still had brown eyes but the genotype Bb? Then the Punnett Square would look like this. What is the likelihood that the baby of these two parents will have blue eyes?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39</a:t>
            </a:fld>
            <a:endParaRPr lang="en-US"/>
          </a:p>
        </p:txBody>
      </p:sp>
    </p:spTree>
    <p:extLst>
      <p:ext uri="{BB962C8B-B14F-4D97-AF65-F5344CB8AC3E}">
        <p14:creationId xmlns:p14="http://schemas.microsoft.com/office/powerpoint/2010/main" val="5441718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we have to complete the square and put down what each phenotype would be.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40</a:t>
            </a:fld>
            <a:endParaRPr lang="en-US"/>
          </a:p>
        </p:txBody>
      </p:sp>
    </p:spTree>
    <p:extLst>
      <p:ext uri="{BB962C8B-B14F-4D97-AF65-F5344CB8AC3E}">
        <p14:creationId xmlns:p14="http://schemas.microsoft.com/office/powerpoint/2010/main" val="70662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 remember that </a:t>
            </a:r>
            <a:r>
              <a:rPr lang="en-US" baseline="0" dirty="0"/>
              <a:t>DNA is the hereditary material in almost all organisms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a:t>
            </a:fld>
            <a:endParaRPr lang="en-US"/>
          </a:p>
        </p:txBody>
      </p:sp>
    </p:spTree>
    <p:extLst>
      <p:ext uri="{BB962C8B-B14F-4D97-AF65-F5344CB8AC3E}">
        <p14:creationId xmlns:p14="http://schemas.microsoft.com/office/powerpoint/2010/main" val="1527388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count </a:t>
            </a:r>
            <a:r>
              <a:rPr lang="en-US" baseline="0" dirty="0" smtClean="0"/>
              <a:t>up the number of boxes with blue eyes—2. Put 2 over 4 for the fraction 2/4ths. 2/4ths equals 50% so there is a 50</a:t>
            </a:r>
            <a:r>
              <a:rPr lang="en-US" baseline="0" smtClean="0"/>
              <a:t>% probability that the </a:t>
            </a:r>
            <a:r>
              <a:rPr lang="en-US" baseline="0" dirty="0" smtClean="0"/>
              <a:t>baby will have blue eyes.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41</a:t>
            </a:fld>
            <a:endParaRPr lang="en-US"/>
          </a:p>
        </p:txBody>
      </p:sp>
    </p:spTree>
    <p:extLst>
      <p:ext uri="{BB962C8B-B14F-4D97-AF65-F5344CB8AC3E}">
        <p14:creationId xmlns:p14="http://schemas.microsoft.com/office/powerpoint/2010/main" val="2116983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Let’s review the definition of </a:t>
            </a:r>
            <a:r>
              <a:rPr lang="en-US" b="0" baseline="0" dirty="0" smtClean="0"/>
              <a:t>probability </a:t>
            </a:r>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42</a:t>
            </a:fld>
            <a:endParaRPr lang="en-US"/>
          </a:p>
        </p:txBody>
      </p:sp>
    </p:spTree>
    <p:extLst>
      <p:ext uri="{BB962C8B-B14F-4D97-AF65-F5344CB8AC3E}">
        <p14:creationId xmlns:p14="http://schemas.microsoft.com/office/powerpoint/2010/main" val="2179279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52AEAA21-47BA-0245-9FDB-F763607C1847}" type="slidenum">
              <a:rPr lang="en-US" smtClean="0"/>
              <a:t>43</a:t>
            </a:fld>
            <a:endParaRPr lang="en-US"/>
          </a:p>
        </p:txBody>
      </p:sp>
    </p:spTree>
    <p:extLst>
      <p:ext uri="{BB962C8B-B14F-4D97-AF65-F5344CB8AC3E}">
        <p14:creationId xmlns:p14="http://schemas.microsoft.com/office/powerpoint/2010/main" val="19115621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a.)</a:t>
            </a:r>
            <a:r>
              <a:rPr lang="en-US" b="1" baseline="0" dirty="0" smtClean="0"/>
              <a:t> 1/4</a:t>
            </a:r>
          </a:p>
          <a:p>
            <a:r>
              <a:rPr lang="en-US" baseline="0" dirty="0" smtClean="0"/>
              <a:t>b.) 2/4</a:t>
            </a:r>
          </a:p>
          <a:p>
            <a:r>
              <a:rPr lang="en-US" baseline="0" dirty="0" smtClean="0"/>
              <a:t>c.) 1/3</a:t>
            </a:r>
          </a:p>
          <a:p>
            <a:r>
              <a:rPr lang="en-US" baseline="0" dirty="0" smtClean="0"/>
              <a:t>d.) 1</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44</a:t>
            </a:fld>
            <a:endParaRPr lang="en-US"/>
          </a:p>
        </p:txBody>
      </p:sp>
    </p:spTree>
    <p:extLst>
      <p:ext uri="{BB962C8B-B14F-4D97-AF65-F5344CB8AC3E}">
        <p14:creationId xmlns:p14="http://schemas.microsoft.com/office/powerpoint/2010/main" val="3699781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25</a:t>
            </a:r>
          </a:p>
          <a:p>
            <a:r>
              <a:rPr lang="en-US" dirty="0" smtClean="0"/>
              <a:t>b.) 50</a:t>
            </a:r>
          </a:p>
          <a:p>
            <a:r>
              <a:rPr lang="en-US" b="1" dirty="0" smtClean="0"/>
              <a:t>c.) 75</a:t>
            </a:r>
          </a:p>
          <a:p>
            <a:r>
              <a:rPr lang="en-US" dirty="0" smtClean="0"/>
              <a:t>d.) 0</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45</a:t>
            </a:fld>
            <a:endParaRPr lang="en-US"/>
          </a:p>
        </p:txBody>
      </p:sp>
    </p:spTree>
    <p:extLst>
      <p:ext uri="{BB962C8B-B14F-4D97-AF65-F5344CB8AC3E}">
        <p14:creationId xmlns:p14="http://schemas.microsoft.com/office/powerpoint/2010/main" val="8855867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remember!</a:t>
            </a:r>
          </a:p>
          <a:p>
            <a:endParaRPr lang="en-US" dirty="0" smtClean="0"/>
          </a:p>
        </p:txBody>
      </p:sp>
      <p:sp>
        <p:nvSpPr>
          <p:cNvPr id="4" name="Slide Number Placeholder 3"/>
          <p:cNvSpPr>
            <a:spLocks noGrp="1"/>
          </p:cNvSpPr>
          <p:nvPr>
            <p:ph type="sldNum" sz="quarter" idx="10"/>
          </p:nvPr>
        </p:nvSpPr>
        <p:spPr/>
        <p:txBody>
          <a:bodyPr/>
          <a:lstStyle/>
          <a:p>
            <a:fld id="{52AEAA21-47BA-0245-9FDB-F763607C1847}" type="slidenum">
              <a:rPr lang="en-US" smtClean="0"/>
              <a:t>46</a:t>
            </a:fld>
            <a:endParaRPr lang="en-US"/>
          </a:p>
        </p:txBody>
      </p:sp>
    </p:spTree>
    <p:extLst>
      <p:ext uri="{BB962C8B-B14F-4D97-AF65-F5344CB8AC3E}">
        <p14:creationId xmlns:p14="http://schemas.microsoft.com/office/powerpoint/2010/main" val="1677994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https://</a:t>
            </a:r>
            <a:r>
              <a:rPr lang="en-US" baseline="0" dirty="0" err="1" smtClean="0"/>
              <a:t>www.dnalc.org</a:t>
            </a:r>
            <a:r>
              <a:rPr lang="en-US" baseline="0" dirty="0" smtClean="0"/>
              <a:t>/resources/</a:t>
            </a:r>
            <a:r>
              <a:rPr lang="en-US" baseline="0" dirty="0" err="1" smtClean="0"/>
              <a:t>genescreen</a:t>
            </a:r>
            <a:r>
              <a:rPr lang="en-US" baseline="0" dirty="0" smtClean="0"/>
              <a:t>/</a:t>
            </a:r>
            <a:r>
              <a:rPr lang="en-US" baseline="0" dirty="0" err="1" smtClean="0"/>
              <a:t>punnett-empty.html</a:t>
            </a:r>
            <a:endParaRPr lang="en-US" baseline="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EFABBA49-AD63-D140-91A0-2E908DA988A4}" type="slidenum">
              <a:rPr lang="en-US" smtClean="0"/>
              <a:t>48</a:t>
            </a:fld>
            <a:endParaRPr lang="en-US"/>
          </a:p>
        </p:txBody>
      </p:sp>
    </p:spTree>
    <p:extLst>
      <p:ext uri="{BB962C8B-B14F-4D97-AF65-F5344CB8AC3E}">
        <p14:creationId xmlns:p14="http://schemas.microsoft.com/office/powerpoint/2010/main" val="37055286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for watching, and please continue watching CAPs available</a:t>
            </a:r>
            <a:r>
              <a:rPr lang="en-US" baseline="0" dirty="0" smtClean="0"/>
              <a:t> from this website.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49</a:t>
            </a:fld>
            <a:endParaRPr lang="en-US"/>
          </a:p>
        </p:txBody>
      </p:sp>
    </p:spTree>
    <p:extLst>
      <p:ext uri="{BB962C8B-B14F-4D97-AF65-F5344CB8AC3E}">
        <p14:creationId xmlns:p14="http://schemas.microsoft.com/office/powerpoint/2010/main" val="822672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Genes are sections of DNA</a:t>
            </a:r>
            <a:r>
              <a:rPr lang="en-US" baseline="0" dirty="0"/>
              <a:t> which carry information that determines your traits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5</a:t>
            </a:fld>
            <a:endParaRPr lang="en-US"/>
          </a:p>
        </p:txBody>
      </p:sp>
    </p:spTree>
    <p:extLst>
      <p:ext uri="{BB962C8B-B14F-4D97-AF65-F5344CB8AC3E}">
        <p14:creationId xmlns:p14="http://schemas.microsoft.com/office/powerpoint/2010/main" val="431421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Chromosomes are tightly</a:t>
            </a:r>
            <a:r>
              <a:rPr lang="en-US" baseline="0" dirty="0"/>
              <a:t> wound strands of DNA, which contain those genes.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6</a:t>
            </a:fld>
            <a:endParaRPr lang="en-US"/>
          </a:p>
        </p:txBody>
      </p:sp>
    </p:spTree>
    <p:extLst>
      <p:ext uri="{BB962C8B-B14F-4D97-AF65-F5344CB8AC3E}">
        <p14:creationId xmlns:p14="http://schemas.microsoft.com/office/powerpoint/2010/main" val="1097405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t>
            </a:r>
            <a:r>
              <a:rPr lang="en-US" dirty="0" smtClean="0"/>
              <a:t>put</a:t>
            </a:r>
            <a:r>
              <a:rPr lang="en-US" baseline="0" dirty="0" smtClean="0"/>
              <a:t> it all together</a:t>
            </a:r>
            <a:r>
              <a:rPr lang="en-US" dirty="0" smtClean="0"/>
              <a:t>, </a:t>
            </a:r>
            <a:r>
              <a:rPr lang="en-US" dirty="0"/>
              <a:t>chromosomes</a:t>
            </a:r>
            <a:r>
              <a:rPr lang="en-US" baseline="0" dirty="0"/>
              <a:t> are made of DNA and DNA is made of genes.</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7</a:t>
            </a:fld>
            <a:endParaRPr lang="en-US"/>
          </a:p>
        </p:txBody>
      </p:sp>
    </p:spTree>
    <p:extLst>
      <p:ext uri="{BB962C8B-B14F-4D97-AF65-F5344CB8AC3E}">
        <p14:creationId xmlns:p14="http://schemas.microsoft.com/office/powerpoint/2010/main" val="88493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Moreover,</a:t>
            </a:r>
            <a:r>
              <a:rPr lang="en-US" baseline="0" dirty="0" smtClean="0"/>
              <a:t> al</a:t>
            </a:r>
            <a:r>
              <a:rPr lang="en-US" dirty="0" smtClean="0"/>
              <a:t>leles are different variations of a</a:t>
            </a:r>
            <a:r>
              <a:rPr lang="en-US" baseline="0" dirty="0" smtClean="0"/>
              <a:t> </a:t>
            </a:r>
            <a:r>
              <a:rPr lang="en-US" dirty="0" smtClean="0"/>
              <a:t>gene.  For example, for</a:t>
            </a:r>
            <a:r>
              <a:rPr lang="en-US" baseline="0" dirty="0" smtClean="0"/>
              <a:t> the gene that determines eye color, one allele, or variation, is brown color and the other is blue color </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8</a:t>
            </a:fld>
            <a:endParaRPr lang="en-US"/>
          </a:p>
        </p:txBody>
      </p:sp>
    </p:spTree>
    <p:extLst>
      <p:ext uri="{BB962C8B-B14F-4D97-AF65-F5344CB8AC3E}">
        <p14:creationId xmlns:p14="http://schemas.microsoft.com/office/powerpoint/2010/main" val="1252588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Alleles</a:t>
            </a:r>
            <a:r>
              <a:rPr lang="en-US" baseline="0" dirty="0" smtClean="0"/>
              <a:t> can either be dominant or recessive.</a:t>
            </a:r>
            <a:endParaRPr lang="en-US" dirty="0"/>
          </a:p>
        </p:txBody>
      </p:sp>
      <p:sp>
        <p:nvSpPr>
          <p:cNvPr id="4" name="Slide Number Placeholder 3"/>
          <p:cNvSpPr>
            <a:spLocks noGrp="1"/>
          </p:cNvSpPr>
          <p:nvPr>
            <p:ph type="sldNum" sz="quarter" idx="10"/>
          </p:nvPr>
        </p:nvSpPr>
        <p:spPr/>
        <p:txBody>
          <a:bodyPr/>
          <a:lstStyle/>
          <a:p>
            <a:fld id="{52AEAA21-47BA-0245-9FDB-F763607C1847}" type="slidenum">
              <a:rPr lang="en-US" smtClean="0"/>
              <a:t>9</a:t>
            </a:fld>
            <a:endParaRPr lang="en-US"/>
          </a:p>
        </p:txBody>
      </p:sp>
    </p:spTree>
    <p:extLst>
      <p:ext uri="{BB962C8B-B14F-4D97-AF65-F5344CB8AC3E}">
        <p14:creationId xmlns:p14="http://schemas.microsoft.com/office/powerpoint/2010/main" val="31057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736149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51041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31695563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DED4C2-6C0F-E44C-8E0F-16CCABFECB20}"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8760808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2DED4C2-6C0F-E44C-8E0F-16CCABFECB20}" type="datetimeFigureOut">
              <a:rPr lang="en-US" smtClean="0"/>
              <a:t>10/18/17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3916816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2DED4C2-6C0F-E44C-8E0F-16CCABFECB20}" type="datetimeFigureOut">
              <a:rPr lang="en-US" smtClean="0"/>
              <a:t>10/18/17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10159066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2DED4C2-6C0F-E44C-8E0F-16CCABFECB20}" type="datetimeFigureOut">
              <a:rPr lang="en-US" smtClean="0"/>
              <a:t>10/18/17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2700214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DED4C2-6C0F-E44C-8E0F-16CCABFECB20}" type="datetimeFigureOut">
              <a:rPr lang="en-US" smtClean="0"/>
              <a:t>10/18/17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4069741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DED4C2-6C0F-E44C-8E0F-16CCABFECB20}" type="datetimeFigureOut">
              <a:rPr lang="en-US" smtClean="0"/>
              <a:t>10/18/17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22614962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DED4C2-6C0F-E44C-8E0F-16CCABFECB20}" type="datetimeFigureOut">
              <a:rPr lang="en-US" smtClean="0"/>
              <a:t>10/18/17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2439780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2DED4C2-6C0F-E44C-8E0F-16CCABFECB20}" type="datetimeFigureOut">
              <a:rPr lang="en-US" smtClean="0"/>
              <a:t>10/18/17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DE075B-A271-EC4F-9FAE-F5666F14E086}" type="slidenum">
              <a:rPr lang="en-US" smtClean="0"/>
              <a:t>‹#›</a:t>
            </a:fld>
            <a:endParaRPr lang="en-US"/>
          </a:p>
        </p:txBody>
      </p:sp>
    </p:spTree>
    <p:extLst>
      <p:ext uri="{BB962C8B-B14F-4D97-AF65-F5344CB8AC3E}">
        <p14:creationId xmlns:p14="http://schemas.microsoft.com/office/powerpoint/2010/main" val="3104574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DED4C2-6C0F-E44C-8E0F-16CCABFECB20}" type="datetimeFigureOut">
              <a:rPr lang="en-US" smtClean="0"/>
              <a:t>10/18/17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DE075B-A271-EC4F-9FAE-F5666F14E086}" type="slidenum">
              <a:rPr lang="en-US" smtClean="0"/>
              <a:t>‹#›</a:t>
            </a:fld>
            <a:endParaRPr lang="en-US"/>
          </a:p>
        </p:txBody>
      </p:sp>
    </p:spTree>
    <p:extLst>
      <p:ext uri="{BB962C8B-B14F-4D97-AF65-F5344CB8AC3E}">
        <p14:creationId xmlns:p14="http://schemas.microsoft.com/office/powerpoint/2010/main" val="14238348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4" Type="http://schemas.openxmlformats.org/officeDocument/2006/relationships/image" Target="../media/image2.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4" Type="http://schemas.openxmlformats.org/officeDocument/2006/relationships/image" Target="../media/image11.jp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1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1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1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1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5" Type="http://schemas.microsoft.com/office/2007/relationships/hdphoto" Target="../media/hdphoto1.wdp"/><Relationship Id="rId6" Type="http://schemas.microsoft.com/office/2007/relationships/hdphoto" Target="../media/hdphoto2.wdp"/><Relationship Id="rId7" Type="http://schemas.microsoft.com/office/2007/relationships/hdphoto" Target="../media/hdphoto3.wdp"/><Relationship Id="rId8"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20.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20.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2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2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2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2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2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ww.dnalc.org/resources/genescreen/punnett-empty.html"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2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g"/><Relationship Id="rId3"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7.jpeg"/><Relationship Id="rId5"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7500"/>
            <a:ext cx="9144000" cy="414995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450" y="2788920"/>
            <a:ext cx="5054257" cy="4069080"/>
          </a:xfrm>
          <a:prstGeom prst="rect">
            <a:avLst/>
          </a:prstGeom>
        </p:spPr>
      </p:pic>
    </p:spTree>
    <p:extLst>
      <p:ext uri="{BB962C8B-B14F-4D97-AF65-F5344CB8AC3E}">
        <p14:creationId xmlns:p14="http://schemas.microsoft.com/office/powerpoint/2010/main" val="723073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8513" y="867833"/>
            <a:ext cx="1545716" cy="707886"/>
          </a:xfrm>
          <a:prstGeom prst="rect">
            <a:avLst/>
          </a:prstGeom>
          <a:noFill/>
        </p:spPr>
        <p:txBody>
          <a:bodyPr wrap="none" rtlCol="0">
            <a:spAutoFit/>
          </a:bodyPr>
          <a:lstStyle/>
          <a:p>
            <a:r>
              <a:rPr lang="en-US" sz="4000" dirty="0" smtClean="0"/>
              <a:t>Alleles</a:t>
            </a:r>
            <a:endParaRPr lang="en-US" sz="4000" dirty="0"/>
          </a:p>
        </p:txBody>
      </p:sp>
      <p:cxnSp>
        <p:nvCxnSpPr>
          <p:cNvPr id="5" name="Straight Connector 4"/>
          <p:cNvCxnSpPr/>
          <p:nvPr/>
        </p:nvCxnSpPr>
        <p:spPr>
          <a:xfrm flipH="1">
            <a:off x="1651002" y="1575719"/>
            <a:ext cx="2590369" cy="28269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241371" y="1575719"/>
            <a:ext cx="2680129" cy="28269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7167" y="4239224"/>
            <a:ext cx="2254794" cy="707886"/>
          </a:xfrm>
          <a:prstGeom prst="rect">
            <a:avLst/>
          </a:prstGeom>
          <a:noFill/>
        </p:spPr>
        <p:txBody>
          <a:bodyPr wrap="none" rtlCol="0">
            <a:spAutoFit/>
          </a:bodyPr>
          <a:lstStyle/>
          <a:p>
            <a:r>
              <a:rPr lang="en-US" sz="4000" dirty="0" smtClean="0">
                <a:solidFill>
                  <a:srgbClr val="FF0000"/>
                </a:solidFill>
              </a:rPr>
              <a:t>Dominant</a:t>
            </a:r>
            <a:endParaRPr lang="en-US" sz="4000" dirty="0">
              <a:solidFill>
                <a:srgbClr val="FF0000"/>
              </a:solidFill>
            </a:endParaRPr>
          </a:p>
        </p:txBody>
      </p:sp>
      <p:sp>
        <p:nvSpPr>
          <p:cNvPr id="11" name="TextBox 10"/>
          <p:cNvSpPr txBox="1"/>
          <p:nvPr/>
        </p:nvSpPr>
        <p:spPr>
          <a:xfrm>
            <a:off x="6067866" y="4239224"/>
            <a:ext cx="2196435" cy="707886"/>
          </a:xfrm>
          <a:prstGeom prst="rect">
            <a:avLst/>
          </a:prstGeom>
          <a:noFill/>
        </p:spPr>
        <p:txBody>
          <a:bodyPr wrap="none" rtlCol="0">
            <a:spAutoFit/>
          </a:bodyPr>
          <a:lstStyle/>
          <a:p>
            <a:r>
              <a:rPr lang="en-US" sz="4000" dirty="0" smtClean="0"/>
              <a:t>Recessive</a:t>
            </a:r>
            <a:endParaRPr lang="en-US" sz="4000" dirty="0"/>
          </a:p>
        </p:txBody>
      </p:sp>
      <p:grpSp>
        <p:nvGrpSpPr>
          <p:cNvPr id="24" name="Group 23"/>
          <p:cNvGrpSpPr/>
          <p:nvPr/>
        </p:nvGrpSpPr>
        <p:grpSpPr>
          <a:xfrm>
            <a:off x="1413384" y="5003554"/>
            <a:ext cx="793393" cy="1641892"/>
            <a:chOff x="857609" y="400777"/>
            <a:chExt cx="1191486" cy="2915535"/>
          </a:xfrm>
        </p:grpSpPr>
        <p:sp>
          <p:nvSpPr>
            <p:cNvPr id="25" name="Oval 24"/>
            <p:cNvSpPr/>
            <p:nvPr/>
          </p:nvSpPr>
          <p:spPr>
            <a:xfrm>
              <a:off x="1027821" y="400777"/>
              <a:ext cx="824875" cy="934111"/>
            </a:xfrm>
            <a:prstGeom prst="ellipse">
              <a:avLst/>
            </a:prstGeom>
            <a:solidFill>
              <a:srgbClr val="8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Connector 25"/>
            <p:cNvCxnSpPr>
              <a:stCxn id="25" idx="4"/>
            </p:cNvCxnSpPr>
            <p:nvPr/>
          </p:nvCxnSpPr>
          <p:spPr>
            <a:xfrm>
              <a:off x="1440259" y="1334888"/>
              <a:ext cx="0" cy="99071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H="1">
              <a:off x="857609" y="2325600"/>
              <a:ext cx="582650" cy="99071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1440259" y="2325600"/>
              <a:ext cx="608836" cy="990712"/>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1027821" y="1749462"/>
              <a:ext cx="887068" cy="0"/>
            </a:xfrm>
            <a:prstGeom prst="line">
              <a:avLst/>
            </a:prstGeom>
            <a:ln>
              <a:solidFill>
                <a:srgbClr val="8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2792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8513" y="867833"/>
            <a:ext cx="1545716" cy="707886"/>
          </a:xfrm>
          <a:prstGeom prst="rect">
            <a:avLst/>
          </a:prstGeom>
          <a:noFill/>
        </p:spPr>
        <p:txBody>
          <a:bodyPr wrap="none" rtlCol="0">
            <a:spAutoFit/>
          </a:bodyPr>
          <a:lstStyle/>
          <a:p>
            <a:r>
              <a:rPr lang="en-US" sz="4000" dirty="0" smtClean="0"/>
              <a:t>Alleles</a:t>
            </a:r>
            <a:endParaRPr lang="en-US" sz="4000" dirty="0"/>
          </a:p>
        </p:txBody>
      </p:sp>
      <p:cxnSp>
        <p:nvCxnSpPr>
          <p:cNvPr id="5" name="Straight Connector 4"/>
          <p:cNvCxnSpPr/>
          <p:nvPr/>
        </p:nvCxnSpPr>
        <p:spPr>
          <a:xfrm flipH="1">
            <a:off x="1651002" y="1575719"/>
            <a:ext cx="2590369" cy="28269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241371" y="1575719"/>
            <a:ext cx="2680129" cy="28269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7167" y="4239224"/>
            <a:ext cx="2254794" cy="707886"/>
          </a:xfrm>
          <a:prstGeom prst="rect">
            <a:avLst/>
          </a:prstGeom>
          <a:noFill/>
        </p:spPr>
        <p:txBody>
          <a:bodyPr wrap="none" rtlCol="0">
            <a:spAutoFit/>
          </a:bodyPr>
          <a:lstStyle/>
          <a:p>
            <a:r>
              <a:rPr lang="en-US" sz="4000" dirty="0" smtClean="0"/>
              <a:t>Dominant</a:t>
            </a:r>
            <a:endParaRPr lang="en-US" sz="4000" dirty="0"/>
          </a:p>
        </p:txBody>
      </p:sp>
      <p:sp>
        <p:nvSpPr>
          <p:cNvPr id="11" name="TextBox 10"/>
          <p:cNvSpPr txBox="1"/>
          <p:nvPr/>
        </p:nvSpPr>
        <p:spPr>
          <a:xfrm>
            <a:off x="6067866" y="4239224"/>
            <a:ext cx="2196435" cy="707886"/>
          </a:xfrm>
          <a:prstGeom prst="rect">
            <a:avLst/>
          </a:prstGeom>
          <a:noFill/>
        </p:spPr>
        <p:txBody>
          <a:bodyPr wrap="none" rtlCol="0">
            <a:spAutoFit/>
          </a:bodyPr>
          <a:lstStyle/>
          <a:p>
            <a:r>
              <a:rPr lang="en-US" sz="4000" dirty="0" smtClean="0">
                <a:solidFill>
                  <a:srgbClr val="FF0000"/>
                </a:solidFill>
              </a:rPr>
              <a:t>Recessive</a:t>
            </a:r>
            <a:endParaRPr lang="en-US" sz="4000" dirty="0">
              <a:solidFill>
                <a:srgbClr val="FF0000"/>
              </a:solidFill>
            </a:endParaRPr>
          </a:p>
        </p:txBody>
      </p:sp>
      <p:grpSp>
        <p:nvGrpSpPr>
          <p:cNvPr id="7" name="Group 6"/>
          <p:cNvGrpSpPr/>
          <p:nvPr/>
        </p:nvGrpSpPr>
        <p:grpSpPr>
          <a:xfrm>
            <a:off x="6313395" y="4947110"/>
            <a:ext cx="793393" cy="1641892"/>
            <a:chOff x="857609" y="400777"/>
            <a:chExt cx="1191486" cy="2915535"/>
          </a:xfrm>
        </p:grpSpPr>
        <p:sp>
          <p:nvSpPr>
            <p:cNvPr id="8" name="Oval 7"/>
            <p:cNvSpPr/>
            <p:nvPr/>
          </p:nvSpPr>
          <p:spPr>
            <a:xfrm>
              <a:off x="1027821" y="400777"/>
              <a:ext cx="824875" cy="934111"/>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8" idx="4"/>
            </p:cNvCxnSpPr>
            <p:nvPr/>
          </p:nvCxnSpPr>
          <p:spPr>
            <a:xfrm>
              <a:off x="1440259" y="1334888"/>
              <a:ext cx="0" cy="9907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57609" y="2325600"/>
              <a:ext cx="582650" cy="9907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440259" y="2325600"/>
              <a:ext cx="608836" cy="9907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027821" y="1749462"/>
              <a:ext cx="88706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grpSp>
        <p:nvGrpSpPr>
          <p:cNvPr id="15" name="Group 14"/>
          <p:cNvGrpSpPr/>
          <p:nvPr/>
        </p:nvGrpSpPr>
        <p:grpSpPr>
          <a:xfrm>
            <a:off x="7312892" y="4947110"/>
            <a:ext cx="793393" cy="1641892"/>
            <a:chOff x="857609" y="400777"/>
            <a:chExt cx="1191486" cy="2915535"/>
          </a:xfrm>
        </p:grpSpPr>
        <p:sp>
          <p:nvSpPr>
            <p:cNvPr id="16" name="Oval 15"/>
            <p:cNvSpPr/>
            <p:nvPr/>
          </p:nvSpPr>
          <p:spPr>
            <a:xfrm>
              <a:off x="1027821" y="400777"/>
              <a:ext cx="824875" cy="934111"/>
            </a:xfrm>
            <a:prstGeom prst="ellipse">
              <a:avLst/>
            </a:pr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Connector 16"/>
            <p:cNvCxnSpPr>
              <a:stCxn id="16" idx="4"/>
            </p:cNvCxnSpPr>
            <p:nvPr/>
          </p:nvCxnSpPr>
          <p:spPr>
            <a:xfrm>
              <a:off x="1440259" y="1334888"/>
              <a:ext cx="0" cy="9907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H="1">
              <a:off x="857609" y="2325600"/>
              <a:ext cx="582650" cy="9907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440259" y="2325600"/>
              <a:ext cx="608836" cy="990712"/>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027821" y="1749462"/>
              <a:ext cx="887068" cy="0"/>
            </a:xfrm>
            <a:prstGeom prst="line">
              <a:avLst/>
            </a:prstGeom>
            <a:ln>
              <a:solidFill>
                <a:srgbClr val="0000FF"/>
              </a:solidFill>
            </a:ln>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5590819" y="5041203"/>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286369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b="15932"/>
          <a:stretch/>
        </p:blipFill>
        <p:spPr>
          <a:xfrm>
            <a:off x="1532826" y="0"/>
            <a:ext cx="6489761" cy="6695268"/>
          </a:xfrm>
          <a:prstGeom prst="rect">
            <a:avLst/>
          </a:prstGeom>
        </p:spPr>
      </p:pic>
      <p:sp>
        <p:nvSpPr>
          <p:cNvPr id="10" name="Rectangle 9"/>
          <p:cNvSpPr/>
          <p:nvPr/>
        </p:nvSpPr>
        <p:spPr>
          <a:xfrm>
            <a:off x="7160217" y="1224366"/>
            <a:ext cx="862370" cy="22317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16200000">
            <a:off x="6288253" y="4960934"/>
            <a:ext cx="1066616" cy="24020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461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48" y="172994"/>
            <a:ext cx="9221050" cy="1938992"/>
          </a:xfrm>
          <a:prstGeom prst="rect">
            <a:avLst/>
          </a:prstGeom>
          <a:noFill/>
        </p:spPr>
        <p:txBody>
          <a:bodyPr wrap="none" rtlCol="0">
            <a:spAutoFit/>
          </a:bodyPr>
          <a:lstStyle/>
          <a:p>
            <a:pPr algn="ctr"/>
            <a:r>
              <a:rPr lang="en-US" sz="6000" dirty="0" smtClean="0"/>
              <a:t>The specific alleles of a gene </a:t>
            </a:r>
          </a:p>
          <a:p>
            <a:pPr algn="ctr"/>
            <a:r>
              <a:rPr lang="en-US" sz="6000" dirty="0" smtClean="0"/>
              <a:t>that an organism carries</a:t>
            </a:r>
          </a:p>
        </p:txBody>
      </p:sp>
      <p:grpSp>
        <p:nvGrpSpPr>
          <p:cNvPr id="5" name="Group 4"/>
          <p:cNvGrpSpPr/>
          <p:nvPr/>
        </p:nvGrpSpPr>
        <p:grpSpPr>
          <a:xfrm>
            <a:off x="1014874" y="2719648"/>
            <a:ext cx="7400705" cy="2100326"/>
            <a:chOff x="1379350" y="2502671"/>
            <a:chExt cx="6556310" cy="2092883"/>
          </a:xfrm>
        </p:grpSpPr>
        <p:sp>
          <p:nvSpPr>
            <p:cNvPr id="6" name="TextBox 5"/>
            <p:cNvSpPr txBox="1"/>
            <p:nvPr/>
          </p:nvSpPr>
          <p:spPr>
            <a:xfrm>
              <a:off x="1379350" y="2502673"/>
              <a:ext cx="2231756" cy="209288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3000" dirty="0" smtClean="0">
                  <a:solidFill>
                    <a:srgbClr val="C00000"/>
                  </a:solidFill>
                </a:rPr>
                <a:t>RR</a:t>
              </a:r>
              <a:endParaRPr lang="en-US" sz="13000" dirty="0">
                <a:solidFill>
                  <a:srgbClr val="C00000"/>
                </a:solidFill>
              </a:endParaRPr>
            </a:p>
          </p:txBody>
        </p:sp>
        <p:sp>
          <p:nvSpPr>
            <p:cNvPr id="7" name="TextBox 6"/>
            <p:cNvSpPr txBox="1"/>
            <p:nvPr/>
          </p:nvSpPr>
          <p:spPr>
            <a:xfrm>
              <a:off x="5703904" y="2502672"/>
              <a:ext cx="2231756" cy="209288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3000" dirty="0" err="1" smtClean="0">
                  <a:solidFill>
                    <a:schemeClr val="bg1"/>
                  </a:solidFill>
                </a:rPr>
                <a:t>rr</a:t>
              </a:r>
              <a:endParaRPr lang="en-US" sz="13000" dirty="0">
                <a:solidFill>
                  <a:schemeClr val="bg1"/>
                </a:solidFill>
              </a:endParaRPr>
            </a:p>
          </p:txBody>
        </p:sp>
        <p:sp>
          <p:nvSpPr>
            <p:cNvPr id="8" name="TextBox 7"/>
            <p:cNvSpPr txBox="1"/>
            <p:nvPr/>
          </p:nvSpPr>
          <p:spPr>
            <a:xfrm>
              <a:off x="3611106" y="2502671"/>
              <a:ext cx="2231756" cy="2092881"/>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13000" dirty="0" smtClean="0">
                  <a:solidFill>
                    <a:srgbClr val="C00000"/>
                  </a:solidFill>
                </a:rPr>
                <a:t>Rr</a:t>
              </a:r>
              <a:endParaRPr lang="en-US" sz="13000" dirty="0">
                <a:solidFill>
                  <a:srgbClr val="C00000"/>
                </a:solidFill>
              </a:endParaRPr>
            </a:p>
          </p:txBody>
        </p:sp>
      </p:grpSp>
    </p:spTree>
    <p:extLst>
      <p:ext uri="{BB962C8B-B14F-4D97-AF65-F5344CB8AC3E}">
        <p14:creationId xmlns:p14="http://schemas.microsoft.com/office/powerpoint/2010/main" val="718438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31273" y="411588"/>
            <a:ext cx="7772400" cy="16116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smtClean="0"/>
              <a:t>Observable traits of an organism </a:t>
            </a:r>
            <a:endParaRPr lang="en-US" sz="4000" dirty="0"/>
          </a:p>
        </p:txBody>
      </p:sp>
      <p:grpSp>
        <p:nvGrpSpPr>
          <p:cNvPr id="5" name="Group 4"/>
          <p:cNvGrpSpPr/>
          <p:nvPr/>
        </p:nvGrpSpPr>
        <p:grpSpPr>
          <a:xfrm>
            <a:off x="124691" y="2216231"/>
            <a:ext cx="8713686" cy="2578460"/>
            <a:chOff x="193963" y="2036122"/>
            <a:chExt cx="8713686" cy="257846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966" b="7337"/>
            <a:stretch/>
          </p:blipFill>
          <p:spPr>
            <a:xfrm>
              <a:off x="5863280" y="2036122"/>
              <a:ext cx="3044369" cy="257846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7966" b="10272"/>
            <a:stretch/>
          </p:blipFill>
          <p:spPr>
            <a:xfrm>
              <a:off x="193963" y="2036122"/>
              <a:ext cx="3940197" cy="2578459"/>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9119" t="7966" r="17231" b="10272"/>
            <a:stretch/>
          </p:blipFill>
          <p:spPr>
            <a:xfrm>
              <a:off x="3577280" y="2036122"/>
              <a:ext cx="2507672" cy="2578459"/>
            </a:xfrm>
            <a:prstGeom prst="rect">
              <a:avLst/>
            </a:prstGeom>
          </p:spPr>
        </p:pic>
      </p:grpSp>
      <p:sp>
        <p:nvSpPr>
          <p:cNvPr id="9" name="TextBox 8"/>
          <p:cNvSpPr txBox="1"/>
          <p:nvPr/>
        </p:nvSpPr>
        <p:spPr>
          <a:xfrm>
            <a:off x="124691" y="4987637"/>
            <a:ext cx="8478982" cy="646331"/>
          </a:xfrm>
          <a:prstGeom prst="rect">
            <a:avLst/>
          </a:prstGeom>
          <a:noFill/>
        </p:spPr>
        <p:txBody>
          <a:bodyPr wrap="square" rtlCol="0">
            <a:spAutoFit/>
          </a:bodyPr>
          <a:lstStyle/>
          <a:p>
            <a:r>
              <a:rPr lang="en-US" i="1" dirty="0" smtClean="0"/>
              <a:t>Phenotype            </a:t>
            </a:r>
            <a:r>
              <a:rPr lang="en-US" dirty="0" smtClean="0"/>
              <a:t>Red                                            Red                                        White</a:t>
            </a:r>
          </a:p>
          <a:p>
            <a:r>
              <a:rPr lang="en-US" i="1" dirty="0" smtClean="0"/>
              <a:t>Genotype              </a:t>
            </a:r>
            <a:r>
              <a:rPr lang="en-US" dirty="0" smtClean="0"/>
              <a:t>RR                                               Rr                                             </a:t>
            </a:r>
            <a:r>
              <a:rPr lang="en-US" dirty="0" err="1" smtClean="0"/>
              <a:t>rr</a:t>
            </a:r>
            <a:endParaRPr lang="en-US" i="1" dirty="0"/>
          </a:p>
        </p:txBody>
      </p:sp>
    </p:spTree>
    <p:extLst>
      <p:ext uri="{BB962C8B-B14F-4D97-AF65-F5344CB8AC3E}">
        <p14:creationId xmlns:p14="http://schemas.microsoft.com/office/powerpoint/2010/main" val="19145165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183240" y="690288"/>
            <a:ext cx="7772400" cy="101702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200" dirty="0" smtClean="0"/>
              <a:t>diagram </a:t>
            </a:r>
            <a:r>
              <a:rPr lang="en-US" sz="3200" dirty="0"/>
              <a:t>that shows the possible genotypes of an offspring given the genotypes of the two parents.</a:t>
            </a:r>
          </a:p>
        </p:txBody>
      </p:sp>
      <p:grpSp>
        <p:nvGrpSpPr>
          <p:cNvPr id="5" name="Group 4"/>
          <p:cNvGrpSpPr/>
          <p:nvPr/>
        </p:nvGrpSpPr>
        <p:grpSpPr>
          <a:xfrm>
            <a:off x="1641419" y="1741858"/>
            <a:ext cx="6082148" cy="4781543"/>
            <a:chOff x="443346" y="-742742"/>
            <a:chExt cx="7730837" cy="7074270"/>
          </a:xfrm>
        </p:grpSpPr>
        <p:sp>
          <p:nvSpPr>
            <p:cNvPr id="6" name="Frame 5"/>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7" name="Straight Connector 6"/>
            <p:cNvCxnSpPr>
              <a:stCxn id="7" idx="0"/>
              <a:endCxn id="7"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sp>
          <p:nvSpPr>
            <p:cNvPr id="8" name="TextBox 7"/>
            <p:cNvSpPr txBox="1"/>
            <p:nvPr/>
          </p:nvSpPr>
          <p:spPr>
            <a:xfrm>
              <a:off x="1427020" y="-742742"/>
              <a:ext cx="6747163" cy="1736509"/>
            </a:xfrm>
            <a:prstGeom prst="rect">
              <a:avLst/>
            </a:prstGeom>
            <a:noFill/>
          </p:spPr>
          <p:txBody>
            <a:bodyPr wrap="square" rtlCol="0">
              <a:spAutoFit/>
            </a:bodyPr>
            <a:lstStyle/>
            <a:p>
              <a:r>
                <a:rPr lang="en-US" sz="9000" dirty="0" smtClean="0"/>
                <a:t>     </a:t>
              </a:r>
              <a:r>
                <a:rPr lang="en-US" sz="6000" dirty="0" smtClean="0">
                  <a:solidFill>
                    <a:srgbClr val="631F00"/>
                  </a:solidFill>
                </a:rPr>
                <a:t>B</a:t>
              </a:r>
              <a:r>
                <a:rPr lang="en-US" sz="6000" dirty="0" smtClean="0"/>
                <a:t>           </a:t>
              </a:r>
              <a:r>
                <a:rPr lang="en-US" sz="6000" dirty="0" smtClean="0">
                  <a:solidFill>
                    <a:schemeClr val="tx2">
                      <a:lumMod val="60000"/>
                      <a:lumOff val="40000"/>
                    </a:schemeClr>
                  </a:solidFill>
                </a:rPr>
                <a:t>b</a:t>
              </a:r>
              <a:endParaRPr lang="en-US" sz="6000" dirty="0">
                <a:solidFill>
                  <a:schemeClr val="tx2">
                    <a:lumMod val="60000"/>
                    <a:lumOff val="40000"/>
                  </a:schemeClr>
                </a:solidFill>
              </a:endParaRPr>
            </a:p>
          </p:txBody>
        </p:sp>
        <p:cxnSp>
          <p:nvCxnSpPr>
            <p:cNvPr id="9" name="Straight Connector 8"/>
            <p:cNvCxnSpPr>
              <a:stCxn id="7" idx="1"/>
              <a:endCxn id="7"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10" name="TextBox 9"/>
            <p:cNvSpPr txBox="1"/>
            <p:nvPr/>
          </p:nvSpPr>
          <p:spPr>
            <a:xfrm>
              <a:off x="443346" y="1623996"/>
              <a:ext cx="1260764" cy="3364484"/>
            </a:xfrm>
            <a:prstGeom prst="rect">
              <a:avLst/>
            </a:prstGeom>
            <a:noFill/>
          </p:spPr>
          <p:txBody>
            <a:bodyPr wrap="square" rtlCol="0">
              <a:spAutoFit/>
            </a:bodyPr>
            <a:lstStyle/>
            <a:p>
              <a:r>
                <a:rPr lang="en-US" sz="6000" dirty="0">
                  <a:solidFill>
                    <a:schemeClr val="tx2">
                      <a:lumMod val="60000"/>
                      <a:lumOff val="40000"/>
                    </a:schemeClr>
                  </a:solidFill>
                </a:rPr>
                <a:t>b</a:t>
              </a:r>
              <a:endParaRPr lang="en-US" sz="6000" dirty="0" smtClean="0">
                <a:solidFill>
                  <a:schemeClr val="tx2">
                    <a:lumMod val="60000"/>
                    <a:lumOff val="40000"/>
                  </a:schemeClr>
                </a:solidFill>
              </a:endParaRPr>
            </a:p>
            <a:p>
              <a:endParaRPr lang="en-US" sz="6000" dirty="0"/>
            </a:p>
            <a:p>
              <a:r>
                <a:rPr lang="en-US" sz="6000" dirty="0">
                  <a:solidFill>
                    <a:schemeClr val="tx2">
                      <a:lumMod val="60000"/>
                      <a:lumOff val="40000"/>
                    </a:schemeClr>
                  </a:solidFill>
                </a:rPr>
                <a:t>b</a:t>
              </a:r>
            </a:p>
          </p:txBody>
        </p:sp>
        <p:sp>
          <p:nvSpPr>
            <p:cNvPr id="11" name="TextBox 10"/>
            <p:cNvSpPr txBox="1"/>
            <p:nvPr/>
          </p:nvSpPr>
          <p:spPr>
            <a:xfrm>
              <a:off x="1963883" y="1605309"/>
              <a:ext cx="2299855" cy="1193850"/>
            </a:xfrm>
            <a:prstGeom prst="rect">
              <a:avLst/>
            </a:prstGeom>
            <a:noFill/>
          </p:spPr>
          <p:txBody>
            <a:bodyPr wrap="square" rtlCol="0">
              <a:spAutoFit/>
            </a:bodyPr>
            <a:lstStyle/>
            <a:p>
              <a:pPr algn="ctr"/>
              <a:r>
                <a:rPr lang="en-US" sz="6000" dirty="0" smtClean="0">
                  <a:solidFill>
                    <a:srgbClr val="631F00"/>
                  </a:solidFill>
                </a:rPr>
                <a:t>B</a:t>
              </a:r>
              <a:r>
                <a:rPr lang="en-US" sz="6000" dirty="0" smtClean="0">
                  <a:solidFill>
                    <a:schemeClr val="tx2">
                      <a:lumMod val="60000"/>
                      <a:lumOff val="40000"/>
                    </a:schemeClr>
                  </a:solidFill>
                </a:rPr>
                <a:t>b</a:t>
              </a:r>
              <a:endParaRPr lang="en-US" sz="6000" dirty="0">
                <a:solidFill>
                  <a:schemeClr val="tx2">
                    <a:lumMod val="60000"/>
                    <a:lumOff val="40000"/>
                  </a:schemeClr>
                </a:solidFill>
              </a:endParaRPr>
            </a:p>
          </p:txBody>
        </p:sp>
        <p:sp>
          <p:nvSpPr>
            <p:cNvPr id="12" name="TextBox 11"/>
            <p:cNvSpPr txBox="1"/>
            <p:nvPr/>
          </p:nvSpPr>
          <p:spPr>
            <a:xfrm>
              <a:off x="5443105" y="1634237"/>
              <a:ext cx="2299855" cy="1193850"/>
            </a:xfrm>
            <a:prstGeom prst="rect">
              <a:avLst/>
            </a:prstGeom>
            <a:noFill/>
          </p:spPr>
          <p:txBody>
            <a:bodyPr wrap="square" rtlCol="0">
              <a:spAutoFit/>
            </a:bodyPr>
            <a:lstStyle/>
            <a:p>
              <a:pPr algn="ctr"/>
              <a:r>
                <a:rPr lang="en-US" sz="6000" dirty="0" smtClean="0">
                  <a:solidFill>
                    <a:schemeClr val="tx2">
                      <a:lumMod val="60000"/>
                      <a:lumOff val="40000"/>
                    </a:schemeClr>
                  </a:solidFill>
                </a:rPr>
                <a:t>bb</a:t>
              </a:r>
              <a:endParaRPr lang="en-US" sz="6000" dirty="0">
                <a:solidFill>
                  <a:schemeClr val="tx2">
                    <a:lumMod val="60000"/>
                    <a:lumOff val="40000"/>
                  </a:schemeClr>
                </a:solidFill>
              </a:endParaRPr>
            </a:p>
          </p:txBody>
        </p:sp>
        <p:sp>
          <p:nvSpPr>
            <p:cNvPr id="13" name="TextBox 12"/>
            <p:cNvSpPr txBox="1"/>
            <p:nvPr/>
          </p:nvSpPr>
          <p:spPr>
            <a:xfrm>
              <a:off x="5443104" y="4331190"/>
              <a:ext cx="2299855" cy="1193850"/>
            </a:xfrm>
            <a:prstGeom prst="rect">
              <a:avLst/>
            </a:prstGeom>
            <a:noFill/>
          </p:spPr>
          <p:txBody>
            <a:bodyPr wrap="square" rtlCol="0">
              <a:spAutoFit/>
            </a:bodyPr>
            <a:lstStyle/>
            <a:p>
              <a:pPr algn="ctr"/>
              <a:r>
                <a:rPr lang="en-US" sz="6000" dirty="0" smtClean="0">
                  <a:solidFill>
                    <a:schemeClr val="tx2">
                      <a:lumMod val="60000"/>
                      <a:lumOff val="40000"/>
                    </a:schemeClr>
                  </a:solidFill>
                </a:rPr>
                <a:t>bb</a:t>
              </a:r>
              <a:endParaRPr lang="en-US" sz="6000" dirty="0">
                <a:solidFill>
                  <a:schemeClr val="tx2">
                    <a:lumMod val="60000"/>
                    <a:lumOff val="40000"/>
                  </a:schemeClr>
                </a:solidFill>
              </a:endParaRPr>
            </a:p>
          </p:txBody>
        </p:sp>
        <p:sp>
          <p:nvSpPr>
            <p:cNvPr id="14" name="TextBox 13"/>
            <p:cNvSpPr txBox="1"/>
            <p:nvPr/>
          </p:nvSpPr>
          <p:spPr>
            <a:xfrm>
              <a:off x="1991592" y="4331190"/>
              <a:ext cx="2299855" cy="1193850"/>
            </a:xfrm>
            <a:prstGeom prst="rect">
              <a:avLst/>
            </a:prstGeom>
            <a:noFill/>
          </p:spPr>
          <p:txBody>
            <a:bodyPr wrap="square" rtlCol="0">
              <a:spAutoFit/>
            </a:bodyPr>
            <a:lstStyle/>
            <a:p>
              <a:pPr algn="ctr"/>
              <a:r>
                <a:rPr lang="en-US" sz="6000" dirty="0">
                  <a:solidFill>
                    <a:srgbClr val="631F00"/>
                  </a:solidFill>
                </a:rPr>
                <a:t>B</a:t>
              </a:r>
              <a:r>
                <a:rPr lang="en-US" sz="6000" dirty="0" smtClean="0">
                  <a:solidFill>
                    <a:schemeClr val="tx2">
                      <a:lumMod val="60000"/>
                      <a:lumOff val="40000"/>
                    </a:schemeClr>
                  </a:solidFill>
                </a:rPr>
                <a:t>b</a:t>
              </a:r>
              <a:endParaRPr lang="en-US" sz="6000" dirty="0">
                <a:solidFill>
                  <a:schemeClr val="tx2">
                    <a:lumMod val="60000"/>
                    <a:lumOff val="40000"/>
                  </a:schemeClr>
                </a:solidFill>
              </a:endParaRPr>
            </a:p>
          </p:txBody>
        </p:sp>
      </p:grpSp>
      <p:sp>
        <p:nvSpPr>
          <p:cNvPr id="15" name="Title 1"/>
          <p:cNvSpPr txBox="1">
            <a:spLocks/>
          </p:cNvSpPr>
          <p:nvPr/>
        </p:nvSpPr>
        <p:spPr>
          <a:xfrm>
            <a:off x="831273" y="0"/>
            <a:ext cx="7772400" cy="16116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err="1" smtClean="0"/>
              <a:t>Punnett</a:t>
            </a:r>
            <a:r>
              <a:rPr lang="en-US" sz="4000" b="1" dirty="0" smtClean="0"/>
              <a:t> Square </a:t>
            </a:r>
            <a:endParaRPr lang="en-US" sz="4000" b="1" dirty="0"/>
          </a:p>
        </p:txBody>
      </p:sp>
    </p:spTree>
    <p:extLst>
      <p:ext uri="{BB962C8B-B14F-4D97-AF65-F5344CB8AC3E}">
        <p14:creationId xmlns:p14="http://schemas.microsoft.com/office/powerpoint/2010/main" val="948069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287385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6025" y="1624446"/>
            <a:ext cx="5778500" cy="4787900"/>
          </a:xfrm>
          <a:prstGeom prst="rect">
            <a:avLst/>
          </a:prstGeom>
        </p:spPr>
      </p:pic>
      <p:sp>
        <p:nvSpPr>
          <p:cNvPr id="4" name="TextBox 3"/>
          <p:cNvSpPr txBox="1"/>
          <p:nvPr/>
        </p:nvSpPr>
        <p:spPr>
          <a:xfrm>
            <a:off x="1504731" y="195788"/>
            <a:ext cx="6081088" cy="1200329"/>
          </a:xfrm>
          <a:prstGeom prst="rect">
            <a:avLst/>
          </a:prstGeom>
          <a:noFill/>
        </p:spPr>
        <p:txBody>
          <a:bodyPr wrap="none" rtlCol="0">
            <a:spAutoFit/>
          </a:bodyPr>
          <a:lstStyle/>
          <a:p>
            <a:pPr algn="ctr"/>
            <a:r>
              <a:rPr lang="en-US" sz="3600" dirty="0" smtClean="0"/>
              <a:t>What is the difference between</a:t>
            </a:r>
          </a:p>
          <a:p>
            <a:pPr algn="ctr"/>
            <a:r>
              <a:rPr lang="en-US" sz="3600" dirty="0" smtClean="0"/>
              <a:t>genotype and phenotype?</a:t>
            </a:r>
            <a:endParaRPr lang="en-US" sz="3600" dirty="0"/>
          </a:p>
        </p:txBody>
      </p:sp>
    </p:spTree>
    <p:extLst>
      <p:ext uri="{BB962C8B-B14F-4D97-AF65-F5344CB8AC3E}">
        <p14:creationId xmlns:p14="http://schemas.microsoft.com/office/powerpoint/2010/main" val="9527547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1995747" y="182130"/>
            <a:ext cx="5139805" cy="646331"/>
          </a:xfrm>
          <a:prstGeom prst="rect">
            <a:avLst/>
          </a:prstGeom>
          <a:noFill/>
        </p:spPr>
        <p:txBody>
          <a:bodyPr wrap="none" rtlCol="0">
            <a:spAutoFit/>
          </a:bodyPr>
          <a:lstStyle/>
          <a:p>
            <a:r>
              <a:rPr lang="en-US" sz="3600" dirty="0" smtClean="0"/>
              <a:t>What is </a:t>
            </a:r>
            <a:r>
              <a:rPr lang="en-US" sz="3600" smtClean="0"/>
              <a:t>a Punnett Square?</a:t>
            </a:r>
            <a:endParaRPr lang="en-US" sz="3600" dirty="0"/>
          </a:p>
        </p:txBody>
      </p:sp>
    </p:spTree>
    <p:extLst>
      <p:ext uri="{BB962C8B-B14F-4D97-AF65-F5344CB8AC3E}">
        <p14:creationId xmlns:p14="http://schemas.microsoft.com/office/powerpoint/2010/main" val="159100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ctionar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468" y="1008803"/>
            <a:ext cx="8628845" cy="5849197"/>
          </a:xfrm>
          <a:prstGeom prst="rect">
            <a:avLst/>
          </a:prstGeom>
        </p:spPr>
      </p:pic>
      <p:sp>
        <p:nvSpPr>
          <p:cNvPr id="3" name="TextBox 2"/>
          <p:cNvSpPr txBox="1"/>
          <p:nvPr/>
        </p:nvSpPr>
        <p:spPr>
          <a:xfrm>
            <a:off x="4273060" y="1008803"/>
            <a:ext cx="3891706" cy="1107996"/>
          </a:xfrm>
          <a:prstGeom prst="rect">
            <a:avLst/>
          </a:prstGeom>
          <a:noFill/>
        </p:spPr>
        <p:txBody>
          <a:bodyPr wrap="none" rtlCol="0">
            <a:spAutoFit/>
          </a:bodyPr>
          <a:lstStyle/>
          <a:p>
            <a:r>
              <a:rPr lang="en-US" sz="6600" smtClean="0">
                <a:solidFill>
                  <a:srgbClr val="FF0000"/>
                </a:solidFill>
              </a:rPr>
              <a:t>Probability</a:t>
            </a:r>
            <a:endParaRPr lang="en-US" sz="6600" dirty="0">
              <a:solidFill>
                <a:srgbClr val="FF0000"/>
              </a:solidFill>
            </a:endParaRPr>
          </a:p>
        </p:txBody>
      </p:sp>
    </p:spTree>
    <p:extLst>
      <p:ext uri="{BB962C8B-B14F-4D97-AF65-F5344CB8AC3E}">
        <p14:creationId xmlns:p14="http://schemas.microsoft.com/office/powerpoint/2010/main" val="26064964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38603" y="164644"/>
            <a:ext cx="5549557" cy="1169551"/>
          </a:xfrm>
          <a:prstGeom prst="rect">
            <a:avLst/>
          </a:prstGeom>
          <a:noFill/>
        </p:spPr>
        <p:txBody>
          <a:bodyPr wrap="square" rtlCol="0">
            <a:spAutoFit/>
          </a:bodyPr>
          <a:lstStyle/>
          <a:p>
            <a:pPr algn="ctr"/>
            <a:r>
              <a:rPr lang="en-US" sz="7000" dirty="0" smtClean="0"/>
              <a:t>Probability </a:t>
            </a:r>
            <a:endParaRPr lang="en-US" sz="7000" dirty="0"/>
          </a:p>
        </p:txBody>
      </p:sp>
      <p:grpSp>
        <p:nvGrpSpPr>
          <p:cNvPr id="4" name="Group 3"/>
          <p:cNvGrpSpPr/>
          <p:nvPr/>
        </p:nvGrpSpPr>
        <p:grpSpPr>
          <a:xfrm>
            <a:off x="622421" y="2255635"/>
            <a:ext cx="2632364" cy="2554545"/>
            <a:chOff x="228257" y="2629709"/>
            <a:chExt cx="2632364" cy="2554545"/>
          </a:xfrm>
        </p:grpSpPr>
        <p:sp>
          <p:nvSpPr>
            <p:cNvPr id="5" name="TextBox 4"/>
            <p:cNvSpPr txBox="1"/>
            <p:nvPr/>
          </p:nvSpPr>
          <p:spPr>
            <a:xfrm>
              <a:off x="228257" y="2629709"/>
              <a:ext cx="2632364" cy="2554545"/>
            </a:xfrm>
            <a:prstGeom prst="rect">
              <a:avLst/>
            </a:prstGeom>
            <a:noFill/>
          </p:spPr>
          <p:txBody>
            <a:bodyPr wrap="square" rtlCol="0">
              <a:spAutoFit/>
            </a:bodyPr>
            <a:lstStyle/>
            <a:p>
              <a:pPr algn="ct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1</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6" name="Straight Connector 5"/>
            <p:cNvCxnSpPr/>
            <p:nvPr/>
          </p:nvCxnSpPr>
          <p:spPr>
            <a:xfrm>
              <a:off x="941766" y="3906981"/>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7" name="Group 6"/>
          <p:cNvGrpSpPr/>
          <p:nvPr/>
        </p:nvGrpSpPr>
        <p:grpSpPr>
          <a:xfrm>
            <a:off x="2583528" y="2243108"/>
            <a:ext cx="2632364" cy="2554545"/>
            <a:chOff x="2008565" y="2629708"/>
            <a:chExt cx="2632364" cy="2554545"/>
          </a:xfrm>
        </p:grpSpPr>
        <p:sp>
          <p:nvSpPr>
            <p:cNvPr id="8" name="TextBox 7"/>
            <p:cNvSpPr txBox="1"/>
            <p:nvPr/>
          </p:nvSpPr>
          <p:spPr>
            <a:xfrm>
              <a:off x="2008565" y="2629708"/>
              <a:ext cx="2632364" cy="2554545"/>
            </a:xfrm>
            <a:prstGeom prst="rect">
              <a:avLst/>
            </a:prstGeom>
            <a:noFill/>
          </p:spPr>
          <p:txBody>
            <a:bodyPr wrap="square" rtlCol="0">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a:t>
              </a: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9" name="Straight Connector 8"/>
            <p:cNvCxnSpPr/>
            <p:nvPr/>
          </p:nvCxnSpPr>
          <p:spPr>
            <a:xfrm>
              <a:off x="2700949" y="3906980"/>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10" name="Group 9"/>
          <p:cNvGrpSpPr/>
          <p:nvPr/>
        </p:nvGrpSpPr>
        <p:grpSpPr>
          <a:xfrm>
            <a:off x="4502382" y="2230581"/>
            <a:ext cx="2632364" cy="2554545"/>
            <a:chOff x="3788873" y="2629708"/>
            <a:chExt cx="2632364" cy="2554545"/>
          </a:xfrm>
        </p:grpSpPr>
        <p:sp>
          <p:nvSpPr>
            <p:cNvPr id="11" name="TextBox 10"/>
            <p:cNvSpPr txBox="1"/>
            <p:nvPr/>
          </p:nvSpPr>
          <p:spPr>
            <a:xfrm>
              <a:off x="3788873" y="2629708"/>
              <a:ext cx="2632364" cy="2554545"/>
            </a:xfrm>
            <a:prstGeom prst="rect">
              <a:avLst/>
            </a:prstGeom>
            <a:noFill/>
          </p:spPr>
          <p:txBody>
            <a:bodyPr wrap="square" rtlCol="0">
              <a:spAutoFit/>
            </a:bodyPr>
            <a:lstStyle/>
            <a:p>
              <a:pPr algn="ct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3</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2" name="Straight Connector 11"/>
            <p:cNvCxnSpPr/>
            <p:nvPr/>
          </p:nvCxnSpPr>
          <p:spPr>
            <a:xfrm>
              <a:off x="4502382" y="3906980"/>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13" name="Group 12"/>
          <p:cNvGrpSpPr/>
          <p:nvPr/>
        </p:nvGrpSpPr>
        <p:grpSpPr>
          <a:xfrm>
            <a:off x="6421236" y="2255635"/>
            <a:ext cx="2632364" cy="2554545"/>
            <a:chOff x="5569180" y="2654761"/>
            <a:chExt cx="2632364" cy="2554545"/>
          </a:xfrm>
        </p:grpSpPr>
        <p:sp>
          <p:nvSpPr>
            <p:cNvPr id="14" name="TextBox 13"/>
            <p:cNvSpPr txBox="1"/>
            <p:nvPr/>
          </p:nvSpPr>
          <p:spPr>
            <a:xfrm>
              <a:off x="5569180" y="2654761"/>
              <a:ext cx="2632364" cy="2554545"/>
            </a:xfrm>
            <a:prstGeom prst="rect">
              <a:avLst/>
            </a:prstGeom>
            <a:noFill/>
          </p:spPr>
          <p:txBody>
            <a:bodyPr wrap="square" rtlCol="0">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5" name="Straight Connector 14"/>
            <p:cNvCxnSpPr/>
            <p:nvPr/>
          </p:nvCxnSpPr>
          <p:spPr>
            <a:xfrm>
              <a:off x="6282690" y="3906980"/>
              <a:ext cx="1205345"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4603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20984" y="199637"/>
            <a:ext cx="7772400" cy="16116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u="sng" dirty="0" smtClean="0"/>
              <a:t>Probability</a:t>
            </a:r>
            <a:r>
              <a:rPr lang="en-US" sz="4000" dirty="0" smtClean="0"/>
              <a:t>: t</a:t>
            </a:r>
            <a:r>
              <a:rPr lang="en-US" sz="4000" dirty="0" smtClean="0"/>
              <a:t>he </a:t>
            </a:r>
            <a:r>
              <a:rPr lang="en-US" sz="4000" dirty="0" smtClean="0"/>
              <a:t>likelihood that an offspring will have a certain phenotype</a:t>
            </a:r>
            <a:endParaRPr lang="en-US" sz="4000" dirty="0"/>
          </a:p>
        </p:txBody>
      </p:sp>
      <p:grpSp>
        <p:nvGrpSpPr>
          <p:cNvPr id="19" name="Group 18"/>
          <p:cNvGrpSpPr/>
          <p:nvPr/>
        </p:nvGrpSpPr>
        <p:grpSpPr>
          <a:xfrm>
            <a:off x="622422" y="2629708"/>
            <a:ext cx="2632364" cy="2554545"/>
            <a:chOff x="228257" y="2629709"/>
            <a:chExt cx="2632364" cy="2554545"/>
          </a:xfrm>
        </p:grpSpPr>
        <p:sp>
          <p:nvSpPr>
            <p:cNvPr id="5" name="TextBox 4"/>
            <p:cNvSpPr txBox="1"/>
            <p:nvPr/>
          </p:nvSpPr>
          <p:spPr>
            <a:xfrm>
              <a:off x="228257" y="2629709"/>
              <a:ext cx="2632364" cy="2554545"/>
            </a:xfrm>
            <a:prstGeom prst="rect">
              <a:avLst/>
            </a:prstGeom>
            <a:noFill/>
          </p:spPr>
          <p:txBody>
            <a:bodyPr wrap="square" rtlCol="0">
              <a:spAutoFit/>
            </a:bodyPr>
            <a:lstStyle/>
            <a:p>
              <a:pPr algn="ct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1</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6" name="Straight Connector 5"/>
            <p:cNvCxnSpPr/>
            <p:nvPr/>
          </p:nvCxnSpPr>
          <p:spPr>
            <a:xfrm>
              <a:off x="941766" y="3906981"/>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18" name="Group 17"/>
          <p:cNvGrpSpPr/>
          <p:nvPr/>
        </p:nvGrpSpPr>
        <p:grpSpPr>
          <a:xfrm>
            <a:off x="2583529" y="2617181"/>
            <a:ext cx="2632364" cy="2554545"/>
            <a:chOff x="2008565" y="2629708"/>
            <a:chExt cx="2632364" cy="2554545"/>
          </a:xfrm>
        </p:grpSpPr>
        <p:sp>
          <p:nvSpPr>
            <p:cNvPr id="9" name="TextBox 8"/>
            <p:cNvSpPr txBox="1"/>
            <p:nvPr/>
          </p:nvSpPr>
          <p:spPr>
            <a:xfrm>
              <a:off x="2008565" y="2629708"/>
              <a:ext cx="2632364" cy="2554545"/>
            </a:xfrm>
            <a:prstGeom prst="rect">
              <a:avLst/>
            </a:prstGeom>
            <a:noFill/>
          </p:spPr>
          <p:txBody>
            <a:bodyPr wrap="square" rtlCol="0">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a:t>
              </a: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0" name="Straight Connector 9"/>
            <p:cNvCxnSpPr/>
            <p:nvPr/>
          </p:nvCxnSpPr>
          <p:spPr>
            <a:xfrm>
              <a:off x="2700949" y="3906980"/>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17" name="Group 16"/>
          <p:cNvGrpSpPr/>
          <p:nvPr/>
        </p:nvGrpSpPr>
        <p:grpSpPr>
          <a:xfrm>
            <a:off x="4502383" y="2604654"/>
            <a:ext cx="2632364" cy="2554545"/>
            <a:chOff x="3788873" y="2629708"/>
            <a:chExt cx="2632364" cy="2554545"/>
          </a:xfrm>
        </p:grpSpPr>
        <p:sp>
          <p:nvSpPr>
            <p:cNvPr id="11" name="TextBox 10"/>
            <p:cNvSpPr txBox="1"/>
            <p:nvPr/>
          </p:nvSpPr>
          <p:spPr>
            <a:xfrm>
              <a:off x="3788873" y="2629708"/>
              <a:ext cx="2632364" cy="2554545"/>
            </a:xfrm>
            <a:prstGeom prst="rect">
              <a:avLst/>
            </a:prstGeom>
            <a:noFill/>
          </p:spPr>
          <p:txBody>
            <a:bodyPr wrap="square" rtlCol="0">
              <a:spAutoFit/>
            </a:bodyPr>
            <a:lstStyle/>
            <a:p>
              <a:pPr algn="ct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3</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2" name="Straight Connector 11"/>
            <p:cNvCxnSpPr/>
            <p:nvPr/>
          </p:nvCxnSpPr>
          <p:spPr>
            <a:xfrm>
              <a:off x="4502382" y="3906980"/>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6421237" y="2629708"/>
            <a:ext cx="2632364" cy="2554545"/>
            <a:chOff x="5569180" y="2654761"/>
            <a:chExt cx="2632364" cy="2554545"/>
          </a:xfrm>
        </p:grpSpPr>
        <p:sp>
          <p:nvSpPr>
            <p:cNvPr id="15" name="TextBox 14"/>
            <p:cNvSpPr txBox="1"/>
            <p:nvPr/>
          </p:nvSpPr>
          <p:spPr>
            <a:xfrm>
              <a:off x="5569180" y="2654761"/>
              <a:ext cx="2632364" cy="2554545"/>
            </a:xfrm>
            <a:prstGeom prst="rect">
              <a:avLst/>
            </a:prstGeom>
            <a:noFill/>
          </p:spPr>
          <p:txBody>
            <a:bodyPr wrap="square" rtlCol="0">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6" name="Straight Connector 15"/>
            <p:cNvCxnSpPr/>
            <p:nvPr/>
          </p:nvCxnSpPr>
          <p:spPr>
            <a:xfrm>
              <a:off x="6282690" y="3906980"/>
              <a:ext cx="1205345"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37687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6400"/>
            <a:ext cx="9144000" cy="6035566"/>
          </a:xfrm>
          <a:prstGeom prst="rect">
            <a:avLst/>
          </a:prstGeom>
        </p:spPr>
      </p:pic>
    </p:spTree>
    <p:extLst>
      <p:ext uri="{BB962C8B-B14F-4D97-AF65-F5344CB8AC3E}">
        <p14:creationId xmlns:p14="http://schemas.microsoft.com/office/powerpoint/2010/main" val="18269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066800" y="845127"/>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p:nvPr/>
        </p:nvCxnSpPr>
        <p:spPr>
          <a:xfrm>
            <a:off x="4433456" y="845127"/>
            <a:ext cx="0" cy="5167746"/>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p:cNvCxnSpPr>
            <a:stCxn id="4" idx="1"/>
            <a:endCxn id="4" idx="3"/>
          </p:cNvCxnSpPr>
          <p:nvPr/>
        </p:nvCxnSpPr>
        <p:spPr>
          <a:xfrm>
            <a:off x="1059874" y="3429000"/>
            <a:ext cx="6747164"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591196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70065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12" name="TextBox 11"/>
          <p:cNvSpPr txBox="1"/>
          <p:nvPr/>
        </p:nvSpPr>
        <p:spPr>
          <a:xfrm>
            <a:off x="510886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13" name="TextBox 12"/>
          <p:cNvSpPr txBox="1"/>
          <p:nvPr/>
        </p:nvSpPr>
        <p:spPr>
          <a:xfrm>
            <a:off x="1735287" y="4059216"/>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14" name="TextBox 13"/>
          <p:cNvSpPr txBox="1"/>
          <p:nvPr/>
        </p:nvSpPr>
        <p:spPr>
          <a:xfrm>
            <a:off x="5108869" y="4073070"/>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grpSp>
        <p:nvGrpSpPr>
          <p:cNvPr id="15" name="Group 14"/>
          <p:cNvGrpSpPr/>
          <p:nvPr/>
        </p:nvGrpSpPr>
        <p:grpSpPr>
          <a:xfrm>
            <a:off x="1364678" y="858981"/>
            <a:ext cx="6747164" cy="5167746"/>
            <a:chOff x="1059874" y="845127"/>
            <a:chExt cx="6747164" cy="5167746"/>
          </a:xfrm>
        </p:grpSpPr>
        <p:cxnSp>
          <p:nvCxnSpPr>
            <p:cNvPr id="16" name="Straight Connector 15"/>
            <p:cNvCxnSpPr>
              <a:stCxn id="13" idx="1"/>
              <a:endCxn id="13" idx="3"/>
            </p:cNvCxnSpPr>
            <p:nvPr/>
          </p:nvCxnSpPr>
          <p:spPr>
            <a:xfrm>
              <a:off x="1059874" y="3429000"/>
              <a:ext cx="6747164" cy="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H="1">
              <a:off x="1059874" y="845127"/>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1059874" y="845127"/>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1059874" y="3429000"/>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a:off x="1059874" y="6012873"/>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4433456" y="845127"/>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flipV="1">
              <a:off x="7807038" y="845127"/>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7807038" y="3429000"/>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4433456" y="6012873"/>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a:off x="4433456" y="845127"/>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433456" y="3429000"/>
              <a:ext cx="0" cy="2583873"/>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454427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065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8" name="TextBox 7"/>
          <p:cNvSpPr txBox="1"/>
          <p:nvPr/>
        </p:nvSpPr>
        <p:spPr>
          <a:xfrm>
            <a:off x="510886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9" name="TextBox 8"/>
          <p:cNvSpPr txBox="1"/>
          <p:nvPr/>
        </p:nvSpPr>
        <p:spPr>
          <a:xfrm>
            <a:off x="1735287" y="4059216"/>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10" name="TextBox 9"/>
          <p:cNvSpPr txBox="1"/>
          <p:nvPr/>
        </p:nvSpPr>
        <p:spPr>
          <a:xfrm>
            <a:off x="5108869" y="4073070"/>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cxnSp>
        <p:nvCxnSpPr>
          <p:cNvPr id="4" name="Straight Connector 3"/>
          <p:cNvCxnSpPr>
            <a:stCxn id="4" idx="1"/>
            <a:endCxn id="4" idx="3"/>
          </p:cNvCxnSpPr>
          <p:nvPr/>
        </p:nvCxnSpPr>
        <p:spPr>
          <a:xfrm>
            <a:off x="1364678" y="3442854"/>
            <a:ext cx="6747164"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flipH="1">
            <a:off x="1364678" y="858981"/>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1364678" y="858981"/>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1364678" y="3442854"/>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a:off x="1364678" y="6026727"/>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4738260" y="858981"/>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8111842" y="858981"/>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8111842" y="3442854"/>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738260" y="6026727"/>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4738260" y="858981"/>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4738260" y="3442854"/>
            <a:ext cx="0" cy="2583873"/>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419323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0273" y="893453"/>
            <a:ext cx="2632364" cy="2554545"/>
          </a:xfrm>
          <a:prstGeom prst="rect">
            <a:avLst/>
          </a:prstGeom>
          <a:noFill/>
        </p:spPr>
        <p:txBody>
          <a:bodyPr wrap="square" rtlCol="0">
            <a:spAutoFit/>
          </a:bodyPr>
          <a:lstStyle/>
          <a:p>
            <a:pPr algn="ctr"/>
            <a:r>
              <a:rPr lang="en-US" sz="8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br>
              <a:rPr lang="en-US" sz="8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8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8000" dirty="0"/>
          </a:p>
        </p:txBody>
      </p:sp>
      <p:cxnSp>
        <p:nvCxnSpPr>
          <p:cNvPr id="4" name="Straight Connector 3"/>
          <p:cNvCxnSpPr/>
          <p:nvPr/>
        </p:nvCxnSpPr>
        <p:spPr>
          <a:xfrm>
            <a:off x="1191491" y="2202873"/>
            <a:ext cx="1205345" cy="0"/>
          </a:xfrm>
          <a:prstGeom prst="line">
            <a:avLst/>
          </a:prstGeom>
        </p:spPr>
        <p:style>
          <a:lnRef idx="3">
            <a:schemeClr val="dk1"/>
          </a:lnRef>
          <a:fillRef idx="0">
            <a:schemeClr val="dk1"/>
          </a:fillRef>
          <a:effectRef idx="2">
            <a:schemeClr val="dk1"/>
          </a:effectRef>
          <a:fontRef idx="minor">
            <a:schemeClr val="tx1"/>
          </a:fontRef>
        </p:style>
      </p:cxnSp>
      <p:sp>
        <p:nvSpPr>
          <p:cNvPr id="5" name="TextBox 4"/>
          <p:cNvSpPr txBox="1"/>
          <p:nvPr/>
        </p:nvSpPr>
        <p:spPr>
          <a:xfrm>
            <a:off x="6019801" y="925600"/>
            <a:ext cx="2632364" cy="2554545"/>
          </a:xfrm>
          <a:prstGeom prst="rect">
            <a:avLst/>
          </a:prstGeom>
          <a:noFill/>
        </p:spPr>
        <p:txBody>
          <a:bodyPr wrap="square" rtlCol="0">
            <a:spAutoFit/>
          </a:bodyPr>
          <a:lstStyle/>
          <a:p>
            <a:pPr algn="ctr"/>
            <a:r>
              <a:rPr 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8000" dirty="0"/>
          </a:p>
        </p:txBody>
      </p:sp>
      <p:cxnSp>
        <p:nvCxnSpPr>
          <p:cNvPr id="6" name="Straight Connector 5"/>
          <p:cNvCxnSpPr/>
          <p:nvPr/>
        </p:nvCxnSpPr>
        <p:spPr>
          <a:xfrm>
            <a:off x="3823855" y="2235020"/>
            <a:ext cx="1205345" cy="0"/>
          </a:xfrm>
          <a:prstGeom prst="line">
            <a:avLst/>
          </a:prstGeom>
        </p:spPr>
        <p:style>
          <a:lnRef idx="3">
            <a:schemeClr val="dk1"/>
          </a:lnRef>
          <a:fillRef idx="0">
            <a:schemeClr val="dk1"/>
          </a:fillRef>
          <a:effectRef idx="2">
            <a:schemeClr val="dk1"/>
          </a:effectRef>
          <a:fontRef idx="minor">
            <a:schemeClr val="tx1"/>
          </a:fontRef>
        </p:style>
      </p:cxnSp>
      <p:sp>
        <p:nvSpPr>
          <p:cNvPr id="7" name="Cross 6"/>
          <p:cNvSpPr/>
          <p:nvPr/>
        </p:nvSpPr>
        <p:spPr>
          <a:xfrm>
            <a:off x="2815937" y="1891146"/>
            <a:ext cx="609600" cy="623454"/>
          </a:xfrm>
          <a:prstGeom prst="plus">
            <a:avLst>
              <a:gd name="adj" fmla="val 363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Equal 7"/>
          <p:cNvSpPr/>
          <p:nvPr/>
        </p:nvSpPr>
        <p:spPr>
          <a:xfrm>
            <a:off x="5174673" y="1930220"/>
            <a:ext cx="1080655" cy="6096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a:off x="3044537" y="893452"/>
            <a:ext cx="2632364" cy="2554545"/>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8000" dirty="0"/>
          </a:p>
        </p:txBody>
      </p:sp>
      <p:cxnSp>
        <p:nvCxnSpPr>
          <p:cNvPr id="10" name="Straight Connector 9"/>
          <p:cNvCxnSpPr/>
          <p:nvPr/>
        </p:nvCxnSpPr>
        <p:spPr>
          <a:xfrm>
            <a:off x="6733310" y="2235020"/>
            <a:ext cx="1205345" cy="0"/>
          </a:xfrm>
          <a:prstGeom prst="line">
            <a:avLst/>
          </a:prstGeom>
        </p:spPr>
        <p:style>
          <a:lnRef idx="3">
            <a:schemeClr val="dk1"/>
          </a:lnRef>
          <a:fillRef idx="0">
            <a:schemeClr val="dk1"/>
          </a:fillRef>
          <a:effectRef idx="2">
            <a:schemeClr val="dk1"/>
          </a:effectRef>
          <a:fontRef idx="minor">
            <a:schemeClr val="tx1"/>
          </a:fontRef>
        </p:style>
      </p:cxnSp>
      <p:grpSp>
        <p:nvGrpSpPr>
          <p:cNvPr id="17" name="Group 16"/>
          <p:cNvGrpSpPr/>
          <p:nvPr/>
        </p:nvGrpSpPr>
        <p:grpSpPr>
          <a:xfrm>
            <a:off x="477981" y="3480144"/>
            <a:ext cx="2632364" cy="2554545"/>
            <a:chOff x="1991591" y="3447996"/>
            <a:chExt cx="2632364" cy="2554545"/>
          </a:xfrm>
        </p:grpSpPr>
        <p:sp>
          <p:nvSpPr>
            <p:cNvPr id="11" name="TextBox 10"/>
            <p:cNvSpPr txBox="1"/>
            <p:nvPr/>
          </p:nvSpPr>
          <p:spPr>
            <a:xfrm>
              <a:off x="1991591" y="3447996"/>
              <a:ext cx="2632364" cy="2554545"/>
            </a:xfrm>
            <a:prstGeom prst="rect">
              <a:avLst/>
            </a:prstGeom>
            <a:noFill/>
          </p:spPr>
          <p:txBody>
            <a:bodyPr wrap="square" rtlCol="0">
              <a:spAutoFit/>
            </a:bodyPr>
            <a:lstStyle/>
            <a:p>
              <a:pPr algn="ctr"/>
              <a:r>
                <a:rPr lang="en-US" sz="8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8000" dirty="0"/>
            </a:p>
          </p:txBody>
        </p:sp>
        <p:cxnSp>
          <p:nvCxnSpPr>
            <p:cNvPr id="12" name="Straight Connector 11"/>
            <p:cNvCxnSpPr/>
            <p:nvPr/>
          </p:nvCxnSpPr>
          <p:spPr>
            <a:xfrm>
              <a:off x="2767446" y="4725268"/>
              <a:ext cx="1205345" cy="0"/>
            </a:xfrm>
            <a:prstGeom prst="line">
              <a:avLst/>
            </a:prstGeom>
          </p:spPr>
          <p:style>
            <a:lnRef idx="3">
              <a:schemeClr val="dk1"/>
            </a:lnRef>
            <a:fillRef idx="0">
              <a:schemeClr val="dk1"/>
            </a:fillRef>
            <a:effectRef idx="2">
              <a:schemeClr val="dk1"/>
            </a:effectRef>
            <a:fontRef idx="minor">
              <a:schemeClr val="tx1"/>
            </a:fontRef>
          </p:style>
        </p:cxnSp>
      </p:grpSp>
      <p:sp>
        <p:nvSpPr>
          <p:cNvPr id="13" name="Equal 12"/>
          <p:cNvSpPr/>
          <p:nvPr/>
        </p:nvSpPr>
        <p:spPr>
          <a:xfrm>
            <a:off x="2595995" y="4420469"/>
            <a:ext cx="1080655" cy="6096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6" name="Group 15"/>
          <p:cNvGrpSpPr/>
          <p:nvPr/>
        </p:nvGrpSpPr>
        <p:grpSpPr>
          <a:xfrm>
            <a:off x="6414220" y="3447995"/>
            <a:ext cx="2632364" cy="2554545"/>
            <a:chOff x="3044537" y="3512292"/>
            <a:chExt cx="2632364" cy="2554545"/>
          </a:xfrm>
        </p:grpSpPr>
        <p:sp>
          <p:nvSpPr>
            <p:cNvPr id="14" name="TextBox 13"/>
            <p:cNvSpPr txBox="1"/>
            <p:nvPr/>
          </p:nvSpPr>
          <p:spPr>
            <a:xfrm>
              <a:off x="3044537" y="3512292"/>
              <a:ext cx="2632364" cy="2554545"/>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endParaRPr lang="en-US" sz="8000" dirty="0"/>
            </a:p>
          </p:txBody>
        </p:sp>
        <p:cxnSp>
          <p:nvCxnSpPr>
            <p:cNvPr id="15" name="Straight Connector 14"/>
            <p:cNvCxnSpPr/>
            <p:nvPr/>
          </p:nvCxnSpPr>
          <p:spPr>
            <a:xfrm>
              <a:off x="3823855" y="4789564"/>
              <a:ext cx="1205345" cy="0"/>
            </a:xfrm>
            <a:prstGeom prst="line">
              <a:avLst/>
            </a:prstGeom>
          </p:spPr>
          <p:style>
            <a:lnRef idx="3">
              <a:schemeClr val="dk1"/>
            </a:lnRef>
            <a:fillRef idx="0">
              <a:schemeClr val="dk1"/>
            </a:fillRef>
            <a:effectRef idx="2">
              <a:schemeClr val="dk1"/>
            </a:effectRef>
            <a:fontRef idx="minor">
              <a:schemeClr val="tx1"/>
            </a:fontRef>
          </p:style>
        </p:cxnSp>
      </p:grpSp>
      <p:sp>
        <p:nvSpPr>
          <p:cNvPr id="18" name="Frame 17"/>
          <p:cNvSpPr/>
          <p:nvPr/>
        </p:nvSpPr>
        <p:spPr>
          <a:xfrm>
            <a:off x="6788293" y="3405705"/>
            <a:ext cx="1884218" cy="2703421"/>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TextBox 35"/>
          <p:cNvSpPr txBox="1"/>
          <p:nvPr/>
        </p:nvSpPr>
        <p:spPr>
          <a:xfrm>
            <a:off x="2968771" y="3447996"/>
            <a:ext cx="2632364" cy="2554545"/>
          </a:xfrm>
          <a:prstGeom prst="rect">
            <a:avLst/>
          </a:prstGeom>
          <a:noFill/>
        </p:spPr>
        <p:txBody>
          <a:bodyPr wrap="square" rtlCol="0">
            <a:spAutoFit/>
          </a:bodyPr>
          <a:lstStyle/>
          <a:p>
            <a:pPr algn="ct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2   2</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4   2</a:t>
            </a:r>
            <a:endParaRPr lang="en-US" sz="8000" dirty="0"/>
          </a:p>
        </p:txBody>
      </p:sp>
      <p:cxnSp>
        <p:nvCxnSpPr>
          <p:cNvPr id="37" name="Straight Connector 36"/>
          <p:cNvCxnSpPr/>
          <p:nvPr/>
        </p:nvCxnSpPr>
        <p:spPr>
          <a:xfrm flipV="1">
            <a:off x="3758046" y="4789562"/>
            <a:ext cx="1843089" cy="6226"/>
          </a:xfrm>
          <a:prstGeom prst="line">
            <a:avLst/>
          </a:prstGeom>
        </p:spPr>
        <p:style>
          <a:lnRef idx="3">
            <a:schemeClr val="dk1"/>
          </a:lnRef>
          <a:fillRef idx="0">
            <a:schemeClr val="dk1"/>
          </a:fillRef>
          <a:effectRef idx="2">
            <a:schemeClr val="dk1"/>
          </a:effectRef>
          <a:fontRef idx="minor">
            <a:schemeClr val="tx1"/>
          </a:fontRef>
        </p:style>
      </p:cxnSp>
      <p:sp>
        <p:nvSpPr>
          <p:cNvPr id="38" name="Division 37"/>
          <p:cNvSpPr/>
          <p:nvPr/>
        </p:nvSpPr>
        <p:spPr>
          <a:xfrm>
            <a:off x="4360719" y="3921219"/>
            <a:ext cx="519546" cy="532318"/>
          </a:xfrm>
          <a:prstGeom prst="mathDivide">
            <a:avLst>
              <a:gd name="adj1" fmla="val 13109"/>
              <a:gd name="adj2" fmla="val 5880"/>
              <a:gd name="adj3" fmla="val 117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Division 38"/>
          <p:cNvSpPr/>
          <p:nvPr/>
        </p:nvSpPr>
        <p:spPr>
          <a:xfrm>
            <a:off x="4379119" y="5120774"/>
            <a:ext cx="519546" cy="532318"/>
          </a:xfrm>
          <a:prstGeom prst="mathDivide">
            <a:avLst>
              <a:gd name="adj1" fmla="val 13109"/>
              <a:gd name="adj2" fmla="val 5880"/>
              <a:gd name="adj3" fmla="val 1176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Equal 40"/>
          <p:cNvSpPr/>
          <p:nvPr/>
        </p:nvSpPr>
        <p:spPr>
          <a:xfrm>
            <a:off x="5742275" y="4420469"/>
            <a:ext cx="1080655" cy="6096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37807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065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8" name="TextBox 7"/>
          <p:cNvSpPr txBox="1"/>
          <p:nvPr/>
        </p:nvSpPr>
        <p:spPr>
          <a:xfrm>
            <a:off x="510886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9" name="TextBox 8"/>
          <p:cNvSpPr txBox="1"/>
          <p:nvPr/>
        </p:nvSpPr>
        <p:spPr>
          <a:xfrm>
            <a:off x="1735287" y="4059216"/>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10" name="TextBox 9"/>
          <p:cNvSpPr txBox="1"/>
          <p:nvPr/>
        </p:nvSpPr>
        <p:spPr>
          <a:xfrm>
            <a:off x="5108869" y="4073070"/>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cxnSp>
        <p:nvCxnSpPr>
          <p:cNvPr id="11" name="Straight Connector 10"/>
          <p:cNvCxnSpPr/>
          <p:nvPr/>
        </p:nvCxnSpPr>
        <p:spPr>
          <a:xfrm flipH="1">
            <a:off x="1364678" y="858981"/>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1364678" y="858981"/>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1364678" y="3442854"/>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1364678" y="6026727"/>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4738260" y="858981"/>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8111842" y="858981"/>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8111842" y="3442854"/>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a:off x="4738260" y="6026727"/>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a:off x="4738260" y="858981"/>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4738260" y="3442854"/>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3" name="Straight Connector 2"/>
          <p:cNvCxnSpPr/>
          <p:nvPr/>
        </p:nvCxnSpPr>
        <p:spPr>
          <a:xfrm>
            <a:off x="1364678" y="3442854"/>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4738260" y="3442854"/>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632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065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8" name="TextBox 7"/>
          <p:cNvSpPr txBox="1"/>
          <p:nvPr/>
        </p:nvSpPr>
        <p:spPr>
          <a:xfrm>
            <a:off x="5108869" y="1475343"/>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9" name="TextBox 8"/>
          <p:cNvSpPr txBox="1"/>
          <p:nvPr/>
        </p:nvSpPr>
        <p:spPr>
          <a:xfrm>
            <a:off x="1735287" y="4059216"/>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sp>
        <p:nvSpPr>
          <p:cNvPr id="10" name="TextBox 9"/>
          <p:cNvSpPr txBox="1"/>
          <p:nvPr/>
        </p:nvSpPr>
        <p:spPr>
          <a:xfrm>
            <a:off x="5108869" y="4073070"/>
            <a:ext cx="2632364" cy="1323439"/>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1/4</a:t>
            </a:r>
            <a:endParaRPr lang="en-US" sz="8000" dirty="0"/>
          </a:p>
        </p:txBody>
      </p:sp>
      <p:cxnSp>
        <p:nvCxnSpPr>
          <p:cNvPr id="11" name="Straight Connector 10"/>
          <p:cNvCxnSpPr/>
          <p:nvPr/>
        </p:nvCxnSpPr>
        <p:spPr>
          <a:xfrm flipH="1">
            <a:off x="1364678" y="858981"/>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1364678" y="858981"/>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1364678" y="3442854"/>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7" name="Straight Connector 16"/>
          <p:cNvCxnSpPr/>
          <p:nvPr/>
        </p:nvCxnSpPr>
        <p:spPr>
          <a:xfrm>
            <a:off x="1364678" y="6026727"/>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19" name="Straight Connector 18"/>
          <p:cNvCxnSpPr/>
          <p:nvPr/>
        </p:nvCxnSpPr>
        <p:spPr>
          <a:xfrm>
            <a:off x="4738260" y="858981"/>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1" name="Straight Connector 20"/>
          <p:cNvCxnSpPr/>
          <p:nvPr/>
        </p:nvCxnSpPr>
        <p:spPr>
          <a:xfrm flipV="1">
            <a:off x="8111842" y="858981"/>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4" name="Straight Connector 23"/>
          <p:cNvCxnSpPr/>
          <p:nvPr/>
        </p:nvCxnSpPr>
        <p:spPr>
          <a:xfrm>
            <a:off x="8111842" y="3442854"/>
            <a:ext cx="0" cy="2583873"/>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6" name="Straight Connector 25"/>
          <p:cNvCxnSpPr/>
          <p:nvPr/>
        </p:nvCxnSpPr>
        <p:spPr>
          <a:xfrm>
            <a:off x="4738260" y="6026727"/>
            <a:ext cx="3373582" cy="0"/>
          </a:xfrm>
          <a:prstGeom prst="line">
            <a:avLst/>
          </a:prstGeom>
          <a:effectLst>
            <a:glow rad="139700">
              <a:schemeClr val="accent1">
                <a:satMod val="175000"/>
                <a:alpha val="40000"/>
              </a:schemeClr>
            </a:glow>
            <a:outerShdw blurRad="40000" dist="23000" dir="5400000" rotWithShape="0">
              <a:srgbClr val="000000">
                <a:alpha val="35000"/>
              </a:srgbClr>
            </a:outerShdw>
          </a:effectLst>
        </p:spPr>
        <p:style>
          <a:lnRef idx="3">
            <a:schemeClr val="accent1"/>
          </a:lnRef>
          <a:fillRef idx="0">
            <a:schemeClr val="accent1"/>
          </a:fillRef>
          <a:effectRef idx="2">
            <a:schemeClr val="accent1"/>
          </a:effectRef>
          <a:fontRef idx="minor">
            <a:schemeClr val="tx1"/>
          </a:fontRef>
        </p:style>
      </p:cxnSp>
      <p:cxnSp>
        <p:nvCxnSpPr>
          <p:cNvPr id="28" name="Straight Connector 27"/>
          <p:cNvCxnSpPr/>
          <p:nvPr/>
        </p:nvCxnSpPr>
        <p:spPr>
          <a:xfrm>
            <a:off x="4738260" y="858981"/>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4738260" y="3442854"/>
            <a:ext cx="0" cy="2583873"/>
          </a:xfrm>
          <a:prstGeom prst="line">
            <a:avLst/>
          </a:prstGeom>
        </p:spPr>
        <p:style>
          <a:lnRef idx="2">
            <a:schemeClr val="dk1"/>
          </a:lnRef>
          <a:fillRef idx="0">
            <a:schemeClr val="dk1"/>
          </a:fillRef>
          <a:effectRef idx="1">
            <a:schemeClr val="dk1"/>
          </a:effectRef>
          <a:fontRef idx="minor">
            <a:schemeClr val="tx1"/>
          </a:fontRef>
        </p:style>
      </p:cxnSp>
      <p:cxnSp>
        <p:nvCxnSpPr>
          <p:cNvPr id="3" name="Straight Connector 2"/>
          <p:cNvCxnSpPr/>
          <p:nvPr/>
        </p:nvCxnSpPr>
        <p:spPr>
          <a:xfrm>
            <a:off x="1364678" y="3442854"/>
            <a:ext cx="3373582" cy="0"/>
          </a:xfrm>
          <a:prstGeom prst="line">
            <a:avLst/>
          </a:prstGeom>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a:off x="4738260" y="3442854"/>
            <a:ext cx="3373582" cy="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035523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228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4056" y="953307"/>
            <a:ext cx="2632364" cy="2554545"/>
          </a:xfrm>
          <a:prstGeom prst="rect">
            <a:avLst/>
          </a:prstGeom>
          <a:noFill/>
        </p:spPr>
        <p:txBody>
          <a:bodyPr wrap="square" rtlCol="0">
            <a:spAutoFit/>
          </a:bodyPr>
          <a:lstStyle/>
          <a:p>
            <a:pPr algn="ct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1</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8000" dirty="0"/>
          </a:p>
        </p:txBody>
      </p:sp>
      <p:cxnSp>
        <p:nvCxnSpPr>
          <p:cNvPr id="3" name="Straight Connector 2"/>
          <p:cNvCxnSpPr/>
          <p:nvPr/>
        </p:nvCxnSpPr>
        <p:spPr>
          <a:xfrm>
            <a:off x="2438401" y="2230579"/>
            <a:ext cx="1205345" cy="0"/>
          </a:xfrm>
          <a:prstGeom prst="line">
            <a:avLst/>
          </a:prstGeom>
        </p:spPr>
        <p:style>
          <a:lnRef idx="3">
            <a:schemeClr val="dk1"/>
          </a:lnRef>
          <a:fillRef idx="0">
            <a:schemeClr val="dk1"/>
          </a:fillRef>
          <a:effectRef idx="2">
            <a:schemeClr val="dk1"/>
          </a:effectRef>
          <a:fontRef idx="minor">
            <a:schemeClr val="tx1"/>
          </a:fontRef>
        </p:style>
      </p:cxnSp>
      <p:sp>
        <p:nvSpPr>
          <p:cNvPr id="4" name="Equal 3"/>
          <p:cNvSpPr/>
          <p:nvPr/>
        </p:nvSpPr>
        <p:spPr>
          <a:xfrm>
            <a:off x="4246420" y="1835726"/>
            <a:ext cx="1080654" cy="789709"/>
          </a:xfrm>
          <a:prstGeom prst="mathEqual">
            <a:avLst>
              <a:gd name="adj1" fmla="val 23520"/>
              <a:gd name="adj2" fmla="val 187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5306292" y="1568862"/>
            <a:ext cx="3200400" cy="1323439"/>
          </a:xfrm>
          <a:prstGeom prst="rect">
            <a:avLst/>
          </a:prstGeom>
          <a:noFill/>
        </p:spPr>
        <p:txBody>
          <a:bodyPr wrap="square" rtlCol="0">
            <a:spAutoFit/>
          </a:bodyPr>
          <a:lstStyle/>
          <a:p>
            <a:pPr algn="ctr"/>
            <a:r>
              <a:rPr lang="en-US" sz="8000" dirty="0" smtClean="0"/>
              <a:t>25%</a:t>
            </a:r>
            <a:endParaRPr lang="en-US" sz="8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887" t="9495" r="15846" b="10909"/>
          <a:stretch/>
        </p:blipFill>
        <p:spPr>
          <a:xfrm>
            <a:off x="1849583" y="3812828"/>
            <a:ext cx="2161309" cy="2172336"/>
          </a:xfrm>
          <a:prstGeom prst="rect">
            <a:avLst/>
          </a:prstGeom>
        </p:spPr>
      </p:pic>
      <p:sp>
        <p:nvSpPr>
          <p:cNvPr id="7" name="Equal 6"/>
          <p:cNvSpPr/>
          <p:nvPr/>
        </p:nvSpPr>
        <p:spPr>
          <a:xfrm>
            <a:off x="4246420" y="4504141"/>
            <a:ext cx="1080654" cy="789709"/>
          </a:xfrm>
          <a:prstGeom prst="mathEqual">
            <a:avLst>
              <a:gd name="adj1" fmla="val 23520"/>
              <a:gd name="adj2" fmla="val 187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5327074" y="4237275"/>
            <a:ext cx="3200400" cy="1323439"/>
          </a:xfrm>
          <a:prstGeom prst="rect">
            <a:avLst/>
          </a:prstGeom>
          <a:noFill/>
        </p:spPr>
        <p:txBody>
          <a:bodyPr wrap="square" rtlCol="0">
            <a:spAutoFit/>
          </a:bodyPr>
          <a:lstStyle/>
          <a:p>
            <a:pPr algn="ctr"/>
            <a:r>
              <a:rPr lang="en-US" sz="8000" dirty="0" smtClean="0"/>
              <a:t>25</a:t>
            </a:r>
            <a:r>
              <a:rPr lang="en-US" sz="8000" dirty="0"/>
              <a:t>¢</a:t>
            </a:r>
          </a:p>
        </p:txBody>
      </p:sp>
    </p:spTree>
    <p:extLst>
      <p:ext uri="{BB962C8B-B14F-4D97-AF65-F5344CB8AC3E}">
        <p14:creationId xmlns:p14="http://schemas.microsoft.com/office/powerpoint/2010/main" val="627497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1315042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2400" y="2319003"/>
            <a:ext cx="5704608" cy="1938992"/>
            <a:chOff x="0" y="0"/>
            <a:chExt cx="5704608" cy="1938992"/>
          </a:xfrm>
        </p:grpSpPr>
        <p:sp>
          <p:nvSpPr>
            <p:cNvPr id="8" name="TextBox 7"/>
            <p:cNvSpPr txBox="1"/>
            <p:nvPr/>
          </p:nvSpPr>
          <p:spPr>
            <a:xfrm>
              <a:off x="0" y="0"/>
              <a:ext cx="2632364" cy="1938992"/>
            </a:xfrm>
            <a:prstGeom prst="rect">
              <a:avLst/>
            </a:prstGeom>
            <a:noFill/>
          </p:spPr>
          <p:txBody>
            <a:bodyPr wrap="square" rtlCol="0">
              <a:spAutoFit/>
            </a:bodyPr>
            <a:lstStyle/>
            <a:p>
              <a:pPr algn="ct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6000" dirty="0"/>
            </a:p>
          </p:txBody>
        </p:sp>
        <p:cxnSp>
          <p:nvCxnSpPr>
            <p:cNvPr id="9" name="Straight Connector 8"/>
            <p:cNvCxnSpPr/>
            <p:nvPr/>
          </p:nvCxnSpPr>
          <p:spPr>
            <a:xfrm>
              <a:off x="824345" y="969496"/>
              <a:ext cx="1032164" cy="0"/>
            </a:xfrm>
            <a:prstGeom prst="line">
              <a:avLst/>
            </a:prstGeom>
          </p:spPr>
          <p:style>
            <a:lnRef idx="3">
              <a:schemeClr val="dk1"/>
            </a:lnRef>
            <a:fillRef idx="0">
              <a:schemeClr val="dk1"/>
            </a:fillRef>
            <a:effectRef idx="2">
              <a:schemeClr val="dk1"/>
            </a:effectRef>
            <a:fontRef idx="minor">
              <a:schemeClr val="tx1"/>
            </a:fontRef>
          </p:style>
        </p:cxnSp>
        <p:sp>
          <p:nvSpPr>
            <p:cNvPr id="10" name="Equal 9"/>
            <p:cNvSpPr/>
            <p:nvPr/>
          </p:nvSpPr>
          <p:spPr>
            <a:xfrm>
              <a:off x="2092036" y="655633"/>
              <a:ext cx="824345" cy="627726"/>
            </a:xfrm>
            <a:prstGeom prst="mathEqual">
              <a:avLst>
                <a:gd name="adj1" fmla="val 23520"/>
                <a:gd name="adj2" fmla="val 187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2504208" y="461664"/>
              <a:ext cx="3200400" cy="1015663"/>
            </a:xfrm>
            <a:prstGeom prst="rect">
              <a:avLst/>
            </a:prstGeom>
            <a:noFill/>
          </p:spPr>
          <p:txBody>
            <a:bodyPr wrap="square" rtlCol="0">
              <a:spAutoFit/>
            </a:bodyPr>
            <a:lstStyle/>
            <a:p>
              <a:pPr algn="ctr"/>
              <a:r>
                <a:rPr lang="en-US" sz="6000" dirty="0"/>
                <a:t>7</a:t>
              </a:r>
              <a:r>
                <a:rPr lang="en-US" sz="6000" dirty="0" smtClean="0"/>
                <a:t>5%</a:t>
              </a:r>
              <a:endParaRPr lang="en-US" sz="6000" dirty="0"/>
            </a:p>
          </p:txBody>
        </p:sp>
      </p:grpSp>
      <p:grpSp>
        <p:nvGrpSpPr>
          <p:cNvPr id="13" name="Group 12"/>
          <p:cNvGrpSpPr/>
          <p:nvPr/>
        </p:nvGrpSpPr>
        <p:grpSpPr>
          <a:xfrm>
            <a:off x="152400" y="186043"/>
            <a:ext cx="5704608" cy="1938992"/>
            <a:chOff x="0" y="0"/>
            <a:chExt cx="5704608" cy="1938992"/>
          </a:xfrm>
        </p:grpSpPr>
        <p:sp>
          <p:nvSpPr>
            <p:cNvPr id="14" name="TextBox 13"/>
            <p:cNvSpPr txBox="1"/>
            <p:nvPr/>
          </p:nvSpPr>
          <p:spPr>
            <a:xfrm>
              <a:off x="0" y="0"/>
              <a:ext cx="2632364" cy="1938992"/>
            </a:xfrm>
            <a:prstGeom prst="rect">
              <a:avLst/>
            </a:prstGeom>
            <a:noFill/>
          </p:spPr>
          <p:txBody>
            <a:bodyPr wrap="square" rtlCol="0">
              <a:spAutoFit/>
            </a:bodyPr>
            <a:lstStyle/>
            <a:p>
              <a:pPr algn="ctr"/>
              <a:r>
                <a:rPr lang="en-US" sz="6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6000" dirty="0"/>
            </a:p>
          </p:txBody>
        </p:sp>
        <p:cxnSp>
          <p:nvCxnSpPr>
            <p:cNvPr id="15" name="Straight Connector 14"/>
            <p:cNvCxnSpPr/>
            <p:nvPr/>
          </p:nvCxnSpPr>
          <p:spPr>
            <a:xfrm>
              <a:off x="824345" y="969496"/>
              <a:ext cx="1032164" cy="0"/>
            </a:xfrm>
            <a:prstGeom prst="line">
              <a:avLst/>
            </a:prstGeom>
          </p:spPr>
          <p:style>
            <a:lnRef idx="3">
              <a:schemeClr val="dk1"/>
            </a:lnRef>
            <a:fillRef idx="0">
              <a:schemeClr val="dk1"/>
            </a:fillRef>
            <a:effectRef idx="2">
              <a:schemeClr val="dk1"/>
            </a:effectRef>
            <a:fontRef idx="minor">
              <a:schemeClr val="tx1"/>
            </a:fontRef>
          </p:style>
        </p:cxnSp>
        <p:sp>
          <p:nvSpPr>
            <p:cNvPr id="16" name="Equal 15"/>
            <p:cNvSpPr/>
            <p:nvPr/>
          </p:nvSpPr>
          <p:spPr>
            <a:xfrm>
              <a:off x="2092036" y="655633"/>
              <a:ext cx="824345" cy="627726"/>
            </a:xfrm>
            <a:prstGeom prst="mathEqual">
              <a:avLst>
                <a:gd name="adj1" fmla="val 23520"/>
                <a:gd name="adj2" fmla="val 187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TextBox 16"/>
            <p:cNvSpPr txBox="1"/>
            <p:nvPr/>
          </p:nvSpPr>
          <p:spPr>
            <a:xfrm>
              <a:off x="2504208" y="461664"/>
              <a:ext cx="3200400" cy="1015663"/>
            </a:xfrm>
            <a:prstGeom prst="rect">
              <a:avLst/>
            </a:prstGeom>
            <a:noFill/>
          </p:spPr>
          <p:txBody>
            <a:bodyPr wrap="square" rtlCol="0">
              <a:spAutoFit/>
            </a:bodyPr>
            <a:lstStyle/>
            <a:p>
              <a:pPr algn="ctr"/>
              <a:r>
                <a:rPr lang="en-US" sz="6000" dirty="0" smtClean="0"/>
                <a:t>50%</a:t>
              </a:r>
              <a:endParaRPr lang="en-US" sz="6000" dirty="0"/>
            </a:p>
          </p:txBody>
        </p:sp>
      </p:grpSp>
      <p:grpSp>
        <p:nvGrpSpPr>
          <p:cNvPr id="18" name="Group 17"/>
          <p:cNvGrpSpPr/>
          <p:nvPr/>
        </p:nvGrpSpPr>
        <p:grpSpPr>
          <a:xfrm>
            <a:off x="152400" y="4546178"/>
            <a:ext cx="5704608" cy="1938992"/>
            <a:chOff x="0" y="0"/>
            <a:chExt cx="5704608" cy="1938992"/>
          </a:xfrm>
        </p:grpSpPr>
        <p:sp>
          <p:nvSpPr>
            <p:cNvPr id="19" name="TextBox 18"/>
            <p:cNvSpPr txBox="1"/>
            <p:nvPr/>
          </p:nvSpPr>
          <p:spPr>
            <a:xfrm>
              <a:off x="0" y="0"/>
              <a:ext cx="2632364" cy="1938992"/>
            </a:xfrm>
            <a:prstGeom prst="rect">
              <a:avLst/>
            </a:prstGeom>
            <a:noFill/>
          </p:spPr>
          <p:txBody>
            <a:bodyPr wrap="square" rtlCol="0">
              <a:spAutoFit/>
            </a:bodyPr>
            <a:lstStyle/>
            <a:p>
              <a:pPr algn="ct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r>
              <a:br>
                <a:rPr lang="en-US" sz="8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br>
              <a:r>
                <a:rPr lang="en-US" sz="6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4</a:t>
              </a:r>
              <a:endParaRPr lang="en-US" sz="6000" dirty="0"/>
            </a:p>
          </p:txBody>
        </p:sp>
        <p:cxnSp>
          <p:nvCxnSpPr>
            <p:cNvPr id="20" name="Straight Connector 19"/>
            <p:cNvCxnSpPr/>
            <p:nvPr/>
          </p:nvCxnSpPr>
          <p:spPr>
            <a:xfrm>
              <a:off x="824345" y="969496"/>
              <a:ext cx="1032164" cy="0"/>
            </a:xfrm>
            <a:prstGeom prst="line">
              <a:avLst/>
            </a:prstGeom>
          </p:spPr>
          <p:style>
            <a:lnRef idx="3">
              <a:schemeClr val="dk1"/>
            </a:lnRef>
            <a:fillRef idx="0">
              <a:schemeClr val="dk1"/>
            </a:fillRef>
            <a:effectRef idx="2">
              <a:schemeClr val="dk1"/>
            </a:effectRef>
            <a:fontRef idx="minor">
              <a:schemeClr val="tx1"/>
            </a:fontRef>
          </p:style>
        </p:cxnSp>
        <p:sp>
          <p:nvSpPr>
            <p:cNvPr id="21" name="Equal 20"/>
            <p:cNvSpPr/>
            <p:nvPr/>
          </p:nvSpPr>
          <p:spPr>
            <a:xfrm>
              <a:off x="2092036" y="655633"/>
              <a:ext cx="824345" cy="627726"/>
            </a:xfrm>
            <a:prstGeom prst="mathEqual">
              <a:avLst>
                <a:gd name="adj1" fmla="val 23520"/>
                <a:gd name="adj2" fmla="val 187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TextBox 21"/>
            <p:cNvSpPr txBox="1"/>
            <p:nvPr/>
          </p:nvSpPr>
          <p:spPr>
            <a:xfrm>
              <a:off x="2504208" y="461664"/>
              <a:ext cx="3200400" cy="1015663"/>
            </a:xfrm>
            <a:prstGeom prst="rect">
              <a:avLst/>
            </a:prstGeom>
            <a:noFill/>
          </p:spPr>
          <p:txBody>
            <a:bodyPr wrap="square" rtlCol="0">
              <a:spAutoFit/>
            </a:bodyPr>
            <a:lstStyle/>
            <a:p>
              <a:pPr algn="ctr"/>
              <a:r>
                <a:rPr lang="en-US" sz="6000" dirty="0" smtClean="0"/>
                <a:t>100%</a:t>
              </a:r>
              <a:endParaRPr lang="en-US" sz="6000" dirty="0"/>
            </a:p>
          </p:txBody>
        </p:sp>
      </p:grpSp>
      <p:pic>
        <p:nvPicPr>
          <p:cNvPr id="23" name="Picture 22"/>
          <p:cNvPicPr>
            <a:picLocks noChangeAspect="1"/>
          </p:cNvPicPr>
          <p:nvPr/>
        </p:nvPicPr>
        <p:blipFill rotWithShape="1">
          <a:blip r:embed="rId3">
            <a:extLst>
              <a:ext uri="{28A0092B-C50C-407E-A947-70E740481C1C}">
                <a14:useLocalDpi xmlns:a14="http://schemas.microsoft.com/office/drawing/2010/main" val="0"/>
              </a:ext>
            </a:extLst>
          </a:blip>
          <a:srcRect l="14887" t="9495" r="15846" b="10909"/>
          <a:stretch/>
        </p:blipFill>
        <p:spPr>
          <a:xfrm>
            <a:off x="5505448" y="387910"/>
            <a:ext cx="1527464" cy="1535257"/>
          </a:xfrm>
          <a:prstGeom prst="rect">
            <a:avLst/>
          </a:prstGeom>
        </p:spPr>
      </p:pic>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14887" t="9495" r="15846" b="10909"/>
          <a:stretch/>
        </p:blipFill>
        <p:spPr>
          <a:xfrm>
            <a:off x="7032912" y="387910"/>
            <a:ext cx="1527464" cy="1535257"/>
          </a:xfrm>
          <a:prstGeom prst="rect">
            <a:avLst/>
          </a:prstGeom>
        </p:spPr>
      </p:pic>
      <p:pic>
        <p:nvPicPr>
          <p:cNvPr id="25" name="Picture 24"/>
          <p:cNvPicPr>
            <a:picLocks noChangeAspect="1"/>
          </p:cNvPicPr>
          <p:nvPr/>
        </p:nvPicPr>
        <p:blipFill rotWithShape="1">
          <a:blip r:embed="rId4">
            <a:extLst>
              <a:ext uri="{BEBA8EAE-BF5A-486C-A8C5-ECC9F3942E4B}">
                <a14:imgProps xmlns:a14="http://schemas.microsoft.com/office/drawing/2010/main">
                  <a14:imgLayer r:embed="rId5">
                    <a14:imgEffect>
                      <a14:backgroundRemoval t="5180" b="92023" l="3274" r="92493">
                        <a14:foregroundMark x1="82440" y1="39698" x2="82440" y2="39698"/>
                        <a14:foregroundMark x1="21495" y1="26767" x2="21495" y2="26767"/>
                      </a14:backgroundRemoval>
                    </a14:imgEffect>
                  </a14:imgLayer>
                </a14:imgProps>
              </a:ext>
              <a:ext uri="{28A0092B-C50C-407E-A947-70E740481C1C}">
                <a14:useLocalDpi xmlns:a14="http://schemas.microsoft.com/office/drawing/2010/main" val="0"/>
              </a:ext>
            </a:extLst>
          </a:blip>
          <a:srcRect l="14887" t="9495" r="15846" b="10909"/>
          <a:stretch/>
        </p:blipFill>
        <p:spPr>
          <a:xfrm>
            <a:off x="4894116" y="2520868"/>
            <a:ext cx="1527464" cy="1535257"/>
          </a:xfrm>
          <a:prstGeom prst="rect">
            <a:avLst/>
          </a:prstGeom>
        </p:spPr>
      </p:pic>
      <p:pic>
        <p:nvPicPr>
          <p:cNvPr id="28" name="Picture 27"/>
          <p:cNvPicPr>
            <a:picLocks noChangeAspect="1"/>
          </p:cNvPicPr>
          <p:nvPr/>
        </p:nvPicPr>
        <p:blipFill rotWithShape="1">
          <a:blip r:embed="rId4">
            <a:extLst>
              <a:ext uri="{BEBA8EAE-BF5A-486C-A8C5-ECC9F3942E4B}">
                <a14:imgProps xmlns:a14="http://schemas.microsoft.com/office/drawing/2010/main">
                  <a14:imgLayer r:embed="rId6">
                    <a14:imgEffect>
                      <a14:backgroundRemoval t="5180" b="92023" l="3274" r="92493">
                        <a14:foregroundMark x1="82440" y1="39698" x2="82440" y2="39698"/>
                        <a14:foregroundMark x1="21495" y1="26767" x2="21495" y2="26767"/>
                      </a14:backgroundRemoval>
                    </a14:imgEffect>
                  </a14:imgLayer>
                </a14:imgProps>
              </a:ext>
              <a:ext uri="{28A0092B-C50C-407E-A947-70E740481C1C}">
                <a14:useLocalDpi xmlns:a14="http://schemas.microsoft.com/office/drawing/2010/main" val="0"/>
              </a:ext>
            </a:extLst>
          </a:blip>
          <a:srcRect l="14887" t="9495" r="15846" b="10909"/>
          <a:stretch/>
        </p:blipFill>
        <p:spPr>
          <a:xfrm>
            <a:off x="6154879" y="2525837"/>
            <a:ext cx="1527464" cy="1535257"/>
          </a:xfrm>
          <a:prstGeom prst="rect">
            <a:avLst/>
          </a:prstGeom>
        </p:spPr>
      </p:pic>
      <p:pic>
        <p:nvPicPr>
          <p:cNvPr id="29" name="Picture 28"/>
          <p:cNvPicPr>
            <a:picLocks noChangeAspect="1"/>
          </p:cNvPicPr>
          <p:nvPr/>
        </p:nvPicPr>
        <p:blipFill rotWithShape="1">
          <a:blip r:embed="rId4">
            <a:extLst>
              <a:ext uri="{BEBA8EAE-BF5A-486C-A8C5-ECC9F3942E4B}">
                <a14:imgProps xmlns:a14="http://schemas.microsoft.com/office/drawing/2010/main">
                  <a14:imgLayer r:embed="rId7">
                    <a14:imgEffect>
                      <a14:backgroundRemoval t="5180" b="92023" l="3274" r="92493">
                        <a14:foregroundMark x1="82440" y1="39698" x2="82440" y2="39698"/>
                        <a14:foregroundMark x1="21495" y1="26767" x2="21495" y2="26767"/>
                      </a14:backgroundRemoval>
                    </a14:imgEffect>
                  </a14:imgLayer>
                </a14:imgProps>
              </a:ext>
              <a:ext uri="{28A0092B-C50C-407E-A947-70E740481C1C}">
                <a14:useLocalDpi xmlns:a14="http://schemas.microsoft.com/office/drawing/2010/main" val="0"/>
              </a:ext>
            </a:extLst>
          </a:blip>
          <a:srcRect l="14887" t="9495" r="15846" b="10909"/>
          <a:stretch/>
        </p:blipFill>
        <p:spPr>
          <a:xfrm>
            <a:off x="7483183" y="2567400"/>
            <a:ext cx="1527464" cy="1535257"/>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88972" y="4777784"/>
            <a:ext cx="3522519" cy="1475780"/>
          </a:xfrm>
          <a:prstGeom prst="rect">
            <a:avLst/>
          </a:prstGeom>
        </p:spPr>
      </p:pic>
    </p:spTree>
    <p:extLst>
      <p:ext uri="{BB962C8B-B14F-4D97-AF65-F5344CB8AC3E}">
        <p14:creationId xmlns:p14="http://schemas.microsoft.com/office/powerpoint/2010/main" val="495490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1800"/>
            <a:ext cx="9144000" cy="5990445"/>
          </a:xfrm>
          <a:prstGeom prst="rect">
            <a:avLst/>
          </a:prstGeom>
        </p:spPr>
      </p:pic>
    </p:spTree>
    <p:extLst>
      <p:ext uri="{BB962C8B-B14F-4D97-AF65-F5344CB8AC3E}">
        <p14:creationId xmlns:p14="http://schemas.microsoft.com/office/powerpoint/2010/main" val="941739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2424" b="49459"/>
          <a:stretch/>
        </p:blipFill>
        <p:spPr>
          <a:xfrm>
            <a:off x="1260765" y="273627"/>
            <a:ext cx="3435927" cy="3235036"/>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27" r="62652" b="49459"/>
          <a:stretch/>
        </p:blipFill>
        <p:spPr>
          <a:xfrm>
            <a:off x="1260765" y="3508663"/>
            <a:ext cx="3435926" cy="3235036"/>
          </a:xfrm>
          <a:prstGeom prst="rect">
            <a:avLst/>
          </a:prstGeom>
        </p:spPr>
      </p:pic>
      <p:sp>
        <p:nvSpPr>
          <p:cNvPr id="4" name="Equal 3"/>
          <p:cNvSpPr/>
          <p:nvPr/>
        </p:nvSpPr>
        <p:spPr>
          <a:xfrm>
            <a:off x="4391890" y="1433945"/>
            <a:ext cx="1357746" cy="9144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Equal 4"/>
          <p:cNvSpPr/>
          <p:nvPr/>
        </p:nvSpPr>
        <p:spPr>
          <a:xfrm>
            <a:off x="4391890" y="4668981"/>
            <a:ext cx="1357746" cy="914400"/>
          </a:xfrm>
          <a:prstGeom prst="mathEqua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a:off x="6109854" y="921649"/>
            <a:ext cx="2133600" cy="1938992"/>
          </a:xfrm>
          <a:prstGeom prst="rect">
            <a:avLst/>
          </a:prstGeom>
          <a:noFill/>
        </p:spPr>
        <p:txBody>
          <a:bodyPr wrap="square" rtlCol="0">
            <a:spAutoFit/>
          </a:bodyPr>
          <a:lstStyle/>
          <a:p>
            <a:r>
              <a:rPr lang="en-US" sz="12000" dirty="0" smtClean="0"/>
              <a:t>B</a:t>
            </a:r>
            <a:endParaRPr lang="en-US" sz="12000" dirty="0"/>
          </a:p>
        </p:txBody>
      </p:sp>
      <p:sp>
        <p:nvSpPr>
          <p:cNvPr id="7" name="TextBox 6"/>
          <p:cNvSpPr txBox="1"/>
          <p:nvPr/>
        </p:nvSpPr>
        <p:spPr>
          <a:xfrm>
            <a:off x="6220690" y="4156685"/>
            <a:ext cx="2133600" cy="1938992"/>
          </a:xfrm>
          <a:prstGeom prst="rect">
            <a:avLst/>
          </a:prstGeom>
          <a:noFill/>
        </p:spPr>
        <p:txBody>
          <a:bodyPr wrap="square" rtlCol="0">
            <a:spAutoFit/>
          </a:bodyPr>
          <a:lstStyle/>
          <a:p>
            <a:r>
              <a:rPr lang="en-US" sz="12000" dirty="0" smtClean="0"/>
              <a:t>b</a:t>
            </a:r>
            <a:endParaRPr lang="en-US" sz="12000" dirty="0"/>
          </a:p>
        </p:txBody>
      </p:sp>
    </p:spTree>
    <p:extLst>
      <p:ext uri="{BB962C8B-B14F-4D97-AF65-F5344CB8AC3E}">
        <p14:creationId xmlns:p14="http://schemas.microsoft.com/office/powerpoint/2010/main" val="1135021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43346" y="-166255"/>
            <a:ext cx="7730837" cy="6497783"/>
            <a:chOff x="443346" y="-166255"/>
            <a:chExt cx="7730837" cy="6497783"/>
          </a:xfrm>
        </p:grpSpPr>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rgbClr val="631F00"/>
                  </a:solidFill>
                </a:rPr>
                <a:t>B</a:t>
              </a:r>
              <a:endParaRPr lang="en-US" sz="9000" dirty="0">
                <a:solidFill>
                  <a:schemeClr val="tx2">
                    <a:lumMod val="60000"/>
                    <a:lumOff val="40000"/>
                  </a:schemeClr>
                </a:solidFill>
              </a:endParaRPr>
            </a:p>
          </p:txBody>
        </p: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smtClean="0">
                  <a:solidFill>
                    <a:srgbClr val="631F00"/>
                  </a:solidFill>
                </a:rPr>
                <a:t>B</a:t>
              </a:r>
            </a:p>
            <a:p>
              <a:r>
                <a:rPr lang="en-US" sz="9000" dirty="0" smtClean="0"/>
                <a:t>           </a:t>
              </a:r>
              <a:r>
                <a:rPr lang="en-US" sz="9000" dirty="0">
                  <a:solidFill>
                    <a:srgbClr val="631F00"/>
                  </a:solidFill>
                </a:rPr>
                <a:t>B</a:t>
              </a:r>
              <a:endParaRPr lang="en-US" sz="9000" dirty="0">
                <a:solidFill>
                  <a:schemeClr val="tx2">
                    <a:lumMod val="60000"/>
                    <a:lumOff val="40000"/>
                  </a:schemeClr>
                </a:solidFill>
              </a:endParaRPr>
            </a:p>
          </p:txBody>
        </p:sp>
      </p:grpSp>
    </p:spTree>
    <p:extLst>
      <p:ext uri="{BB962C8B-B14F-4D97-AF65-F5344CB8AC3E}">
        <p14:creationId xmlns:p14="http://schemas.microsoft.com/office/powerpoint/2010/main" val="44069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7086600" y="5206296"/>
            <a:ext cx="1087583" cy="1096918"/>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7058891" y="2641110"/>
            <a:ext cx="1087583" cy="10969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2615662"/>
            <a:ext cx="1087583" cy="109691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5206296"/>
            <a:ext cx="1087583" cy="1096918"/>
          </a:xfrm>
          <a:prstGeom prst="rect">
            <a:avLst/>
          </a:prstGeom>
        </p:spPr>
      </p:pic>
      <p:grpSp>
        <p:nvGrpSpPr>
          <p:cNvPr id="8" name="Group 7"/>
          <p:cNvGrpSpPr/>
          <p:nvPr/>
        </p:nvGrpSpPr>
        <p:grpSpPr>
          <a:xfrm>
            <a:off x="443346" y="-166255"/>
            <a:ext cx="7730837" cy="6497783"/>
            <a:chOff x="443346" y="-166255"/>
            <a:chExt cx="7730837" cy="6497783"/>
          </a:xfrm>
        </p:grpSpPr>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rgbClr val="631F00"/>
                  </a:solidFill>
                </a:rPr>
                <a:t>B</a:t>
              </a:r>
              <a:endParaRPr lang="en-US" sz="9000" dirty="0">
                <a:solidFill>
                  <a:schemeClr val="tx2">
                    <a:lumMod val="60000"/>
                    <a:lumOff val="40000"/>
                  </a:schemeClr>
                </a:solidFill>
              </a:endParaRPr>
            </a:p>
          </p:txBody>
        </p: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smtClean="0">
                  <a:solidFill>
                    <a:srgbClr val="631F00"/>
                  </a:solidFill>
                </a:rPr>
                <a:t>B</a:t>
              </a:r>
            </a:p>
            <a:p>
              <a:r>
                <a:rPr lang="en-US" sz="9000" dirty="0" smtClean="0"/>
                <a:t>           </a:t>
              </a:r>
              <a:r>
                <a:rPr lang="en-US" sz="9000" dirty="0">
                  <a:solidFill>
                    <a:srgbClr val="631F00"/>
                  </a:solidFill>
                </a:rPr>
                <a:t>B</a:t>
              </a:r>
              <a:endParaRPr lang="en-US" sz="9000" dirty="0">
                <a:solidFill>
                  <a:schemeClr val="tx2">
                    <a:lumMod val="60000"/>
                    <a:lumOff val="40000"/>
                  </a:schemeClr>
                </a:solidFill>
              </a:endParaRPr>
            </a:p>
          </p:txBody>
        </p:sp>
        <p:sp>
          <p:nvSpPr>
            <p:cNvPr id="6" name="TextBox 5"/>
            <p:cNvSpPr txBox="1"/>
            <p:nvPr/>
          </p:nvSpPr>
          <p:spPr>
            <a:xfrm>
              <a:off x="1963883" y="1605309"/>
              <a:ext cx="2299855" cy="1477328"/>
            </a:xfrm>
            <a:prstGeom prst="rect">
              <a:avLst/>
            </a:prstGeom>
            <a:noFill/>
          </p:spPr>
          <p:txBody>
            <a:bodyPr wrap="square" rtlCol="0">
              <a:spAutoFit/>
            </a:bodyPr>
            <a:lstStyle/>
            <a:p>
              <a:pPr algn="ctr"/>
              <a:r>
                <a:rPr lang="en-US" sz="9000" dirty="0">
                  <a:solidFill>
                    <a:srgbClr val="631F00"/>
                  </a:solidFill>
                </a:rPr>
                <a:t>BB</a:t>
              </a:r>
              <a:r>
                <a:rPr lang="en-US" sz="9000" dirty="0"/>
                <a:t>           </a:t>
              </a:r>
              <a:endParaRPr lang="en-US" sz="9000" dirty="0">
                <a:solidFill>
                  <a:schemeClr val="tx2">
                    <a:lumMod val="60000"/>
                    <a:lumOff val="40000"/>
                  </a:schemeClr>
                </a:solidFill>
              </a:endParaRPr>
            </a:p>
          </p:txBody>
        </p:sp>
        <p:sp>
          <p:nvSpPr>
            <p:cNvPr id="12" name="TextBox 11"/>
            <p:cNvSpPr txBox="1"/>
            <p:nvPr/>
          </p:nvSpPr>
          <p:spPr>
            <a:xfrm>
              <a:off x="5443105" y="1634237"/>
              <a:ext cx="2299855" cy="1477328"/>
            </a:xfrm>
            <a:prstGeom prst="rect">
              <a:avLst/>
            </a:prstGeom>
            <a:noFill/>
          </p:spPr>
          <p:txBody>
            <a:bodyPr wrap="square" rtlCol="0">
              <a:spAutoFit/>
            </a:bodyPr>
            <a:lstStyle/>
            <a:p>
              <a:pPr algn="ctr"/>
              <a:r>
                <a:rPr lang="en-US" sz="9000" dirty="0">
                  <a:solidFill>
                    <a:srgbClr val="631F00"/>
                  </a:solidFill>
                </a:rPr>
                <a:t>BB</a:t>
              </a:r>
              <a:endParaRPr lang="en-US" sz="9000" dirty="0">
                <a:solidFill>
                  <a:schemeClr val="tx2">
                    <a:lumMod val="60000"/>
                    <a:lumOff val="40000"/>
                  </a:schemeClr>
                </a:solidFill>
              </a:endParaRPr>
            </a:p>
          </p:txBody>
        </p:sp>
        <p:sp>
          <p:nvSpPr>
            <p:cNvPr id="13" name="TextBox 12"/>
            <p:cNvSpPr txBox="1"/>
            <p:nvPr/>
          </p:nvSpPr>
          <p:spPr>
            <a:xfrm>
              <a:off x="5443104" y="4331190"/>
              <a:ext cx="2299855" cy="1477328"/>
            </a:xfrm>
            <a:prstGeom prst="rect">
              <a:avLst/>
            </a:prstGeom>
            <a:noFill/>
          </p:spPr>
          <p:txBody>
            <a:bodyPr wrap="square" rtlCol="0">
              <a:spAutoFit/>
            </a:bodyPr>
            <a:lstStyle/>
            <a:p>
              <a:pPr algn="ctr"/>
              <a:r>
                <a:rPr lang="en-US" sz="9000" dirty="0">
                  <a:solidFill>
                    <a:srgbClr val="631F00"/>
                  </a:solidFill>
                </a:rPr>
                <a:t>BB</a:t>
              </a:r>
              <a:endParaRPr lang="en-US" sz="9000" dirty="0">
                <a:solidFill>
                  <a:schemeClr val="tx2">
                    <a:lumMod val="60000"/>
                    <a:lumOff val="40000"/>
                  </a:schemeClr>
                </a:solidFill>
              </a:endParaRPr>
            </a:p>
          </p:txBody>
        </p:sp>
        <p:sp>
          <p:nvSpPr>
            <p:cNvPr id="15" name="TextBox 14"/>
            <p:cNvSpPr txBox="1"/>
            <p:nvPr/>
          </p:nvSpPr>
          <p:spPr>
            <a:xfrm>
              <a:off x="1991592" y="4331190"/>
              <a:ext cx="2299855" cy="1477328"/>
            </a:xfrm>
            <a:prstGeom prst="rect">
              <a:avLst/>
            </a:prstGeom>
            <a:noFill/>
          </p:spPr>
          <p:txBody>
            <a:bodyPr wrap="square" rtlCol="0">
              <a:spAutoFit/>
            </a:bodyPr>
            <a:lstStyle/>
            <a:p>
              <a:pPr algn="ctr"/>
              <a:r>
                <a:rPr lang="en-US" sz="9000" dirty="0">
                  <a:solidFill>
                    <a:srgbClr val="631F00"/>
                  </a:solidFill>
                </a:rPr>
                <a:t>BB</a:t>
              </a:r>
              <a:endParaRPr lang="en-US" sz="9000" dirty="0">
                <a:solidFill>
                  <a:schemeClr val="tx2">
                    <a:lumMod val="60000"/>
                    <a:lumOff val="40000"/>
                  </a:schemeClr>
                </a:solidFill>
              </a:endParaRPr>
            </a:p>
          </p:txBody>
        </p:sp>
      </p:grpSp>
    </p:spTree>
    <p:extLst>
      <p:ext uri="{BB962C8B-B14F-4D97-AF65-F5344CB8AC3E}">
        <p14:creationId xmlns:p14="http://schemas.microsoft.com/office/powerpoint/2010/main" val="1765447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43346" y="1163782"/>
            <a:ext cx="7730837" cy="5167746"/>
            <a:chOff x="443346" y="1163782"/>
            <a:chExt cx="7730837" cy="5167746"/>
          </a:xfrm>
        </p:grpSpPr>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smtClean="0">
                  <a:solidFill>
                    <a:srgbClr val="631F00"/>
                  </a:solidFill>
                </a:rPr>
                <a:t>B</a:t>
              </a:r>
            </a:p>
            <a:p>
              <a:endParaRPr lang="en-US" sz="9000" dirty="0" smtClean="0">
                <a:solidFill>
                  <a:srgbClr val="631F00"/>
                </a:solidFill>
              </a:endParaRPr>
            </a:p>
            <a:p>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grpSp>
      <p:sp>
        <p:nvSpPr>
          <p:cNvPr id="19" name="TextBox 18"/>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Tree>
    <p:extLst>
      <p:ext uri="{BB962C8B-B14F-4D97-AF65-F5344CB8AC3E}">
        <p14:creationId xmlns:p14="http://schemas.microsoft.com/office/powerpoint/2010/main" val="225520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969" t="9425" r="62652" b="49459"/>
          <a:stretch/>
        </p:blipFill>
        <p:spPr>
          <a:xfrm>
            <a:off x="7068415" y="5319994"/>
            <a:ext cx="1087583" cy="997528"/>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7058891" y="2641110"/>
            <a:ext cx="1087583" cy="10969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2615662"/>
            <a:ext cx="1087583" cy="109691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5206296"/>
            <a:ext cx="1087583" cy="1096918"/>
          </a:xfrm>
          <a:prstGeom prst="rect">
            <a:avLst/>
          </a:prstGeom>
        </p:spPr>
      </p:pic>
      <p:grpSp>
        <p:nvGrpSpPr>
          <p:cNvPr id="8" name="Group 7"/>
          <p:cNvGrpSpPr/>
          <p:nvPr/>
        </p:nvGrpSpPr>
        <p:grpSpPr>
          <a:xfrm>
            <a:off x="443346" y="1163782"/>
            <a:ext cx="7730837" cy="5167746"/>
            <a:chOff x="443346" y="1163782"/>
            <a:chExt cx="7730837" cy="5167746"/>
          </a:xfrm>
        </p:grpSpPr>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smtClean="0">
                  <a:solidFill>
                    <a:srgbClr val="631F00"/>
                  </a:solidFill>
                </a:rPr>
                <a:t>B</a:t>
              </a:r>
            </a:p>
            <a:p>
              <a:endParaRPr lang="en-US" sz="9000" dirty="0" smtClean="0">
                <a:solidFill>
                  <a:srgbClr val="631F00"/>
                </a:solidFill>
              </a:endParaRPr>
            </a:p>
            <a:p>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
          <p:nvSpPr>
            <p:cNvPr id="6" name="TextBox 5"/>
            <p:cNvSpPr txBox="1"/>
            <p:nvPr/>
          </p:nvSpPr>
          <p:spPr>
            <a:xfrm>
              <a:off x="1963883" y="1605309"/>
              <a:ext cx="2299855" cy="1477328"/>
            </a:xfrm>
            <a:prstGeom prst="rect">
              <a:avLst/>
            </a:prstGeom>
            <a:noFill/>
          </p:spPr>
          <p:txBody>
            <a:bodyPr wrap="square" rtlCol="0">
              <a:spAutoFit/>
            </a:bodyPr>
            <a:lstStyle/>
            <a:p>
              <a:pPr algn="ctr"/>
              <a:r>
                <a:rPr lang="en-US" sz="9000" dirty="0">
                  <a:solidFill>
                    <a:srgbClr val="631F00"/>
                  </a:solidFill>
                </a:rPr>
                <a:t>BB</a:t>
              </a:r>
              <a:r>
                <a:rPr lang="en-US" sz="9000" dirty="0"/>
                <a:t>           </a:t>
              </a:r>
              <a:endParaRPr lang="en-US" sz="9000" dirty="0">
                <a:solidFill>
                  <a:schemeClr val="tx2">
                    <a:lumMod val="60000"/>
                    <a:lumOff val="40000"/>
                  </a:schemeClr>
                </a:solidFill>
              </a:endParaRPr>
            </a:p>
          </p:txBody>
        </p:sp>
        <p:sp>
          <p:nvSpPr>
            <p:cNvPr id="12" name="TextBox 11"/>
            <p:cNvSpPr txBox="1"/>
            <p:nvPr/>
          </p:nvSpPr>
          <p:spPr>
            <a:xfrm>
              <a:off x="5443105" y="1634237"/>
              <a:ext cx="2299855" cy="1477328"/>
            </a:xfrm>
            <a:prstGeom prst="rect">
              <a:avLst/>
            </a:prstGeom>
            <a:noFill/>
          </p:spPr>
          <p:txBody>
            <a:bodyPr wrap="square" rtlCol="0">
              <a:spAutoFit/>
            </a:bodyPr>
            <a:lstStyle/>
            <a:p>
              <a:pPr algn="ctr"/>
              <a:r>
                <a:rPr lang="en-US" sz="9000" dirty="0" smtClean="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
          <p:nvSpPr>
            <p:cNvPr id="13" name="TextBox 12"/>
            <p:cNvSpPr txBox="1"/>
            <p:nvPr/>
          </p:nvSpPr>
          <p:spPr>
            <a:xfrm>
              <a:off x="5443104" y="4331190"/>
              <a:ext cx="2299855" cy="1477328"/>
            </a:xfrm>
            <a:prstGeom prst="rect">
              <a:avLst/>
            </a:prstGeom>
            <a:noFill/>
          </p:spPr>
          <p:txBody>
            <a:bodyPr wrap="square" rtlCol="0">
              <a:spAutoFit/>
            </a:bodyPr>
            <a:lstStyle/>
            <a:p>
              <a:pPr algn="ctr"/>
              <a:r>
                <a:rPr lang="en-US" sz="9000" dirty="0" smtClean="0">
                  <a:solidFill>
                    <a:schemeClr val="tx2">
                      <a:lumMod val="60000"/>
                      <a:lumOff val="40000"/>
                    </a:schemeClr>
                  </a:solidFill>
                </a:rPr>
                <a:t>bb</a:t>
              </a:r>
              <a:endParaRPr lang="en-US" sz="9000" b="1" dirty="0">
                <a:solidFill>
                  <a:schemeClr val="tx2">
                    <a:lumMod val="60000"/>
                    <a:lumOff val="40000"/>
                  </a:schemeClr>
                </a:solidFill>
              </a:endParaRPr>
            </a:p>
          </p:txBody>
        </p:sp>
        <p:sp>
          <p:nvSpPr>
            <p:cNvPr id="15" name="TextBox 14"/>
            <p:cNvSpPr txBox="1"/>
            <p:nvPr/>
          </p:nvSpPr>
          <p:spPr>
            <a:xfrm>
              <a:off x="1991592" y="4331190"/>
              <a:ext cx="2299855" cy="1477328"/>
            </a:xfrm>
            <a:prstGeom prst="rect">
              <a:avLst/>
            </a:prstGeom>
            <a:noFill/>
          </p:spPr>
          <p:txBody>
            <a:bodyPr wrap="square" rtlCol="0">
              <a:spAutoFit/>
            </a:bodyPr>
            <a:lstStyle/>
            <a:p>
              <a:pPr algn="ctr"/>
              <a:r>
                <a:rPr lang="en-US" sz="9000" dirty="0" smtClean="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grpSp>
      <p:sp>
        <p:nvSpPr>
          <p:cNvPr id="19" name="TextBox 18"/>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Tree>
    <p:extLst>
      <p:ext uri="{BB962C8B-B14F-4D97-AF65-F5344CB8AC3E}">
        <p14:creationId xmlns:p14="http://schemas.microsoft.com/office/powerpoint/2010/main" val="162572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a:extLst>
              <a:ext uri="{28A0092B-C50C-407E-A947-70E740481C1C}">
                <a14:useLocalDpi xmlns:a14="http://schemas.microsoft.com/office/drawing/2010/main" val="0"/>
              </a:ext>
            </a:extLst>
          </a:blip>
          <a:srcRect l="5969" t="9425" r="62652" b="49459"/>
          <a:stretch/>
        </p:blipFill>
        <p:spPr>
          <a:xfrm>
            <a:off x="7068415" y="5319994"/>
            <a:ext cx="1087583" cy="997528"/>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7058891" y="2641110"/>
            <a:ext cx="1087583" cy="10969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2615662"/>
            <a:ext cx="1087583" cy="109691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5206296"/>
            <a:ext cx="1087583" cy="1096918"/>
          </a:xfrm>
          <a:prstGeom prst="rect">
            <a:avLst/>
          </a:prstGeom>
        </p:spPr>
      </p:pic>
      <p:grpSp>
        <p:nvGrpSpPr>
          <p:cNvPr id="8" name="Group 7"/>
          <p:cNvGrpSpPr/>
          <p:nvPr/>
        </p:nvGrpSpPr>
        <p:grpSpPr>
          <a:xfrm>
            <a:off x="443346" y="1163782"/>
            <a:ext cx="7730837" cy="5167746"/>
            <a:chOff x="443346" y="1163782"/>
            <a:chExt cx="7730837" cy="5167746"/>
          </a:xfrm>
        </p:grpSpPr>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smtClean="0">
                  <a:solidFill>
                    <a:srgbClr val="631F00"/>
                  </a:solidFill>
                </a:rPr>
                <a:t>B</a:t>
              </a:r>
            </a:p>
            <a:p>
              <a:endParaRPr lang="en-US" sz="9000" dirty="0" smtClean="0">
                <a:solidFill>
                  <a:srgbClr val="631F00"/>
                </a:solidFill>
              </a:endParaRPr>
            </a:p>
            <a:p>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
          <p:nvSpPr>
            <p:cNvPr id="6" name="TextBox 5"/>
            <p:cNvSpPr txBox="1"/>
            <p:nvPr/>
          </p:nvSpPr>
          <p:spPr>
            <a:xfrm>
              <a:off x="1963883" y="1605309"/>
              <a:ext cx="2299855" cy="1477328"/>
            </a:xfrm>
            <a:prstGeom prst="rect">
              <a:avLst/>
            </a:prstGeom>
            <a:noFill/>
          </p:spPr>
          <p:txBody>
            <a:bodyPr wrap="square" rtlCol="0">
              <a:spAutoFit/>
            </a:bodyPr>
            <a:lstStyle/>
            <a:p>
              <a:pPr algn="ctr"/>
              <a:r>
                <a:rPr lang="en-US" sz="9000" dirty="0">
                  <a:solidFill>
                    <a:srgbClr val="631F00"/>
                  </a:solidFill>
                </a:rPr>
                <a:t>BB</a:t>
              </a:r>
              <a:r>
                <a:rPr lang="en-US" sz="9000" dirty="0"/>
                <a:t>           </a:t>
              </a:r>
              <a:endParaRPr lang="en-US" sz="9000" dirty="0">
                <a:solidFill>
                  <a:schemeClr val="tx2">
                    <a:lumMod val="60000"/>
                    <a:lumOff val="40000"/>
                  </a:schemeClr>
                </a:solidFill>
              </a:endParaRPr>
            </a:p>
          </p:txBody>
        </p:sp>
        <p:sp>
          <p:nvSpPr>
            <p:cNvPr id="12" name="TextBox 11"/>
            <p:cNvSpPr txBox="1"/>
            <p:nvPr/>
          </p:nvSpPr>
          <p:spPr>
            <a:xfrm>
              <a:off x="5443105" y="1634237"/>
              <a:ext cx="2299855" cy="1477328"/>
            </a:xfrm>
            <a:prstGeom prst="rect">
              <a:avLst/>
            </a:prstGeom>
            <a:noFill/>
          </p:spPr>
          <p:txBody>
            <a:bodyPr wrap="square" rtlCol="0">
              <a:spAutoFit/>
            </a:bodyPr>
            <a:lstStyle/>
            <a:p>
              <a:pPr algn="ctr"/>
              <a:r>
                <a:rPr lang="en-US" sz="9000" dirty="0" smtClean="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
          <p:nvSpPr>
            <p:cNvPr id="13" name="TextBox 12"/>
            <p:cNvSpPr txBox="1"/>
            <p:nvPr/>
          </p:nvSpPr>
          <p:spPr>
            <a:xfrm>
              <a:off x="5443104" y="4331190"/>
              <a:ext cx="2299855" cy="1477328"/>
            </a:xfrm>
            <a:prstGeom prst="rect">
              <a:avLst/>
            </a:prstGeom>
            <a:noFill/>
          </p:spPr>
          <p:txBody>
            <a:bodyPr wrap="square" rtlCol="0">
              <a:spAutoFit/>
            </a:bodyPr>
            <a:lstStyle/>
            <a:p>
              <a:pPr algn="ctr"/>
              <a:r>
                <a:rPr lang="en-US" sz="9000" dirty="0" smtClean="0">
                  <a:solidFill>
                    <a:schemeClr val="tx2">
                      <a:lumMod val="60000"/>
                      <a:lumOff val="40000"/>
                    </a:schemeClr>
                  </a:solidFill>
                </a:rPr>
                <a:t>bb</a:t>
              </a:r>
              <a:endParaRPr lang="en-US" sz="9000" b="1" dirty="0">
                <a:solidFill>
                  <a:schemeClr val="tx2">
                    <a:lumMod val="60000"/>
                    <a:lumOff val="40000"/>
                  </a:schemeClr>
                </a:solidFill>
              </a:endParaRPr>
            </a:p>
          </p:txBody>
        </p:sp>
        <p:sp>
          <p:nvSpPr>
            <p:cNvPr id="15" name="TextBox 14"/>
            <p:cNvSpPr txBox="1"/>
            <p:nvPr/>
          </p:nvSpPr>
          <p:spPr>
            <a:xfrm>
              <a:off x="1991592" y="4331190"/>
              <a:ext cx="2299855" cy="1477328"/>
            </a:xfrm>
            <a:prstGeom prst="rect">
              <a:avLst/>
            </a:prstGeom>
            <a:noFill/>
          </p:spPr>
          <p:txBody>
            <a:bodyPr wrap="square" rtlCol="0">
              <a:spAutoFit/>
            </a:bodyPr>
            <a:lstStyle/>
            <a:p>
              <a:pPr algn="ctr"/>
              <a:r>
                <a:rPr lang="en-US" sz="9000" dirty="0" smtClean="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grpSp>
      <p:sp>
        <p:nvSpPr>
          <p:cNvPr id="19" name="TextBox 18"/>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Tree>
    <p:extLst>
      <p:ext uri="{BB962C8B-B14F-4D97-AF65-F5344CB8AC3E}">
        <p14:creationId xmlns:p14="http://schemas.microsoft.com/office/powerpoint/2010/main" val="680776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1911998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a:solidFill>
                  <a:schemeClr val="tx2">
                    <a:lumMod val="60000"/>
                    <a:lumOff val="40000"/>
                  </a:schemeClr>
                </a:solidFill>
              </a:rPr>
              <a:t>b</a:t>
            </a:r>
            <a:endParaRPr lang="en-US" sz="9000" dirty="0" smtClean="0">
              <a:solidFill>
                <a:schemeClr val="tx2">
                  <a:lumMod val="60000"/>
                  <a:lumOff val="40000"/>
                </a:schemeClr>
              </a:solidFill>
            </a:endParaRPr>
          </a:p>
          <a:p>
            <a:endParaRPr lang="en-US" sz="9000" dirty="0"/>
          </a:p>
          <a:p>
            <a:r>
              <a:rPr lang="en-US" sz="9000" dirty="0">
                <a:solidFill>
                  <a:schemeClr val="tx2">
                    <a:lumMod val="60000"/>
                    <a:lumOff val="40000"/>
                  </a:schemeClr>
                </a:solidFill>
              </a:rPr>
              <a:t>b</a:t>
            </a:r>
          </a:p>
        </p:txBody>
      </p:sp>
    </p:spTree>
    <p:extLst>
      <p:ext uri="{BB962C8B-B14F-4D97-AF65-F5344CB8AC3E}">
        <p14:creationId xmlns:p14="http://schemas.microsoft.com/office/powerpoint/2010/main" val="1118686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ereditary Famil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470" y="1695318"/>
            <a:ext cx="3309471" cy="4963037"/>
          </a:xfrm>
          <a:prstGeom prst="rect">
            <a:avLst/>
          </a:prstGeom>
        </p:spPr>
      </p:pic>
      <p:sp>
        <p:nvSpPr>
          <p:cNvPr id="7" name="Isosceles Triangle 6"/>
          <p:cNvSpPr/>
          <p:nvPr/>
        </p:nvSpPr>
        <p:spPr>
          <a:xfrm rot="16200000">
            <a:off x="1933080" y="2766520"/>
            <a:ext cx="3783724" cy="3122877"/>
          </a:xfrm>
          <a:prstGeom prst="triangle">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263420" y="2112147"/>
            <a:ext cx="4159751" cy="4340917"/>
          </a:xfrm>
          <a:prstGeom prst="ellipse">
            <a:avLst/>
          </a:prstGeom>
          <a:solidFill>
            <a:schemeClr val="bg1"/>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5064528" y="3107998"/>
            <a:ext cx="2658294" cy="2658294"/>
          </a:xfrm>
          <a:prstGeom prst="rect">
            <a:avLst/>
          </a:prstGeom>
        </p:spPr>
      </p:pic>
      <p:sp>
        <p:nvSpPr>
          <p:cNvPr id="6" name="TextBox 5"/>
          <p:cNvSpPr txBox="1"/>
          <p:nvPr/>
        </p:nvSpPr>
        <p:spPr>
          <a:xfrm>
            <a:off x="1777900" y="183501"/>
            <a:ext cx="5917656" cy="1323439"/>
          </a:xfrm>
          <a:prstGeom prst="rect">
            <a:avLst/>
          </a:prstGeom>
          <a:noFill/>
        </p:spPr>
        <p:txBody>
          <a:bodyPr wrap="none" rtlCol="0">
            <a:spAutoFit/>
          </a:bodyPr>
          <a:lstStyle/>
          <a:p>
            <a:pPr algn="ctr"/>
            <a:r>
              <a:rPr lang="en-US" sz="4000" dirty="0"/>
              <a:t>DNA: hereditary material in</a:t>
            </a:r>
          </a:p>
          <a:p>
            <a:pPr algn="ctr"/>
            <a:r>
              <a:rPr lang="en-US" sz="4000" dirty="0"/>
              <a:t>almost all organisms</a:t>
            </a:r>
          </a:p>
        </p:txBody>
      </p:sp>
    </p:spTree>
    <p:extLst>
      <p:ext uri="{BB962C8B-B14F-4D97-AF65-F5344CB8AC3E}">
        <p14:creationId xmlns:p14="http://schemas.microsoft.com/office/powerpoint/2010/main" val="1905188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969" t="9425" r="62652" b="49459"/>
          <a:stretch/>
        </p:blipFill>
        <p:spPr>
          <a:xfrm>
            <a:off x="7068415" y="5319994"/>
            <a:ext cx="1087583" cy="997528"/>
          </a:xfrm>
          <a:prstGeom prst="rect">
            <a:avLst/>
          </a:prstGeom>
        </p:spPr>
      </p:pic>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a:solidFill>
                  <a:schemeClr val="tx2">
                    <a:lumMod val="60000"/>
                    <a:lumOff val="40000"/>
                  </a:schemeClr>
                </a:solidFill>
              </a:rPr>
              <a:t>b</a:t>
            </a:r>
            <a:endParaRPr lang="en-US" sz="9000" dirty="0" smtClean="0">
              <a:solidFill>
                <a:schemeClr val="tx2">
                  <a:lumMod val="60000"/>
                  <a:lumOff val="40000"/>
                </a:schemeClr>
              </a:solidFill>
            </a:endParaRPr>
          </a:p>
          <a:p>
            <a:endParaRPr lang="en-US" sz="9000" dirty="0"/>
          </a:p>
          <a:p>
            <a:r>
              <a:rPr lang="en-US" sz="9000" dirty="0">
                <a:solidFill>
                  <a:schemeClr val="tx2">
                    <a:lumMod val="60000"/>
                    <a:lumOff val="40000"/>
                  </a:schemeClr>
                </a:solidFill>
              </a:rPr>
              <a:t>b</a:t>
            </a:r>
          </a:p>
        </p:txBody>
      </p:sp>
      <p:sp>
        <p:nvSpPr>
          <p:cNvPr id="6" name="TextBox 5"/>
          <p:cNvSpPr txBox="1"/>
          <p:nvPr/>
        </p:nvSpPr>
        <p:spPr>
          <a:xfrm>
            <a:off x="1963883" y="1605309"/>
            <a:ext cx="2299855" cy="1477328"/>
          </a:xfrm>
          <a:prstGeom prst="rect">
            <a:avLst/>
          </a:prstGeom>
          <a:noFill/>
        </p:spPr>
        <p:txBody>
          <a:bodyPr wrap="square" rtlCol="0">
            <a:spAutoFit/>
          </a:bodyPr>
          <a:lstStyle/>
          <a:p>
            <a:pPr algn="ctr"/>
            <a:r>
              <a:rPr lang="en-US" sz="9000" dirty="0" smtClean="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
        <p:nvSpPr>
          <p:cNvPr id="12" name="TextBox 11"/>
          <p:cNvSpPr txBox="1"/>
          <p:nvPr/>
        </p:nvSpPr>
        <p:spPr>
          <a:xfrm>
            <a:off x="5443105" y="1634237"/>
            <a:ext cx="2299855" cy="1477328"/>
          </a:xfrm>
          <a:prstGeom prst="rect">
            <a:avLst/>
          </a:prstGeom>
          <a:noFill/>
        </p:spPr>
        <p:txBody>
          <a:bodyPr wrap="square" rtlCol="0">
            <a:spAutoFit/>
          </a:bodyPr>
          <a:lstStyle/>
          <a:p>
            <a:pPr algn="ctr"/>
            <a:r>
              <a:rPr lang="en-US" sz="9000" dirty="0" smtClean="0">
                <a:solidFill>
                  <a:schemeClr val="tx2">
                    <a:lumMod val="60000"/>
                    <a:lumOff val="40000"/>
                  </a:schemeClr>
                </a:solidFill>
              </a:rPr>
              <a:t>bb</a:t>
            </a:r>
            <a:endParaRPr lang="en-US" sz="9000" dirty="0">
              <a:solidFill>
                <a:schemeClr val="tx2">
                  <a:lumMod val="60000"/>
                  <a:lumOff val="40000"/>
                </a:schemeClr>
              </a:solidFill>
            </a:endParaRPr>
          </a:p>
        </p:txBody>
      </p:sp>
      <p:sp>
        <p:nvSpPr>
          <p:cNvPr id="13" name="TextBox 12"/>
          <p:cNvSpPr txBox="1"/>
          <p:nvPr/>
        </p:nvSpPr>
        <p:spPr>
          <a:xfrm>
            <a:off x="5443104" y="4331190"/>
            <a:ext cx="2299855" cy="1477328"/>
          </a:xfrm>
          <a:prstGeom prst="rect">
            <a:avLst/>
          </a:prstGeom>
          <a:noFill/>
        </p:spPr>
        <p:txBody>
          <a:bodyPr wrap="square" rtlCol="0">
            <a:spAutoFit/>
          </a:bodyPr>
          <a:lstStyle/>
          <a:p>
            <a:pPr algn="ctr"/>
            <a:r>
              <a:rPr lang="en-US" sz="9000" dirty="0" smtClean="0">
                <a:solidFill>
                  <a:schemeClr val="tx2">
                    <a:lumMod val="60000"/>
                    <a:lumOff val="40000"/>
                  </a:schemeClr>
                </a:solidFill>
              </a:rPr>
              <a:t>bb</a:t>
            </a:r>
            <a:endParaRPr lang="en-US" sz="9000" dirty="0">
              <a:solidFill>
                <a:schemeClr val="tx2">
                  <a:lumMod val="60000"/>
                  <a:lumOff val="40000"/>
                </a:schemeClr>
              </a:solidFill>
            </a:endParaRPr>
          </a:p>
        </p:txBody>
      </p:sp>
      <p:sp>
        <p:nvSpPr>
          <p:cNvPr id="15" name="TextBox 14"/>
          <p:cNvSpPr txBox="1"/>
          <p:nvPr/>
        </p:nvSpPr>
        <p:spPr>
          <a:xfrm>
            <a:off x="1991592" y="4331190"/>
            <a:ext cx="2299855" cy="1477328"/>
          </a:xfrm>
          <a:prstGeom prst="rect">
            <a:avLst/>
          </a:prstGeom>
          <a:noFill/>
        </p:spPr>
        <p:txBody>
          <a:bodyPr wrap="square" rtlCol="0">
            <a:spAutoFit/>
          </a:bodyPr>
          <a:lstStyle/>
          <a:p>
            <a:pPr algn="ctr"/>
            <a:r>
              <a:rPr lang="en-US" sz="9000" dirty="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2615662"/>
            <a:ext cx="1087583" cy="10969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969" t="9425" r="62652" b="49459"/>
          <a:stretch/>
        </p:blipFill>
        <p:spPr>
          <a:xfrm>
            <a:off x="7068416" y="2697571"/>
            <a:ext cx="1087583" cy="99752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5206296"/>
            <a:ext cx="1087583" cy="1096918"/>
          </a:xfrm>
          <a:prstGeom prst="rect">
            <a:avLst/>
          </a:prstGeom>
        </p:spPr>
      </p:pic>
    </p:spTree>
    <p:extLst>
      <p:ext uri="{BB962C8B-B14F-4D97-AF65-F5344CB8AC3E}">
        <p14:creationId xmlns:p14="http://schemas.microsoft.com/office/powerpoint/2010/main" val="1548269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5969" t="9425" r="62652" b="49459"/>
          <a:stretch/>
        </p:blipFill>
        <p:spPr>
          <a:xfrm>
            <a:off x="7068415" y="5319994"/>
            <a:ext cx="1087583" cy="997528"/>
          </a:xfrm>
          <a:prstGeom prst="rect">
            <a:avLst/>
          </a:prstGeom>
        </p:spPr>
      </p:pic>
      <p:sp>
        <p:nvSpPr>
          <p:cNvPr id="2" name="Frame 1"/>
          <p:cNvSpPr/>
          <p:nvPr/>
        </p:nvSpPr>
        <p:spPr>
          <a:xfrm>
            <a:off x="1427019" y="1163782"/>
            <a:ext cx="6747164" cy="5167746"/>
          </a:xfrm>
          <a:prstGeom prst="frame">
            <a:avLst>
              <a:gd name="adj1" fmla="val 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cxnSp>
        <p:nvCxnSpPr>
          <p:cNvPr id="3" name="Straight Connector 2"/>
          <p:cNvCxnSpPr>
            <a:stCxn id="4" idx="0"/>
            <a:endCxn id="4" idx="2"/>
          </p:cNvCxnSpPr>
          <p:nvPr/>
        </p:nvCxnSpPr>
        <p:spPr>
          <a:xfrm>
            <a:off x="4800601" y="1163782"/>
            <a:ext cx="0" cy="5167746"/>
          </a:xfrm>
          <a:prstGeom prst="line">
            <a:avLst/>
          </a:prstGeom>
        </p:spPr>
        <p:style>
          <a:lnRef idx="2">
            <a:schemeClr val="dk1"/>
          </a:lnRef>
          <a:fillRef idx="0">
            <a:schemeClr val="dk1"/>
          </a:fillRef>
          <a:effectRef idx="1">
            <a:schemeClr val="dk1"/>
          </a:effectRef>
          <a:fontRef idx="minor">
            <a:schemeClr val="tx1"/>
          </a:fontRef>
        </p:style>
      </p:cxnSp>
      <p:sp>
        <p:nvSpPr>
          <p:cNvPr id="5" name="TextBox 4"/>
          <p:cNvSpPr txBox="1"/>
          <p:nvPr/>
        </p:nvSpPr>
        <p:spPr>
          <a:xfrm>
            <a:off x="1427019" y="-166255"/>
            <a:ext cx="6747164" cy="1477328"/>
          </a:xfrm>
          <a:prstGeom prst="rect">
            <a:avLst/>
          </a:prstGeom>
          <a:noFill/>
        </p:spPr>
        <p:txBody>
          <a:bodyPr wrap="square" rtlCol="0">
            <a:spAutoFit/>
          </a:bodyPr>
          <a:lstStyle/>
          <a:p>
            <a:r>
              <a:rPr lang="en-US" sz="9000" dirty="0" smtClean="0"/>
              <a:t>     </a:t>
            </a:r>
            <a:r>
              <a:rPr lang="en-US" sz="9000" dirty="0" smtClean="0">
                <a:solidFill>
                  <a:srgbClr val="631F00"/>
                </a:solidFill>
              </a:rPr>
              <a:t>B</a:t>
            </a:r>
            <a:r>
              <a:rPr lang="en-US" sz="9000" dirty="0" smtClean="0"/>
              <a:t>           </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cxnSp>
        <p:nvCxnSpPr>
          <p:cNvPr id="4" name="Straight Connector 3"/>
          <p:cNvCxnSpPr>
            <a:stCxn id="4" idx="1"/>
            <a:endCxn id="4" idx="3"/>
          </p:cNvCxnSpPr>
          <p:nvPr/>
        </p:nvCxnSpPr>
        <p:spPr>
          <a:xfrm>
            <a:off x="1427019" y="3747655"/>
            <a:ext cx="6747164" cy="0"/>
          </a:xfrm>
          <a:prstGeom prst="line">
            <a:avLst/>
          </a:prstGeom>
        </p:spPr>
        <p:style>
          <a:lnRef idx="2">
            <a:schemeClr val="dk1"/>
          </a:lnRef>
          <a:fillRef idx="0">
            <a:schemeClr val="dk1"/>
          </a:fillRef>
          <a:effectRef idx="1">
            <a:schemeClr val="dk1"/>
          </a:effectRef>
          <a:fontRef idx="minor">
            <a:schemeClr val="tx1"/>
          </a:fontRef>
        </p:style>
      </p:cxnSp>
      <p:sp>
        <p:nvSpPr>
          <p:cNvPr id="7" name="TextBox 6"/>
          <p:cNvSpPr txBox="1"/>
          <p:nvPr/>
        </p:nvSpPr>
        <p:spPr>
          <a:xfrm>
            <a:off x="443346" y="1623996"/>
            <a:ext cx="1260764" cy="4247317"/>
          </a:xfrm>
          <a:prstGeom prst="rect">
            <a:avLst/>
          </a:prstGeom>
          <a:noFill/>
        </p:spPr>
        <p:txBody>
          <a:bodyPr wrap="square" rtlCol="0">
            <a:spAutoFit/>
          </a:bodyPr>
          <a:lstStyle/>
          <a:p>
            <a:r>
              <a:rPr lang="en-US" sz="9000" dirty="0">
                <a:solidFill>
                  <a:schemeClr val="tx2">
                    <a:lumMod val="60000"/>
                    <a:lumOff val="40000"/>
                  </a:schemeClr>
                </a:solidFill>
              </a:rPr>
              <a:t>b</a:t>
            </a:r>
            <a:endParaRPr lang="en-US" sz="9000" dirty="0" smtClean="0">
              <a:solidFill>
                <a:schemeClr val="tx2">
                  <a:lumMod val="60000"/>
                  <a:lumOff val="40000"/>
                </a:schemeClr>
              </a:solidFill>
            </a:endParaRPr>
          </a:p>
          <a:p>
            <a:endParaRPr lang="en-US" sz="9000" dirty="0"/>
          </a:p>
          <a:p>
            <a:r>
              <a:rPr lang="en-US" sz="9000" dirty="0">
                <a:solidFill>
                  <a:schemeClr val="tx2">
                    <a:lumMod val="60000"/>
                    <a:lumOff val="40000"/>
                  </a:schemeClr>
                </a:solidFill>
              </a:rPr>
              <a:t>b</a:t>
            </a:r>
          </a:p>
        </p:txBody>
      </p:sp>
      <p:sp>
        <p:nvSpPr>
          <p:cNvPr id="6" name="TextBox 5"/>
          <p:cNvSpPr txBox="1"/>
          <p:nvPr/>
        </p:nvSpPr>
        <p:spPr>
          <a:xfrm>
            <a:off x="1963883" y="1605309"/>
            <a:ext cx="2299855" cy="1477328"/>
          </a:xfrm>
          <a:prstGeom prst="rect">
            <a:avLst/>
          </a:prstGeom>
          <a:noFill/>
        </p:spPr>
        <p:txBody>
          <a:bodyPr wrap="square" rtlCol="0">
            <a:spAutoFit/>
          </a:bodyPr>
          <a:lstStyle/>
          <a:p>
            <a:pPr algn="ctr"/>
            <a:r>
              <a:rPr lang="en-US" sz="9000" dirty="0" smtClean="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sp>
        <p:nvSpPr>
          <p:cNvPr id="12" name="TextBox 11"/>
          <p:cNvSpPr txBox="1"/>
          <p:nvPr/>
        </p:nvSpPr>
        <p:spPr>
          <a:xfrm>
            <a:off x="5443105" y="1634237"/>
            <a:ext cx="2299855" cy="1477328"/>
          </a:xfrm>
          <a:prstGeom prst="rect">
            <a:avLst/>
          </a:prstGeom>
          <a:noFill/>
        </p:spPr>
        <p:txBody>
          <a:bodyPr wrap="square" rtlCol="0">
            <a:spAutoFit/>
          </a:bodyPr>
          <a:lstStyle/>
          <a:p>
            <a:pPr algn="ctr"/>
            <a:r>
              <a:rPr lang="en-US" sz="9000" dirty="0" smtClean="0">
                <a:solidFill>
                  <a:schemeClr val="tx2">
                    <a:lumMod val="60000"/>
                    <a:lumOff val="40000"/>
                  </a:schemeClr>
                </a:solidFill>
              </a:rPr>
              <a:t>bb</a:t>
            </a:r>
            <a:endParaRPr lang="en-US" sz="9000" dirty="0">
              <a:solidFill>
                <a:schemeClr val="tx2">
                  <a:lumMod val="60000"/>
                  <a:lumOff val="40000"/>
                </a:schemeClr>
              </a:solidFill>
            </a:endParaRPr>
          </a:p>
        </p:txBody>
      </p:sp>
      <p:sp>
        <p:nvSpPr>
          <p:cNvPr id="13" name="TextBox 12"/>
          <p:cNvSpPr txBox="1"/>
          <p:nvPr/>
        </p:nvSpPr>
        <p:spPr>
          <a:xfrm>
            <a:off x="5443104" y="4331190"/>
            <a:ext cx="2299855" cy="1477328"/>
          </a:xfrm>
          <a:prstGeom prst="rect">
            <a:avLst/>
          </a:prstGeom>
          <a:noFill/>
        </p:spPr>
        <p:txBody>
          <a:bodyPr wrap="square" rtlCol="0">
            <a:spAutoFit/>
          </a:bodyPr>
          <a:lstStyle/>
          <a:p>
            <a:pPr algn="ctr"/>
            <a:r>
              <a:rPr lang="en-US" sz="9000" dirty="0" smtClean="0">
                <a:solidFill>
                  <a:schemeClr val="tx2">
                    <a:lumMod val="60000"/>
                    <a:lumOff val="40000"/>
                  </a:schemeClr>
                </a:solidFill>
              </a:rPr>
              <a:t>bb</a:t>
            </a:r>
            <a:endParaRPr lang="en-US" sz="9000" dirty="0">
              <a:solidFill>
                <a:schemeClr val="tx2">
                  <a:lumMod val="60000"/>
                  <a:lumOff val="40000"/>
                </a:schemeClr>
              </a:solidFill>
            </a:endParaRPr>
          </a:p>
        </p:txBody>
      </p:sp>
      <p:sp>
        <p:nvSpPr>
          <p:cNvPr id="15" name="TextBox 14"/>
          <p:cNvSpPr txBox="1"/>
          <p:nvPr/>
        </p:nvSpPr>
        <p:spPr>
          <a:xfrm>
            <a:off x="1991592" y="4331190"/>
            <a:ext cx="2299855" cy="1477328"/>
          </a:xfrm>
          <a:prstGeom prst="rect">
            <a:avLst/>
          </a:prstGeom>
          <a:noFill/>
        </p:spPr>
        <p:txBody>
          <a:bodyPr wrap="square" rtlCol="0">
            <a:spAutoFit/>
          </a:bodyPr>
          <a:lstStyle/>
          <a:p>
            <a:pPr algn="ctr"/>
            <a:r>
              <a:rPr lang="en-US" sz="9000" dirty="0">
                <a:solidFill>
                  <a:srgbClr val="631F00"/>
                </a:solidFill>
              </a:rPr>
              <a:t>B</a:t>
            </a:r>
            <a:r>
              <a:rPr lang="en-US" sz="9000" dirty="0" smtClean="0">
                <a:solidFill>
                  <a:schemeClr val="tx2">
                    <a:lumMod val="60000"/>
                    <a:lumOff val="40000"/>
                  </a:schemeClr>
                </a:solidFill>
              </a:rPr>
              <a:t>b</a:t>
            </a:r>
            <a:endParaRPr lang="en-US" sz="9000" dirty="0">
              <a:solidFill>
                <a:schemeClr val="tx2">
                  <a:lumMod val="60000"/>
                  <a:lumOff val="40000"/>
                </a:schemeClr>
              </a:solidFill>
            </a:endParaRP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2615662"/>
            <a:ext cx="1087583" cy="1096918"/>
          </a:xfrm>
          <a:prstGeom prst="rect">
            <a:avLst/>
          </a:prstGeom>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5969" t="9425" r="62652" b="49459"/>
          <a:stretch/>
        </p:blipFill>
        <p:spPr>
          <a:xfrm>
            <a:off x="7068416" y="2697571"/>
            <a:ext cx="1087583" cy="997528"/>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l="68620" t="5327" b="49460"/>
          <a:stretch/>
        </p:blipFill>
        <p:spPr>
          <a:xfrm>
            <a:off x="3685309" y="5206296"/>
            <a:ext cx="1087583" cy="1096918"/>
          </a:xfrm>
          <a:prstGeom prst="rect">
            <a:avLst/>
          </a:prstGeom>
        </p:spPr>
      </p:pic>
    </p:spTree>
    <p:extLst>
      <p:ext uri="{BB962C8B-B14F-4D97-AF65-F5344CB8AC3E}">
        <p14:creationId xmlns:p14="http://schemas.microsoft.com/office/powerpoint/2010/main" val="959191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Tree>
    <p:extLst>
      <p:ext uri="{BB962C8B-B14F-4D97-AF65-F5344CB8AC3E}">
        <p14:creationId xmlns:p14="http://schemas.microsoft.com/office/powerpoint/2010/main" val="1068835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1028700"/>
            <a:ext cx="5778500" cy="4787900"/>
          </a:xfrm>
          <a:prstGeom prst="rect">
            <a:avLst/>
          </a:prstGeom>
        </p:spPr>
      </p:pic>
      <p:sp>
        <p:nvSpPr>
          <p:cNvPr id="3" name="TextBox 2"/>
          <p:cNvSpPr txBox="1"/>
          <p:nvPr/>
        </p:nvSpPr>
        <p:spPr>
          <a:xfrm>
            <a:off x="2440732" y="209145"/>
            <a:ext cx="3940181" cy="646331"/>
          </a:xfrm>
          <a:prstGeom prst="rect">
            <a:avLst/>
          </a:prstGeom>
          <a:noFill/>
        </p:spPr>
        <p:txBody>
          <a:bodyPr wrap="none" rtlCol="0">
            <a:spAutoFit/>
          </a:bodyPr>
          <a:lstStyle/>
          <a:p>
            <a:r>
              <a:rPr lang="en-US" sz="3600" dirty="0"/>
              <a:t>What is </a:t>
            </a:r>
            <a:r>
              <a:rPr lang="en-US" sz="3600" dirty="0" smtClean="0"/>
              <a:t>probability?</a:t>
            </a:r>
            <a:endParaRPr lang="en-US" sz="3600" dirty="0"/>
          </a:p>
        </p:txBody>
      </p:sp>
    </p:spTree>
    <p:extLst>
      <p:ext uri="{BB962C8B-B14F-4D97-AF65-F5344CB8AC3E}">
        <p14:creationId xmlns:p14="http://schemas.microsoft.com/office/powerpoint/2010/main" val="889798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4730" y="1617808"/>
            <a:ext cx="3385930" cy="2805485"/>
          </a:xfrm>
          <a:prstGeom prst="rect">
            <a:avLst/>
          </a:prstGeom>
        </p:spPr>
      </p:pic>
      <p:sp>
        <p:nvSpPr>
          <p:cNvPr id="3" name="TextBox 2"/>
          <p:cNvSpPr txBox="1"/>
          <p:nvPr/>
        </p:nvSpPr>
        <p:spPr>
          <a:xfrm>
            <a:off x="1384464" y="124884"/>
            <a:ext cx="6911187" cy="1200329"/>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3600" b="1" dirty="0" smtClean="0"/>
              <a:t>Each box in a Punnett Square is</a:t>
            </a:r>
          </a:p>
          <a:p>
            <a:pPr algn="ctr"/>
            <a:r>
              <a:rPr lang="en-US" sz="3600" b="1" dirty="0"/>
              <a:t>w</a:t>
            </a:r>
            <a:r>
              <a:rPr lang="en-US" sz="3600" b="1" dirty="0" smtClean="0"/>
              <a:t>hat fraction of the whole square?</a:t>
            </a:r>
            <a:endParaRPr lang="en-US" sz="3600" dirty="0"/>
          </a:p>
        </p:txBody>
      </p:sp>
      <p:sp>
        <p:nvSpPr>
          <p:cNvPr id="5" name="Content Placeholder 4"/>
          <p:cNvSpPr>
            <a:spLocks noGrp="1"/>
          </p:cNvSpPr>
          <p:nvPr>
            <p:ph idx="1"/>
          </p:nvPr>
        </p:nvSpPr>
        <p:spPr>
          <a:xfrm>
            <a:off x="1099930" y="2041984"/>
            <a:ext cx="8229600" cy="4525963"/>
          </a:xfrm>
        </p:spPr>
        <p:txBody>
          <a:bodyPr/>
          <a:lstStyle/>
          <a:p>
            <a:pPr marL="514350" indent="-514350">
              <a:buAutoNum type="alphaUcPeriod"/>
            </a:pPr>
            <a:r>
              <a:rPr lang="mr-IN" dirty="0" smtClean="0"/>
              <a:t>1/4</a:t>
            </a:r>
            <a:endParaRPr lang="en-US" dirty="0" smtClean="0"/>
          </a:p>
          <a:p>
            <a:pPr marL="514350" indent="-514350">
              <a:buAutoNum type="alphaUcPeriod"/>
            </a:pPr>
            <a:r>
              <a:rPr lang="en-US" dirty="0" smtClean="0"/>
              <a:t>2/4</a:t>
            </a:r>
          </a:p>
          <a:p>
            <a:pPr marL="514350" indent="-514350">
              <a:buAutoNum type="alphaUcPeriod"/>
            </a:pPr>
            <a:r>
              <a:rPr lang="en-US" dirty="0" smtClean="0"/>
              <a:t>1/3</a:t>
            </a:r>
          </a:p>
          <a:p>
            <a:pPr marL="514350" indent="-514350">
              <a:buAutoNum type="alphaUcPeriod"/>
            </a:pPr>
            <a:r>
              <a:rPr lang="en-US" dirty="0"/>
              <a:t>1</a:t>
            </a:r>
          </a:p>
        </p:txBody>
      </p:sp>
    </p:spTree>
    <p:extLst>
      <p:ext uri="{BB962C8B-B14F-4D97-AF65-F5344CB8AC3E}">
        <p14:creationId xmlns:p14="http://schemas.microsoft.com/office/powerpoint/2010/main" val="1510428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5342" y="2926924"/>
            <a:ext cx="3385930" cy="2805485"/>
          </a:xfrm>
          <a:prstGeom prst="rect">
            <a:avLst/>
          </a:prstGeom>
        </p:spPr>
      </p:pic>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p:cNvSpPr txBox="1"/>
          <p:nvPr/>
        </p:nvSpPr>
        <p:spPr>
          <a:xfrm>
            <a:off x="212024" y="448548"/>
            <a:ext cx="8719951" cy="1754326"/>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3600" b="1" dirty="0" smtClean="0"/>
              <a:t>If three out of the four boxes are the same </a:t>
            </a:r>
          </a:p>
          <a:p>
            <a:pPr algn="ctr"/>
            <a:r>
              <a:rPr lang="en-US" sz="3600" b="1" dirty="0" smtClean="0"/>
              <a:t>Phenotype then there is a [blank]% chance </a:t>
            </a:r>
          </a:p>
          <a:p>
            <a:pPr algn="ctr"/>
            <a:r>
              <a:rPr lang="en-US" sz="3600" b="1" dirty="0"/>
              <a:t>t</a:t>
            </a:r>
            <a:r>
              <a:rPr lang="en-US" sz="3600" b="1" dirty="0" smtClean="0"/>
              <a:t>hat the offspring will have that phenotype?</a:t>
            </a:r>
            <a:endParaRPr lang="en-US" sz="3600" dirty="0"/>
          </a:p>
        </p:txBody>
      </p:sp>
      <p:sp>
        <p:nvSpPr>
          <p:cNvPr id="6" name="Content Placeholder 4"/>
          <p:cNvSpPr txBox="1">
            <a:spLocks/>
          </p:cNvSpPr>
          <p:nvPr/>
        </p:nvSpPr>
        <p:spPr>
          <a:xfrm>
            <a:off x="848627" y="2332037"/>
            <a:ext cx="8229600" cy="452596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4350" indent="-514350">
              <a:buFont typeface="Arial"/>
              <a:buAutoNum type="alphaUcPeriod"/>
            </a:pPr>
            <a:r>
              <a:rPr lang="en-US" dirty="0" smtClean="0"/>
              <a:t>25</a:t>
            </a:r>
          </a:p>
          <a:p>
            <a:pPr marL="514350" indent="-514350">
              <a:buFont typeface="Arial"/>
              <a:buAutoNum type="alphaUcPeriod"/>
            </a:pPr>
            <a:r>
              <a:rPr lang="en-US" dirty="0" smtClean="0"/>
              <a:t>50</a:t>
            </a:r>
          </a:p>
          <a:p>
            <a:pPr marL="514350" indent="-514350">
              <a:buFont typeface="Arial"/>
              <a:buAutoNum type="alphaUcPeriod"/>
            </a:pPr>
            <a:r>
              <a:rPr lang="en-US" dirty="0" smtClean="0"/>
              <a:t>75</a:t>
            </a:r>
          </a:p>
          <a:p>
            <a:pPr marL="514350" indent="-514350">
              <a:buFont typeface="Arial"/>
              <a:buAutoNum type="alphaUcPeriod"/>
            </a:pPr>
            <a:r>
              <a:rPr lang="en-US" dirty="0" smtClean="0"/>
              <a:t>0</a:t>
            </a:r>
            <a:endParaRPr lang="en-US" dirty="0"/>
          </a:p>
        </p:txBody>
      </p:sp>
    </p:spTree>
    <p:extLst>
      <p:ext uri="{BB962C8B-B14F-4D97-AF65-F5344CB8AC3E}">
        <p14:creationId xmlns:p14="http://schemas.microsoft.com/office/powerpoint/2010/main" val="7167323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8432597" cy="6858000"/>
          </a:xfrm>
          <a:prstGeom prst="rect">
            <a:avLst/>
          </a:prstGeom>
        </p:spPr>
      </p:pic>
      <p:sp>
        <p:nvSpPr>
          <p:cNvPr id="4" name="TextBox 3"/>
          <p:cNvSpPr txBox="1"/>
          <p:nvPr/>
        </p:nvSpPr>
        <p:spPr>
          <a:xfrm>
            <a:off x="240030" y="148590"/>
            <a:ext cx="2989216" cy="707886"/>
          </a:xfrm>
          <a:prstGeom prst="rect">
            <a:avLst/>
          </a:prstGeom>
          <a:noFill/>
        </p:spPr>
        <p:txBody>
          <a:bodyPr wrap="none" rtlCol="0">
            <a:spAutoFit/>
          </a:bodyPr>
          <a:lstStyle/>
          <a:p>
            <a:r>
              <a:rPr lang="en-US" sz="4000" dirty="0" smtClean="0">
                <a:solidFill>
                  <a:srgbClr val="FF0000"/>
                </a:solidFill>
              </a:rPr>
              <a:t>Remember!!!</a:t>
            </a:r>
            <a:endParaRPr lang="en-US" sz="4000" dirty="0">
              <a:solidFill>
                <a:srgbClr val="FF0000"/>
              </a:solidFill>
            </a:endParaRPr>
          </a:p>
        </p:txBody>
      </p:sp>
    </p:spTree>
    <p:extLst>
      <p:ext uri="{BB962C8B-B14F-4D97-AF65-F5344CB8AC3E}">
        <p14:creationId xmlns:p14="http://schemas.microsoft.com/office/powerpoint/2010/main" val="24640928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xmlns:p14="http://schemas.microsoft.com/office/powerpoint/2010/main" spd="slow" advTm="0"/>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920984" y="199637"/>
            <a:ext cx="7772400" cy="16116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u="sng" dirty="0" smtClean="0"/>
              <a:t>Probability</a:t>
            </a:r>
            <a:r>
              <a:rPr lang="en-US" sz="4000" dirty="0" smtClean="0"/>
              <a:t>: t</a:t>
            </a:r>
            <a:r>
              <a:rPr lang="en-US" sz="4000" dirty="0" smtClean="0"/>
              <a:t>he </a:t>
            </a:r>
            <a:r>
              <a:rPr lang="en-US" sz="4000" dirty="0" smtClean="0"/>
              <a:t>likelihood that an offspring will have a certain phenotype</a:t>
            </a:r>
            <a:endParaRPr lang="en-US" sz="4000" dirty="0"/>
          </a:p>
        </p:txBody>
      </p:sp>
      <p:grpSp>
        <p:nvGrpSpPr>
          <p:cNvPr id="19" name="Group 18"/>
          <p:cNvGrpSpPr/>
          <p:nvPr/>
        </p:nvGrpSpPr>
        <p:grpSpPr>
          <a:xfrm>
            <a:off x="622422" y="2629708"/>
            <a:ext cx="2632364" cy="2554545"/>
            <a:chOff x="228257" y="2629709"/>
            <a:chExt cx="2632364" cy="2554545"/>
          </a:xfrm>
        </p:grpSpPr>
        <p:sp>
          <p:nvSpPr>
            <p:cNvPr id="5" name="TextBox 4"/>
            <p:cNvSpPr txBox="1"/>
            <p:nvPr/>
          </p:nvSpPr>
          <p:spPr>
            <a:xfrm>
              <a:off x="228257" y="2629709"/>
              <a:ext cx="2632364" cy="2554545"/>
            </a:xfrm>
            <a:prstGeom prst="rect">
              <a:avLst/>
            </a:prstGeom>
            <a:noFill/>
          </p:spPr>
          <p:txBody>
            <a:bodyPr wrap="square" rtlCol="0">
              <a:spAutoFit/>
            </a:bodyPr>
            <a:lstStyle/>
            <a:p>
              <a:pPr algn="ct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1</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6" name="Straight Connector 5"/>
            <p:cNvCxnSpPr/>
            <p:nvPr/>
          </p:nvCxnSpPr>
          <p:spPr>
            <a:xfrm>
              <a:off x="941766" y="3906981"/>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18" name="Group 17"/>
          <p:cNvGrpSpPr/>
          <p:nvPr/>
        </p:nvGrpSpPr>
        <p:grpSpPr>
          <a:xfrm>
            <a:off x="2583529" y="2617181"/>
            <a:ext cx="2632364" cy="2554545"/>
            <a:chOff x="2008565" y="2629708"/>
            <a:chExt cx="2632364" cy="2554545"/>
          </a:xfrm>
        </p:grpSpPr>
        <p:sp>
          <p:nvSpPr>
            <p:cNvPr id="9" name="TextBox 8"/>
            <p:cNvSpPr txBox="1"/>
            <p:nvPr/>
          </p:nvSpPr>
          <p:spPr>
            <a:xfrm>
              <a:off x="2008565" y="2629708"/>
              <a:ext cx="2632364" cy="2554545"/>
            </a:xfrm>
            <a:prstGeom prst="rect">
              <a:avLst/>
            </a:prstGeom>
            <a:noFill/>
          </p:spPr>
          <p:txBody>
            <a:bodyPr wrap="square" rtlCol="0">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2</a:t>
              </a: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0" name="Straight Connector 9"/>
            <p:cNvCxnSpPr/>
            <p:nvPr/>
          </p:nvCxnSpPr>
          <p:spPr>
            <a:xfrm>
              <a:off x="2700949" y="3906980"/>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17" name="Group 16"/>
          <p:cNvGrpSpPr/>
          <p:nvPr/>
        </p:nvGrpSpPr>
        <p:grpSpPr>
          <a:xfrm>
            <a:off x="4502383" y="2604654"/>
            <a:ext cx="2632364" cy="2554545"/>
            <a:chOff x="3788873" y="2629708"/>
            <a:chExt cx="2632364" cy="2554545"/>
          </a:xfrm>
        </p:grpSpPr>
        <p:sp>
          <p:nvSpPr>
            <p:cNvPr id="11" name="TextBox 10"/>
            <p:cNvSpPr txBox="1"/>
            <p:nvPr/>
          </p:nvSpPr>
          <p:spPr>
            <a:xfrm>
              <a:off x="3788873" y="2629708"/>
              <a:ext cx="2632364" cy="2554545"/>
            </a:xfrm>
            <a:prstGeom prst="rect">
              <a:avLst/>
            </a:prstGeom>
            <a:noFill/>
          </p:spPr>
          <p:txBody>
            <a:bodyPr wrap="square" rtlCol="0">
              <a:spAutoFit/>
            </a:bodyPr>
            <a:lstStyle/>
            <a:p>
              <a:pPr algn="ct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3</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2" name="Straight Connector 11"/>
            <p:cNvCxnSpPr/>
            <p:nvPr/>
          </p:nvCxnSpPr>
          <p:spPr>
            <a:xfrm>
              <a:off x="4502382" y="3906980"/>
              <a:ext cx="1205345" cy="0"/>
            </a:xfrm>
            <a:prstGeom prst="line">
              <a:avLst/>
            </a:prstGeom>
          </p:spPr>
          <p:style>
            <a:lnRef idx="3">
              <a:schemeClr val="dk1"/>
            </a:lnRef>
            <a:fillRef idx="0">
              <a:schemeClr val="dk1"/>
            </a:fillRef>
            <a:effectRef idx="2">
              <a:schemeClr val="dk1"/>
            </a:effectRef>
            <a:fontRef idx="minor">
              <a:schemeClr val="tx1"/>
            </a:fontRef>
          </p:style>
        </p:cxnSp>
      </p:grpSp>
      <p:grpSp>
        <p:nvGrpSpPr>
          <p:cNvPr id="2" name="Group 1"/>
          <p:cNvGrpSpPr/>
          <p:nvPr/>
        </p:nvGrpSpPr>
        <p:grpSpPr>
          <a:xfrm>
            <a:off x="6421237" y="2629708"/>
            <a:ext cx="2632364" cy="2554545"/>
            <a:chOff x="5569180" y="2654761"/>
            <a:chExt cx="2632364" cy="2554545"/>
          </a:xfrm>
        </p:grpSpPr>
        <p:sp>
          <p:nvSpPr>
            <p:cNvPr id="15" name="TextBox 14"/>
            <p:cNvSpPr txBox="1"/>
            <p:nvPr/>
          </p:nvSpPr>
          <p:spPr>
            <a:xfrm>
              <a:off x="5569180" y="2654761"/>
              <a:ext cx="2632364" cy="2554545"/>
            </a:xfrm>
            <a:prstGeom prst="rect">
              <a:avLst/>
            </a:prstGeom>
            <a:noFill/>
          </p:spPr>
          <p:txBody>
            <a:bodyPr wrap="square" rtlCol="0">
              <a:spAutoFit/>
            </a:bodyPr>
            <a:lstStyle/>
            <a:p>
              <a:pPr algn="ctr"/>
              <a:r>
                <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a:r>
              <a:b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en-US" sz="80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4</a:t>
              </a:r>
              <a:endParaRPr lang="en-US" sz="8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cxnSp>
          <p:nvCxnSpPr>
            <p:cNvPr id="16" name="Straight Connector 15"/>
            <p:cNvCxnSpPr/>
            <p:nvPr/>
          </p:nvCxnSpPr>
          <p:spPr>
            <a:xfrm>
              <a:off x="6282690" y="3906980"/>
              <a:ext cx="1205345" cy="0"/>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1178290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sz="half" idx="1"/>
          </p:nvPr>
        </p:nvSpPr>
        <p:spPr>
          <a:xfrm>
            <a:off x="457200" y="1600200"/>
            <a:ext cx="4038600" cy="4940300"/>
          </a:xfrm>
        </p:spPr>
        <p:txBody>
          <a:bodyPr>
            <a:normAutofit fontScale="92500" lnSpcReduction="10000"/>
          </a:bodyPr>
          <a:lstStyle/>
          <a:p>
            <a:r>
              <a:rPr lang="en-US" b="1" dirty="0" smtClean="0"/>
              <a:t>Activity: </a:t>
            </a:r>
            <a:r>
              <a:rPr lang="en-US" dirty="0" smtClean="0"/>
              <a:t>Create your own </a:t>
            </a:r>
            <a:r>
              <a:rPr lang="en-US" dirty="0" err="1"/>
              <a:t>P</a:t>
            </a:r>
            <a:r>
              <a:rPr lang="en-US" dirty="0" err="1" smtClean="0"/>
              <a:t>unnett</a:t>
            </a:r>
            <a:r>
              <a:rPr lang="en-US" dirty="0" smtClean="0"/>
              <a:t> square</a:t>
            </a:r>
          </a:p>
          <a:p>
            <a:pPr lvl="1"/>
            <a:r>
              <a:rPr lang="en-US" sz="2600" dirty="0" smtClean="0"/>
              <a:t>Have students create their own </a:t>
            </a:r>
            <a:r>
              <a:rPr lang="en-US" sz="2600" dirty="0" err="1" smtClean="0"/>
              <a:t>Punnett</a:t>
            </a:r>
            <a:r>
              <a:rPr lang="en-US" sz="2600" dirty="0" smtClean="0"/>
              <a:t> Squares with various characteristics.</a:t>
            </a:r>
          </a:p>
          <a:p>
            <a:pPr lvl="1"/>
            <a:r>
              <a:rPr lang="en-US" sz="2600" dirty="0" smtClean="0"/>
              <a:t>Ex: eye colors, hair colors, or other characteristics (i.e., tail or no tail)</a:t>
            </a:r>
          </a:p>
          <a:p>
            <a:pPr lvl="1"/>
            <a:r>
              <a:rPr lang="en-US" sz="2600" dirty="0" smtClean="0"/>
              <a:t>Students can also use </a:t>
            </a:r>
            <a:r>
              <a:rPr lang="en-US" sz="2600" dirty="0" smtClean="0">
                <a:hlinkClick r:id="rId3"/>
              </a:rPr>
              <a:t>this website</a:t>
            </a:r>
            <a:r>
              <a:rPr lang="en-US" sz="2600" dirty="0" smtClean="0"/>
              <a:t> to see how the probabilities </a:t>
            </a:r>
          </a:p>
        </p:txBody>
      </p:sp>
      <p:sp>
        <p:nvSpPr>
          <p:cNvPr id="4" name="Content Placeholder 3"/>
          <p:cNvSpPr>
            <a:spLocks noGrp="1"/>
          </p:cNvSpPr>
          <p:nvPr>
            <p:ph sz="half" idx="2"/>
          </p:nvPr>
        </p:nvSpPr>
        <p:spPr/>
        <p:txBody>
          <a:bodyPr>
            <a:normAutofit fontScale="92500" lnSpcReduction="10000"/>
          </a:bodyPr>
          <a:lstStyle/>
          <a:p>
            <a:r>
              <a:rPr lang="en-US" b="1" dirty="0" smtClean="0"/>
              <a:t>Materials</a:t>
            </a:r>
            <a:r>
              <a:rPr lang="en-US" dirty="0" smtClean="0"/>
              <a:t>:</a:t>
            </a:r>
          </a:p>
          <a:p>
            <a:pPr lvl="1"/>
            <a:r>
              <a:rPr lang="en-US" sz="1900" dirty="0" smtClean="0"/>
              <a:t>Paper and pencil</a:t>
            </a:r>
          </a:p>
          <a:p>
            <a:pPr lvl="1"/>
            <a:r>
              <a:rPr lang="en-US" sz="1900" dirty="0" smtClean="0"/>
              <a:t>Markers</a:t>
            </a:r>
          </a:p>
          <a:p>
            <a:pPr lvl="1"/>
            <a:r>
              <a:rPr lang="en-US" sz="1900" dirty="0" err="1" smtClean="0"/>
              <a:t>iPad</a:t>
            </a:r>
            <a:r>
              <a:rPr lang="en-US" sz="1900" dirty="0" smtClean="0"/>
              <a:t>/computer (optional)</a:t>
            </a:r>
            <a:endParaRPr lang="en-US" sz="1900" dirty="0"/>
          </a:p>
          <a:p>
            <a:r>
              <a:rPr lang="en-US" b="1" dirty="0" smtClean="0"/>
              <a:t>Resources</a:t>
            </a:r>
            <a:r>
              <a:rPr lang="en-US" dirty="0" smtClean="0"/>
              <a:t>:</a:t>
            </a:r>
          </a:p>
          <a:p>
            <a:pPr lvl="1"/>
            <a:r>
              <a:rPr lang="en-US" sz="2300" dirty="0">
                <a:hlinkClick r:id="rId3"/>
              </a:rPr>
              <a:t>https://www.dnalc.org/resources/genescreen/punnett-</a:t>
            </a:r>
            <a:r>
              <a:rPr lang="en-US" sz="2300" dirty="0" smtClean="0">
                <a:hlinkClick r:id="rId3"/>
              </a:rPr>
              <a:t>empty.html</a:t>
            </a:r>
            <a:endParaRPr lang="en-US" sz="2300" dirty="0" smtClean="0"/>
          </a:p>
        </p:txBody>
      </p:sp>
    </p:spTree>
    <p:extLst>
      <p:ext uri="{BB962C8B-B14F-4D97-AF65-F5344CB8AC3E}">
        <p14:creationId xmlns:p14="http://schemas.microsoft.com/office/powerpoint/2010/main" val="3586172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067" cy="6858000"/>
          </a:xfrm>
          <a:prstGeom prst="rect">
            <a:avLst/>
          </a:prstGeom>
        </p:spPr>
      </p:pic>
    </p:spTree>
    <p:extLst>
      <p:ext uri="{BB962C8B-B14F-4D97-AF65-F5344CB8AC3E}">
        <p14:creationId xmlns:p14="http://schemas.microsoft.com/office/powerpoint/2010/main" val="83605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674511" y="0"/>
            <a:ext cx="5031847" cy="6858000"/>
          </a:xfrm>
          <a:prstGeom prst="rect">
            <a:avLst/>
          </a:prstGeom>
        </p:spPr>
      </p:pic>
      <p:sp>
        <p:nvSpPr>
          <p:cNvPr id="11" name="Oval 10"/>
          <p:cNvSpPr/>
          <p:nvPr/>
        </p:nvSpPr>
        <p:spPr>
          <a:xfrm rot="5400000">
            <a:off x="4329818" y="1242398"/>
            <a:ext cx="1390276" cy="2211198"/>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a:off x="5035905" y="341217"/>
            <a:ext cx="0" cy="131164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14111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go_cur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731" y="2693911"/>
            <a:ext cx="4088394" cy="1520677"/>
          </a:xfrm>
          <a:prstGeom prst="rect">
            <a:avLst/>
          </a:prstGeom>
        </p:spPr>
      </p:pic>
      <p:sp>
        <p:nvSpPr>
          <p:cNvPr id="3" name="TextBox 2"/>
          <p:cNvSpPr txBox="1"/>
          <p:nvPr/>
        </p:nvSpPr>
        <p:spPr>
          <a:xfrm>
            <a:off x="687867" y="200194"/>
            <a:ext cx="7965116" cy="646331"/>
          </a:xfrm>
          <a:prstGeom prst="rect">
            <a:avLst/>
          </a:prstGeom>
          <a:noFill/>
        </p:spPr>
        <p:txBody>
          <a:bodyPr wrap="none" rtlCol="0">
            <a:spAutoFit/>
          </a:bodyPr>
          <a:lstStyle/>
          <a:p>
            <a:r>
              <a:rPr lang="en-US" sz="3600" dirty="0" smtClean="0"/>
              <a:t>This Video Created With Resources From:</a:t>
            </a:r>
            <a:endParaRPr lang="en-US" sz="3600" dirty="0"/>
          </a:p>
        </p:txBody>
      </p:sp>
      <p:sp>
        <p:nvSpPr>
          <p:cNvPr id="4" name="TextBox 3"/>
          <p:cNvSpPr txBox="1"/>
          <p:nvPr/>
        </p:nvSpPr>
        <p:spPr>
          <a:xfrm>
            <a:off x="880178" y="5177065"/>
            <a:ext cx="7615261" cy="954107"/>
          </a:xfrm>
          <a:prstGeom prst="rect">
            <a:avLst/>
          </a:prstGeom>
          <a:noFill/>
        </p:spPr>
        <p:txBody>
          <a:bodyPr wrap="none" rtlCol="0">
            <a:spAutoFit/>
          </a:bodyPr>
          <a:lstStyle/>
          <a:p>
            <a:pPr algn="ctr"/>
            <a:r>
              <a:rPr lang="en-US" sz="2800" dirty="0" smtClean="0"/>
              <a:t>Questions or Comments to Michael Kennedy, Ph.D.  </a:t>
            </a:r>
          </a:p>
          <a:p>
            <a:pPr algn="ctr"/>
            <a:r>
              <a:rPr lang="en-US" sz="2800" dirty="0" err="1" smtClean="0"/>
              <a:t>MKennedy@Virginia.edu</a:t>
            </a:r>
            <a:endParaRPr lang="en-US" sz="2800" dirty="0"/>
          </a:p>
        </p:txBody>
      </p:sp>
      <p:sp>
        <p:nvSpPr>
          <p:cNvPr id="7" name="TextBox 6"/>
          <p:cNvSpPr txBox="1"/>
          <p:nvPr/>
        </p:nvSpPr>
        <p:spPr>
          <a:xfrm>
            <a:off x="1952079" y="1723233"/>
            <a:ext cx="5207375" cy="461665"/>
          </a:xfrm>
          <a:prstGeom prst="rect">
            <a:avLst/>
          </a:prstGeom>
          <a:noFill/>
        </p:spPr>
        <p:txBody>
          <a:bodyPr wrap="none" rtlCol="0">
            <a:spAutoFit/>
          </a:bodyPr>
          <a:lstStyle/>
          <a:p>
            <a:r>
              <a:rPr lang="en-US" sz="2400" dirty="0" smtClean="0">
                <a:solidFill>
                  <a:srgbClr val="FF0000"/>
                </a:solidFill>
              </a:rPr>
              <a:t>Cooperative Agreement # R324B130023</a:t>
            </a:r>
            <a:endParaRPr lang="en-US" sz="2400" dirty="0">
              <a:solidFill>
                <a:srgbClr val="FF0000"/>
              </a:solidFill>
            </a:endParaRPr>
          </a:p>
        </p:txBody>
      </p:sp>
      <p:sp>
        <p:nvSpPr>
          <p:cNvPr id="8" name="TextBox 7"/>
          <p:cNvSpPr txBox="1"/>
          <p:nvPr/>
        </p:nvSpPr>
        <p:spPr>
          <a:xfrm>
            <a:off x="889420" y="4214588"/>
            <a:ext cx="7606019" cy="461665"/>
          </a:xfrm>
          <a:prstGeom prst="rect">
            <a:avLst/>
          </a:prstGeom>
          <a:noFill/>
        </p:spPr>
        <p:txBody>
          <a:bodyPr wrap="none" rtlCol="0">
            <a:spAutoFit/>
          </a:bodyPr>
          <a:lstStyle/>
          <a:p>
            <a:r>
              <a:rPr lang="en-US" sz="2400" dirty="0" smtClean="0">
                <a:solidFill>
                  <a:srgbClr val="FF0000"/>
                </a:solidFill>
              </a:rPr>
              <a:t>Curry School Foundation’s Research and Development Fund</a:t>
            </a:r>
            <a:endParaRPr lang="en-US" sz="2400" dirty="0">
              <a:solidFill>
                <a:srgbClr val="FF0000"/>
              </a:solidFill>
            </a:endParaRPr>
          </a:p>
        </p:txBody>
      </p:sp>
      <p:pic>
        <p:nvPicPr>
          <p:cNvPr id="9" name="Picture 8" descr="Screen Shot 2014-07-21 at 12.02.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20" y="1174202"/>
            <a:ext cx="7315200" cy="635000"/>
          </a:xfrm>
          <a:prstGeom prst="rect">
            <a:avLst/>
          </a:prstGeom>
        </p:spPr>
      </p:pic>
    </p:spTree>
    <p:extLst>
      <p:ext uri="{BB962C8B-B14F-4D97-AF65-F5344CB8AC3E}">
        <p14:creationId xmlns:p14="http://schemas.microsoft.com/office/powerpoint/2010/main" val="462855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74511" y="0"/>
            <a:ext cx="5031847" cy="6858000"/>
          </a:xfrm>
          <a:prstGeom prst="rect">
            <a:avLst/>
          </a:prstGeom>
        </p:spPr>
      </p:pic>
      <p:sp>
        <p:nvSpPr>
          <p:cNvPr id="6" name="Oval 5"/>
          <p:cNvSpPr/>
          <p:nvPr/>
        </p:nvSpPr>
        <p:spPr>
          <a:xfrm rot="5400000">
            <a:off x="2373101" y="2947167"/>
            <a:ext cx="3004822" cy="48168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6283934" y="5177641"/>
            <a:ext cx="1992467" cy="0"/>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2190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48109" y="1427765"/>
            <a:ext cx="2886303" cy="2862322"/>
          </a:xfrm>
          <a:prstGeom prst="rect">
            <a:avLst/>
          </a:prstGeom>
          <a:noFill/>
        </p:spPr>
        <p:txBody>
          <a:bodyPr wrap="none" rtlCol="0">
            <a:spAutoFit/>
          </a:bodyPr>
          <a:lstStyle/>
          <a:p>
            <a:pPr algn="ctr"/>
            <a:r>
              <a:rPr lang="en-US" sz="3600" dirty="0"/>
              <a:t>Chromosomes</a:t>
            </a:r>
          </a:p>
          <a:p>
            <a:pPr algn="ctr"/>
            <a:endParaRPr lang="en-US" sz="3600" dirty="0"/>
          </a:p>
          <a:p>
            <a:pPr algn="ctr"/>
            <a:r>
              <a:rPr lang="en-US" sz="3600" dirty="0"/>
              <a:t>DNA</a:t>
            </a:r>
          </a:p>
          <a:p>
            <a:pPr algn="ctr"/>
            <a:endParaRPr lang="en-US" sz="3600" dirty="0"/>
          </a:p>
          <a:p>
            <a:pPr algn="ctr"/>
            <a:r>
              <a:rPr lang="en-US" sz="3600" dirty="0"/>
              <a:t>Genes</a:t>
            </a:r>
          </a:p>
        </p:txBody>
      </p:sp>
      <p:sp>
        <p:nvSpPr>
          <p:cNvPr id="3" name="Isosceles Triangle 2"/>
          <p:cNvSpPr/>
          <p:nvPr/>
        </p:nvSpPr>
        <p:spPr>
          <a:xfrm rot="10800000">
            <a:off x="1943172" y="659195"/>
            <a:ext cx="4896180" cy="5292310"/>
          </a:xfrm>
          <a:prstGeom prst="triangl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2711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6673" y="122248"/>
            <a:ext cx="8967327" cy="1138773"/>
          </a:xfrm>
          <a:prstGeom prst="rect">
            <a:avLst/>
          </a:prstGeom>
          <a:noFill/>
        </p:spPr>
        <p:txBody>
          <a:bodyPr wrap="none" rtlCol="0">
            <a:spAutoFit/>
          </a:bodyPr>
          <a:lstStyle/>
          <a:p>
            <a:r>
              <a:rPr lang="en-US" sz="6800" dirty="0"/>
              <a:t>different forms of a gene</a:t>
            </a:r>
          </a:p>
        </p:txBody>
      </p:sp>
      <p:grpSp>
        <p:nvGrpSpPr>
          <p:cNvPr id="4" name="Group 3"/>
          <p:cNvGrpSpPr/>
          <p:nvPr/>
        </p:nvGrpSpPr>
        <p:grpSpPr>
          <a:xfrm>
            <a:off x="464203" y="2166240"/>
            <a:ext cx="8134972" cy="3027725"/>
            <a:chOff x="117839" y="2152386"/>
            <a:chExt cx="8134972" cy="3027725"/>
          </a:xfrm>
        </p:grpSpPr>
        <p:pic>
          <p:nvPicPr>
            <p:cNvPr id="3" name="Picture 2"/>
            <p:cNvPicPr>
              <a:picLocks noChangeAspect="1"/>
            </p:cNvPicPr>
            <p:nvPr/>
          </p:nvPicPr>
          <p:blipFill>
            <a:blip r:embed="rId3"/>
            <a:stretch>
              <a:fillRect/>
            </a:stretch>
          </p:blipFill>
          <p:spPr>
            <a:xfrm rot="10800000">
              <a:off x="3048167" y="2521817"/>
              <a:ext cx="2658294" cy="2658294"/>
            </a:xfrm>
            <a:prstGeom prst="rect">
              <a:avLst/>
            </a:prstGeom>
          </p:spPr>
        </p:pic>
        <p:cxnSp>
          <p:nvCxnSpPr>
            <p:cNvPr id="5" name="Straight Arrow Connector 4"/>
            <p:cNvCxnSpPr/>
            <p:nvPr/>
          </p:nvCxnSpPr>
          <p:spPr>
            <a:xfrm flipH="1">
              <a:off x="5104171" y="3193482"/>
              <a:ext cx="1204579" cy="667796"/>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2435345" y="3527380"/>
              <a:ext cx="1158384" cy="667796"/>
            </a:xfrm>
            <a:prstGeom prst="straightConnector1">
              <a:avLst/>
            </a:prstGeom>
            <a:ln w="57150" cmpd="sng">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brown ey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39" y="2479484"/>
              <a:ext cx="2155866" cy="1426371"/>
            </a:xfrm>
            <a:prstGeom prst="rect">
              <a:avLst/>
            </a:prstGeom>
          </p:spPr>
        </p:pic>
        <p:pic>
          <p:nvPicPr>
            <p:cNvPr id="10" name="Picture 9" descr="Blue Ey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8787" y="2152386"/>
              <a:ext cx="1824024" cy="1824024"/>
            </a:xfrm>
            <a:prstGeom prst="rect">
              <a:avLst/>
            </a:prstGeom>
          </p:spPr>
        </p:pic>
      </p:grpSp>
    </p:spTree>
    <p:extLst>
      <p:ext uri="{BB962C8B-B14F-4D97-AF65-F5344CB8AC3E}">
        <p14:creationId xmlns:p14="http://schemas.microsoft.com/office/powerpoint/2010/main" val="125723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68513" y="867833"/>
            <a:ext cx="1545716" cy="707886"/>
          </a:xfrm>
          <a:prstGeom prst="rect">
            <a:avLst/>
          </a:prstGeom>
          <a:noFill/>
        </p:spPr>
        <p:txBody>
          <a:bodyPr wrap="none" rtlCol="0">
            <a:spAutoFit/>
          </a:bodyPr>
          <a:lstStyle/>
          <a:p>
            <a:r>
              <a:rPr lang="en-US" sz="4000" dirty="0" smtClean="0"/>
              <a:t>Alleles</a:t>
            </a:r>
            <a:endParaRPr lang="en-US" sz="4000" dirty="0"/>
          </a:p>
        </p:txBody>
      </p:sp>
      <p:cxnSp>
        <p:nvCxnSpPr>
          <p:cNvPr id="5" name="Straight Connector 4"/>
          <p:cNvCxnSpPr/>
          <p:nvPr/>
        </p:nvCxnSpPr>
        <p:spPr>
          <a:xfrm flipH="1">
            <a:off x="1651002" y="1575719"/>
            <a:ext cx="2590369" cy="28269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241371" y="1575719"/>
            <a:ext cx="2680129" cy="282694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7167" y="4239224"/>
            <a:ext cx="2254794" cy="707886"/>
          </a:xfrm>
          <a:prstGeom prst="rect">
            <a:avLst/>
          </a:prstGeom>
          <a:noFill/>
        </p:spPr>
        <p:txBody>
          <a:bodyPr wrap="none" rtlCol="0">
            <a:spAutoFit/>
          </a:bodyPr>
          <a:lstStyle/>
          <a:p>
            <a:r>
              <a:rPr lang="en-US" sz="4000" dirty="0" smtClean="0"/>
              <a:t>Dominant</a:t>
            </a:r>
            <a:endParaRPr lang="en-US" sz="4000" dirty="0"/>
          </a:p>
        </p:txBody>
      </p:sp>
      <p:sp>
        <p:nvSpPr>
          <p:cNvPr id="11" name="TextBox 10"/>
          <p:cNvSpPr txBox="1"/>
          <p:nvPr/>
        </p:nvSpPr>
        <p:spPr>
          <a:xfrm>
            <a:off x="6067866" y="4239224"/>
            <a:ext cx="2196435" cy="707886"/>
          </a:xfrm>
          <a:prstGeom prst="rect">
            <a:avLst/>
          </a:prstGeom>
          <a:noFill/>
        </p:spPr>
        <p:txBody>
          <a:bodyPr wrap="none" rtlCol="0">
            <a:spAutoFit/>
          </a:bodyPr>
          <a:lstStyle/>
          <a:p>
            <a:r>
              <a:rPr lang="en-US" sz="4000" dirty="0" smtClean="0"/>
              <a:t>Recessive</a:t>
            </a:r>
            <a:endParaRPr lang="en-US" sz="4000" dirty="0"/>
          </a:p>
        </p:txBody>
      </p:sp>
    </p:spTree>
    <p:extLst>
      <p:ext uri="{BB962C8B-B14F-4D97-AF65-F5344CB8AC3E}">
        <p14:creationId xmlns:p14="http://schemas.microsoft.com/office/powerpoint/2010/main" val="469568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4627</TotalTime>
  <Words>1503</Words>
  <Application>Microsoft Macintosh PowerPoint</Application>
  <PresentationFormat>On-screen Show (4:3)</PresentationFormat>
  <Paragraphs>274</Paragraphs>
  <Slides>50</Slides>
  <Notes>47</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PowerPoint Presentation</vt:lpstr>
      <vt:lpstr>PowerPoint Presentation</vt:lpstr>
    </vt:vector>
  </TitlesOfParts>
  <Company>University of Virginia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Cohesion</dc:title>
  <dc:creator>Michael Kennedy</dc:creator>
  <cp:lastModifiedBy>Curry School</cp:lastModifiedBy>
  <cp:revision>223</cp:revision>
  <dcterms:created xsi:type="dcterms:W3CDTF">2014-07-21T13:49:03Z</dcterms:created>
  <dcterms:modified xsi:type="dcterms:W3CDTF">2017-10-18T12:45:46Z</dcterms:modified>
</cp:coreProperties>
</file>