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79" r:id="rId2"/>
    <p:sldId id="338" r:id="rId3"/>
    <p:sldId id="339" r:id="rId4"/>
    <p:sldId id="280" r:id="rId5"/>
    <p:sldId id="364" r:id="rId6"/>
    <p:sldId id="365" r:id="rId7"/>
    <p:sldId id="366" r:id="rId8"/>
    <p:sldId id="367" r:id="rId9"/>
    <p:sldId id="368" r:id="rId10"/>
    <p:sldId id="286" r:id="rId11"/>
    <p:sldId id="287" r:id="rId12"/>
    <p:sldId id="288" r:id="rId13"/>
    <p:sldId id="369" r:id="rId14"/>
    <p:sldId id="341" r:id="rId15"/>
    <p:sldId id="342" r:id="rId16"/>
    <p:sldId id="343" r:id="rId17"/>
    <p:sldId id="344" r:id="rId18"/>
    <p:sldId id="346" r:id="rId19"/>
    <p:sldId id="345" r:id="rId20"/>
    <p:sldId id="347" r:id="rId21"/>
    <p:sldId id="371" r:id="rId22"/>
    <p:sldId id="350" r:id="rId23"/>
    <p:sldId id="351" r:id="rId24"/>
    <p:sldId id="352" r:id="rId25"/>
    <p:sldId id="353" r:id="rId26"/>
    <p:sldId id="354" r:id="rId27"/>
    <p:sldId id="355" r:id="rId28"/>
    <p:sldId id="372" r:id="rId29"/>
    <p:sldId id="291" r:id="rId30"/>
    <p:sldId id="290" r:id="rId31"/>
    <p:sldId id="348" r:id="rId32"/>
    <p:sldId id="357" r:id="rId33"/>
    <p:sldId id="358" r:id="rId34"/>
    <p:sldId id="361" r:id="rId35"/>
    <p:sldId id="362" r:id="rId36"/>
    <p:sldId id="370" r:id="rId37"/>
    <p:sldId id="373" r:id="rId38"/>
    <p:sldId id="374" r:id="rId39"/>
    <p:sldId id="307" r:id="rId40"/>
    <p:sldId id="308" r:id="rId41"/>
    <p:sldId id="36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9" autoAdjust="0"/>
    <p:restoredTop sz="80449" autoAdjust="0"/>
  </p:normalViewPr>
  <p:slideViewPr>
    <p:cSldViewPr snapToGrid="0" snapToObjects="1">
      <p:cViewPr varScale="1">
        <p:scale>
          <a:sx n="85" d="100"/>
          <a:sy n="85" d="100"/>
        </p:scale>
        <p:origin x="13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52E9-B10E-1841-9C4B-9D6F3FAA6689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5964A-83E0-3446-9790-AD6E73651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1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2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1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Rarefaction and compression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1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</a:t>
            </a:r>
            <a:r>
              <a:rPr lang="en-US" baseline="0" dirty="0" smtClean="0"/>
              <a:t> l</a:t>
            </a:r>
            <a:r>
              <a:rPr lang="en-US" dirty="0" smtClean="0"/>
              <a:t>et’s </a:t>
            </a:r>
            <a:r>
              <a:rPr lang="en-US" dirty="0" smtClean="0"/>
              <a:t>define </a:t>
            </a:r>
            <a:r>
              <a:rPr lang="en-US" dirty="0" smtClean="0"/>
              <a:t>absorption.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82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Absorption is the transfer of energy by a wave to a medium.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64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medium then emits the energy as heat.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4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during absorption,</a:t>
            </a:r>
            <a:r>
              <a:rPr lang="en-US" baseline="0" dirty="0" smtClean="0"/>
              <a:t> sound energy can be transformed into thermal energy as heat.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49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</a:t>
            </a:r>
            <a:r>
              <a:rPr lang="en-US" dirty="0" smtClean="0"/>
              <a:t>let’s </a:t>
            </a:r>
            <a:r>
              <a:rPr lang="en-US" dirty="0" smtClean="0"/>
              <a:t>look at an </a:t>
            </a:r>
            <a:r>
              <a:rPr lang="en-US" dirty="0" smtClean="0"/>
              <a:t>example</a:t>
            </a:r>
            <a:r>
              <a:rPr lang="en-US" baseline="0" dirty="0" smtClean="0"/>
              <a:t> of absorption.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3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insulation of </a:t>
            </a:r>
            <a:r>
              <a:rPr lang="en-US" dirty="0" smtClean="0"/>
              <a:t>a </a:t>
            </a:r>
            <a:r>
              <a:rPr lang="en-US" dirty="0" smtClean="0"/>
              <a:t>house is an example of a medium that absorbs sounds energy.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4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</a:t>
            </a:r>
            <a:r>
              <a:rPr lang="en-US" dirty="0" smtClean="0"/>
              <a:t>let’s </a:t>
            </a:r>
            <a:r>
              <a:rPr lang="en-US" dirty="0" smtClean="0"/>
              <a:t>look at a </a:t>
            </a:r>
            <a:r>
              <a:rPr lang="en-US" dirty="0" smtClean="0"/>
              <a:t>non-example</a:t>
            </a:r>
            <a:r>
              <a:rPr lang="en-US" baseline="0" dirty="0" smtClean="0"/>
              <a:t> of absorption. This non-example does not fit the definition of absorption.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define </a:t>
            </a:r>
            <a:r>
              <a:rPr lang="en-US" dirty="0" smtClean="0"/>
              <a:t>absorption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6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r>
              <a:rPr lang="en-US" baseline="0" dirty="0" smtClean="0"/>
              <a:t> canceling headphones are not at an example of a medium that absorbs sound energy since they use destructive interference.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l</a:t>
            </a:r>
            <a:r>
              <a:rPr lang="en-US" dirty="0" smtClean="0"/>
              <a:t>et’s </a:t>
            </a:r>
            <a:r>
              <a:rPr lang="en-US" dirty="0" smtClean="0"/>
              <a:t>define </a:t>
            </a:r>
            <a:r>
              <a:rPr lang="en-US" dirty="0" smtClean="0"/>
              <a:t>reflection.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99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r>
              <a:rPr lang="en-US" baseline="0" dirty="0" smtClean="0"/>
              <a:t> occurs </a:t>
            </a:r>
            <a:r>
              <a:rPr lang="en-US" dirty="0" smtClean="0"/>
              <a:t>when a wave “bounces” off of a surface.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0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angle </a:t>
            </a:r>
            <a:r>
              <a:rPr lang="en-US" dirty="0" smtClean="0"/>
              <a:t>at which </a:t>
            </a:r>
            <a:r>
              <a:rPr lang="en-US" dirty="0" smtClean="0"/>
              <a:t>the sound wave strikes the surface is the </a:t>
            </a:r>
            <a:r>
              <a:rPr lang="en-US" dirty="0" smtClean="0"/>
              <a:t>same angle at </a:t>
            </a:r>
            <a:r>
              <a:rPr lang="en-US" dirty="0" smtClean="0"/>
              <a:t>which the sound wave is reflected.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lets look at an </a:t>
            </a:r>
            <a:r>
              <a:rPr lang="en-US" dirty="0" smtClean="0"/>
              <a:t>example</a:t>
            </a:r>
            <a:r>
              <a:rPr lang="en-US" baseline="0" dirty="0" smtClean="0"/>
              <a:t> of reflection.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3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echo is a reflected sound wave. Such as yelling your name down a tube slide and hearing it echoed back at you.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29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Echolocation is another example of a reflected sound wave. Dolphins </a:t>
            </a:r>
            <a:r>
              <a:rPr lang="en-US" dirty="0" smtClean="0"/>
              <a:t>use echolocation to locate objects in the sea. They send out sound waves that are bounced back</a:t>
            </a:r>
            <a:r>
              <a:rPr lang="en-US" baseline="0" dirty="0" smtClean="0"/>
              <a:t> towards them.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82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Sonar </a:t>
            </a:r>
            <a:r>
              <a:rPr lang="en-US" baseline="0" dirty="0" smtClean="0"/>
              <a:t>uses reflection of sound waves to find underwater objects.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90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Ultrasounds use reflection of sound</a:t>
            </a:r>
            <a:r>
              <a:rPr lang="en-US" baseline="0" dirty="0" smtClean="0"/>
              <a:t> waves to look inside bodies.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21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</a:t>
            </a:r>
            <a:r>
              <a:rPr lang="en-US" b="0" baseline="0" dirty="0" smtClean="0"/>
              <a:t>review all </a:t>
            </a:r>
            <a:r>
              <a:rPr lang="en-US" b="0" baseline="0" dirty="0" smtClean="0"/>
              <a:t>the information we have covered </a:t>
            </a:r>
            <a:r>
              <a:rPr lang="en-US" b="0" baseline="0" dirty="0" smtClean="0"/>
              <a:t>today.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2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dirty="0" smtClean="0"/>
              <a:t>reflection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0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Pitch is the perception of how high or</a:t>
            </a:r>
            <a:r>
              <a:rPr lang="en-US" sz="1200" baseline="0" dirty="0" smtClean="0"/>
              <a:t> low a sound is.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1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Thermal</a:t>
            </a:r>
            <a:r>
              <a:rPr lang="en-US" sz="1200" baseline="0" dirty="0" smtClean="0"/>
              <a:t> energy as heat.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13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572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Absorption is the transfer of energy by a wave to a medium.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8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r>
              <a:rPr lang="en-US" baseline="0" dirty="0" smtClean="0"/>
              <a:t> occurs </a:t>
            </a:r>
            <a:r>
              <a:rPr lang="en-US" dirty="0" smtClean="0"/>
              <a:t>when a wave “bounces” off of a surface.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5964A-83E0-3446-9790-AD6E73651C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49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</a:t>
            </a:r>
            <a:r>
              <a:rPr lang="en-US" baseline="0" dirty="0" smtClean="0"/>
              <a:t>these terms, </a:t>
            </a:r>
            <a:r>
              <a:rPr lang="en-US" baseline="0" dirty="0" smtClean="0"/>
              <a:t>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Sound waves are longitudinal waves that travel through a medium.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7F6F-9144-FE44-BA18-CF63152475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4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m</a:t>
            </a:r>
            <a:r>
              <a:rPr lang="en-US" dirty="0" smtClean="0"/>
              <a:t>edium</a:t>
            </a:r>
            <a:r>
              <a:rPr lang="en-US" baseline="0" dirty="0" smtClean="0"/>
              <a:t> is any material that waves can travel through.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7F6F-9144-FE44-BA18-CF63152475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4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Vibration is the movement of particles</a:t>
            </a:r>
            <a:r>
              <a:rPr lang="en-US" baseline="0" dirty="0" smtClean="0"/>
              <a:t> that occurs in solids, liquids, or gases.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7F6F-9144-FE44-BA18-CF63152475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5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Compression is the area in a longitudinal wave where particles are closest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7F6F-9144-FE44-BA18-CF63152475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14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Rarefaction is the area in a longitudinal wave where the particles are furthest apart.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7F6F-9144-FE44-BA18-CF63152475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1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7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5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5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1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1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1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2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9700D-C614-F54D-B09C-A5F3E3C4431F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F0772-054A-1942-9403-18E66A799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7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9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5005" y="181983"/>
            <a:ext cx="449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 sound wave?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009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279" y="181983"/>
            <a:ext cx="7711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section are seen in a sound wave?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072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010" y="869528"/>
            <a:ext cx="4071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absorption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9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77" y="0"/>
            <a:ext cx="8769246" cy="1820237"/>
          </a:xfrm>
        </p:spPr>
        <p:txBody>
          <a:bodyPr>
            <a:normAutofit/>
          </a:bodyPr>
          <a:lstStyle/>
          <a:p>
            <a:r>
              <a:rPr lang="en-US" b="1" u="sng" dirty="0"/>
              <a:t>a</a:t>
            </a:r>
            <a:r>
              <a:rPr lang="en-US" b="1" u="sng" dirty="0" smtClean="0"/>
              <a:t>bsorption</a:t>
            </a:r>
            <a:r>
              <a:rPr lang="en-US" b="1" u="sng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the transfer of energy by a wave to a medium</a:t>
            </a:r>
            <a:endParaRPr lang="en-US" dirty="0"/>
          </a:p>
        </p:txBody>
      </p:sp>
      <p:pic>
        <p:nvPicPr>
          <p:cNvPr id="4" name="Content Placeholder 3" descr="absorp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09487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1132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847" b="-62847"/>
          <a:stretch>
            <a:fillRect/>
          </a:stretch>
        </p:blipFill>
        <p:spPr>
          <a:xfrm>
            <a:off x="457200" y="554038"/>
            <a:ext cx="8229600" cy="5572125"/>
          </a:xfrm>
        </p:spPr>
      </p:pic>
    </p:spTree>
    <p:extLst>
      <p:ext uri="{BB962C8B-B14F-4D97-AF65-F5344CB8AC3E}">
        <p14:creationId xmlns:p14="http://schemas.microsoft.com/office/powerpoint/2010/main" val="170980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89588" y="2761244"/>
            <a:ext cx="4964482" cy="1143000"/>
          </a:xfrm>
        </p:spPr>
        <p:txBody>
          <a:bodyPr/>
          <a:lstStyle/>
          <a:p>
            <a:r>
              <a:rPr lang="en-US" dirty="0" smtClean="0"/>
              <a:t>Sound Energy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798209" y="2761244"/>
            <a:ext cx="49644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Thermal Energy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809830" y="3142063"/>
            <a:ext cx="1481600" cy="52096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4" b="-1244"/>
          <a:stretch>
            <a:fillRect/>
          </a:stretch>
        </p:blipFill>
        <p:spPr>
          <a:xfrm>
            <a:off x="457200" y="601663"/>
            <a:ext cx="8229600" cy="5524500"/>
          </a:xfrm>
        </p:spPr>
      </p:pic>
    </p:spTree>
    <p:extLst>
      <p:ext uri="{BB962C8B-B14F-4D97-AF65-F5344CB8AC3E}">
        <p14:creationId xmlns:p14="http://schemas.microsoft.com/office/powerpoint/2010/main" val="339824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Insulation</a:t>
            </a:r>
            <a:endParaRPr lang="en-US" dirty="0"/>
          </a:p>
        </p:txBody>
      </p:sp>
      <p:pic>
        <p:nvPicPr>
          <p:cNvPr id="4" name="Content Placeholder 3" descr="insula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 flipH="1">
            <a:off x="3598172" y="1937335"/>
            <a:ext cx="4086613" cy="3939788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6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4" b="-1244"/>
          <a:stretch>
            <a:fillRect/>
          </a:stretch>
        </p:blipFill>
        <p:spPr>
          <a:xfrm>
            <a:off x="457200" y="601663"/>
            <a:ext cx="8229600" cy="5524500"/>
          </a:xfrm>
        </p:spPr>
      </p:pic>
      <p:sp>
        <p:nvSpPr>
          <p:cNvPr id="2" name="TextBox 1"/>
          <p:cNvSpPr txBox="1"/>
          <p:nvPr/>
        </p:nvSpPr>
        <p:spPr>
          <a:xfrm rot="20360072">
            <a:off x="1693258" y="1530332"/>
            <a:ext cx="24096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Non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2048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  <p:pic>
        <p:nvPicPr>
          <p:cNvPr id="4" name="Content Placeholder 3" descr="absorp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162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564" y="484688"/>
            <a:ext cx="6483246" cy="1584142"/>
          </a:xfrm>
        </p:spPr>
        <p:txBody>
          <a:bodyPr>
            <a:normAutofit/>
          </a:bodyPr>
          <a:lstStyle/>
          <a:p>
            <a:r>
              <a:rPr lang="en-US" sz="3600" smtClean="0">
                <a:latin typeface="+mn-lt"/>
              </a:rPr>
              <a:t>Noise-canceling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 </a:t>
            </a:r>
            <a:r>
              <a:rPr lang="en-US" sz="3600" dirty="0" smtClean="0">
                <a:latin typeface="+mn-lt"/>
              </a:rPr>
              <a:t>Headphones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 descr="headphon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91" r="-17391"/>
          <a:stretch>
            <a:fillRect/>
          </a:stretch>
        </p:blipFill>
        <p:spPr>
          <a:xfrm>
            <a:off x="1146748" y="2068830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1" y="206302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010" y="869528"/>
            <a:ext cx="4071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reflection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3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72" y="274638"/>
            <a:ext cx="8491928" cy="1749034"/>
          </a:xfrm>
        </p:spPr>
        <p:txBody>
          <a:bodyPr>
            <a:normAutofit/>
          </a:bodyPr>
          <a:lstStyle/>
          <a:p>
            <a:r>
              <a:rPr lang="en-US" b="1" u="sng" dirty="0"/>
              <a:t>r</a:t>
            </a:r>
            <a:r>
              <a:rPr lang="en-US" b="1" u="sng" dirty="0" smtClean="0"/>
              <a:t>eflection</a:t>
            </a:r>
            <a:r>
              <a:rPr lang="en-US" b="1" u="sng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when a </a:t>
            </a:r>
            <a:r>
              <a:rPr lang="en-US" dirty="0" smtClean="0"/>
              <a:t>wave </a:t>
            </a:r>
            <a:r>
              <a:rPr lang="en-US" dirty="0" smtClean="0"/>
              <a:t>“bounces” off </a:t>
            </a:r>
            <a:r>
              <a:rPr lang="en-US" dirty="0" smtClean="0"/>
              <a:t>of a surface</a:t>
            </a:r>
            <a:endParaRPr lang="en-US" dirty="0"/>
          </a:p>
        </p:txBody>
      </p:sp>
      <p:pic>
        <p:nvPicPr>
          <p:cNvPr id="4" name="Content Placeholder 3" descr="dolphi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19126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72860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1058284" y="1530331"/>
            <a:ext cx="6887001" cy="162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26209" y="1546611"/>
            <a:ext cx="65125" cy="322346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58284" y="1546612"/>
            <a:ext cx="3467925" cy="185593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91334" y="1546612"/>
            <a:ext cx="3663299" cy="185593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8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4" b="-1244"/>
          <a:stretch>
            <a:fillRect/>
          </a:stretch>
        </p:blipFill>
        <p:spPr>
          <a:xfrm>
            <a:off x="457200" y="601663"/>
            <a:ext cx="8229600" cy="5524500"/>
          </a:xfrm>
        </p:spPr>
      </p:pic>
    </p:spTree>
    <p:extLst>
      <p:ext uri="{BB962C8B-B14F-4D97-AF65-F5344CB8AC3E}">
        <p14:creationId xmlns:p14="http://schemas.microsoft.com/office/powerpoint/2010/main" val="140166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</a:t>
            </a:r>
            <a:endParaRPr lang="en-US" dirty="0"/>
          </a:p>
        </p:txBody>
      </p:sp>
      <p:pic>
        <p:nvPicPr>
          <p:cNvPr id="4" name="Content Placeholder 3" descr="ech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5" r="-162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670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Echolocation</a:t>
            </a:r>
            <a:endParaRPr lang="en-US" dirty="0"/>
          </a:p>
        </p:txBody>
      </p:sp>
      <p:pic>
        <p:nvPicPr>
          <p:cNvPr id="4" name="Content Placeholder 3" descr="dolphi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116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Sonar</a:t>
            </a:r>
            <a:endParaRPr lang="en-US" dirty="0"/>
          </a:p>
        </p:txBody>
      </p:sp>
      <p:pic>
        <p:nvPicPr>
          <p:cNvPr id="4" name="Content Placeholder 3" descr="sona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4" r="-790"/>
          <a:stretch/>
        </p:blipFill>
        <p:spPr>
          <a:xfrm>
            <a:off x="1953758" y="1417638"/>
            <a:ext cx="5323995" cy="5192949"/>
          </a:xfrm>
        </p:spPr>
      </p:pic>
    </p:spTree>
    <p:extLst>
      <p:ext uri="{BB962C8B-B14F-4D97-AF65-F5344CB8AC3E}">
        <p14:creationId xmlns:p14="http://schemas.microsoft.com/office/powerpoint/2010/main" val="58730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</a:t>
            </a:r>
            <a:endParaRPr lang="en-US" dirty="0"/>
          </a:p>
        </p:txBody>
      </p:sp>
      <p:pic>
        <p:nvPicPr>
          <p:cNvPr id="4" name="Content Placeholder 3" descr="ultrasoun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41" r="-16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37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9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pic>
        <p:nvPicPr>
          <p:cNvPr id="4" name="Content Placeholder 3" descr="dolphi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1681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5677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6505" y="181983"/>
            <a:ext cx="395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absorption?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009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65943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5810" y="181983"/>
            <a:ext cx="6453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Sound energy is transformed into </a:t>
            </a:r>
          </a:p>
          <a:p>
            <a:pPr algn="ctr"/>
            <a:r>
              <a:rPr lang="en-US" sz="3600" dirty="0"/>
              <a:t>w</a:t>
            </a:r>
            <a:r>
              <a:rPr lang="en-US" sz="3600" dirty="0" smtClean="0"/>
              <a:t>hat type of energy?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13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examples of reflection?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Ultrasound</a:t>
            </a:r>
          </a:p>
          <a:p>
            <a:r>
              <a:rPr lang="en-US" dirty="0" smtClean="0"/>
              <a:t>Sonar</a:t>
            </a:r>
          </a:p>
          <a:p>
            <a:r>
              <a:rPr lang="en-US" dirty="0" smtClean="0"/>
              <a:t>X-ray</a:t>
            </a:r>
          </a:p>
          <a:p>
            <a:r>
              <a:rPr lang="en-US" dirty="0" smtClean="0"/>
              <a:t>Echolocation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40" y="3705612"/>
            <a:ext cx="3559145" cy="29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examples of reflection?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Ultrasound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Sonar</a:t>
            </a:r>
          </a:p>
          <a:p>
            <a:r>
              <a:rPr lang="en-US" dirty="0" smtClean="0"/>
              <a:t>X-ray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Echolocation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40" y="3705612"/>
            <a:ext cx="3559145" cy="29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8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9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angle would a sound wave that strikes the surface at 45</a:t>
            </a:r>
            <a:r>
              <a:rPr lang="it-IT" dirty="0"/>
              <a:t>°</a:t>
            </a:r>
            <a:r>
              <a:rPr lang="en-US" dirty="0" smtClean="0"/>
              <a:t> be reflected at?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360953"/>
            <a:ext cx="8229600" cy="4525963"/>
          </a:xfrm>
        </p:spPr>
        <p:txBody>
          <a:bodyPr/>
          <a:lstStyle/>
          <a:p>
            <a:r>
              <a:rPr lang="en-US" dirty="0" smtClean="0"/>
              <a:t>45</a:t>
            </a:r>
            <a:r>
              <a:rPr lang="it-IT" dirty="0"/>
              <a:t>°</a:t>
            </a:r>
            <a:endParaRPr lang="en-US" dirty="0" smtClean="0"/>
          </a:p>
          <a:p>
            <a:r>
              <a:rPr lang="en-US" dirty="0" smtClean="0"/>
              <a:t>135</a:t>
            </a:r>
            <a:r>
              <a:rPr lang="it-IT" dirty="0"/>
              <a:t>°</a:t>
            </a:r>
            <a:endParaRPr lang="en-US" dirty="0" smtClean="0"/>
          </a:p>
          <a:p>
            <a:r>
              <a:rPr lang="en-US" dirty="0" smtClean="0"/>
              <a:t>50</a:t>
            </a:r>
            <a:r>
              <a:rPr lang="it-IT" dirty="0"/>
              <a:t>°</a:t>
            </a:r>
            <a:endParaRPr lang="en-US" dirty="0" smtClean="0"/>
          </a:p>
          <a:p>
            <a:r>
              <a:rPr lang="en-US" dirty="0" smtClean="0"/>
              <a:t>90</a:t>
            </a:r>
            <a:r>
              <a:rPr lang="it-IT" dirty="0"/>
              <a:t>°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40" y="3705612"/>
            <a:ext cx="3559145" cy="29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8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9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angle would a sound wave that strikes the surface at 45</a:t>
            </a:r>
            <a:r>
              <a:rPr lang="it-IT" dirty="0"/>
              <a:t>°</a:t>
            </a:r>
            <a:r>
              <a:rPr lang="en-US" dirty="0" smtClean="0"/>
              <a:t> be reflected at?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360953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45</a:t>
            </a:r>
            <a:r>
              <a:rPr lang="it-IT" dirty="0">
                <a:solidFill>
                  <a:srgbClr val="FF0000"/>
                </a:solidFill>
              </a:rPr>
              <a:t>°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135</a:t>
            </a:r>
            <a:r>
              <a:rPr lang="it-IT" dirty="0"/>
              <a:t>°</a:t>
            </a:r>
            <a:endParaRPr lang="en-US" dirty="0" smtClean="0"/>
          </a:p>
          <a:p>
            <a:r>
              <a:rPr lang="en-US" dirty="0" smtClean="0"/>
              <a:t>50</a:t>
            </a:r>
            <a:r>
              <a:rPr lang="it-IT" dirty="0"/>
              <a:t>°</a:t>
            </a:r>
            <a:endParaRPr lang="en-US" dirty="0" smtClean="0"/>
          </a:p>
          <a:p>
            <a:r>
              <a:rPr lang="en-US" dirty="0" smtClean="0"/>
              <a:t>90</a:t>
            </a:r>
            <a:r>
              <a:rPr lang="it-IT" dirty="0"/>
              <a:t>°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40" y="3705612"/>
            <a:ext cx="3559145" cy="294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77" y="0"/>
            <a:ext cx="8769246" cy="1820237"/>
          </a:xfrm>
        </p:spPr>
        <p:txBody>
          <a:bodyPr>
            <a:normAutofit/>
          </a:bodyPr>
          <a:lstStyle/>
          <a:p>
            <a:r>
              <a:rPr lang="en-US" b="1" u="sng" dirty="0"/>
              <a:t>a</a:t>
            </a:r>
            <a:r>
              <a:rPr lang="en-US" b="1" u="sng" dirty="0" smtClean="0"/>
              <a:t>bsorption</a:t>
            </a:r>
            <a:r>
              <a:rPr lang="en-US" b="1" u="sng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the transfer of energy by a wave to a medium</a:t>
            </a:r>
            <a:endParaRPr lang="en-US" dirty="0"/>
          </a:p>
        </p:txBody>
      </p:sp>
      <p:pic>
        <p:nvPicPr>
          <p:cNvPr id="4" name="Content Placeholder 3" descr="absorp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09487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337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72" y="274638"/>
            <a:ext cx="8491928" cy="1749034"/>
          </a:xfrm>
        </p:spPr>
        <p:txBody>
          <a:bodyPr>
            <a:normAutofit/>
          </a:bodyPr>
          <a:lstStyle/>
          <a:p>
            <a:r>
              <a:rPr lang="en-US" b="1" u="sng" dirty="0"/>
              <a:t>r</a:t>
            </a:r>
            <a:r>
              <a:rPr lang="en-US" b="1" u="sng" dirty="0" smtClean="0"/>
              <a:t>eflection</a:t>
            </a:r>
            <a:r>
              <a:rPr lang="en-US" b="1" u="sng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when a </a:t>
            </a:r>
            <a:r>
              <a:rPr lang="en-US" dirty="0" smtClean="0"/>
              <a:t>wave </a:t>
            </a:r>
            <a:r>
              <a:rPr lang="en-US" dirty="0" smtClean="0"/>
              <a:t>“bounces” off </a:t>
            </a:r>
            <a:r>
              <a:rPr lang="en-US" dirty="0" smtClean="0"/>
              <a:t>of a surface</a:t>
            </a:r>
            <a:endParaRPr lang="en-US" dirty="0"/>
          </a:p>
        </p:txBody>
      </p:sp>
      <p:pic>
        <p:nvPicPr>
          <p:cNvPr id="4" name="Content Placeholder 3" descr="dolphi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19126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1353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1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Objective: </a:t>
            </a:r>
            <a:r>
              <a:rPr lang="en-US" dirty="0" smtClean="0"/>
              <a:t>Students will understand different properties that allow some areas to absorb sound energy and some to reflect 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Activity: </a:t>
            </a:r>
            <a:r>
              <a:rPr lang="en-US" dirty="0" smtClean="0"/>
              <a:t>Students will be lead to designated areas in the school and hypothesis if they will reflect or absorb sound energy. The class will then make a sound in the area and learn if sound was reflected or absorbed. Discuss after as a class.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Materials:</a:t>
            </a:r>
          </a:p>
          <a:p>
            <a:r>
              <a:rPr lang="en-US" dirty="0" smtClean="0"/>
              <a:t>5 different rooms (at least 1 </a:t>
            </a:r>
            <a:r>
              <a:rPr lang="en-US" smtClean="0"/>
              <a:t>that echoes </a:t>
            </a:r>
            <a:r>
              <a:rPr lang="en-US" dirty="0" smtClean="0"/>
              <a:t>and 1 that reflects)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Resources:</a:t>
            </a:r>
          </a:p>
          <a:p>
            <a:r>
              <a:rPr lang="en-US" dirty="0"/>
              <a:t>https://</a:t>
            </a:r>
            <a:r>
              <a:rPr lang="en-US" dirty="0" err="1"/>
              <a:t>www.education.com</a:t>
            </a:r>
            <a:r>
              <a:rPr lang="en-US" dirty="0"/>
              <a:t>/science-fair/article/sound-wave-echoes/</a:t>
            </a:r>
          </a:p>
        </p:txBody>
      </p:sp>
    </p:spTree>
    <p:extLst>
      <p:ext uri="{BB962C8B-B14F-4D97-AF65-F5344CB8AC3E}">
        <p14:creationId xmlns:p14="http://schemas.microsoft.com/office/powerpoint/2010/main" val="399043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3" y="274637"/>
            <a:ext cx="8815387" cy="158273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sound waves</a:t>
            </a:r>
            <a:endParaRPr lang="en-US" sz="6000" dirty="0"/>
          </a:p>
        </p:txBody>
      </p:sp>
      <p:pic>
        <p:nvPicPr>
          <p:cNvPr id="4" name="Content Placeholder 3" descr="soundwav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>
          <a:xfrm>
            <a:off x="450056" y="207168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56428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274637"/>
            <a:ext cx="8786813" cy="165417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medium</a:t>
            </a:r>
            <a:endParaRPr lang="en-US" sz="6000" dirty="0"/>
          </a:p>
        </p:txBody>
      </p:sp>
      <p:pic>
        <p:nvPicPr>
          <p:cNvPr id="4" name="Content Placeholder 3" descr="ear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91" r="-14891"/>
          <a:stretch>
            <a:fillRect/>
          </a:stretch>
        </p:blipFill>
        <p:spPr>
          <a:xfrm>
            <a:off x="457200" y="21288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6479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274637"/>
            <a:ext cx="8715375" cy="153987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vibration</a:t>
            </a:r>
            <a:endParaRPr lang="en-US" sz="6000" dirty="0"/>
          </a:p>
        </p:txBody>
      </p:sp>
      <p:pic>
        <p:nvPicPr>
          <p:cNvPr id="4" name="Content Placeholder 3" descr="guita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>
          <a:xfrm>
            <a:off x="457200" y="204311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377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128588"/>
            <a:ext cx="8672512" cy="21717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compression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386" t="19104" r="30266" b="25508"/>
          <a:stretch/>
        </p:blipFill>
        <p:spPr>
          <a:xfrm>
            <a:off x="3202260" y="2775569"/>
            <a:ext cx="2627249" cy="3384980"/>
          </a:xfrm>
        </p:spPr>
      </p:pic>
    </p:spTree>
    <p:extLst>
      <p:ext uri="{BB962C8B-B14F-4D97-AF65-F5344CB8AC3E}">
        <p14:creationId xmlns:p14="http://schemas.microsoft.com/office/powerpoint/2010/main" val="41151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14300"/>
            <a:ext cx="8801100" cy="228956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rarefaction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501" t="25837" r="40685" b="18941"/>
          <a:stretch/>
        </p:blipFill>
        <p:spPr>
          <a:xfrm>
            <a:off x="2594231" y="2837093"/>
            <a:ext cx="3828251" cy="3026235"/>
          </a:xfrm>
        </p:spPr>
      </p:pic>
    </p:spTree>
    <p:extLst>
      <p:ext uri="{BB962C8B-B14F-4D97-AF65-F5344CB8AC3E}">
        <p14:creationId xmlns:p14="http://schemas.microsoft.com/office/powerpoint/2010/main" val="121979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771</Words>
  <Application>Microsoft Macintosh PowerPoint</Application>
  <PresentationFormat>On-screen Show (4:3)</PresentationFormat>
  <Paragraphs>133</Paragraphs>
  <Slides>41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Calibri</vt:lpstr>
      <vt:lpstr>Arial</vt:lpstr>
      <vt:lpstr>Office Theme</vt:lpstr>
      <vt:lpstr>PowerPoint Presentation</vt:lpstr>
      <vt:lpstr>Absorption</vt:lpstr>
      <vt:lpstr>Reflection</vt:lpstr>
      <vt:lpstr>PowerPoint Presentation</vt:lpstr>
      <vt:lpstr>sound waves</vt:lpstr>
      <vt:lpstr>medium</vt:lpstr>
      <vt:lpstr>vibration</vt:lpstr>
      <vt:lpstr>compression</vt:lpstr>
      <vt:lpstr>rarefaction</vt:lpstr>
      <vt:lpstr>PowerPoint Presentation</vt:lpstr>
      <vt:lpstr>PowerPoint Presentation</vt:lpstr>
      <vt:lpstr>PowerPoint Presentation</vt:lpstr>
      <vt:lpstr>PowerPoint Presentation</vt:lpstr>
      <vt:lpstr>absorption: the transfer of energy by a wave to a medium</vt:lpstr>
      <vt:lpstr>PowerPoint Presentation</vt:lpstr>
      <vt:lpstr>Sound Energy</vt:lpstr>
      <vt:lpstr>PowerPoint Presentation</vt:lpstr>
      <vt:lpstr>Insulation</vt:lpstr>
      <vt:lpstr>PowerPoint Presentation</vt:lpstr>
      <vt:lpstr>Noise-canceling  Headphones</vt:lpstr>
      <vt:lpstr>PowerPoint Presentation</vt:lpstr>
      <vt:lpstr>reflection: when a wave “bounces” off of a surface</vt:lpstr>
      <vt:lpstr>PowerPoint Presentation</vt:lpstr>
      <vt:lpstr>PowerPoint Presentation</vt:lpstr>
      <vt:lpstr>Echo</vt:lpstr>
      <vt:lpstr>Echolocation</vt:lpstr>
      <vt:lpstr>Sonar</vt:lpstr>
      <vt:lpstr>Ultrasound</vt:lpstr>
      <vt:lpstr>PowerPoint Presentation</vt:lpstr>
      <vt:lpstr>PowerPoint Presentation</vt:lpstr>
      <vt:lpstr>PowerPoint Presentation</vt:lpstr>
      <vt:lpstr>Which are examples of reflection? </vt:lpstr>
      <vt:lpstr>Which are examples of reflection? </vt:lpstr>
      <vt:lpstr>What angle would a sound wave that strikes the surface at 45° be reflected at? </vt:lpstr>
      <vt:lpstr>What angle would a sound wave that strikes the surface at 45° be reflected at? </vt:lpstr>
      <vt:lpstr>PowerPoint Presentation</vt:lpstr>
      <vt:lpstr>absorption: the transfer of energy by a wave to a medium</vt:lpstr>
      <vt:lpstr>reflection: when a wave “bounces” off of a surface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Amplitude</dc:title>
  <dc:creator>Michael Kennedy</dc:creator>
  <cp:lastModifiedBy>Katherine Peeples</cp:lastModifiedBy>
  <cp:revision>32</cp:revision>
  <dcterms:created xsi:type="dcterms:W3CDTF">2017-06-12T16:42:41Z</dcterms:created>
  <dcterms:modified xsi:type="dcterms:W3CDTF">2017-10-13T20:40:58Z</dcterms:modified>
</cp:coreProperties>
</file>