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257" r:id="rId2"/>
    <p:sldId id="258" r:id="rId3"/>
    <p:sldId id="259" r:id="rId4"/>
    <p:sldId id="311" r:id="rId5"/>
    <p:sldId id="312" r:id="rId6"/>
    <p:sldId id="313" r:id="rId7"/>
    <p:sldId id="344" r:id="rId8"/>
    <p:sldId id="328" r:id="rId9"/>
    <p:sldId id="345" r:id="rId10"/>
    <p:sldId id="346" r:id="rId11"/>
    <p:sldId id="348" r:id="rId12"/>
    <p:sldId id="347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303" r:id="rId33"/>
    <p:sldId id="327" r:id="rId34"/>
    <p:sldId id="275" r:id="rId35"/>
    <p:sldId id="304" r:id="rId36"/>
    <p:sldId id="305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08" r:id="rId51"/>
    <p:sldId id="283" r:id="rId52"/>
    <p:sldId id="306" r:id="rId53"/>
    <p:sldId id="350" r:id="rId54"/>
    <p:sldId id="351" r:id="rId55"/>
    <p:sldId id="352" r:id="rId56"/>
    <p:sldId id="353" r:id="rId57"/>
    <p:sldId id="354" r:id="rId58"/>
    <p:sldId id="355" r:id="rId59"/>
    <p:sldId id="356" r:id="rId60"/>
    <p:sldId id="357" r:id="rId61"/>
    <p:sldId id="358" r:id="rId62"/>
    <p:sldId id="359" r:id="rId63"/>
    <p:sldId id="360" r:id="rId64"/>
    <p:sldId id="361" r:id="rId65"/>
    <p:sldId id="362" r:id="rId66"/>
    <p:sldId id="363" r:id="rId67"/>
    <p:sldId id="364" r:id="rId68"/>
    <p:sldId id="365" r:id="rId69"/>
    <p:sldId id="366" r:id="rId70"/>
    <p:sldId id="293" r:id="rId71"/>
    <p:sldId id="310" r:id="rId72"/>
    <p:sldId id="294" r:id="rId73"/>
    <p:sldId id="295" r:id="rId74"/>
    <p:sldId id="296" r:id="rId75"/>
    <p:sldId id="297" r:id="rId76"/>
    <p:sldId id="367" r:id="rId77"/>
    <p:sldId id="370" r:id="rId78"/>
    <p:sldId id="369" r:id="rId79"/>
    <p:sldId id="368" r:id="rId80"/>
    <p:sldId id="300" r:id="rId81"/>
    <p:sldId id="301" r:id="rId82"/>
    <p:sldId id="298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4712"/>
  </p:normalViewPr>
  <p:slideViewPr>
    <p:cSldViewPr snapToGrid="0" snapToObjects="1">
      <p:cViewPr varScale="1">
        <p:scale>
          <a:sx n="102" d="100"/>
          <a:sy n="102" d="100"/>
        </p:scale>
        <p:origin x="8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29FD1-A45B-7A45-A836-A4D4380B7FA4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E05CB-2FBD-F24E-9E19-1B27E38EE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98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some new vocabulary terms.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</a:t>
            </a:r>
            <a:r>
              <a:rPr lang="en-US" baseline="0" dirty="0" smtClean="0"/>
              <a:t> area that is saturated is very wet or thoroughly soaked. So wetlands are soaked in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05CB-2FBD-F24E-9E19-1B27E38EED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0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Basically,</a:t>
            </a:r>
            <a:r>
              <a:rPr lang="en-US" baseline="0" dirty="0" smtClean="0"/>
              <a:t> it is very wet land.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many different kinds of wetlands.  The main types of wetlands include swamps,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61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Bogs,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61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marshes.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61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Swamps have lots</a:t>
            </a:r>
            <a:r>
              <a:rPr lang="en-US" baseline="0" dirty="0" smtClean="0"/>
              <a:t> of trees,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86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standing water,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86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lots of plants and animals.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86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Bogs have deep layers of rotting vegetation called peat,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78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few trees,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7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will discuss wetlands, watersheds, and estuaries.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74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many plants and animals.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78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Marshes</a:t>
            </a:r>
            <a:r>
              <a:rPr lang="en-US" baseline="0" dirty="0" smtClean="0"/>
              <a:t> have lots of shallow water,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96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Lots of grasses with few trees,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96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many plants and animals.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B563-4B53-2048-B0F7-9322B9480B0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96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Explicit cue to review examples of</a:t>
            </a:r>
            <a:r>
              <a:rPr lang="en-US" b="1" baseline="0" dirty="0" smtClean="0"/>
              <a:t> wetlands.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let’s talk about some examples of </a:t>
            </a:r>
            <a:r>
              <a:rPr lang="en-US" b="1" baseline="0" dirty="0" smtClean="0"/>
              <a:t>wetlands</a:t>
            </a:r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Swamps and bogs</a:t>
            </a:r>
            <a:r>
              <a:rPr lang="en-US" baseline="0" dirty="0" smtClean="0"/>
              <a:t> are examples of wetlands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90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Marshes are types of wetlands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903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talk about some non-examples of </a:t>
            </a:r>
            <a:r>
              <a:rPr lang="en-US" b="1" baseline="0" dirty="0" smtClean="0"/>
              <a:t>wetlands</a:t>
            </a:r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Wetlands are areas of land,</a:t>
            </a:r>
            <a:r>
              <a:rPr lang="en-US" baseline="0" dirty="0" smtClean="0"/>
              <a:t> so oceans are not wetlands.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33840-54EC-F244-8A66-4A43181582D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73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area that is saturated with water for at least part of the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Before we define the terms estuary, wetland, and watershed, let’s review some other words that you already learned, and make sure you are firm in your understanding.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21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define the term</a:t>
            </a:r>
            <a:r>
              <a:rPr lang="en-US" baseline="0" dirty="0" smtClean="0"/>
              <a:t> estuary.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611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estuary will often have wetland</a:t>
            </a:r>
            <a:r>
              <a:rPr lang="en-US" baseline="0" dirty="0" smtClean="0"/>
              <a:t> swamps and marshes along its edges.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4AA7A-5D95-E343-A933-DC681A328C5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736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Estuaries have</a:t>
            </a:r>
            <a:r>
              <a:rPr lang="en-US" baseline="0" dirty="0" smtClean="0"/>
              <a:t> large aquifers underneath them where groundwater collects.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4AA7A-5D95-E343-A933-DC681A328C5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658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That is the basic definition, but there is a bit more you need to know.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237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Estuaries </a:t>
            </a:r>
            <a:r>
              <a:rPr lang="en-US" baseline="0" dirty="0" smtClean="0"/>
              <a:t>have a mixture of fresh water and salt water.  Recall that salinity describes how salty the water 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4AA7A-5D95-E343-A933-DC681A328C5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894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Estuaries have a gradient of salinity.  This means that the amount of salt in the water changes as</a:t>
            </a:r>
            <a:r>
              <a:rPr lang="en-US" baseline="0" dirty="0" smtClean="0"/>
              <a:t> you travel through the estuary.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4AA7A-5D95-E343-A933-DC681A328C5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725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fresh river water has very little salt.  The amount of salt increases as you get closer to the ocean.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4AA7A-5D95-E343-A933-DC681A328C5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725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Now, let’s talk about some common examples of estuaries.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aquifer is</a:t>
            </a:r>
            <a:r>
              <a:rPr lang="en-US" baseline="0" dirty="0" smtClean="0"/>
              <a:t> water stored under the ground.  We sometimes refer to aquifers as ground water.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4AA7A-5D95-E343-A933-DC681A328C5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272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largest estuary on the East Coast is</a:t>
            </a:r>
            <a:r>
              <a:rPr lang="en-US" baseline="0" dirty="0" smtClean="0"/>
              <a:t> the Chesapeake Bay.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4AA7A-5D95-E343-A933-DC681A328C5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770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en-US" baseline="0" dirty="0" smtClean="0"/>
              <a:t>he Chesapeake Bay estuary is part of the Chesapeake Bay watershed.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799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freshwater runoff from</a:t>
            </a:r>
            <a:r>
              <a:rPr lang="en-US" baseline="0" dirty="0" smtClean="0"/>
              <a:t> the land outlined in red ends up in bodies of water that flow into the Chesapeake Bay estuary where it mixes with the salt water from the ocean.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4AA7A-5D95-E343-A933-DC681A328C5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299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talk about some non-examples of estuaries.  These are things that might seem similar but do not fit the definition of estuary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6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non-example is this mountain-top</a:t>
            </a:r>
            <a:r>
              <a:rPr lang="en-US" baseline="0" dirty="0" smtClean="0"/>
              <a:t> lake. There is NOT a mix of salt water and freshwater here. It is all freshwater so it is NOT an estuary.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35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ocean surrounding this island</a:t>
            </a:r>
            <a:r>
              <a:rPr lang="en-US" baseline="0" dirty="0" smtClean="0"/>
              <a:t> is NOT an example of an estuary. </a:t>
            </a:r>
          </a:p>
          <a:p>
            <a:r>
              <a:rPr lang="en-US" baseline="0" dirty="0" smtClean="0"/>
              <a:t>It is ALL salt water so it is NOT an estuary.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35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try a practice question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define the term</a:t>
            </a:r>
            <a:r>
              <a:rPr lang="en-US" baseline="0" dirty="0" smtClean="0"/>
              <a:t>, watershed.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61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Also,</a:t>
            </a:r>
            <a:r>
              <a:rPr lang="en-US" baseline="0" dirty="0" smtClean="0"/>
              <a:t> r</a:t>
            </a:r>
            <a:r>
              <a:rPr lang="en-US" dirty="0" smtClean="0"/>
              <a:t>emember</a:t>
            </a:r>
            <a:r>
              <a:rPr lang="en-US" baseline="0" dirty="0" smtClean="0"/>
              <a:t> that ocean water has salt in it while freshwater does NOT contain salt.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4AA7A-5D95-E343-A933-DC681A328C5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027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watershed is an area of land where all of the runoff</a:t>
            </a:r>
            <a:r>
              <a:rPr lang="en-US" baseline="0" dirty="0" smtClean="0"/>
              <a:t> flows downhill into the same body of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562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watershed includes the water and the land</a:t>
            </a:r>
            <a:r>
              <a:rPr lang="en-US" baseline="0" dirty="0" smtClean="0"/>
              <a:t>.  It is not only the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562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watershed includes all sources of water, clean or polluted, and all the land that drain into a watershed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815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your school parking lot, this puddle, this creek, and this farm are all part of a watershed.</a:t>
            </a:r>
            <a:r>
              <a:rPr lang="en-US" baseline="0" dirty="0" smtClean="0"/>
              <a:t> All of these eventually drain into a single body of water.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90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Wetlands and estuaries are parts found in many watersheds.  Aquifers are found in the soil and rock below most watersheds.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207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review the definition of </a:t>
            </a:r>
            <a:r>
              <a:rPr lang="en-US" b="0" baseline="0" dirty="0" smtClean="0"/>
              <a:t>watershed.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9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</a:t>
            </a:r>
            <a:r>
              <a:rPr lang="en-US" b="0" baseline="0" dirty="0" smtClean="0"/>
              <a:t> is a watershed?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21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</a:t>
            </a:r>
            <a:r>
              <a:rPr lang="en-US" b="0" baseline="0" dirty="0" smtClean="0"/>
              <a:t> are parts that can be found in a watershed?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21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Now, let’s talk about some common examples of watersheds.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example of a</a:t>
            </a:r>
            <a:r>
              <a:rPr lang="en-US" baseline="0" dirty="0" smtClean="0"/>
              <a:t> watershed is the James River Watershed.</a:t>
            </a:r>
          </a:p>
          <a:p>
            <a:r>
              <a:rPr lang="en-US" baseline="0" dirty="0" smtClean="0"/>
              <a:t>The watershed includes all the water AND land in that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Finally, remember that salinity is the amount of salt in the water.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4AA7A-5D95-E343-A933-DC681A328C5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894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example of a</a:t>
            </a:r>
            <a:r>
              <a:rPr lang="en-US" baseline="0" dirty="0" smtClean="0"/>
              <a:t> larger watershed is the Chesapeake Bay Watershed.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watershed includes all the water AND land in that area.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799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James River watershed exists within the large</a:t>
            </a:r>
            <a:r>
              <a:rPr lang="en-US" baseline="0" dirty="0" smtClean="0"/>
              <a:t>r </a:t>
            </a:r>
            <a:r>
              <a:rPr lang="en-US" baseline="0" dirty="0" err="1" smtClean="0"/>
              <a:t>Cheasepeake</a:t>
            </a:r>
            <a:r>
              <a:rPr lang="en-US" baseline="0" dirty="0" smtClean="0"/>
              <a:t> Bay watershed so that is included in BOTH watersheds.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799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I’m going to give you a clue to help you remember the term</a:t>
            </a:r>
            <a:r>
              <a:rPr lang="en-US" baseline="0" dirty="0" smtClean="0"/>
              <a:t> watershed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174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break the word down to help remember what it means.  Watershed begins with water.  Water flows through the watershed.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020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Watershed ends in shed.  Shed can mean to cast off or to let fall.  A dog sheds its fur.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020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Likewise, a watershed sheds the rainwater that falls on it.  This rainwater all collects in the same location.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020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1E512-3CB6-EC45-8E27-6C21B75F68A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510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1E512-3CB6-EC45-8E27-6C21B75F68A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510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take a minute to review some questions.</a:t>
            </a:r>
            <a:r>
              <a:rPr lang="en-US" b="0" baseline="0" dirty="0" smtClean="0"/>
              <a:t>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9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Estuary</a:t>
            </a:r>
          </a:p>
          <a:p>
            <a:pPr marL="514350" indent="-514350">
              <a:buAutoNum type="alphaUcPeriod"/>
            </a:pPr>
            <a:r>
              <a:rPr lang="en-US" dirty="0" smtClean="0"/>
              <a:t>Ocean</a:t>
            </a:r>
          </a:p>
          <a:p>
            <a:pPr marL="514350" indent="-514350">
              <a:buAutoNum type="alphaUcPeriod"/>
            </a:pPr>
            <a:r>
              <a:rPr lang="en-US" dirty="0" smtClean="0"/>
              <a:t>Lake</a:t>
            </a:r>
          </a:p>
          <a:p>
            <a:pPr marL="514350" indent="-514350">
              <a:buAutoNum type="alphaUcPeriod"/>
            </a:pPr>
            <a:r>
              <a:rPr lang="en-US" dirty="0" smtClean="0"/>
              <a:t>Wetland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focus</a:t>
            </a:r>
            <a:r>
              <a:rPr lang="en-US" baseline="0" dirty="0" smtClean="0"/>
              <a:t> in on wetlands, estuaries, and watersheds.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05CB-2FBD-F24E-9E19-1B27E38EED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778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Estuary</a:t>
            </a:r>
          </a:p>
          <a:p>
            <a:pPr marL="514350" indent="-514350">
              <a:buAutoNum type="alphaUcPeriod"/>
            </a:pPr>
            <a:r>
              <a:rPr lang="en-US" dirty="0" smtClean="0"/>
              <a:t>Pond</a:t>
            </a:r>
          </a:p>
          <a:p>
            <a:pPr marL="514350" indent="-514350">
              <a:buAutoNum type="alphaUcPeriod"/>
            </a:pPr>
            <a:r>
              <a:rPr lang="en-US" dirty="0" smtClean="0"/>
              <a:t>Wetland</a:t>
            </a:r>
          </a:p>
          <a:p>
            <a:pPr marL="514350" indent="-514350">
              <a:buAutoNum type="alphaUcPeriod"/>
            </a:pPr>
            <a:r>
              <a:rPr lang="en-US" b="1" dirty="0" smtClean="0"/>
              <a:t>Watershed</a:t>
            </a:r>
          </a:p>
          <a:p>
            <a:pPr marL="514350" indent="-514350">
              <a:buAutoNum type="alphaU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Frogs</a:t>
            </a:r>
          </a:p>
          <a:p>
            <a:pPr marL="514350" indent="-514350">
              <a:buAutoNum type="alphaUcPeriod"/>
            </a:pPr>
            <a:r>
              <a:rPr lang="en-US" dirty="0" smtClean="0"/>
              <a:t>Alligators</a:t>
            </a:r>
          </a:p>
          <a:p>
            <a:pPr marL="514350" indent="-514350">
              <a:buAutoNum type="alphaUcPeriod"/>
            </a:pPr>
            <a:r>
              <a:rPr lang="en-US" dirty="0" smtClean="0"/>
              <a:t>Moss</a:t>
            </a:r>
          </a:p>
          <a:p>
            <a:pPr marL="514350" indent="-514350">
              <a:buAutoNum type="alphaUcPeriod"/>
            </a:pPr>
            <a:r>
              <a:rPr lang="en-US" b="1" dirty="0" smtClean="0"/>
              <a:t>Cactus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940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wetland</a:t>
            </a:r>
            <a:r>
              <a:rPr lang="en-US" baseline="0" dirty="0" smtClean="0"/>
              <a:t> is a</a:t>
            </a:r>
            <a:r>
              <a:rPr lang="en-US" dirty="0" smtClean="0"/>
              <a:t>n area that is saturated with water for at least part of the year.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05CB-2FBD-F24E-9E19-1B27E38EED9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997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watershed is an area of land where all of the runoff</a:t>
            </a:r>
            <a:r>
              <a:rPr lang="en-US" baseline="0" dirty="0" smtClean="0"/>
              <a:t> flows downhill into the same body of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6F2B0-DF2E-D946-A544-4F94DACBE229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562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See procedure at: https://</a:t>
            </a:r>
            <a:r>
              <a:rPr lang="en-US" baseline="0" dirty="0" err="1" smtClean="0"/>
              <a:t>wetlandslive.pwnet.org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pdf</a:t>
            </a:r>
            <a:r>
              <a:rPr lang="en-US" baseline="0" dirty="0" smtClean="0"/>
              <a:t>/1.1_SensationalWetlands.pdf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BBA49-AD63-D140-91A0-2E908DA988A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28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define the term</a:t>
            </a:r>
            <a:r>
              <a:rPr lang="en-US" baseline="0" dirty="0" smtClean="0"/>
              <a:t> wetland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61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wetland</a:t>
            </a:r>
            <a:r>
              <a:rPr lang="en-US" baseline="0" dirty="0" smtClean="0"/>
              <a:t> is a</a:t>
            </a:r>
            <a:r>
              <a:rPr lang="en-US" dirty="0" smtClean="0"/>
              <a:t>n area that is saturated with water for at least part of the year.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05CB-2FBD-F24E-9E19-1B27E38EED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9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EFAA-1683-DD4E-A231-688FE49A2541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25843-6DFD-3D42-B4E3-5E88BB5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kstockphotos.com/image/stock-photo-shore-line-of-the-axe/497301675" TargetMode="External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kstockphotos.com/image/stock-illustration-water-cycle/176666463" TargetMode="Externa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kstockphotos.com/image/stock-illustration-water-cycle/176666463" TargetMode="Externa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kstockphotos.com/image/stock-photo-salt-shaker-pile/177390453" TargetMode="External"/><Relationship Id="rId4" Type="http://schemas.openxmlformats.org/officeDocument/2006/relationships/hyperlink" Target="http://www.thinkstockphotos.com/image/stock-illustration-water-design/503455659" TargetMode="External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7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9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../media/image6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s://wetlandslive.pwnet.org/pdf/1.1_SensationalWetlands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701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5400" dirty="0" smtClean="0"/>
              <a:t>Wetlands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89501"/>
            <a:ext cx="7772400" cy="1752600"/>
          </a:xfrm>
        </p:spPr>
        <p:txBody>
          <a:bodyPr/>
          <a:lstStyle/>
          <a:p>
            <a:r>
              <a:rPr lang="en-US" dirty="0" smtClean="0"/>
              <a:t>An area that is saturated with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water</a:t>
            </a:r>
            <a:r>
              <a:rPr lang="en-US" dirty="0" smtClean="0"/>
              <a:t> for at least part of the year</a:t>
            </a:r>
            <a:endParaRPr lang="en-US" dirty="0"/>
          </a:p>
        </p:txBody>
      </p:sp>
      <p:pic>
        <p:nvPicPr>
          <p:cNvPr id="4" name="Picture 3" descr="dreamstime_xl_1192218 (1)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438" y="2780562"/>
            <a:ext cx="5563362" cy="3723928"/>
          </a:xfrm>
          <a:prstGeom prst="rect">
            <a:avLst/>
          </a:prstGeom>
        </p:spPr>
      </p:pic>
      <p:pic>
        <p:nvPicPr>
          <p:cNvPr id="5" name="Picture 4" descr="dreamstime_xl_23006926 (1)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971" y="631556"/>
            <a:ext cx="1297658" cy="82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701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5400" dirty="0" smtClean="0"/>
              <a:t>Wetlands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89501"/>
            <a:ext cx="7772400" cy="1752600"/>
          </a:xfrm>
        </p:spPr>
        <p:txBody>
          <a:bodyPr/>
          <a:lstStyle/>
          <a:p>
            <a:r>
              <a:rPr lang="en-US" dirty="0" smtClean="0"/>
              <a:t>An area that is </a:t>
            </a:r>
            <a:r>
              <a:rPr lang="en-US" b="1" dirty="0" smtClean="0">
                <a:solidFill>
                  <a:srgbClr val="0000FF"/>
                </a:solidFill>
              </a:rPr>
              <a:t>saturated</a:t>
            </a:r>
            <a:r>
              <a:rPr lang="en-US" dirty="0" smtClean="0"/>
              <a:t> with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water f</a:t>
            </a:r>
            <a:r>
              <a:rPr lang="en-US" dirty="0" smtClean="0"/>
              <a:t>or at least part of the year</a:t>
            </a:r>
            <a:endParaRPr lang="en-US" dirty="0"/>
          </a:p>
        </p:txBody>
      </p:sp>
      <p:pic>
        <p:nvPicPr>
          <p:cNvPr id="4" name="Picture 3" descr="dreamstime_xl_1192218 (1)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62" y="2780562"/>
            <a:ext cx="5563362" cy="3723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66969" y="1589501"/>
            <a:ext cx="2479932" cy="627105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5"/>
          </p:cNvCxnSpPr>
          <p:nvPr/>
        </p:nvCxnSpPr>
        <p:spPr>
          <a:xfrm>
            <a:off x="5183723" y="2124769"/>
            <a:ext cx="1669036" cy="1038388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75566" y="3367184"/>
            <a:ext cx="1982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Wet</a:t>
            </a:r>
          </a:p>
          <a:p>
            <a:r>
              <a:rPr lang="en-US" dirty="0" smtClean="0"/>
              <a:t>Thoroughly Soaked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52" y="543695"/>
            <a:ext cx="7454890" cy="5591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5946" y="1775578"/>
            <a:ext cx="979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613737" y="5488532"/>
            <a:ext cx="1085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Land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50189" y="2513918"/>
            <a:ext cx="976122" cy="107234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004547" y="4578533"/>
            <a:ext cx="493202" cy="1207121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62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8580" y="1001302"/>
            <a:ext cx="58322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4800" u="sng" dirty="0" smtClean="0"/>
              <a:t>Types of wetlands:</a:t>
            </a:r>
          </a:p>
          <a:p>
            <a:pPr marL="285750" indent="-285750">
              <a:spcBef>
                <a:spcPts val="2400"/>
              </a:spcBef>
              <a:buFont typeface="Arial"/>
              <a:buChar char="•"/>
            </a:pPr>
            <a:r>
              <a:rPr lang="en-US" sz="4800" dirty="0" smtClean="0">
                <a:solidFill>
                  <a:srgbClr val="FF0000"/>
                </a:solidFill>
              </a:rPr>
              <a:t>Swamp</a:t>
            </a:r>
          </a:p>
        </p:txBody>
      </p:sp>
    </p:spTree>
    <p:extLst>
      <p:ext uri="{BB962C8B-B14F-4D97-AF65-F5344CB8AC3E}">
        <p14:creationId xmlns:p14="http://schemas.microsoft.com/office/powerpoint/2010/main" val="21845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8580" y="1001302"/>
            <a:ext cx="58322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4800" u="sng" dirty="0" smtClean="0"/>
              <a:t>Types of wetlands:</a:t>
            </a:r>
          </a:p>
          <a:p>
            <a:pPr marL="285750" indent="-285750">
              <a:spcBef>
                <a:spcPts val="2400"/>
              </a:spcBef>
              <a:buFont typeface="Arial"/>
              <a:buChar char="•"/>
            </a:pPr>
            <a:r>
              <a:rPr lang="en-US" sz="4800" dirty="0" smtClean="0"/>
              <a:t>Swamp</a:t>
            </a:r>
          </a:p>
          <a:p>
            <a:pPr marL="285750" indent="-285750">
              <a:spcBef>
                <a:spcPts val="2400"/>
              </a:spcBef>
              <a:buFont typeface="Arial"/>
              <a:buChar char="•"/>
            </a:pPr>
            <a:r>
              <a:rPr lang="en-US" sz="4800" dirty="0" smtClean="0">
                <a:solidFill>
                  <a:srgbClr val="FF0000"/>
                </a:solidFill>
              </a:rPr>
              <a:t>Bog</a:t>
            </a:r>
          </a:p>
        </p:txBody>
      </p:sp>
    </p:spTree>
    <p:extLst>
      <p:ext uri="{BB962C8B-B14F-4D97-AF65-F5344CB8AC3E}">
        <p14:creationId xmlns:p14="http://schemas.microsoft.com/office/powerpoint/2010/main" val="112897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8580" y="1001302"/>
            <a:ext cx="58322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4800" u="sng" dirty="0" smtClean="0"/>
              <a:t>Types of wetlands:</a:t>
            </a:r>
          </a:p>
          <a:p>
            <a:pPr marL="285750" indent="-285750">
              <a:spcBef>
                <a:spcPts val="2400"/>
              </a:spcBef>
              <a:buFont typeface="Arial"/>
              <a:buChar char="•"/>
            </a:pPr>
            <a:r>
              <a:rPr lang="en-US" sz="4800" dirty="0" smtClean="0"/>
              <a:t>Swamp</a:t>
            </a:r>
          </a:p>
          <a:p>
            <a:pPr marL="285750" indent="-285750">
              <a:spcBef>
                <a:spcPts val="2400"/>
              </a:spcBef>
              <a:buFont typeface="Arial"/>
              <a:buChar char="•"/>
            </a:pPr>
            <a:r>
              <a:rPr lang="en-US" sz="4800" dirty="0" smtClean="0"/>
              <a:t>Bog</a:t>
            </a:r>
          </a:p>
          <a:p>
            <a:pPr marL="285750" indent="-285750">
              <a:spcBef>
                <a:spcPts val="2400"/>
              </a:spcBef>
              <a:buFont typeface="Arial"/>
              <a:buChar char="•"/>
            </a:pPr>
            <a:r>
              <a:rPr lang="en-US" sz="4800" dirty="0">
                <a:solidFill>
                  <a:srgbClr val="FF0000"/>
                </a:solidFill>
              </a:rPr>
              <a:t>M</a:t>
            </a:r>
            <a:r>
              <a:rPr lang="en-US" sz="4800" dirty="0" smtClean="0">
                <a:solidFill>
                  <a:srgbClr val="FF0000"/>
                </a:solidFill>
              </a:rPr>
              <a:t>arsh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9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0852" y="161548"/>
            <a:ext cx="1559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Swamp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6314"/>
            <a:ext cx="9144000" cy="5631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0660" y="1465319"/>
            <a:ext cx="1210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Trees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471135" y="1564911"/>
            <a:ext cx="842652" cy="484632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733374">
            <a:off x="3144428" y="1913130"/>
            <a:ext cx="842652" cy="484632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0852" y="161548"/>
            <a:ext cx="1559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Swamp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6314"/>
            <a:ext cx="9144000" cy="5631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0660" y="1465319"/>
            <a:ext cx="3105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Standing Water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5733082">
            <a:off x="3807078" y="2956492"/>
            <a:ext cx="2173067" cy="484632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0852" y="161548"/>
            <a:ext cx="1559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Swamp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6314"/>
            <a:ext cx="9144000" cy="5631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0219" y="1465319"/>
            <a:ext cx="3735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Plants and Animals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90" y="344713"/>
            <a:ext cx="896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Bog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431" y="0"/>
            <a:ext cx="533657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6679" y="1788484"/>
            <a:ext cx="1028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Peat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4987096">
            <a:off x="3940254" y="2639824"/>
            <a:ext cx="842652" cy="484632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4977"/>
            <a:ext cx="7772400" cy="1049208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Wetlands, watersheds, </a:t>
            </a:r>
            <a:r>
              <a:rPr lang="en-US" sz="5400" smtClean="0"/>
              <a:t>and </a:t>
            </a:r>
            <a:r>
              <a:rPr lang="en-US" sz="5400" smtClean="0"/>
              <a:t>estuaries</a:t>
            </a:r>
            <a:endParaRPr lang="en-US" sz="5400" dirty="0"/>
          </a:p>
        </p:txBody>
      </p:sp>
      <p:pic>
        <p:nvPicPr>
          <p:cNvPr id="3" name="Picture 2" descr="dreamstime_xl_1192218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531" y="4254535"/>
            <a:ext cx="3621319" cy="2423989"/>
          </a:xfrm>
          <a:prstGeom prst="rect">
            <a:avLst/>
          </a:prstGeom>
        </p:spPr>
      </p:pic>
      <p:pic>
        <p:nvPicPr>
          <p:cNvPr id="4" name="Picture 3" descr="estuary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175" y="1883189"/>
            <a:ext cx="5784240" cy="226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90" y="344713"/>
            <a:ext cx="896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Bog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431" y="0"/>
            <a:ext cx="53365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4168" y="2182761"/>
            <a:ext cx="1998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Few trees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90" y="344713"/>
            <a:ext cx="896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Bog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431" y="0"/>
            <a:ext cx="53365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56903" y="4218039"/>
            <a:ext cx="22402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and many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plants and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animals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6687" y="163284"/>
            <a:ext cx="1384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Marsh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47" y="1248058"/>
            <a:ext cx="6746181" cy="5624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2986" y="2434813"/>
            <a:ext cx="2927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Shallow Water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4987096">
            <a:off x="3889038" y="3020683"/>
            <a:ext cx="842652" cy="484632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1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6687" y="163284"/>
            <a:ext cx="1384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Marsh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9" y="1233310"/>
            <a:ext cx="6746181" cy="5624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9908" y="2434813"/>
            <a:ext cx="2086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Few Trees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20581259">
            <a:off x="2888114" y="2192494"/>
            <a:ext cx="842652" cy="484632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0581259">
            <a:off x="4539950" y="5435228"/>
            <a:ext cx="842652" cy="484632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64805" y="5709169"/>
            <a:ext cx="1629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Grasses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6687" y="163284"/>
            <a:ext cx="1384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Marsh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9" y="1233310"/>
            <a:ext cx="6746181" cy="56246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0309" y="5633884"/>
            <a:ext cx="5748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and many plants and animals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39422" y="279570"/>
            <a:ext cx="1092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8000"/>
                </a:solidFill>
              </a:rPr>
              <a:t>YES</a:t>
            </a:r>
            <a:endParaRPr lang="en-US" sz="4400" b="1" dirty="0">
              <a:solidFill>
                <a:srgbClr val="008000"/>
              </a:solidFill>
            </a:endParaRPr>
          </a:p>
        </p:txBody>
      </p:sp>
      <p:pic>
        <p:nvPicPr>
          <p:cNvPr id="2" name="Picture 1" descr="dreamstime_xl_15358921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179" y="1590344"/>
            <a:ext cx="5872475" cy="39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39422" y="279570"/>
            <a:ext cx="1092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8000"/>
                </a:solidFill>
              </a:rPr>
              <a:t>YES</a:t>
            </a:r>
            <a:endParaRPr lang="en-US" sz="4400" b="1" dirty="0">
              <a:solidFill>
                <a:srgbClr val="008000"/>
              </a:solidFill>
            </a:endParaRPr>
          </a:p>
        </p:txBody>
      </p:sp>
      <p:pic>
        <p:nvPicPr>
          <p:cNvPr id="4" name="Picture 3" descr="dreamstime_xl_485265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16" y="1447397"/>
            <a:ext cx="7178532" cy="470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2306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95205" y="698868"/>
            <a:ext cx="990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NO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dreamstime_xl_33472172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533" y="1739523"/>
            <a:ext cx="5400193" cy="41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What is a wetland?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417638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Which of the following is </a:t>
            </a:r>
            <a:r>
              <a:rPr lang="en-US" sz="3600" b="1" dirty="0" smtClean="0"/>
              <a:t>not </a:t>
            </a:r>
            <a:r>
              <a:rPr lang="en-US" sz="3600" dirty="0" smtClean="0"/>
              <a:t>an example of a wetland?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959376"/>
            <a:ext cx="5217687" cy="4525963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Swamps</a:t>
            </a:r>
          </a:p>
          <a:p>
            <a:pPr marL="514350" indent="-514350">
              <a:buAutoNum type="alphaUcPeriod"/>
            </a:pPr>
            <a:r>
              <a:rPr lang="en-US" dirty="0" smtClean="0"/>
              <a:t>Marshes</a:t>
            </a:r>
          </a:p>
          <a:p>
            <a:pPr marL="514350" indent="-514350">
              <a:buAutoNum type="alphaUcPeriod"/>
            </a:pPr>
            <a:r>
              <a:rPr lang="en-US" dirty="0" smtClean="0"/>
              <a:t>River</a:t>
            </a:r>
          </a:p>
          <a:p>
            <a:pPr marL="514350" indent="-514350">
              <a:buAutoNum type="alphaUcPeriod"/>
            </a:pPr>
            <a:r>
              <a:rPr lang="en-US" dirty="0" smtClean="0"/>
              <a:t>Bogs</a:t>
            </a:r>
          </a:p>
          <a:p>
            <a:pPr marL="514350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Which of the following is </a:t>
            </a:r>
            <a:r>
              <a:rPr lang="en-US" sz="3600" b="1" dirty="0" smtClean="0"/>
              <a:t>not </a:t>
            </a:r>
            <a:r>
              <a:rPr lang="en-US" sz="3600" dirty="0" smtClean="0"/>
              <a:t>an example of a wetland?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959376"/>
            <a:ext cx="5217687" cy="4525963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Swamps</a:t>
            </a:r>
          </a:p>
          <a:p>
            <a:pPr marL="514350" indent="-514350">
              <a:buAutoNum type="alphaUcPeriod"/>
            </a:pPr>
            <a:r>
              <a:rPr lang="en-US" dirty="0" smtClean="0"/>
              <a:t>Marshes</a:t>
            </a:r>
          </a:p>
          <a:p>
            <a:pPr marL="514350" indent="-514350">
              <a:buAutoNum type="alphaUcPeriod"/>
            </a:pPr>
            <a:r>
              <a:rPr lang="en-US" b="1" dirty="0" smtClean="0"/>
              <a:t>River</a:t>
            </a:r>
          </a:p>
          <a:p>
            <a:pPr marL="514350" indent="-514350">
              <a:buAutoNum type="alphaUcPeriod"/>
            </a:pPr>
            <a:r>
              <a:rPr lang="en-US" dirty="0" smtClean="0"/>
              <a:t>Bogs</a:t>
            </a:r>
          </a:p>
          <a:p>
            <a:pPr marL="514350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7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9144000" cy="6198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3656" y="668421"/>
            <a:ext cx="2276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Estuary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701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5400" dirty="0" smtClean="0"/>
              <a:t>Estuary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5804"/>
            <a:ext cx="7772400" cy="1752600"/>
          </a:xfrm>
        </p:spPr>
        <p:txBody>
          <a:bodyPr/>
          <a:lstStyle/>
          <a:p>
            <a:r>
              <a:rPr lang="en-US" dirty="0" smtClean="0"/>
              <a:t>Partially enclosed body of water formed where a river flows into an ocean </a:t>
            </a:r>
            <a:endParaRPr lang="en-US" dirty="0"/>
          </a:p>
        </p:txBody>
      </p:sp>
      <p:pic>
        <p:nvPicPr>
          <p:cNvPr id="5" name="Picture 4" descr="estuary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070" y="2958473"/>
            <a:ext cx="6545929" cy="256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701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5400" dirty="0" smtClean="0"/>
              <a:t>Estuary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5804"/>
            <a:ext cx="7772400" cy="1752600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ody of water formed where a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river</a:t>
            </a:r>
            <a:r>
              <a:rPr lang="en-US" dirty="0" smtClean="0"/>
              <a:t> flows into an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ocean 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 descr="estuary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070" y="2958473"/>
            <a:ext cx="6545929" cy="256382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670389" y="3561880"/>
            <a:ext cx="2471072" cy="538424"/>
          </a:xfrm>
          <a:prstGeom prst="ellipse">
            <a:avLst/>
          </a:prstGeom>
          <a:noFill/>
          <a:ln w="7620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17024" y="3292668"/>
            <a:ext cx="2194975" cy="1856872"/>
          </a:xfrm>
          <a:prstGeom prst="ellipse">
            <a:avLst/>
          </a:prstGeom>
          <a:noFill/>
          <a:ln w="76200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701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5400" dirty="0" smtClean="0"/>
              <a:t>Estuary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5804"/>
            <a:ext cx="7772400" cy="1752600"/>
          </a:xfrm>
        </p:spPr>
        <p:txBody>
          <a:bodyPr/>
          <a:lstStyle/>
          <a:p>
            <a:r>
              <a:rPr lang="en-US" dirty="0" smtClean="0"/>
              <a:t>Partially enclosed body of water formed where a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river</a:t>
            </a:r>
            <a:r>
              <a:rPr lang="en-US" dirty="0" smtClean="0"/>
              <a:t> flows into an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ocean 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 descr="estuary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070" y="2958473"/>
            <a:ext cx="6545929" cy="256382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670389" y="3561880"/>
            <a:ext cx="2471072" cy="538424"/>
          </a:xfrm>
          <a:prstGeom prst="ellipse">
            <a:avLst/>
          </a:prstGeom>
          <a:noFill/>
          <a:ln w="7620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17024" y="3292668"/>
            <a:ext cx="2194975" cy="1856872"/>
          </a:xfrm>
          <a:prstGeom prst="ellipse">
            <a:avLst/>
          </a:prstGeom>
          <a:noFill/>
          <a:ln w="76200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5983194"/>
            <a:ext cx="4780382" cy="374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r>
              <a:rPr lang="en-US" sz="5400" b="1" dirty="0" smtClean="0"/>
              <a:t>Estuary</a:t>
            </a:r>
            <a:endParaRPr lang="en-US" b="1" dirty="0"/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H="1" flipV="1">
            <a:off x="3023266" y="4859620"/>
            <a:ext cx="205125" cy="1123574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7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1876" y="2780976"/>
            <a:ext cx="262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# </a:t>
            </a:r>
            <a:r>
              <a:rPr lang="en-US" dirty="0"/>
              <a:t>		</a:t>
            </a:r>
            <a:r>
              <a:rPr lang="en-US" dirty="0">
                <a:hlinkClick r:id="rId3"/>
              </a:rPr>
              <a:t>497301675</a:t>
            </a:r>
            <a:endParaRPr lang="en-US" dirty="0"/>
          </a:p>
        </p:txBody>
      </p:sp>
      <p:pic>
        <p:nvPicPr>
          <p:cNvPr id="4" name="Picture 3" descr="Estuary_1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" y="0"/>
            <a:ext cx="4755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0364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/>
              <a:t>Aquifer</a:t>
            </a:r>
            <a:endParaRPr lang="en-US" sz="7200" dirty="0"/>
          </a:p>
        </p:txBody>
      </p:sp>
      <p:sp>
        <p:nvSpPr>
          <p:cNvPr id="3" name="Rectangle 2"/>
          <p:cNvSpPr/>
          <p:nvPr/>
        </p:nvSpPr>
        <p:spPr>
          <a:xfrm>
            <a:off x="3953193" y="3244334"/>
            <a:ext cx="3882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Photo #  176666463</a:t>
            </a:r>
            <a:r>
              <a:rPr lang="en-US" dirty="0" smtClean="0"/>
              <a:t>  or scan a drawing.</a:t>
            </a:r>
            <a:endParaRPr lang="en-US" dirty="0"/>
          </a:p>
        </p:txBody>
      </p:sp>
      <p:pic>
        <p:nvPicPr>
          <p:cNvPr id="4" name="Picture 3" descr="Water_Cycle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600"/>
            <a:ext cx="9144000" cy="6630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" y="4504779"/>
            <a:ext cx="1883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Aquifer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070100" y="4648200"/>
            <a:ext cx="1333500" cy="62602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0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400"/>
            <a:ext cx="9144000" cy="60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0364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/>
              <a:t>Aquifer</a:t>
            </a:r>
            <a:endParaRPr lang="en-US" sz="7200" dirty="0"/>
          </a:p>
        </p:txBody>
      </p:sp>
      <p:sp>
        <p:nvSpPr>
          <p:cNvPr id="3" name="Rectangle 2"/>
          <p:cNvSpPr/>
          <p:nvPr/>
        </p:nvSpPr>
        <p:spPr>
          <a:xfrm>
            <a:off x="3953193" y="3244334"/>
            <a:ext cx="3882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Photo #  176666463</a:t>
            </a:r>
            <a:r>
              <a:rPr lang="en-US" dirty="0" smtClean="0"/>
              <a:t>  or scan a drawing.</a:t>
            </a:r>
            <a:endParaRPr lang="en-US" dirty="0"/>
          </a:p>
        </p:txBody>
      </p:sp>
      <p:pic>
        <p:nvPicPr>
          <p:cNvPr id="4" name="Picture 3" descr="Water_Cycle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600"/>
            <a:ext cx="9144000" cy="6630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" y="4504779"/>
            <a:ext cx="1883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Aquifer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070100" y="4648200"/>
            <a:ext cx="1333500" cy="62602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4142" y="1387288"/>
            <a:ext cx="373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# </a:t>
            </a:r>
            <a:r>
              <a:rPr lang="en-US" dirty="0"/>
              <a:t>		</a:t>
            </a:r>
            <a:r>
              <a:rPr lang="en-US" dirty="0" smtClean="0">
                <a:hlinkClick r:id="rId3"/>
              </a:rPr>
              <a:t>177390453</a:t>
            </a:r>
            <a:r>
              <a:rPr lang="en-US" dirty="0" smtClean="0"/>
              <a:t>  salt shaker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0572" y="1387288"/>
            <a:ext cx="259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#      </a:t>
            </a:r>
            <a:r>
              <a:rPr lang="en-US" dirty="0" smtClean="0">
                <a:hlinkClick r:id="rId4"/>
              </a:rPr>
              <a:t>503455659</a:t>
            </a:r>
            <a:endParaRPr lang="en-US" dirty="0"/>
          </a:p>
        </p:txBody>
      </p:sp>
      <p:pic>
        <p:nvPicPr>
          <p:cNvPr id="5" name="Picture 4" descr="Water_Drop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72" y="0"/>
            <a:ext cx="3745475" cy="6858000"/>
          </a:xfrm>
          <a:prstGeom prst="rect">
            <a:avLst/>
          </a:prstGeom>
        </p:spPr>
      </p:pic>
      <p:pic>
        <p:nvPicPr>
          <p:cNvPr id="6" name="Picture 5" descr="Salt.jp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470" y="0"/>
            <a:ext cx="455494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1123" y="1718520"/>
            <a:ext cx="2665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Mixture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807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 flipH="1">
            <a:off x="1705431" y="1288142"/>
            <a:ext cx="5007425" cy="4572001"/>
          </a:xfrm>
          <a:prstGeom prst="parallelogram">
            <a:avLst/>
          </a:prstGeom>
          <a:gradFill flip="none" rotWithShape="1">
            <a:gsLst>
              <a:gs pos="700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05432" y="521938"/>
            <a:ext cx="4092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Fresh water from rivers 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4936" y="5990196"/>
            <a:ext cx="45231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Salt water from the ocean 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4592167">
            <a:off x="4971160" y="3193146"/>
            <a:ext cx="33558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Gradient of salinity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712856" y="1288142"/>
            <a:ext cx="856344" cy="44141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18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 flipH="1">
            <a:off x="1705431" y="1288142"/>
            <a:ext cx="5007425" cy="4572001"/>
          </a:xfrm>
          <a:prstGeom prst="parallelogram">
            <a:avLst/>
          </a:prstGeom>
          <a:gradFill flip="none" rotWithShape="1">
            <a:gsLst>
              <a:gs pos="700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05432" y="521938"/>
            <a:ext cx="4092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Fresh water from rivers 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4936" y="5990196"/>
            <a:ext cx="45231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Salt water from the ocean 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4592167">
            <a:off x="4971160" y="3193146"/>
            <a:ext cx="33558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Gradient of salinity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712856" y="1288142"/>
            <a:ext cx="856344" cy="44141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59000" y="1427584"/>
            <a:ext cx="34757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Very Little Salt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1983" y="4996359"/>
            <a:ext cx="27020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Lots of Salt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10" name="Picture 9" descr="Salt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619" y="2984425"/>
            <a:ext cx="601856" cy="906164"/>
          </a:xfrm>
          <a:prstGeom prst="rect">
            <a:avLst/>
          </a:prstGeom>
        </p:spPr>
      </p:pic>
      <p:pic>
        <p:nvPicPr>
          <p:cNvPr id="11" name="Picture 10" descr="Salt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553" y="2107320"/>
            <a:ext cx="388598" cy="585080"/>
          </a:xfrm>
          <a:prstGeom prst="rect">
            <a:avLst/>
          </a:prstGeom>
        </p:spPr>
      </p:pic>
      <p:pic>
        <p:nvPicPr>
          <p:cNvPr id="12" name="Picture 11" descr="Salt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837" y="4070067"/>
            <a:ext cx="740782" cy="1115334"/>
          </a:xfrm>
          <a:prstGeom prst="rect">
            <a:avLst/>
          </a:prstGeom>
        </p:spPr>
      </p:pic>
      <p:pic>
        <p:nvPicPr>
          <p:cNvPr id="13" name="Picture 12" descr="Salt.jp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519" y="4067777"/>
            <a:ext cx="742303" cy="1117624"/>
          </a:xfrm>
          <a:prstGeom prst="rect">
            <a:avLst/>
          </a:prstGeom>
        </p:spPr>
      </p:pic>
      <p:pic>
        <p:nvPicPr>
          <p:cNvPr id="14" name="Picture 13" descr="Salt.jp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239" y="4067776"/>
            <a:ext cx="730379" cy="1099671"/>
          </a:xfrm>
          <a:prstGeom prst="rect">
            <a:avLst/>
          </a:prstGeom>
        </p:spPr>
      </p:pic>
      <p:pic>
        <p:nvPicPr>
          <p:cNvPr id="15" name="Picture 14" descr="Salt.jpg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383" y="4070067"/>
            <a:ext cx="728858" cy="1097381"/>
          </a:xfrm>
          <a:prstGeom prst="rect">
            <a:avLst/>
          </a:prstGeom>
        </p:spPr>
      </p:pic>
      <p:pic>
        <p:nvPicPr>
          <p:cNvPr id="16" name="Picture 15" descr="Salt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22" y="2984425"/>
            <a:ext cx="601856" cy="9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7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3780" y="564868"/>
            <a:ext cx="3560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Chesapeake Bay</a:t>
            </a:r>
            <a:endParaRPr lang="en-US" sz="4000" dirty="0"/>
          </a:p>
        </p:txBody>
      </p:sp>
      <p:pic>
        <p:nvPicPr>
          <p:cNvPr id="3" name="Picture 2" descr="chesapeake_amo_20041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472" y="1272754"/>
            <a:ext cx="5248728" cy="524872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69900" y="3492500"/>
            <a:ext cx="3911600" cy="12192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Estuary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947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962" y="393700"/>
            <a:ext cx="5162250" cy="5839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1958" y="6232778"/>
            <a:ext cx="575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From: Fish and Wildlife Service website http://</a:t>
            </a:r>
            <a:r>
              <a:rPr lang="en-US" dirty="0" err="1" smtClean="0"/>
              <a:t>www.fws.gov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3733" y="426284"/>
            <a:ext cx="28857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Chesapeake Bay </a:t>
            </a:r>
          </a:p>
          <a:p>
            <a:r>
              <a:rPr lang="en-US" sz="3200" dirty="0" smtClean="0"/>
              <a:t>Watershed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87112" y="4661929"/>
            <a:ext cx="28857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Chesapeake Bay </a:t>
            </a:r>
          </a:p>
          <a:p>
            <a:r>
              <a:rPr lang="en-US" sz="3200" dirty="0" smtClean="0"/>
              <a:t>Estuary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91991" y="1221701"/>
            <a:ext cx="2427682" cy="6590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91991" y="1221701"/>
            <a:ext cx="385857" cy="398660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305530" y="5465502"/>
            <a:ext cx="781582" cy="27364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096524" y="4324177"/>
            <a:ext cx="990588" cy="114132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23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762" y="393700"/>
            <a:ext cx="5162250" cy="583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3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1222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0" y="925830"/>
            <a:ext cx="2270760" cy="1703070"/>
          </a:xfrm>
          <a:prstGeom prst="rect">
            <a:avLst/>
          </a:prstGeom>
        </p:spPr>
      </p:pic>
      <p:pic>
        <p:nvPicPr>
          <p:cNvPr id="2" name="Picture 1" descr="dreamstime_xl_49666349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528" y="925830"/>
            <a:ext cx="6377472" cy="4224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590" y="3267583"/>
            <a:ext cx="219828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All freshwater</a:t>
            </a:r>
          </a:p>
          <a:p>
            <a:endParaRPr lang="en-US" sz="2500" dirty="0"/>
          </a:p>
          <a:p>
            <a:r>
              <a:rPr lang="en-US" sz="2500" dirty="0" smtClean="0"/>
              <a:t>NOT an estuary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58213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0" y="925830"/>
            <a:ext cx="2270760" cy="1703070"/>
          </a:xfrm>
          <a:prstGeom prst="rect">
            <a:avLst/>
          </a:prstGeom>
        </p:spPr>
      </p:pic>
      <p:pic>
        <p:nvPicPr>
          <p:cNvPr id="4" name="Picture 3" descr="dreamstime_xl_19499108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850" y="925830"/>
            <a:ext cx="6092818" cy="4061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90" y="3267583"/>
            <a:ext cx="219828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All salt water</a:t>
            </a:r>
          </a:p>
          <a:p>
            <a:endParaRPr lang="en-US" sz="2500" dirty="0"/>
          </a:p>
          <a:p>
            <a:r>
              <a:rPr lang="en-US" sz="2500" dirty="0" smtClean="0"/>
              <a:t>NOT an estuary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1323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rwater Freshwater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07" y="3695658"/>
            <a:ext cx="4486376" cy="2990917"/>
          </a:xfrm>
          <a:prstGeom prst="rect">
            <a:avLst/>
          </a:prstGeom>
        </p:spPr>
      </p:pic>
      <p:pic>
        <p:nvPicPr>
          <p:cNvPr id="4" name="Picture 3" descr="Coral Ree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53" y="276487"/>
            <a:ext cx="4448404" cy="2928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9770" y="328185"/>
            <a:ext cx="2419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Ocean has Salt Water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923418" y="870404"/>
            <a:ext cx="899060" cy="570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64894" y="3695658"/>
            <a:ext cx="2467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Freshwater does </a:t>
            </a:r>
            <a:r>
              <a:rPr lang="en-US" sz="2000" b="1" dirty="0" smtClean="0">
                <a:solidFill>
                  <a:srgbClr val="FF0000"/>
                </a:solidFill>
              </a:rPr>
              <a:t>NOT 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ontain salt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91762" y="4403544"/>
            <a:ext cx="946449" cy="4906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25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417638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Estuaries </a:t>
            </a:r>
            <a:r>
              <a:rPr lang="en-US" sz="3200" dirty="0" smtClean="0"/>
              <a:t>are bodies of water </a:t>
            </a:r>
            <a:r>
              <a:rPr lang="en-US" sz="3200" smtClean="0"/>
              <a:t>where a(n) </a:t>
            </a:r>
            <a:r>
              <a:rPr lang="en-US" sz="3200" dirty="0" smtClean="0"/>
              <a:t>________ flows </a:t>
            </a:r>
            <a:r>
              <a:rPr lang="en-US" sz="3200" smtClean="0"/>
              <a:t>into a(n) </a:t>
            </a:r>
            <a:r>
              <a:rPr lang="en-US" sz="3200" dirty="0" smtClean="0"/>
              <a:t>_________.</a:t>
            </a:r>
            <a:r>
              <a:rPr lang="en-US" sz="3200" b="1" dirty="0" smtClean="0"/>
              <a:t> 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1781" y="1698455"/>
            <a:ext cx="5119871" cy="452596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River; stream</a:t>
            </a:r>
          </a:p>
          <a:p>
            <a:pPr marL="514350" indent="-514350">
              <a:buAutoNum type="alphaUcPeriod"/>
            </a:pPr>
            <a:r>
              <a:rPr lang="en-US" dirty="0" smtClean="0"/>
              <a:t>Stream; ocean</a:t>
            </a:r>
          </a:p>
          <a:p>
            <a:pPr marL="514350" indent="-514350">
              <a:buAutoNum type="alphaUcPeriod"/>
            </a:pPr>
            <a:r>
              <a:rPr lang="en-US" dirty="0" smtClean="0"/>
              <a:t>Ocean; river</a:t>
            </a:r>
          </a:p>
          <a:p>
            <a:pPr marL="514350" indent="-514350">
              <a:buAutoNum type="alphaUcPeriod"/>
            </a:pPr>
            <a:r>
              <a:rPr lang="en-US" dirty="0" smtClean="0"/>
              <a:t>River; ocean</a:t>
            </a:r>
          </a:p>
          <a:p>
            <a:pPr marL="514350" indent="-514350">
              <a:buAutoNum type="alphaUcPeriod"/>
            </a:pPr>
            <a:r>
              <a:rPr lang="en-US" dirty="0" smtClean="0"/>
              <a:t>Pond; lake </a:t>
            </a:r>
          </a:p>
        </p:txBody>
      </p:sp>
    </p:spTree>
    <p:extLst>
      <p:ext uri="{BB962C8B-B14F-4D97-AF65-F5344CB8AC3E}">
        <p14:creationId xmlns:p14="http://schemas.microsoft.com/office/powerpoint/2010/main" val="42738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Estuaries </a:t>
            </a:r>
            <a:r>
              <a:rPr lang="en-US" sz="3200" dirty="0" smtClean="0"/>
              <a:t>are bodies of water where a ________ flows into a _________.</a:t>
            </a:r>
            <a:r>
              <a:rPr lang="en-US" sz="3200" b="1" dirty="0" smtClean="0"/>
              <a:t> 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1781" y="1698455"/>
            <a:ext cx="5119871" cy="452596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River; stream</a:t>
            </a:r>
          </a:p>
          <a:p>
            <a:pPr marL="514350" indent="-514350">
              <a:buAutoNum type="alphaUcPeriod"/>
            </a:pPr>
            <a:r>
              <a:rPr lang="en-US" dirty="0" smtClean="0"/>
              <a:t>Stream; ocean</a:t>
            </a:r>
          </a:p>
          <a:p>
            <a:pPr marL="514350" indent="-514350">
              <a:buAutoNum type="alphaUcPeriod"/>
            </a:pPr>
            <a:r>
              <a:rPr lang="en-US" dirty="0" smtClean="0"/>
              <a:t>Ocean; river</a:t>
            </a:r>
          </a:p>
          <a:p>
            <a:pPr marL="514350" indent="-514350">
              <a:buAutoNum type="alphaUcPeriod"/>
            </a:pP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River</a:t>
            </a:r>
            <a:r>
              <a:rPr lang="en-US" b="1" dirty="0" smtClean="0"/>
              <a:t>; </a:t>
            </a:r>
            <a:r>
              <a:rPr lang="en-US" b="1" dirty="0" smtClean="0">
                <a:solidFill>
                  <a:srgbClr val="17375E"/>
                </a:solidFill>
              </a:rPr>
              <a:t>ocean</a:t>
            </a:r>
          </a:p>
          <a:p>
            <a:pPr marL="514350" indent="-514350">
              <a:buAutoNum type="alphaUcPeriod"/>
            </a:pPr>
            <a:r>
              <a:rPr lang="en-US" dirty="0" smtClean="0"/>
              <a:t>Pond; lake </a:t>
            </a:r>
          </a:p>
        </p:txBody>
      </p:sp>
      <p:pic>
        <p:nvPicPr>
          <p:cNvPr id="4" name="Picture 3" descr="estuary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786" y="2197135"/>
            <a:ext cx="4904926" cy="19210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54105" y="2549431"/>
            <a:ext cx="1811498" cy="532656"/>
          </a:xfrm>
          <a:prstGeom prst="ellipse">
            <a:avLst/>
          </a:prstGeom>
          <a:noFill/>
          <a:ln w="7620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44388" y="2386401"/>
            <a:ext cx="1206798" cy="1391372"/>
          </a:xfrm>
          <a:prstGeom prst="ellipse">
            <a:avLst/>
          </a:prstGeom>
          <a:noFill/>
          <a:ln w="76200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4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9144000" cy="6198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1789" y="668421"/>
            <a:ext cx="3293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Watershed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shed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8427" y="2652269"/>
            <a:ext cx="437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An area of </a:t>
            </a:r>
            <a:r>
              <a:rPr lang="en-US" sz="3600" b="1" dirty="0" smtClean="0">
                <a:solidFill>
                  <a:srgbClr val="FFFFFF"/>
                </a:solidFill>
              </a:rPr>
              <a:t>land </a:t>
            </a:r>
            <a:r>
              <a:rPr lang="en-US" sz="3600" dirty="0" smtClean="0">
                <a:solidFill>
                  <a:srgbClr val="FFFFFF"/>
                </a:solidFill>
              </a:rPr>
              <a:t>where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6059" y="3298600"/>
            <a:ext cx="5927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all of the runoff </a:t>
            </a:r>
            <a:r>
              <a:rPr lang="en-US" sz="3600" dirty="0">
                <a:solidFill>
                  <a:schemeClr val="bg1"/>
                </a:solidFill>
              </a:rPr>
              <a:t>f</a:t>
            </a:r>
            <a:r>
              <a:rPr lang="en-US" sz="3600" dirty="0" smtClean="0">
                <a:solidFill>
                  <a:schemeClr val="bg1"/>
                </a:solidFill>
              </a:rPr>
              <a:t>lows </a:t>
            </a:r>
            <a:r>
              <a:rPr lang="en-US" sz="3600" dirty="0">
                <a:solidFill>
                  <a:schemeClr val="bg1"/>
                </a:solidFill>
              </a:rPr>
              <a:t>d</a:t>
            </a:r>
            <a:r>
              <a:rPr lang="en-US" sz="3600" dirty="0" smtClean="0">
                <a:solidFill>
                  <a:schemeClr val="bg1"/>
                </a:solidFill>
              </a:rPr>
              <a:t>ownhill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into the same body of water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693" y="531369"/>
            <a:ext cx="3061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 area of </a:t>
            </a:r>
            <a:r>
              <a:rPr lang="en-US" sz="3600" b="1" dirty="0" smtClean="0"/>
              <a:t>land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76264" y="5494080"/>
            <a:ext cx="8642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All of the runoff flows downhill into the river.</a:t>
            </a:r>
            <a:endParaRPr lang="en-US" sz="3600" dirty="0">
              <a:solidFill>
                <a:srgbClr val="3366FF"/>
              </a:solidFill>
            </a:endParaRPr>
          </a:p>
        </p:txBody>
      </p:sp>
      <p:pic>
        <p:nvPicPr>
          <p:cNvPr id="5" name="Picture 4" descr="Watershed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564105" y="3320266"/>
            <a:ext cx="628316" cy="133194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4510505" y="3320265"/>
            <a:ext cx="628316" cy="21738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17053" y="2766267"/>
            <a:ext cx="7299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Land 			+		Water = 			Watershed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eamstime_xl_35355742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33" y="454527"/>
            <a:ext cx="2553368" cy="1606867"/>
          </a:xfrm>
          <a:prstGeom prst="rect">
            <a:avLst/>
          </a:prstGeom>
        </p:spPr>
      </p:pic>
      <p:pic>
        <p:nvPicPr>
          <p:cNvPr id="3" name="Picture 2" descr="dreamstime_xl_43149360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315" y="454527"/>
            <a:ext cx="2566737" cy="1682818"/>
          </a:xfrm>
          <a:prstGeom prst="rect">
            <a:avLst/>
          </a:prstGeom>
        </p:spPr>
      </p:pic>
      <p:pic>
        <p:nvPicPr>
          <p:cNvPr id="4" name="Picture 3" descr="dreamstime_xl_11809565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789" y="454527"/>
            <a:ext cx="1430265" cy="1906826"/>
          </a:xfrm>
          <a:prstGeom prst="rect">
            <a:avLst/>
          </a:prstGeom>
        </p:spPr>
      </p:pic>
      <p:pic>
        <p:nvPicPr>
          <p:cNvPr id="5" name="Picture 4" descr="dreamstime_xl_5820508.jp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054" y="2767931"/>
            <a:ext cx="2420801" cy="1607513"/>
          </a:xfrm>
          <a:prstGeom prst="rect">
            <a:avLst/>
          </a:prstGeom>
        </p:spPr>
      </p:pic>
      <p:pic>
        <p:nvPicPr>
          <p:cNvPr id="6" name="Picture 5" descr="dreamstime_xl_20527590.jp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051" y="2789143"/>
            <a:ext cx="2312738" cy="1586301"/>
          </a:xfrm>
          <a:prstGeom prst="rect">
            <a:avLst/>
          </a:prstGeom>
        </p:spPr>
      </p:pic>
      <p:sp>
        <p:nvSpPr>
          <p:cNvPr id="7" name="Trapezoid 6"/>
          <p:cNvSpPr/>
          <p:nvPr/>
        </p:nvSpPr>
        <p:spPr>
          <a:xfrm rot="10800000">
            <a:off x="173788" y="173787"/>
            <a:ext cx="8809790" cy="4505157"/>
          </a:xfrm>
          <a:prstGeom prst="trapezoid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flipH="1" flipV="1">
            <a:off x="1296737" y="4678945"/>
            <a:ext cx="6538118" cy="2085476"/>
          </a:xfrm>
          <a:prstGeom prst="triangl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88631" y="4980057"/>
            <a:ext cx="253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Watershed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eamstime_xl_11118339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052" y="213895"/>
            <a:ext cx="4011105" cy="2673684"/>
          </a:xfrm>
          <a:prstGeom prst="rect">
            <a:avLst/>
          </a:prstGeom>
        </p:spPr>
      </p:pic>
      <p:pic>
        <p:nvPicPr>
          <p:cNvPr id="3" name="Picture 2" descr="dreamstime_xl_7478323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79" y="213895"/>
            <a:ext cx="3957052" cy="2673684"/>
          </a:xfrm>
          <a:prstGeom prst="rect">
            <a:avLst/>
          </a:prstGeom>
        </p:spPr>
      </p:pic>
      <p:pic>
        <p:nvPicPr>
          <p:cNvPr id="4" name="Picture 3" descr="dreamstime_xl_27853063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79" y="3449052"/>
            <a:ext cx="3957052" cy="2967789"/>
          </a:xfrm>
          <a:prstGeom prst="rect">
            <a:avLst/>
          </a:prstGeom>
        </p:spPr>
      </p:pic>
      <p:pic>
        <p:nvPicPr>
          <p:cNvPr id="5" name="Picture 4" descr="dreamstime_xl_646262.jp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052" y="3449051"/>
            <a:ext cx="3890211" cy="296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tuary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1" y="495300"/>
            <a:ext cx="3741314" cy="2946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310093"/>
            <a:ext cx="3224087" cy="74011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solidFill>
                  <a:schemeClr val="bg1"/>
                </a:solidFill>
              </a:rPr>
              <a:t>Estuary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6" name="Picture 5" descr="Water_Drop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255" y="2401335"/>
            <a:ext cx="484960" cy="887965"/>
          </a:xfrm>
          <a:prstGeom prst="rect">
            <a:avLst/>
          </a:prstGeom>
        </p:spPr>
      </p:pic>
      <p:pic>
        <p:nvPicPr>
          <p:cNvPr id="7" name="Picture 6" descr="Salt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528" y="2169537"/>
            <a:ext cx="559589" cy="842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686" y="2565400"/>
            <a:ext cx="3298367" cy="29605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9265" y="2610703"/>
            <a:ext cx="2327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</a:rPr>
              <a:t>Wetland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11" name="Picture 10" descr="Water_Cycle.jp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215" y="3669790"/>
            <a:ext cx="4241005" cy="307543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035299" y="5564007"/>
            <a:ext cx="3381693" cy="10287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Aquifer</a:t>
            </a:r>
            <a:endParaRPr lang="en-US" sz="4400" dirty="0"/>
          </a:p>
        </p:txBody>
      </p:sp>
      <p:pic>
        <p:nvPicPr>
          <p:cNvPr id="3" name="Picture 2" descr="Umbrella.jp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72066">
            <a:off x="5687490" y="463769"/>
            <a:ext cx="2735490" cy="2387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423049">
            <a:off x="5072586" y="1184238"/>
            <a:ext cx="3638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Watershed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265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_Drop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732" y="0"/>
            <a:ext cx="3745475" cy="6858000"/>
          </a:xfrm>
          <a:prstGeom prst="rect">
            <a:avLst/>
          </a:prstGeom>
        </p:spPr>
      </p:pic>
      <p:pic>
        <p:nvPicPr>
          <p:cNvPr id="6" name="Picture 5" descr="Salt.jpg"/>
          <p:cNvPicPr>
            <a:picLocks noChangeAspect="1"/>
          </p:cNvPicPr>
          <p:nvPr/>
        </p:nvPicPr>
        <p:blipFill>
          <a:blip r:embed="rId4" cstate="hqprint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170" y="0"/>
            <a:ext cx="455494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" y="1066800"/>
            <a:ext cx="2672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Salinity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0732" y="209145"/>
            <a:ext cx="4240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is </a:t>
            </a:r>
            <a:r>
              <a:rPr lang="en-US" sz="3600" dirty="0" smtClean="0"/>
              <a:t>a watershed?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5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825078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9266" y="209145"/>
            <a:ext cx="7092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</a:t>
            </a:r>
            <a:r>
              <a:rPr lang="en-US" sz="3600" dirty="0" smtClean="0"/>
              <a:t>are parts that can be found in </a:t>
            </a:r>
            <a:r>
              <a:rPr lang="en-US" sz="3600" dirty="0"/>
              <a:t>a watershed?</a:t>
            </a:r>
          </a:p>
        </p:txBody>
      </p:sp>
    </p:spTree>
    <p:extLst>
      <p:ext uri="{BB962C8B-B14F-4D97-AF65-F5344CB8AC3E}">
        <p14:creationId xmlns:p14="http://schemas.microsoft.com/office/powerpoint/2010/main" val="47320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179" y="1840437"/>
            <a:ext cx="6259309" cy="29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965" y="393700"/>
            <a:ext cx="5715000" cy="6464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032" y="1880776"/>
            <a:ext cx="28857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Chesapeake Bay </a:t>
            </a:r>
          </a:p>
          <a:p>
            <a:r>
              <a:rPr lang="en-US" sz="3200" dirty="0" smtClean="0"/>
              <a:t>Watershed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36491" y="1760310"/>
            <a:ext cx="2181609" cy="104639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931439" y="1673665"/>
            <a:ext cx="1145261" cy="355873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88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965" y="393700"/>
            <a:ext cx="5715000" cy="64643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489200" y="4991100"/>
            <a:ext cx="2628900" cy="8001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9685" y="3927423"/>
            <a:ext cx="22372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James River </a:t>
            </a:r>
          </a:p>
          <a:p>
            <a:r>
              <a:rPr lang="en-US" sz="3200" dirty="0" smtClean="0"/>
              <a:t>Watershed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63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799476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/>
              <a:t>Watershed</a:t>
            </a:r>
            <a:endParaRPr lang="en-US" sz="7200" dirty="0"/>
          </a:p>
        </p:txBody>
      </p:sp>
      <p:sp>
        <p:nvSpPr>
          <p:cNvPr id="3" name="Oval 2"/>
          <p:cNvSpPr/>
          <p:nvPr/>
        </p:nvSpPr>
        <p:spPr>
          <a:xfrm>
            <a:off x="2319217" y="635064"/>
            <a:ext cx="2678145" cy="1634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ater_Drop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2451100"/>
            <a:ext cx="2268093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edding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510" y="676481"/>
            <a:ext cx="6190919" cy="618151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799476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/>
              <a:t>Watershed</a:t>
            </a:r>
            <a:endParaRPr lang="en-US" sz="7200" dirty="0"/>
          </a:p>
        </p:txBody>
      </p:sp>
      <p:sp>
        <p:nvSpPr>
          <p:cNvPr id="3" name="Oval 2"/>
          <p:cNvSpPr/>
          <p:nvPr/>
        </p:nvSpPr>
        <p:spPr>
          <a:xfrm>
            <a:off x="4776483" y="676481"/>
            <a:ext cx="2029317" cy="1634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0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799476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/>
              <a:t>Watershed</a:t>
            </a:r>
            <a:endParaRPr lang="en-US" sz="7200" dirty="0"/>
          </a:p>
        </p:txBody>
      </p:sp>
      <p:sp>
        <p:nvSpPr>
          <p:cNvPr id="3" name="Oval 2"/>
          <p:cNvSpPr/>
          <p:nvPr/>
        </p:nvSpPr>
        <p:spPr>
          <a:xfrm>
            <a:off x="4776483" y="676481"/>
            <a:ext cx="2029317" cy="1634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atershed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300" y="2459566"/>
            <a:ext cx="5405133" cy="36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2404" y="982496"/>
            <a:ext cx="479029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/>
              <a:t>Wetland</a:t>
            </a:r>
          </a:p>
          <a:p>
            <a:pPr algn="ctr"/>
            <a:r>
              <a:rPr lang="en-US" sz="8000" dirty="0" smtClean="0"/>
              <a:t>Estuary</a:t>
            </a:r>
          </a:p>
          <a:p>
            <a:pPr algn="ctr"/>
            <a:r>
              <a:rPr lang="en-US" sz="8000" dirty="0" smtClean="0"/>
              <a:t>Watershed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44908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05203"/>
              </p:ext>
            </p:extLst>
          </p:nvPr>
        </p:nvGraphicFramePr>
        <p:xfrm>
          <a:off x="357561" y="868948"/>
          <a:ext cx="8495150" cy="5423337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997913"/>
                <a:gridCol w="5497237"/>
              </a:tblGrid>
              <a:tr h="120315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Body</a:t>
                      </a:r>
                      <a:r>
                        <a:rPr lang="en-US" sz="4000" baseline="0" dirty="0" smtClean="0"/>
                        <a:t> of water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What</a:t>
                      </a:r>
                      <a:r>
                        <a:rPr lang="en-US" sz="4000" baseline="0" dirty="0" smtClean="0"/>
                        <a:t> is it?</a:t>
                      </a:r>
                      <a:endParaRPr lang="en-US" sz="4000" dirty="0"/>
                    </a:p>
                  </a:txBody>
                  <a:tcPr/>
                </a:tc>
              </a:tr>
              <a:tr h="1370899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0000"/>
                          </a:solidFill>
                        </a:rPr>
                        <a:t>Estuary</a:t>
                      </a:r>
                      <a:endParaRPr lang="en-US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6"/>
                          </a:solidFill>
                        </a:rPr>
                        <a:t>?</a:t>
                      </a:r>
                      <a:endParaRPr lang="en-US" sz="2800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</a:tr>
              <a:tr h="1370899"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Wetland</a:t>
                      </a:r>
                      <a:endParaRPr lang="en-US" sz="36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370899"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Watershed</a:t>
                      </a:r>
                      <a:endParaRPr lang="en-US" sz="3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?</a:t>
                      </a:r>
                      <a:endParaRPr lang="en-US" sz="28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8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33518"/>
              </p:ext>
            </p:extLst>
          </p:nvPr>
        </p:nvGraphicFramePr>
        <p:xfrm>
          <a:off x="357561" y="868948"/>
          <a:ext cx="8495150" cy="5423337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997913"/>
                <a:gridCol w="5497237"/>
              </a:tblGrid>
              <a:tr h="120315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Body of water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What</a:t>
                      </a:r>
                      <a:r>
                        <a:rPr lang="en-US" sz="4000" baseline="0" dirty="0" smtClean="0"/>
                        <a:t> is it?</a:t>
                      </a:r>
                      <a:endParaRPr lang="en-US" sz="4000" dirty="0"/>
                    </a:p>
                  </a:txBody>
                  <a:tcPr/>
                </a:tc>
              </a:tr>
              <a:tr h="1370899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0000"/>
                          </a:solidFill>
                        </a:rPr>
                        <a:t>Estuary</a:t>
                      </a:r>
                      <a:endParaRPr lang="en-US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Partially enclosed body of water formed where a river flows into an ocean </a:t>
                      </a:r>
                    </a:p>
                  </a:txBody>
                  <a:tcPr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</a:tr>
              <a:tr h="1370899"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Wetland</a:t>
                      </a:r>
                      <a:endParaRPr lang="en-US" sz="36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An area that is saturated with water for at least part of the year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370899"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Watershed</a:t>
                      </a:r>
                      <a:endParaRPr lang="en-US" sz="3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An area of land where all of the runoff</a:t>
                      </a:r>
                      <a:r>
                        <a:rPr lang="en-US" sz="2400" baseline="0" dirty="0" smtClean="0"/>
                        <a:t> flows downhill into the same body of water</a:t>
                      </a:r>
                      <a:endParaRPr lang="en-US" sz="2400" dirty="0" smtClean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2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2951" y="259259"/>
            <a:ext cx="4970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8000"/>
                </a:solidFill>
              </a:rPr>
              <a:t>REVIEW QUESTIONS</a:t>
            </a:r>
            <a:endParaRPr lang="en-US" sz="4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5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Which body of water is often protected naturally from storms by barrier islands and contains a mixture of fresh water and salt water?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959149"/>
            <a:ext cx="5690595" cy="452596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Estuary</a:t>
            </a:r>
          </a:p>
          <a:p>
            <a:pPr marL="514350" indent="-514350">
              <a:buAutoNum type="alphaUcPeriod"/>
            </a:pPr>
            <a:r>
              <a:rPr lang="en-US" dirty="0" smtClean="0"/>
              <a:t>Ocean</a:t>
            </a:r>
          </a:p>
          <a:p>
            <a:pPr marL="514350" indent="-514350">
              <a:buAutoNum type="alphaUcPeriod"/>
            </a:pPr>
            <a:r>
              <a:rPr lang="en-US" dirty="0" smtClean="0"/>
              <a:t>Lake</a:t>
            </a:r>
          </a:p>
          <a:p>
            <a:pPr marL="514350" indent="-514350">
              <a:buAutoNum type="alphaUcPeriod"/>
            </a:pPr>
            <a:r>
              <a:rPr lang="en-US" dirty="0" smtClean="0"/>
              <a:t>Wetland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22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The picture below can be best described as a(n) --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66141"/>
            <a:ext cx="3836115" cy="450502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Estuary</a:t>
            </a:r>
          </a:p>
          <a:p>
            <a:pPr marL="514350" indent="-514350">
              <a:buAutoNum type="alphaUcPeriod"/>
            </a:pPr>
            <a:r>
              <a:rPr lang="en-US" dirty="0" smtClean="0"/>
              <a:t>Pond</a:t>
            </a:r>
          </a:p>
          <a:p>
            <a:pPr marL="514350" indent="-514350">
              <a:buAutoNum type="alphaUcPeriod"/>
            </a:pPr>
            <a:r>
              <a:rPr lang="en-US" dirty="0" smtClean="0"/>
              <a:t>Wetland</a:t>
            </a:r>
          </a:p>
          <a:p>
            <a:pPr marL="514350" indent="-514350">
              <a:buAutoNum type="alphaUcPeriod"/>
            </a:pPr>
            <a:r>
              <a:rPr lang="en-US" dirty="0" smtClean="0"/>
              <a:t>Watershed</a:t>
            </a:r>
          </a:p>
        </p:txBody>
      </p:sp>
      <p:pic>
        <p:nvPicPr>
          <p:cNvPr id="4" name="Picture 3" descr="watercycle NEORS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054" y="1417638"/>
            <a:ext cx="5854946" cy="42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3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Which organism would you most likely </a:t>
            </a:r>
            <a:r>
              <a:rPr lang="en-US" sz="3600" u="sng" dirty="0" smtClean="0"/>
              <a:t>not</a:t>
            </a:r>
            <a:r>
              <a:rPr lang="en-US" sz="3600" dirty="0" smtClean="0"/>
              <a:t> find in a </a:t>
            </a:r>
            <a:r>
              <a:rPr lang="en-US" sz="3600" b="1" dirty="0" smtClean="0"/>
              <a:t>wetland</a:t>
            </a:r>
            <a:r>
              <a:rPr lang="en-US" sz="3600" dirty="0" smtClean="0"/>
              <a:t>? </a:t>
            </a:r>
            <a:endParaRPr lang="en-US" sz="36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4898"/>
            <a:ext cx="4022216" cy="452596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Frogs</a:t>
            </a:r>
          </a:p>
          <a:p>
            <a:pPr marL="514350" indent="-514350">
              <a:buAutoNum type="alphaUcPeriod"/>
            </a:pPr>
            <a:r>
              <a:rPr lang="en-US" dirty="0" smtClean="0"/>
              <a:t>Alligators</a:t>
            </a:r>
          </a:p>
          <a:p>
            <a:pPr marL="514350" indent="-514350">
              <a:buAutoNum type="alphaUcPeriod"/>
            </a:pPr>
            <a:r>
              <a:rPr lang="en-US" dirty="0" smtClean="0"/>
              <a:t>Moss</a:t>
            </a:r>
          </a:p>
          <a:p>
            <a:pPr marL="514350" indent="-514350">
              <a:buAutoNum type="alphaUcPeriod"/>
            </a:pPr>
            <a:r>
              <a:rPr lang="en-US" dirty="0" smtClean="0"/>
              <a:t>Cactus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25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8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5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701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5400" dirty="0" smtClean="0"/>
              <a:t>Wetland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89501"/>
            <a:ext cx="7772400" cy="1752600"/>
          </a:xfrm>
        </p:spPr>
        <p:txBody>
          <a:bodyPr/>
          <a:lstStyle/>
          <a:p>
            <a:r>
              <a:rPr lang="en-US" dirty="0" smtClean="0"/>
              <a:t>An area that is saturated with water for at least part of the year</a:t>
            </a:r>
            <a:endParaRPr lang="en-US" dirty="0"/>
          </a:p>
        </p:txBody>
      </p:sp>
      <p:pic>
        <p:nvPicPr>
          <p:cNvPr id="4" name="Picture 3" descr="dreamstime_xl_1192218 (1)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438" y="2780562"/>
            <a:ext cx="5563362" cy="37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701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5400" dirty="0" smtClean="0"/>
              <a:t>Estuary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5804"/>
            <a:ext cx="7772400" cy="1752600"/>
          </a:xfrm>
        </p:spPr>
        <p:txBody>
          <a:bodyPr/>
          <a:lstStyle/>
          <a:p>
            <a:r>
              <a:rPr lang="en-US" dirty="0" smtClean="0"/>
              <a:t>Partially enclosed body of water formed where a river flows into an ocean </a:t>
            </a:r>
            <a:endParaRPr lang="en-US" dirty="0"/>
          </a:p>
        </p:txBody>
      </p:sp>
      <p:pic>
        <p:nvPicPr>
          <p:cNvPr id="5" name="Picture 4" descr="estuary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070" y="2958473"/>
            <a:ext cx="6545929" cy="256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1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shed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8427" y="2652269"/>
            <a:ext cx="437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An area of </a:t>
            </a:r>
            <a:r>
              <a:rPr lang="en-US" sz="3600" b="1" dirty="0" smtClean="0">
                <a:solidFill>
                  <a:srgbClr val="FFFFFF"/>
                </a:solidFill>
              </a:rPr>
              <a:t>land </a:t>
            </a:r>
            <a:r>
              <a:rPr lang="en-US" sz="3600" dirty="0" smtClean="0">
                <a:solidFill>
                  <a:srgbClr val="FFFFFF"/>
                </a:solidFill>
              </a:rPr>
              <a:t>where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6059" y="3298600"/>
            <a:ext cx="5927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all of the runoff </a:t>
            </a:r>
            <a:r>
              <a:rPr lang="en-US" sz="3600" dirty="0">
                <a:solidFill>
                  <a:schemeClr val="bg1"/>
                </a:solidFill>
              </a:rPr>
              <a:t>f</a:t>
            </a:r>
            <a:r>
              <a:rPr lang="en-US" sz="3600" dirty="0" smtClean="0">
                <a:solidFill>
                  <a:schemeClr val="bg1"/>
                </a:solidFill>
              </a:rPr>
              <a:t>lows </a:t>
            </a:r>
            <a:r>
              <a:rPr lang="en-US" sz="3600" dirty="0">
                <a:solidFill>
                  <a:schemeClr val="bg1"/>
                </a:solidFill>
              </a:rPr>
              <a:t>d</a:t>
            </a:r>
            <a:r>
              <a:rPr lang="en-US" sz="3600" dirty="0" smtClean="0">
                <a:solidFill>
                  <a:schemeClr val="bg1"/>
                </a:solidFill>
              </a:rPr>
              <a:t>ownhill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into the same body of water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9144000" cy="6198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1789" y="668421"/>
            <a:ext cx="2595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Wetland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34525"/>
            <a:ext cx="6674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PowerPoint was Created With </a:t>
            </a:r>
            <a:br>
              <a:rPr lang="en-US" sz="3600" dirty="0" smtClean="0"/>
            </a:br>
            <a:r>
              <a:rPr lang="en-US" sz="3600" dirty="0" smtClean="0"/>
              <a:t>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6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40300"/>
          </a:xfrm>
        </p:spPr>
        <p:txBody>
          <a:bodyPr>
            <a:normAutofit/>
          </a:bodyPr>
          <a:lstStyle/>
          <a:p>
            <a:r>
              <a:rPr lang="en-US" b="1" dirty="0" smtClean="0"/>
              <a:t>Activity: </a:t>
            </a:r>
            <a:r>
              <a:rPr lang="en-US" dirty="0" smtClean="0"/>
              <a:t>Sensational Wetlands!</a:t>
            </a:r>
          </a:p>
          <a:p>
            <a:pPr lvl="1"/>
            <a:r>
              <a:rPr lang="en-US" dirty="0" smtClean="0"/>
              <a:t>Students will be able to differentiate wetlands from others habitats and list some plants and animals that live in wetlands</a:t>
            </a:r>
          </a:p>
          <a:p>
            <a:pPr lvl="1"/>
            <a:r>
              <a:rPr lang="en-US" dirty="0" smtClean="0"/>
              <a:t>Go to </a:t>
            </a:r>
            <a:r>
              <a:rPr lang="en-US" dirty="0" smtClean="0">
                <a:hlinkClick r:id="rId3"/>
              </a:rPr>
              <a:t>this link</a:t>
            </a:r>
            <a:r>
              <a:rPr lang="en-US" dirty="0" smtClean="0"/>
              <a:t> for the procedure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Materials</a:t>
            </a:r>
            <a:r>
              <a:rPr lang="en-US" dirty="0" smtClean="0"/>
              <a:t>:</a:t>
            </a:r>
          </a:p>
          <a:p>
            <a:pPr lvl="1"/>
            <a:r>
              <a:rPr lang="en-US" sz="1800" dirty="0" smtClean="0"/>
              <a:t>Picture of wetlands</a:t>
            </a:r>
          </a:p>
          <a:p>
            <a:pPr lvl="1"/>
            <a:r>
              <a:rPr lang="en-US" sz="1800" dirty="0" smtClean="0"/>
              <a:t>Items to create model: large tray, clay, sponges, and water in container </a:t>
            </a:r>
          </a:p>
          <a:p>
            <a:pPr lvl="1"/>
            <a:r>
              <a:rPr lang="en-US" sz="1800" dirty="0" smtClean="0"/>
              <a:t>Blindfold</a:t>
            </a:r>
          </a:p>
          <a:p>
            <a:pPr lvl="1"/>
            <a:r>
              <a:rPr lang="en-US" sz="1800" dirty="0" smtClean="0"/>
              <a:t>Containers of dirt, water, and soil from wetland</a:t>
            </a:r>
          </a:p>
          <a:p>
            <a:pPr lvl="1"/>
            <a:r>
              <a:rPr lang="en-US" sz="1800" dirty="0" smtClean="0"/>
              <a:t>Recordings of sounds from wetland; foods from wetlands</a:t>
            </a:r>
          </a:p>
          <a:p>
            <a:r>
              <a:rPr lang="en-US" b="1" dirty="0" smtClean="0"/>
              <a:t>Resources</a:t>
            </a:r>
            <a:r>
              <a:rPr lang="en-US" dirty="0" smtClean="0"/>
              <a:t>:</a:t>
            </a:r>
          </a:p>
          <a:p>
            <a:pPr lvl="1"/>
            <a:r>
              <a:rPr lang="en-US" sz="1600" dirty="0" smtClean="0">
                <a:hlinkClick r:id="rId3"/>
              </a:rPr>
              <a:t>https://wetlandslive.pwnet.org/pdf/1.1_SensationalWetlands.pdf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34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701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5400" dirty="0" smtClean="0"/>
              <a:t>Wetland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89501"/>
            <a:ext cx="7772400" cy="1752600"/>
          </a:xfrm>
        </p:spPr>
        <p:txBody>
          <a:bodyPr/>
          <a:lstStyle/>
          <a:p>
            <a:r>
              <a:rPr lang="en-US" dirty="0" smtClean="0"/>
              <a:t>An area that is saturated with water for at least part of the year</a:t>
            </a:r>
            <a:endParaRPr lang="en-US" dirty="0"/>
          </a:p>
        </p:txBody>
      </p:sp>
      <p:pic>
        <p:nvPicPr>
          <p:cNvPr id="4" name="Picture 3" descr="dreamstime_xl_1192218 (1)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438" y="2780562"/>
            <a:ext cx="5563362" cy="37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2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1740</Words>
  <Application>Microsoft Macintosh PowerPoint</Application>
  <PresentationFormat>On-screen Show (4:3)</PresentationFormat>
  <Paragraphs>360</Paragraphs>
  <Slides>82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5" baseType="lpstr">
      <vt:lpstr>Arial</vt:lpstr>
      <vt:lpstr>Calibri</vt:lpstr>
      <vt:lpstr>Office Theme</vt:lpstr>
      <vt:lpstr>PowerPoint Presentation</vt:lpstr>
      <vt:lpstr>Wetlands, watersheds, and estuaries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Wetland</vt:lpstr>
      <vt:lpstr> Wetlands</vt:lpstr>
      <vt:lpstr> Wetlands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wetland? </vt:lpstr>
      <vt:lpstr>Which of the following is not an example of a wetland?</vt:lpstr>
      <vt:lpstr>Which of the following is not an example of a wetland?</vt:lpstr>
      <vt:lpstr>PowerPoint Presentation</vt:lpstr>
      <vt:lpstr> Estuary</vt:lpstr>
      <vt:lpstr> Estuary</vt:lpstr>
      <vt:lpstr> Estuary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Estuaries are bodies of water where a(n) ________ flows into a(n) _________.  </vt:lpstr>
      <vt:lpstr>Estuaries are bodies of water where a ________ flows into a _________.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body of water is often protected naturally from storms by barrier islands and contains a mixture of fresh water and salt water? </vt:lpstr>
      <vt:lpstr>The picture below can be best described as a(n) --</vt:lpstr>
      <vt:lpstr>Which organism would you most likely not find in a wetland? </vt:lpstr>
      <vt:lpstr>PowerPoint Presentation</vt:lpstr>
      <vt:lpstr> Wetland</vt:lpstr>
      <vt:lpstr> Estuary</vt:lpstr>
      <vt:lpstr>PowerPoint Presentation</vt:lpstr>
      <vt:lpstr>PowerPoint Presentation</vt:lpstr>
      <vt:lpstr>PowerPoint Presentation</vt:lpstr>
      <vt:lpstr>Activity</vt:lpstr>
    </vt:vector>
  </TitlesOfParts>
  <Company>University of Virginia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Kennedy</dc:creator>
  <cp:lastModifiedBy>Katherine Peeples</cp:lastModifiedBy>
  <cp:revision>16</cp:revision>
  <dcterms:created xsi:type="dcterms:W3CDTF">2017-06-23T14:10:12Z</dcterms:created>
  <dcterms:modified xsi:type="dcterms:W3CDTF">2017-10-13T21:38:13Z</dcterms:modified>
</cp:coreProperties>
</file>