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8" r:id="rId3"/>
    <p:sldId id="261" r:id="rId4"/>
    <p:sldId id="262" r:id="rId5"/>
    <p:sldId id="263" r:id="rId6"/>
    <p:sldId id="264" r:id="rId7"/>
    <p:sldId id="265" r:id="rId8"/>
    <p:sldId id="266" r:id="rId9"/>
    <p:sldId id="267" r:id="rId10"/>
    <p:sldId id="268" r:id="rId11"/>
    <p:sldId id="269" r:id="rId12"/>
    <p:sldId id="270" r:id="rId13"/>
    <p:sldId id="271" r:id="rId14"/>
    <p:sldId id="293" r:id="rId15"/>
    <p:sldId id="294" r:id="rId16"/>
    <p:sldId id="295" r:id="rId17"/>
    <p:sldId id="296" r:id="rId18"/>
    <p:sldId id="297" r:id="rId19"/>
    <p:sldId id="302" r:id="rId20"/>
    <p:sldId id="272" r:id="rId21"/>
    <p:sldId id="273" r:id="rId22"/>
    <p:sldId id="275" r:id="rId23"/>
    <p:sldId id="298" r:id="rId24"/>
    <p:sldId id="277" r:id="rId25"/>
    <p:sldId id="278" r:id="rId26"/>
    <p:sldId id="282" r:id="rId27"/>
    <p:sldId id="283" r:id="rId28"/>
    <p:sldId id="284" r:id="rId29"/>
    <p:sldId id="285" r:id="rId30"/>
    <p:sldId id="286" r:id="rId31"/>
    <p:sldId id="287" r:id="rId32"/>
    <p:sldId id="288" r:id="rId33"/>
    <p:sldId id="289" r:id="rId34"/>
    <p:sldId id="299" r:id="rId35"/>
    <p:sldId id="300" r:id="rId36"/>
    <p:sldId id="301" r:id="rId37"/>
    <p:sldId id="291" r:id="rId38"/>
    <p:sldId id="29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3566" autoAdjust="0"/>
  </p:normalViewPr>
  <p:slideViewPr>
    <p:cSldViewPr snapToGrid="0" snapToObjects="1">
      <p:cViewPr varScale="1">
        <p:scale>
          <a:sx n="96" d="100"/>
          <a:sy n="96" d="100"/>
        </p:scale>
        <p:origin x="-36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2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1AED9F-1609-7F49-A01E-52AF425BD516}" type="datetimeFigureOut">
              <a:rPr lang="en-US" smtClean="0"/>
              <a:t>8/25/17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41B815-A2F5-7F49-8055-BF07F806D461}" type="slidenum">
              <a:rPr lang="en-US" smtClean="0"/>
              <a:t>‹#›</a:t>
            </a:fld>
            <a:endParaRPr lang="en-US"/>
          </a:p>
        </p:txBody>
      </p:sp>
    </p:spTree>
    <p:extLst>
      <p:ext uri="{BB962C8B-B14F-4D97-AF65-F5344CB8AC3E}">
        <p14:creationId xmlns:p14="http://schemas.microsoft.com/office/powerpoint/2010/main" val="2837599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925221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is an element?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 pure substance containing only 1 type of individual atoms</a:t>
            </a:r>
          </a:p>
          <a:p>
            <a:endParaRPr lang="en-US" sz="1200" dirty="0"/>
          </a:p>
        </p:txBody>
      </p:sp>
      <p:sp>
        <p:nvSpPr>
          <p:cNvPr id="4" name="Slide Number Placeholder 3"/>
          <p:cNvSpPr>
            <a:spLocks noGrp="1"/>
          </p:cNvSpPr>
          <p:nvPr>
            <p:ph type="sldNum" sz="quarter" idx="10"/>
          </p:nvPr>
        </p:nvSpPr>
        <p:spPr/>
        <p:txBody>
          <a:bodyPr/>
          <a:lstStyle/>
          <a:p>
            <a:fld id="{52AEAA21-47BA-0245-9FDB-F763607C1847}" type="slidenum">
              <a:rPr lang="en-US" smtClean="0"/>
              <a:t>10</a:t>
            </a:fld>
            <a:endParaRPr lang="en-US"/>
          </a:p>
        </p:txBody>
      </p:sp>
    </p:spTree>
    <p:extLst>
      <p:ext uri="{BB962C8B-B14F-4D97-AF65-F5344CB8AC3E}">
        <p14:creationId xmlns:p14="http://schemas.microsoft.com/office/powerpoint/2010/main" val="38526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is a compound?</a:t>
            </a:r>
          </a:p>
          <a:p>
            <a:r>
              <a:rPr lang="en-US" sz="1200" dirty="0" smtClean="0"/>
              <a:t>A molecule containing atoms of at least two different elements</a:t>
            </a:r>
          </a:p>
          <a:p>
            <a:endParaRPr lang="en-US" sz="1200" dirty="0" smtClean="0"/>
          </a:p>
          <a:p>
            <a:endParaRPr lang="en-US" sz="1200" dirty="0"/>
          </a:p>
        </p:txBody>
      </p:sp>
      <p:sp>
        <p:nvSpPr>
          <p:cNvPr id="4" name="Slide Number Placeholder 3"/>
          <p:cNvSpPr>
            <a:spLocks noGrp="1"/>
          </p:cNvSpPr>
          <p:nvPr>
            <p:ph type="sldNum" sz="quarter" idx="10"/>
          </p:nvPr>
        </p:nvSpPr>
        <p:spPr/>
        <p:txBody>
          <a:bodyPr/>
          <a:lstStyle/>
          <a:p>
            <a:fld id="{52AEAA21-47BA-0245-9FDB-F763607C1847}" type="slidenum">
              <a:rPr lang="en-US" smtClean="0"/>
              <a:t>11</a:t>
            </a:fld>
            <a:endParaRPr lang="en-US"/>
          </a:p>
        </p:txBody>
      </p:sp>
    </p:spTree>
    <p:extLst>
      <p:ext uri="{BB962C8B-B14F-4D97-AF65-F5344CB8AC3E}">
        <p14:creationId xmlns:p14="http://schemas.microsoft.com/office/powerpoint/2010/main" val="38526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the term organic</a:t>
            </a:r>
            <a:r>
              <a:rPr lang="en-US" baseline="0" dirty="0" smtClean="0"/>
              <a:t> compound.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12</a:t>
            </a:fld>
            <a:endParaRPr lang="en-US" dirty="0"/>
          </a:p>
        </p:txBody>
      </p:sp>
    </p:spTree>
    <p:extLst>
      <p:ext uri="{BB962C8B-B14F-4D97-AF65-F5344CB8AC3E}">
        <p14:creationId xmlns:p14="http://schemas.microsoft.com/office/powerpoint/2010/main" val="613863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organic compound is any compound whose molecules contain Carbon</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13</a:t>
            </a:fld>
            <a:endParaRPr lang="en-US"/>
          </a:p>
        </p:txBody>
      </p:sp>
    </p:spTree>
    <p:extLst>
      <p:ext uri="{BB962C8B-B14F-4D97-AF65-F5344CB8AC3E}">
        <p14:creationId xmlns:p14="http://schemas.microsoft.com/office/powerpoint/2010/main" val="311001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l</a:t>
            </a:r>
            <a:r>
              <a:rPr lang="en-US" b="0" dirty="0" smtClean="0"/>
              <a:t>et’s look at some examples for organic</a:t>
            </a:r>
            <a:r>
              <a:rPr lang="en-US" b="0" baseline="0" dirty="0" smtClean="0"/>
              <a:t> compounds</a:t>
            </a:r>
            <a:r>
              <a:rPr lang="en-US" b="0" dirty="0" smtClean="0"/>
              <a:t>.</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14</a:t>
            </a:fld>
            <a:endParaRPr lang="en-US"/>
          </a:p>
        </p:txBody>
      </p:sp>
    </p:spTree>
    <p:extLst>
      <p:ext uri="{BB962C8B-B14F-4D97-AF65-F5344CB8AC3E}">
        <p14:creationId xmlns:p14="http://schemas.microsoft.com/office/powerpoint/2010/main" val="1373539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Sucrose, or</a:t>
            </a:r>
            <a:r>
              <a:rPr lang="en-US" baseline="0" dirty="0" smtClean="0"/>
              <a:t> sugar,</a:t>
            </a:r>
            <a:r>
              <a:rPr lang="en-US" dirty="0" smtClean="0"/>
              <a:t> is an example of an organic</a:t>
            </a:r>
            <a:r>
              <a:rPr lang="en-US" baseline="0" dirty="0" smtClean="0"/>
              <a:t> compound because it has carbon in it. Look at the formula at  the top. Notice how it contains 12 atoms of carbon. Because it has the element carbon it is an organic compound</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15</a:t>
            </a:fld>
            <a:endParaRPr lang="en-US"/>
          </a:p>
        </p:txBody>
      </p:sp>
    </p:spTree>
    <p:extLst>
      <p:ext uri="{BB962C8B-B14F-4D97-AF65-F5344CB8AC3E}">
        <p14:creationId xmlns:p14="http://schemas.microsoft.com/office/powerpoint/2010/main" val="349060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Propane is another example of a organic </a:t>
            </a:r>
            <a:r>
              <a:rPr lang="en-US" baseline="0" dirty="0" smtClean="0"/>
              <a:t>compound because a propane compound has carbon atoms in it. Propane is a gas that is used for fuel</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16</a:t>
            </a:fld>
            <a:endParaRPr lang="en-US"/>
          </a:p>
        </p:txBody>
      </p:sp>
    </p:spTree>
    <p:extLst>
      <p:ext uri="{BB962C8B-B14F-4D97-AF65-F5344CB8AC3E}">
        <p14:creationId xmlns:p14="http://schemas.microsoft.com/office/powerpoint/2010/main" val="169386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the definition of organic</a:t>
            </a:r>
            <a:r>
              <a:rPr lang="en-US" b="0" baseline="0" dirty="0" smtClean="0"/>
              <a:t> compound</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17</a:t>
            </a:fld>
            <a:endParaRPr lang="en-US"/>
          </a:p>
        </p:txBody>
      </p:sp>
    </p:spTree>
    <p:extLst>
      <p:ext uri="{BB962C8B-B14F-4D97-AF65-F5344CB8AC3E}">
        <p14:creationId xmlns:p14="http://schemas.microsoft.com/office/powerpoint/2010/main" val="217927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is an</a:t>
            </a:r>
            <a:r>
              <a:rPr lang="en-US" sz="1200" baseline="0" dirty="0" smtClean="0"/>
              <a:t> organic compound? </a:t>
            </a:r>
            <a:endParaRPr lang="en-US" sz="1200" dirty="0"/>
          </a:p>
        </p:txBody>
      </p:sp>
      <p:sp>
        <p:nvSpPr>
          <p:cNvPr id="4" name="Slide Number Placeholder 3"/>
          <p:cNvSpPr>
            <a:spLocks noGrp="1"/>
          </p:cNvSpPr>
          <p:nvPr>
            <p:ph type="sldNum" sz="quarter" idx="10"/>
          </p:nvPr>
        </p:nvSpPr>
        <p:spPr/>
        <p:txBody>
          <a:bodyPr/>
          <a:lstStyle/>
          <a:p>
            <a:fld id="{52AEAA21-47BA-0245-9FDB-F763607C1847}" type="slidenum">
              <a:rPr lang="en-US" smtClean="0"/>
              <a:t>18</a:t>
            </a:fld>
            <a:endParaRPr lang="en-US"/>
          </a:p>
        </p:txBody>
      </p:sp>
    </p:spTree>
    <p:extLst>
      <p:ext uri="{BB962C8B-B14F-4D97-AF65-F5344CB8AC3E}">
        <p14:creationId xmlns:p14="http://schemas.microsoft.com/office/powerpoint/2010/main" val="191156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the term</a:t>
            </a:r>
            <a:r>
              <a:rPr lang="en-US" baseline="0" dirty="0" smtClean="0"/>
              <a:t> inorganic compounds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19</a:t>
            </a:fld>
            <a:endParaRPr lang="en-US" dirty="0"/>
          </a:p>
        </p:txBody>
      </p:sp>
    </p:spTree>
    <p:extLst>
      <p:ext uri="{BB962C8B-B14F-4D97-AF65-F5344CB8AC3E}">
        <p14:creationId xmlns:p14="http://schemas.microsoft.com/office/powerpoint/2010/main" val="61386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video we talk about inorganic and organic compounds.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a:t>
            </a:fld>
            <a:endParaRPr lang="en-US"/>
          </a:p>
        </p:txBody>
      </p:sp>
    </p:spTree>
    <p:extLst>
      <p:ext uri="{BB962C8B-B14F-4D97-AF65-F5344CB8AC3E}">
        <p14:creationId xmlns:p14="http://schemas.microsoft.com/office/powerpoint/2010/main" val="242527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organic compound is any compound whose molecules do not have Carbon</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20</a:t>
            </a:fld>
            <a:endParaRPr lang="en-US"/>
          </a:p>
        </p:txBody>
      </p:sp>
    </p:spTree>
    <p:extLst>
      <p:ext uri="{BB962C8B-B14F-4D97-AF65-F5344CB8AC3E}">
        <p14:creationId xmlns:p14="http://schemas.microsoft.com/office/powerpoint/2010/main" val="3110014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the definition of organic</a:t>
            </a:r>
            <a:r>
              <a:rPr lang="en-US" b="0" baseline="0" dirty="0" smtClean="0"/>
              <a:t> and inorganic compound</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21</a:t>
            </a:fld>
            <a:endParaRPr lang="en-US"/>
          </a:p>
        </p:txBody>
      </p:sp>
    </p:spTree>
    <p:extLst>
      <p:ext uri="{BB962C8B-B14F-4D97-AF65-F5344CB8AC3E}">
        <p14:creationId xmlns:p14="http://schemas.microsoft.com/office/powerpoint/2010/main" val="21792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is an inorganic compound?</a:t>
            </a:r>
            <a:r>
              <a:rPr lang="en-US" sz="1200" baseline="0" dirty="0" smtClean="0"/>
              <a:t> </a:t>
            </a:r>
            <a:endParaRPr lang="en-US" sz="1200" dirty="0"/>
          </a:p>
        </p:txBody>
      </p:sp>
      <p:sp>
        <p:nvSpPr>
          <p:cNvPr id="4" name="Slide Number Placeholder 3"/>
          <p:cNvSpPr>
            <a:spLocks noGrp="1"/>
          </p:cNvSpPr>
          <p:nvPr>
            <p:ph type="sldNum" sz="quarter" idx="10"/>
          </p:nvPr>
        </p:nvSpPr>
        <p:spPr/>
        <p:txBody>
          <a:bodyPr/>
          <a:lstStyle/>
          <a:p>
            <a:fld id="{52AEAA21-47BA-0245-9FDB-F763607C1847}" type="slidenum">
              <a:rPr lang="en-US" smtClean="0"/>
              <a:t>22</a:t>
            </a:fld>
            <a:endParaRPr lang="en-US"/>
          </a:p>
        </p:txBody>
      </p:sp>
    </p:spTree>
    <p:extLst>
      <p:ext uri="{BB962C8B-B14F-4D97-AF65-F5344CB8AC3E}">
        <p14:creationId xmlns:p14="http://schemas.microsoft.com/office/powerpoint/2010/main" val="191156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is an inorganic compound?</a:t>
            </a:r>
            <a:r>
              <a:rPr lang="en-US" sz="1200" baseline="0" dirty="0" smtClean="0"/>
              <a:t> </a:t>
            </a:r>
            <a:endParaRPr lang="en-US" sz="1200" dirty="0"/>
          </a:p>
        </p:txBody>
      </p:sp>
      <p:sp>
        <p:nvSpPr>
          <p:cNvPr id="4" name="Slide Number Placeholder 3"/>
          <p:cNvSpPr>
            <a:spLocks noGrp="1"/>
          </p:cNvSpPr>
          <p:nvPr>
            <p:ph type="sldNum" sz="quarter" idx="10"/>
          </p:nvPr>
        </p:nvSpPr>
        <p:spPr/>
        <p:txBody>
          <a:bodyPr/>
          <a:lstStyle/>
          <a:p>
            <a:fld id="{52AEAA21-47BA-0245-9FDB-F763607C1847}" type="slidenum">
              <a:rPr lang="en-US" smtClean="0"/>
              <a:t>23</a:t>
            </a:fld>
            <a:endParaRPr lang="en-US"/>
          </a:p>
        </p:txBody>
      </p:sp>
    </p:spTree>
    <p:extLst>
      <p:ext uri="{BB962C8B-B14F-4D97-AF65-F5344CB8AC3E}">
        <p14:creationId xmlns:p14="http://schemas.microsoft.com/office/powerpoint/2010/main" val="1911562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word</a:t>
            </a:r>
            <a:r>
              <a:rPr lang="en-US" baseline="0" dirty="0" smtClean="0"/>
              <a:t> inorganic </a:t>
            </a:r>
            <a:r>
              <a:rPr lang="en-US" dirty="0" smtClean="0"/>
              <a:t>has word parts that give us a clue</a:t>
            </a:r>
            <a:r>
              <a:rPr lang="en-US" baseline="0" dirty="0" smtClean="0"/>
              <a:t> to its meaning. Let’s look at what these word parts are and how they can help you.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24</a:t>
            </a:fld>
            <a:endParaRPr lang="en-US"/>
          </a:p>
        </p:txBody>
      </p:sp>
    </p:spTree>
    <p:extLst>
      <p:ext uri="{BB962C8B-B14F-4D97-AF65-F5344CB8AC3E}">
        <p14:creationId xmlns:p14="http://schemas.microsoft.com/office/powerpoint/2010/main" val="189647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Inorganic has</a:t>
            </a:r>
            <a:r>
              <a:rPr lang="en-US" baseline="0" dirty="0" smtClean="0"/>
              <a:t> the word parts in and organic.  </a:t>
            </a:r>
          </a:p>
          <a:p>
            <a:r>
              <a:rPr lang="en-US" baseline="0" dirty="0" smtClean="0"/>
              <a:t>In is a prefix that means not</a:t>
            </a:r>
          </a:p>
          <a:p>
            <a:r>
              <a:rPr lang="en-US" baseline="0" dirty="0" smtClean="0"/>
              <a:t>In chemistry, organic means containing carbon</a:t>
            </a:r>
          </a:p>
          <a:p>
            <a:r>
              <a:rPr lang="en-US" baseline="0" dirty="0" smtClean="0"/>
              <a:t>Together, inorganic means not containing carbon. </a:t>
            </a:r>
          </a:p>
        </p:txBody>
      </p:sp>
      <p:sp>
        <p:nvSpPr>
          <p:cNvPr id="4" name="Slide Number Placeholder 3"/>
          <p:cNvSpPr>
            <a:spLocks noGrp="1"/>
          </p:cNvSpPr>
          <p:nvPr>
            <p:ph type="sldNum" sz="quarter" idx="10"/>
          </p:nvPr>
        </p:nvSpPr>
        <p:spPr/>
        <p:txBody>
          <a:bodyPr/>
          <a:lstStyle/>
          <a:p>
            <a:fld id="{52AEAA21-47BA-0245-9FDB-F763607C1847}" type="slidenum">
              <a:rPr lang="en-US" smtClean="0"/>
              <a:t>25</a:t>
            </a:fld>
            <a:endParaRPr lang="en-US"/>
          </a:p>
        </p:txBody>
      </p:sp>
    </p:spTree>
    <p:extLst>
      <p:ext uri="{BB962C8B-B14F-4D97-AF65-F5344CB8AC3E}">
        <p14:creationId xmlns:p14="http://schemas.microsoft.com/office/powerpoint/2010/main" val="3788544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a:t>
            </a:r>
            <a:r>
              <a:rPr lang="en-US" baseline="0" dirty="0" smtClean="0"/>
              <a:t> is an example of an inorganic compound because it does not have carbon in it.</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26</a:t>
            </a:fld>
            <a:endParaRPr lang="en-US"/>
          </a:p>
        </p:txBody>
      </p:sp>
    </p:spTree>
    <p:extLst>
      <p:ext uri="{BB962C8B-B14F-4D97-AF65-F5344CB8AC3E}">
        <p14:creationId xmlns:p14="http://schemas.microsoft.com/office/powerpoint/2010/main" val="1203495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what we have learned one more time.</a:t>
            </a:r>
          </a:p>
        </p:txBody>
      </p:sp>
      <p:sp>
        <p:nvSpPr>
          <p:cNvPr id="4" name="Slide Number Placeholder 3"/>
          <p:cNvSpPr>
            <a:spLocks noGrp="1"/>
          </p:cNvSpPr>
          <p:nvPr>
            <p:ph type="sldNum" sz="quarter" idx="10"/>
          </p:nvPr>
        </p:nvSpPr>
        <p:spPr/>
        <p:txBody>
          <a:bodyPr/>
          <a:lstStyle/>
          <a:p>
            <a:fld id="{52AEAA21-47BA-0245-9FDB-F763607C1847}" type="slidenum">
              <a:rPr lang="en-US" smtClean="0"/>
              <a:t>27</a:t>
            </a:fld>
            <a:endParaRPr lang="en-US"/>
          </a:p>
        </p:txBody>
      </p:sp>
    </p:spTree>
    <p:extLst>
      <p:ext uri="{BB962C8B-B14F-4D97-AF65-F5344CB8AC3E}">
        <p14:creationId xmlns:p14="http://schemas.microsoft.com/office/powerpoint/2010/main" val="1766176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an</a:t>
            </a:r>
            <a:r>
              <a:rPr lang="en-US" baseline="0" dirty="0" smtClean="0"/>
              <a:t> organic compound</a:t>
            </a:r>
            <a:r>
              <a:rPr lang="en-US" dirty="0" smtClean="0"/>
              <a:t>?</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28</a:t>
            </a:fld>
            <a:endParaRPr lang="en-US"/>
          </a:p>
        </p:txBody>
      </p:sp>
    </p:spTree>
    <p:extLst>
      <p:ext uri="{BB962C8B-B14F-4D97-AF65-F5344CB8AC3E}">
        <p14:creationId xmlns:p14="http://schemas.microsoft.com/office/powerpoint/2010/main" val="1024641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an inorganic compound?</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29</a:t>
            </a:fld>
            <a:endParaRPr lang="en-US"/>
          </a:p>
        </p:txBody>
      </p:sp>
    </p:spTree>
    <p:extLst>
      <p:ext uri="{BB962C8B-B14F-4D97-AF65-F5344CB8AC3E}">
        <p14:creationId xmlns:p14="http://schemas.microsoft.com/office/powerpoint/2010/main" val="102464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these terms, we need to review some other words we have discussed already.</a:t>
            </a:r>
          </a:p>
        </p:txBody>
      </p:sp>
      <p:sp>
        <p:nvSpPr>
          <p:cNvPr id="4" name="Slide Number Placeholder 3"/>
          <p:cNvSpPr>
            <a:spLocks noGrp="1"/>
          </p:cNvSpPr>
          <p:nvPr>
            <p:ph type="sldNum" sz="quarter" idx="10"/>
          </p:nvPr>
        </p:nvSpPr>
        <p:spPr/>
        <p:txBody>
          <a:bodyPr/>
          <a:lstStyle/>
          <a:p>
            <a:fld id="{52AEAA21-47BA-0245-9FDB-F763607C1847}" type="slidenum">
              <a:rPr lang="en-US" smtClean="0"/>
              <a:t>3</a:t>
            </a:fld>
            <a:endParaRPr lang="en-US" dirty="0"/>
          </a:p>
        </p:txBody>
      </p:sp>
    </p:spTree>
    <p:extLst>
      <p:ext uri="{BB962C8B-B14F-4D97-AF65-F5344CB8AC3E}">
        <p14:creationId xmlns:p14="http://schemas.microsoft.com/office/powerpoint/2010/main" val="16180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an organic or inorganic compound?</a:t>
            </a:r>
          </a:p>
          <a:p>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30</a:t>
            </a:fld>
            <a:endParaRPr lang="en-US"/>
          </a:p>
        </p:txBody>
      </p:sp>
    </p:spTree>
    <p:extLst>
      <p:ext uri="{BB962C8B-B14F-4D97-AF65-F5344CB8AC3E}">
        <p14:creationId xmlns:p14="http://schemas.microsoft.com/office/powerpoint/2010/main" val="3183676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 organic compound</a:t>
            </a:r>
            <a:r>
              <a:rPr lang="en-US" baseline="0" dirty="0" smtClean="0"/>
              <a:t> because it contains carbon atoms.</a:t>
            </a:r>
            <a:endParaRPr lang="en-US" dirty="0" smtClean="0"/>
          </a:p>
          <a:p>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31</a:t>
            </a:fld>
            <a:endParaRPr lang="en-US"/>
          </a:p>
        </p:txBody>
      </p:sp>
    </p:spTree>
    <p:extLst>
      <p:ext uri="{BB962C8B-B14F-4D97-AF65-F5344CB8AC3E}">
        <p14:creationId xmlns:p14="http://schemas.microsoft.com/office/powerpoint/2010/main" val="3183676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an organic or inorganic compound? </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32</a:t>
            </a:fld>
            <a:endParaRPr lang="en-US"/>
          </a:p>
        </p:txBody>
      </p:sp>
    </p:spTree>
    <p:extLst>
      <p:ext uri="{BB962C8B-B14F-4D97-AF65-F5344CB8AC3E}">
        <p14:creationId xmlns:p14="http://schemas.microsoft.com/office/powerpoint/2010/main" val="4266528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 inorganic compound.</a:t>
            </a:r>
            <a:r>
              <a:rPr lang="en-US" baseline="0" dirty="0" smtClean="0"/>
              <a:t> It does not contain any carbon atoms.</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33</a:t>
            </a:fld>
            <a:endParaRPr lang="en-US"/>
          </a:p>
        </p:txBody>
      </p:sp>
    </p:spTree>
    <p:extLst>
      <p:ext uri="{BB962C8B-B14F-4D97-AF65-F5344CB8AC3E}">
        <p14:creationId xmlns:p14="http://schemas.microsoft.com/office/powerpoint/2010/main" val="4266528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34</a:t>
            </a:fld>
            <a:endParaRPr lang="en-US"/>
          </a:p>
        </p:txBody>
      </p:sp>
    </p:spTree>
    <p:extLst>
      <p:ext uri="{BB962C8B-B14F-4D97-AF65-F5344CB8AC3E}">
        <p14:creationId xmlns:p14="http://schemas.microsoft.com/office/powerpoint/2010/main" val="1677994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organic compound is any compound whose molecules contain Carbon</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35</a:t>
            </a:fld>
            <a:endParaRPr lang="en-US"/>
          </a:p>
        </p:txBody>
      </p:sp>
    </p:spTree>
    <p:extLst>
      <p:ext uri="{BB962C8B-B14F-4D97-AF65-F5344CB8AC3E}">
        <p14:creationId xmlns:p14="http://schemas.microsoft.com/office/powerpoint/2010/main" val="3110014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organic compound is any compound whose molecules do not have Carbon</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36</a:t>
            </a:fld>
            <a:endParaRPr lang="en-US"/>
          </a:p>
        </p:txBody>
      </p:sp>
    </p:spTree>
    <p:extLst>
      <p:ext uri="{BB962C8B-B14F-4D97-AF65-F5344CB8AC3E}">
        <p14:creationId xmlns:p14="http://schemas.microsoft.com/office/powerpoint/2010/main" val="3110014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37</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First, remember that matter</a:t>
            </a:r>
            <a:r>
              <a:rPr lang="en-US" sz="1200" baseline="0" dirty="0" smtClean="0"/>
              <a:t> is anything that has mass and takes up space.  </a:t>
            </a:r>
            <a:endParaRPr lang="en-US" sz="1200"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4</a:t>
            </a:fld>
            <a:endParaRPr lang="en-US"/>
          </a:p>
        </p:txBody>
      </p:sp>
    </p:spTree>
    <p:extLst>
      <p:ext uri="{BB962C8B-B14F-4D97-AF65-F5344CB8AC3E}">
        <p14:creationId xmlns:p14="http://schemas.microsoft.com/office/powerpoint/2010/main" val="141171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remember that</a:t>
            </a:r>
            <a:r>
              <a:rPr lang="en-US" baseline="0" dirty="0" smtClean="0"/>
              <a:t> a</a:t>
            </a:r>
            <a:r>
              <a:rPr lang="en-US" dirty="0" smtClean="0"/>
              <a:t>n atom is the smallest whole unit of matter. A</a:t>
            </a:r>
            <a:r>
              <a:rPr lang="en-US" sz="1200" kern="1200" dirty="0" smtClean="0">
                <a:solidFill>
                  <a:schemeClr val="tx1"/>
                </a:solidFill>
                <a:effectLst/>
                <a:latin typeface="+mn-lt"/>
                <a:ea typeface="+mn-ea"/>
                <a:cs typeface="+mn-cs"/>
              </a:rPr>
              <a:t>ll matter is made up of</a:t>
            </a:r>
            <a:r>
              <a:rPr lang="en-US" sz="1200" kern="1200" baseline="0" dirty="0" smtClean="0">
                <a:solidFill>
                  <a:schemeClr val="tx1"/>
                </a:solidFill>
                <a:effectLst/>
                <a:latin typeface="+mn-lt"/>
                <a:ea typeface="+mn-ea"/>
                <a:cs typeface="+mn-cs"/>
              </a:rPr>
              <a:t> atoms.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AEAA21-47BA-0245-9FDB-F763607C1847}" type="slidenum">
              <a:rPr lang="en-US" smtClean="0"/>
              <a:t>5</a:t>
            </a:fld>
            <a:endParaRPr lang="en-US"/>
          </a:p>
        </p:txBody>
      </p:sp>
    </p:spTree>
    <p:extLst>
      <p:ext uri="{BB962C8B-B14F-4D97-AF65-F5344CB8AC3E}">
        <p14:creationId xmlns:p14="http://schemas.microsoft.com/office/powerpoint/2010/main" val="83457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dirty="0" smtClean="0"/>
              <a:t>And also recall that an element is a pure substance containing only 1 type of individual atoms</a:t>
            </a:r>
            <a:endParaRPr lang="en-US" sz="1200" dirty="0"/>
          </a:p>
        </p:txBody>
      </p:sp>
      <p:sp>
        <p:nvSpPr>
          <p:cNvPr id="4" name="Slide Number Placeholder 3"/>
          <p:cNvSpPr>
            <a:spLocks noGrp="1"/>
          </p:cNvSpPr>
          <p:nvPr>
            <p:ph type="sldNum" sz="quarter" idx="10"/>
          </p:nvPr>
        </p:nvSpPr>
        <p:spPr/>
        <p:txBody>
          <a:bodyPr/>
          <a:lstStyle/>
          <a:p>
            <a:fld id="{52AEAA21-47BA-0245-9FDB-F763607C1847}" type="slidenum">
              <a:rPr lang="en-US" smtClean="0"/>
              <a:t>6</a:t>
            </a:fld>
            <a:endParaRPr lang="en-US"/>
          </a:p>
        </p:txBody>
      </p:sp>
    </p:spTree>
    <p:extLst>
      <p:ext uri="{BB962C8B-B14F-4D97-AF65-F5344CB8AC3E}">
        <p14:creationId xmlns:p14="http://schemas.microsoft.com/office/powerpoint/2010/main" val="2684023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example of an</a:t>
            </a:r>
            <a:r>
              <a:rPr lang="en-US" baseline="0" dirty="0" smtClean="0"/>
              <a:t> element is carbon, which has the symbol C. Carbon is going to be an important element for us to think about today!</a:t>
            </a:r>
            <a:endParaRPr lang="en-US" dirty="0"/>
          </a:p>
        </p:txBody>
      </p:sp>
      <p:sp>
        <p:nvSpPr>
          <p:cNvPr id="4" name="Slide Number Placeholder 3"/>
          <p:cNvSpPr>
            <a:spLocks noGrp="1"/>
          </p:cNvSpPr>
          <p:nvPr>
            <p:ph type="sldNum" sz="quarter" idx="10"/>
          </p:nvPr>
        </p:nvSpPr>
        <p:spPr/>
        <p:txBody>
          <a:bodyPr/>
          <a:lstStyle/>
          <a:p>
            <a:fld id="{7C466CC3-26A5-4BD3-8261-C66DBBA4E423}" type="slidenum">
              <a:rPr lang="en-US" smtClean="0"/>
              <a:t>7</a:t>
            </a:fld>
            <a:endParaRPr lang="en-US"/>
          </a:p>
        </p:txBody>
      </p:sp>
    </p:spTree>
    <p:extLst>
      <p:ext uri="{BB962C8B-B14F-4D97-AF65-F5344CB8AC3E}">
        <p14:creationId xmlns:p14="http://schemas.microsoft.com/office/powerpoint/2010/main" val="71211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Lastly, a </a:t>
            </a:r>
            <a:r>
              <a:rPr lang="en-US" dirty="0" smtClean="0"/>
              <a:t>compound is a type of molecule that is made up of two or more atoms from DIFFERENT elements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8</a:t>
            </a:fld>
            <a:endParaRPr lang="en-US"/>
          </a:p>
        </p:txBody>
      </p:sp>
    </p:spTree>
    <p:extLst>
      <p:ext uri="{BB962C8B-B14F-4D97-AF65-F5344CB8AC3E}">
        <p14:creationId xmlns:p14="http://schemas.microsoft.com/office/powerpoint/2010/main" val="346256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let’s pause for a moment to review the information we have covered already.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9</a:t>
            </a:fld>
            <a:endParaRPr lang="en-US"/>
          </a:p>
        </p:txBody>
      </p:sp>
    </p:spTree>
    <p:extLst>
      <p:ext uri="{BB962C8B-B14F-4D97-AF65-F5344CB8AC3E}">
        <p14:creationId xmlns:p14="http://schemas.microsoft.com/office/powerpoint/2010/main" val="416306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3BB37A-AF7B-1841-869D-E50B386E427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243061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BB37A-AF7B-1841-869D-E50B386E427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1458402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BB37A-AF7B-1841-869D-E50B386E427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367526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3BB37A-AF7B-1841-869D-E50B386E427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87250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3BB37A-AF7B-1841-869D-E50B386E427A}" type="datetimeFigureOut">
              <a:rPr lang="en-US" smtClean="0"/>
              <a:t>8/25/17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206087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3BB37A-AF7B-1841-869D-E50B386E427A}"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250478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3BB37A-AF7B-1841-869D-E50B386E427A}" type="datetimeFigureOut">
              <a:rPr lang="en-US" smtClean="0"/>
              <a:t>8/25/17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315936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3BB37A-AF7B-1841-869D-E50B386E427A}" type="datetimeFigureOut">
              <a:rPr lang="en-US" smtClean="0"/>
              <a:t>8/25/17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101721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3BB37A-AF7B-1841-869D-E50B386E427A}" type="datetimeFigureOut">
              <a:rPr lang="en-US" smtClean="0"/>
              <a:t>8/25/17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37868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BB37A-AF7B-1841-869D-E50B386E427A}"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70607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3BB37A-AF7B-1841-869D-E50B386E427A}" type="datetimeFigureOut">
              <a:rPr lang="en-US" smtClean="0"/>
              <a:t>8/25/17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B981D-C2E4-8B40-A7AD-0075EF305C62}" type="slidenum">
              <a:rPr lang="en-US" smtClean="0"/>
              <a:t>‹#›</a:t>
            </a:fld>
            <a:endParaRPr lang="en-US"/>
          </a:p>
        </p:txBody>
      </p:sp>
    </p:spTree>
    <p:extLst>
      <p:ext uri="{BB962C8B-B14F-4D97-AF65-F5344CB8AC3E}">
        <p14:creationId xmlns:p14="http://schemas.microsoft.com/office/powerpoint/2010/main" val="22366819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BB37A-AF7B-1841-869D-E50B386E427A}" type="datetimeFigureOut">
              <a:rPr lang="en-US" smtClean="0"/>
              <a:t>8/25/17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B981D-C2E4-8B40-A7AD-0075EF305C62}" type="slidenum">
              <a:rPr lang="en-US" smtClean="0"/>
              <a:t>‹#›</a:t>
            </a:fld>
            <a:endParaRPr lang="en-US"/>
          </a:p>
        </p:txBody>
      </p:sp>
    </p:spTree>
    <p:extLst>
      <p:ext uri="{BB962C8B-B14F-4D97-AF65-F5344CB8AC3E}">
        <p14:creationId xmlns:p14="http://schemas.microsoft.com/office/powerpoint/2010/main" val="299748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2194650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2667000" y="152400"/>
            <a:ext cx="4052011" cy="646331"/>
          </a:xfrm>
          <a:prstGeom prst="rect">
            <a:avLst/>
          </a:prstGeom>
          <a:noFill/>
        </p:spPr>
        <p:txBody>
          <a:bodyPr wrap="none" rtlCol="0">
            <a:spAutoFit/>
          </a:bodyPr>
          <a:lstStyle/>
          <a:p>
            <a:r>
              <a:rPr lang="en-US" sz="3600" dirty="0" smtClean="0"/>
              <a:t>What is an element?</a:t>
            </a:r>
            <a:endParaRPr lang="en-US" sz="3600" dirty="0"/>
          </a:p>
        </p:txBody>
      </p:sp>
    </p:spTree>
    <p:extLst>
      <p:ext uri="{BB962C8B-B14F-4D97-AF65-F5344CB8AC3E}">
        <p14:creationId xmlns:p14="http://schemas.microsoft.com/office/powerpoint/2010/main" val="3136167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2438400" y="152400"/>
            <a:ext cx="4269543" cy="646331"/>
          </a:xfrm>
          <a:prstGeom prst="rect">
            <a:avLst/>
          </a:prstGeom>
          <a:noFill/>
        </p:spPr>
        <p:txBody>
          <a:bodyPr wrap="none" rtlCol="0">
            <a:spAutoFit/>
          </a:bodyPr>
          <a:lstStyle/>
          <a:p>
            <a:r>
              <a:rPr lang="en-US" sz="3600" dirty="0" smtClean="0"/>
              <a:t>What is a compound?</a:t>
            </a:r>
            <a:endParaRPr lang="en-US" sz="3600" dirty="0"/>
          </a:p>
        </p:txBody>
      </p:sp>
    </p:spTree>
    <p:extLst>
      <p:ext uri="{BB962C8B-B14F-4D97-AF65-F5344CB8AC3E}">
        <p14:creationId xmlns:p14="http://schemas.microsoft.com/office/powerpoint/2010/main" val="3965958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500"/>
            <a:ext cx="9144000" cy="6198403"/>
          </a:xfrm>
          <a:prstGeom prst="rect">
            <a:avLst/>
          </a:prstGeom>
        </p:spPr>
      </p:pic>
      <p:sp>
        <p:nvSpPr>
          <p:cNvPr id="3" name="TextBox 2"/>
          <p:cNvSpPr txBox="1"/>
          <p:nvPr/>
        </p:nvSpPr>
        <p:spPr>
          <a:xfrm>
            <a:off x="4639570" y="457200"/>
            <a:ext cx="4212712" cy="707886"/>
          </a:xfrm>
          <a:prstGeom prst="rect">
            <a:avLst/>
          </a:prstGeom>
          <a:noFill/>
        </p:spPr>
        <p:txBody>
          <a:bodyPr wrap="none" rtlCol="0">
            <a:spAutoFit/>
          </a:bodyPr>
          <a:lstStyle/>
          <a:p>
            <a:pPr algn="ctr"/>
            <a:r>
              <a:rPr lang="en-US" sz="4000" dirty="0" smtClean="0">
                <a:solidFill>
                  <a:srgbClr val="FF0000"/>
                </a:solidFill>
              </a:rPr>
              <a:t>Organic Compound</a:t>
            </a:r>
            <a:endParaRPr lang="en-US" sz="4000" dirty="0">
              <a:solidFill>
                <a:srgbClr val="FF0000"/>
              </a:solidFill>
            </a:endParaRPr>
          </a:p>
        </p:txBody>
      </p:sp>
    </p:spTree>
    <p:extLst>
      <p:ext uri="{BB962C8B-B14F-4D97-AF65-F5344CB8AC3E}">
        <p14:creationId xmlns:p14="http://schemas.microsoft.com/office/powerpoint/2010/main" val="355618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ropbox (U.Va Sped Research)\U.Va Sped Research\Big Fall Vocab Study at Cedar Lee\Save Pictures Here\dreamstime_xl_43155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07"/>
            <a:ext cx="8008938" cy="6860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0"/>
            <a:ext cx="9144000" cy="1107996"/>
          </a:xfrm>
          <a:prstGeom prst="rect">
            <a:avLst/>
          </a:prstGeom>
          <a:noFill/>
        </p:spPr>
        <p:txBody>
          <a:bodyPr wrap="square" rtlCol="0">
            <a:spAutoFit/>
          </a:bodyPr>
          <a:lstStyle/>
          <a:p>
            <a:pPr algn="ctr"/>
            <a:r>
              <a:rPr lang="en-US" sz="3600" b="1" u="sng" dirty="0" smtClean="0"/>
              <a:t>Organic</a:t>
            </a:r>
            <a:r>
              <a:rPr lang="en-US" sz="3600" b="1" dirty="0" smtClean="0"/>
              <a:t>:</a:t>
            </a:r>
            <a:endParaRPr lang="en-US" sz="3600" dirty="0" smtClean="0"/>
          </a:p>
          <a:p>
            <a:pPr algn="ctr"/>
            <a:r>
              <a:rPr lang="en-US" sz="3000" b="1" dirty="0" smtClean="0"/>
              <a:t>Any compound that has Carbon</a:t>
            </a:r>
          </a:p>
        </p:txBody>
      </p:sp>
    </p:spTree>
    <p:extLst>
      <p:ext uri="{BB962C8B-B14F-4D97-AF65-F5344CB8AC3E}">
        <p14:creationId xmlns:p14="http://schemas.microsoft.com/office/powerpoint/2010/main" val="1068139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1800"/>
            <a:ext cx="9144000" cy="5990445"/>
          </a:xfrm>
          <a:prstGeom prst="rect">
            <a:avLst/>
          </a:prstGeom>
        </p:spPr>
      </p:pic>
    </p:spTree>
    <p:extLst>
      <p:ext uri="{BB962C8B-B14F-4D97-AF65-F5344CB8AC3E}">
        <p14:creationId xmlns:p14="http://schemas.microsoft.com/office/powerpoint/2010/main" val="4247015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ohn\Dropbox (Personal)\Thinkstock Images\sug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38400"/>
            <a:ext cx="5414634"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36057"/>
          <a:stretch/>
        </p:blipFill>
        <p:spPr>
          <a:xfrm>
            <a:off x="3733800" y="828793"/>
            <a:ext cx="5415116" cy="3462570"/>
          </a:xfrm>
          <a:prstGeom prst="rect">
            <a:avLst/>
          </a:prstGeom>
        </p:spPr>
      </p:pic>
      <p:sp>
        <p:nvSpPr>
          <p:cNvPr id="2" name="TextBox 1"/>
          <p:cNvSpPr txBox="1"/>
          <p:nvPr/>
        </p:nvSpPr>
        <p:spPr>
          <a:xfrm>
            <a:off x="2005081" y="241062"/>
            <a:ext cx="5081519" cy="830997"/>
          </a:xfrm>
          <a:prstGeom prst="rect">
            <a:avLst/>
          </a:prstGeom>
          <a:noFill/>
        </p:spPr>
        <p:txBody>
          <a:bodyPr wrap="none" rtlCol="0">
            <a:spAutoFit/>
          </a:bodyPr>
          <a:lstStyle/>
          <a:p>
            <a:r>
              <a:rPr lang="en-US" sz="4800" dirty="0" smtClean="0"/>
              <a:t>Sucrose = </a:t>
            </a:r>
            <a:r>
              <a:rPr lang="en-US" sz="4800" b="1" dirty="0" smtClean="0">
                <a:solidFill>
                  <a:srgbClr val="FF0000"/>
                </a:solidFill>
              </a:rPr>
              <a:t>C</a:t>
            </a:r>
            <a:r>
              <a:rPr lang="en-US" sz="4800" b="1" baseline="-25000" dirty="0" smtClean="0">
                <a:solidFill>
                  <a:srgbClr val="FF0000"/>
                </a:solidFill>
              </a:rPr>
              <a:t>12</a:t>
            </a:r>
            <a:r>
              <a:rPr lang="en-US" sz="4800" dirty="0" smtClean="0"/>
              <a:t>H</a:t>
            </a:r>
            <a:r>
              <a:rPr lang="en-US" sz="4800" baseline="-25000" dirty="0" smtClean="0"/>
              <a:t>22</a:t>
            </a:r>
            <a:r>
              <a:rPr lang="en-US" sz="4800" dirty="0" smtClean="0"/>
              <a:t>O</a:t>
            </a:r>
            <a:r>
              <a:rPr lang="en-US" sz="4800" baseline="-25000" dirty="0" smtClean="0"/>
              <a:t>11</a:t>
            </a:r>
            <a:endParaRPr lang="en-US" sz="4800" baseline="-25000" dirty="0"/>
          </a:p>
        </p:txBody>
      </p:sp>
    </p:spTree>
    <p:extLst>
      <p:ext uri="{BB962C8B-B14F-4D97-AF65-F5344CB8AC3E}">
        <p14:creationId xmlns:p14="http://schemas.microsoft.com/office/powerpoint/2010/main" val="4012885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pa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0"/>
            <a:ext cx="9082593" cy="6858000"/>
          </a:xfrm>
          <a:prstGeom prst="rect">
            <a:avLst/>
          </a:prstGeom>
        </p:spPr>
      </p:pic>
    </p:spTree>
    <p:extLst>
      <p:ext uri="{BB962C8B-B14F-4D97-AF65-F5344CB8AC3E}">
        <p14:creationId xmlns:p14="http://schemas.microsoft.com/office/powerpoint/2010/main" val="180307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20063913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600200" y="228600"/>
            <a:ext cx="6003040" cy="646331"/>
          </a:xfrm>
          <a:prstGeom prst="rect">
            <a:avLst/>
          </a:prstGeom>
          <a:noFill/>
        </p:spPr>
        <p:txBody>
          <a:bodyPr wrap="none" rtlCol="0">
            <a:spAutoFit/>
          </a:bodyPr>
          <a:lstStyle/>
          <a:p>
            <a:r>
              <a:rPr lang="en-US" sz="3600" dirty="0" smtClean="0"/>
              <a:t>What is an organic compound? </a:t>
            </a:r>
            <a:endParaRPr lang="en-US" sz="3600" dirty="0"/>
          </a:p>
        </p:txBody>
      </p:sp>
    </p:spTree>
    <p:extLst>
      <p:ext uri="{BB962C8B-B14F-4D97-AF65-F5344CB8AC3E}">
        <p14:creationId xmlns:p14="http://schemas.microsoft.com/office/powerpoint/2010/main" val="2746138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500"/>
            <a:ext cx="9144000" cy="6198403"/>
          </a:xfrm>
          <a:prstGeom prst="rect">
            <a:avLst/>
          </a:prstGeom>
        </p:spPr>
      </p:pic>
      <p:sp>
        <p:nvSpPr>
          <p:cNvPr id="3" name="TextBox 2"/>
          <p:cNvSpPr txBox="1"/>
          <p:nvPr/>
        </p:nvSpPr>
        <p:spPr>
          <a:xfrm>
            <a:off x="4474762" y="457200"/>
            <a:ext cx="4542329" cy="707886"/>
          </a:xfrm>
          <a:prstGeom prst="rect">
            <a:avLst/>
          </a:prstGeom>
          <a:noFill/>
        </p:spPr>
        <p:txBody>
          <a:bodyPr wrap="none" rtlCol="0">
            <a:spAutoFit/>
          </a:bodyPr>
          <a:lstStyle/>
          <a:p>
            <a:pPr algn="ctr"/>
            <a:r>
              <a:rPr lang="en-US" sz="4000" b="1" i="1" u="sng" dirty="0" smtClean="0">
                <a:solidFill>
                  <a:srgbClr val="FF0000"/>
                </a:solidFill>
              </a:rPr>
              <a:t>In</a:t>
            </a:r>
            <a:r>
              <a:rPr lang="en-US" sz="4000" dirty="0" smtClean="0">
                <a:solidFill>
                  <a:srgbClr val="FF0000"/>
                </a:solidFill>
              </a:rPr>
              <a:t>organic Compound</a:t>
            </a:r>
            <a:endParaRPr lang="en-US" sz="4000" dirty="0">
              <a:solidFill>
                <a:srgbClr val="FF0000"/>
              </a:solidFill>
            </a:endParaRPr>
          </a:p>
        </p:txBody>
      </p:sp>
    </p:spTree>
    <p:extLst>
      <p:ext uri="{BB962C8B-B14F-4D97-AF65-F5344CB8AC3E}">
        <p14:creationId xmlns:p14="http://schemas.microsoft.com/office/powerpoint/2010/main" val="2466354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ohn\Dropbox (U.Va Sped Research)\U.Va Sped Research\Big Fall Vocab Study at Cedar Lee\Save Pictures Here\dreamstime_xl_43155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4539768" cy="38889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190" y="1066800"/>
            <a:ext cx="3962399" cy="769441"/>
          </a:xfrm>
          <a:prstGeom prst="rect">
            <a:avLst/>
          </a:prstGeom>
          <a:noFill/>
        </p:spPr>
        <p:txBody>
          <a:bodyPr wrap="square" rtlCol="0">
            <a:spAutoFit/>
          </a:bodyPr>
          <a:lstStyle/>
          <a:p>
            <a:pPr algn="ctr"/>
            <a:r>
              <a:rPr lang="en-US" sz="2400" b="1" u="sng" dirty="0" smtClean="0"/>
              <a:t>Organic</a:t>
            </a:r>
            <a:r>
              <a:rPr lang="en-US" sz="2400" b="1" dirty="0" smtClean="0"/>
              <a:t>:</a:t>
            </a:r>
            <a:endParaRPr lang="en-US" sz="2400" dirty="0" smtClean="0"/>
          </a:p>
          <a:p>
            <a:pPr algn="ctr"/>
            <a:r>
              <a:rPr lang="en-US" sz="2000" b="1" dirty="0" smtClean="0"/>
              <a:t>Any compound that has Carbon</a:t>
            </a:r>
          </a:p>
        </p:txBody>
      </p:sp>
      <p:grpSp>
        <p:nvGrpSpPr>
          <p:cNvPr id="9" name="Group 8"/>
          <p:cNvGrpSpPr/>
          <p:nvPr/>
        </p:nvGrpSpPr>
        <p:grpSpPr>
          <a:xfrm>
            <a:off x="4089462" y="990600"/>
            <a:ext cx="5029200" cy="3888907"/>
            <a:chOff x="-46068" y="-282533"/>
            <a:chExt cx="9144000" cy="7140533"/>
          </a:xfrm>
        </p:grpSpPr>
        <p:pic>
          <p:nvPicPr>
            <p:cNvPr id="6" name="Picture 2" descr="C:\Users\John\Dropbox (U.Va Sped Research)\U.Va Sped Research\Big Fall Vocab Study at Cedar Lee\Save Pictures Here\dreamstime_xl_43155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07"/>
              <a:ext cx="8008938" cy="6860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068" y="-282533"/>
              <a:ext cx="9144000" cy="1412793"/>
            </a:xfrm>
            <a:prstGeom prst="rect">
              <a:avLst/>
            </a:prstGeom>
            <a:noFill/>
          </p:spPr>
          <p:txBody>
            <a:bodyPr wrap="square" rtlCol="0">
              <a:spAutoFit/>
            </a:bodyPr>
            <a:lstStyle/>
            <a:p>
              <a:pPr algn="ctr"/>
              <a:r>
                <a:rPr lang="en-US" sz="2400" b="1" u="sng" dirty="0" smtClean="0"/>
                <a:t>Inorganic</a:t>
              </a:r>
              <a:r>
                <a:rPr lang="en-US" sz="2400" b="1" dirty="0" smtClean="0"/>
                <a:t>:</a:t>
              </a:r>
              <a:endParaRPr lang="en-US" sz="2400" dirty="0" smtClean="0"/>
            </a:p>
            <a:p>
              <a:pPr algn="ctr"/>
              <a:r>
                <a:rPr lang="en-US" sz="2000" b="1" dirty="0" smtClean="0"/>
                <a:t>Any compound that does not have Carbon</a:t>
              </a:r>
            </a:p>
          </p:txBody>
        </p:sp>
        <p:sp>
          <p:nvSpPr>
            <p:cNvPr id="8" name="&quot;No&quot; Symbol 7"/>
            <p:cNvSpPr/>
            <p:nvPr/>
          </p:nvSpPr>
          <p:spPr>
            <a:xfrm>
              <a:off x="2218867" y="1440683"/>
              <a:ext cx="4781449" cy="5014931"/>
            </a:xfrm>
            <a:prstGeom prst="noSmoking">
              <a:avLst>
                <a:gd name="adj" fmla="val 1123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75210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ropbox (U.Va Sped Research)\U.Va Sped Research\Big Fall Vocab Study at Cedar Lee\Save Pictures Here\dreamstime_xl_43155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07"/>
            <a:ext cx="8008938" cy="6860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0"/>
            <a:ext cx="9144000" cy="1107996"/>
          </a:xfrm>
          <a:prstGeom prst="rect">
            <a:avLst/>
          </a:prstGeom>
          <a:noFill/>
        </p:spPr>
        <p:txBody>
          <a:bodyPr wrap="square" rtlCol="0">
            <a:spAutoFit/>
          </a:bodyPr>
          <a:lstStyle/>
          <a:p>
            <a:pPr algn="ctr"/>
            <a:r>
              <a:rPr lang="en-US" sz="3600" b="1" u="sng" dirty="0" smtClean="0"/>
              <a:t>Inorganic</a:t>
            </a:r>
            <a:r>
              <a:rPr lang="en-US" sz="3600" b="1" dirty="0" smtClean="0"/>
              <a:t>:</a:t>
            </a:r>
            <a:endParaRPr lang="en-US" sz="3600" dirty="0" smtClean="0"/>
          </a:p>
          <a:p>
            <a:pPr algn="ctr"/>
            <a:r>
              <a:rPr lang="en-US" sz="3000" b="1" dirty="0" smtClean="0"/>
              <a:t>Any compound that does not have Carbon</a:t>
            </a:r>
          </a:p>
        </p:txBody>
      </p:sp>
      <p:sp>
        <p:nvSpPr>
          <p:cNvPr id="3" name="&quot;No&quot; Symbol 2"/>
          <p:cNvSpPr/>
          <p:nvPr/>
        </p:nvSpPr>
        <p:spPr>
          <a:xfrm>
            <a:off x="2170023" y="1726058"/>
            <a:ext cx="4451015" cy="3686368"/>
          </a:xfrm>
          <a:prstGeom prst="noSmoking">
            <a:avLst>
              <a:gd name="adj" fmla="val 762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9728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976734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524000" y="228600"/>
            <a:ext cx="6351543" cy="646331"/>
          </a:xfrm>
          <a:prstGeom prst="rect">
            <a:avLst/>
          </a:prstGeom>
          <a:noFill/>
        </p:spPr>
        <p:txBody>
          <a:bodyPr wrap="none" rtlCol="0">
            <a:spAutoFit/>
          </a:bodyPr>
          <a:lstStyle/>
          <a:p>
            <a:r>
              <a:rPr lang="en-US" sz="3600" dirty="0" smtClean="0"/>
              <a:t>What is an inorganic compound? </a:t>
            </a:r>
            <a:endParaRPr lang="en-US" sz="3600" dirty="0"/>
          </a:p>
        </p:txBody>
      </p:sp>
    </p:spTree>
    <p:extLst>
      <p:ext uri="{BB962C8B-B14F-4D97-AF65-F5344CB8AC3E}">
        <p14:creationId xmlns:p14="http://schemas.microsoft.com/office/powerpoint/2010/main" val="3866941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428929"/>
            <a:ext cx="5778500" cy="4787900"/>
          </a:xfrm>
          <a:prstGeom prst="rect">
            <a:avLst/>
          </a:prstGeom>
        </p:spPr>
      </p:pic>
      <p:sp>
        <p:nvSpPr>
          <p:cNvPr id="3" name="TextBox 2"/>
          <p:cNvSpPr txBox="1"/>
          <p:nvPr/>
        </p:nvSpPr>
        <p:spPr>
          <a:xfrm>
            <a:off x="289902" y="228600"/>
            <a:ext cx="8586629" cy="1200329"/>
          </a:xfrm>
          <a:prstGeom prst="rect">
            <a:avLst/>
          </a:prstGeom>
          <a:noFill/>
        </p:spPr>
        <p:txBody>
          <a:bodyPr wrap="square" rtlCol="0">
            <a:spAutoFit/>
          </a:bodyPr>
          <a:lstStyle/>
          <a:p>
            <a:pPr algn="ctr"/>
            <a:r>
              <a:rPr lang="en-US" sz="3600" dirty="0" smtClean="0"/>
              <a:t>How is an organic compound different than a nonorganic compound?</a:t>
            </a:r>
            <a:endParaRPr lang="en-US" sz="3600" dirty="0"/>
          </a:p>
        </p:txBody>
      </p:sp>
    </p:spTree>
    <p:extLst>
      <p:ext uri="{BB962C8B-B14F-4D97-AF65-F5344CB8AC3E}">
        <p14:creationId xmlns:p14="http://schemas.microsoft.com/office/powerpoint/2010/main" val="30305124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3" name="TextBox 2"/>
          <p:cNvSpPr txBox="1"/>
          <p:nvPr/>
        </p:nvSpPr>
        <p:spPr>
          <a:xfrm>
            <a:off x="4404830" y="2233851"/>
            <a:ext cx="3672370" cy="892552"/>
          </a:xfrm>
          <a:prstGeom prst="rect">
            <a:avLst/>
          </a:prstGeom>
          <a:noFill/>
        </p:spPr>
        <p:txBody>
          <a:bodyPr wrap="square" rtlCol="0">
            <a:spAutoFit/>
          </a:bodyPr>
          <a:lstStyle/>
          <a:p>
            <a:pPr algn="ctr"/>
            <a:r>
              <a:rPr lang="en-US" sz="5200" dirty="0" smtClean="0">
                <a:solidFill>
                  <a:srgbClr val="FF0000"/>
                </a:solidFill>
              </a:rPr>
              <a:t>Inorganic</a:t>
            </a:r>
            <a:endParaRPr lang="en-US" sz="5200" dirty="0">
              <a:solidFill>
                <a:srgbClr val="FF0000"/>
              </a:solidFill>
            </a:endParaRPr>
          </a:p>
        </p:txBody>
      </p:sp>
    </p:spTree>
    <p:extLst>
      <p:ext uri="{BB962C8B-B14F-4D97-AF65-F5344CB8AC3E}">
        <p14:creationId xmlns:p14="http://schemas.microsoft.com/office/powerpoint/2010/main" val="18628573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149216" y="904356"/>
            <a:ext cx="2995657" cy="18195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133600" y="1371600"/>
            <a:ext cx="609600" cy="707886"/>
          </a:xfrm>
          <a:prstGeom prst="rect">
            <a:avLst/>
          </a:prstGeom>
          <a:noFill/>
        </p:spPr>
        <p:txBody>
          <a:bodyPr wrap="square" rtlCol="0">
            <a:spAutoFit/>
          </a:bodyPr>
          <a:lstStyle/>
          <a:p>
            <a:r>
              <a:rPr lang="en-US" sz="4000" dirty="0" smtClean="0"/>
              <a:t>In</a:t>
            </a:r>
            <a:endParaRPr lang="en-US" sz="4000" dirty="0"/>
          </a:p>
        </p:txBody>
      </p:sp>
      <p:sp>
        <p:nvSpPr>
          <p:cNvPr id="5" name="TextBox 4"/>
          <p:cNvSpPr txBox="1"/>
          <p:nvPr/>
        </p:nvSpPr>
        <p:spPr>
          <a:xfrm>
            <a:off x="5922835" y="1408186"/>
            <a:ext cx="1794432" cy="707886"/>
          </a:xfrm>
          <a:prstGeom prst="rect">
            <a:avLst/>
          </a:prstGeom>
          <a:noFill/>
        </p:spPr>
        <p:txBody>
          <a:bodyPr wrap="none" rtlCol="0">
            <a:spAutoFit/>
          </a:bodyPr>
          <a:lstStyle/>
          <a:p>
            <a:r>
              <a:rPr lang="en-US" sz="4000" dirty="0" smtClean="0"/>
              <a:t>Organic</a:t>
            </a:r>
            <a:endParaRPr lang="en-US" sz="4000" dirty="0"/>
          </a:p>
        </p:txBody>
      </p:sp>
      <p:sp>
        <p:nvSpPr>
          <p:cNvPr id="7" name="Oval 6"/>
          <p:cNvSpPr/>
          <p:nvPr/>
        </p:nvSpPr>
        <p:spPr>
          <a:xfrm>
            <a:off x="953082" y="904356"/>
            <a:ext cx="2995657" cy="181951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348534" y="1483547"/>
            <a:ext cx="414597" cy="646331"/>
          </a:xfrm>
          <a:prstGeom prst="rect">
            <a:avLst/>
          </a:prstGeom>
          <a:noFill/>
        </p:spPr>
        <p:txBody>
          <a:bodyPr wrap="none" rtlCol="0">
            <a:spAutoFit/>
          </a:bodyPr>
          <a:lstStyle/>
          <a:p>
            <a:r>
              <a:rPr lang="en-US" sz="3600" dirty="0"/>
              <a:t>+</a:t>
            </a:r>
          </a:p>
        </p:txBody>
      </p:sp>
      <p:cxnSp>
        <p:nvCxnSpPr>
          <p:cNvPr id="9" name="Straight Arrow Connector 8"/>
          <p:cNvCxnSpPr>
            <a:stCxn id="7" idx="4"/>
          </p:cNvCxnSpPr>
          <p:nvPr/>
        </p:nvCxnSpPr>
        <p:spPr>
          <a:xfrm>
            <a:off x="2450911" y="2723875"/>
            <a:ext cx="0" cy="824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717162" y="2723875"/>
            <a:ext cx="0" cy="824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990600" y="3886200"/>
            <a:ext cx="3174574" cy="646331"/>
          </a:xfrm>
          <a:prstGeom prst="rect">
            <a:avLst/>
          </a:prstGeom>
          <a:noFill/>
        </p:spPr>
        <p:txBody>
          <a:bodyPr wrap="square" rtlCol="0">
            <a:spAutoFit/>
          </a:bodyPr>
          <a:lstStyle/>
          <a:p>
            <a:pPr algn="ctr"/>
            <a:r>
              <a:rPr lang="en-US" sz="3600" dirty="0" smtClean="0"/>
              <a:t>Not</a:t>
            </a:r>
            <a:endParaRPr lang="en-US" sz="3600" dirty="0"/>
          </a:p>
        </p:txBody>
      </p:sp>
      <p:sp>
        <p:nvSpPr>
          <p:cNvPr id="14" name="TextBox 13"/>
          <p:cNvSpPr txBox="1"/>
          <p:nvPr/>
        </p:nvSpPr>
        <p:spPr>
          <a:xfrm>
            <a:off x="4800600" y="3886200"/>
            <a:ext cx="4014125" cy="646331"/>
          </a:xfrm>
          <a:prstGeom prst="rect">
            <a:avLst/>
          </a:prstGeom>
          <a:noFill/>
        </p:spPr>
        <p:txBody>
          <a:bodyPr wrap="square" rtlCol="0">
            <a:spAutoFit/>
          </a:bodyPr>
          <a:lstStyle/>
          <a:p>
            <a:pPr algn="ctr"/>
            <a:r>
              <a:rPr lang="en-US" sz="3600" dirty="0" smtClean="0"/>
              <a:t>Containing Carbon</a:t>
            </a:r>
            <a:endParaRPr lang="en-US" sz="3600" dirty="0"/>
          </a:p>
        </p:txBody>
      </p:sp>
      <p:sp>
        <p:nvSpPr>
          <p:cNvPr id="15" name="TextBox 14"/>
          <p:cNvSpPr txBox="1"/>
          <p:nvPr/>
        </p:nvSpPr>
        <p:spPr>
          <a:xfrm>
            <a:off x="4343400" y="3886200"/>
            <a:ext cx="414597"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3248555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816" y="243348"/>
            <a:ext cx="1913344" cy="2585323"/>
          </a:xfrm>
          <a:prstGeom prst="rect">
            <a:avLst/>
          </a:prstGeom>
          <a:noFill/>
        </p:spPr>
        <p:txBody>
          <a:bodyPr wrap="none" rtlCol="0">
            <a:spAutoFit/>
          </a:bodyPr>
          <a:lstStyle/>
          <a:p>
            <a:pPr algn="ctr"/>
            <a:r>
              <a:rPr lang="en-US" sz="5400" dirty="0" smtClean="0"/>
              <a:t>Water</a:t>
            </a:r>
          </a:p>
          <a:p>
            <a:pPr algn="ctr"/>
            <a:r>
              <a:rPr lang="en-US" sz="5400" dirty="0" smtClean="0"/>
              <a:t>=</a:t>
            </a:r>
          </a:p>
          <a:p>
            <a:pPr algn="ctr"/>
            <a:r>
              <a:rPr lang="en-US" sz="5400" dirty="0" smtClean="0"/>
              <a:t>H</a:t>
            </a:r>
            <a:r>
              <a:rPr lang="en-US" sz="5400" baseline="-25000" dirty="0" smtClean="0"/>
              <a:t>2</a:t>
            </a:r>
            <a:r>
              <a:rPr lang="en-US" sz="5400" dirty="0" smtClean="0"/>
              <a:t>0</a:t>
            </a:r>
            <a:endParaRPr lang="en-US" sz="5400" dirty="0"/>
          </a:p>
        </p:txBody>
      </p:sp>
      <p:pic>
        <p:nvPicPr>
          <p:cNvPr id="4" name="Picture 3" descr="water molecule aga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533400"/>
            <a:ext cx="6324600" cy="6324600"/>
          </a:xfrm>
          <a:prstGeom prst="rect">
            <a:avLst/>
          </a:prstGeom>
        </p:spPr>
      </p:pic>
    </p:spTree>
    <p:extLst>
      <p:ext uri="{BB962C8B-B14F-4D97-AF65-F5344CB8AC3E}">
        <p14:creationId xmlns:p14="http://schemas.microsoft.com/office/powerpoint/2010/main" val="4262784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601341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676400" y="228600"/>
            <a:ext cx="6003040" cy="646331"/>
          </a:xfrm>
          <a:prstGeom prst="rect">
            <a:avLst/>
          </a:prstGeom>
          <a:noFill/>
        </p:spPr>
        <p:txBody>
          <a:bodyPr wrap="none" rtlCol="0">
            <a:spAutoFit/>
          </a:bodyPr>
          <a:lstStyle/>
          <a:p>
            <a:r>
              <a:rPr lang="en-US" sz="3600" dirty="0" smtClean="0"/>
              <a:t>What is an organic compound?</a:t>
            </a:r>
            <a:endParaRPr lang="en-US" sz="3600" dirty="0"/>
          </a:p>
        </p:txBody>
      </p:sp>
    </p:spTree>
    <p:extLst>
      <p:ext uri="{BB962C8B-B14F-4D97-AF65-F5344CB8AC3E}">
        <p14:creationId xmlns:p14="http://schemas.microsoft.com/office/powerpoint/2010/main" val="19339952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524000" y="228600"/>
            <a:ext cx="6351543" cy="646331"/>
          </a:xfrm>
          <a:prstGeom prst="rect">
            <a:avLst/>
          </a:prstGeom>
          <a:noFill/>
        </p:spPr>
        <p:txBody>
          <a:bodyPr wrap="none" rtlCol="0">
            <a:spAutoFit/>
          </a:bodyPr>
          <a:lstStyle/>
          <a:p>
            <a:r>
              <a:rPr lang="en-US" sz="3600" dirty="0" smtClean="0"/>
              <a:t>What is an inorganic compound?</a:t>
            </a:r>
            <a:endParaRPr lang="en-US" sz="3600" dirty="0"/>
          </a:p>
        </p:txBody>
      </p:sp>
    </p:spTree>
    <p:extLst>
      <p:ext uri="{BB962C8B-B14F-4D97-AF65-F5344CB8AC3E}">
        <p14:creationId xmlns:p14="http://schemas.microsoft.com/office/powerpoint/2010/main" val="2275523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2261975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ucose molecule.jpg"/>
          <p:cNvPicPr>
            <a:picLocks noChangeAspect="1"/>
          </p:cNvPicPr>
          <p:nvPr/>
        </p:nvPicPr>
        <p:blipFill rotWithShape="1">
          <a:blip r:embed="rId3" cstate="print">
            <a:extLst>
              <a:ext uri="{28A0092B-C50C-407E-A947-70E740481C1C}">
                <a14:useLocalDpi xmlns:a14="http://schemas.microsoft.com/office/drawing/2010/main" val="0"/>
              </a:ext>
            </a:extLst>
          </a:blip>
          <a:srcRect t="17959"/>
          <a:stretch/>
        </p:blipFill>
        <p:spPr>
          <a:xfrm>
            <a:off x="330855" y="457200"/>
            <a:ext cx="8813145" cy="6172200"/>
          </a:xfrm>
          <a:prstGeom prst="rect">
            <a:avLst/>
          </a:prstGeom>
        </p:spPr>
      </p:pic>
    </p:spTree>
    <p:extLst>
      <p:ext uri="{BB962C8B-B14F-4D97-AF65-F5344CB8AC3E}">
        <p14:creationId xmlns:p14="http://schemas.microsoft.com/office/powerpoint/2010/main" val="2349024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ucose molecule.jpg"/>
          <p:cNvPicPr>
            <a:picLocks noChangeAspect="1"/>
          </p:cNvPicPr>
          <p:nvPr/>
        </p:nvPicPr>
        <p:blipFill rotWithShape="1">
          <a:blip r:embed="rId3" cstate="print">
            <a:extLst>
              <a:ext uri="{28A0092B-C50C-407E-A947-70E740481C1C}">
                <a14:useLocalDpi xmlns:a14="http://schemas.microsoft.com/office/drawing/2010/main" val="0"/>
              </a:ext>
            </a:extLst>
          </a:blip>
          <a:srcRect t="17959"/>
          <a:stretch/>
        </p:blipFill>
        <p:spPr>
          <a:xfrm>
            <a:off x="330855" y="457200"/>
            <a:ext cx="8813145" cy="6172200"/>
          </a:xfrm>
          <a:prstGeom prst="rect">
            <a:avLst/>
          </a:prstGeom>
        </p:spPr>
      </p:pic>
      <p:sp>
        <p:nvSpPr>
          <p:cNvPr id="5" name="Oval 4"/>
          <p:cNvSpPr/>
          <p:nvPr/>
        </p:nvSpPr>
        <p:spPr>
          <a:xfrm>
            <a:off x="3676316" y="457200"/>
            <a:ext cx="762000" cy="101332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2978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Cl.jpg"/>
          <p:cNvPicPr>
            <a:picLocks noChangeAspect="1"/>
          </p:cNvPicPr>
          <p:nvPr/>
        </p:nvPicPr>
        <p:blipFill rotWithShape="1">
          <a:blip r:embed="rId3" cstate="print">
            <a:extLst>
              <a:ext uri="{28A0092B-C50C-407E-A947-70E740481C1C}">
                <a14:useLocalDpi xmlns:a14="http://schemas.microsoft.com/office/drawing/2010/main" val="0"/>
              </a:ext>
            </a:extLst>
          </a:blip>
          <a:srcRect l="25460" t="37501" r="24671" b="35700"/>
          <a:stretch/>
        </p:blipFill>
        <p:spPr>
          <a:xfrm>
            <a:off x="0" y="1818431"/>
            <a:ext cx="9015131" cy="3347979"/>
          </a:xfrm>
          <a:prstGeom prst="rect">
            <a:avLst/>
          </a:prstGeom>
        </p:spPr>
      </p:pic>
    </p:spTree>
    <p:extLst>
      <p:ext uri="{BB962C8B-B14F-4D97-AF65-F5344CB8AC3E}">
        <p14:creationId xmlns:p14="http://schemas.microsoft.com/office/powerpoint/2010/main" val="798087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Cl.jpg"/>
          <p:cNvPicPr>
            <a:picLocks noChangeAspect="1"/>
          </p:cNvPicPr>
          <p:nvPr/>
        </p:nvPicPr>
        <p:blipFill rotWithShape="1">
          <a:blip r:embed="rId3" cstate="print">
            <a:extLst>
              <a:ext uri="{28A0092B-C50C-407E-A947-70E740481C1C}">
                <a14:useLocalDpi xmlns:a14="http://schemas.microsoft.com/office/drawing/2010/main" val="0"/>
              </a:ext>
            </a:extLst>
          </a:blip>
          <a:srcRect l="25460" t="37501" r="24671" b="35700"/>
          <a:stretch/>
        </p:blipFill>
        <p:spPr>
          <a:xfrm>
            <a:off x="150881" y="1534129"/>
            <a:ext cx="8993119" cy="3456233"/>
          </a:xfrm>
          <a:prstGeom prst="rect">
            <a:avLst/>
          </a:prstGeom>
        </p:spPr>
      </p:pic>
    </p:spTree>
    <p:extLst>
      <p:ext uri="{BB962C8B-B14F-4D97-AF65-F5344CB8AC3E}">
        <p14:creationId xmlns:p14="http://schemas.microsoft.com/office/powerpoint/2010/main" val="2171310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0"/>
            <a:ext cx="8432597" cy="6858000"/>
          </a:xfrm>
          <a:prstGeom prst="rect">
            <a:avLst/>
          </a:prstGeom>
        </p:spPr>
      </p:pic>
      <p:sp>
        <p:nvSpPr>
          <p:cNvPr id="4" name="TextBox 3"/>
          <p:cNvSpPr txBox="1"/>
          <p:nvPr/>
        </p:nvSpPr>
        <p:spPr>
          <a:xfrm>
            <a:off x="240030" y="148590"/>
            <a:ext cx="299793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23404934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ropbox (U.Va Sped Research)\U.Va Sped Research\Big Fall Vocab Study at Cedar Lee\Save Pictures Here\dreamstime_xl_43155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07"/>
            <a:ext cx="8008938" cy="6860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0"/>
            <a:ext cx="9144000" cy="1107996"/>
          </a:xfrm>
          <a:prstGeom prst="rect">
            <a:avLst/>
          </a:prstGeom>
          <a:noFill/>
        </p:spPr>
        <p:txBody>
          <a:bodyPr wrap="square" rtlCol="0">
            <a:spAutoFit/>
          </a:bodyPr>
          <a:lstStyle/>
          <a:p>
            <a:pPr algn="ctr"/>
            <a:r>
              <a:rPr lang="en-US" sz="3600" b="1" u="sng" dirty="0" smtClean="0"/>
              <a:t>Organic</a:t>
            </a:r>
            <a:r>
              <a:rPr lang="en-US" sz="3600" b="1" dirty="0" smtClean="0"/>
              <a:t>:</a:t>
            </a:r>
            <a:endParaRPr lang="en-US" sz="3600" dirty="0" smtClean="0"/>
          </a:p>
          <a:p>
            <a:pPr algn="ctr"/>
            <a:r>
              <a:rPr lang="en-US" sz="3000" b="1" dirty="0" smtClean="0"/>
              <a:t>Any compound that has Carbon</a:t>
            </a:r>
          </a:p>
        </p:txBody>
      </p:sp>
    </p:spTree>
    <p:extLst>
      <p:ext uri="{BB962C8B-B14F-4D97-AF65-F5344CB8AC3E}">
        <p14:creationId xmlns:p14="http://schemas.microsoft.com/office/powerpoint/2010/main" val="34296378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ropbox (U.Va Sped Research)\U.Va Sped Research\Big Fall Vocab Study at Cedar Lee\Save Pictures Here\dreamstime_xl_43155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07"/>
            <a:ext cx="8008938" cy="68607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0"/>
            <a:ext cx="9144000" cy="1107996"/>
          </a:xfrm>
          <a:prstGeom prst="rect">
            <a:avLst/>
          </a:prstGeom>
          <a:noFill/>
        </p:spPr>
        <p:txBody>
          <a:bodyPr wrap="square" rtlCol="0">
            <a:spAutoFit/>
          </a:bodyPr>
          <a:lstStyle/>
          <a:p>
            <a:pPr algn="ctr"/>
            <a:r>
              <a:rPr lang="en-US" sz="3600" b="1" u="sng" dirty="0" smtClean="0"/>
              <a:t>Inorganic</a:t>
            </a:r>
            <a:r>
              <a:rPr lang="en-US" sz="3600" b="1" dirty="0" smtClean="0"/>
              <a:t>:</a:t>
            </a:r>
            <a:endParaRPr lang="en-US" sz="3600" dirty="0" smtClean="0"/>
          </a:p>
          <a:p>
            <a:pPr algn="ctr"/>
            <a:r>
              <a:rPr lang="en-US" sz="3000" b="1" dirty="0" smtClean="0"/>
              <a:t>Any compound that does not have Carbon</a:t>
            </a:r>
          </a:p>
        </p:txBody>
      </p:sp>
      <p:sp>
        <p:nvSpPr>
          <p:cNvPr id="3" name="&quot;No&quot; Symbol 2"/>
          <p:cNvSpPr/>
          <p:nvPr/>
        </p:nvSpPr>
        <p:spPr>
          <a:xfrm>
            <a:off x="2170023" y="1726058"/>
            <a:ext cx="4451015" cy="3686368"/>
          </a:xfrm>
          <a:prstGeom prst="noSmoking">
            <a:avLst>
              <a:gd name="adj" fmla="val 762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99138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385305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1571257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4656" y="728259"/>
            <a:ext cx="7415463" cy="707886"/>
          </a:xfrm>
          <a:prstGeom prst="rect">
            <a:avLst/>
          </a:prstGeom>
          <a:noFill/>
        </p:spPr>
        <p:txBody>
          <a:bodyPr wrap="square" rtlCol="0">
            <a:spAutoFit/>
          </a:bodyPr>
          <a:lstStyle/>
          <a:p>
            <a:r>
              <a:rPr lang="en-US" sz="4000" dirty="0" smtClean="0"/>
              <a:t> </a:t>
            </a:r>
            <a:endParaRPr lang="en-US" sz="4000" dirty="0"/>
          </a:p>
        </p:txBody>
      </p:sp>
      <p:sp>
        <p:nvSpPr>
          <p:cNvPr id="2" name="Rectangle 1"/>
          <p:cNvSpPr/>
          <p:nvPr/>
        </p:nvSpPr>
        <p:spPr>
          <a:xfrm>
            <a:off x="733703" y="728259"/>
            <a:ext cx="7486416" cy="646331"/>
          </a:xfrm>
          <a:prstGeom prst="rect">
            <a:avLst/>
          </a:prstGeom>
        </p:spPr>
        <p:txBody>
          <a:bodyPr wrap="square">
            <a:spAutoFit/>
          </a:bodyPr>
          <a:lstStyle/>
          <a:p>
            <a:pPr algn="ctr"/>
            <a:r>
              <a:rPr lang="en-US" sz="3600" dirty="0" smtClean="0"/>
              <a:t> </a:t>
            </a:r>
            <a:endParaRPr lang="en-US" sz="3600" dirty="0"/>
          </a:p>
        </p:txBody>
      </p:sp>
      <p:sp>
        <p:nvSpPr>
          <p:cNvPr id="5" name="TextBox 4"/>
          <p:cNvSpPr txBox="1"/>
          <p:nvPr/>
        </p:nvSpPr>
        <p:spPr>
          <a:xfrm>
            <a:off x="634954" y="323931"/>
            <a:ext cx="8095664" cy="1323439"/>
          </a:xfrm>
          <a:prstGeom prst="rect">
            <a:avLst/>
          </a:prstGeom>
          <a:noFill/>
        </p:spPr>
        <p:txBody>
          <a:bodyPr wrap="square" rtlCol="0">
            <a:spAutoFit/>
          </a:bodyPr>
          <a:lstStyle/>
          <a:p>
            <a:pPr algn="ctr"/>
            <a:r>
              <a:rPr lang="en-US" sz="4000" b="1" u="sng" dirty="0" smtClean="0"/>
              <a:t>Matter</a:t>
            </a:r>
            <a:r>
              <a:rPr lang="en-US" sz="4000" dirty="0" smtClean="0"/>
              <a:t>:</a:t>
            </a:r>
          </a:p>
          <a:p>
            <a:pPr algn="ctr"/>
            <a:r>
              <a:rPr lang="en-US" sz="4000" b="1" dirty="0" smtClean="0">
                <a:solidFill>
                  <a:srgbClr val="FF0000"/>
                </a:solidFill>
              </a:rPr>
              <a:t>has </a:t>
            </a:r>
            <a:r>
              <a:rPr lang="en-US" sz="4000" b="1" dirty="0">
                <a:solidFill>
                  <a:srgbClr val="FF0000"/>
                </a:solidFill>
              </a:rPr>
              <a:t>mass </a:t>
            </a:r>
            <a:r>
              <a:rPr lang="en-US" sz="4000" dirty="0" smtClean="0"/>
              <a:t>and </a:t>
            </a:r>
            <a:r>
              <a:rPr lang="en-US" sz="4000" b="1" dirty="0" smtClean="0">
                <a:solidFill>
                  <a:srgbClr val="FF0000"/>
                </a:solidFill>
              </a:rPr>
              <a:t>takes </a:t>
            </a:r>
            <a:r>
              <a:rPr lang="en-US" sz="4000" b="1" dirty="0">
                <a:solidFill>
                  <a:srgbClr val="FF0000"/>
                </a:solidFill>
              </a:rPr>
              <a:t>up </a:t>
            </a:r>
            <a:r>
              <a:rPr lang="en-US" sz="4000" b="1" dirty="0" smtClean="0">
                <a:solidFill>
                  <a:srgbClr val="FF0000"/>
                </a:solidFill>
              </a:rPr>
              <a:t>space</a:t>
            </a:r>
            <a:endParaRPr lang="en-US" sz="4000" b="1" dirty="0">
              <a:solidFill>
                <a:srgbClr val="FF0000"/>
              </a:solidFill>
            </a:endParaRPr>
          </a:p>
        </p:txBody>
      </p:sp>
      <p:sp>
        <p:nvSpPr>
          <p:cNvPr id="7" name="Oval 6"/>
          <p:cNvSpPr/>
          <p:nvPr/>
        </p:nvSpPr>
        <p:spPr>
          <a:xfrm>
            <a:off x="1757040" y="1930851"/>
            <a:ext cx="5253722" cy="4735803"/>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13938" t="12281" r="15692" b="12281"/>
          <a:stretch/>
        </p:blipFill>
        <p:spPr>
          <a:xfrm>
            <a:off x="2722544" y="2476967"/>
            <a:ext cx="1487393" cy="1594518"/>
          </a:xfrm>
          <a:prstGeom prst="rect">
            <a:avLst/>
          </a:prstGeom>
        </p:spPr>
      </p:pic>
      <p:pic>
        <p:nvPicPr>
          <p:cNvPr id="9" name="Picture 8"/>
          <p:cNvPicPr>
            <a:picLocks noChangeAspect="1"/>
          </p:cNvPicPr>
          <p:nvPr/>
        </p:nvPicPr>
        <p:blipFill rotWithShape="1">
          <a:blip r:embed="rId3"/>
          <a:srcRect l="13938" t="12281" r="15692" b="12281"/>
          <a:stretch/>
        </p:blipFill>
        <p:spPr>
          <a:xfrm>
            <a:off x="4209937" y="2268226"/>
            <a:ext cx="1487393" cy="1594518"/>
          </a:xfrm>
          <a:prstGeom prst="rect">
            <a:avLst/>
          </a:prstGeom>
        </p:spPr>
      </p:pic>
      <p:pic>
        <p:nvPicPr>
          <p:cNvPr id="10" name="Picture 9"/>
          <p:cNvPicPr>
            <a:picLocks noChangeAspect="1"/>
          </p:cNvPicPr>
          <p:nvPr/>
        </p:nvPicPr>
        <p:blipFill rotWithShape="1">
          <a:blip r:embed="rId3"/>
          <a:srcRect l="13938" t="12281" r="15692" b="12281"/>
          <a:stretch/>
        </p:blipFill>
        <p:spPr>
          <a:xfrm>
            <a:off x="2305030" y="4071485"/>
            <a:ext cx="1487393" cy="1594518"/>
          </a:xfrm>
          <a:prstGeom prst="rect">
            <a:avLst/>
          </a:prstGeom>
        </p:spPr>
      </p:pic>
      <p:pic>
        <p:nvPicPr>
          <p:cNvPr id="11" name="Picture 10"/>
          <p:cNvPicPr>
            <a:picLocks noChangeAspect="1"/>
          </p:cNvPicPr>
          <p:nvPr/>
        </p:nvPicPr>
        <p:blipFill rotWithShape="1">
          <a:blip r:embed="rId3"/>
          <a:srcRect l="13938" t="12281" r="15692" b="12281"/>
          <a:stretch/>
        </p:blipFill>
        <p:spPr>
          <a:xfrm>
            <a:off x="3792423" y="4660003"/>
            <a:ext cx="1487393" cy="1594518"/>
          </a:xfrm>
          <a:prstGeom prst="rect">
            <a:avLst/>
          </a:prstGeom>
        </p:spPr>
      </p:pic>
      <p:pic>
        <p:nvPicPr>
          <p:cNvPr id="12" name="Picture 11"/>
          <p:cNvPicPr>
            <a:picLocks noChangeAspect="1"/>
          </p:cNvPicPr>
          <p:nvPr/>
        </p:nvPicPr>
        <p:blipFill rotWithShape="1">
          <a:blip r:embed="rId3"/>
          <a:srcRect l="13938" t="12281" r="15692" b="12281"/>
          <a:stretch/>
        </p:blipFill>
        <p:spPr>
          <a:xfrm>
            <a:off x="5279816" y="3559615"/>
            <a:ext cx="1487393" cy="1594518"/>
          </a:xfrm>
          <a:prstGeom prst="rect">
            <a:avLst/>
          </a:prstGeom>
        </p:spPr>
      </p:pic>
    </p:spTree>
    <p:extLst>
      <p:ext uri="{BB962C8B-B14F-4D97-AF65-F5344CB8AC3E}">
        <p14:creationId xmlns:p14="http://schemas.microsoft.com/office/powerpoint/2010/main" val="4236260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84212"/>
            <a:ext cx="9144000" cy="707886"/>
          </a:xfrm>
          <a:prstGeom prst="rect">
            <a:avLst/>
          </a:prstGeom>
          <a:noFill/>
        </p:spPr>
        <p:txBody>
          <a:bodyPr wrap="square" rtlCol="0">
            <a:spAutoFit/>
          </a:bodyPr>
          <a:lstStyle/>
          <a:p>
            <a:pPr algn="ctr"/>
            <a:r>
              <a:rPr lang="en-US" sz="4000" b="1" u="sng" dirty="0" smtClean="0"/>
              <a:t>Atom</a:t>
            </a:r>
            <a:r>
              <a:rPr lang="en-US" sz="4000" dirty="0" smtClean="0"/>
              <a:t>: Smallest whole unit of matter</a:t>
            </a:r>
            <a:endParaRPr lang="en-US" sz="4000" dirty="0"/>
          </a:p>
        </p:txBody>
      </p:sp>
      <p:pic>
        <p:nvPicPr>
          <p:cNvPr id="5" name="Picture 4"/>
          <p:cNvPicPr>
            <a:picLocks noChangeAspect="1"/>
          </p:cNvPicPr>
          <p:nvPr/>
        </p:nvPicPr>
        <p:blipFill rotWithShape="1">
          <a:blip r:embed="rId3"/>
          <a:srcRect l="13938" t="12281" r="15692" b="12281"/>
          <a:stretch/>
        </p:blipFill>
        <p:spPr>
          <a:xfrm>
            <a:off x="1991894" y="1472208"/>
            <a:ext cx="4826000" cy="5173579"/>
          </a:xfrm>
          <a:prstGeom prst="rect">
            <a:avLst/>
          </a:prstGeom>
        </p:spPr>
      </p:pic>
    </p:spTree>
    <p:extLst>
      <p:ext uri="{BB962C8B-B14F-4D97-AF65-F5344CB8AC3E}">
        <p14:creationId xmlns:p14="http://schemas.microsoft.com/office/powerpoint/2010/main" val="545248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4656" y="728259"/>
            <a:ext cx="7415463" cy="707886"/>
          </a:xfrm>
          <a:prstGeom prst="rect">
            <a:avLst/>
          </a:prstGeom>
          <a:noFill/>
        </p:spPr>
        <p:txBody>
          <a:bodyPr wrap="square" rtlCol="0">
            <a:spAutoFit/>
          </a:bodyPr>
          <a:lstStyle/>
          <a:p>
            <a:r>
              <a:rPr lang="en-US" sz="4000" dirty="0" smtClean="0"/>
              <a:t> </a:t>
            </a:r>
            <a:endParaRPr lang="en-US" sz="4000" dirty="0"/>
          </a:p>
        </p:txBody>
      </p:sp>
      <p:sp>
        <p:nvSpPr>
          <p:cNvPr id="2" name="Rectangle 1"/>
          <p:cNvSpPr/>
          <p:nvPr/>
        </p:nvSpPr>
        <p:spPr>
          <a:xfrm>
            <a:off x="733703" y="728259"/>
            <a:ext cx="7486416" cy="1200329"/>
          </a:xfrm>
          <a:prstGeom prst="rect">
            <a:avLst/>
          </a:prstGeom>
        </p:spPr>
        <p:txBody>
          <a:bodyPr wrap="square">
            <a:spAutoFit/>
          </a:bodyPr>
          <a:lstStyle/>
          <a:p>
            <a:pPr algn="ctr">
              <a:defRPr/>
            </a:pPr>
            <a:r>
              <a:rPr lang="en-US" sz="3600" b="1" dirty="0" smtClean="0"/>
              <a:t>Element: </a:t>
            </a:r>
            <a:r>
              <a:rPr lang="en-US" sz="3600" dirty="0" smtClean="0"/>
              <a:t>A pure </a:t>
            </a:r>
            <a:r>
              <a:rPr lang="en-US" sz="3600" dirty="0"/>
              <a:t>substance containing only 1 type of individual atoms</a:t>
            </a:r>
          </a:p>
        </p:txBody>
      </p:sp>
      <p:pic>
        <p:nvPicPr>
          <p:cNvPr id="3" name="Picture 2" descr="go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621" y="2182993"/>
            <a:ext cx="7011498" cy="4675007"/>
          </a:xfrm>
          <a:prstGeom prst="rect">
            <a:avLst/>
          </a:prstGeom>
        </p:spPr>
      </p:pic>
    </p:spTree>
    <p:extLst>
      <p:ext uri="{BB962C8B-B14F-4D97-AF65-F5344CB8AC3E}">
        <p14:creationId xmlns:p14="http://schemas.microsoft.com/office/powerpoint/2010/main" val="1072945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b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6173"/>
            <a:ext cx="7396915" cy="6164494"/>
          </a:xfrm>
          <a:prstGeom prst="rect">
            <a:avLst/>
          </a:prstGeom>
        </p:spPr>
      </p:pic>
    </p:spTree>
    <p:extLst>
      <p:ext uri="{BB962C8B-B14F-4D97-AF65-F5344CB8AC3E}">
        <p14:creationId xmlns:p14="http://schemas.microsoft.com/office/powerpoint/2010/main" val="2517805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58941" y="2031907"/>
            <a:ext cx="4206989" cy="3089016"/>
            <a:chOff x="3181916" y="3100890"/>
            <a:chExt cx="3135571" cy="2224187"/>
          </a:xfrm>
        </p:grpSpPr>
        <p:sp>
          <p:nvSpPr>
            <p:cNvPr id="11" name="Oval 10"/>
            <p:cNvSpPr/>
            <p:nvPr/>
          </p:nvSpPr>
          <p:spPr>
            <a:xfrm>
              <a:off x="3181916" y="3836440"/>
              <a:ext cx="1678425" cy="14710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639062" y="3853978"/>
              <a:ext cx="1678425" cy="1471099"/>
            </a:xfrm>
            <a:prstGeom prst="ellips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021129" y="3100890"/>
              <a:ext cx="1678425" cy="1471099"/>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0" y="362664"/>
            <a:ext cx="9144000" cy="1323439"/>
          </a:xfrm>
          <a:prstGeom prst="rect">
            <a:avLst/>
          </a:prstGeom>
          <a:noFill/>
        </p:spPr>
        <p:txBody>
          <a:bodyPr wrap="square" rtlCol="0">
            <a:spAutoFit/>
          </a:bodyPr>
          <a:lstStyle/>
          <a:p>
            <a:pPr algn="ctr">
              <a:defRPr/>
            </a:pPr>
            <a:r>
              <a:rPr lang="en-US" sz="4000" b="1" u="sng" dirty="0" smtClean="0"/>
              <a:t>Compound</a:t>
            </a:r>
            <a:r>
              <a:rPr lang="en-US" sz="4000" dirty="0" smtClean="0"/>
              <a:t>: molecule </a:t>
            </a:r>
            <a:r>
              <a:rPr lang="en-US" sz="4000" dirty="0"/>
              <a:t>containing </a:t>
            </a:r>
            <a:r>
              <a:rPr lang="en-US" sz="4000" dirty="0" smtClean="0"/>
              <a:t>atoms </a:t>
            </a:r>
            <a:r>
              <a:rPr lang="en-US" sz="4000" dirty="0"/>
              <a:t>of </a:t>
            </a:r>
            <a:r>
              <a:rPr lang="en-US" sz="4000" dirty="0" smtClean="0"/>
              <a:t>at least two different elements</a:t>
            </a:r>
            <a:endParaRPr lang="en-US" sz="4000" dirty="0"/>
          </a:p>
        </p:txBody>
      </p:sp>
      <p:sp>
        <p:nvSpPr>
          <p:cNvPr id="2" name="TextBox 1"/>
          <p:cNvSpPr txBox="1"/>
          <p:nvPr/>
        </p:nvSpPr>
        <p:spPr>
          <a:xfrm>
            <a:off x="3384911" y="5342050"/>
            <a:ext cx="2093993" cy="707886"/>
          </a:xfrm>
          <a:prstGeom prst="rect">
            <a:avLst/>
          </a:prstGeom>
          <a:noFill/>
        </p:spPr>
        <p:txBody>
          <a:bodyPr wrap="none" rtlCol="0">
            <a:spAutoFit/>
          </a:bodyPr>
          <a:lstStyle/>
          <a:p>
            <a:r>
              <a:rPr lang="en-US" sz="4000" b="1" dirty="0" smtClean="0"/>
              <a:t>Different</a:t>
            </a:r>
            <a:endParaRPr lang="en-US" sz="4000" b="1" dirty="0"/>
          </a:p>
        </p:txBody>
      </p:sp>
    </p:spTree>
    <p:extLst>
      <p:ext uri="{BB962C8B-B14F-4D97-AF65-F5344CB8AC3E}">
        <p14:creationId xmlns:p14="http://schemas.microsoft.com/office/powerpoint/2010/main" val="36467919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3293110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TotalTime>
  <Words>748</Words>
  <Application>Microsoft Macintosh PowerPoint</Application>
  <PresentationFormat>On-screen Show (4:3)</PresentationFormat>
  <Paragraphs>126</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Michael Kennedy</cp:lastModifiedBy>
  <cp:revision>13</cp:revision>
  <dcterms:created xsi:type="dcterms:W3CDTF">2017-05-24T16:18:20Z</dcterms:created>
  <dcterms:modified xsi:type="dcterms:W3CDTF">2017-08-25T11:58:52Z</dcterms:modified>
</cp:coreProperties>
</file>