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87" r:id="rId2"/>
    <p:sldId id="256" r:id="rId3"/>
    <p:sldId id="257" r:id="rId4"/>
    <p:sldId id="288" r:id="rId5"/>
    <p:sldId id="289" r:id="rId6"/>
    <p:sldId id="315" r:id="rId7"/>
    <p:sldId id="314" r:id="rId8"/>
    <p:sldId id="316" r:id="rId9"/>
    <p:sldId id="299" r:id="rId10"/>
    <p:sldId id="300" r:id="rId11"/>
    <p:sldId id="301" r:id="rId12"/>
    <p:sldId id="302" r:id="rId13"/>
    <p:sldId id="303" r:id="rId14"/>
    <p:sldId id="258" r:id="rId15"/>
    <p:sldId id="317" r:id="rId16"/>
    <p:sldId id="260" r:id="rId17"/>
    <p:sldId id="304" r:id="rId18"/>
    <p:sldId id="262" r:id="rId19"/>
    <p:sldId id="263" r:id="rId20"/>
    <p:sldId id="264" r:id="rId21"/>
    <p:sldId id="265" r:id="rId22"/>
    <p:sldId id="305" r:id="rId23"/>
    <p:sldId id="306" r:id="rId24"/>
    <p:sldId id="307" r:id="rId25"/>
    <p:sldId id="308" r:id="rId26"/>
    <p:sldId id="318" r:id="rId27"/>
    <p:sldId id="261" r:id="rId28"/>
    <p:sldId id="266" r:id="rId29"/>
    <p:sldId id="267" r:id="rId30"/>
    <p:sldId id="319" r:id="rId31"/>
    <p:sldId id="270" r:id="rId32"/>
    <p:sldId id="271" r:id="rId33"/>
    <p:sldId id="272" r:id="rId34"/>
    <p:sldId id="273" r:id="rId35"/>
    <p:sldId id="274" r:id="rId36"/>
    <p:sldId id="275" r:id="rId37"/>
    <p:sldId id="276" r:id="rId38"/>
    <p:sldId id="268" r:id="rId39"/>
    <p:sldId id="269" r:id="rId40"/>
    <p:sldId id="309" r:id="rId41"/>
    <p:sldId id="310" r:id="rId42"/>
    <p:sldId id="311" r:id="rId43"/>
    <p:sldId id="277" r:id="rId44"/>
    <p:sldId id="278" r:id="rId45"/>
    <p:sldId id="279" r:id="rId46"/>
    <p:sldId id="280" r:id="rId47"/>
    <p:sldId id="281" r:id="rId48"/>
    <p:sldId id="282" r:id="rId49"/>
    <p:sldId id="283" r:id="rId50"/>
    <p:sldId id="284" r:id="rId51"/>
    <p:sldId id="320" r:id="rId52"/>
    <p:sldId id="321" r:id="rId53"/>
    <p:sldId id="322" r:id="rId54"/>
    <p:sldId id="285" r:id="rId55"/>
    <p:sldId id="286" r:id="rId56"/>
    <p:sldId id="31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p:restoredTop sz="80449" autoAdjust="0"/>
  </p:normalViewPr>
  <p:slideViewPr>
    <p:cSldViewPr snapToGrid="0" snapToObjects="1">
      <p:cViewPr varScale="1">
        <p:scale>
          <a:sx n="85" d="100"/>
          <a:sy n="85" d="100"/>
        </p:scale>
        <p:origin x="132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AB678D-62EB-7B4B-9E23-E2F70EC9633B}" type="datetimeFigureOut">
              <a:rPr lang="en-US" smtClean="0"/>
              <a:t>10/21/17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95719-9962-EC4C-A91F-F392B027981C}" type="slidenum">
              <a:rPr lang="en-US" smtClean="0"/>
              <a:t>‹#›</a:t>
            </a:fld>
            <a:endParaRPr lang="en-US"/>
          </a:p>
        </p:txBody>
      </p:sp>
    </p:spTree>
    <p:extLst>
      <p:ext uri="{BB962C8B-B14F-4D97-AF65-F5344CB8AC3E}">
        <p14:creationId xmlns:p14="http://schemas.microsoft.com/office/powerpoint/2010/main" val="9836517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Ohm’s law, V</a:t>
            </a:r>
            <a:r>
              <a:rPr lang="en-US" baseline="0" dirty="0" smtClean="0"/>
              <a:t> = IR</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11</a:t>
            </a:fld>
            <a:endParaRPr lang="en-US"/>
          </a:p>
        </p:txBody>
      </p:sp>
    </p:spTree>
    <p:extLst>
      <p:ext uri="{BB962C8B-B14F-4D97-AF65-F5344CB8AC3E}">
        <p14:creationId xmlns:p14="http://schemas.microsoft.com/office/powerpoint/2010/main" val="130789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will look at a series circuit.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14</a:t>
            </a:fld>
            <a:endParaRPr lang="en-US"/>
          </a:p>
        </p:txBody>
      </p:sp>
    </p:spTree>
    <p:extLst>
      <p:ext uri="{BB962C8B-B14F-4D97-AF65-F5344CB8AC3E}">
        <p14:creationId xmlns:p14="http://schemas.microsoft.com/office/powerpoint/2010/main" val="175338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what</a:t>
            </a:r>
            <a:r>
              <a:rPr lang="en-US" baseline="0" dirty="0" smtClean="0"/>
              <a:t> </a:t>
            </a:r>
            <a:r>
              <a:rPr lang="en-US" baseline="0" dirty="0" smtClean="0"/>
              <a:t>a series circuit 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15</a:t>
            </a:fld>
            <a:endParaRPr lang="en-US"/>
          </a:p>
        </p:txBody>
      </p:sp>
    </p:spTree>
    <p:extLst>
      <p:ext uri="{BB962C8B-B14F-4D97-AF65-F5344CB8AC3E}">
        <p14:creationId xmlns:p14="http://schemas.microsoft.com/office/powerpoint/2010/main" val="46885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series circuit,</a:t>
            </a:r>
            <a:r>
              <a:rPr lang="en-US" baseline="0" dirty="0" smtClean="0"/>
              <a:t> an electric current can follow only one path.</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16</a:t>
            </a:fld>
            <a:endParaRPr lang="en-US"/>
          </a:p>
        </p:txBody>
      </p:sp>
    </p:spTree>
    <p:extLst>
      <p:ext uri="{BB962C8B-B14F-4D97-AF65-F5344CB8AC3E}">
        <p14:creationId xmlns:p14="http://schemas.microsoft.com/office/powerpoint/2010/main" val="175338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add more resistors, you decrease the current in to the circuit. The blue circle represents a light bub.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17</a:t>
            </a:fld>
            <a:endParaRPr lang="en-US"/>
          </a:p>
        </p:txBody>
      </p:sp>
    </p:spTree>
    <p:extLst>
      <p:ext uri="{BB962C8B-B14F-4D97-AF65-F5344CB8AC3E}">
        <p14:creationId xmlns:p14="http://schemas.microsoft.com/office/powerpoint/2010/main" val="205071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a:r>
            <a:r>
              <a:rPr lang="en-US" dirty="0" smtClean="0"/>
              <a:t>at an example</a:t>
            </a:r>
            <a:r>
              <a:rPr lang="en-US" baseline="0" dirty="0" smtClean="0"/>
              <a:t> of a series circuit.</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18</a:t>
            </a:fld>
            <a:endParaRPr lang="en-US"/>
          </a:p>
        </p:txBody>
      </p:sp>
    </p:spTree>
    <p:extLst>
      <p:ext uri="{BB962C8B-B14F-4D97-AF65-F5344CB8AC3E}">
        <p14:creationId xmlns:p14="http://schemas.microsoft.com/office/powerpoint/2010/main" val="81165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Christmas lights are an example of a series circuit. The electric</a:t>
            </a:r>
            <a:r>
              <a:rPr lang="en-US" baseline="0" dirty="0" smtClean="0"/>
              <a:t> current only has 1 way to flow. That is why when 1 light goes out, they all do.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19</a:t>
            </a:fld>
            <a:endParaRPr lang="en-US"/>
          </a:p>
        </p:txBody>
      </p:sp>
    </p:spTree>
    <p:extLst>
      <p:ext uri="{BB962C8B-B14F-4D97-AF65-F5344CB8AC3E}">
        <p14:creationId xmlns:p14="http://schemas.microsoft.com/office/powerpoint/2010/main" val="4893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we are going to look at a </a:t>
            </a:r>
            <a:r>
              <a:rPr lang="en-US" dirty="0" smtClean="0"/>
              <a:t>non-example of a series circuit. </a:t>
            </a:r>
            <a:r>
              <a:rPr lang="en-US" baseline="0" dirty="0" smtClean="0"/>
              <a:t>This might seem similar but does not fit the definition of a series circuit.</a:t>
            </a:r>
            <a:endParaRPr lang="en-US" dirty="0" smtClean="0"/>
          </a:p>
          <a:p>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20</a:t>
            </a:fld>
            <a:endParaRPr lang="en-US"/>
          </a:p>
        </p:txBody>
      </p:sp>
    </p:spTree>
    <p:extLst>
      <p:ext uri="{BB962C8B-B14F-4D97-AF65-F5344CB8AC3E}">
        <p14:creationId xmlns:p14="http://schemas.microsoft.com/office/powerpoint/2010/main" val="349796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house does</a:t>
            </a:r>
            <a:r>
              <a:rPr lang="en-US" baseline="0" dirty="0" smtClean="0"/>
              <a:t> not run on a series </a:t>
            </a:r>
            <a:r>
              <a:rPr lang="en-US" baseline="0" dirty="0" smtClean="0"/>
              <a:t>circuit. </a:t>
            </a:r>
            <a:r>
              <a:rPr lang="en-US" baseline="0" dirty="0" smtClean="0"/>
              <a:t>That is why when you “blow a fuse” not all the power is cut in your house.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21</a:t>
            </a:fld>
            <a:endParaRPr lang="en-US"/>
          </a:p>
        </p:txBody>
      </p:sp>
    </p:spTree>
    <p:extLst>
      <p:ext uri="{BB962C8B-B14F-4D97-AF65-F5344CB8AC3E}">
        <p14:creationId xmlns:p14="http://schemas.microsoft.com/office/powerpoint/2010/main" val="327131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r>
              <a:rPr lang="en-US" dirty="0" smtClean="0"/>
              <a:t>let’s </a:t>
            </a:r>
            <a:r>
              <a:rPr lang="en-US" dirty="0" smtClean="0"/>
              <a:t>review what we have </a:t>
            </a:r>
            <a:r>
              <a:rPr lang="en-US" dirty="0" smtClean="0"/>
              <a:t>learned</a:t>
            </a:r>
            <a:r>
              <a:rPr lang="en-US" baseline="0" dirty="0" smtClean="0"/>
              <a:t> so far.</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22</a:t>
            </a:fld>
            <a:endParaRPr lang="en-US"/>
          </a:p>
        </p:txBody>
      </p:sp>
    </p:spTree>
    <p:extLst>
      <p:ext uri="{BB962C8B-B14F-4D97-AF65-F5344CB8AC3E}">
        <p14:creationId xmlns:p14="http://schemas.microsoft.com/office/powerpoint/2010/main" val="9687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will be learning about series circuits.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a:t>
            </a:fld>
            <a:endParaRPr lang="en-US"/>
          </a:p>
        </p:txBody>
      </p:sp>
    </p:spTree>
    <p:extLst>
      <p:ext uri="{BB962C8B-B14F-4D97-AF65-F5344CB8AC3E}">
        <p14:creationId xmlns:p14="http://schemas.microsoft.com/office/powerpoint/2010/main" val="1753387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one light</a:t>
            </a:r>
            <a:r>
              <a:rPr lang="en-US" baseline="0" dirty="0" smtClean="0"/>
              <a:t> bulb or appliance blows, the entire circuit is broken and not current will run.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25</a:t>
            </a:fld>
            <a:endParaRPr lang="en-US"/>
          </a:p>
        </p:txBody>
      </p:sp>
    </p:spTree>
    <p:extLst>
      <p:ext uri="{BB962C8B-B14F-4D97-AF65-F5344CB8AC3E}">
        <p14:creationId xmlns:p14="http://schemas.microsoft.com/office/powerpoint/2010/main" val="262445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what</a:t>
            </a:r>
            <a:r>
              <a:rPr lang="en-US" baseline="0" dirty="0" smtClean="0"/>
              <a:t> </a:t>
            </a:r>
            <a:r>
              <a:rPr lang="en-US" baseline="0" dirty="0" smtClean="0"/>
              <a:t>a parallel circuit 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26</a:t>
            </a:fld>
            <a:endParaRPr lang="en-US"/>
          </a:p>
        </p:txBody>
      </p:sp>
    </p:spTree>
    <p:extLst>
      <p:ext uri="{BB962C8B-B14F-4D97-AF65-F5344CB8AC3E}">
        <p14:creationId xmlns:p14="http://schemas.microsoft.com/office/powerpoint/2010/main" val="40005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parallel circuit, an electric current can follow multiple paths.</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27</a:t>
            </a:fld>
            <a:endParaRPr lang="en-US"/>
          </a:p>
        </p:txBody>
      </p:sp>
    </p:spTree>
    <p:extLst>
      <p:ext uri="{BB962C8B-B14F-4D97-AF65-F5344CB8AC3E}">
        <p14:creationId xmlns:p14="http://schemas.microsoft.com/office/powerpoint/2010/main" val="3005644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circuit has 2 paths.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28</a:t>
            </a:fld>
            <a:endParaRPr lang="en-US"/>
          </a:p>
        </p:txBody>
      </p:sp>
    </p:spTree>
    <p:extLst>
      <p:ext uri="{BB962C8B-B14F-4D97-AF65-F5344CB8AC3E}">
        <p14:creationId xmlns:p14="http://schemas.microsoft.com/office/powerpoint/2010/main" val="390983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1 path is cut, the</a:t>
            </a:r>
            <a:r>
              <a:rPr lang="en-US" baseline="0" dirty="0" smtClean="0"/>
              <a:t> current can still flow through the alternative.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29</a:t>
            </a:fld>
            <a:endParaRPr lang="en-US"/>
          </a:p>
        </p:txBody>
      </p:sp>
    </p:spTree>
    <p:extLst>
      <p:ext uri="{BB962C8B-B14F-4D97-AF65-F5344CB8AC3E}">
        <p14:creationId xmlns:p14="http://schemas.microsoft.com/office/powerpoint/2010/main" val="2570533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but there is a bit more you need to know.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30</a:t>
            </a:fld>
            <a:endParaRPr lang="en-US" dirty="0"/>
          </a:p>
        </p:txBody>
      </p:sp>
    </p:spTree>
    <p:extLst>
      <p:ext uri="{BB962C8B-B14F-4D97-AF65-F5344CB8AC3E}">
        <p14:creationId xmlns:p14="http://schemas.microsoft.com/office/powerpoint/2010/main" val="133238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Currents</a:t>
            </a:r>
            <a:r>
              <a:rPr lang="en-US" baseline="0" dirty="0" smtClean="0"/>
              <a:t> through each path are independent. Meaning one does not affect the other.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31</a:t>
            </a:fld>
            <a:endParaRPr lang="en-US"/>
          </a:p>
        </p:txBody>
      </p:sp>
    </p:spTree>
    <p:extLst>
      <p:ext uri="{BB962C8B-B14F-4D97-AF65-F5344CB8AC3E}">
        <p14:creationId xmlns:p14="http://schemas.microsoft.com/office/powerpoint/2010/main" val="793583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as you increase the paths on your circuit, you increase the current running through you source. So we added another light bulb (denoted by the blue path that is the the same as the first 2 light bulbs.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32</a:t>
            </a:fld>
            <a:endParaRPr lang="en-US"/>
          </a:p>
        </p:txBody>
      </p:sp>
    </p:spTree>
    <p:extLst>
      <p:ext uri="{BB962C8B-B14F-4D97-AF65-F5344CB8AC3E}">
        <p14:creationId xmlns:p14="http://schemas.microsoft.com/office/powerpoint/2010/main" val="79358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entire circuit has the same voltage.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33</a:t>
            </a:fld>
            <a:endParaRPr lang="en-US"/>
          </a:p>
        </p:txBody>
      </p:sp>
    </p:spTree>
    <p:extLst>
      <p:ext uri="{BB962C8B-B14F-4D97-AF65-F5344CB8AC3E}">
        <p14:creationId xmlns:p14="http://schemas.microsoft.com/office/powerpoint/2010/main" val="793583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1.5</a:t>
            </a:r>
            <a:r>
              <a:rPr lang="en-US" baseline="0" dirty="0" smtClean="0"/>
              <a:t> V battery will continue to produce a 1.5 v and this will be consistent over the circuit.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34</a:t>
            </a:fld>
            <a:endParaRPr lang="en-US"/>
          </a:p>
        </p:txBody>
      </p:sp>
    </p:spTree>
    <p:extLst>
      <p:ext uri="{BB962C8B-B14F-4D97-AF65-F5344CB8AC3E}">
        <p14:creationId xmlns:p14="http://schemas.microsoft.com/office/powerpoint/2010/main" val="387462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also be learning about parallel circuits.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a:t>
            </a:fld>
            <a:endParaRPr lang="en-US"/>
          </a:p>
        </p:txBody>
      </p:sp>
    </p:spTree>
    <p:extLst>
      <p:ext uri="{BB962C8B-B14F-4D97-AF65-F5344CB8AC3E}">
        <p14:creationId xmlns:p14="http://schemas.microsoft.com/office/powerpoint/2010/main" val="3005644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current reaches the light bulbs a resistance is met.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35</a:t>
            </a:fld>
            <a:endParaRPr lang="en-US"/>
          </a:p>
        </p:txBody>
      </p:sp>
    </p:spTree>
    <p:extLst>
      <p:ext uri="{BB962C8B-B14F-4D97-AF65-F5344CB8AC3E}">
        <p14:creationId xmlns:p14="http://schemas.microsoft.com/office/powerpoint/2010/main" val="793583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current leaves the resistor, the current increase.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36</a:t>
            </a:fld>
            <a:endParaRPr lang="en-US"/>
          </a:p>
        </p:txBody>
      </p:sp>
    </p:spTree>
    <p:extLst>
      <p:ext uri="{BB962C8B-B14F-4D97-AF65-F5344CB8AC3E}">
        <p14:creationId xmlns:p14="http://schemas.microsoft.com/office/powerpoint/2010/main" val="793583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a fuse blows</a:t>
            </a:r>
            <a:r>
              <a:rPr lang="en-US" baseline="0" dirty="0" smtClean="0"/>
              <a:t> in your house when to many appliances are attached to the power source.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37</a:t>
            </a:fld>
            <a:endParaRPr lang="en-US"/>
          </a:p>
        </p:txBody>
      </p:sp>
    </p:spTree>
    <p:extLst>
      <p:ext uri="{BB962C8B-B14F-4D97-AF65-F5344CB8AC3E}">
        <p14:creationId xmlns:p14="http://schemas.microsoft.com/office/powerpoint/2010/main" val="3098635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a:r>
            <a:r>
              <a:rPr lang="en-US" dirty="0" smtClean="0"/>
              <a:t>at an example</a:t>
            </a:r>
            <a:r>
              <a:rPr lang="en-US" baseline="0" dirty="0" smtClean="0"/>
              <a:t> of a parallel circuit.</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38</a:t>
            </a:fld>
            <a:endParaRPr lang="en-US"/>
          </a:p>
        </p:txBody>
      </p:sp>
    </p:spTree>
    <p:extLst>
      <p:ext uri="{BB962C8B-B14F-4D97-AF65-F5344CB8AC3E}">
        <p14:creationId xmlns:p14="http://schemas.microsoft.com/office/powerpoint/2010/main" val="81165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parallel circuit allows you to turn on and off different rooms and appliances in your house.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39</a:t>
            </a:fld>
            <a:endParaRPr lang="en-US"/>
          </a:p>
        </p:txBody>
      </p:sp>
    </p:spTree>
    <p:extLst>
      <p:ext uri="{BB962C8B-B14F-4D97-AF65-F5344CB8AC3E}">
        <p14:creationId xmlns:p14="http://schemas.microsoft.com/office/powerpoint/2010/main" val="3965765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us review</a:t>
            </a:r>
            <a:r>
              <a:rPr lang="en-US" baseline="0" dirty="0" smtClean="0"/>
              <a:t> what we have learned.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40</a:t>
            </a:fld>
            <a:endParaRPr lang="en-US"/>
          </a:p>
        </p:txBody>
      </p:sp>
    </p:spTree>
    <p:extLst>
      <p:ext uri="{BB962C8B-B14F-4D97-AF65-F5344CB8AC3E}">
        <p14:creationId xmlns:p14="http://schemas.microsoft.com/office/powerpoint/2010/main" val="3415898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parallel circuit has multiple pathways while a series circuit has 1 path way.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41</a:t>
            </a:fld>
            <a:endParaRPr lang="en-US"/>
          </a:p>
        </p:txBody>
      </p:sp>
    </p:spTree>
    <p:extLst>
      <p:ext uri="{BB962C8B-B14F-4D97-AF65-F5344CB8AC3E}">
        <p14:creationId xmlns:p14="http://schemas.microsoft.com/office/powerpoint/2010/main" val="2794016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all current follow ohm’s law.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42</a:t>
            </a:fld>
            <a:endParaRPr lang="en-US"/>
          </a:p>
        </p:txBody>
      </p:sp>
    </p:spTree>
    <p:extLst>
      <p:ext uri="{BB962C8B-B14F-4D97-AF65-F5344CB8AC3E}">
        <p14:creationId xmlns:p14="http://schemas.microsoft.com/office/powerpoint/2010/main" val="1474870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 us review. </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43</a:t>
            </a:fld>
            <a:endParaRPr lang="en-US"/>
          </a:p>
        </p:txBody>
      </p:sp>
    </p:spTree>
    <p:extLst>
      <p:ext uri="{BB962C8B-B14F-4D97-AF65-F5344CB8AC3E}">
        <p14:creationId xmlns:p14="http://schemas.microsoft.com/office/powerpoint/2010/main" val="2723306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48</a:t>
            </a:fld>
            <a:endParaRPr lang="en-US"/>
          </a:p>
        </p:txBody>
      </p:sp>
    </p:spTree>
    <p:extLst>
      <p:ext uri="{BB962C8B-B14F-4D97-AF65-F5344CB8AC3E}">
        <p14:creationId xmlns:p14="http://schemas.microsoft.com/office/powerpoint/2010/main" val="88242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a:t>
            </a:r>
            <a:r>
              <a:rPr lang="en-US" baseline="0" dirty="0" smtClean="0"/>
              <a:t>these terms, </a:t>
            </a:r>
            <a:r>
              <a:rPr lang="en-US" baseline="0" dirty="0" smtClean="0"/>
              <a:t>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1741958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49</a:t>
            </a:fld>
            <a:endParaRPr lang="en-US"/>
          </a:p>
        </p:txBody>
      </p:sp>
    </p:spTree>
    <p:extLst>
      <p:ext uri="{BB962C8B-B14F-4D97-AF65-F5344CB8AC3E}">
        <p14:creationId xmlns:p14="http://schemas.microsoft.com/office/powerpoint/2010/main" val="1089610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50</a:t>
            </a:fld>
            <a:endParaRPr lang="en-US"/>
          </a:p>
        </p:txBody>
      </p:sp>
    </p:spTree>
    <p:extLst>
      <p:ext uri="{BB962C8B-B14F-4D97-AF65-F5344CB8AC3E}">
        <p14:creationId xmlns:p14="http://schemas.microsoft.com/office/powerpoint/2010/main" val="1089610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a:p>
            <a:r>
              <a:rPr lang="en-US" dirty="0" smtClean="0"/>
              <a:t>&lt;keep this slide&gt;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51</a:t>
            </a:fld>
            <a:endParaRPr lang="en-US"/>
          </a:p>
        </p:txBody>
      </p:sp>
    </p:spTree>
    <p:extLst>
      <p:ext uri="{BB962C8B-B14F-4D97-AF65-F5344CB8AC3E}">
        <p14:creationId xmlns:p14="http://schemas.microsoft.com/office/powerpoint/2010/main" val="197553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series circuit,</a:t>
            </a:r>
            <a:r>
              <a:rPr lang="en-US" baseline="0" dirty="0" smtClean="0"/>
              <a:t> an electric current can follow only one path.</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52</a:t>
            </a:fld>
            <a:endParaRPr lang="en-US"/>
          </a:p>
        </p:txBody>
      </p:sp>
    </p:spTree>
    <p:extLst>
      <p:ext uri="{BB962C8B-B14F-4D97-AF65-F5344CB8AC3E}">
        <p14:creationId xmlns:p14="http://schemas.microsoft.com/office/powerpoint/2010/main" val="79386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parallel circuit, an electric current can follow multiple paths.</a:t>
            </a:r>
            <a:endParaRPr lang="en-US" dirty="0"/>
          </a:p>
        </p:txBody>
      </p:sp>
      <p:sp>
        <p:nvSpPr>
          <p:cNvPr id="4" name="Slide Number Placeholder 3"/>
          <p:cNvSpPr>
            <a:spLocks noGrp="1"/>
          </p:cNvSpPr>
          <p:nvPr>
            <p:ph type="sldNum" sz="quarter" idx="10"/>
          </p:nvPr>
        </p:nvSpPr>
        <p:spPr/>
        <p:txBody>
          <a:bodyPr/>
          <a:lstStyle/>
          <a:p>
            <a:fld id="{3A895719-9962-EC4C-A91F-F392B027981C}" type="slidenum">
              <a:rPr lang="en-US" smtClean="0"/>
              <a:t>53</a:t>
            </a:fld>
            <a:endParaRPr lang="en-US"/>
          </a:p>
        </p:txBody>
      </p:sp>
    </p:spTree>
    <p:extLst>
      <p:ext uri="{BB962C8B-B14F-4D97-AF65-F5344CB8AC3E}">
        <p14:creationId xmlns:p14="http://schemas.microsoft.com/office/powerpoint/2010/main" val="102637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54</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Electrons</a:t>
            </a:r>
            <a:r>
              <a:rPr lang="en-US" baseline="0" dirty="0" smtClean="0"/>
              <a:t> have a negative charge. </a:t>
            </a:r>
            <a:endParaRPr lang="en-US" dirty="0"/>
          </a:p>
        </p:txBody>
      </p:sp>
      <p:sp>
        <p:nvSpPr>
          <p:cNvPr id="4" name="Slide Number Placeholder 3"/>
          <p:cNvSpPr>
            <a:spLocks noGrp="1"/>
          </p:cNvSpPr>
          <p:nvPr>
            <p:ph type="sldNum" sz="quarter" idx="10"/>
          </p:nvPr>
        </p:nvSpPr>
        <p:spPr/>
        <p:txBody>
          <a:bodyPr/>
          <a:lstStyle/>
          <a:p>
            <a:fld id="{987E21D5-BEA3-D844-80B0-0E041D127C5A}" type="slidenum">
              <a:rPr lang="en-US" smtClean="0"/>
              <a:t>5</a:t>
            </a:fld>
            <a:endParaRPr lang="en-US"/>
          </a:p>
        </p:txBody>
      </p:sp>
    </p:spTree>
    <p:extLst>
      <p:ext uri="{BB962C8B-B14F-4D97-AF65-F5344CB8AC3E}">
        <p14:creationId xmlns:p14="http://schemas.microsoft.com/office/powerpoint/2010/main" val="161469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electric current</a:t>
            </a:r>
            <a:r>
              <a:rPr lang="en-US" baseline="0" dirty="0" smtClean="0"/>
              <a:t> is the movement of electrically charged particles</a:t>
            </a:r>
            <a:r>
              <a:rPr lang="en-US" baseline="0" dirty="0" smtClean="0"/>
              <a:t>. It is measured in amps.</a:t>
            </a:r>
            <a:endParaRPr lang="en-US" dirty="0"/>
          </a:p>
        </p:txBody>
      </p:sp>
      <p:sp>
        <p:nvSpPr>
          <p:cNvPr id="4" name="Slide Number Placeholder 3"/>
          <p:cNvSpPr>
            <a:spLocks noGrp="1"/>
          </p:cNvSpPr>
          <p:nvPr>
            <p:ph type="sldNum" sz="quarter" idx="10"/>
          </p:nvPr>
        </p:nvSpPr>
        <p:spPr/>
        <p:txBody>
          <a:bodyPr/>
          <a:lstStyle/>
          <a:p>
            <a:fld id="{4B46F221-D2C6-A04F-89F8-BA2328AB6958}" type="slidenum">
              <a:rPr lang="en-US" smtClean="0"/>
              <a:t>6</a:t>
            </a:fld>
            <a:endParaRPr lang="en-US"/>
          </a:p>
        </p:txBody>
      </p:sp>
    </p:spTree>
    <p:extLst>
      <p:ext uri="{BB962C8B-B14F-4D97-AF65-F5344CB8AC3E}">
        <p14:creationId xmlns:p14="http://schemas.microsoft.com/office/powerpoint/2010/main" val="44755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Electric resistance is a</a:t>
            </a:r>
            <a:r>
              <a:rPr lang="en-US" baseline="0" dirty="0" smtClean="0"/>
              <a:t> measure of how difficult it is for an electric current to flow in a </a:t>
            </a:r>
            <a:r>
              <a:rPr lang="en-US" baseline="0" dirty="0" smtClean="0"/>
              <a:t>material. Resistance is measured in ohms.</a:t>
            </a:r>
            <a:endParaRPr lang="en-US" dirty="0"/>
          </a:p>
        </p:txBody>
      </p:sp>
      <p:sp>
        <p:nvSpPr>
          <p:cNvPr id="4" name="Slide Number Placeholder 3"/>
          <p:cNvSpPr>
            <a:spLocks noGrp="1"/>
          </p:cNvSpPr>
          <p:nvPr>
            <p:ph type="sldNum" sz="quarter" idx="10"/>
          </p:nvPr>
        </p:nvSpPr>
        <p:spPr/>
        <p:txBody>
          <a:bodyPr/>
          <a:lstStyle/>
          <a:p>
            <a:fld id="{4B46F221-D2C6-A04F-89F8-BA2328AB6958}" type="slidenum">
              <a:rPr lang="en-US" smtClean="0"/>
              <a:t>7</a:t>
            </a:fld>
            <a:endParaRPr lang="en-US"/>
          </a:p>
        </p:txBody>
      </p:sp>
    </p:spTree>
    <p:extLst>
      <p:ext uri="{BB962C8B-B14F-4D97-AF65-F5344CB8AC3E}">
        <p14:creationId xmlns:p14="http://schemas.microsoft.com/office/powerpoint/2010/main" val="27156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Voltage is the measure of how much energy is needed in an electric</a:t>
            </a:r>
            <a:r>
              <a:rPr lang="en-US" baseline="0" dirty="0" smtClean="0"/>
              <a:t> circuit.</a:t>
            </a:r>
            <a:endParaRPr lang="en-US" dirty="0"/>
          </a:p>
        </p:txBody>
      </p:sp>
      <p:sp>
        <p:nvSpPr>
          <p:cNvPr id="4" name="Slide Number Placeholder 3"/>
          <p:cNvSpPr>
            <a:spLocks noGrp="1"/>
          </p:cNvSpPr>
          <p:nvPr>
            <p:ph type="sldNum" sz="quarter" idx="10"/>
          </p:nvPr>
        </p:nvSpPr>
        <p:spPr/>
        <p:txBody>
          <a:bodyPr/>
          <a:lstStyle/>
          <a:p>
            <a:fld id="{4B46F221-D2C6-A04F-89F8-BA2328AB6958}" type="slidenum">
              <a:rPr lang="en-US" smtClean="0"/>
              <a:t>8</a:t>
            </a:fld>
            <a:endParaRPr lang="en-US"/>
          </a:p>
        </p:txBody>
      </p:sp>
    </p:spTree>
    <p:extLst>
      <p:ext uri="{BB962C8B-B14F-4D97-AF65-F5344CB8AC3E}">
        <p14:creationId xmlns:p14="http://schemas.microsoft.com/office/powerpoint/2010/main" val="78866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Ohms</a:t>
            </a:r>
            <a:r>
              <a:rPr lang="en-US" baseline="0" dirty="0" smtClean="0"/>
              <a:t> law shows the resistance between voltage, current, and resistance. </a:t>
            </a:r>
            <a:endParaRPr lang="en-US" dirty="0"/>
          </a:p>
        </p:txBody>
      </p:sp>
      <p:sp>
        <p:nvSpPr>
          <p:cNvPr id="4" name="Slide Number Placeholder 3"/>
          <p:cNvSpPr>
            <a:spLocks noGrp="1"/>
          </p:cNvSpPr>
          <p:nvPr>
            <p:ph type="sldNum" sz="quarter" idx="10"/>
          </p:nvPr>
        </p:nvSpPr>
        <p:spPr/>
        <p:txBody>
          <a:bodyPr/>
          <a:lstStyle/>
          <a:p>
            <a:fld id="{4B46F221-D2C6-A04F-89F8-BA2328AB6958}" type="slidenum">
              <a:rPr lang="en-US" smtClean="0"/>
              <a:t>9</a:t>
            </a:fld>
            <a:endParaRPr lang="en-US"/>
          </a:p>
        </p:txBody>
      </p:sp>
    </p:spTree>
    <p:extLst>
      <p:ext uri="{BB962C8B-B14F-4D97-AF65-F5344CB8AC3E}">
        <p14:creationId xmlns:p14="http://schemas.microsoft.com/office/powerpoint/2010/main" val="391743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FA474-F7A2-7D4B-BE3C-338FABEFE736}"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2675604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FA474-F7A2-7D4B-BE3C-338FABEFE736}"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31470127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FA474-F7A2-7D4B-BE3C-338FABEFE736}"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25519618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FA474-F7A2-7D4B-BE3C-338FABEFE736}"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10177746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FA474-F7A2-7D4B-BE3C-338FABEFE736}"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21208707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FA474-F7A2-7D4B-BE3C-338FABEFE736}"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10027061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FA474-F7A2-7D4B-BE3C-338FABEFE736}" type="datetimeFigureOut">
              <a:rPr lang="en-US" smtClean="0"/>
              <a:t>10/21/17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10424440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FA474-F7A2-7D4B-BE3C-338FABEFE736}" type="datetimeFigureOut">
              <a:rPr lang="en-US" smtClean="0"/>
              <a:t>10/21/17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7957905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FA474-F7A2-7D4B-BE3C-338FABEFE736}" type="datetimeFigureOut">
              <a:rPr lang="en-US" smtClean="0"/>
              <a:t>10/21/17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34030353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FA474-F7A2-7D4B-BE3C-338FABEFE736}"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34169382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FA474-F7A2-7D4B-BE3C-338FABEFE736}"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96716-B039-684E-ABC4-AC98F7BBF058}" type="slidenum">
              <a:rPr lang="en-US" smtClean="0"/>
              <a:t>‹#›</a:t>
            </a:fld>
            <a:endParaRPr lang="en-US"/>
          </a:p>
        </p:txBody>
      </p:sp>
    </p:spTree>
    <p:extLst>
      <p:ext uri="{BB962C8B-B14F-4D97-AF65-F5344CB8AC3E}">
        <p14:creationId xmlns:p14="http://schemas.microsoft.com/office/powerpoint/2010/main" val="25189431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FA474-F7A2-7D4B-BE3C-338FABEFE736}" type="datetimeFigureOut">
              <a:rPr lang="en-US" smtClean="0"/>
              <a:t>10/21/17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96716-B039-684E-ABC4-AC98F7BBF058}" type="slidenum">
              <a:rPr lang="en-US" smtClean="0"/>
              <a:t>‹#›</a:t>
            </a:fld>
            <a:endParaRPr lang="en-US"/>
          </a:p>
        </p:txBody>
      </p:sp>
    </p:spTree>
    <p:extLst>
      <p:ext uri="{BB962C8B-B14F-4D97-AF65-F5344CB8AC3E}">
        <p14:creationId xmlns:p14="http://schemas.microsoft.com/office/powerpoint/2010/main" val="9744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33444093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1785" r="-11785"/>
          <a:stretch>
            <a:fillRect/>
          </a:stretch>
        </p:blipFill>
        <p:spPr>
          <a:xfrm>
            <a:off x="457200" y="608013"/>
            <a:ext cx="8229600" cy="5518150"/>
          </a:xfrm>
          <a:prstGeom prst="rect">
            <a:avLst/>
          </a:prstGeom>
        </p:spPr>
      </p:pic>
    </p:spTree>
    <p:extLst>
      <p:ext uri="{BB962C8B-B14F-4D97-AF65-F5344CB8AC3E}">
        <p14:creationId xmlns:p14="http://schemas.microsoft.com/office/powerpoint/2010/main" val="26854028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relationship between voltage, resistance, and current.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2392720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is a </a:t>
            </a:r>
            <a:r>
              <a:rPr lang="en-US" dirty="0" smtClean="0"/>
              <a:t>resistor? </a:t>
            </a:r>
            <a:endParaRPr lang="en-US" dirty="0"/>
          </a:p>
        </p:txBody>
      </p:sp>
      <p:sp>
        <p:nvSpPr>
          <p:cNvPr id="3" name="Content Placeholder 2"/>
          <p:cNvSpPr>
            <a:spLocks noGrp="1"/>
          </p:cNvSpPr>
          <p:nvPr>
            <p:ph idx="1"/>
          </p:nvPr>
        </p:nvSpPr>
        <p:spPr/>
        <p:txBody>
          <a:bodyPr/>
          <a:lstStyle/>
          <a:p>
            <a:r>
              <a:rPr lang="en-US" dirty="0" smtClean="0"/>
              <a:t>Creates current</a:t>
            </a:r>
          </a:p>
          <a:p>
            <a:r>
              <a:rPr lang="en-US" dirty="0" smtClean="0"/>
              <a:t>Creates resistance</a:t>
            </a:r>
          </a:p>
          <a:p>
            <a:r>
              <a:rPr lang="en-US" dirty="0" smtClean="0"/>
              <a:t>Creates voltage</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27486405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is a </a:t>
            </a:r>
            <a:r>
              <a:rPr lang="en-US" dirty="0" smtClean="0"/>
              <a:t>resistor? </a:t>
            </a:r>
            <a:endParaRPr lang="en-US" dirty="0"/>
          </a:p>
        </p:txBody>
      </p:sp>
      <p:sp>
        <p:nvSpPr>
          <p:cNvPr id="3" name="Content Placeholder 2"/>
          <p:cNvSpPr>
            <a:spLocks noGrp="1"/>
          </p:cNvSpPr>
          <p:nvPr>
            <p:ph idx="1"/>
          </p:nvPr>
        </p:nvSpPr>
        <p:spPr/>
        <p:txBody>
          <a:bodyPr/>
          <a:lstStyle/>
          <a:p>
            <a:r>
              <a:rPr lang="en-US" dirty="0" smtClean="0"/>
              <a:t>Creates current</a:t>
            </a:r>
          </a:p>
          <a:p>
            <a:r>
              <a:rPr lang="en-US" dirty="0" smtClean="0">
                <a:solidFill>
                  <a:srgbClr val="FF0000"/>
                </a:solidFill>
              </a:rPr>
              <a:t>Creates resistance</a:t>
            </a:r>
          </a:p>
          <a:p>
            <a:r>
              <a:rPr lang="en-US" dirty="0" smtClean="0"/>
              <a:t>Creates voltage</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23811890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Circuit </a:t>
            </a:r>
            <a:endParaRPr lang="en-US" dirty="0"/>
          </a:p>
        </p:txBody>
      </p:sp>
      <p:pic>
        <p:nvPicPr>
          <p:cNvPr id="4" name="Content Placeholder 3" descr="series.jpg"/>
          <p:cNvPicPr>
            <a:picLocks noGrp="1" noChangeAspect="1"/>
          </p:cNvPicPr>
          <p:nvPr>
            <p:ph idx="1"/>
          </p:nvPr>
        </p:nvPicPr>
        <p:blipFill>
          <a:blip r:embed="rId3">
            <a:extLst>
              <a:ext uri="{28A0092B-C50C-407E-A947-70E740481C1C}">
                <a14:useLocalDpi xmlns:a14="http://schemas.microsoft.com/office/drawing/2010/main" val="0"/>
              </a:ext>
            </a:extLst>
          </a:blip>
          <a:srcRect l="-344" r="-344"/>
          <a:stretch>
            <a:fillRect/>
          </a:stretch>
        </p:blipFill>
        <p:spPr/>
      </p:pic>
    </p:spTree>
    <p:extLst>
      <p:ext uri="{BB962C8B-B14F-4D97-AF65-F5344CB8AC3E}">
        <p14:creationId xmlns:p14="http://schemas.microsoft.com/office/powerpoint/2010/main" val="19905666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4009619" y="604707"/>
            <a:ext cx="4484882" cy="1107996"/>
          </a:xfrm>
          <a:prstGeom prst="rect">
            <a:avLst/>
          </a:prstGeom>
          <a:noFill/>
        </p:spPr>
        <p:txBody>
          <a:bodyPr wrap="none" rtlCol="0">
            <a:spAutoFit/>
          </a:bodyPr>
          <a:lstStyle/>
          <a:p>
            <a:r>
              <a:rPr lang="en-US" sz="6600" smtClean="0">
                <a:solidFill>
                  <a:srgbClr val="FF0000"/>
                </a:solidFill>
              </a:rPr>
              <a:t>series circuit</a:t>
            </a:r>
            <a:endParaRPr lang="en-US" sz="6600" dirty="0">
              <a:solidFill>
                <a:srgbClr val="FF0000"/>
              </a:solidFill>
            </a:endParaRPr>
          </a:p>
        </p:txBody>
      </p:sp>
    </p:spTree>
    <p:extLst>
      <p:ext uri="{BB962C8B-B14F-4D97-AF65-F5344CB8AC3E}">
        <p14:creationId xmlns:p14="http://schemas.microsoft.com/office/powerpoint/2010/main" val="16139307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0316"/>
          </a:xfrm>
        </p:spPr>
        <p:txBody>
          <a:bodyPr>
            <a:normAutofit/>
          </a:bodyPr>
          <a:lstStyle/>
          <a:p>
            <a:r>
              <a:rPr lang="en-US" b="1" u="sng" dirty="0" smtClean="0"/>
              <a:t>series circuit</a:t>
            </a:r>
            <a:r>
              <a:rPr lang="en-US" b="1" u="sng" dirty="0" smtClean="0"/>
              <a:t>:</a:t>
            </a:r>
            <a:r>
              <a:rPr lang="en-US" b="1" dirty="0" smtClean="0"/>
              <a:t> </a:t>
            </a:r>
            <a:r>
              <a:rPr lang="en-US" dirty="0" smtClean="0"/>
              <a:t>an electric current follows only 1 path. </a:t>
            </a:r>
            <a:r>
              <a:rPr lang="en-US" b="1" u="sng" dirty="0" smtClean="0"/>
              <a:t> </a:t>
            </a:r>
            <a:endParaRPr lang="en-US" b="1" u="sng" dirty="0"/>
          </a:p>
        </p:txBody>
      </p:sp>
      <p:pic>
        <p:nvPicPr>
          <p:cNvPr id="4" name="Content Placeholder 3" descr="series.jpg"/>
          <p:cNvPicPr>
            <a:picLocks noGrp="1" noChangeAspect="1"/>
          </p:cNvPicPr>
          <p:nvPr>
            <p:ph idx="1"/>
          </p:nvPr>
        </p:nvPicPr>
        <p:blipFill>
          <a:blip r:embed="rId3">
            <a:extLst>
              <a:ext uri="{28A0092B-C50C-407E-A947-70E740481C1C}">
                <a14:useLocalDpi xmlns:a14="http://schemas.microsoft.com/office/drawing/2010/main" val="0"/>
              </a:ext>
            </a:extLst>
          </a:blip>
          <a:srcRect l="-344" r="-344"/>
          <a:stretch>
            <a:fillRect/>
          </a:stretch>
        </p:blipFill>
        <p:spPr>
          <a:xfrm>
            <a:off x="457200" y="1974954"/>
            <a:ext cx="8229600" cy="4525963"/>
          </a:xfrm>
        </p:spPr>
      </p:pic>
    </p:spTree>
    <p:extLst>
      <p:ext uri="{BB962C8B-B14F-4D97-AF65-F5344CB8AC3E}">
        <p14:creationId xmlns:p14="http://schemas.microsoft.com/office/powerpoint/2010/main" val="28723760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Decrease current</a:t>
            </a:r>
            <a:endParaRPr lang="en-US" dirty="0"/>
          </a:p>
        </p:txBody>
      </p:sp>
      <p:pic>
        <p:nvPicPr>
          <p:cNvPr id="4" name="Content Placeholder 3" descr="series.jpg"/>
          <p:cNvPicPr>
            <a:picLocks noGrp="1" noChangeAspect="1"/>
          </p:cNvPicPr>
          <p:nvPr>
            <p:ph idx="1"/>
          </p:nvPr>
        </p:nvPicPr>
        <p:blipFill>
          <a:blip r:embed="rId3">
            <a:extLst>
              <a:ext uri="{28A0092B-C50C-407E-A947-70E740481C1C}">
                <a14:useLocalDpi xmlns:a14="http://schemas.microsoft.com/office/drawing/2010/main" val="0"/>
              </a:ext>
            </a:extLst>
          </a:blip>
          <a:srcRect t="342" b="342"/>
          <a:stretch>
            <a:fillRect/>
          </a:stretch>
        </p:blipFill>
        <p:spPr/>
      </p:pic>
      <p:sp>
        <p:nvSpPr>
          <p:cNvPr id="5" name="Oval 4"/>
          <p:cNvSpPr/>
          <p:nvPr/>
        </p:nvSpPr>
        <p:spPr>
          <a:xfrm>
            <a:off x="6521507" y="4317167"/>
            <a:ext cx="1033536" cy="884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548132" y="4574711"/>
            <a:ext cx="1048526" cy="369332"/>
          </a:xfrm>
          <a:prstGeom prst="rect">
            <a:avLst/>
          </a:prstGeom>
          <a:noFill/>
        </p:spPr>
        <p:txBody>
          <a:bodyPr wrap="square" rtlCol="0">
            <a:spAutoFit/>
          </a:bodyPr>
          <a:lstStyle/>
          <a:p>
            <a:pPr algn="ctr"/>
            <a:r>
              <a:rPr lang="en-US" b="1" smtClean="0">
                <a:solidFill>
                  <a:srgbClr val="FFFF00"/>
                </a:solidFill>
              </a:rPr>
              <a:t>resistor</a:t>
            </a:r>
            <a:endParaRPr lang="en-US" b="1">
              <a:solidFill>
                <a:srgbClr val="FFFF00"/>
              </a:solidFill>
            </a:endParaRPr>
          </a:p>
        </p:txBody>
      </p:sp>
    </p:spTree>
    <p:extLst>
      <p:ext uri="{BB962C8B-B14F-4D97-AF65-F5344CB8AC3E}">
        <p14:creationId xmlns:p14="http://schemas.microsoft.com/office/powerpoint/2010/main" val="10579414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jpg"/>
          <p:cNvPicPr>
            <a:picLocks noGrp="1" noChangeAspect="1"/>
          </p:cNvPicPr>
          <p:nvPr>
            <p:ph idx="1"/>
          </p:nvPr>
        </p:nvPicPr>
        <p:blipFill>
          <a:blip r:embed="rId3">
            <a:extLst>
              <a:ext uri="{28A0092B-C50C-407E-A947-70E740481C1C}">
                <a14:useLocalDpi xmlns:a14="http://schemas.microsoft.com/office/drawing/2010/main" val="0"/>
              </a:ext>
            </a:extLst>
          </a:blip>
          <a:srcRect l="918" r="918"/>
          <a:stretch>
            <a:fillRect/>
          </a:stretch>
        </p:blipFill>
        <p:spPr>
          <a:xfrm>
            <a:off x="457200" y="635000"/>
            <a:ext cx="8229600" cy="5491163"/>
          </a:xfrm>
        </p:spPr>
      </p:pic>
    </p:spTree>
    <p:extLst>
      <p:ext uri="{BB962C8B-B14F-4D97-AF65-F5344CB8AC3E}">
        <p14:creationId xmlns:p14="http://schemas.microsoft.com/office/powerpoint/2010/main" val="42732409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Holiday Lights</a:t>
            </a:r>
            <a:endParaRPr lang="en-US" dirty="0"/>
          </a:p>
        </p:txBody>
      </p:sp>
      <p:pic>
        <p:nvPicPr>
          <p:cNvPr id="4" name="Content Placeholder 3" descr="christmas.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6470200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Circuit </a:t>
            </a:r>
            <a:endParaRPr lang="en-US" dirty="0"/>
          </a:p>
        </p:txBody>
      </p:sp>
      <p:pic>
        <p:nvPicPr>
          <p:cNvPr id="4" name="Content Placeholder 3" descr="series.jpg"/>
          <p:cNvPicPr>
            <a:picLocks noGrp="1" noChangeAspect="1"/>
          </p:cNvPicPr>
          <p:nvPr>
            <p:ph idx="1"/>
          </p:nvPr>
        </p:nvPicPr>
        <p:blipFill>
          <a:blip r:embed="rId3">
            <a:extLst>
              <a:ext uri="{28A0092B-C50C-407E-A947-70E740481C1C}">
                <a14:useLocalDpi xmlns:a14="http://schemas.microsoft.com/office/drawing/2010/main" val="0"/>
              </a:ext>
            </a:extLst>
          </a:blip>
          <a:srcRect l="-344" r="-344"/>
          <a:stretch>
            <a:fillRect/>
          </a:stretch>
        </p:blipFill>
        <p:spPr/>
      </p:pic>
    </p:spTree>
    <p:extLst>
      <p:ext uri="{BB962C8B-B14F-4D97-AF65-F5344CB8AC3E}">
        <p14:creationId xmlns:p14="http://schemas.microsoft.com/office/powerpoint/2010/main" val="10606195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jpg"/>
          <p:cNvPicPr>
            <a:picLocks noGrp="1" noChangeAspect="1"/>
          </p:cNvPicPr>
          <p:nvPr>
            <p:ph idx="1"/>
          </p:nvPr>
        </p:nvPicPr>
        <p:blipFill>
          <a:blip r:embed="rId3">
            <a:extLst>
              <a:ext uri="{28A0092B-C50C-407E-A947-70E740481C1C}">
                <a14:useLocalDpi xmlns:a14="http://schemas.microsoft.com/office/drawing/2010/main" val="0"/>
              </a:ext>
            </a:extLst>
          </a:blip>
          <a:srcRect t="-2304" b="-2304"/>
          <a:stretch>
            <a:fillRect/>
          </a:stretch>
        </p:blipFill>
        <p:spPr>
          <a:xfrm>
            <a:off x="457200" y="487363"/>
            <a:ext cx="8229600" cy="5638800"/>
          </a:xfrm>
        </p:spPr>
      </p:pic>
      <p:sp>
        <p:nvSpPr>
          <p:cNvPr id="5" name="TextBox 4"/>
          <p:cNvSpPr txBox="1"/>
          <p:nvPr/>
        </p:nvSpPr>
        <p:spPr>
          <a:xfrm rot="20556727">
            <a:off x="1636658" y="1595450"/>
            <a:ext cx="2828142" cy="923330"/>
          </a:xfrm>
          <a:prstGeom prst="rect">
            <a:avLst/>
          </a:prstGeom>
          <a:noFill/>
        </p:spPr>
        <p:txBody>
          <a:bodyPr wrap="square" rtlCol="0">
            <a:spAutoFit/>
          </a:bodyPr>
          <a:lstStyle/>
          <a:p>
            <a:r>
              <a:rPr lang="en-US" sz="5400" dirty="0" smtClean="0"/>
              <a:t>Non</a:t>
            </a:r>
            <a:endParaRPr lang="en-US" sz="5400" dirty="0"/>
          </a:p>
        </p:txBody>
      </p:sp>
    </p:spTree>
    <p:extLst>
      <p:ext uri="{BB962C8B-B14F-4D97-AF65-F5344CB8AC3E}">
        <p14:creationId xmlns:p14="http://schemas.microsoft.com/office/powerpoint/2010/main" val="19636594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a:t>
            </a:r>
            <a:endParaRPr lang="en-US" dirty="0"/>
          </a:p>
        </p:txBody>
      </p:sp>
      <p:pic>
        <p:nvPicPr>
          <p:cNvPr id="4" name="Content Placeholder 3" descr="house.jpg"/>
          <p:cNvPicPr>
            <a:picLocks noGrp="1" noChangeAspect="1"/>
          </p:cNvPicPr>
          <p:nvPr>
            <p:ph idx="1"/>
          </p:nvPr>
        </p:nvPicPr>
        <p:blipFill>
          <a:blip r:embed="rId3">
            <a:extLst>
              <a:ext uri="{28A0092B-C50C-407E-A947-70E740481C1C}">
                <a14:useLocalDpi xmlns:a14="http://schemas.microsoft.com/office/drawing/2010/main" val="0"/>
              </a:ext>
            </a:extLst>
          </a:blip>
          <a:srcRect l="-10686" r="-10686"/>
          <a:stretch>
            <a:fillRect/>
          </a:stretch>
        </p:blip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31" y="274638"/>
            <a:ext cx="2270760" cy="1703070"/>
          </a:xfrm>
          <a:prstGeom prst="rect">
            <a:avLst/>
          </a:prstGeom>
        </p:spPr>
      </p:pic>
    </p:spTree>
    <p:extLst>
      <p:ext uri="{BB962C8B-B14F-4D97-AF65-F5344CB8AC3E}">
        <p14:creationId xmlns:p14="http://schemas.microsoft.com/office/powerpoint/2010/main" val="24575429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3615" r="-13615"/>
          <a:stretch>
            <a:fillRect/>
          </a:stretch>
        </p:blipFill>
        <p:spPr>
          <a:xfrm>
            <a:off x="457200" y="766763"/>
            <a:ext cx="8229600" cy="5359400"/>
          </a:xfrm>
          <a:prstGeom prst="rect">
            <a:avLst/>
          </a:prstGeom>
        </p:spPr>
      </p:pic>
    </p:spTree>
    <p:extLst>
      <p:ext uri="{BB962C8B-B14F-4D97-AF65-F5344CB8AC3E}">
        <p14:creationId xmlns:p14="http://schemas.microsoft.com/office/powerpoint/2010/main" val="1528779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series circuit has ____ paths for current to flow. </a:t>
            </a:r>
            <a:endParaRPr lang="en-US" dirty="0"/>
          </a:p>
        </p:txBody>
      </p:sp>
      <p:sp>
        <p:nvSpPr>
          <p:cNvPr id="3" name="Content Placeholder 2"/>
          <p:cNvSpPr>
            <a:spLocks noGrp="1"/>
          </p:cNvSpPr>
          <p:nvPr>
            <p:ph idx="1"/>
          </p:nvPr>
        </p:nvSpPr>
        <p:spPr/>
        <p:txBody>
          <a:bodyPr/>
          <a:lstStyle/>
          <a:p>
            <a:r>
              <a:rPr lang="en-US" dirty="0" smtClean="0"/>
              <a:t>2</a:t>
            </a:r>
          </a:p>
          <a:p>
            <a:r>
              <a:rPr lang="en-US" dirty="0" smtClean="0"/>
              <a:t>1</a:t>
            </a:r>
          </a:p>
          <a:p>
            <a:r>
              <a:rPr lang="en-US" dirty="0"/>
              <a:t>3</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4021237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series circuit has ____ paths for current to flow. </a:t>
            </a:r>
            <a:endParaRPr lang="en-US" dirty="0"/>
          </a:p>
        </p:txBody>
      </p:sp>
      <p:sp>
        <p:nvSpPr>
          <p:cNvPr id="3" name="Content Placeholder 2"/>
          <p:cNvSpPr>
            <a:spLocks noGrp="1"/>
          </p:cNvSpPr>
          <p:nvPr>
            <p:ph idx="1"/>
          </p:nvPr>
        </p:nvSpPr>
        <p:spPr/>
        <p:txBody>
          <a:bodyPr/>
          <a:lstStyle/>
          <a:p>
            <a:r>
              <a:rPr lang="en-US" dirty="0" smtClean="0"/>
              <a:t>2</a:t>
            </a:r>
          </a:p>
          <a:p>
            <a:r>
              <a:rPr lang="en-US" dirty="0" smtClean="0">
                <a:solidFill>
                  <a:srgbClr val="FF0000"/>
                </a:solidFill>
              </a:rPr>
              <a:t>1</a:t>
            </a:r>
          </a:p>
          <a:p>
            <a:r>
              <a:rPr lang="en-US" dirty="0"/>
              <a:t>3</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31681934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series circuit would not be good to wire your house because _____?</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9146942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3739796" y="664668"/>
            <a:ext cx="5025799" cy="1107996"/>
          </a:xfrm>
          <a:prstGeom prst="rect">
            <a:avLst/>
          </a:prstGeom>
          <a:noFill/>
        </p:spPr>
        <p:txBody>
          <a:bodyPr wrap="none" rtlCol="0">
            <a:spAutoFit/>
          </a:bodyPr>
          <a:lstStyle/>
          <a:p>
            <a:r>
              <a:rPr lang="en-US" sz="6600" smtClean="0">
                <a:solidFill>
                  <a:srgbClr val="FF0000"/>
                </a:solidFill>
              </a:rPr>
              <a:t>parallel </a:t>
            </a:r>
            <a:r>
              <a:rPr lang="en-US" sz="6600" dirty="0" smtClean="0">
                <a:solidFill>
                  <a:srgbClr val="FF0000"/>
                </a:solidFill>
              </a:rPr>
              <a:t>circuit</a:t>
            </a:r>
            <a:endParaRPr lang="en-US" sz="6600" dirty="0">
              <a:solidFill>
                <a:srgbClr val="FF0000"/>
              </a:solidFill>
            </a:endParaRPr>
          </a:p>
        </p:txBody>
      </p:sp>
    </p:spTree>
    <p:extLst>
      <p:ext uri="{BB962C8B-B14F-4D97-AF65-F5344CB8AC3E}">
        <p14:creationId xmlns:p14="http://schemas.microsoft.com/office/powerpoint/2010/main" val="2033917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42645"/>
          </a:xfrm>
        </p:spPr>
        <p:txBody>
          <a:bodyPr>
            <a:normAutofit/>
          </a:bodyPr>
          <a:lstStyle/>
          <a:p>
            <a:r>
              <a:rPr lang="en-US" b="1" u="sng" dirty="0" smtClean="0"/>
              <a:t>parallel circuit</a:t>
            </a:r>
            <a:r>
              <a:rPr lang="en-US" b="1" u="sng" dirty="0" smtClean="0"/>
              <a:t>:</a:t>
            </a:r>
            <a:r>
              <a:rPr lang="en-US" b="1" dirty="0" smtClean="0"/>
              <a:t> </a:t>
            </a:r>
            <a:r>
              <a:rPr lang="en-US" dirty="0" smtClean="0"/>
              <a:t>an electric current can follow multiple paths. </a:t>
            </a:r>
            <a:endParaRPr lang="en-US" dirty="0"/>
          </a:p>
        </p:txBody>
      </p:sp>
      <p:pic>
        <p:nvPicPr>
          <p:cNvPr id="4"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741083" y="1917283"/>
            <a:ext cx="3661833" cy="4818199"/>
          </a:xfrm>
        </p:spPr>
      </p:pic>
    </p:spTree>
    <p:extLst>
      <p:ext uri="{BB962C8B-B14F-4D97-AF65-F5344CB8AC3E}">
        <p14:creationId xmlns:p14="http://schemas.microsoft.com/office/powerpoint/2010/main" val="27543622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Paths</a:t>
            </a:r>
            <a:endParaRPr lang="en-US" dirty="0"/>
          </a:p>
        </p:txBody>
      </p:sp>
      <p:pic>
        <p:nvPicPr>
          <p:cNvPr id="7"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7500"/>
            <a:ext cx="3661833" cy="4818199"/>
          </a:xfrm>
        </p:spPr>
      </p:pic>
      <p:sp>
        <p:nvSpPr>
          <p:cNvPr id="8" name="Oval 7"/>
          <p:cNvSpPr/>
          <p:nvPr/>
        </p:nvSpPr>
        <p:spPr>
          <a:xfrm>
            <a:off x="3626830" y="1587501"/>
            <a:ext cx="1780683" cy="1568162"/>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600644" y="3429031"/>
            <a:ext cx="1780683" cy="1568162"/>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0178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path</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7500"/>
            <a:ext cx="3661833" cy="4818199"/>
          </a:xfrm>
        </p:spPr>
      </p:pic>
      <p:sp>
        <p:nvSpPr>
          <p:cNvPr id="6" name="Oval 5"/>
          <p:cNvSpPr/>
          <p:nvPr/>
        </p:nvSpPr>
        <p:spPr>
          <a:xfrm>
            <a:off x="3797044" y="1718440"/>
            <a:ext cx="1584284" cy="1528880"/>
          </a:xfrm>
          <a:prstGeom prst="ellipse">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Multiply 6"/>
          <p:cNvSpPr/>
          <p:nvPr/>
        </p:nvSpPr>
        <p:spPr>
          <a:xfrm>
            <a:off x="3849417" y="3168756"/>
            <a:ext cx="1466446" cy="162366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2824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Circuit</a:t>
            </a:r>
            <a:endParaRPr lang="en-US" dirty="0"/>
          </a:p>
        </p:txBody>
      </p:sp>
      <p:pic>
        <p:nvPicPr>
          <p:cNvPr id="4"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7500"/>
            <a:ext cx="3661833" cy="4818199"/>
          </a:xfrm>
        </p:spPr>
      </p:pic>
    </p:spTree>
    <p:extLst>
      <p:ext uri="{BB962C8B-B14F-4D97-AF65-F5344CB8AC3E}">
        <p14:creationId xmlns:p14="http://schemas.microsoft.com/office/powerpoint/2010/main" val="25871333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6349841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paths</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7500"/>
            <a:ext cx="3661833" cy="4818199"/>
          </a:xfrm>
        </p:spPr>
      </p:pic>
    </p:spTree>
    <p:extLst>
      <p:ext uri="{BB962C8B-B14F-4D97-AF65-F5344CB8AC3E}">
        <p14:creationId xmlns:p14="http://schemas.microsoft.com/office/powerpoint/2010/main" val="28737337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through source increases</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4992"/>
            <a:ext cx="3661833" cy="4818199"/>
          </a:xfrm>
        </p:spPr>
      </p:pic>
      <p:cxnSp>
        <p:nvCxnSpPr>
          <p:cNvPr id="4" name="Straight Connector 3"/>
          <p:cNvCxnSpPr/>
          <p:nvPr/>
        </p:nvCxnSpPr>
        <p:spPr>
          <a:xfrm flipH="1" flipV="1">
            <a:off x="3626831" y="1417638"/>
            <a:ext cx="405891" cy="197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26831" y="1417638"/>
            <a:ext cx="17675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080182" y="1417638"/>
            <a:ext cx="314238" cy="2081951"/>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626831" y="5385130"/>
            <a:ext cx="2055640" cy="1018061"/>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6690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Voltage. </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4992"/>
            <a:ext cx="3661833" cy="4818199"/>
          </a:xfrm>
        </p:spPr>
      </p:pic>
      <p:cxnSp>
        <p:nvCxnSpPr>
          <p:cNvPr id="4" name="Straight Connector 3"/>
          <p:cNvCxnSpPr/>
          <p:nvPr/>
        </p:nvCxnSpPr>
        <p:spPr>
          <a:xfrm flipH="1" flipV="1">
            <a:off x="3626831" y="1417638"/>
            <a:ext cx="405891" cy="197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26831" y="1417638"/>
            <a:ext cx="17675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080182" y="1417638"/>
            <a:ext cx="314238" cy="2081951"/>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626831" y="5385130"/>
            <a:ext cx="2055640" cy="1018061"/>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5802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pic>
        <p:nvPicPr>
          <p:cNvPr id="4" name="Content Placeholder 3" descr="battery.jpg"/>
          <p:cNvPicPr>
            <a:picLocks noGrp="1" noChangeAspect="1"/>
          </p:cNvPicPr>
          <p:nvPr>
            <p:ph idx="1"/>
          </p:nvPr>
        </p:nvPicPr>
        <p:blipFill>
          <a:blip r:embed="rId3">
            <a:extLst>
              <a:ext uri="{28A0092B-C50C-407E-A947-70E740481C1C}">
                <a14:useLocalDpi xmlns:a14="http://schemas.microsoft.com/office/drawing/2010/main" val="0"/>
              </a:ext>
            </a:extLst>
          </a:blip>
          <a:srcRect l="-64001" r="-64001"/>
          <a:stretch>
            <a:fillRect/>
          </a:stretch>
        </p:blipFill>
        <p:spPr/>
      </p:pic>
    </p:spTree>
    <p:extLst>
      <p:ext uri="{BB962C8B-B14F-4D97-AF65-F5344CB8AC3E}">
        <p14:creationId xmlns:p14="http://schemas.microsoft.com/office/powerpoint/2010/main" val="23923957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11"/>
            <a:ext cx="8229600" cy="1143000"/>
          </a:xfrm>
        </p:spPr>
        <p:txBody>
          <a:bodyPr/>
          <a:lstStyle/>
          <a:p>
            <a:r>
              <a:rPr lang="en-US" dirty="0" smtClean="0"/>
              <a:t>Meet resistance </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4992"/>
            <a:ext cx="3661833" cy="4818199"/>
          </a:xfrm>
        </p:spPr>
      </p:pic>
      <p:cxnSp>
        <p:nvCxnSpPr>
          <p:cNvPr id="4" name="Straight Connector 3"/>
          <p:cNvCxnSpPr/>
          <p:nvPr/>
        </p:nvCxnSpPr>
        <p:spPr>
          <a:xfrm flipH="1" flipV="1">
            <a:off x="3626831" y="1417638"/>
            <a:ext cx="405891" cy="197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26831" y="1417638"/>
            <a:ext cx="17675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080182" y="1417638"/>
            <a:ext cx="314238" cy="2081951"/>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536118" y="1243964"/>
            <a:ext cx="2036131" cy="3135826"/>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6624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11"/>
            <a:ext cx="8229600" cy="1143000"/>
          </a:xfrm>
        </p:spPr>
        <p:txBody>
          <a:bodyPr/>
          <a:lstStyle/>
          <a:p>
            <a:r>
              <a:rPr lang="en-US" dirty="0" smtClean="0"/>
              <a:t>Increased current</a:t>
            </a:r>
            <a:endParaRPr lang="en-US" dirty="0"/>
          </a:p>
        </p:txBody>
      </p:sp>
      <p:pic>
        <p:nvPicPr>
          <p:cNvPr id="5"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624666" y="1584992"/>
            <a:ext cx="3661833" cy="4818199"/>
          </a:xfrm>
        </p:spPr>
      </p:pic>
      <p:cxnSp>
        <p:nvCxnSpPr>
          <p:cNvPr id="4" name="Straight Connector 3"/>
          <p:cNvCxnSpPr/>
          <p:nvPr/>
        </p:nvCxnSpPr>
        <p:spPr>
          <a:xfrm flipH="1" flipV="1">
            <a:off x="3626831" y="1417638"/>
            <a:ext cx="405891" cy="197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26831" y="1417638"/>
            <a:ext cx="17675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080182" y="1417638"/>
            <a:ext cx="314238" cy="2081951"/>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80182" y="3032162"/>
            <a:ext cx="1206317" cy="3135826"/>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0171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Blown Fuse</a:t>
            </a:r>
            <a:endParaRPr lang="en-US" dirty="0"/>
          </a:p>
        </p:txBody>
      </p:sp>
      <p:pic>
        <p:nvPicPr>
          <p:cNvPr id="4" name="Content Placeholder 3" descr="circuitbreaker.jpg"/>
          <p:cNvPicPr>
            <a:picLocks noGrp="1" noChangeAspect="1"/>
          </p:cNvPicPr>
          <p:nvPr>
            <p:ph idx="1"/>
          </p:nvPr>
        </p:nvPicPr>
        <p:blipFill>
          <a:blip r:embed="rId3">
            <a:extLst>
              <a:ext uri="{28A0092B-C50C-407E-A947-70E740481C1C}">
                <a14:useLocalDpi xmlns:a14="http://schemas.microsoft.com/office/drawing/2010/main" val="0"/>
              </a:ext>
            </a:extLst>
          </a:blip>
          <a:srcRect l="-6481" r="-6481"/>
          <a:stretch>
            <a:fillRect/>
          </a:stretch>
        </p:blipFill>
        <p:spPr/>
      </p:pic>
    </p:spTree>
    <p:extLst>
      <p:ext uri="{BB962C8B-B14F-4D97-AF65-F5344CB8AC3E}">
        <p14:creationId xmlns:p14="http://schemas.microsoft.com/office/powerpoint/2010/main" val="28586651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jpg"/>
          <p:cNvPicPr>
            <a:picLocks noGrp="1" noChangeAspect="1"/>
          </p:cNvPicPr>
          <p:nvPr>
            <p:ph idx="1"/>
          </p:nvPr>
        </p:nvPicPr>
        <p:blipFill>
          <a:blip r:embed="rId3">
            <a:extLst>
              <a:ext uri="{28A0092B-C50C-407E-A947-70E740481C1C}">
                <a14:useLocalDpi xmlns:a14="http://schemas.microsoft.com/office/drawing/2010/main" val="0"/>
              </a:ext>
            </a:extLst>
          </a:blip>
          <a:srcRect l="918" r="918"/>
          <a:stretch>
            <a:fillRect/>
          </a:stretch>
        </p:blipFill>
        <p:spPr>
          <a:xfrm>
            <a:off x="457200" y="635000"/>
            <a:ext cx="8229600" cy="5491163"/>
          </a:xfrm>
        </p:spPr>
      </p:pic>
    </p:spTree>
    <p:extLst>
      <p:ext uri="{BB962C8B-B14F-4D97-AF65-F5344CB8AC3E}">
        <p14:creationId xmlns:p14="http://schemas.microsoft.com/office/powerpoint/2010/main" val="200227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a:t>
            </a:r>
            <a:endParaRPr lang="en-US" dirty="0"/>
          </a:p>
        </p:txBody>
      </p:sp>
      <p:pic>
        <p:nvPicPr>
          <p:cNvPr id="4" name="Content Placeholder 3" descr="house.jpg"/>
          <p:cNvPicPr>
            <a:picLocks noGrp="1" noChangeAspect="1"/>
          </p:cNvPicPr>
          <p:nvPr>
            <p:ph idx="1"/>
          </p:nvPr>
        </p:nvPicPr>
        <p:blipFill>
          <a:blip r:embed="rId3">
            <a:extLst>
              <a:ext uri="{28A0092B-C50C-407E-A947-70E740481C1C}">
                <a14:useLocalDpi xmlns:a14="http://schemas.microsoft.com/office/drawing/2010/main" val="0"/>
              </a:ext>
            </a:extLst>
          </a:blip>
          <a:srcRect l="-10686" r="-10686"/>
          <a:stretch>
            <a:fillRect/>
          </a:stretch>
        </p:blipFill>
        <p:spPr/>
      </p:pic>
    </p:spTree>
    <p:extLst>
      <p:ext uri="{BB962C8B-B14F-4D97-AF65-F5344CB8AC3E}">
        <p14:creationId xmlns:p14="http://schemas.microsoft.com/office/powerpoint/2010/main" val="30482444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084013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3615" r="-13615"/>
          <a:stretch>
            <a:fillRect/>
          </a:stretch>
        </p:blipFill>
        <p:spPr>
          <a:xfrm>
            <a:off x="457200" y="766763"/>
            <a:ext cx="8229600" cy="5359400"/>
          </a:xfrm>
          <a:prstGeom prst="rect">
            <a:avLst/>
          </a:prstGeom>
        </p:spPr>
      </p:pic>
    </p:spTree>
    <p:extLst>
      <p:ext uri="{BB962C8B-B14F-4D97-AF65-F5344CB8AC3E}">
        <p14:creationId xmlns:p14="http://schemas.microsoft.com/office/powerpoint/2010/main" val="13359520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difference between a parallel and series circuit?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472434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a parallel circuit follow Ohm’s Law?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19631733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1222" r="-11222"/>
          <a:stretch>
            <a:fillRect/>
          </a:stretch>
        </p:blipFill>
        <p:spPr>
          <a:xfrm>
            <a:off x="457200" y="557213"/>
            <a:ext cx="8229600" cy="5568950"/>
          </a:xfrm>
          <a:prstGeom prst="rect">
            <a:avLst/>
          </a:prstGeom>
        </p:spPr>
      </p:pic>
    </p:spTree>
    <p:extLst>
      <p:ext uri="{BB962C8B-B14F-4D97-AF65-F5344CB8AC3E}">
        <p14:creationId xmlns:p14="http://schemas.microsoft.com/office/powerpoint/2010/main" val="2733260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more resistors to a _______ circuit causes a decrease in current. </a:t>
            </a:r>
            <a:endParaRPr lang="en-US" dirty="0"/>
          </a:p>
        </p:txBody>
      </p:sp>
      <p:sp>
        <p:nvSpPr>
          <p:cNvPr id="3" name="Content Placeholder 2"/>
          <p:cNvSpPr>
            <a:spLocks noGrp="1"/>
          </p:cNvSpPr>
          <p:nvPr>
            <p:ph idx="1"/>
          </p:nvPr>
        </p:nvSpPr>
        <p:spPr/>
        <p:txBody>
          <a:bodyPr/>
          <a:lstStyle/>
          <a:p>
            <a:r>
              <a:rPr lang="en-US" dirty="0" smtClean="0"/>
              <a:t>Parallel</a:t>
            </a:r>
          </a:p>
          <a:p>
            <a:r>
              <a:rPr lang="en-US" dirty="0" smtClean="0"/>
              <a:t>Series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28174276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more resistors to a _______ circuit causes a decrease in current. </a:t>
            </a:r>
            <a:endParaRPr lang="en-US" dirty="0"/>
          </a:p>
        </p:txBody>
      </p:sp>
      <p:sp>
        <p:nvSpPr>
          <p:cNvPr id="3" name="Content Placeholder 2"/>
          <p:cNvSpPr>
            <a:spLocks noGrp="1"/>
          </p:cNvSpPr>
          <p:nvPr>
            <p:ph idx="1"/>
          </p:nvPr>
        </p:nvSpPr>
        <p:spPr/>
        <p:txBody>
          <a:bodyPr/>
          <a:lstStyle/>
          <a:p>
            <a:r>
              <a:rPr lang="en-US" dirty="0" smtClean="0"/>
              <a:t>Parallel</a:t>
            </a:r>
          </a:p>
          <a:p>
            <a:r>
              <a:rPr lang="en-US" dirty="0" smtClean="0">
                <a:solidFill>
                  <a:srgbClr val="FF0000"/>
                </a:solidFill>
              </a:rPr>
              <a:t>Series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010446" y="2734129"/>
            <a:ext cx="7033916" cy="3868383"/>
          </a:xfrm>
          <a:prstGeom prst="rect">
            <a:avLst/>
          </a:prstGeom>
        </p:spPr>
      </p:pic>
    </p:spTree>
    <p:extLst>
      <p:ext uri="{BB962C8B-B14F-4D97-AF65-F5344CB8AC3E}">
        <p14:creationId xmlns:p14="http://schemas.microsoft.com/office/powerpoint/2010/main" val="33134996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resistor is ______</a:t>
            </a:r>
            <a:endParaRPr lang="en-US" dirty="0"/>
          </a:p>
        </p:txBody>
      </p:sp>
      <p:sp>
        <p:nvSpPr>
          <p:cNvPr id="3" name="Content Placeholder 2"/>
          <p:cNvSpPr>
            <a:spLocks noGrp="1"/>
          </p:cNvSpPr>
          <p:nvPr>
            <p:ph idx="1"/>
          </p:nvPr>
        </p:nvSpPr>
        <p:spPr/>
        <p:txBody>
          <a:bodyPr/>
          <a:lstStyle/>
          <a:p>
            <a:r>
              <a:rPr lang="en-US" dirty="0" smtClean="0"/>
              <a:t>A switch</a:t>
            </a:r>
          </a:p>
          <a:p>
            <a:r>
              <a:rPr lang="en-US" dirty="0" smtClean="0"/>
              <a:t>A light bulb</a:t>
            </a:r>
          </a:p>
          <a:p>
            <a:r>
              <a:rPr lang="en-US" dirty="0" smtClean="0"/>
              <a:t>A battery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144302" y="2778259"/>
            <a:ext cx="6845752" cy="3764900"/>
          </a:xfrm>
          <a:prstGeom prst="rect">
            <a:avLst/>
          </a:prstGeom>
        </p:spPr>
      </p:pic>
    </p:spTree>
    <p:extLst>
      <p:ext uri="{BB962C8B-B14F-4D97-AF65-F5344CB8AC3E}">
        <p14:creationId xmlns:p14="http://schemas.microsoft.com/office/powerpoint/2010/main" val="5381949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 resistor is ______</a:t>
            </a:r>
            <a:endParaRPr lang="en-US" dirty="0"/>
          </a:p>
        </p:txBody>
      </p:sp>
      <p:sp>
        <p:nvSpPr>
          <p:cNvPr id="3" name="Content Placeholder 2"/>
          <p:cNvSpPr>
            <a:spLocks noGrp="1"/>
          </p:cNvSpPr>
          <p:nvPr>
            <p:ph idx="1"/>
          </p:nvPr>
        </p:nvSpPr>
        <p:spPr/>
        <p:txBody>
          <a:bodyPr/>
          <a:lstStyle/>
          <a:p>
            <a:r>
              <a:rPr lang="en-US" dirty="0" smtClean="0"/>
              <a:t>A switch</a:t>
            </a:r>
          </a:p>
          <a:p>
            <a:r>
              <a:rPr lang="en-US" dirty="0" smtClean="0">
                <a:solidFill>
                  <a:srgbClr val="FF0000"/>
                </a:solidFill>
              </a:rPr>
              <a:t>A light bulb</a:t>
            </a:r>
          </a:p>
          <a:p>
            <a:r>
              <a:rPr lang="en-US" dirty="0" smtClean="0"/>
              <a:t>A battery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25330" r="-25330"/>
          <a:stretch>
            <a:fillRect/>
          </a:stretch>
        </p:blipFill>
        <p:spPr>
          <a:xfrm>
            <a:off x="3144302" y="2778259"/>
            <a:ext cx="6845752" cy="3764900"/>
          </a:xfrm>
          <a:prstGeom prst="rect">
            <a:avLst/>
          </a:prstGeom>
        </p:spPr>
      </p:pic>
    </p:spTree>
    <p:extLst>
      <p:ext uri="{BB962C8B-B14F-4D97-AF65-F5344CB8AC3E}">
        <p14:creationId xmlns:p14="http://schemas.microsoft.com/office/powerpoint/2010/main" val="3079067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048"/>
            <a:ext cx="8229600" cy="1143000"/>
          </a:xfrm>
        </p:spPr>
        <p:txBody>
          <a:bodyPr>
            <a:normAutofit fontScale="90000"/>
          </a:bodyPr>
          <a:lstStyle/>
          <a:p>
            <a:r>
              <a:rPr lang="en-US" dirty="0" smtClean="0"/>
              <a:t>Increasing the number of paths on a parallel circuit causes an _______ on the current passing through the source.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1732239" y="2923788"/>
            <a:ext cx="6015358" cy="3308215"/>
          </a:xfrm>
          <a:prstGeom prst="rect">
            <a:avLst/>
          </a:prstGeom>
        </p:spPr>
      </p:pic>
    </p:spTree>
    <p:extLst>
      <p:ext uri="{BB962C8B-B14F-4D97-AF65-F5344CB8AC3E}">
        <p14:creationId xmlns:p14="http://schemas.microsoft.com/office/powerpoint/2010/main" val="36132280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8923"/>
            <a:ext cx="8229600" cy="1143000"/>
          </a:xfrm>
        </p:spPr>
        <p:txBody>
          <a:bodyPr>
            <a:normAutofit fontScale="90000"/>
          </a:bodyPr>
          <a:lstStyle/>
          <a:p>
            <a:r>
              <a:rPr lang="en-US" dirty="0" smtClean="0"/>
              <a:t>If you have a 1.5 V battery, what would be the voltage crossing the battery? </a:t>
            </a:r>
            <a:endParaRPr lang="en-US" dirty="0"/>
          </a:p>
        </p:txBody>
      </p:sp>
      <p:sp>
        <p:nvSpPr>
          <p:cNvPr id="3" name="Content Placeholder 2"/>
          <p:cNvSpPr>
            <a:spLocks noGrp="1"/>
          </p:cNvSpPr>
          <p:nvPr>
            <p:ph idx="1"/>
          </p:nvPr>
        </p:nvSpPr>
        <p:spPr>
          <a:xfrm>
            <a:off x="457200" y="2182918"/>
            <a:ext cx="8229600" cy="3943245"/>
          </a:xfrm>
        </p:spPr>
        <p:txBody>
          <a:bodyPr/>
          <a:lstStyle/>
          <a:p>
            <a:r>
              <a:rPr lang="en-US" dirty="0" smtClean="0"/>
              <a:t>.75 V</a:t>
            </a:r>
          </a:p>
          <a:p>
            <a:r>
              <a:rPr lang="en-US" dirty="0" smtClean="0"/>
              <a:t>1 V</a:t>
            </a:r>
          </a:p>
          <a:p>
            <a:r>
              <a:rPr lang="en-US" dirty="0" smtClean="0"/>
              <a:t>1.5 V</a:t>
            </a:r>
          </a:p>
          <a:p>
            <a:r>
              <a:rPr lang="en-US" dirty="0" smtClean="0"/>
              <a:t>3 V</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l="-25330" r="-25330"/>
          <a:stretch>
            <a:fillRect/>
          </a:stretch>
        </p:blipFill>
        <p:spPr>
          <a:xfrm>
            <a:off x="5185457" y="4184706"/>
            <a:ext cx="4228894" cy="2325729"/>
          </a:xfrm>
          <a:prstGeom prst="rect">
            <a:avLst/>
          </a:prstGeom>
        </p:spPr>
      </p:pic>
    </p:spTree>
    <p:extLst>
      <p:ext uri="{BB962C8B-B14F-4D97-AF65-F5344CB8AC3E}">
        <p14:creationId xmlns:p14="http://schemas.microsoft.com/office/powerpoint/2010/main" val="18724504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Electrons</a:t>
            </a:r>
            <a:endParaRPr lang="en-US" dirty="0"/>
          </a:p>
        </p:txBody>
      </p:sp>
      <p:pic>
        <p:nvPicPr>
          <p:cNvPr id="4" name="Content Placeholder 3" descr="negative.jpg"/>
          <p:cNvPicPr>
            <a:picLocks noGrp="1" noChangeAspect="1"/>
          </p:cNvPicPr>
          <p:nvPr>
            <p:ph idx="1"/>
          </p:nvPr>
        </p:nvPicPr>
        <p:blipFill>
          <a:blip r:embed="rId3">
            <a:extLst>
              <a:ext uri="{28A0092B-C50C-407E-A947-70E740481C1C}">
                <a14:useLocalDpi xmlns:a14="http://schemas.microsoft.com/office/drawing/2010/main" val="0"/>
              </a:ext>
            </a:extLst>
          </a:blip>
          <a:srcRect l="-36938" r="-36938"/>
          <a:stretch>
            <a:fillRect/>
          </a:stretch>
        </p:blipFill>
        <p:spPr/>
      </p:pic>
    </p:spTree>
    <p:extLst>
      <p:ext uri="{BB962C8B-B14F-4D97-AF65-F5344CB8AC3E}">
        <p14:creationId xmlns:p14="http://schemas.microsoft.com/office/powerpoint/2010/main" val="7495665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8923"/>
            <a:ext cx="8229600" cy="1143000"/>
          </a:xfrm>
        </p:spPr>
        <p:txBody>
          <a:bodyPr>
            <a:normAutofit fontScale="90000"/>
          </a:bodyPr>
          <a:lstStyle/>
          <a:p>
            <a:r>
              <a:rPr lang="en-US" dirty="0" smtClean="0"/>
              <a:t>If you have a 1.5 V battery, what would be the voltage crossing the battery? </a:t>
            </a:r>
            <a:endParaRPr lang="en-US" dirty="0"/>
          </a:p>
        </p:txBody>
      </p:sp>
      <p:sp>
        <p:nvSpPr>
          <p:cNvPr id="3" name="Content Placeholder 2"/>
          <p:cNvSpPr>
            <a:spLocks noGrp="1"/>
          </p:cNvSpPr>
          <p:nvPr>
            <p:ph idx="1"/>
          </p:nvPr>
        </p:nvSpPr>
        <p:spPr>
          <a:xfrm>
            <a:off x="457200" y="2182918"/>
            <a:ext cx="8229600" cy="3943245"/>
          </a:xfrm>
        </p:spPr>
        <p:txBody>
          <a:bodyPr/>
          <a:lstStyle/>
          <a:p>
            <a:r>
              <a:rPr lang="en-US" dirty="0" smtClean="0"/>
              <a:t>.75 V</a:t>
            </a:r>
          </a:p>
          <a:p>
            <a:r>
              <a:rPr lang="en-US" dirty="0" smtClean="0"/>
              <a:t>1 V</a:t>
            </a:r>
          </a:p>
          <a:p>
            <a:r>
              <a:rPr lang="en-US" dirty="0" smtClean="0">
                <a:solidFill>
                  <a:srgbClr val="FF0000"/>
                </a:solidFill>
              </a:rPr>
              <a:t>1.5 V</a:t>
            </a:r>
          </a:p>
          <a:p>
            <a:r>
              <a:rPr lang="en-US" dirty="0" smtClean="0"/>
              <a:t>3 V</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l="-25330" r="-25330"/>
          <a:stretch>
            <a:fillRect/>
          </a:stretch>
        </p:blipFill>
        <p:spPr>
          <a:xfrm>
            <a:off x="5185457" y="4184706"/>
            <a:ext cx="4228894" cy="2325729"/>
          </a:xfrm>
          <a:prstGeom prst="rect">
            <a:avLst/>
          </a:prstGeom>
        </p:spPr>
      </p:pic>
    </p:spTree>
    <p:extLst>
      <p:ext uri="{BB962C8B-B14F-4D97-AF65-F5344CB8AC3E}">
        <p14:creationId xmlns:p14="http://schemas.microsoft.com/office/powerpoint/2010/main" val="17468450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8432597" cy="6858000"/>
          </a:xfrm>
          <a:prstGeom prst="rect">
            <a:avLst/>
          </a:prstGeom>
        </p:spPr>
      </p:pic>
      <p:sp>
        <p:nvSpPr>
          <p:cNvPr id="4" name="TextBox 3"/>
          <p:cNvSpPr txBox="1"/>
          <p:nvPr/>
        </p:nvSpPr>
        <p:spPr>
          <a:xfrm>
            <a:off x="240030" y="148590"/>
            <a:ext cx="298921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8768970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0316"/>
          </a:xfrm>
        </p:spPr>
        <p:txBody>
          <a:bodyPr>
            <a:normAutofit/>
          </a:bodyPr>
          <a:lstStyle/>
          <a:p>
            <a:r>
              <a:rPr lang="en-US" b="1" u="sng" dirty="0" smtClean="0"/>
              <a:t>series circuit</a:t>
            </a:r>
            <a:r>
              <a:rPr lang="en-US" b="1" u="sng" dirty="0" smtClean="0"/>
              <a:t>:</a:t>
            </a:r>
            <a:r>
              <a:rPr lang="en-US" b="1" dirty="0" smtClean="0"/>
              <a:t> </a:t>
            </a:r>
            <a:r>
              <a:rPr lang="en-US" dirty="0" smtClean="0"/>
              <a:t>an electric current follows only 1 path. </a:t>
            </a:r>
            <a:r>
              <a:rPr lang="en-US" b="1" u="sng" dirty="0" smtClean="0"/>
              <a:t> </a:t>
            </a:r>
            <a:endParaRPr lang="en-US" b="1" u="sng" dirty="0"/>
          </a:p>
        </p:txBody>
      </p:sp>
      <p:pic>
        <p:nvPicPr>
          <p:cNvPr id="4" name="Content Placeholder 3" descr="series.jpg"/>
          <p:cNvPicPr>
            <a:picLocks noGrp="1" noChangeAspect="1"/>
          </p:cNvPicPr>
          <p:nvPr>
            <p:ph idx="1"/>
          </p:nvPr>
        </p:nvPicPr>
        <p:blipFill>
          <a:blip r:embed="rId3">
            <a:extLst>
              <a:ext uri="{28A0092B-C50C-407E-A947-70E740481C1C}">
                <a14:useLocalDpi xmlns:a14="http://schemas.microsoft.com/office/drawing/2010/main" val="0"/>
              </a:ext>
            </a:extLst>
          </a:blip>
          <a:srcRect l="-344" r="-344"/>
          <a:stretch>
            <a:fillRect/>
          </a:stretch>
        </p:blipFill>
        <p:spPr>
          <a:xfrm>
            <a:off x="457200" y="1974954"/>
            <a:ext cx="8229600" cy="4525963"/>
          </a:xfrm>
        </p:spPr>
      </p:pic>
    </p:spTree>
    <p:extLst>
      <p:ext uri="{BB962C8B-B14F-4D97-AF65-F5344CB8AC3E}">
        <p14:creationId xmlns:p14="http://schemas.microsoft.com/office/powerpoint/2010/main" val="14134315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42645"/>
          </a:xfrm>
        </p:spPr>
        <p:txBody>
          <a:bodyPr>
            <a:normAutofit/>
          </a:bodyPr>
          <a:lstStyle/>
          <a:p>
            <a:r>
              <a:rPr lang="en-US" b="1" u="sng" dirty="0" smtClean="0"/>
              <a:t>parallel circuit</a:t>
            </a:r>
            <a:r>
              <a:rPr lang="en-US" b="1" u="sng" dirty="0" smtClean="0"/>
              <a:t>:</a:t>
            </a:r>
            <a:r>
              <a:rPr lang="en-US" b="1" dirty="0" smtClean="0"/>
              <a:t> </a:t>
            </a:r>
            <a:r>
              <a:rPr lang="en-US" dirty="0" smtClean="0"/>
              <a:t>an electric current can follow multiple paths. </a:t>
            </a:r>
            <a:endParaRPr lang="en-US" dirty="0"/>
          </a:p>
        </p:txBody>
      </p:sp>
      <p:pic>
        <p:nvPicPr>
          <p:cNvPr id="4" name="Content Placeholder 3" descr="parall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885" t="17211" r="-3314" b="24332"/>
          <a:stretch/>
        </p:blipFill>
        <p:spPr>
          <a:xfrm>
            <a:off x="2741083" y="1917283"/>
            <a:ext cx="3661833" cy="4818199"/>
          </a:xfrm>
        </p:spPr>
      </p:pic>
    </p:spTree>
    <p:extLst>
      <p:ext uri="{BB962C8B-B14F-4D97-AF65-F5344CB8AC3E}">
        <p14:creationId xmlns:p14="http://schemas.microsoft.com/office/powerpoint/2010/main" val="6581656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7961717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18721586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b="1" dirty="0" smtClean="0"/>
              <a:t>Objective: </a:t>
            </a:r>
            <a:r>
              <a:rPr lang="en-US" dirty="0" smtClean="0"/>
              <a:t>Students will learn about about the differences between series and parallel circuits. </a:t>
            </a:r>
            <a:endParaRPr lang="en-US" dirty="0"/>
          </a:p>
          <a:p>
            <a:pPr marL="0" indent="0">
              <a:buNone/>
            </a:pPr>
            <a:endParaRPr lang="en-US" dirty="0" smtClean="0"/>
          </a:p>
          <a:p>
            <a:pPr marL="0" indent="0">
              <a:buNone/>
            </a:pPr>
            <a:r>
              <a:rPr lang="en-US" b="1" dirty="0" smtClean="0"/>
              <a:t>Activity: </a:t>
            </a:r>
            <a:r>
              <a:rPr lang="en-US" dirty="0" smtClean="0"/>
              <a:t>Students will create 2 different circuit arrangements. Students will compare the results the results of both types of circuits. </a:t>
            </a:r>
          </a:p>
        </p:txBody>
      </p:sp>
      <p:sp>
        <p:nvSpPr>
          <p:cNvPr id="4" name="Content Placeholder 3"/>
          <p:cNvSpPr>
            <a:spLocks noGrp="1"/>
          </p:cNvSpPr>
          <p:nvPr>
            <p:ph sz="half" idx="2"/>
          </p:nvPr>
        </p:nvSpPr>
        <p:spPr/>
        <p:txBody>
          <a:bodyPr>
            <a:normAutofit fontScale="92500" lnSpcReduction="10000"/>
          </a:bodyPr>
          <a:lstStyle/>
          <a:p>
            <a:pPr marL="0" indent="0">
              <a:buNone/>
            </a:pPr>
            <a:r>
              <a:rPr lang="en-US" b="1" dirty="0" smtClean="0"/>
              <a:t>Materials:</a:t>
            </a:r>
          </a:p>
          <a:p>
            <a:r>
              <a:rPr lang="en-US" dirty="0" smtClean="0"/>
              <a:t>bell wire</a:t>
            </a:r>
          </a:p>
          <a:p>
            <a:r>
              <a:rPr lang="en-US" dirty="0" smtClean="0"/>
              <a:t>Battery holder</a:t>
            </a:r>
          </a:p>
          <a:p>
            <a:r>
              <a:rPr lang="en-US" dirty="0" smtClean="0"/>
              <a:t>Socket</a:t>
            </a:r>
          </a:p>
          <a:p>
            <a:r>
              <a:rPr lang="en-US" dirty="0" smtClean="0"/>
              <a:t>Bulbs</a:t>
            </a:r>
          </a:p>
          <a:p>
            <a:r>
              <a:rPr lang="en-US" dirty="0" smtClean="0"/>
              <a:t>Size D batteries </a:t>
            </a:r>
          </a:p>
          <a:p>
            <a:pPr marL="0" indent="0">
              <a:buNone/>
            </a:pPr>
            <a:endParaRPr lang="en-US" dirty="0" smtClean="0"/>
          </a:p>
          <a:p>
            <a:pPr marL="0" indent="0">
              <a:buNone/>
            </a:pPr>
            <a:r>
              <a:rPr lang="en-US" b="1" dirty="0" smtClean="0"/>
              <a:t>Resource: </a:t>
            </a:r>
          </a:p>
          <a:p>
            <a:r>
              <a:rPr lang="en-US" dirty="0" smtClean="0"/>
              <a:t>http://</a:t>
            </a:r>
            <a:r>
              <a:rPr lang="en-US" dirty="0" err="1" smtClean="0"/>
              <a:t>tryengineering.org</a:t>
            </a:r>
            <a:r>
              <a:rPr lang="en-US" dirty="0" smtClean="0"/>
              <a:t>/lessons/</a:t>
            </a:r>
            <a:r>
              <a:rPr lang="en-US" dirty="0" err="1" smtClean="0"/>
              <a:t>serpar.pdf</a:t>
            </a:r>
            <a:endParaRPr lang="en-US" dirty="0"/>
          </a:p>
        </p:txBody>
      </p:sp>
    </p:spTree>
    <p:extLst>
      <p:ext uri="{BB962C8B-B14F-4D97-AF65-F5344CB8AC3E}">
        <p14:creationId xmlns:p14="http://schemas.microsoft.com/office/powerpoint/2010/main" val="26874740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274637"/>
            <a:ext cx="8686800" cy="1825625"/>
          </a:xfrm>
        </p:spPr>
        <p:txBody>
          <a:bodyPr>
            <a:normAutofit/>
          </a:bodyPr>
          <a:lstStyle/>
          <a:p>
            <a:r>
              <a:rPr lang="en-US" dirty="0"/>
              <a:t>e</a:t>
            </a:r>
            <a:r>
              <a:rPr lang="en-US" dirty="0" smtClean="0"/>
              <a:t>lectric </a:t>
            </a:r>
            <a:r>
              <a:rPr lang="en-US" dirty="0" smtClean="0"/>
              <a:t>current</a:t>
            </a:r>
            <a:endParaRPr lang="en-US" dirty="0"/>
          </a:p>
        </p:txBody>
      </p:sp>
      <p:pic>
        <p:nvPicPr>
          <p:cNvPr id="4" name="Content Placeholder 3" descr="powerlines.jpg"/>
          <p:cNvPicPr>
            <a:picLocks noGrp="1" noChangeAspect="1"/>
          </p:cNvPicPr>
          <p:nvPr>
            <p:ph idx="1"/>
          </p:nvPr>
        </p:nvPicPr>
        <p:blipFill>
          <a:blip r:embed="rId3">
            <a:extLst>
              <a:ext uri="{28A0092B-C50C-407E-A947-70E740481C1C}">
                <a14:useLocalDpi xmlns:a14="http://schemas.microsoft.com/office/drawing/2010/main" val="0"/>
              </a:ext>
            </a:extLst>
          </a:blip>
          <a:srcRect l="-3072" r="-3072"/>
          <a:stretch>
            <a:fillRect/>
          </a:stretch>
        </p:blipFill>
        <p:spPr>
          <a:xfrm>
            <a:off x="457200" y="2100263"/>
            <a:ext cx="8229600" cy="4525963"/>
          </a:xfrm>
        </p:spPr>
      </p:pic>
    </p:spTree>
    <p:extLst>
      <p:ext uri="{BB962C8B-B14F-4D97-AF65-F5344CB8AC3E}">
        <p14:creationId xmlns:p14="http://schemas.microsoft.com/office/powerpoint/2010/main" val="3496140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0"/>
            <a:ext cx="8839200" cy="2026920"/>
          </a:xfrm>
        </p:spPr>
        <p:txBody>
          <a:bodyPr>
            <a:normAutofit/>
          </a:bodyPr>
          <a:lstStyle/>
          <a:p>
            <a:r>
              <a:rPr lang="en-US" dirty="0" smtClean="0"/>
              <a:t>resistance</a:t>
            </a:r>
            <a:endParaRPr lang="en-US" dirty="0"/>
          </a:p>
        </p:txBody>
      </p:sp>
      <p:pic>
        <p:nvPicPr>
          <p:cNvPr id="4" name="Content Placeholder 3" descr="resistor.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a:xfrm>
            <a:off x="457200" y="2164080"/>
            <a:ext cx="8229600" cy="4525963"/>
          </a:xfrm>
        </p:spPr>
      </p:pic>
    </p:spTree>
    <p:extLst>
      <p:ext uri="{BB962C8B-B14F-4D97-AF65-F5344CB8AC3E}">
        <p14:creationId xmlns:p14="http://schemas.microsoft.com/office/powerpoint/2010/main" val="1955091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274638"/>
            <a:ext cx="8839200" cy="1721802"/>
          </a:xfrm>
        </p:spPr>
        <p:txBody>
          <a:bodyPr>
            <a:normAutofit/>
          </a:bodyPr>
          <a:lstStyle/>
          <a:p>
            <a:r>
              <a:rPr lang="en-US" dirty="0" smtClean="0"/>
              <a:t>voltage</a:t>
            </a:r>
            <a:endParaRPr lang="en-US" dirty="0"/>
          </a:p>
        </p:txBody>
      </p:sp>
      <p:pic>
        <p:nvPicPr>
          <p:cNvPr id="4" name="Content Placeholder 3" descr="highvoltag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a:xfrm>
            <a:off x="457200" y="1996440"/>
            <a:ext cx="8229600" cy="4525963"/>
          </a:xfrm>
        </p:spPr>
      </p:pic>
    </p:spTree>
    <p:extLst>
      <p:ext uri="{BB962C8B-B14F-4D97-AF65-F5344CB8AC3E}">
        <p14:creationId xmlns:p14="http://schemas.microsoft.com/office/powerpoint/2010/main" val="17948766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 Current x Resistance </a:t>
            </a:r>
            <a:endParaRPr lang="en-US" dirty="0"/>
          </a:p>
        </p:txBody>
      </p:sp>
      <p:sp>
        <p:nvSpPr>
          <p:cNvPr id="3" name="Content Placeholder 2"/>
          <p:cNvSpPr>
            <a:spLocks noGrp="1"/>
          </p:cNvSpPr>
          <p:nvPr>
            <p:ph idx="1"/>
          </p:nvPr>
        </p:nvSpPr>
        <p:spPr/>
        <p:txBody>
          <a:bodyPr>
            <a:normAutofit/>
          </a:bodyPr>
          <a:lstStyle/>
          <a:p>
            <a:pPr marL="0" indent="0" algn="ctr">
              <a:buNone/>
            </a:pPr>
            <a:r>
              <a:rPr lang="en-US" sz="23900" dirty="0" smtClean="0"/>
              <a:t>V = IR</a:t>
            </a:r>
            <a:endParaRPr lang="en-US" sz="23900" dirty="0"/>
          </a:p>
        </p:txBody>
      </p:sp>
    </p:spTree>
    <p:extLst>
      <p:ext uri="{BB962C8B-B14F-4D97-AF65-F5344CB8AC3E}">
        <p14:creationId xmlns:p14="http://schemas.microsoft.com/office/powerpoint/2010/main" val="14898591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1486</TotalTime>
  <Words>1086</Words>
  <Application>Microsoft Macintosh PowerPoint</Application>
  <PresentationFormat>On-screen Show (4:3)</PresentationFormat>
  <Paragraphs>184</Paragraphs>
  <Slides>56</Slides>
  <Notes>45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Calibri</vt:lpstr>
      <vt:lpstr>Arial</vt:lpstr>
      <vt:lpstr>Office Theme</vt:lpstr>
      <vt:lpstr>PowerPoint Presentation</vt:lpstr>
      <vt:lpstr>Series Circuit </vt:lpstr>
      <vt:lpstr>Parallel Circuit</vt:lpstr>
      <vt:lpstr>PowerPoint Presentation</vt:lpstr>
      <vt:lpstr>Electrons</vt:lpstr>
      <vt:lpstr>electric current</vt:lpstr>
      <vt:lpstr>resistance</vt:lpstr>
      <vt:lpstr>voltage</vt:lpstr>
      <vt:lpstr>Voltage = Current x Resistance </vt:lpstr>
      <vt:lpstr>PowerPoint Presentation</vt:lpstr>
      <vt:lpstr>What is the relationship between voltage, resistance, and current. </vt:lpstr>
      <vt:lpstr>What is a resistor? </vt:lpstr>
      <vt:lpstr>What is a resistor? </vt:lpstr>
      <vt:lpstr>Series Circuit </vt:lpstr>
      <vt:lpstr>PowerPoint Presentation</vt:lpstr>
      <vt:lpstr>series circuit: an electric current follows only 1 path.  </vt:lpstr>
      <vt:lpstr>Decrease current</vt:lpstr>
      <vt:lpstr>PowerPoint Presentation</vt:lpstr>
      <vt:lpstr>Holiday Lights</vt:lpstr>
      <vt:lpstr>PowerPoint Presentation</vt:lpstr>
      <vt:lpstr>House</vt:lpstr>
      <vt:lpstr>PowerPoint Presentation</vt:lpstr>
      <vt:lpstr>A series circuit has ____ paths for current to flow. </vt:lpstr>
      <vt:lpstr>A series circuit has ____ paths for current to flow. </vt:lpstr>
      <vt:lpstr>A series circuit would not be good to wire your house because _____?</vt:lpstr>
      <vt:lpstr>PowerPoint Presentation</vt:lpstr>
      <vt:lpstr>parallel circuit: an electric current can follow multiple paths. </vt:lpstr>
      <vt:lpstr>2 Paths</vt:lpstr>
      <vt:lpstr>1 path</vt:lpstr>
      <vt:lpstr>PowerPoint Presentation</vt:lpstr>
      <vt:lpstr>Adding paths</vt:lpstr>
      <vt:lpstr>Current through source increases</vt:lpstr>
      <vt:lpstr>Constant Voltage. </vt:lpstr>
      <vt:lpstr>Battery</vt:lpstr>
      <vt:lpstr>Meet resistance </vt:lpstr>
      <vt:lpstr>Increased current</vt:lpstr>
      <vt:lpstr>Blown Fuse</vt:lpstr>
      <vt:lpstr>PowerPoint Presentation</vt:lpstr>
      <vt:lpstr>House</vt:lpstr>
      <vt:lpstr>PowerPoint Presentation</vt:lpstr>
      <vt:lpstr>What is the difference between a parallel and series circuit? </vt:lpstr>
      <vt:lpstr>Does a parallel circuit follow Ohm’s Law? </vt:lpstr>
      <vt:lpstr>PowerPoint Presentation</vt:lpstr>
      <vt:lpstr>Adding more resistors to a _______ circuit causes a decrease in current. </vt:lpstr>
      <vt:lpstr>Adding more resistors to a _______ circuit causes a decrease in current. </vt:lpstr>
      <vt:lpstr>An example of a resistor is ______</vt:lpstr>
      <vt:lpstr>An example of a resistor is ______</vt:lpstr>
      <vt:lpstr>Increasing the number of paths on a parallel circuit causes an _______ on the current passing through the source. </vt:lpstr>
      <vt:lpstr>If you have a 1.5 V battery, what would be the voltage crossing the battery? </vt:lpstr>
      <vt:lpstr>If you have a 1.5 V battery, what would be the voltage crossing the battery? </vt:lpstr>
      <vt:lpstr>PowerPoint Presentation</vt:lpstr>
      <vt:lpstr>series circuit: an electric current follows only 1 path.  </vt:lpstr>
      <vt:lpstr>parallel circuit: an electric current can follow multiple paths. </vt:lpstr>
      <vt:lpstr>PowerPoint Presentation</vt:lpstr>
      <vt:lpstr>PowerPoint Presentation</vt:lpstr>
      <vt:lpstr>Activity</vt:lpstr>
    </vt:vector>
  </TitlesOfParts>
  <Company>University of Virginia</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Series Circuit </dc:title>
  <dc:creator>Michael Kennedy</dc:creator>
  <cp:lastModifiedBy>Katherine Peeples</cp:lastModifiedBy>
  <cp:revision>12</cp:revision>
  <dcterms:created xsi:type="dcterms:W3CDTF">2017-06-28T13:57:48Z</dcterms:created>
  <dcterms:modified xsi:type="dcterms:W3CDTF">2017-10-21T22:32:06Z</dcterms:modified>
</cp:coreProperties>
</file>