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9"/>
  </p:notesMasterIdLst>
  <p:sldIdLst>
    <p:sldId id="258" r:id="rId3"/>
    <p:sldId id="257" r:id="rId4"/>
    <p:sldId id="259" r:id="rId5"/>
    <p:sldId id="271" r:id="rId6"/>
    <p:sldId id="265" r:id="rId7"/>
    <p:sldId id="295" r:id="rId8"/>
    <p:sldId id="261" r:id="rId9"/>
    <p:sldId id="262" r:id="rId10"/>
    <p:sldId id="263" r:id="rId11"/>
    <p:sldId id="264" r:id="rId12"/>
    <p:sldId id="267" r:id="rId13"/>
    <p:sldId id="266" r:id="rId14"/>
    <p:sldId id="268" r:id="rId15"/>
    <p:sldId id="269" r:id="rId16"/>
    <p:sldId id="270" r:id="rId17"/>
    <p:sldId id="272" r:id="rId18"/>
    <p:sldId id="273" r:id="rId19"/>
    <p:sldId id="274" r:id="rId20"/>
    <p:sldId id="275" r:id="rId21"/>
    <p:sldId id="296" r:id="rId22"/>
    <p:sldId id="277" r:id="rId23"/>
    <p:sldId id="276" r:id="rId24"/>
    <p:sldId id="278" r:id="rId25"/>
    <p:sldId id="279" r:id="rId26"/>
    <p:sldId id="280" r:id="rId27"/>
    <p:sldId id="285" r:id="rId28"/>
    <p:sldId id="297" r:id="rId29"/>
    <p:sldId id="298" r:id="rId30"/>
    <p:sldId id="281" r:id="rId31"/>
    <p:sldId id="283" r:id="rId32"/>
    <p:sldId id="282" r:id="rId33"/>
    <p:sldId id="284" r:id="rId34"/>
    <p:sldId id="290" r:id="rId35"/>
    <p:sldId id="291" r:id="rId36"/>
    <p:sldId id="286" r:id="rId37"/>
    <p:sldId id="289" r:id="rId38"/>
    <p:sldId id="299" r:id="rId39"/>
    <p:sldId id="300" r:id="rId40"/>
    <p:sldId id="301" r:id="rId41"/>
    <p:sldId id="302" r:id="rId42"/>
    <p:sldId id="305" r:id="rId43"/>
    <p:sldId id="303" r:id="rId44"/>
    <p:sldId id="304" r:id="rId45"/>
    <p:sldId id="292" r:id="rId46"/>
    <p:sldId id="293" r:id="rId47"/>
    <p:sldId id="294"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p:restoredTop sz="80929"/>
  </p:normalViewPr>
  <p:slideViewPr>
    <p:cSldViewPr snapToGrid="0" snapToObjects="1">
      <p:cViewPr varScale="1">
        <p:scale>
          <a:sx n="86" d="100"/>
          <a:sy n="86" d="100"/>
        </p:scale>
        <p:origin x="132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963E8-070B-A44C-8BCC-27EE98564C70}" type="datetimeFigureOut">
              <a:rPr lang="en-US" smtClean="0"/>
              <a:t>9/18/17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9E7035-3FB3-2344-BD07-E544A8C61E6F}" type="slidenum">
              <a:rPr lang="en-US" smtClean="0"/>
              <a:t>‹#›</a:t>
            </a:fld>
            <a:endParaRPr lang="en-US"/>
          </a:p>
        </p:txBody>
      </p:sp>
    </p:spTree>
    <p:extLst>
      <p:ext uri="{BB962C8B-B14F-4D97-AF65-F5344CB8AC3E}">
        <p14:creationId xmlns:p14="http://schemas.microsoft.com/office/powerpoint/2010/main" val="26422675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everyone get ready to learn a new vocabulary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a:t>
            </a:fld>
            <a:endParaRPr lang="en-US"/>
          </a:p>
        </p:txBody>
      </p:sp>
    </p:spTree>
    <p:extLst>
      <p:ext uri="{BB962C8B-B14F-4D97-AF65-F5344CB8AC3E}">
        <p14:creationId xmlns:p14="http://schemas.microsoft.com/office/powerpoint/2010/main" val="524652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invention of the microscope allowed scientists to begin exploring the microscopic world by making it possible to see objects to small to see with the naked eye. An example is cells. You need a microscope to see individual cells within a tissue.</a:t>
            </a:r>
            <a:endParaRPr lang="en-US" dirty="0"/>
          </a:p>
        </p:txBody>
      </p:sp>
      <p:sp>
        <p:nvSpPr>
          <p:cNvPr id="4" name="Slide Number Placeholder 3"/>
          <p:cNvSpPr>
            <a:spLocks noGrp="1"/>
          </p:cNvSpPr>
          <p:nvPr>
            <p:ph type="sldNum" sz="quarter" idx="10"/>
          </p:nvPr>
        </p:nvSpPr>
        <p:spPr/>
        <p:txBody>
          <a:bodyPr/>
          <a:lstStyle/>
          <a:p>
            <a:fld id="{AA1200C1-590C-B546-8644-A96E4C48F750}" type="slidenum">
              <a:rPr lang="en-US" smtClean="0"/>
              <a:t>10</a:t>
            </a:fld>
            <a:endParaRPr lang="en-US"/>
          </a:p>
        </p:txBody>
      </p:sp>
    </p:spTree>
    <p:extLst>
      <p:ext uri="{BB962C8B-B14F-4D97-AF65-F5344CB8AC3E}">
        <p14:creationId xmlns:p14="http://schemas.microsoft.com/office/powerpoint/2010/main" val="1650965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review what we’ve discussed so far.</a:t>
            </a:r>
          </a:p>
        </p:txBody>
      </p:sp>
      <p:sp>
        <p:nvSpPr>
          <p:cNvPr id="4" name="Slide Number Placeholder 3"/>
          <p:cNvSpPr>
            <a:spLocks noGrp="1"/>
          </p:cNvSpPr>
          <p:nvPr>
            <p:ph type="sldNum" sz="quarter" idx="10"/>
          </p:nvPr>
        </p:nvSpPr>
        <p:spPr/>
        <p:txBody>
          <a:bodyPr/>
          <a:lstStyle/>
          <a:p>
            <a:fld id="{52AEAA21-47BA-0245-9FDB-F763607C1847}" type="slidenum">
              <a:rPr lang="en-US" smtClean="0"/>
              <a:t>11</a:t>
            </a:fld>
            <a:endParaRPr lang="en-US"/>
          </a:p>
        </p:txBody>
      </p:sp>
    </p:spTree>
    <p:extLst>
      <p:ext uri="{BB962C8B-B14F-4D97-AF65-F5344CB8AC3E}">
        <p14:creationId xmlns:p14="http://schemas.microsoft.com/office/powerpoint/2010/main" val="1840149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is an animal cell?</a:t>
            </a:r>
          </a:p>
          <a:p>
            <a:endParaRPr lang="en-US" baseline="0" dirty="0" smtClean="0"/>
          </a:p>
          <a:p>
            <a:r>
              <a:rPr lang="en-US" baseline="0" dirty="0" smtClean="0"/>
              <a:t>[An animal cell is what animals are made up of. They have no cell wall, chloroplasts, of large vacuoles.] </a:t>
            </a:r>
          </a:p>
        </p:txBody>
      </p:sp>
      <p:sp>
        <p:nvSpPr>
          <p:cNvPr id="4" name="Slide Number Placeholder 3"/>
          <p:cNvSpPr>
            <a:spLocks noGrp="1"/>
          </p:cNvSpPr>
          <p:nvPr>
            <p:ph type="sldNum" sz="quarter" idx="10"/>
          </p:nvPr>
        </p:nvSpPr>
        <p:spPr/>
        <p:txBody>
          <a:bodyPr/>
          <a:lstStyle/>
          <a:p>
            <a:fld id="{52AEAA21-47BA-0245-9FDB-F763607C1847}" type="slidenum">
              <a:rPr lang="en-US" smtClean="0"/>
              <a:t>12</a:t>
            </a:fld>
            <a:endParaRPr lang="en-US"/>
          </a:p>
        </p:txBody>
      </p:sp>
    </p:spTree>
    <p:extLst>
      <p:ext uri="{BB962C8B-B14F-4D97-AF65-F5344CB8AC3E}">
        <p14:creationId xmlns:p14="http://schemas.microsoft.com/office/powerpoint/2010/main" val="1840149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is a plant cell?</a:t>
            </a:r>
          </a:p>
          <a:p>
            <a:endParaRPr lang="en-US" baseline="0" dirty="0" smtClean="0"/>
          </a:p>
          <a:p>
            <a:r>
              <a:rPr lang="en-US" baseline="0" dirty="0" smtClean="0"/>
              <a:t>[A plant cell is what plants are made up of. They have chloroplasts, cell walls, and 1 large vacuole.] </a:t>
            </a:r>
          </a:p>
        </p:txBody>
      </p:sp>
      <p:sp>
        <p:nvSpPr>
          <p:cNvPr id="4" name="Slide Number Placeholder 3"/>
          <p:cNvSpPr>
            <a:spLocks noGrp="1"/>
          </p:cNvSpPr>
          <p:nvPr>
            <p:ph type="sldNum" sz="quarter" idx="10"/>
          </p:nvPr>
        </p:nvSpPr>
        <p:spPr/>
        <p:txBody>
          <a:bodyPr/>
          <a:lstStyle/>
          <a:p>
            <a:fld id="{52AEAA21-47BA-0245-9FDB-F763607C1847}" type="slidenum">
              <a:rPr lang="en-US" smtClean="0"/>
              <a:t>13</a:t>
            </a:fld>
            <a:endParaRPr lang="en-US"/>
          </a:p>
        </p:txBody>
      </p:sp>
    </p:spTree>
    <p:extLst>
      <p:ext uri="{BB962C8B-B14F-4D97-AF65-F5344CB8AC3E}">
        <p14:creationId xmlns:p14="http://schemas.microsoft.com/office/powerpoint/2010/main" val="1840149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does a microscope do?</a:t>
            </a:r>
          </a:p>
          <a:p>
            <a:endParaRPr lang="en-US" baseline="0" dirty="0" smtClean="0"/>
          </a:p>
          <a:p>
            <a:r>
              <a:rPr lang="en-US" baseline="0" dirty="0" smtClean="0"/>
              <a:t>[A microscope allows us to see objects to small to be seen with the naked eye.]</a:t>
            </a:r>
          </a:p>
        </p:txBody>
      </p:sp>
      <p:sp>
        <p:nvSpPr>
          <p:cNvPr id="4" name="Slide Number Placeholder 3"/>
          <p:cNvSpPr>
            <a:spLocks noGrp="1"/>
          </p:cNvSpPr>
          <p:nvPr>
            <p:ph type="sldNum" sz="quarter" idx="10"/>
          </p:nvPr>
        </p:nvSpPr>
        <p:spPr/>
        <p:txBody>
          <a:bodyPr/>
          <a:lstStyle/>
          <a:p>
            <a:fld id="{52AEAA21-47BA-0245-9FDB-F763607C1847}" type="slidenum">
              <a:rPr lang="en-US" smtClean="0"/>
              <a:t>14</a:t>
            </a:fld>
            <a:endParaRPr lang="en-US"/>
          </a:p>
        </p:txBody>
      </p:sp>
    </p:spTree>
    <p:extLst>
      <p:ext uri="{BB962C8B-B14F-4D97-AF65-F5344CB8AC3E}">
        <p14:creationId xmlns:p14="http://schemas.microsoft.com/office/powerpoint/2010/main" val="1840149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learn about the electron</a:t>
            </a:r>
            <a:r>
              <a:rPr lang="en-US" baseline="0" dirty="0" smtClean="0"/>
              <a:t> microscope.</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15</a:t>
            </a:fld>
            <a:endParaRPr lang="en-US"/>
          </a:p>
        </p:txBody>
      </p:sp>
    </p:spTree>
    <p:extLst>
      <p:ext uri="{BB962C8B-B14F-4D97-AF65-F5344CB8AC3E}">
        <p14:creationId xmlns:p14="http://schemas.microsoft.com/office/powerpoint/2010/main" val="1095655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define the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A1200C1-590C-B546-8644-A96E4C48F750}" type="slidenum">
              <a:rPr lang="en-US" smtClean="0"/>
              <a:t>16</a:t>
            </a:fld>
            <a:endParaRPr lang="en-US"/>
          </a:p>
        </p:txBody>
      </p:sp>
    </p:spTree>
    <p:extLst>
      <p:ext uri="{BB962C8B-B14F-4D97-AF65-F5344CB8AC3E}">
        <p14:creationId xmlns:p14="http://schemas.microsoft.com/office/powerpoint/2010/main" val="328705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electron microscope uses a beam</a:t>
            </a:r>
            <a:r>
              <a:rPr lang="en-US" baseline="0" dirty="0" smtClean="0"/>
              <a:t> of electrons to magnify an object.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17</a:t>
            </a:fld>
            <a:endParaRPr lang="en-US"/>
          </a:p>
        </p:txBody>
      </p:sp>
    </p:spTree>
    <p:extLst>
      <p:ext uri="{BB962C8B-B14F-4D97-AF65-F5344CB8AC3E}">
        <p14:creationId xmlns:p14="http://schemas.microsoft.com/office/powerpoint/2010/main" val="2600219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Magnifying is</a:t>
            </a:r>
            <a:r>
              <a:rPr lang="en-US" baseline="0" dirty="0" smtClean="0"/>
              <a:t> making an object larger. This image shows how a magnifying lens makes a fingerprint larger.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18</a:t>
            </a:fld>
            <a:endParaRPr lang="en-US"/>
          </a:p>
        </p:txBody>
      </p:sp>
    </p:spTree>
    <p:extLst>
      <p:ext uri="{BB962C8B-B14F-4D97-AF65-F5344CB8AC3E}">
        <p14:creationId xmlns:p14="http://schemas.microsoft.com/office/powerpoint/2010/main" val="2097270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electron microscope</a:t>
            </a:r>
            <a:r>
              <a:rPr lang="en-US" baseline="0" dirty="0" smtClean="0"/>
              <a:t> is very powerful and can see an object the size of an atom. That means it can magnify, or show, an object or atom up to 10,000,000 times its actual size.</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19</a:t>
            </a:fld>
            <a:endParaRPr lang="en-US"/>
          </a:p>
        </p:txBody>
      </p:sp>
    </p:spTree>
    <p:extLst>
      <p:ext uri="{BB962C8B-B14F-4D97-AF65-F5344CB8AC3E}">
        <p14:creationId xmlns:p14="http://schemas.microsoft.com/office/powerpoint/2010/main" val="323551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are going to learn about the electron</a:t>
            </a:r>
            <a:r>
              <a:rPr lang="en-US" baseline="0" dirty="0" smtClean="0"/>
              <a:t> microscope,</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2</a:t>
            </a:fld>
            <a:endParaRPr lang="en-US"/>
          </a:p>
        </p:txBody>
      </p:sp>
    </p:spTree>
    <p:extLst>
      <p:ext uri="{BB962C8B-B14F-4D97-AF65-F5344CB8AC3E}">
        <p14:creationId xmlns:p14="http://schemas.microsoft.com/office/powerpoint/2010/main" val="178669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review what we’ve discussed so far.</a:t>
            </a:r>
          </a:p>
        </p:txBody>
      </p:sp>
      <p:sp>
        <p:nvSpPr>
          <p:cNvPr id="4" name="Slide Number Placeholder 3"/>
          <p:cNvSpPr>
            <a:spLocks noGrp="1"/>
          </p:cNvSpPr>
          <p:nvPr>
            <p:ph type="sldNum" sz="quarter" idx="10"/>
          </p:nvPr>
        </p:nvSpPr>
        <p:spPr/>
        <p:txBody>
          <a:bodyPr/>
          <a:lstStyle/>
          <a:p>
            <a:fld id="{52AEAA21-47BA-0245-9FDB-F763607C1847}" type="slidenum">
              <a:rPr lang="en-US" smtClean="0"/>
              <a:t>20</a:t>
            </a:fld>
            <a:endParaRPr lang="en-US"/>
          </a:p>
        </p:txBody>
      </p:sp>
    </p:spTree>
    <p:extLst>
      <p:ext uri="{BB962C8B-B14F-4D97-AF65-F5344CB8AC3E}">
        <p14:creationId xmlns:p14="http://schemas.microsoft.com/office/powerpoint/2010/main" val="1083167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an electron microscope magnify an object?</a:t>
            </a:r>
          </a:p>
          <a:p>
            <a:endParaRPr lang="en-US" dirty="0" smtClean="0"/>
          </a:p>
          <a:p>
            <a:r>
              <a:rPr lang="en-US" dirty="0" smtClean="0"/>
              <a:t>[An</a:t>
            </a:r>
            <a:r>
              <a:rPr lang="en-US" baseline="0" dirty="0" smtClean="0"/>
              <a:t> electron microscope magnifies an object by shooting a beam of electrons at the object.]</a:t>
            </a:r>
            <a:endParaRPr lang="en-US" dirty="0"/>
          </a:p>
        </p:txBody>
      </p:sp>
      <p:sp>
        <p:nvSpPr>
          <p:cNvPr id="4" name="Slide Number Placeholder 3"/>
          <p:cNvSpPr>
            <a:spLocks noGrp="1"/>
          </p:cNvSpPr>
          <p:nvPr>
            <p:ph type="sldNum" sz="quarter" idx="10"/>
          </p:nvPr>
        </p:nvSpPr>
        <p:spPr/>
        <p:txBody>
          <a:bodyPr/>
          <a:lstStyle/>
          <a:p>
            <a:fld id="{2416F05E-1925-4140-BBDD-6FC523A48D16}" type="slidenum">
              <a:rPr lang="en-US" smtClean="0"/>
              <a:t>21</a:t>
            </a:fld>
            <a:endParaRPr lang="en-US"/>
          </a:p>
        </p:txBody>
      </p:sp>
    </p:spTree>
    <p:extLst>
      <p:ext uri="{BB962C8B-B14F-4D97-AF65-F5344CB8AC3E}">
        <p14:creationId xmlns:p14="http://schemas.microsoft.com/office/powerpoint/2010/main" val="709653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 will be looking at objects</a:t>
            </a:r>
            <a:r>
              <a:rPr lang="en-US" baseline="0" dirty="0" smtClean="0"/>
              <a:t> larger than an atom, mainly cells, what microscope will we use?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22</a:t>
            </a:fld>
            <a:endParaRPr lang="en-US"/>
          </a:p>
        </p:txBody>
      </p:sp>
    </p:spTree>
    <p:extLst>
      <p:ext uri="{BB962C8B-B14F-4D97-AF65-F5344CB8AC3E}">
        <p14:creationId xmlns:p14="http://schemas.microsoft.com/office/powerpoint/2010/main" val="1652698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learn about the light microscope.</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23</a:t>
            </a:fld>
            <a:endParaRPr lang="en-US"/>
          </a:p>
        </p:txBody>
      </p:sp>
    </p:spTree>
    <p:extLst>
      <p:ext uri="{BB962C8B-B14F-4D97-AF65-F5344CB8AC3E}">
        <p14:creationId xmlns:p14="http://schemas.microsoft.com/office/powerpoint/2010/main" val="712754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define the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A1200C1-590C-B546-8644-A96E4C48F750}" type="slidenum">
              <a:rPr lang="en-US" smtClean="0"/>
              <a:t>24</a:t>
            </a:fld>
            <a:endParaRPr lang="en-US"/>
          </a:p>
        </p:txBody>
      </p:sp>
    </p:spTree>
    <p:extLst>
      <p:ext uri="{BB962C8B-B14F-4D97-AF65-F5344CB8AC3E}">
        <p14:creationId xmlns:p14="http://schemas.microsoft.com/office/powerpoint/2010/main" val="3287057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microscopes</a:t>
            </a:r>
            <a:r>
              <a:rPr lang="en-US" baseline="0" dirty="0" smtClean="0"/>
              <a:t> use 2 or more lenses and a light source to magnify an object.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25</a:t>
            </a:fld>
            <a:endParaRPr lang="en-US"/>
          </a:p>
        </p:txBody>
      </p:sp>
    </p:spTree>
    <p:extLst>
      <p:ext uri="{BB962C8B-B14F-4D97-AF65-F5344CB8AC3E}">
        <p14:creationId xmlns:p14="http://schemas.microsoft.com/office/powerpoint/2010/main" val="527954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a:t>
            </a:r>
            <a:r>
              <a:rPr lang="en-US" baseline="0" dirty="0" smtClean="0"/>
              <a:t> microscopes are used to look at cells. </a:t>
            </a:r>
            <a:endParaRPr lang="en-US" dirty="0"/>
          </a:p>
        </p:txBody>
      </p:sp>
      <p:sp>
        <p:nvSpPr>
          <p:cNvPr id="4" name="Slide Number Placeholder 3"/>
          <p:cNvSpPr>
            <a:spLocks noGrp="1"/>
          </p:cNvSpPr>
          <p:nvPr>
            <p:ph type="sldNum" sz="quarter" idx="10"/>
          </p:nvPr>
        </p:nvSpPr>
        <p:spPr/>
        <p:txBody>
          <a:bodyPr/>
          <a:lstStyle/>
          <a:p>
            <a:fld id="{AA1200C1-590C-B546-8644-A96E4C48F750}" type="slidenum">
              <a:rPr lang="en-US" smtClean="0"/>
              <a:t>26</a:t>
            </a:fld>
            <a:endParaRPr lang="en-US"/>
          </a:p>
        </p:txBody>
      </p:sp>
    </p:spTree>
    <p:extLst>
      <p:ext uri="{BB962C8B-B14F-4D97-AF65-F5344CB8AC3E}">
        <p14:creationId xmlns:p14="http://schemas.microsoft.com/office/powerpoint/2010/main" val="1332929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is the basic definition, but there is a bit more you need to know.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27</a:t>
            </a:fld>
            <a:endParaRPr lang="en-US" dirty="0"/>
          </a:p>
        </p:txBody>
      </p:sp>
    </p:spTree>
    <p:extLst>
      <p:ext uri="{BB962C8B-B14F-4D97-AF65-F5344CB8AC3E}">
        <p14:creationId xmlns:p14="http://schemas.microsoft.com/office/powerpoint/2010/main" val="1225806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 source</a:t>
            </a:r>
            <a:r>
              <a:rPr lang="en-US" baseline="0" dirty="0" smtClean="0"/>
              <a:t> is at the base of the microscope and directs light upwards towards the object you are looking at.</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28</a:t>
            </a:fld>
            <a:endParaRPr lang="en-US"/>
          </a:p>
        </p:txBody>
      </p:sp>
    </p:spTree>
    <p:extLst>
      <p:ext uri="{BB962C8B-B14F-4D97-AF65-F5344CB8AC3E}">
        <p14:creationId xmlns:p14="http://schemas.microsoft.com/office/powerpoint/2010/main" val="1733951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lenses on the microscope is the objective lenses. The objective lens gather light from the specimen.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29</a:t>
            </a:fld>
            <a:endParaRPr lang="en-US"/>
          </a:p>
        </p:txBody>
      </p:sp>
    </p:spTree>
    <p:extLst>
      <p:ext uri="{BB962C8B-B14F-4D97-AF65-F5344CB8AC3E}">
        <p14:creationId xmlns:p14="http://schemas.microsoft.com/office/powerpoint/2010/main" val="24723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light microscope.</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3</a:t>
            </a:fld>
            <a:endParaRPr lang="en-US"/>
          </a:p>
        </p:txBody>
      </p:sp>
    </p:spTree>
    <p:extLst>
      <p:ext uri="{BB962C8B-B14F-4D97-AF65-F5344CB8AC3E}">
        <p14:creationId xmlns:p14="http://schemas.microsoft.com/office/powerpoint/2010/main" val="1018376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lens can either be 4x, 10x, or 40x magnification.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30</a:t>
            </a:fld>
            <a:endParaRPr lang="en-US"/>
          </a:p>
        </p:txBody>
      </p:sp>
    </p:spTree>
    <p:extLst>
      <p:ext uri="{BB962C8B-B14F-4D97-AF65-F5344CB8AC3E}">
        <p14:creationId xmlns:p14="http://schemas.microsoft.com/office/powerpoint/2010/main" val="2212142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other lens is the ocular lens which magnifies the image of the cell. This is where you look when you are using the microscope.</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31</a:t>
            </a:fld>
            <a:endParaRPr lang="en-US"/>
          </a:p>
        </p:txBody>
      </p:sp>
    </p:spTree>
    <p:extLst>
      <p:ext uri="{BB962C8B-B14F-4D97-AF65-F5344CB8AC3E}">
        <p14:creationId xmlns:p14="http://schemas.microsoft.com/office/powerpoint/2010/main" val="247236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make small adjustment to the magnification using the fine and coarse focus knobs.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32</a:t>
            </a:fld>
            <a:endParaRPr lang="en-US"/>
          </a:p>
        </p:txBody>
      </p:sp>
    </p:spTree>
    <p:extLst>
      <p:ext uri="{BB962C8B-B14F-4D97-AF65-F5344CB8AC3E}">
        <p14:creationId xmlns:p14="http://schemas.microsoft.com/office/powerpoint/2010/main" val="247236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 microscope will allow you to see the differences between animal and plant cells.</a:t>
            </a:r>
            <a:r>
              <a:rPr lang="en-US" baseline="0" dirty="0" smtClean="0"/>
              <a:t> In this image, we can see animal cells.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33</a:t>
            </a:fld>
            <a:endParaRPr lang="en-US"/>
          </a:p>
        </p:txBody>
      </p:sp>
    </p:spTree>
    <p:extLst>
      <p:ext uri="{BB962C8B-B14F-4D97-AF65-F5344CB8AC3E}">
        <p14:creationId xmlns:p14="http://schemas.microsoft.com/office/powerpoint/2010/main" val="1771476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image, we can see plant cells.</a:t>
            </a:r>
            <a:r>
              <a:rPr lang="en-US" baseline="0" dirty="0" smtClean="0"/>
              <a:t> Notice how they are shaped differently from animal cells.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34</a:t>
            </a:fld>
            <a:endParaRPr lang="en-US"/>
          </a:p>
        </p:txBody>
      </p:sp>
    </p:spTree>
    <p:extLst>
      <p:ext uri="{BB962C8B-B14F-4D97-AF65-F5344CB8AC3E}">
        <p14:creationId xmlns:p14="http://schemas.microsoft.com/office/powerpoint/2010/main" val="1771476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review. </a:t>
            </a:r>
            <a:endParaRPr lang="en-US" dirty="0"/>
          </a:p>
        </p:txBody>
      </p:sp>
      <p:sp>
        <p:nvSpPr>
          <p:cNvPr id="4" name="Slide Number Placeholder 3"/>
          <p:cNvSpPr>
            <a:spLocks noGrp="1"/>
          </p:cNvSpPr>
          <p:nvPr>
            <p:ph type="sldNum" sz="quarter" idx="10"/>
          </p:nvPr>
        </p:nvSpPr>
        <p:spPr/>
        <p:txBody>
          <a:bodyPr/>
          <a:lstStyle/>
          <a:p>
            <a:fld id="{2416F05E-1925-4140-BBDD-6FC523A48D16}" type="slidenum">
              <a:rPr lang="en-US" smtClean="0"/>
              <a:t>35</a:t>
            </a:fld>
            <a:endParaRPr lang="en-US"/>
          </a:p>
        </p:txBody>
      </p:sp>
    </p:spTree>
    <p:extLst>
      <p:ext uri="{BB962C8B-B14F-4D97-AF65-F5344CB8AC3E}">
        <p14:creationId xmlns:p14="http://schemas.microsoft.com/office/powerpoint/2010/main" val="709653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a light</a:t>
            </a:r>
            <a:r>
              <a:rPr lang="en-US" baseline="0" dirty="0" smtClean="0"/>
              <a:t> microscope magnify cells?</a:t>
            </a:r>
          </a:p>
          <a:p>
            <a:endParaRPr lang="en-US" baseline="0" dirty="0" smtClean="0"/>
          </a:p>
          <a:p>
            <a:r>
              <a:rPr lang="en-US" baseline="0" dirty="0" smtClean="0"/>
              <a:t>[It uses 2 or more lenses and a light source to magnify cells.]</a:t>
            </a:r>
            <a:endParaRPr lang="en-US" dirty="0"/>
          </a:p>
        </p:txBody>
      </p:sp>
      <p:sp>
        <p:nvSpPr>
          <p:cNvPr id="4" name="Slide Number Placeholder 3"/>
          <p:cNvSpPr>
            <a:spLocks noGrp="1"/>
          </p:cNvSpPr>
          <p:nvPr>
            <p:ph type="sldNum" sz="quarter" idx="10"/>
          </p:nvPr>
        </p:nvSpPr>
        <p:spPr/>
        <p:txBody>
          <a:bodyPr/>
          <a:lstStyle/>
          <a:p>
            <a:fld id="{2416F05E-1925-4140-BBDD-6FC523A48D16}" type="slidenum">
              <a:rPr lang="en-US" smtClean="0"/>
              <a:t>36</a:t>
            </a:fld>
            <a:endParaRPr lang="en-US"/>
          </a:p>
        </p:txBody>
      </p:sp>
    </p:spTree>
    <p:extLst>
      <p:ext uri="{BB962C8B-B14F-4D97-AF65-F5344CB8AC3E}">
        <p14:creationId xmlns:p14="http://schemas.microsoft.com/office/powerpoint/2010/main" val="709653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type of microscope would you use to look at a plant or animal cell?</a:t>
            </a:r>
            <a:endParaRPr lang="en-US" dirty="0"/>
          </a:p>
        </p:txBody>
      </p:sp>
      <p:sp>
        <p:nvSpPr>
          <p:cNvPr id="4" name="Slide Number Placeholder 3"/>
          <p:cNvSpPr>
            <a:spLocks noGrp="1"/>
          </p:cNvSpPr>
          <p:nvPr>
            <p:ph type="sldNum" sz="quarter" idx="10"/>
          </p:nvPr>
        </p:nvSpPr>
        <p:spPr/>
        <p:txBody>
          <a:bodyPr/>
          <a:lstStyle/>
          <a:p>
            <a:fld id="{2416F05E-1925-4140-BBDD-6FC523A48D16}" type="slidenum">
              <a:rPr lang="en-US" smtClean="0"/>
              <a:t>37</a:t>
            </a:fld>
            <a:endParaRPr lang="en-US"/>
          </a:p>
        </p:txBody>
      </p:sp>
    </p:spTree>
    <p:extLst>
      <p:ext uri="{BB962C8B-B14F-4D97-AF65-F5344CB8AC3E}">
        <p14:creationId xmlns:p14="http://schemas.microsoft.com/office/powerpoint/2010/main" val="499213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a light microscope for</a:t>
            </a:r>
            <a:r>
              <a:rPr lang="en-US" baseline="0" dirty="0" smtClean="0"/>
              <a:t> looking at cells.]</a:t>
            </a:r>
            <a:endParaRPr lang="en-US" dirty="0"/>
          </a:p>
        </p:txBody>
      </p:sp>
      <p:sp>
        <p:nvSpPr>
          <p:cNvPr id="4" name="Slide Number Placeholder 3"/>
          <p:cNvSpPr>
            <a:spLocks noGrp="1"/>
          </p:cNvSpPr>
          <p:nvPr>
            <p:ph type="sldNum" sz="quarter" idx="10"/>
          </p:nvPr>
        </p:nvSpPr>
        <p:spPr/>
        <p:txBody>
          <a:bodyPr/>
          <a:lstStyle/>
          <a:p>
            <a:fld id="{2416F05E-1925-4140-BBDD-6FC523A48D16}" type="slidenum">
              <a:rPr lang="en-US" smtClean="0"/>
              <a:t>38</a:t>
            </a:fld>
            <a:endParaRPr lang="en-US"/>
          </a:p>
        </p:txBody>
      </p:sp>
    </p:spTree>
    <p:extLst>
      <p:ext uri="{BB962C8B-B14F-4D97-AF65-F5344CB8AC3E}">
        <p14:creationId xmlns:p14="http://schemas.microsoft.com/office/powerpoint/2010/main" val="1368625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type of microscope would you use to look at an</a:t>
            </a:r>
            <a:r>
              <a:rPr lang="en-US" baseline="0" dirty="0" smtClean="0"/>
              <a:t> atom</a:t>
            </a:r>
            <a:r>
              <a:rPr lang="en-US" dirty="0" smtClean="0"/>
              <a:t>?</a:t>
            </a:r>
            <a:endParaRPr lang="en-US" dirty="0"/>
          </a:p>
        </p:txBody>
      </p:sp>
      <p:sp>
        <p:nvSpPr>
          <p:cNvPr id="4" name="Slide Number Placeholder 3"/>
          <p:cNvSpPr>
            <a:spLocks noGrp="1"/>
          </p:cNvSpPr>
          <p:nvPr>
            <p:ph type="sldNum" sz="quarter" idx="10"/>
          </p:nvPr>
        </p:nvSpPr>
        <p:spPr/>
        <p:txBody>
          <a:bodyPr/>
          <a:lstStyle/>
          <a:p>
            <a:fld id="{2416F05E-1925-4140-BBDD-6FC523A48D16}" type="slidenum">
              <a:rPr lang="en-US" smtClean="0"/>
              <a:t>39</a:t>
            </a:fld>
            <a:endParaRPr lang="en-US"/>
          </a:p>
        </p:txBody>
      </p:sp>
    </p:spTree>
    <p:extLst>
      <p:ext uri="{BB962C8B-B14F-4D97-AF65-F5344CB8AC3E}">
        <p14:creationId xmlns:p14="http://schemas.microsoft.com/office/powerpoint/2010/main" val="719616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 microscope and light microscope </a:t>
            </a:r>
            <a:r>
              <a:rPr lang="en-US" baseline="0" dirty="0" smtClean="0"/>
              <a:t>are</a:t>
            </a:r>
            <a:r>
              <a:rPr lang="en-US" dirty="0" smtClean="0"/>
              <a:t> important terms in our discussion of cells. Be sure you record this information in your notes.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a:t>
            </a:fld>
            <a:endParaRPr lang="en-US"/>
          </a:p>
        </p:txBody>
      </p:sp>
    </p:spTree>
    <p:extLst>
      <p:ext uri="{BB962C8B-B14F-4D97-AF65-F5344CB8AC3E}">
        <p14:creationId xmlns:p14="http://schemas.microsoft.com/office/powerpoint/2010/main" val="1915327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electron microscope is</a:t>
            </a:r>
            <a:r>
              <a:rPr lang="en-US" baseline="0" dirty="0" smtClean="0"/>
              <a:t> used to look at objects smaller than cells, such as an atom.]</a:t>
            </a:r>
            <a:endParaRPr lang="en-US" dirty="0"/>
          </a:p>
        </p:txBody>
      </p:sp>
      <p:sp>
        <p:nvSpPr>
          <p:cNvPr id="4" name="Slide Number Placeholder 3"/>
          <p:cNvSpPr>
            <a:spLocks noGrp="1"/>
          </p:cNvSpPr>
          <p:nvPr>
            <p:ph type="sldNum" sz="quarter" idx="10"/>
          </p:nvPr>
        </p:nvSpPr>
        <p:spPr/>
        <p:txBody>
          <a:bodyPr/>
          <a:lstStyle/>
          <a:p>
            <a:fld id="{2416F05E-1925-4140-BBDD-6FC523A48D16}" type="slidenum">
              <a:rPr lang="en-US" smtClean="0"/>
              <a:t>40</a:t>
            </a:fld>
            <a:endParaRPr lang="en-US"/>
          </a:p>
        </p:txBody>
      </p:sp>
    </p:spTree>
    <p:extLst>
      <p:ext uri="{BB962C8B-B14F-4D97-AF65-F5344CB8AC3E}">
        <p14:creationId xmlns:p14="http://schemas.microsoft.com/office/powerpoint/2010/main" val="448682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a:t>
            </a:r>
          </a:p>
          <a:p>
            <a:endParaRPr lang="en-US" dirty="0" smtClean="0"/>
          </a:p>
        </p:txBody>
      </p:sp>
      <p:sp>
        <p:nvSpPr>
          <p:cNvPr id="4" name="Slide Number Placeholder 3"/>
          <p:cNvSpPr>
            <a:spLocks noGrp="1"/>
          </p:cNvSpPr>
          <p:nvPr>
            <p:ph type="sldNum" sz="quarter" idx="10"/>
          </p:nvPr>
        </p:nvSpPr>
        <p:spPr/>
        <p:txBody>
          <a:bodyPr/>
          <a:lstStyle/>
          <a:p>
            <a:fld id="{52AEAA21-47BA-0245-9FDB-F763607C1847}" type="slidenum">
              <a:rPr lang="en-US" smtClean="0"/>
              <a:t>41</a:t>
            </a:fld>
            <a:endParaRPr lang="en-US"/>
          </a:p>
        </p:txBody>
      </p:sp>
    </p:spTree>
    <p:extLst>
      <p:ext uri="{BB962C8B-B14F-4D97-AF65-F5344CB8AC3E}">
        <p14:creationId xmlns:p14="http://schemas.microsoft.com/office/powerpoint/2010/main" val="679598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electron microscope uses a beam</a:t>
            </a:r>
            <a:r>
              <a:rPr lang="en-US" baseline="0" dirty="0" smtClean="0"/>
              <a:t> of electrons to magnify an object.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42</a:t>
            </a:fld>
            <a:endParaRPr lang="en-US"/>
          </a:p>
        </p:txBody>
      </p:sp>
    </p:spTree>
    <p:extLst>
      <p:ext uri="{BB962C8B-B14F-4D97-AF65-F5344CB8AC3E}">
        <p14:creationId xmlns:p14="http://schemas.microsoft.com/office/powerpoint/2010/main" val="1438788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microscopes</a:t>
            </a:r>
            <a:r>
              <a:rPr lang="en-US" baseline="0" dirty="0" smtClean="0"/>
              <a:t> use 2 or more lenses and a light source to magnify an object. </a:t>
            </a:r>
            <a:endParaRPr lang="en-US" dirty="0"/>
          </a:p>
        </p:txBody>
      </p:sp>
      <p:sp>
        <p:nvSpPr>
          <p:cNvPr id="4" name="Slide Number Placeholder 3"/>
          <p:cNvSpPr>
            <a:spLocks noGrp="1"/>
          </p:cNvSpPr>
          <p:nvPr>
            <p:ph type="sldNum" sz="quarter" idx="10"/>
          </p:nvPr>
        </p:nvSpPr>
        <p:spPr/>
        <p:txBody>
          <a:bodyPr/>
          <a:lstStyle/>
          <a:p>
            <a:fld id="{CF9E7035-3FB3-2344-BD07-E544A8C61E6F}" type="slidenum">
              <a:rPr lang="en-US" smtClean="0"/>
              <a:t>43</a:t>
            </a:fld>
            <a:endParaRPr lang="en-US"/>
          </a:p>
        </p:txBody>
      </p:sp>
    </p:spTree>
    <p:extLst>
      <p:ext uri="{BB962C8B-B14F-4D97-AF65-F5344CB8AC3E}">
        <p14:creationId xmlns:p14="http://schemas.microsoft.com/office/powerpoint/2010/main" val="86368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watching, and please continue watching CAPs available</a:t>
            </a:r>
            <a:r>
              <a:rPr lang="en-US" baseline="0" dirty="0" smtClean="0"/>
              <a:t> from this website.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44</a:t>
            </a:fld>
            <a:endParaRPr lang="en-US"/>
          </a:p>
        </p:txBody>
      </p:sp>
    </p:spTree>
    <p:extLst>
      <p:ext uri="{BB962C8B-B14F-4D97-AF65-F5344CB8AC3E}">
        <p14:creationId xmlns:p14="http://schemas.microsoft.com/office/powerpoint/2010/main" val="82267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define these terms, let’s review some other words that you already learned, and make sure you are firm in your understanding.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a:t>
            </a:fld>
            <a:endParaRPr lang="en-US"/>
          </a:p>
        </p:txBody>
      </p:sp>
    </p:spTree>
    <p:extLst>
      <p:ext uri="{BB962C8B-B14F-4D97-AF65-F5344CB8AC3E}">
        <p14:creationId xmlns:p14="http://schemas.microsoft.com/office/powerpoint/2010/main" val="100958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cell is the</a:t>
            </a:r>
            <a:r>
              <a:rPr lang="en-US" baseline="0" dirty="0" smtClean="0"/>
              <a:t> basic unit of life.  </a:t>
            </a:r>
            <a:endParaRPr lang="en-US" dirty="0" smtClean="0"/>
          </a:p>
          <a:p>
            <a:endParaRPr lang="en-US" dirty="0"/>
          </a:p>
        </p:txBody>
      </p:sp>
      <p:sp>
        <p:nvSpPr>
          <p:cNvPr id="4" name="Slide Number Placeholder 3"/>
          <p:cNvSpPr>
            <a:spLocks noGrp="1"/>
          </p:cNvSpPr>
          <p:nvPr>
            <p:ph type="sldNum" sz="quarter" idx="10"/>
          </p:nvPr>
        </p:nvSpPr>
        <p:spPr/>
        <p:txBody>
          <a:bodyPr/>
          <a:lstStyle/>
          <a:p>
            <a:fld id="{AA1200C1-590C-B546-8644-A96E4C48F750}" type="slidenum">
              <a:rPr lang="en-US" smtClean="0"/>
              <a:t>6</a:t>
            </a:fld>
            <a:endParaRPr lang="en-US"/>
          </a:p>
        </p:txBody>
      </p:sp>
    </p:spTree>
    <p:extLst>
      <p:ext uri="{BB962C8B-B14F-4D97-AF65-F5344CB8AC3E}">
        <p14:creationId xmlns:p14="http://schemas.microsoft.com/office/powerpoint/2010/main" val="55043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animal cell is the type of cell that all animals are made up of.</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834577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plant</a:t>
            </a:r>
            <a:r>
              <a:rPr lang="en-US" baseline="0" dirty="0" smtClean="0"/>
              <a:t> cell </a:t>
            </a:r>
            <a:r>
              <a:rPr lang="en-US" dirty="0" smtClean="0"/>
              <a:t>is the type of cell</a:t>
            </a:r>
            <a:r>
              <a:rPr lang="en-US" baseline="0" dirty="0" smtClean="0"/>
              <a:t> that all plants are made up of. They have some parts that make them different from animal cells.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8</a:t>
            </a:fld>
            <a:endParaRPr lang="en-US"/>
          </a:p>
        </p:txBody>
      </p:sp>
    </p:spTree>
    <p:extLst>
      <p:ext uri="{BB962C8B-B14F-4D97-AF65-F5344CB8AC3E}">
        <p14:creationId xmlns:p14="http://schemas.microsoft.com/office/powerpoint/2010/main" val="834577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 Hooke</a:t>
            </a:r>
            <a:r>
              <a:rPr lang="en-US" baseline="0" dirty="0" smtClean="0"/>
              <a:t> was the first to observe cells under the microscope and name them “cells”. </a:t>
            </a:r>
            <a:endParaRPr lang="en-US" dirty="0"/>
          </a:p>
        </p:txBody>
      </p:sp>
      <p:sp>
        <p:nvSpPr>
          <p:cNvPr id="4" name="Slide Number Placeholder 3"/>
          <p:cNvSpPr>
            <a:spLocks noGrp="1"/>
          </p:cNvSpPr>
          <p:nvPr>
            <p:ph type="sldNum" sz="quarter" idx="10"/>
          </p:nvPr>
        </p:nvSpPr>
        <p:spPr/>
        <p:txBody>
          <a:bodyPr/>
          <a:lstStyle/>
          <a:p>
            <a:fld id="{AA1200C1-590C-B546-8644-A96E4C48F750}" type="slidenum">
              <a:rPr lang="en-US" smtClean="0"/>
              <a:t>9</a:t>
            </a:fld>
            <a:endParaRPr lang="en-US"/>
          </a:p>
        </p:txBody>
      </p:sp>
    </p:spTree>
    <p:extLst>
      <p:ext uri="{BB962C8B-B14F-4D97-AF65-F5344CB8AC3E}">
        <p14:creationId xmlns:p14="http://schemas.microsoft.com/office/powerpoint/2010/main" val="165096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A5EBBC-7EBA-9E4B-8957-544AED4D972B}"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25320657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A5EBBC-7EBA-9E4B-8957-544AED4D972B}"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18315691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A5EBBC-7EBA-9E4B-8957-544AED4D972B}"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29709138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26819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79855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39699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65178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12842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97642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751350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40687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A5EBBC-7EBA-9E4B-8957-544AED4D972B}"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42349030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30616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61347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34885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5EBBC-7EBA-9E4B-8957-544AED4D972B}" type="datetimeFigureOut">
              <a:rPr lang="en-US" smtClean="0"/>
              <a:t>9/18/17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36363513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A5EBBC-7EBA-9E4B-8957-544AED4D972B}"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30135426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A5EBBC-7EBA-9E4B-8957-544AED4D972B}" type="datetimeFigureOut">
              <a:rPr lang="en-US" smtClean="0"/>
              <a:t>9/18/17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6405202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A5EBBC-7EBA-9E4B-8957-544AED4D972B}" type="datetimeFigureOut">
              <a:rPr lang="en-US" smtClean="0"/>
              <a:t>9/18/17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284400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5EBBC-7EBA-9E4B-8957-544AED4D972B}" type="datetimeFigureOut">
              <a:rPr lang="en-US" smtClean="0"/>
              <a:t>9/18/17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28499800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5EBBC-7EBA-9E4B-8957-544AED4D972B}"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91006191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5EBBC-7EBA-9E4B-8957-544AED4D972B}" type="datetimeFigureOut">
              <a:rPr lang="en-US" smtClean="0"/>
              <a:t>9/18/17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DA1A0-2C38-2D42-9C9C-E1770CADAE85}" type="slidenum">
              <a:rPr lang="en-US" smtClean="0"/>
              <a:t>‹#›</a:t>
            </a:fld>
            <a:endParaRPr lang="en-US"/>
          </a:p>
        </p:txBody>
      </p:sp>
    </p:spTree>
    <p:extLst>
      <p:ext uri="{BB962C8B-B14F-4D97-AF65-F5344CB8AC3E}">
        <p14:creationId xmlns:p14="http://schemas.microsoft.com/office/powerpoint/2010/main" val="5646193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5EBBC-7EBA-9E4B-8957-544AED4D972B}" type="datetimeFigureOut">
              <a:rPr lang="en-US" smtClean="0"/>
              <a:t>9/18/17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DA1A0-2C38-2D42-9C9C-E1770CADAE85}" type="slidenum">
              <a:rPr lang="en-US" smtClean="0"/>
              <a:t>‹#›</a:t>
            </a:fld>
            <a:endParaRPr lang="en-US"/>
          </a:p>
        </p:txBody>
      </p:sp>
    </p:spTree>
    <p:extLst>
      <p:ext uri="{BB962C8B-B14F-4D97-AF65-F5344CB8AC3E}">
        <p14:creationId xmlns:p14="http://schemas.microsoft.com/office/powerpoint/2010/main" val="3625039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ED4C2-6C0F-E44C-8E0F-16CCABFECB20}" type="datetimeFigureOut">
              <a:rPr lang="en-US" smtClean="0">
                <a:solidFill>
                  <a:prstClr val="black">
                    <a:tint val="75000"/>
                  </a:prstClr>
                </a:solidFill>
                <a:latin typeface="Calibri"/>
              </a:rPr>
              <a:pPr/>
              <a:t>9/18/17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E075B-A271-EC4F-9FAE-F5666F14E0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1336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1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1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2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2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4.jpg"/><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414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 y="2788920"/>
            <a:ext cx="5054257" cy="4069080"/>
          </a:xfrm>
          <a:prstGeom prst="rect">
            <a:avLst/>
          </a:prstGeom>
        </p:spPr>
      </p:pic>
    </p:spTree>
    <p:extLst>
      <p:ext uri="{BB962C8B-B14F-4D97-AF65-F5344CB8AC3E}">
        <p14:creationId xmlns:p14="http://schemas.microsoft.com/office/powerpoint/2010/main" val="23132066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Invention of the Microscope</a:t>
            </a:r>
            <a:endParaRPr lang="en-US" dirty="0"/>
          </a:p>
        </p:txBody>
      </p:sp>
      <p:pic>
        <p:nvPicPr>
          <p:cNvPr id="4" name="Content Placeholder 3" descr="Microscope.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10653078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39099771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043" y="1133632"/>
            <a:ext cx="5778500" cy="4787900"/>
          </a:xfrm>
          <a:prstGeom prst="rect">
            <a:avLst/>
          </a:prstGeom>
        </p:spPr>
      </p:pic>
      <p:sp>
        <p:nvSpPr>
          <p:cNvPr id="3" name="TextBox 2"/>
          <p:cNvSpPr txBox="1"/>
          <p:nvPr/>
        </p:nvSpPr>
        <p:spPr>
          <a:xfrm>
            <a:off x="2547608" y="257001"/>
            <a:ext cx="4489371" cy="646331"/>
          </a:xfrm>
          <a:prstGeom prst="rect">
            <a:avLst/>
          </a:prstGeom>
          <a:noFill/>
        </p:spPr>
        <p:txBody>
          <a:bodyPr wrap="none" rtlCol="0">
            <a:spAutoFit/>
          </a:bodyPr>
          <a:lstStyle/>
          <a:p>
            <a:r>
              <a:rPr lang="en-US" sz="3600" dirty="0" smtClean="0"/>
              <a:t>What is an animal cell?</a:t>
            </a:r>
            <a:endParaRPr lang="en-US" sz="3600" dirty="0"/>
          </a:p>
        </p:txBody>
      </p:sp>
    </p:spTree>
    <p:extLst>
      <p:ext uri="{BB962C8B-B14F-4D97-AF65-F5344CB8AC3E}">
        <p14:creationId xmlns:p14="http://schemas.microsoft.com/office/powerpoint/2010/main" val="1470218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2547608" y="257001"/>
            <a:ext cx="3956432" cy="646331"/>
          </a:xfrm>
          <a:prstGeom prst="rect">
            <a:avLst/>
          </a:prstGeom>
          <a:noFill/>
        </p:spPr>
        <p:txBody>
          <a:bodyPr wrap="none" rtlCol="0">
            <a:spAutoFit/>
          </a:bodyPr>
          <a:lstStyle/>
          <a:p>
            <a:r>
              <a:rPr lang="en-US" sz="3600" dirty="0" smtClean="0"/>
              <a:t>What is a plant cell?</a:t>
            </a:r>
            <a:endParaRPr lang="en-US" sz="3600" dirty="0"/>
          </a:p>
        </p:txBody>
      </p:sp>
    </p:spTree>
    <p:extLst>
      <p:ext uri="{BB962C8B-B14F-4D97-AF65-F5344CB8AC3E}">
        <p14:creationId xmlns:p14="http://schemas.microsoft.com/office/powerpoint/2010/main" val="21673650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1840488" y="240056"/>
            <a:ext cx="5614412" cy="646331"/>
          </a:xfrm>
          <a:prstGeom prst="rect">
            <a:avLst/>
          </a:prstGeom>
          <a:noFill/>
        </p:spPr>
        <p:txBody>
          <a:bodyPr wrap="none" rtlCol="0">
            <a:spAutoFit/>
          </a:bodyPr>
          <a:lstStyle/>
          <a:p>
            <a:r>
              <a:rPr lang="en-US" sz="3600" dirty="0" smtClean="0"/>
              <a:t>What does a microscope do?</a:t>
            </a:r>
            <a:endParaRPr lang="en-US" sz="3600" dirty="0"/>
          </a:p>
        </p:txBody>
      </p:sp>
    </p:spTree>
    <p:extLst>
      <p:ext uri="{BB962C8B-B14F-4D97-AF65-F5344CB8AC3E}">
        <p14:creationId xmlns:p14="http://schemas.microsoft.com/office/powerpoint/2010/main" val="4945997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Microscope</a:t>
            </a:r>
            <a:endParaRPr lang="en-US" dirty="0"/>
          </a:p>
        </p:txBody>
      </p:sp>
      <p:pic>
        <p:nvPicPr>
          <p:cNvPr id="4" name="Content Placeholder 3" descr="electron_microscope.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p:pic>
    </p:spTree>
    <p:extLst>
      <p:ext uri="{BB962C8B-B14F-4D97-AF65-F5344CB8AC3E}">
        <p14:creationId xmlns:p14="http://schemas.microsoft.com/office/powerpoint/2010/main" val="1029350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77" y="754803"/>
            <a:ext cx="8628845" cy="5849197"/>
          </a:xfrm>
          <a:prstGeom prst="rect">
            <a:avLst/>
          </a:prstGeom>
        </p:spPr>
      </p:pic>
      <p:sp>
        <p:nvSpPr>
          <p:cNvPr id="5" name="TextBox 4"/>
          <p:cNvSpPr txBox="1"/>
          <p:nvPr/>
        </p:nvSpPr>
        <p:spPr>
          <a:xfrm>
            <a:off x="4435231" y="283264"/>
            <a:ext cx="4486691" cy="1754327"/>
          </a:xfrm>
          <a:prstGeom prst="rect">
            <a:avLst/>
          </a:prstGeom>
          <a:noFill/>
        </p:spPr>
        <p:txBody>
          <a:bodyPr wrap="square" rtlCol="0">
            <a:spAutoFit/>
          </a:bodyPr>
          <a:lstStyle/>
          <a:p>
            <a:pPr algn="ctr"/>
            <a:r>
              <a:rPr lang="en-US" sz="5400" dirty="0">
                <a:solidFill>
                  <a:srgbClr val="FF0000"/>
                </a:solidFill>
              </a:rPr>
              <a:t>e</a:t>
            </a:r>
            <a:r>
              <a:rPr lang="en-US" sz="5400" dirty="0" smtClean="0">
                <a:solidFill>
                  <a:srgbClr val="FF0000"/>
                </a:solidFill>
              </a:rPr>
              <a:t>lectron</a:t>
            </a:r>
          </a:p>
          <a:p>
            <a:pPr algn="ctr"/>
            <a:r>
              <a:rPr lang="en-US" sz="5400" dirty="0">
                <a:solidFill>
                  <a:srgbClr val="FF0000"/>
                </a:solidFill>
              </a:rPr>
              <a:t>m</a:t>
            </a:r>
            <a:r>
              <a:rPr lang="en-US" sz="5400" dirty="0" smtClean="0">
                <a:solidFill>
                  <a:srgbClr val="FF0000"/>
                </a:solidFill>
              </a:rPr>
              <a:t>icroscope</a:t>
            </a:r>
            <a:endParaRPr lang="en-US" sz="5400" dirty="0">
              <a:solidFill>
                <a:srgbClr val="FF0000"/>
              </a:solidFill>
            </a:endParaRPr>
          </a:p>
        </p:txBody>
      </p:sp>
    </p:spTree>
    <p:extLst>
      <p:ext uri="{BB962C8B-B14F-4D97-AF65-F5344CB8AC3E}">
        <p14:creationId xmlns:p14="http://schemas.microsoft.com/office/powerpoint/2010/main" val="2526800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ctron_microscope.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a:xfrm>
            <a:off x="562016" y="1618937"/>
            <a:ext cx="8086503" cy="4447265"/>
          </a:xfrm>
        </p:spPr>
      </p:pic>
      <p:sp>
        <p:nvSpPr>
          <p:cNvPr id="3" name="TextBox 2"/>
          <p:cNvSpPr txBox="1"/>
          <p:nvPr/>
        </p:nvSpPr>
        <p:spPr>
          <a:xfrm>
            <a:off x="888524" y="284732"/>
            <a:ext cx="7433489" cy="1200329"/>
          </a:xfrm>
          <a:prstGeom prst="rect">
            <a:avLst/>
          </a:prstGeom>
          <a:noFill/>
        </p:spPr>
        <p:txBody>
          <a:bodyPr wrap="square" rtlCol="0">
            <a:spAutoFit/>
          </a:bodyPr>
          <a:lstStyle/>
          <a:p>
            <a:pPr algn="ctr"/>
            <a:r>
              <a:rPr lang="en-US" sz="3600" b="1" u="sng" dirty="0"/>
              <a:t>e</a:t>
            </a:r>
            <a:r>
              <a:rPr lang="en-US" sz="3600" b="1" u="sng" dirty="0" smtClean="0"/>
              <a:t>lectron microscope</a:t>
            </a:r>
            <a:r>
              <a:rPr lang="en-US" sz="3600" dirty="0" smtClean="0"/>
              <a:t>: uses a beam of electrons to magnify an object.  </a:t>
            </a:r>
            <a:endParaRPr lang="en-US" sz="3600" dirty="0"/>
          </a:p>
        </p:txBody>
      </p:sp>
    </p:spTree>
    <p:extLst>
      <p:ext uri="{BB962C8B-B14F-4D97-AF65-F5344CB8AC3E}">
        <p14:creationId xmlns:p14="http://schemas.microsoft.com/office/powerpoint/2010/main" val="23130287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677"/>
            <a:ext cx="8229600" cy="1143000"/>
          </a:xfrm>
        </p:spPr>
        <p:txBody>
          <a:bodyPr>
            <a:normAutofit fontScale="90000"/>
          </a:bodyPr>
          <a:lstStyle/>
          <a:p>
            <a:r>
              <a:rPr lang="en-US" smtClean="0"/>
              <a:t>magnifying </a:t>
            </a:r>
            <a:r>
              <a:rPr lang="en-US"/>
              <a:t>=</a:t>
            </a:r>
            <a:r>
              <a:rPr lang="en-US" smtClean="0"/>
              <a:t> </a:t>
            </a:r>
            <a:r>
              <a:rPr lang="en-US" dirty="0" smtClean="0"/>
              <a:t>making an object larger</a:t>
            </a:r>
            <a:endParaRPr lang="en-US" dirty="0"/>
          </a:p>
        </p:txBody>
      </p:sp>
      <p:pic>
        <p:nvPicPr>
          <p:cNvPr id="4" name="Content Placeholder 3" descr="magnify.jpg"/>
          <p:cNvPicPr>
            <a:picLocks noGrp="1" noChangeAspect="1"/>
          </p:cNvPicPr>
          <p:nvPr>
            <p:ph idx="1"/>
          </p:nvPr>
        </p:nvPicPr>
        <p:blipFill>
          <a:blip r:embed="rId3">
            <a:extLst>
              <a:ext uri="{28A0092B-C50C-407E-A947-70E740481C1C}">
                <a14:useLocalDpi xmlns:a14="http://schemas.microsoft.com/office/drawing/2010/main" val="0"/>
              </a:ext>
            </a:extLst>
          </a:blip>
          <a:srcRect l="-22278" r="-22278"/>
          <a:stretch>
            <a:fillRect/>
          </a:stretch>
        </p:blipFill>
        <p:spPr>
          <a:xfrm>
            <a:off x="112114" y="1465288"/>
            <a:ext cx="8919772" cy="4905531"/>
          </a:xfrm>
        </p:spPr>
      </p:pic>
    </p:spTree>
    <p:extLst>
      <p:ext uri="{BB962C8B-B14F-4D97-AF65-F5344CB8AC3E}">
        <p14:creationId xmlns:p14="http://schemas.microsoft.com/office/powerpoint/2010/main" val="23191733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electron microscope can see an object the size of an atom. </a:t>
            </a:r>
            <a:endParaRPr lang="en-US" dirty="0"/>
          </a:p>
        </p:txBody>
      </p:sp>
      <p:pic>
        <p:nvPicPr>
          <p:cNvPr id="4" name="Content Placeholder 3" descr="atom.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10630326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Microscope</a:t>
            </a:r>
            <a:endParaRPr lang="en-US" dirty="0"/>
          </a:p>
        </p:txBody>
      </p:sp>
      <p:pic>
        <p:nvPicPr>
          <p:cNvPr id="4" name="Content Placeholder 3" descr="electron_microscope.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p:pic>
    </p:spTree>
    <p:extLst>
      <p:ext uri="{BB962C8B-B14F-4D97-AF65-F5344CB8AC3E}">
        <p14:creationId xmlns:p14="http://schemas.microsoft.com/office/powerpoint/2010/main" val="13063628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13839756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an electron microscope magnify an object?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35519465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microscope will we use in class? </a:t>
            </a:r>
            <a:endParaRPr lang="en-US" dirty="0"/>
          </a:p>
        </p:txBody>
      </p:sp>
      <p:pic>
        <p:nvPicPr>
          <p:cNvPr id="4" name="Content Placeholder 3" descr="pondering.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p:pic>
    </p:spTree>
    <p:extLst>
      <p:ext uri="{BB962C8B-B14F-4D97-AF65-F5344CB8AC3E}">
        <p14:creationId xmlns:p14="http://schemas.microsoft.com/office/powerpoint/2010/main" val="23354460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Microscope</a:t>
            </a:r>
            <a:endParaRPr lang="en-US" dirty="0"/>
          </a:p>
        </p:txBody>
      </p:sp>
      <p:pic>
        <p:nvPicPr>
          <p:cNvPr id="4" name="Content Placeholder 3" descr="light_microscope.jpg"/>
          <p:cNvPicPr>
            <a:picLocks noGrp="1" noChangeAspect="1"/>
          </p:cNvPicPr>
          <p:nvPr>
            <p:ph idx="1"/>
          </p:nvPr>
        </p:nvPicPr>
        <p:blipFill>
          <a:blip r:embed="rId3">
            <a:extLst>
              <a:ext uri="{28A0092B-C50C-407E-A947-70E740481C1C}">
                <a14:useLocalDpi xmlns:a14="http://schemas.microsoft.com/office/drawing/2010/main" val="0"/>
              </a:ext>
            </a:extLst>
          </a:blip>
          <a:srcRect l="-86972" r="-86972"/>
          <a:stretch>
            <a:fillRect/>
          </a:stretch>
        </p:blipFill>
        <p:spPr/>
      </p:pic>
    </p:spTree>
    <p:extLst>
      <p:ext uri="{BB962C8B-B14F-4D97-AF65-F5344CB8AC3E}">
        <p14:creationId xmlns:p14="http://schemas.microsoft.com/office/powerpoint/2010/main" val="21240672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77" y="754803"/>
            <a:ext cx="8628845" cy="5849197"/>
          </a:xfrm>
          <a:prstGeom prst="rect">
            <a:avLst/>
          </a:prstGeom>
        </p:spPr>
      </p:pic>
      <p:sp>
        <p:nvSpPr>
          <p:cNvPr id="5" name="TextBox 4"/>
          <p:cNvSpPr txBox="1"/>
          <p:nvPr/>
        </p:nvSpPr>
        <p:spPr>
          <a:xfrm>
            <a:off x="4435231" y="283264"/>
            <a:ext cx="4486691" cy="1754327"/>
          </a:xfrm>
          <a:prstGeom prst="rect">
            <a:avLst/>
          </a:prstGeom>
          <a:noFill/>
        </p:spPr>
        <p:txBody>
          <a:bodyPr wrap="square" rtlCol="0">
            <a:spAutoFit/>
          </a:bodyPr>
          <a:lstStyle/>
          <a:p>
            <a:pPr algn="ctr"/>
            <a:r>
              <a:rPr lang="en-US" sz="5400" dirty="0">
                <a:solidFill>
                  <a:srgbClr val="FF0000"/>
                </a:solidFill>
              </a:rPr>
              <a:t>l</a:t>
            </a:r>
            <a:r>
              <a:rPr lang="en-US" sz="5400" dirty="0" smtClean="0">
                <a:solidFill>
                  <a:srgbClr val="FF0000"/>
                </a:solidFill>
              </a:rPr>
              <a:t>ight</a:t>
            </a:r>
          </a:p>
          <a:p>
            <a:pPr algn="ctr"/>
            <a:r>
              <a:rPr lang="en-US" sz="5400" dirty="0">
                <a:solidFill>
                  <a:srgbClr val="FF0000"/>
                </a:solidFill>
              </a:rPr>
              <a:t>m</a:t>
            </a:r>
            <a:r>
              <a:rPr lang="en-US" sz="5400" dirty="0" smtClean="0">
                <a:solidFill>
                  <a:srgbClr val="FF0000"/>
                </a:solidFill>
              </a:rPr>
              <a:t>icroscope</a:t>
            </a:r>
            <a:endParaRPr lang="en-US" sz="5400" dirty="0">
              <a:solidFill>
                <a:srgbClr val="FF0000"/>
              </a:solidFill>
            </a:endParaRPr>
          </a:p>
        </p:txBody>
      </p:sp>
    </p:spTree>
    <p:extLst>
      <p:ext uri="{BB962C8B-B14F-4D97-AF65-F5344CB8AC3E}">
        <p14:creationId xmlns:p14="http://schemas.microsoft.com/office/powerpoint/2010/main" val="5363275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ght_microscope.jpg"/>
          <p:cNvPicPr>
            <a:picLocks noGrp="1" noChangeAspect="1"/>
          </p:cNvPicPr>
          <p:nvPr>
            <p:ph idx="1"/>
          </p:nvPr>
        </p:nvPicPr>
        <p:blipFill>
          <a:blip r:embed="rId3">
            <a:extLst>
              <a:ext uri="{28A0092B-C50C-407E-A947-70E740481C1C}">
                <a14:useLocalDpi xmlns:a14="http://schemas.microsoft.com/office/drawing/2010/main" val="0"/>
              </a:ext>
            </a:extLst>
          </a:blip>
          <a:srcRect l="-86972" r="-86972"/>
          <a:stretch>
            <a:fillRect/>
          </a:stretch>
        </p:blipFill>
        <p:spPr/>
      </p:pic>
      <p:sp>
        <p:nvSpPr>
          <p:cNvPr id="5" name="TextBox 4"/>
          <p:cNvSpPr txBox="1"/>
          <p:nvPr/>
        </p:nvSpPr>
        <p:spPr>
          <a:xfrm>
            <a:off x="795409" y="619542"/>
            <a:ext cx="7761656" cy="1200329"/>
          </a:xfrm>
          <a:prstGeom prst="rect">
            <a:avLst/>
          </a:prstGeom>
          <a:noFill/>
        </p:spPr>
        <p:txBody>
          <a:bodyPr wrap="square" rtlCol="0">
            <a:spAutoFit/>
          </a:bodyPr>
          <a:lstStyle/>
          <a:p>
            <a:r>
              <a:rPr lang="en-US" sz="3600" b="1" u="sng" dirty="0"/>
              <a:t>l</a:t>
            </a:r>
            <a:r>
              <a:rPr lang="en-US" sz="3600" b="1" u="sng" dirty="0" smtClean="0"/>
              <a:t>ight microscope</a:t>
            </a:r>
            <a:r>
              <a:rPr lang="en-US" sz="3600" dirty="0" smtClean="0"/>
              <a:t>: uses 2 or more lenses and a light source to magnify an object.  </a:t>
            </a:r>
            <a:endParaRPr lang="en-US" sz="3600" dirty="0"/>
          </a:p>
        </p:txBody>
      </p:sp>
    </p:spTree>
    <p:extLst>
      <p:ext uri="{BB962C8B-B14F-4D97-AF65-F5344CB8AC3E}">
        <p14:creationId xmlns:p14="http://schemas.microsoft.com/office/powerpoint/2010/main" val="28855033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imal Cell.jpg"/>
          <p:cNvPicPr>
            <a:picLocks noGrp="1" noChangeAspect="1"/>
          </p:cNvPicPr>
          <p:nvPr>
            <p:ph idx="1"/>
          </p:nvPr>
        </p:nvPicPr>
        <p:blipFill>
          <a:blip r:embed="rId3">
            <a:extLst>
              <a:ext uri="{28A0092B-C50C-407E-A947-70E740481C1C}">
                <a14:useLocalDpi xmlns:a14="http://schemas.microsoft.com/office/drawing/2010/main" val="0"/>
              </a:ext>
            </a:extLst>
          </a:blip>
          <a:srcRect l="-26185" r="-26185"/>
          <a:stretch>
            <a:fillRect/>
          </a:stretch>
        </p:blipFill>
        <p:spPr>
          <a:xfrm>
            <a:off x="169691" y="1417638"/>
            <a:ext cx="8100682" cy="4455064"/>
          </a:xfrm>
        </p:spPr>
      </p:pic>
      <p:sp>
        <p:nvSpPr>
          <p:cNvPr id="3" name="Title 2"/>
          <p:cNvSpPr>
            <a:spLocks noGrp="1"/>
          </p:cNvSpPr>
          <p:nvPr>
            <p:ph type="title"/>
          </p:nvPr>
        </p:nvSpPr>
        <p:spPr/>
        <p:txBody>
          <a:bodyPr/>
          <a:lstStyle/>
          <a:p>
            <a:r>
              <a:rPr lang="en-US" dirty="0" smtClean="0"/>
              <a:t>Cells </a:t>
            </a:r>
            <a:endParaRPr lang="en-US" dirty="0"/>
          </a:p>
        </p:txBody>
      </p:sp>
    </p:spTree>
    <p:extLst>
      <p:ext uri="{BB962C8B-B14F-4D97-AF65-F5344CB8AC3E}">
        <p14:creationId xmlns:p14="http://schemas.microsoft.com/office/powerpoint/2010/main" val="33696889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6035566"/>
          </a:xfrm>
          <a:prstGeom prst="rect">
            <a:avLst/>
          </a:prstGeom>
        </p:spPr>
      </p:pic>
    </p:spTree>
    <p:extLst>
      <p:ext uri="{BB962C8B-B14F-4D97-AF65-F5344CB8AC3E}">
        <p14:creationId xmlns:p14="http://schemas.microsoft.com/office/powerpoint/2010/main" val="17906861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ght_microscope.jpg"/>
          <p:cNvPicPr>
            <a:picLocks noGrp="1" noChangeAspect="1"/>
          </p:cNvPicPr>
          <p:nvPr>
            <p:ph idx="1"/>
          </p:nvPr>
        </p:nvPicPr>
        <p:blipFill>
          <a:blip r:embed="rId3">
            <a:extLst>
              <a:ext uri="{28A0092B-C50C-407E-A947-70E740481C1C}">
                <a14:useLocalDpi xmlns:a14="http://schemas.microsoft.com/office/drawing/2010/main" val="0"/>
              </a:ext>
            </a:extLst>
          </a:blip>
          <a:srcRect l="-86972" r="-86972"/>
          <a:stretch>
            <a:fillRect/>
          </a:stretch>
        </p:blipFill>
        <p:spPr>
          <a:xfrm>
            <a:off x="-3560346" y="239913"/>
            <a:ext cx="11682662" cy="6425014"/>
          </a:xfrm>
        </p:spPr>
      </p:pic>
      <p:cxnSp>
        <p:nvCxnSpPr>
          <p:cNvPr id="6" name="Straight Connector 5"/>
          <p:cNvCxnSpPr/>
          <p:nvPr/>
        </p:nvCxnSpPr>
        <p:spPr>
          <a:xfrm>
            <a:off x="2662260" y="5040826"/>
            <a:ext cx="2681299" cy="25655"/>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5343559" y="4779216"/>
            <a:ext cx="2937883" cy="523220"/>
          </a:xfrm>
          <a:prstGeom prst="rect">
            <a:avLst/>
          </a:prstGeom>
          <a:noFill/>
        </p:spPr>
        <p:txBody>
          <a:bodyPr wrap="square" rtlCol="0">
            <a:spAutoFit/>
          </a:bodyPr>
          <a:lstStyle/>
          <a:p>
            <a:r>
              <a:rPr lang="en-US" sz="2800" dirty="0" smtClean="0"/>
              <a:t>light source</a:t>
            </a:r>
            <a:endParaRPr lang="en-US" sz="2800" dirty="0"/>
          </a:p>
        </p:txBody>
      </p:sp>
    </p:spTree>
    <p:extLst>
      <p:ext uri="{BB962C8B-B14F-4D97-AF65-F5344CB8AC3E}">
        <p14:creationId xmlns:p14="http://schemas.microsoft.com/office/powerpoint/2010/main" val="18231707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ght_microscope.jpg"/>
          <p:cNvPicPr>
            <a:picLocks noGrp="1" noChangeAspect="1"/>
          </p:cNvPicPr>
          <p:nvPr>
            <p:ph idx="1"/>
          </p:nvPr>
        </p:nvPicPr>
        <p:blipFill>
          <a:blip r:embed="rId3">
            <a:extLst>
              <a:ext uri="{28A0092B-C50C-407E-A947-70E740481C1C}">
                <a14:useLocalDpi xmlns:a14="http://schemas.microsoft.com/office/drawing/2010/main" val="0"/>
              </a:ext>
            </a:extLst>
          </a:blip>
          <a:srcRect l="-86972" r="-86972"/>
          <a:stretch>
            <a:fillRect/>
          </a:stretch>
        </p:blipFill>
        <p:spPr>
          <a:xfrm>
            <a:off x="-3560346" y="239913"/>
            <a:ext cx="11682662" cy="6425014"/>
          </a:xfrm>
        </p:spPr>
      </p:pic>
      <p:cxnSp>
        <p:nvCxnSpPr>
          <p:cNvPr id="6" name="Straight Connector 5"/>
          <p:cNvCxnSpPr/>
          <p:nvPr/>
        </p:nvCxnSpPr>
        <p:spPr>
          <a:xfrm>
            <a:off x="2681299" y="3822650"/>
            <a:ext cx="2681299" cy="25655"/>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5362598" y="3501957"/>
            <a:ext cx="2937883" cy="523220"/>
          </a:xfrm>
          <a:prstGeom prst="rect">
            <a:avLst/>
          </a:prstGeom>
          <a:noFill/>
        </p:spPr>
        <p:txBody>
          <a:bodyPr wrap="square" rtlCol="0">
            <a:spAutoFit/>
          </a:bodyPr>
          <a:lstStyle/>
          <a:p>
            <a:r>
              <a:rPr lang="en-US" sz="2800" dirty="0" smtClean="0"/>
              <a:t>Objective Lens</a:t>
            </a:r>
            <a:endParaRPr lang="en-US" sz="2800" dirty="0"/>
          </a:p>
        </p:txBody>
      </p:sp>
    </p:spTree>
    <p:extLst>
      <p:ext uri="{BB962C8B-B14F-4D97-AF65-F5344CB8AC3E}">
        <p14:creationId xmlns:p14="http://schemas.microsoft.com/office/powerpoint/2010/main" val="28855033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Microscope</a:t>
            </a:r>
            <a:endParaRPr lang="en-US" dirty="0"/>
          </a:p>
        </p:txBody>
      </p:sp>
      <p:pic>
        <p:nvPicPr>
          <p:cNvPr id="4" name="Content Placeholder 3" descr="light_microscope.jpg"/>
          <p:cNvPicPr>
            <a:picLocks noGrp="1" noChangeAspect="1"/>
          </p:cNvPicPr>
          <p:nvPr>
            <p:ph idx="1"/>
          </p:nvPr>
        </p:nvPicPr>
        <p:blipFill>
          <a:blip r:embed="rId3">
            <a:extLst>
              <a:ext uri="{28A0092B-C50C-407E-A947-70E740481C1C}">
                <a14:useLocalDpi xmlns:a14="http://schemas.microsoft.com/office/drawing/2010/main" val="0"/>
              </a:ext>
            </a:extLst>
          </a:blip>
          <a:srcRect l="-86972" r="-86972"/>
          <a:stretch>
            <a:fillRect/>
          </a:stretch>
        </p:blipFill>
        <p:spPr/>
      </p:pic>
    </p:spTree>
    <p:extLst>
      <p:ext uri="{BB962C8B-B14F-4D97-AF65-F5344CB8AC3E}">
        <p14:creationId xmlns:p14="http://schemas.microsoft.com/office/powerpoint/2010/main" val="21987699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50" y="1074768"/>
            <a:ext cx="4373945" cy="1162050"/>
          </a:xfrm>
        </p:spPr>
        <p:txBody>
          <a:bodyPr>
            <a:noAutofit/>
          </a:bodyPr>
          <a:lstStyle/>
          <a:p>
            <a:r>
              <a:rPr lang="en-US" sz="5400" dirty="0" smtClean="0"/>
              <a:t>Objective Lens</a:t>
            </a:r>
            <a:endParaRPr lang="en-US" sz="5400" dirty="0"/>
          </a:p>
        </p:txBody>
      </p:sp>
      <p:pic>
        <p:nvPicPr>
          <p:cNvPr id="5" name="Content Placeholder 4" descr="Ocular_Lens.jpg"/>
          <p:cNvPicPr>
            <a:picLocks noGrp="1" noChangeAspect="1"/>
          </p:cNvPicPr>
          <p:nvPr>
            <p:ph idx="1"/>
          </p:nvPr>
        </p:nvPicPr>
        <p:blipFill>
          <a:blip r:embed="rId3">
            <a:extLst>
              <a:ext uri="{28A0092B-C50C-407E-A947-70E740481C1C}">
                <a14:useLocalDpi xmlns:a14="http://schemas.microsoft.com/office/drawing/2010/main" val="0"/>
              </a:ext>
            </a:extLst>
          </a:blip>
          <a:srcRect t="-35931" b="-35931"/>
          <a:stretch>
            <a:fillRect/>
          </a:stretch>
        </p:blipFill>
        <p:spPr>
          <a:xfrm>
            <a:off x="3862139" y="1074768"/>
            <a:ext cx="5111750" cy="5853113"/>
          </a:xfrm>
        </p:spPr>
      </p:pic>
      <p:cxnSp>
        <p:nvCxnSpPr>
          <p:cNvPr id="6" name="Straight Connector 5"/>
          <p:cNvCxnSpPr/>
          <p:nvPr/>
        </p:nvCxnSpPr>
        <p:spPr>
          <a:xfrm>
            <a:off x="2191447" y="5047739"/>
            <a:ext cx="6097231" cy="25655"/>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2191447" y="2868620"/>
            <a:ext cx="3411685" cy="25655"/>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2191447" y="4101379"/>
            <a:ext cx="4569665" cy="0"/>
          </a:xfrm>
          <a:prstGeom prst="line">
            <a:avLst/>
          </a:prstGeom>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1332300" y="4520219"/>
            <a:ext cx="821792" cy="707886"/>
          </a:xfrm>
          <a:prstGeom prst="rect">
            <a:avLst/>
          </a:prstGeom>
          <a:noFill/>
        </p:spPr>
        <p:txBody>
          <a:bodyPr wrap="square" rtlCol="0">
            <a:spAutoFit/>
          </a:bodyPr>
          <a:lstStyle/>
          <a:p>
            <a:r>
              <a:rPr lang="en-US" sz="4000" dirty="0" smtClean="0"/>
              <a:t>4X</a:t>
            </a:r>
            <a:endParaRPr lang="en-US" sz="4000" dirty="0"/>
          </a:p>
        </p:txBody>
      </p:sp>
      <p:sp>
        <p:nvSpPr>
          <p:cNvPr id="13" name="TextBox 12"/>
          <p:cNvSpPr txBox="1"/>
          <p:nvPr/>
        </p:nvSpPr>
        <p:spPr>
          <a:xfrm>
            <a:off x="1182879" y="2439965"/>
            <a:ext cx="1083272" cy="707886"/>
          </a:xfrm>
          <a:prstGeom prst="rect">
            <a:avLst/>
          </a:prstGeom>
          <a:noFill/>
        </p:spPr>
        <p:txBody>
          <a:bodyPr wrap="square" rtlCol="0">
            <a:spAutoFit/>
          </a:bodyPr>
          <a:lstStyle/>
          <a:p>
            <a:r>
              <a:rPr lang="en-US" sz="4000" dirty="0" smtClean="0"/>
              <a:t>10X</a:t>
            </a:r>
            <a:endParaRPr lang="en-US" sz="4000" dirty="0"/>
          </a:p>
        </p:txBody>
      </p:sp>
      <p:sp>
        <p:nvSpPr>
          <p:cNvPr id="14" name="TextBox 13"/>
          <p:cNvSpPr txBox="1"/>
          <p:nvPr/>
        </p:nvSpPr>
        <p:spPr>
          <a:xfrm>
            <a:off x="1182879" y="3610464"/>
            <a:ext cx="1021019" cy="707886"/>
          </a:xfrm>
          <a:prstGeom prst="rect">
            <a:avLst/>
          </a:prstGeom>
          <a:noFill/>
        </p:spPr>
        <p:txBody>
          <a:bodyPr wrap="square" rtlCol="0">
            <a:spAutoFit/>
          </a:bodyPr>
          <a:lstStyle/>
          <a:p>
            <a:r>
              <a:rPr lang="en-US" sz="4000" dirty="0" smtClean="0"/>
              <a:t>40X</a:t>
            </a:r>
            <a:endParaRPr lang="en-US" sz="4000" dirty="0"/>
          </a:p>
        </p:txBody>
      </p:sp>
    </p:spTree>
    <p:extLst>
      <p:ext uri="{BB962C8B-B14F-4D97-AF65-F5344CB8AC3E}">
        <p14:creationId xmlns:p14="http://schemas.microsoft.com/office/powerpoint/2010/main" val="30989363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ght_microscope.jpg"/>
          <p:cNvPicPr>
            <a:picLocks noGrp="1" noChangeAspect="1"/>
          </p:cNvPicPr>
          <p:nvPr>
            <p:ph idx="1"/>
          </p:nvPr>
        </p:nvPicPr>
        <p:blipFill>
          <a:blip r:embed="rId3">
            <a:extLst>
              <a:ext uri="{28A0092B-C50C-407E-A947-70E740481C1C}">
                <a14:useLocalDpi xmlns:a14="http://schemas.microsoft.com/office/drawing/2010/main" val="0"/>
              </a:ext>
            </a:extLst>
          </a:blip>
          <a:srcRect l="-86972" r="-86972"/>
          <a:stretch>
            <a:fillRect/>
          </a:stretch>
        </p:blipFill>
        <p:spPr>
          <a:xfrm>
            <a:off x="-3560346" y="239913"/>
            <a:ext cx="11682662" cy="6425014"/>
          </a:xfrm>
        </p:spPr>
      </p:pic>
      <p:cxnSp>
        <p:nvCxnSpPr>
          <p:cNvPr id="6" name="Straight Connector 5"/>
          <p:cNvCxnSpPr/>
          <p:nvPr/>
        </p:nvCxnSpPr>
        <p:spPr>
          <a:xfrm>
            <a:off x="2527349" y="1398217"/>
            <a:ext cx="2681299" cy="25655"/>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5208648" y="1026214"/>
            <a:ext cx="2937883" cy="523220"/>
          </a:xfrm>
          <a:prstGeom prst="rect">
            <a:avLst/>
          </a:prstGeom>
          <a:noFill/>
        </p:spPr>
        <p:txBody>
          <a:bodyPr wrap="square" rtlCol="0">
            <a:spAutoFit/>
          </a:bodyPr>
          <a:lstStyle/>
          <a:p>
            <a:r>
              <a:rPr lang="en-US" sz="2800" dirty="0" smtClean="0"/>
              <a:t>Ocular Lens</a:t>
            </a:r>
            <a:endParaRPr lang="en-US" sz="2800" dirty="0"/>
          </a:p>
        </p:txBody>
      </p:sp>
    </p:spTree>
    <p:extLst>
      <p:ext uri="{BB962C8B-B14F-4D97-AF65-F5344CB8AC3E}">
        <p14:creationId xmlns:p14="http://schemas.microsoft.com/office/powerpoint/2010/main" val="39328076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ght_microscope.jpg"/>
          <p:cNvPicPr>
            <a:picLocks noGrp="1" noChangeAspect="1"/>
          </p:cNvPicPr>
          <p:nvPr>
            <p:ph idx="1"/>
          </p:nvPr>
        </p:nvPicPr>
        <p:blipFill>
          <a:blip r:embed="rId3">
            <a:extLst>
              <a:ext uri="{28A0092B-C50C-407E-A947-70E740481C1C}">
                <a14:useLocalDpi xmlns:a14="http://schemas.microsoft.com/office/drawing/2010/main" val="0"/>
              </a:ext>
            </a:extLst>
          </a:blip>
          <a:srcRect l="-86972" r="-86972"/>
          <a:stretch>
            <a:fillRect/>
          </a:stretch>
        </p:blipFill>
        <p:spPr>
          <a:xfrm>
            <a:off x="-3560346" y="239913"/>
            <a:ext cx="11682662" cy="6425014"/>
          </a:xfrm>
        </p:spPr>
      </p:pic>
      <p:cxnSp>
        <p:nvCxnSpPr>
          <p:cNvPr id="6" name="Straight Connector 5"/>
          <p:cNvCxnSpPr/>
          <p:nvPr/>
        </p:nvCxnSpPr>
        <p:spPr>
          <a:xfrm>
            <a:off x="3155979" y="2937539"/>
            <a:ext cx="2681299" cy="25655"/>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5837278" y="2565536"/>
            <a:ext cx="2937883" cy="523220"/>
          </a:xfrm>
          <a:prstGeom prst="rect">
            <a:avLst/>
          </a:prstGeom>
          <a:noFill/>
        </p:spPr>
        <p:txBody>
          <a:bodyPr wrap="square" rtlCol="0">
            <a:spAutoFit/>
          </a:bodyPr>
          <a:lstStyle/>
          <a:p>
            <a:r>
              <a:rPr lang="en-US" sz="2800" dirty="0" smtClean="0"/>
              <a:t>Coarse Focus</a:t>
            </a:r>
            <a:endParaRPr lang="en-US" sz="2800" dirty="0"/>
          </a:p>
        </p:txBody>
      </p:sp>
      <p:cxnSp>
        <p:nvCxnSpPr>
          <p:cNvPr id="5" name="Straight Connector 4"/>
          <p:cNvCxnSpPr/>
          <p:nvPr/>
        </p:nvCxnSpPr>
        <p:spPr>
          <a:xfrm>
            <a:off x="3308379" y="3585971"/>
            <a:ext cx="2681299" cy="25655"/>
          </a:xfrm>
          <a:prstGeom prst="line">
            <a:avLst/>
          </a:prstGeom>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5989678" y="3213968"/>
            <a:ext cx="2937883" cy="523220"/>
          </a:xfrm>
          <a:prstGeom prst="rect">
            <a:avLst/>
          </a:prstGeom>
          <a:noFill/>
        </p:spPr>
        <p:txBody>
          <a:bodyPr wrap="square" rtlCol="0">
            <a:spAutoFit/>
          </a:bodyPr>
          <a:lstStyle/>
          <a:p>
            <a:r>
              <a:rPr lang="en-US" sz="2800" dirty="0" smtClean="0"/>
              <a:t>Fine Focus</a:t>
            </a:r>
            <a:endParaRPr lang="en-US" sz="2800" dirty="0"/>
          </a:p>
        </p:txBody>
      </p:sp>
    </p:spTree>
    <p:extLst>
      <p:ext uri="{BB962C8B-B14F-4D97-AF65-F5344CB8AC3E}">
        <p14:creationId xmlns:p14="http://schemas.microsoft.com/office/powerpoint/2010/main" val="13934060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cells </a:t>
            </a:r>
            <a:endParaRPr lang="en-US" dirty="0"/>
          </a:p>
        </p:txBody>
      </p:sp>
      <p:pic>
        <p:nvPicPr>
          <p:cNvPr id="4" name="Content Placeholder 3"/>
          <p:cNvPicPr>
            <a:picLocks noGrp="1" noChangeAspect="1"/>
          </p:cNvPicPr>
          <p:nvPr>
            <p:ph idx="1"/>
          </p:nvPr>
        </p:nvPicPr>
        <p:blipFill>
          <a:blip r:embed="rId3"/>
          <a:srcRect l="-18576" r="-18576"/>
          <a:stretch>
            <a:fillRect/>
          </a:stretch>
        </p:blipFill>
        <p:spPr/>
      </p:pic>
    </p:spTree>
    <p:extLst>
      <p:ext uri="{BB962C8B-B14F-4D97-AF65-F5344CB8AC3E}">
        <p14:creationId xmlns:p14="http://schemas.microsoft.com/office/powerpoint/2010/main" val="14563593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cells </a:t>
            </a:r>
            <a:endParaRPr lang="en-US" dirty="0"/>
          </a:p>
        </p:txBody>
      </p:sp>
      <p:pic>
        <p:nvPicPr>
          <p:cNvPr id="4" name="Content Placeholder 3"/>
          <p:cNvPicPr>
            <a:picLocks noGrp="1" noChangeAspect="1"/>
          </p:cNvPicPr>
          <p:nvPr>
            <p:ph idx="1"/>
          </p:nvPr>
        </p:nvPicPr>
        <p:blipFill>
          <a:blip r:embed="rId3"/>
          <a:srcRect l="-17925" r="-17925"/>
          <a:stretch>
            <a:fillRect/>
          </a:stretch>
        </p:blipFill>
        <p:spPr/>
      </p:pic>
    </p:spTree>
    <p:extLst>
      <p:ext uri="{BB962C8B-B14F-4D97-AF65-F5344CB8AC3E}">
        <p14:creationId xmlns:p14="http://schemas.microsoft.com/office/powerpoint/2010/main" val="4737112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25345544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a light microscope magnify cells?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prstGeom prst="rect">
            <a:avLst/>
          </a:prstGeom>
        </p:spPr>
      </p:pic>
    </p:spTree>
    <p:extLst>
      <p:ext uri="{BB962C8B-B14F-4D97-AF65-F5344CB8AC3E}">
        <p14:creationId xmlns:p14="http://schemas.microsoft.com/office/powerpoint/2010/main" val="12342217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type of microscope would you use to look at a plant or animal cell?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xfrm>
            <a:off x="3597638" y="2968052"/>
            <a:ext cx="6378315" cy="3622806"/>
          </a:xfrm>
          <a:prstGeom prst="rect">
            <a:avLst/>
          </a:prstGeom>
        </p:spPr>
      </p:pic>
      <p:sp>
        <p:nvSpPr>
          <p:cNvPr id="3" name="TextBox 2"/>
          <p:cNvSpPr txBox="1"/>
          <p:nvPr/>
        </p:nvSpPr>
        <p:spPr>
          <a:xfrm>
            <a:off x="457200" y="2183222"/>
            <a:ext cx="4159770" cy="1569660"/>
          </a:xfrm>
          <a:prstGeom prst="rect">
            <a:avLst/>
          </a:prstGeom>
          <a:noFill/>
        </p:spPr>
        <p:txBody>
          <a:bodyPr wrap="square" rtlCol="0">
            <a:spAutoFit/>
          </a:bodyPr>
          <a:lstStyle/>
          <a:p>
            <a:pPr marL="514350" indent="-514350">
              <a:buFont typeface="+mj-lt"/>
              <a:buAutoNum type="alphaUcPeriod"/>
            </a:pPr>
            <a:r>
              <a:rPr lang="en-US" sz="3200" dirty="0" smtClean="0"/>
              <a:t>electron microscope</a:t>
            </a:r>
          </a:p>
          <a:p>
            <a:pPr marL="514350" indent="-514350">
              <a:buFont typeface="+mj-lt"/>
              <a:buAutoNum type="alphaUcPeriod"/>
            </a:pPr>
            <a:endParaRPr lang="en-US" sz="3200" dirty="0"/>
          </a:p>
          <a:p>
            <a:pPr marL="514350" indent="-514350">
              <a:buFont typeface="+mj-lt"/>
              <a:buAutoNum type="alphaUcPeriod"/>
            </a:pPr>
            <a:r>
              <a:rPr lang="en-US" sz="3200" dirty="0" smtClean="0"/>
              <a:t>light microscope</a:t>
            </a:r>
            <a:endParaRPr lang="en-US" sz="3200" dirty="0"/>
          </a:p>
        </p:txBody>
      </p:sp>
    </p:spTree>
    <p:extLst>
      <p:ext uri="{BB962C8B-B14F-4D97-AF65-F5344CB8AC3E}">
        <p14:creationId xmlns:p14="http://schemas.microsoft.com/office/powerpoint/2010/main" val="2637535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type of microscope would you use to look at a plant or animal cell?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xfrm>
            <a:off x="3597638" y="2968052"/>
            <a:ext cx="6378315" cy="3622806"/>
          </a:xfrm>
          <a:prstGeom prst="rect">
            <a:avLst/>
          </a:prstGeom>
        </p:spPr>
      </p:pic>
      <p:sp>
        <p:nvSpPr>
          <p:cNvPr id="3" name="TextBox 2"/>
          <p:cNvSpPr txBox="1"/>
          <p:nvPr/>
        </p:nvSpPr>
        <p:spPr>
          <a:xfrm>
            <a:off x="457200" y="2183222"/>
            <a:ext cx="4159770" cy="1569660"/>
          </a:xfrm>
          <a:prstGeom prst="rect">
            <a:avLst/>
          </a:prstGeom>
          <a:noFill/>
        </p:spPr>
        <p:txBody>
          <a:bodyPr wrap="square" rtlCol="0">
            <a:spAutoFit/>
          </a:bodyPr>
          <a:lstStyle/>
          <a:p>
            <a:pPr marL="514350" indent="-514350">
              <a:buFont typeface="+mj-lt"/>
              <a:buAutoNum type="alphaUcPeriod"/>
            </a:pPr>
            <a:r>
              <a:rPr lang="en-US" sz="3200" dirty="0" smtClean="0"/>
              <a:t>electron microscope</a:t>
            </a:r>
          </a:p>
          <a:p>
            <a:pPr marL="514350" indent="-514350">
              <a:buFont typeface="+mj-lt"/>
              <a:buAutoNum type="alphaUcPeriod"/>
            </a:pPr>
            <a:endParaRPr lang="en-US" sz="3200" dirty="0"/>
          </a:p>
          <a:p>
            <a:pPr marL="514350" indent="-514350">
              <a:buFont typeface="+mj-lt"/>
              <a:buAutoNum type="alphaUcPeriod"/>
            </a:pPr>
            <a:r>
              <a:rPr lang="en-US" sz="3200" dirty="0" smtClean="0">
                <a:solidFill>
                  <a:srgbClr val="FF0000"/>
                </a:solidFill>
              </a:rPr>
              <a:t>light microscope</a:t>
            </a:r>
            <a:endParaRPr lang="en-US" sz="3200" dirty="0">
              <a:solidFill>
                <a:srgbClr val="FF0000"/>
              </a:solidFill>
            </a:endParaRPr>
          </a:p>
        </p:txBody>
      </p:sp>
    </p:spTree>
    <p:extLst>
      <p:ext uri="{BB962C8B-B14F-4D97-AF65-F5344CB8AC3E}">
        <p14:creationId xmlns:p14="http://schemas.microsoft.com/office/powerpoint/2010/main" val="8407011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type of microscope would you use to look at an atom?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xfrm>
            <a:off x="3597638" y="2968052"/>
            <a:ext cx="6378315" cy="3622806"/>
          </a:xfrm>
          <a:prstGeom prst="rect">
            <a:avLst/>
          </a:prstGeom>
        </p:spPr>
      </p:pic>
      <p:sp>
        <p:nvSpPr>
          <p:cNvPr id="3" name="TextBox 2"/>
          <p:cNvSpPr txBox="1"/>
          <p:nvPr/>
        </p:nvSpPr>
        <p:spPr>
          <a:xfrm>
            <a:off x="457200" y="2183222"/>
            <a:ext cx="4159770" cy="1569660"/>
          </a:xfrm>
          <a:prstGeom prst="rect">
            <a:avLst/>
          </a:prstGeom>
          <a:noFill/>
        </p:spPr>
        <p:txBody>
          <a:bodyPr wrap="square" rtlCol="0">
            <a:spAutoFit/>
          </a:bodyPr>
          <a:lstStyle/>
          <a:p>
            <a:pPr marL="514350" indent="-514350">
              <a:buFont typeface="+mj-lt"/>
              <a:buAutoNum type="alphaUcPeriod"/>
            </a:pPr>
            <a:r>
              <a:rPr lang="en-US" sz="3200" dirty="0" smtClean="0"/>
              <a:t>electron microscope</a:t>
            </a:r>
          </a:p>
          <a:p>
            <a:pPr marL="514350" indent="-514350">
              <a:buFont typeface="+mj-lt"/>
              <a:buAutoNum type="alphaUcPeriod"/>
            </a:pPr>
            <a:endParaRPr lang="en-US" sz="3200" dirty="0"/>
          </a:p>
          <a:p>
            <a:pPr marL="514350" indent="-514350">
              <a:buFont typeface="+mj-lt"/>
              <a:buAutoNum type="alphaUcPeriod"/>
            </a:pPr>
            <a:r>
              <a:rPr lang="en-US" sz="3200" dirty="0" smtClean="0"/>
              <a:t>light microscope</a:t>
            </a:r>
            <a:endParaRPr lang="en-US" sz="3200" dirty="0"/>
          </a:p>
        </p:txBody>
      </p:sp>
    </p:spTree>
    <p:extLst>
      <p:ext uri="{BB962C8B-B14F-4D97-AF65-F5344CB8AC3E}">
        <p14:creationId xmlns:p14="http://schemas.microsoft.com/office/powerpoint/2010/main" val="7811201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09436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type of microscope would you use to look at an atom?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xfrm>
            <a:off x="3597638" y="2968052"/>
            <a:ext cx="6378315" cy="3622806"/>
          </a:xfrm>
          <a:prstGeom prst="rect">
            <a:avLst/>
          </a:prstGeom>
        </p:spPr>
      </p:pic>
      <p:sp>
        <p:nvSpPr>
          <p:cNvPr id="3" name="TextBox 2"/>
          <p:cNvSpPr txBox="1"/>
          <p:nvPr/>
        </p:nvSpPr>
        <p:spPr>
          <a:xfrm>
            <a:off x="457200" y="2183222"/>
            <a:ext cx="4159770" cy="1569660"/>
          </a:xfrm>
          <a:prstGeom prst="rect">
            <a:avLst/>
          </a:prstGeom>
          <a:noFill/>
        </p:spPr>
        <p:txBody>
          <a:bodyPr wrap="square" rtlCol="0">
            <a:spAutoFit/>
          </a:bodyPr>
          <a:lstStyle/>
          <a:p>
            <a:pPr marL="514350" indent="-514350">
              <a:buFont typeface="+mj-lt"/>
              <a:buAutoNum type="alphaUcPeriod"/>
            </a:pPr>
            <a:r>
              <a:rPr lang="en-US" sz="3200" dirty="0" smtClean="0">
                <a:solidFill>
                  <a:srgbClr val="FF0000"/>
                </a:solidFill>
              </a:rPr>
              <a:t>electron microscope</a:t>
            </a:r>
          </a:p>
          <a:p>
            <a:pPr marL="514350" indent="-514350">
              <a:buFont typeface="+mj-lt"/>
              <a:buAutoNum type="alphaUcPeriod"/>
            </a:pPr>
            <a:endParaRPr lang="en-US" sz="3200" dirty="0"/>
          </a:p>
          <a:p>
            <a:pPr marL="514350" indent="-514350">
              <a:buFont typeface="+mj-lt"/>
              <a:buAutoNum type="alphaUcPeriod"/>
            </a:pPr>
            <a:r>
              <a:rPr lang="en-US" sz="3200" dirty="0" smtClean="0"/>
              <a:t>light microscope</a:t>
            </a:r>
            <a:endParaRPr lang="en-US" sz="3200" dirty="0"/>
          </a:p>
        </p:txBody>
      </p:sp>
    </p:spTree>
    <p:extLst>
      <p:ext uri="{BB962C8B-B14F-4D97-AF65-F5344CB8AC3E}">
        <p14:creationId xmlns:p14="http://schemas.microsoft.com/office/powerpoint/2010/main" val="1240944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1" y="0"/>
            <a:ext cx="8432597" cy="6858000"/>
          </a:xfrm>
          <a:prstGeom prst="rect">
            <a:avLst/>
          </a:prstGeom>
        </p:spPr>
      </p:pic>
      <p:sp>
        <p:nvSpPr>
          <p:cNvPr id="4" name="TextBox 3"/>
          <p:cNvSpPr txBox="1"/>
          <p:nvPr/>
        </p:nvSpPr>
        <p:spPr>
          <a:xfrm>
            <a:off x="240030" y="148590"/>
            <a:ext cx="2997936" cy="707886"/>
          </a:xfrm>
          <a:prstGeom prst="rect">
            <a:avLst/>
          </a:prstGeom>
          <a:noFill/>
        </p:spPr>
        <p:txBody>
          <a:bodyPr wrap="none" rtlCol="0">
            <a:spAutoFit/>
          </a:bodyPr>
          <a:lstStyle/>
          <a:p>
            <a:r>
              <a:rPr lang="en-US" sz="4000" dirty="0" smtClean="0">
                <a:solidFill>
                  <a:srgbClr val="FF0000"/>
                </a:solidFill>
              </a:rPr>
              <a:t>Remember!!!</a:t>
            </a:r>
            <a:endParaRPr lang="en-US" sz="4000" dirty="0">
              <a:solidFill>
                <a:srgbClr val="FF0000"/>
              </a:solidFill>
            </a:endParaRPr>
          </a:p>
        </p:txBody>
      </p:sp>
    </p:spTree>
    <p:extLst>
      <p:ext uri="{BB962C8B-B14F-4D97-AF65-F5344CB8AC3E}">
        <p14:creationId xmlns:p14="http://schemas.microsoft.com/office/powerpoint/2010/main" val="15664117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ctron_microscope.jpg"/>
          <p:cNvPicPr>
            <a:picLocks noGrp="1" noChangeAspect="1"/>
          </p:cNvPicPr>
          <p:nvPr>
            <p:ph idx="1"/>
          </p:nvPr>
        </p:nvPicPr>
        <p:blipFill>
          <a:blip r:embed="rId3">
            <a:extLst>
              <a:ext uri="{28A0092B-C50C-407E-A947-70E740481C1C}">
                <a14:useLocalDpi xmlns:a14="http://schemas.microsoft.com/office/drawing/2010/main" val="0"/>
              </a:ext>
            </a:extLst>
          </a:blip>
          <a:srcRect l="-10572" r="-10572"/>
          <a:stretch>
            <a:fillRect/>
          </a:stretch>
        </p:blipFill>
        <p:spPr>
          <a:xfrm>
            <a:off x="562016" y="1618937"/>
            <a:ext cx="8086503" cy="4447265"/>
          </a:xfrm>
        </p:spPr>
      </p:pic>
      <p:sp>
        <p:nvSpPr>
          <p:cNvPr id="3" name="TextBox 2"/>
          <p:cNvSpPr txBox="1"/>
          <p:nvPr/>
        </p:nvSpPr>
        <p:spPr>
          <a:xfrm>
            <a:off x="888524" y="284732"/>
            <a:ext cx="7433489" cy="1200329"/>
          </a:xfrm>
          <a:prstGeom prst="rect">
            <a:avLst/>
          </a:prstGeom>
          <a:noFill/>
        </p:spPr>
        <p:txBody>
          <a:bodyPr wrap="square" rtlCol="0">
            <a:spAutoFit/>
          </a:bodyPr>
          <a:lstStyle/>
          <a:p>
            <a:pPr algn="ctr"/>
            <a:r>
              <a:rPr lang="en-US" sz="3600" b="1" u="sng" dirty="0"/>
              <a:t>e</a:t>
            </a:r>
            <a:r>
              <a:rPr lang="en-US" sz="3600" b="1" u="sng" dirty="0" smtClean="0"/>
              <a:t>lectron microscope</a:t>
            </a:r>
            <a:r>
              <a:rPr lang="en-US" sz="3600" dirty="0" smtClean="0"/>
              <a:t>: uses a beam of electrons to magnify an object.  </a:t>
            </a:r>
            <a:endParaRPr lang="en-US" sz="3600" dirty="0"/>
          </a:p>
        </p:txBody>
      </p:sp>
    </p:spTree>
    <p:extLst>
      <p:ext uri="{BB962C8B-B14F-4D97-AF65-F5344CB8AC3E}">
        <p14:creationId xmlns:p14="http://schemas.microsoft.com/office/powerpoint/2010/main" val="4918845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ght_microscope.jpg"/>
          <p:cNvPicPr>
            <a:picLocks noGrp="1" noChangeAspect="1"/>
          </p:cNvPicPr>
          <p:nvPr>
            <p:ph idx="1"/>
          </p:nvPr>
        </p:nvPicPr>
        <p:blipFill>
          <a:blip r:embed="rId3">
            <a:extLst>
              <a:ext uri="{28A0092B-C50C-407E-A947-70E740481C1C}">
                <a14:useLocalDpi xmlns:a14="http://schemas.microsoft.com/office/drawing/2010/main" val="0"/>
              </a:ext>
            </a:extLst>
          </a:blip>
          <a:srcRect l="-86972" r="-86972"/>
          <a:stretch>
            <a:fillRect/>
          </a:stretch>
        </p:blipFill>
        <p:spPr/>
      </p:pic>
      <p:sp>
        <p:nvSpPr>
          <p:cNvPr id="5" name="TextBox 4"/>
          <p:cNvSpPr txBox="1"/>
          <p:nvPr/>
        </p:nvSpPr>
        <p:spPr>
          <a:xfrm>
            <a:off x="795409" y="619542"/>
            <a:ext cx="7761656" cy="1200329"/>
          </a:xfrm>
          <a:prstGeom prst="rect">
            <a:avLst/>
          </a:prstGeom>
          <a:noFill/>
        </p:spPr>
        <p:txBody>
          <a:bodyPr wrap="square" rtlCol="0">
            <a:spAutoFit/>
          </a:bodyPr>
          <a:lstStyle/>
          <a:p>
            <a:r>
              <a:rPr lang="en-US" sz="3600" b="1" u="sng" dirty="0"/>
              <a:t>l</a:t>
            </a:r>
            <a:r>
              <a:rPr lang="en-US" sz="3600" b="1" u="sng" dirty="0" smtClean="0"/>
              <a:t>ight microscope</a:t>
            </a:r>
            <a:r>
              <a:rPr lang="en-US" sz="3600" dirty="0" smtClean="0"/>
              <a:t>: uses 2 or more lenses and a light source to magnify an object.  </a:t>
            </a:r>
            <a:endParaRPr lang="en-US" sz="3600" dirty="0"/>
          </a:p>
        </p:txBody>
      </p:sp>
    </p:spTree>
    <p:extLst>
      <p:ext uri="{BB962C8B-B14F-4D97-AF65-F5344CB8AC3E}">
        <p14:creationId xmlns:p14="http://schemas.microsoft.com/office/powerpoint/2010/main" val="10579669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34788691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u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31" y="2693911"/>
            <a:ext cx="4088394" cy="1520677"/>
          </a:xfrm>
          <a:prstGeom prst="rect">
            <a:avLst/>
          </a:prstGeom>
        </p:spPr>
      </p:pic>
      <p:sp>
        <p:nvSpPr>
          <p:cNvPr id="3" name="TextBox 2"/>
          <p:cNvSpPr txBox="1"/>
          <p:nvPr/>
        </p:nvSpPr>
        <p:spPr>
          <a:xfrm>
            <a:off x="687867" y="200194"/>
            <a:ext cx="7965116" cy="646331"/>
          </a:xfrm>
          <a:prstGeom prst="rect">
            <a:avLst/>
          </a:prstGeom>
          <a:noFill/>
        </p:spPr>
        <p:txBody>
          <a:bodyPr wrap="none" rtlCol="0">
            <a:spAutoFit/>
          </a:bodyPr>
          <a:lstStyle/>
          <a:p>
            <a:r>
              <a:rPr lang="en-US" sz="3600" dirty="0" smtClean="0"/>
              <a:t>This Video Created With Resources From:</a:t>
            </a:r>
            <a:endParaRPr lang="en-US" sz="3600" dirty="0"/>
          </a:p>
        </p:txBody>
      </p:sp>
      <p:sp>
        <p:nvSpPr>
          <p:cNvPr id="4" name="TextBox 3"/>
          <p:cNvSpPr txBox="1"/>
          <p:nvPr/>
        </p:nvSpPr>
        <p:spPr>
          <a:xfrm>
            <a:off x="880178" y="5177065"/>
            <a:ext cx="7615261" cy="954107"/>
          </a:xfrm>
          <a:prstGeom prst="rect">
            <a:avLst/>
          </a:prstGeom>
          <a:noFill/>
        </p:spPr>
        <p:txBody>
          <a:bodyPr wrap="none" rtlCol="0">
            <a:spAutoFit/>
          </a:bodyPr>
          <a:lstStyle/>
          <a:p>
            <a:pPr algn="ctr"/>
            <a:r>
              <a:rPr lang="en-US" sz="2800" dirty="0" smtClean="0"/>
              <a:t>Questions or Comments to Michael Kennedy, Ph.D.  </a:t>
            </a:r>
          </a:p>
          <a:p>
            <a:pPr algn="ctr"/>
            <a:r>
              <a:rPr lang="en-US" sz="2800" dirty="0" err="1" smtClean="0"/>
              <a:t>MKennedy@Virginia.edu</a:t>
            </a:r>
            <a:endParaRPr lang="en-US" sz="2800" dirty="0"/>
          </a:p>
        </p:txBody>
      </p:sp>
      <p:sp>
        <p:nvSpPr>
          <p:cNvPr id="7" name="TextBox 6"/>
          <p:cNvSpPr txBox="1"/>
          <p:nvPr/>
        </p:nvSpPr>
        <p:spPr>
          <a:xfrm>
            <a:off x="1952079" y="1723233"/>
            <a:ext cx="5207375" cy="461665"/>
          </a:xfrm>
          <a:prstGeom prst="rect">
            <a:avLst/>
          </a:prstGeom>
          <a:noFill/>
        </p:spPr>
        <p:txBody>
          <a:bodyPr wrap="none" rtlCol="0">
            <a:spAutoFit/>
          </a:bodyPr>
          <a:lstStyle/>
          <a:p>
            <a:r>
              <a:rPr lang="en-US" sz="2400" dirty="0" smtClean="0">
                <a:solidFill>
                  <a:srgbClr val="FF0000"/>
                </a:solidFill>
              </a:rPr>
              <a:t>Cooperative Agreement # R324B130023</a:t>
            </a:r>
            <a:endParaRPr lang="en-US" sz="2400" dirty="0">
              <a:solidFill>
                <a:srgbClr val="FF0000"/>
              </a:solidFill>
            </a:endParaRPr>
          </a:p>
        </p:txBody>
      </p:sp>
      <p:sp>
        <p:nvSpPr>
          <p:cNvPr id="8" name="TextBox 7"/>
          <p:cNvSpPr txBox="1"/>
          <p:nvPr/>
        </p:nvSpPr>
        <p:spPr>
          <a:xfrm>
            <a:off x="889420" y="4214588"/>
            <a:ext cx="7606019" cy="461665"/>
          </a:xfrm>
          <a:prstGeom prst="rect">
            <a:avLst/>
          </a:prstGeom>
          <a:noFill/>
        </p:spPr>
        <p:txBody>
          <a:bodyPr wrap="none" rtlCol="0">
            <a:spAutoFit/>
          </a:bodyPr>
          <a:lstStyle/>
          <a:p>
            <a:r>
              <a:rPr lang="en-US" sz="2400" dirty="0" smtClean="0">
                <a:solidFill>
                  <a:srgbClr val="FF0000"/>
                </a:solidFill>
              </a:rPr>
              <a:t>Curry School Foundation’s Research and Development Fund</a:t>
            </a:r>
            <a:endParaRPr lang="en-US" sz="2400" dirty="0">
              <a:solidFill>
                <a:srgbClr val="FF0000"/>
              </a:solidFill>
            </a:endParaRPr>
          </a:p>
        </p:txBody>
      </p:sp>
      <p:pic>
        <p:nvPicPr>
          <p:cNvPr id="9" name="Picture 8" descr="Screen Shot 2014-07-21 at 12.0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0" y="1174202"/>
            <a:ext cx="7315200" cy="635000"/>
          </a:xfrm>
          <a:prstGeom prst="rect">
            <a:avLst/>
          </a:prstGeom>
        </p:spPr>
      </p:pic>
    </p:spTree>
    <p:extLst>
      <p:ext uri="{BB962C8B-B14F-4D97-AF65-F5344CB8AC3E}">
        <p14:creationId xmlns:p14="http://schemas.microsoft.com/office/powerpoint/2010/main" val="36829258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Activity</a:t>
            </a:r>
            <a:endParaRPr lang="en-US" dirty="0"/>
          </a:p>
        </p:txBody>
      </p:sp>
      <p:sp>
        <p:nvSpPr>
          <p:cNvPr id="3" name="Content Placeholder 2"/>
          <p:cNvSpPr>
            <a:spLocks noGrp="1"/>
          </p:cNvSpPr>
          <p:nvPr>
            <p:ph sz="half" idx="1"/>
          </p:nvPr>
        </p:nvSpPr>
        <p:spPr/>
        <p:txBody>
          <a:bodyPr>
            <a:normAutofit fontScale="55000" lnSpcReduction="20000"/>
          </a:bodyPr>
          <a:lstStyle/>
          <a:p>
            <a:pPr marL="0" indent="0">
              <a:buNone/>
            </a:pPr>
            <a:r>
              <a:rPr lang="en-US" b="1" dirty="0" smtClean="0"/>
              <a:t>Objective: </a:t>
            </a:r>
            <a:r>
              <a:rPr lang="en-US" dirty="0"/>
              <a:t>design an investigation from a testable question related to animal and plant cells. The investigation may be a complete experimental design or may focus on systematic observation, description, measurement, and/or data collection and analysis. </a:t>
            </a:r>
          </a:p>
          <a:p>
            <a:pPr marL="0" indent="0">
              <a:buNone/>
            </a:pPr>
            <a:endParaRPr lang="en-US" b="1" dirty="0" smtClean="0"/>
          </a:p>
          <a:p>
            <a:pPr marL="0" indent="0">
              <a:buNone/>
            </a:pPr>
            <a:r>
              <a:rPr lang="en-US" b="1" dirty="0" smtClean="0"/>
              <a:t>Activity: </a:t>
            </a:r>
            <a:r>
              <a:rPr lang="en-US" dirty="0" smtClean="0"/>
              <a:t>Here students will design a lab around using the microscope to determine observable difference between animal and plant cells. Students will create their own hypothesis, observation and conclusions. </a:t>
            </a:r>
            <a:endParaRPr lang="en-US" dirty="0"/>
          </a:p>
        </p:txBody>
      </p:sp>
      <p:sp>
        <p:nvSpPr>
          <p:cNvPr id="4" name="Content Placeholder 3"/>
          <p:cNvSpPr>
            <a:spLocks noGrp="1"/>
          </p:cNvSpPr>
          <p:nvPr>
            <p:ph sz="half" idx="2"/>
          </p:nvPr>
        </p:nvSpPr>
        <p:spPr/>
        <p:txBody>
          <a:bodyPr>
            <a:normAutofit fontScale="55000" lnSpcReduction="20000"/>
          </a:bodyPr>
          <a:lstStyle/>
          <a:p>
            <a:pPr marL="0" indent="0">
              <a:buNone/>
            </a:pPr>
            <a:r>
              <a:rPr lang="en-US" b="1" dirty="0" smtClean="0"/>
              <a:t>Materials:</a:t>
            </a:r>
          </a:p>
          <a:p>
            <a:r>
              <a:rPr lang="en-US" dirty="0" smtClean="0"/>
              <a:t>Light Microscope</a:t>
            </a:r>
          </a:p>
          <a:p>
            <a:r>
              <a:rPr lang="en-US" dirty="0" smtClean="0"/>
              <a:t>Slide</a:t>
            </a:r>
          </a:p>
          <a:p>
            <a:r>
              <a:rPr lang="en-US" dirty="0" smtClean="0"/>
              <a:t>Coverslip</a:t>
            </a:r>
          </a:p>
          <a:p>
            <a:r>
              <a:rPr lang="en-US" dirty="0" smtClean="0"/>
              <a:t>Water dropper</a:t>
            </a:r>
          </a:p>
          <a:p>
            <a:r>
              <a:rPr lang="en-US" dirty="0" smtClean="0"/>
              <a:t>Onion</a:t>
            </a:r>
          </a:p>
          <a:p>
            <a:r>
              <a:rPr lang="en-US" dirty="0" smtClean="0"/>
              <a:t>Tooth pick</a:t>
            </a:r>
          </a:p>
          <a:p>
            <a:r>
              <a:rPr lang="en-US" dirty="0" smtClean="0"/>
              <a:t>Iodine</a:t>
            </a:r>
          </a:p>
          <a:p>
            <a:r>
              <a:rPr lang="en-US" dirty="0" smtClean="0"/>
              <a:t>Pencil</a:t>
            </a:r>
          </a:p>
          <a:p>
            <a:r>
              <a:rPr lang="en-US" dirty="0" smtClean="0"/>
              <a:t>Worksheet</a:t>
            </a:r>
          </a:p>
          <a:p>
            <a:r>
              <a:rPr lang="en-US" dirty="0" smtClean="0"/>
              <a:t>Methylene blue</a:t>
            </a:r>
          </a:p>
          <a:p>
            <a:pPr marL="0" indent="0">
              <a:buNone/>
            </a:pPr>
            <a:endParaRPr lang="en-US" dirty="0" smtClean="0"/>
          </a:p>
          <a:p>
            <a:pPr marL="0" indent="0">
              <a:buNone/>
            </a:pPr>
            <a:r>
              <a:rPr lang="en-US" b="1" dirty="0" smtClean="0"/>
              <a:t>Resources</a:t>
            </a:r>
            <a:r>
              <a:rPr lang="en-US" dirty="0"/>
              <a:t>: https://</a:t>
            </a:r>
            <a:r>
              <a:rPr lang="en-US" dirty="0" err="1"/>
              <a:t>www.google.com</a:t>
            </a:r>
            <a:r>
              <a:rPr lang="en-US" dirty="0"/>
              <a:t>/</a:t>
            </a:r>
            <a:r>
              <a:rPr lang="en-US" dirty="0" err="1"/>
              <a:t>url?sa</a:t>
            </a:r>
            <a:r>
              <a:rPr lang="en-US" dirty="0"/>
              <a:t>=</a:t>
            </a:r>
            <a:r>
              <a:rPr lang="en-US" dirty="0" err="1"/>
              <a:t>t&amp;rct</a:t>
            </a:r>
            <a:r>
              <a:rPr lang="en-US" dirty="0"/>
              <a:t>=</a:t>
            </a:r>
            <a:r>
              <a:rPr lang="en-US" dirty="0" err="1"/>
              <a:t>j&amp;q</a:t>
            </a:r>
            <a:r>
              <a:rPr lang="en-US" dirty="0"/>
              <a:t>=&amp;</a:t>
            </a:r>
            <a:r>
              <a:rPr lang="en-US" dirty="0" err="1"/>
              <a:t>esrc</a:t>
            </a:r>
            <a:r>
              <a:rPr lang="en-US" dirty="0"/>
              <a:t>=</a:t>
            </a:r>
            <a:r>
              <a:rPr lang="en-US" dirty="0" err="1"/>
              <a:t>s&amp;source</a:t>
            </a:r>
            <a:r>
              <a:rPr lang="en-US" dirty="0"/>
              <a:t>=</a:t>
            </a:r>
            <a:r>
              <a:rPr lang="en-US" dirty="0" err="1"/>
              <a:t>web&amp;cd</a:t>
            </a:r>
            <a:r>
              <a:rPr lang="en-US" dirty="0"/>
              <a:t>=1&amp;ved=0ahUKEwjoxIu1l_fTAhVEeCYKHW6DAv8QFggiMAA&amp;url=http%3A%2F%2Famrita.olabs.edu.in%2F%3Fsub%3D79%26brch%3D15%26sim%3D125%26cnt%3D1&amp;usg=AFQjCNHZXab8bL_NH9C1LLkWInh8N5UGfw</a:t>
            </a:r>
          </a:p>
        </p:txBody>
      </p:sp>
    </p:spTree>
    <p:extLst>
      <p:ext uri="{BB962C8B-B14F-4D97-AF65-F5344CB8AC3E}">
        <p14:creationId xmlns:p14="http://schemas.microsoft.com/office/powerpoint/2010/main" val="37138691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13393262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Plant Cell.jpg"/>
          <p:cNvPicPr>
            <a:picLocks noGrp="1" noChangeAspect="1"/>
          </p:cNvPicPr>
          <p:nvPr>
            <p:ph idx="1"/>
          </p:nvPr>
        </p:nvPicPr>
        <p:blipFill>
          <a:blip r:embed="rId3">
            <a:extLst>
              <a:ext uri="{28A0092B-C50C-407E-A947-70E740481C1C}">
                <a14:useLocalDpi xmlns:a14="http://schemas.microsoft.com/office/drawing/2010/main" val="0"/>
              </a:ext>
            </a:extLst>
          </a:blip>
          <a:srcRect l="-29648" r="-29648"/>
          <a:stretch>
            <a:fillRect/>
          </a:stretch>
        </p:blipFill>
        <p:spPr>
          <a:xfrm>
            <a:off x="3112705" y="2456597"/>
            <a:ext cx="7395376" cy="4067172"/>
          </a:xfrm>
        </p:spPr>
      </p:pic>
      <p:pic>
        <p:nvPicPr>
          <p:cNvPr id="9" name="Content Placeholder 3" descr="Animal Cell.jpg"/>
          <p:cNvPicPr>
            <a:picLocks noChangeAspect="1"/>
          </p:cNvPicPr>
          <p:nvPr/>
        </p:nvPicPr>
        <p:blipFill>
          <a:blip r:embed="rId4">
            <a:extLst>
              <a:ext uri="{28A0092B-C50C-407E-A947-70E740481C1C}">
                <a14:useLocalDpi xmlns:a14="http://schemas.microsoft.com/office/drawing/2010/main" val="0"/>
              </a:ext>
            </a:extLst>
          </a:blip>
          <a:srcRect l="-26185" r="-26185"/>
          <a:stretch>
            <a:fillRect/>
          </a:stretch>
        </p:blipFill>
        <p:spPr>
          <a:xfrm>
            <a:off x="-714299" y="568192"/>
            <a:ext cx="6290055" cy="3459289"/>
          </a:xfrm>
          <a:prstGeom prst="rect">
            <a:avLst/>
          </a:prstGeom>
        </p:spPr>
      </p:pic>
      <p:sp>
        <p:nvSpPr>
          <p:cNvPr id="2" name="Title 1"/>
          <p:cNvSpPr>
            <a:spLocks noGrp="1"/>
          </p:cNvSpPr>
          <p:nvPr>
            <p:ph type="title"/>
          </p:nvPr>
        </p:nvSpPr>
        <p:spPr>
          <a:xfrm>
            <a:off x="1460956" y="96838"/>
            <a:ext cx="8229600" cy="1143000"/>
          </a:xfrm>
        </p:spPr>
        <p:txBody>
          <a:bodyPr/>
          <a:lstStyle/>
          <a:p>
            <a:r>
              <a:rPr lang="en-US" b="1" u="sng" dirty="0" smtClean="0"/>
              <a:t>Cell</a:t>
            </a:r>
            <a:r>
              <a:rPr lang="en-US" b="1" dirty="0" smtClean="0"/>
              <a:t>: </a:t>
            </a:r>
            <a:r>
              <a:rPr lang="en-US" dirty="0" smtClean="0"/>
              <a:t>the basic unit of life</a:t>
            </a:r>
            <a:endParaRPr lang="en-US" dirty="0"/>
          </a:p>
        </p:txBody>
      </p:sp>
    </p:spTree>
    <p:extLst>
      <p:ext uri="{BB962C8B-B14F-4D97-AF65-F5344CB8AC3E}">
        <p14:creationId xmlns:p14="http://schemas.microsoft.com/office/powerpoint/2010/main" val="10445784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ck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05" y="2113056"/>
            <a:ext cx="6411843" cy="3141803"/>
          </a:xfrm>
          <a:prstGeom prst="rect">
            <a:avLst/>
          </a:prstGeom>
        </p:spPr>
      </p:pic>
      <p:sp>
        <p:nvSpPr>
          <p:cNvPr id="6" name="Rectangle 5"/>
          <p:cNvSpPr/>
          <p:nvPr/>
        </p:nvSpPr>
        <p:spPr>
          <a:xfrm>
            <a:off x="153505" y="2763383"/>
            <a:ext cx="2288553" cy="29181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3720751" y="2336705"/>
            <a:ext cx="3897320" cy="29181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descr="animal cell no lab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068" y="1394710"/>
            <a:ext cx="1508515" cy="1216191"/>
          </a:xfrm>
          <a:prstGeom prst="rect">
            <a:avLst/>
          </a:prstGeom>
        </p:spPr>
      </p:pic>
      <p:pic>
        <p:nvPicPr>
          <p:cNvPr id="9" name="Picture 8" descr="animal cell no lab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926" y="2610901"/>
            <a:ext cx="1508515" cy="1216191"/>
          </a:xfrm>
          <a:prstGeom prst="rect">
            <a:avLst/>
          </a:prstGeom>
        </p:spPr>
      </p:pic>
      <p:pic>
        <p:nvPicPr>
          <p:cNvPr id="10" name="Picture 9" descr="animal cell no lab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411" y="2610901"/>
            <a:ext cx="1508515" cy="1216191"/>
          </a:xfrm>
          <a:prstGeom prst="rect">
            <a:avLst/>
          </a:prstGeom>
        </p:spPr>
      </p:pic>
      <p:pic>
        <p:nvPicPr>
          <p:cNvPr id="11" name="Picture 10" descr="animal cell no lab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926" y="3827092"/>
            <a:ext cx="1508515" cy="1216191"/>
          </a:xfrm>
          <a:prstGeom prst="rect">
            <a:avLst/>
          </a:prstGeom>
        </p:spPr>
      </p:pic>
      <p:pic>
        <p:nvPicPr>
          <p:cNvPr id="12" name="Picture 11" descr="animal cell no lab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2505" y="5073441"/>
            <a:ext cx="1508515" cy="1216191"/>
          </a:xfrm>
          <a:prstGeom prst="rect">
            <a:avLst/>
          </a:prstGeom>
        </p:spPr>
      </p:pic>
      <p:pic>
        <p:nvPicPr>
          <p:cNvPr id="13" name="Picture 12" descr="animal cell no lab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411" y="3827092"/>
            <a:ext cx="1508515" cy="1216191"/>
          </a:xfrm>
          <a:prstGeom prst="rect">
            <a:avLst/>
          </a:prstGeom>
        </p:spPr>
      </p:pic>
      <p:cxnSp>
        <p:nvCxnSpPr>
          <p:cNvPr id="14" name="Straight Connector 13"/>
          <p:cNvCxnSpPr/>
          <p:nvPr/>
        </p:nvCxnSpPr>
        <p:spPr>
          <a:xfrm flipH="1">
            <a:off x="3879484" y="1834322"/>
            <a:ext cx="1967652" cy="199277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3879484" y="3827092"/>
            <a:ext cx="2344437" cy="171972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0" y="130269"/>
            <a:ext cx="9144000" cy="1323439"/>
          </a:xfrm>
          <a:prstGeom prst="rect">
            <a:avLst/>
          </a:prstGeom>
          <a:noFill/>
        </p:spPr>
        <p:txBody>
          <a:bodyPr wrap="square" rtlCol="0">
            <a:spAutoFit/>
          </a:bodyPr>
          <a:lstStyle/>
          <a:p>
            <a:pPr algn="ctr"/>
            <a:r>
              <a:rPr lang="en-US" sz="4000" b="1" u="sng" dirty="0">
                <a:solidFill>
                  <a:prstClr val="black"/>
                </a:solidFill>
                <a:latin typeface="Calibri"/>
              </a:rPr>
              <a:t>animal cell</a:t>
            </a:r>
            <a:r>
              <a:rPr lang="en-US" sz="4000" dirty="0">
                <a:solidFill>
                  <a:prstClr val="black"/>
                </a:solidFill>
                <a:latin typeface="Calibri"/>
              </a:rPr>
              <a:t>: the type of cell that all animals are made up of</a:t>
            </a:r>
          </a:p>
        </p:txBody>
      </p:sp>
    </p:spTree>
    <p:extLst>
      <p:ext uri="{BB962C8B-B14F-4D97-AF65-F5344CB8AC3E}">
        <p14:creationId xmlns:p14="http://schemas.microsoft.com/office/powerpoint/2010/main" val="6979638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0269"/>
            <a:ext cx="9144000" cy="1323439"/>
          </a:xfrm>
          <a:prstGeom prst="rect">
            <a:avLst/>
          </a:prstGeom>
          <a:noFill/>
        </p:spPr>
        <p:txBody>
          <a:bodyPr wrap="square" rtlCol="0">
            <a:spAutoFit/>
          </a:bodyPr>
          <a:lstStyle/>
          <a:p>
            <a:pPr algn="ctr"/>
            <a:r>
              <a:rPr lang="en-US" sz="4000" b="1" u="sng" dirty="0" smtClean="0"/>
              <a:t>plant cell</a:t>
            </a:r>
            <a:r>
              <a:rPr lang="en-US" sz="4000" dirty="0" smtClean="0"/>
              <a:t>: the </a:t>
            </a:r>
            <a:r>
              <a:rPr lang="en-US" sz="4000" dirty="0"/>
              <a:t>type of cell that all plants are made up of</a:t>
            </a:r>
          </a:p>
        </p:txBody>
      </p:sp>
      <p:pic>
        <p:nvPicPr>
          <p:cNvPr id="5" name="Picture 4" descr="4663777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28" y="1719861"/>
            <a:ext cx="8190344" cy="3738830"/>
          </a:xfrm>
          <a:prstGeom prst="rect">
            <a:avLst/>
          </a:prstGeom>
        </p:spPr>
      </p:pic>
    </p:spTree>
    <p:extLst>
      <p:ext uri="{BB962C8B-B14F-4D97-AF65-F5344CB8AC3E}">
        <p14:creationId xmlns:p14="http://schemas.microsoft.com/office/powerpoint/2010/main" val="42095233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 Hooke</a:t>
            </a:r>
            <a:endParaRPr lang="en-US" dirty="0"/>
          </a:p>
        </p:txBody>
      </p:sp>
      <p:pic>
        <p:nvPicPr>
          <p:cNvPr id="4" name="Content Placeholder 3" descr="Microscope.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35923709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TotalTime>
  <Words>1201</Words>
  <Application>Microsoft Macintosh PowerPoint</Application>
  <PresentationFormat>On-screen Show (4:3)</PresentationFormat>
  <Paragraphs>174</Paragraphs>
  <Slides>46</Slides>
  <Notes>44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46</vt:i4>
      </vt:variant>
    </vt:vector>
  </HeadingPairs>
  <TitlesOfParts>
    <vt:vector size="50" baseType="lpstr">
      <vt:lpstr>Calibri</vt:lpstr>
      <vt:lpstr>Arial</vt:lpstr>
      <vt:lpstr>Office Theme</vt:lpstr>
      <vt:lpstr>1_Office Theme</vt:lpstr>
      <vt:lpstr>PowerPoint Presentation</vt:lpstr>
      <vt:lpstr>Electron Microscope</vt:lpstr>
      <vt:lpstr>Light Microscope</vt:lpstr>
      <vt:lpstr>PowerPoint Presentation</vt:lpstr>
      <vt:lpstr>PowerPoint Presentation</vt:lpstr>
      <vt:lpstr>Cell: the basic unit of life</vt:lpstr>
      <vt:lpstr>PowerPoint Presentation</vt:lpstr>
      <vt:lpstr>PowerPoint Presentation</vt:lpstr>
      <vt:lpstr>Robert Hooke</vt:lpstr>
      <vt:lpstr>Invention of the Microscope</vt:lpstr>
      <vt:lpstr>PowerPoint Presentation</vt:lpstr>
      <vt:lpstr>PowerPoint Presentation</vt:lpstr>
      <vt:lpstr>PowerPoint Presentation</vt:lpstr>
      <vt:lpstr>PowerPoint Presentation</vt:lpstr>
      <vt:lpstr>Electron Microscope</vt:lpstr>
      <vt:lpstr>PowerPoint Presentation</vt:lpstr>
      <vt:lpstr>PowerPoint Presentation</vt:lpstr>
      <vt:lpstr>magnifying = making an object larger</vt:lpstr>
      <vt:lpstr>An electron microscope can see an object the size of an atom. </vt:lpstr>
      <vt:lpstr>PowerPoint Presentation</vt:lpstr>
      <vt:lpstr>How does an electron microscope magnify an object? </vt:lpstr>
      <vt:lpstr>What microscope will we use in class? </vt:lpstr>
      <vt:lpstr>Light Microscope</vt:lpstr>
      <vt:lpstr>PowerPoint Presentation</vt:lpstr>
      <vt:lpstr>PowerPoint Presentation</vt:lpstr>
      <vt:lpstr>Cells </vt:lpstr>
      <vt:lpstr>PowerPoint Presentation</vt:lpstr>
      <vt:lpstr>PowerPoint Presentation</vt:lpstr>
      <vt:lpstr>PowerPoint Presentation</vt:lpstr>
      <vt:lpstr>Objective Lens</vt:lpstr>
      <vt:lpstr>PowerPoint Presentation</vt:lpstr>
      <vt:lpstr>PowerPoint Presentation</vt:lpstr>
      <vt:lpstr>Animal cells </vt:lpstr>
      <vt:lpstr>Plant cells </vt:lpstr>
      <vt:lpstr>PowerPoint Presentation</vt:lpstr>
      <vt:lpstr>How does a light microscope magnify cells? </vt:lpstr>
      <vt:lpstr>Which type of microscope would you use to look at a plant or animal cell? </vt:lpstr>
      <vt:lpstr>Which type of microscope would you use to look at a plant or animal cell? </vt:lpstr>
      <vt:lpstr>Which type of microscope would you use to look at an atom? </vt:lpstr>
      <vt:lpstr>Which type of microscope would you use to look at an atom? </vt:lpstr>
      <vt:lpstr>PowerPoint Presentation</vt:lpstr>
      <vt:lpstr>PowerPoint Presentation</vt:lpstr>
      <vt:lpstr>PowerPoint Presentation</vt:lpstr>
      <vt:lpstr>PowerPoint Presentation</vt:lpstr>
      <vt:lpstr>PowerPoint Presentation</vt:lpstr>
      <vt:lpstr>Potential Activity</vt:lpstr>
    </vt:vector>
  </TitlesOfParts>
  <Company>University of Virginia</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Katherine Peeples</cp:lastModifiedBy>
  <cp:revision>16</cp:revision>
  <dcterms:created xsi:type="dcterms:W3CDTF">2017-05-17T13:46:49Z</dcterms:created>
  <dcterms:modified xsi:type="dcterms:W3CDTF">2017-09-18T22:35:24Z</dcterms:modified>
</cp:coreProperties>
</file>