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0"/>
  </p:notesMasterIdLst>
  <p:sldIdLst>
    <p:sldId id="257" r:id="rId2"/>
    <p:sldId id="258" r:id="rId3"/>
    <p:sldId id="337" r:id="rId4"/>
    <p:sldId id="263" r:id="rId5"/>
    <p:sldId id="264" r:id="rId6"/>
    <p:sldId id="265" r:id="rId7"/>
    <p:sldId id="266" r:id="rId8"/>
    <p:sldId id="351" r:id="rId9"/>
    <p:sldId id="352" r:id="rId10"/>
    <p:sldId id="268" r:id="rId11"/>
    <p:sldId id="269" r:id="rId12"/>
    <p:sldId id="353" r:id="rId13"/>
    <p:sldId id="272" r:id="rId14"/>
    <p:sldId id="273" r:id="rId15"/>
    <p:sldId id="275" r:id="rId16"/>
    <p:sldId id="350" r:id="rId17"/>
    <p:sldId id="358" r:id="rId18"/>
    <p:sldId id="341" r:id="rId19"/>
    <p:sldId id="344" r:id="rId20"/>
    <p:sldId id="276" r:id="rId21"/>
    <p:sldId id="277" r:id="rId22"/>
    <p:sldId id="34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1" r:id="rId35"/>
    <p:sldId id="354" r:id="rId36"/>
    <p:sldId id="312" r:id="rId37"/>
    <p:sldId id="314" r:id="rId38"/>
    <p:sldId id="315" r:id="rId39"/>
    <p:sldId id="316" r:id="rId40"/>
    <p:sldId id="317" r:id="rId41"/>
    <p:sldId id="319" r:id="rId42"/>
    <p:sldId id="320" r:id="rId43"/>
    <p:sldId id="321" r:id="rId44"/>
    <p:sldId id="322" r:id="rId45"/>
    <p:sldId id="323" r:id="rId46"/>
    <p:sldId id="324" r:id="rId47"/>
    <p:sldId id="325" r:id="rId48"/>
    <p:sldId id="326" r:id="rId49"/>
    <p:sldId id="327" r:id="rId50"/>
    <p:sldId id="328" r:id="rId51"/>
    <p:sldId id="329" r:id="rId52"/>
    <p:sldId id="330" r:id="rId53"/>
    <p:sldId id="331" r:id="rId54"/>
    <p:sldId id="332" r:id="rId55"/>
    <p:sldId id="333" r:id="rId56"/>
    <p:sldId id="293" r:id="rId57"/>
    <p:sldId id="294" r:id="rId58"/>
    <p:sldId id="295" r:id="rId59"/>
    <p:sldId id="359" r:id="rId60"/>
    <p:sldId id="360" r:id="rId61"/>
    <p:sldId id="361" r:id="rId62"/>
    <p:sldId id="362" r:id="rId63"/>
    <p:sldId id="355" r:id="rId64"/>
    <p:sldId id="356" r:id="rId65"/>
    <p:sldId id="357" r:id="rId66"/>
    <p:sldId id="297" r:id="rId67"/>
    <p:sldId id="298" r:id="rId68"/>
    <p:sldId id="349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1104" autoAdjust="0"/>
  </p:normalViewPr>
  <p:slideViewPr>
    <p:cSldViewPr snapToGrid="0" snapToObjects="1">
      <p:cViewPr varScale="1">
        <p:scale>
          <a:sx n="98" d="100"/>
          <a:sy n="98" d="100"/>
        </p:scale>
        <p:origin x="-29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1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6918F-52D6-594E-A5AB-E8CD2FC02ADF}" type="datetimeFigureOut">
              <a:rPr lang="en-US" smtClean="0"/>
              <a:t>8/25/17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BF6FEF-E7BC-2841-9987-7296FF2AD8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0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 everyone get ready to learn some new vocabulary terms.</a:t>
            </a:r>
            <a:r>
              <a:rPr lang="en-US" baseline="0" dirty="0" smtClean="0"/>
              <a:t>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371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Now</a:t>
            </a:r>
            <a:r>
              <a:rPr lang="en-US" b="0" baseline="0" dirty="0" smtClean="0"/>
              <a:t> let’s pause for a moment to review the information we have covered already.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06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What is an atom?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4229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What is a property?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4229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First</a:t>
            </a:r>
            <a:r>
              <a:rPr lang="en-US" baseline="0" dirty="0" smtClean="0"/>
              <a:t> we are going to look at physical properties.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61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Physical</a:t>
            </a:r>
            <a:r>
              <a:rPr lang="en-US" sz="1200" baseline="0" dirty="0" smtClean="0"/>
              <a:t> properties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be measured without changing the substance.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88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Often</a:t>
            </a:r>
            <a:r>
              <a:rPr lang="en-US" baseline="0" dirty="0" smtClean="0"/>
              <a:t> times physical properties describe the physical makeup of a substance. </a:t>
            </a:r>
            <a:r>
              <a:rPr lang="en-US" dirty="0" smtClean="0"/>
              <a:t>For</a:t>
            </a:r>
            <a:r>
              <a:rPr lang="en-US" baseline="0" dirty="0" smtClean="0"/>
              <a:t> example color, shape, and luster, or shininess, are all physical properties.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8866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Other</a:t>
            </a:r>
            <a:r>
              <a:rPr lang="en-US" baseline="0" dirty="0" smtClean="0"/>
              <a:t> examples include units of measure.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F6FEF-E7BC-2841-9987-7296FF2AD8F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852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Other</a:t>
            </a:r>
            <a:r>
              <a:rPr lang="en-US" baseline="0" dirty="0" smtClean="0"/>
              <a:t> examples include units of measure like length, mass, volume, weight and density.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F6FEF-E7BC-2841-9987-7296FF2AD8F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5852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particular we will look at density. Density</a:t>
            </a:r>
            <a:r>
              <a:rPr lang="en-US" baseline="0" dirty="0" smtClean="0"/>
              <a:t> is an example of an observable physical property.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9F624-65FA-4BB8-B5AD-4CF9F786094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38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Density</a:t>
            </a:r>
            <a:r>
              <a:rPr lang="en-US" baseline="0" dirty="0" smtClean="0"/>
              <a:t> is the mass per unit of volume of a substance. This will always remain constant---or the same---for a compound or element.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9F624-65FA-4BB8-B5AD-4CF9F786094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837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Today</a:t>
            </a:r>
            <a:r>
              <a:rPr lang="en-US" baseline="0" dirty="0" smtClean="0"/>
              <a:t> we are going to learn about physical properties.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624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Let’s review the definition of </a:t>
            </a:r>
            <a:r>
              <a:rPr lang="en-US" b="0" baseline="0" dirty="0" smtClean="0"/>
              <a:t>physical property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79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What</a:t>
            </a:r>
            <a:r>
              <a:rPr lang="en-US" b="0" baseline="0" dirty="0" smtClean="0"/>
              <a:t> is a physical property?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621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en-US" baseline="0" dirty="0" smtClean="0"/>
              <a:t> is density?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89D6E-FC2A-4F16-98CA-550D87C4189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645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Now, let’s talk about some common examples of physical properties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823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Melting point, the temperature at which a substance</a:t>
            </a:r>
            <a:r>
              <a:rPr lang="en-US" baseline="0" dirty="0" smtClean="0"/>
              <a:t> will melt, is a physical property because you can measure it the point in which a substance melts.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821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Let’s talk about some non-examples of physical properties. These are things that might seem similar but do not fit the definition of physical properties.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1165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Reactivity</a:t>
            </a:r>
            <a:r>
              <a:rPr lang="en-US" baseline="0" dirty="0" smtClean="0"/>
              <a:t> is not a physical property because when you mix the two reactants together a new product is formed. This has a different chemical formula, giving it a new identity. Remember than in a physical property the identity is not changed.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304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Now, let’s look at a</a:t>
            </a:r>
            <a:r>
              <a:rPr lang="en-US" baseline="0" dirty="0" smtClean="0"/>
              <a:t> few pictures and decide if they are examples of physical properties.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967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Is odor a physical property or no?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967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Yes! You can describe how a substance smells without changing the substance.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96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are also going to learn about chemical properties.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2743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Is flammability,</a:t>
            </a:r>
            <a:r>
              <a:rPr lang="en-US" baseline="0" dirty="0" smtClean="0"/>
              <a:t> the ability to burn, </a:t>
            </a:r>
            <a:r>
              <a:rPr lang="en-US" dirty="0" smtClean="0"/>
              <a:t>a physical property?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35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No! To measure flammability, you would have to set the substance on fire to see if it burns.</a:t>
            </a:r>
            <a:r>
              <a:rPr lang="en-US" baseline="0" dirty="0" smtClean="0"/>
              <a:t> If a substance burns, then its identity changes, so flammability is not a physical property.</a:t>
            </a:r>
            <a:endParaRPr lang="en-US" dirty="0" smtClean="0"/>
          </a:p>
          <a:p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35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boiling</a:t>
            </a:r>
            <a:r>
              <a:rPr lang="en-US" baseline="0" dirty="0" smtClean="0"/>
              <a:t> point, the temperature in which a substance boils, a physical property or no?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967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Yes! You</a:t>
            </a:r>
            <a:r>
              <a:rPr lang="en-US" baseline="0" dirty="0" smtClean="0"/>
              <a:t> can measure a substance’s boiling point without changing the substance.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967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Physical</a:t>
            </a:r>
            <a:r>
              <a:rPr lang="en-US" sz="1200" baseline="0" dirty="0" smtClean="0"/>
              <a:t> properties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substance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be measured without changing the substance.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833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Now, let’s </a:t>
            </a:r>
            <a:r>
              <a:rPr lang="en-US" baseline="0" dirty="0" smtClean="0"/>
              <a:t>look at chemical properties.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611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Chemical properties are</a:t>
            </a:r>
            <a:r>
              <a:rPr lang="en-US" sz="1200" baseline="0" dirty="0" smtClean="0"/>
              <a:t> characteristics that can only be observed during a reaction. They result in the formation of a new substance. </a:t>
            </a: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78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Molecules interact with one another and</a:t>
            </a:r>
            <a:r>
              <a:rPr lang="en-US" baseline="0" dirty="0" smtClean="0"/>
              <a:t> sometimes the interaction results in new substances. This is called a chemical reaction—when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one or more substances change into one or more different substances.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672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Chemical</a:t>
            </a:r>
            <a:r>
              <a:rPr lang="en-US" baseline="0" dirty="0" smtClean="0"/>
              <a:t> properties can only be seen during or after a chemical reaction. They are not immediately seen like color or shape or able to be measured like density.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179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Let’s review the definition of </a:t>
            </a:r>
            <a:r>
              <a:rPr lang="en-US" b="0" baseline="0" dirty="0" smtClean="0"/>
              <a:t>chemical property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27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Before we define the terms Physical and Chemical Properties, let’s review some other words that you already learned, and make sure you are firm in your understanding.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216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What</a:t>
            </a:r>
            <a:r>
              <a:rPr lang="en-US" b="0" baseline="0" dirty="0" smtClean="0"/>
              <a:t> is a chemical property?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621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Now, let’s talk about some common examples of chemical properties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88237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Flammability is an example of a chemical property</a:t>
            </a:r>
            <a:r>
              <a:rPr lang="en-US" baseline="0" dirty="0" smtClean="0"/>
              <a:t>. It describes how likely something is to react with something and catch on fire. You cannot know if a substance is likely to catch fire by measuring something or looking at it. It is something you have to test to observe, so it is a chemical property.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157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Combustion</a:t>
            </a:r>
            <a:r>
              <a:rPr lang="en-US" baseline="0" dirty="0" smtClean="0"/>
              <a:t> is another example of a chemical property. It describes how likely a substance is to react with oxygen. You can only observe a substance’s combustion by observing how it reacts oxygen, so combustion is a chemical property.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99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Let’s talk about some non-examples of chemical properties. These are things that might seem similar but do not fit the definition of chemical properties.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116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Color, shape, and luster are all characteristics but these characteristics that can be</a:t>
            </a:r>
            <a:r>
              <a:rPr lang="en-US" baseline="0" dirty="0" smtClean="0"/>
              <a:t> observed without the substance reacting with another substance so they are not chemical properties.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88660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</a:t>
            </a:r>
            <a:r>
              <a:rPr lang="en-US" baseline="0" dirty="0" smtClean="0"/>
              <a:t> ability of salt to dissolve in water is not a chemical property because the salt is not reacting with the water. The salt does not change during this process.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1036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Now, let’s look at a</a:t>
            </a:r>
            <a:r>
              <a:rPr lang="en-US" baseline="0" dirty="0" smtClean="0"/>
              <a:t> few pictures and decide if they are examples of chemical properties.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967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boiling</a:t>
            </a:r>
            <a:r>
              <a:rPr lang="en-US" baseline="0" dirty="0" smtClean="0"/>
              <a:t> point, the temperature in which a substance boils, a chemical property or no?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9677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Nope! A substance</a:t>
            </a:r>
            <a:r>
              <a:rPr lang="en-US" baseline="0" dirty="0" smtClean="0"/>
              <a:t> boiling is not a chemical reaction as steam molecules and liquid molecules are the same—they do not change.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967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First, remember that matter</a:t>
            </a:r>
            <a:r>
              <a:rPr lang="en-US" sz="1200" baseline="0" dirty="0" smtClean="0"/>
              <a:t> is anything that has mass and takes up space.  </a:t>
            </a: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118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toxicity</a:t>
            </a:r>
            <a:r>
              <a:rPr lang="en-US" baseline="0" dirty="0" smtClean="0"/>
              <a:t>, or the ability of a substance to damage an organism, a chemical property?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52098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Yes!</a:t>
            </a:r>
            <a:r>
              <a:rPr lang="en-US" baseline="0" dirty="0" smtClean="0"/>
              <a:t> To measure toxicity one would have to observe how a substance reacts to an organism to see if it has harmful effects. Since this can only be observed after a chemical reaction, toxicity is a chemical property.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52098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dirty="0" smtClean="0"/>
              <a:t>Let’s review what we have learned one more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17683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a</a:t>
            </a:r>
            <a:r>
              <a:rPr lang="en-US" baseline="0" dirty="0" smtClean="0"/>
              <a:t> chemical property?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410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Flammability is a chemical property. When you test for flammability, you are chemically changing </a:t>
            </a:r>
            <a:r>
              <a:rPr lang="en-US" smtClean="0"/>
              <a:t>the substance.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893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a</a:t>
            </a:r>
            <a:r>
              <a:rPr lang="en-US" baseline="0" dirty="0" smtClean="0"/>
              <a:t> physical property?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410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Melting point is a physical property. When you measure the melting point, you are</a:t>
            </a:r>
            <a:r>
              <a:rPr lang="en-US" baseline="0" dirty="0" smtClean="0"/>
              <a:t> not changing the actual substance. You are just changing it’s state of matter from a solid to </a:t>
            </a:r>
            <a:r>
              <a:rPr lang="en-US" baseline="0" smtClean="0"/>
              <a:t>a liquid.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49546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let’s talk about how</a:t>
            </a:r>
            <a:r>
              <a:rPr lang="en-US" baseline="0" dirty="0" smtClean="0"/>
              <a:t> the </a:t>
            </a:r>
            <a:r>
              <a:rPr lang="en-US" baseline="0" dirty="0" smtClean="0"/>
              <a:t>physical and chemical properties are </a:t>
            </a:r>
            <a:r>
              <a:rPr lang="en-US" baseline="0" dirty="0" smtClean="0"/>
              <a:t>related. Let’s think about how these terms are similar and different.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8327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Both are observable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6032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But there is an</a:t>
            </a:r>
            <a:r>
              <a:rPr lang="en-US" baseline="0" dirty="0" smtClean="0"/>
              <a:t> important difference.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52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All matter is made of atoms. Atoms are the smallest whole unit of matter.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0971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While</a:t>
            </a:r>
            <a:r>
              <a:rPr lang="en-US" baseline="0" dirty="0" smtClean="0"/>
              <a:t> physical properties can be measured without changing the substance, chemical properties can only be observed during a chemical reaction.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5A0BB-0FE7-0048-88B8-0BD8DC7209B2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3230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remember!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9402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Physical</a:t>
            </a:r>
            <a:r>
              <a:rPr lang="en-US" sz="1200" baseline="0" dirty="0" smtClean="0"/>
              <a:t> properties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be measured without changing the substance.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78895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And</a:t>
            </a:r>
            <a:r>
              <a:rPr lang="en-US" sz="1200" baseline="0" dirty="0" smtClean="0"/>
              <a:t> c</a:t>
            </a:r>
            <a:r>
              <a:rPr lang="en-US" sz="1200" dirty="0" smtClean="0"/>
              <a:t>hemical properties are</a:t>
            </a:r>
            <a:r>
              <a:rPr lang="en-US" sz="1200" baseline="0" dirty="0" smtClean="0"/>
              <a:t> characteristics that can only be observed during a reaction. They result in the formation of a new substance. </a:t>
            </a:r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781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 for watching, and please continue watching CAPs available</a:t>
            </a:r>
            <a:r>
              <a:rPr lang="en-US" baseline="0" dirty="0" smtClean="0"/>
              <a:t> from this website.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72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</a:t>
            </a:r>
            <a:r>
              <a:rPr lang="en-US" baseline="0" dirty="0" smtClean="0"/>
              <a:t> substances have unique properties because of the atoms they are made of.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AEAA21-47BA-0245-9FDB-F763607C18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23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Properties are observed characteristics.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F6FEF-E7BC-2841-9987-7296FF2AD8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80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Properties</a:t>
            </a:r>
            <a:r>
              <a:rPr lang="en-US" baseline="0" dirty="0" smtClean="0"/>
              <a:t> can either be defined by their physical or chemical characteristics. They are used to describe what you see.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BF6FEF-E7BC-2841-9987-7296FF2AD8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80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6DF1D-A636-B847-8D6A-BB7A031B0AAA}" type="datetimeFigureOut">
              <a:rPr lang="en-US" smtClean="0"/>
              <a:t>8/25/17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A795-256C-CB47-ABBD-B8BCF7F9F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398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6DF1D-A636-B847-8D6A-BB7A031B0AAA}" type="datetimeFigureOut">
              <a:rPr lang="en-US" smtClean="0"/>
              <a:t>8/25/17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A795-256C-CB47-ABBD-B8BCF7F9F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10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6DF1D-A636-B847-8D6A-BB7A031B0AAA}" type="datetimeFigureOut">
              <a:rPr lang="en-US" smtClean="0"/>
              <a:t>8/25/17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A795-256C-CB47-ABBD-B8BCF7F9F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14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6DF1D-A636-B847-8D6A-BB7A031B0AAA}" type="datetimeFigureOut">
              <a:rPr lang="en-US" smtClean="0"/>
              <a:t>8/25/17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A795-256C-CB47-ABBD-B8BCF7F9F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37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6DF1D-A636-B847-8D6A-BB7A031B0AAA}" type="datetimeFigureOut">
              <a:rPr lang="en-US" smtClean="0"/>
              <a:t>8/25/17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A795-256C-CB47-ABBD-B8BCF7F9F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012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6DF1D-A636-B847-8D6A-BB7A031B0AAA}" type="datetimeFigureOut">
              <a:rPr lang="en-US" smtClean="0"/>
              <a:t>8/25/17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A795-256C-CB47-ABBD-B8BCF7F9F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06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6DF1D-A636-B847-8D6A-BB7A031B0AAA}" type="datetimeFigureOut">
              <a:rPr lang="en-US" smtClean="0"/>
              <a:t>8/25/17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A795-256C-CB47-ABBD-B8BCF7F9F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905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6DF1D-A636-B847-8D6A-BB7A031B0AAA}" type="datetimeFigureOut">
              <a:rPr lang="en-US" smtClean="0"/>
              <a:t>8/25/17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A795-256C-CB47-ABBD-B8BCF7F9F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65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6DF1D-A636-B847-8D6A-BB7A031B0AAA}" type="datetimeFigureOut">
              <a:rPr lang="en-US" smtClean="0"/>
              <a:t>8/25/17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A795-256C-CB47-ABBD-B8BCF7F9F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22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6DF1D-A636-B847-8D6A-BB7A031B0AAA}" type="datetimeFigureOut">
              <a:rPr lang="en-US" smtClean="0"/>
              <a:t>8/25/17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A795-256C-CB47-ABBD-B8BCF7F9F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4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6DF1D-A636-B847-8D6A-BB7A031B0AAA}" type="datetimeFigureOut">
              <a:rPr lang="en-US" smtClean="0"/>
              <a:t>8/25/17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1A795-256C-CB47-ABBD-B8BCF7F9F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43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6DF1D-A636-B847-8D6A-BB7A031B0AAA}" type="datetimeFigureOut">
              <a:rPr lang="en-US" smtClean="0"/>
              <a:t>8/25/17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1A795-256C-CB47-ABBD-B8BCF7F9F8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282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8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9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5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0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0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9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9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9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3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2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33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32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34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35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../media/image37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9144000" cy="41499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2788920"/>
            <a:ext cx="5054257" cy="406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5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1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34374" y="195788"/>
            <a:ext cx="3462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What is an atom?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4242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34374" y="195788"/>
            <a:ext cx="3892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What is a property?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2665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tionar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8" y="1008803"/>
            <a:ext cx="8628845" cy="5849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0068" y="319333"/>
            <a:ext cx="317663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</a:rPr>
              <a:t>Physical</a:t>
            </a:r>
          </a:p>
          <a:p>
            <a:r>
              <a:rPr lang="en-US" sz="6600" dirty="0" smtClean="0">
                <a:solidFill>
                  <a:srgbClr val="FF0000"/>
                </a:solidFill>
              </a:rPr>
              <a:t>Property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80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19202" y="3079218"/>
            <a:ext cx="7772400" cy="16116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Anchor image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630744" y="267058"/>
            <a:ext cx="7660858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/>
              <a:t>Physical Property:</a:t>
            </a:r>
          </a:p>
          <a:p>
            <a:pPr algn="ctr"/>
            <a:r>
              <a:rPr lang="en-US" sz="3600" dirty="0" smtClean="0"/>
              <a:t>Can </a:t>
            </a:r>
            <a:r>
              <a:rPr lang="en-US" sz="3600" dirty="0"/>
              <a:t>be measured without </a:t>
            </a:r>
            <a:endParaRPr lang="en-US" sz="3600" dirty="0" smtClean="0"/>
          </a:p>
          <a:p>
            <a:pPr algn="ctr"/>
            <a:r>
              <a:rPr lang="en-US" sz="3600" dirty="0" smtClean="0"/>
              <a:t>changing </a:t>
            </a:r>
            <a:r>
              <a:rPr lang="en-US" sz="3600" dirty="0"/>
              <a:t>the substance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185" y="2235200"/>
            <a:ext cx="5456098" cy="409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1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6832" y="427099"/>
            <a:ext cx="7832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 </a:t>
            </a:r>
            <a:endParaRPr lang="en-US" sz="7200" dirty="0"/>
          </a:p>
        </p:txBody>
      </p:sp>
      <p:sp>
        <p:nvSpPr>
          <p:cNvPr id="3" name="TextBox 2"/>
          <p:cNvSpPr txBox="1"/>
          <p:nvPr/>
        </p:nvSpPr>
        <p:spPr>
          <a:xfrm>
            <a:off x="848224" y="403177"/>
            <a:ext cx="12957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Color</a:t>
            </a:r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6791645" y="3491567"/>
            <a:ext cx="14763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Luster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3908602" y="2032083"/>
            <a:ext cx="14603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Shape</a:t>
            </a:r>
            <a:endParaRPr lang="en-US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1364" r="14934"/>
          <a:stretch/>
        </p:blipFill>
        <p:spPr>
          <a:xfrm>
            <a:off x="6104419" y="4199453"/>
            <a:ext cx="2669781" cy="2561103"/>
          </a:xfrm>
          <a:prstGeom prst="rect">
            <a:avLst/>
          </a:prstGeom>
        </p:spPr>
      </p:pic>
      <p:pic>
        <p:nvPicPr>
          <p:cNvPr id="9" name="Picture 8" descr="dreamstime_xs_1372163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2"/>
          <a:stretch/>
        </p:blipFill>
        <p:spPr>
          <a:xfrm>
            <a:off x="285093" y="1111063"/>
            <a:ext cx="2703786" cy="1947015"/>
          </a:xfrm>
          <a:prstGeom prst="rect">
            <a:avLst/>
          </a:prstGeom>
        </p:spPr>
      </p:pic>
      <p:pic>
        <p:nvPicPr>
          <p:cNvPr id="10" name="Picture 9" descr="dreamstime_xs_643447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290" y="2924726"/>
            <a:ext cx="3361709" cy="22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24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Units of Measure</a:t>
            </a:r>
            <a:endParaRPr lang="en-US" dirty="0"/>
          </a:p>
        </p:txBody>
      </p:sp>
      <p:pic>
        <p:nvPicPr>
          <p:cNvPr id="4" name="Content Placeholder 3" descr="measur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50" r="-9550"/>
          <a:stretch>
            <a:fillRect/>
          </a:stretch>
        </p:blipFill>
        <p:spPr>
          <a:xfrm>
            <a:off x="402618" y="1508344"/>
            <a:ext cx="8284182" cy="4555981"/>
          </a:xfrm>
        </p:spPr>
      </p:pic>
    </p:spTree>
    <p:extLst>
      <p:ext uri="{BB962C8B-B14F-4D97-AF65-F5344CB8AC3E}">
        <p14:creationId xmlns:p14="http://schemas.microsoft.com/office/powerpoint/2010/main" val="2756651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Units of Measure</a:t>
            </a:r>
            <a:endParaRPr lang="en-US" dirty="0"/>
          </a:p>
        </p:txBody>
      </p:sp>
      <p:pic>
        <p:nvPicPr>
          <p:cNvPr id="4" name="Content Placeholder 3" descr="measur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50" r="-9550"/>
          <a:stretch>
            <a:fillRect/>
          </a:stretch>
        </p:blipFill>
        <p:spPr>
          <a:xfrm>
            <a:off x="129588" y="1740585"/>
            <a:ext cx="3485896" cy="1917109"/>
          </a:xfrm>
        </p:spPr>
      </p:pic>
      <p:pic>
        <p:nvPicPr>
          <p:cNvPr id="3" name="Picture 2" descr="dreamstime_xs_2090989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847" y="1417638"/>
            <a:ext cx="2413023" cy="2337616"/>
          </a:xfrm>
          <a:prstGeom prst="rect">
            <a:avLst/>
          </a:prstGeom>
        </p:spPr>
      </p:pic>
      <p:pic>
        <p:nvPicPr>
          <p:cNvPr id="5" name="Picture 4" descr="dreamstime_xs_455451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84" y="3902455"/>
            <a:ext cx="1848459" cy="277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42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3719" y="622301"/>
            <a:ext cx="331002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 smtClean="0"/>
              <a:t>Density </a:t>
            </a:r>
            <a:endParaRPr lang="en-US" sz="8000" dirty="0"/>
          </a:p>
        </p:txBody>
      </p:sp>
      <p:pic>
        <p:nvPicPr>
          <p:cNvPr id="1026" name="Picture 2" descr="http://www.cyberphysics.co.uk/graphics/diagrams/forces/densit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931" y="3014662"/>
            <a:ext cx="4369594" cy="2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840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2950" y="1828801"/>
            <a:ext cx="3124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u="sng" dirty="0" smtClean="0"/>
              <a:t>Density</a:t>
            </a:r>
            <a:r>
              <a:rPr lang="en-US" sz="4800" dirty="0" smtClean="0"/>
              <a:t>: </a:t>
            </a:r>
          </a:p>
          <a:p>
            <a:r>
              <a:rPr lang="en-US" sz="4000" dirty="0" smtClean="0"/>
              <a:t>Mass per unit of volume </a:t>
            </a:r>
            <a:endParaRPr lang="en-US" sz="4000" dirty="0"/>
          </a:p>
        </p:txBody>
      </p:sp>
      <p:pic>
        <p:nvPicPr>
          <p:cNvPr id="3" name="Picture 2" descr="http://www.cyberphysics.co.uk/graphics/diagrams/forces/densit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395" y="1828800"/>
            <a:ext cx="4062129" cy="257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7521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1765" y="607990"/>
            <a:ext cx="55495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Physical Property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731" y="2104437"/>
            <a:ext cx="5570462" cy="3884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4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0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3780" y="241827"/>
            <a:ext cx="5463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What is </a:t>
            </a:r>
            <a:r>
              <a:rPr lang="en-US" sz="3600" dirty="0" smtClean="0"/>
              <a:t>a physical property?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7043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529" y="2453024"/>
            <a:ext cx="3250406" cy="35909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99281" y="953038"/>
            <a:ext cx="5698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/>
              <a:t>What is density? 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473440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7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552"/>
            <a:ext cx="5053263" cy="33696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880" y="2863329"/>
            <a:ext cx="5922825" cy="3948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81919" y="1169060"/>
            <a:ext cx="2721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Melting point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6695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04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712645">
            <a:off x="2651760" y="1097280"/>
            <a:ext cx="16882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NON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76408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4757"/>
          <a:stretch/>
        </p:blipFill>
        <p:spPr>
          <a:xfrm>
            <a:off x="1564438" y="153746"/>
            <a:ext cx="5723343" cy="64625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" y="925830"/>
            <a:ext cx="2270760" cy="1703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0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9714" y="132345"/>
            <a:ext cx="70718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Physical Property or No?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84898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9714" y="151537"/>
            <a:ext cx="70718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Physical Property or No?</a:t>
            </a:r>
          </a:p>
          <a:p>
            <a:endParaRPr lang="en-US" sz="5400" dirty="0"/>
          </a:p>
        </p:txBody>
      </p:sp>
      <p:pic>
        <p:nvPicPr>
          <p:cNvPr id="2" name="Picture 1" descr="ord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29" y="1121002"/>
            <a:ext cx="3593957" cy="541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42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9714" y="151537"/>
            <a:ext cx="70718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Physical Property or No?</a:t>
            </a:r>
          </a:p>
          <a:p>
            <a:endParaRPr lang="en-US" sz="5400" dirty="0"/>
          </a:p>
        </p:txBody>
      </p:sp>
      <p:pic>
        <p:nvPicPr>
          <p:cNvPr id="2" name="Picture 1" descr="ordor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29" y="1121002"/>
            <a:ext cx="3593957" cy="541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3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/>
          <a:lstStyle/>
          <a:p>
            <a:r>
              <a:rPr lang="en-US" sz="7200" dirty="0" smtClean="0"/>
              <a:t>Chemical Property</a:t>
            </a:r>
            <a:endParaRPr lang="en-US" sz="7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053" y="2330822"/>
            <a:ext cx="4028888" cy="405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4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59" y="1073867"/>
            <a:ext cx="7009327" cy="52579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9714" y="151537"/>
            <a:ext cx="70718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Physical Property or No?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96004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59" y="1073867"/>
            <a:ext cx="7009327" cy="52579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9714" y="151537"/>
            <a:ext cx="70718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Physical Property or No?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91819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5440" y="151536"/>
            <a:ext cx="70718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Physical Property or No?</a:t>
            </a:r>
          </a:p>
          <a:p>
            <a:endParaRPr lang="en-US" sz="5400" dirty="0"/>
          </a:p>
        </p:txBody>
      </p:sp>
      <p:pic>
        <p:nvPicPr>
          <p:cNvPr id="2" name="Picture 1" descr="boilin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40" y="1479701"/>
            <a:ext cx="7148286" cy="473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9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5440" y="151536"/>
            <a:ext cx="70718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Physical Property or No?</a:t>
            </a:r>
          </a:p>
          <a:p>
            <a:endParaRPr lang="en-US" sz="5400" dirty="0"/>
          </a:p>
        </p:txBody>
      </p:sp>
      <p:pic>
        <p:nvPicPr>
          <p:cNvPr id="2" name="Picture 1" descr="boilin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40" y="1479701"/>
            <a:ext cx="7148286" cy="473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19202" y="3079218"/>
            <a:ext cx="7772400" cy="16116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Anchor image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630744" y="267058"/>
            <a:ext cx="76608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/>
              <a:t>Physical Property: </a:t>
            </a:r>
            <a:r>
              <a:rPr lang="en-US" sz="3600" dirty="0" smtClean="0"/>
              <a:t>Can </a:t>
            </a:r>
            <a:r>
              <a:rPr lang="en-US" sz="3600" dirty="0"/>
              <a:t>be measured </a:t>
            </a:r>
            <a:r>
              <a:rPr lang="en-US" sz="3600" dirty="0" smtClean="0"/>
              <a:t>without changing </a:t>
            </a:r>
            <a:r>
              <a:rPr lang="en-US" sz="3600" dirty="0"/>
              <a:t>the substance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494" y="1764632"/>
            <a:ext cx="6625389" cy="4969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93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ctionar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68" y="1008803"/>
            <a:ext cx="8628845" cy="58491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0068" y="319333"/>
            <a:ext cx="332968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</a:rPr>
              <a:t>Chemical</a:t>
            </a:r>
          </a:p>
          <a:p>
            <a:r>
              <a:rPr lang="en-US" sz="6600" dirty="0" smtClean="0">
                <a:solidFill>
                  <a:srgbClr val="FF0000"/>
                </a:solidFill>
              </a:rPr>
              <a:t>Property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84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4656" y="728259"/>
            <a:ext cx="7415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733703" y="728259"/>
            <a:ext cx="7486416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/>
              <a:t>Chemical Property:</a:t>
            </a:r>
          </a:p>
          <a:p>
            <a:pPr algn="ctr"/>
            <a:r>
              <a:rPr lang="en-US" sz="3600" dirty="0" smtClean="0"/>
              <a:t>characteristics </a:t>
            </a:r>
            <a:r>
              <a:rPr lang="en-US" sz="3600" dirty="0"/>
              <a:t>that can only be observed during a reaction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989" y="2717800"/>
            <a:ext cx="3643952" cy="366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49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1317" y="2761147"/>
            <a:ext cx="3368388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/>
              <a:t>Old Substances  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5149762" y="2761147"/>
            <a:ext cx="3561109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dirty="0" smtClean="0"/>
              <a:t>New Substances  </a:t>
            </a:r>
            <a:endParaRPr lang="en-US" sz="4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810690" y="3106291"/>
            <a:ext cx="1145258" cy="138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003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66" y="818866"/>
            <a:ext cx="7238028" cy="5046887"/>
          </a:xfrm>
          <a:prstGeom prst="rect">
            <a:avLst/>
          </a:prstGeom>
        </p:spPr>
      </p:pic>
      <p:sp>
        <p:nvSpPr>
          <p:cNvPr id="3" name="&quot;No&quot; Symbol 2"/>
          <p:cNvSpPr/>
          <p:nvPr/>
        </p:nvSpPr>
        <p:spPr>
          <a:xfrm>
            <a:off x="580074" y="282238"/>
            <a:ext cx="7587991" cy="6575762"/>
          </a:xfrm>
          <a:prstGeom prst="noSmoking">
            <a:avLst>
              <a:gd name="adj" fmla="val 8498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68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08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3825" y="248455"/>
            <a:ext cx="5661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What is </a:t>
            </a:r>
            <a:r>
              <a:rPr lang="en-US" sz="3600" dirty="0" smtClean="0"/>
              <a:t>a chemical property?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2424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0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2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6832" y="766093"/>
            <a:ext cx="7832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 </a:t>
            </a:r>
            <a:endParaRPr lang="en-US" sz="7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22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9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9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04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712645">
            <a:off x="2651760" y="1097280"/>
            <a:ext cx="168828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NON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42106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6832" y="427099"/>
            <a:ext cx="7832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/>
              <a:t> </a:t>
            </a:r>
            <a:endParaRPr lang="en-US" sz="7200" dirty="0"/>
          </a:p>
        </p:txBody>
      </p:sp>
      <p:sp>
        <p:nvSpPr>
          <p:cNvPr id="10" name="TextBox 9"/>
          <p:cNvSpPr txBox="1"/>
          <p:nvPr/>
        </p:nvSpPr>
        <p:spPr>
          <a:xfrm>
            <a:off x="848224" y="403177"/>
            <a:ext cx="12957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Color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6791645" y="3491567"/>
            <a:ext cx="14763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Luster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3908602" y="2032083"/>
            <a:ext cx="14603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Shape</a:t>
            </a:r>
            <a:endParaRPr lang="en-US" sz="4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1364" r="14934"/>
          <a:stretch/>
        </p:blipFill>
        <p:spPr>
          <a:xfrm>
            <a:off x="6104419" y="4199453"/>
            <a:ext cx="2669781" cy="2561103"/>
          </a:xfrm>
          <a:prstGeom prst="rect">
            <a:avLst/>
          </a:prstGeom>
        </p:spPr>
      </p:pic>
      <p:pic>
        <p:nvPicPr>
          <p:cNvPr id="14" name="Picture 13" descr="dreamstime_xs_1372163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2"/>
          <a:stretch/>
        </p:blipFill>
        <p:spPr>
          <a:xfrm>
            <a:off x="285093" y="1111063"/>
            <a:ext cx="2703786" cy="1947015"/>
          </a:xfrm>
          <a:prstGeom prst="rect">
            <a:avLst/>
          </a:prstGeom>
        </p:spPr>
      </p:pic>
      <p:pic>
        <p:nvPicPr>
          <p:cNvPr id="15" name="Picture 14" descr="dreamstime_xs_643447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290" y="2924726"/>
            <a:ext cx="3361709" cy="22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3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8804" t="20078" b="15205"/>
          <a:stretch/>
        </p:blipFill>
        <p:spPr>
          <a:xfrm>
            <a:off x="4411578" y="1604211"/>
            <a:ext cx="4153887" cy="44383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6356" t="49513" r="18163"/>
          <a:stretch/>
        </p:blipFill>
        <p:spPr>
          <a:xfrm>
            <a:off x="1243263" y="1296736"/>
            <a:ext cx="2994526" cy="474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67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9714" y="132345"/>
            <a:ext cx="742680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Chemical Property or No?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08179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5440" y="151536"/>
            <a:ext cx="742680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Chemical Property or No?</a:t>
            </a:r>
          </a:p>
          <a:p>
            <a:endParaRPr lang="en-US" sz="5400" dirty="0"/>
          </a:p>
        </p:txBody>
      </p:sp>
      <p:pic>
        <p:nvPicPr>
          <p:cNvPr id="2" name="Picture 1" descr="boilin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40" y="1479701"/>
            <a:ext cx="7148286" cy="473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2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5440" y="151536"/>
            <a:ext cx="742680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Chemical Property or No?</a:t>
            </a:r>
          </a:p>
          <a:p>
            <a:endParaRPr lang="en-US" sz="5400" dirty="0"/>
          </a:p>
        </p:txBody>
      </p:sp>
      <p:pic>
        <p:nvPicPr>
          <p:cNvPr id="2" name="Picture 1" descr="boiling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40" y="1479701"/>
            <a:ext cx="7148286" cy="473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88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4656" y="728259"/>
            <a:ext cx="7415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733703" y="728259"/>
            <a:ext cx="7486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634954" y="323931"/>
            <a:ext cx="80956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Matter:</a:t>
            </a:r>
          </a:p>
          <a:p>
            <a:pPr algn="ctr"/>
            <a:r>
              <a:rPr lang="en-US" sz="4000" dirty="0" smtClean="0"/>
              <a:t>has </a:t>
            </a:r>
            <a:r>
              <a:rPr lang="en-US" sz="4000" dirty="0"/>
              <a:t>mass </a:t>
            </a:r>
            <a:r>
              <a:rPr lang="en-US" sz="4000" dirty="0" smtClean="0"/>
              <a:t>and takes </a:t>
            </a:r>
            <a:r>
              <a:rPr lang="en-US" sz="4000" dirty="0"/>
              <a:t>up </a:t>
            </a:r>
            <a:r>
              <a:rPr lang="en-US" sz="4000" dirty="0" smtClean="0"/>
              <a:t>space</a:t>
            </a:r>
            <a:endParaRPr lang="en-US" sz="4000" dirty="0"/>
          </a:p>
        </p:txBody>
      </p:sp>
      <p:sp>
        <p:nvSpPr>
          <p:cNvPr id="7" name="Oval 6"/>
          <p:cNvSpPr/>
          <p:nvPr/>
        </p:nvSpPr>
        <p:spPr>
          <a:xfrm>
            <a:off x="1757040" y="1930851"/>
            <a:ext cx="5253722" cy="4735803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13938" t="12281" r="15692" b="12281"/>
          <a:stretch/>
        </p:blipFill>
        <p:spPr>
          <a:xfrm>
            <a:off x="2722544" y="2476967"/>
            <a:ext cx="1487393" cy="15945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3938" t="12281" r="15692" b="12281"/>
          <a:stretch/>
        </p:blipFill>
        <p:spPr>
          <a:xfrm>
            <a:off x="4209937" y="2268226"/>
            <a:ext cx="1487393" cy="1594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l="13938" t="12281" r="15692" b="12281"/>
          <a:stretch/>
        </p:blipFill>
        <p:spPr>
          <a:xfrm>
            <a:off x="2305030" y="4071485"/>
            <a:ext cx="1487393" cy="1594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13938" t="12281" r="15692" b="12281"/>
          <a:stretch/>
        </p:blipFill>
        <p:spPr>
          <a:xfrm>
            <a:off x="3792423" y="4660003"/>
            <a:ext cx="1487393" cy="15945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3938" t="12281" r="15692" b="12281"/>
          <a:stretch/>
        </p:blipFill>
        <p:spPr>
          <a:xfrm>
            <a:off x="5279816" y="3559615"/>
            <a:ext cx="1487393" cy="1594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02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x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015" y="1000125"/>
            <a:ext cx="5677484" cy="56774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5440" y="151536"/>
            <a:ext cx="742680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Chemical Property or No?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208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x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022" y="1000124"/>
            <a:ext cx="5595477" cy="55954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5440" y="151536"/>
            <a:ext cx="7426808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Chemical Property or No?</a:t>
            </a:r>
          </a:p>
          <a:p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043011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3825" y="184283"/>
            <a:ext cx="56610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What is a chemical property?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5861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851" y="401704"/>
            <a:ext cx="8362583" cy="12003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Which of the following is a chemical property?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581377" y="2319314"/>
            <a:ext cx="5975124" cy="23083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a.) color</a:t>
            </a:r>
          </a:p>
          <a:p>
            <a:pPr algn="ctr"/>
            <a:r>
              <a:rPr lang="en-US" sz="3600" dirty="0" smtClean="0"/>
              <a:t>b.) odor/smell</a:t>
            </a:r>
          </a:p>
          <a:p>
            <a:pPr algn="ctr"/>
            <a:r>
              <a:rPr lang="en-US" sz="3600" dirty="0" smtClean="0"/>
              <a:t>c.) shape</a:t>
            </a:r>
          </a:p>
          <a:p>
            <a:pPr algn="ctr"/>
            <a:r>
              <a:rPr lang="en-US" sz="3600" dirty="0" smtClean="0"/>
              <a:t>d.) flammability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0924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851" y="401704"/>
            <a:ext cx="8362583" cy="12003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Which of the following is a chemical property?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581377" y="2319314"/>
            <a:ext cx="5975124" cy="23083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a.) color</a:t>
            </a:r>
          </a:p>
          <a:p>
            <a:pPr algn="ctr"/>
            <a:r>
              <a:rPr lang="en-US" sz="3600" dirty="0" smtClean="0"/>
              <a:t>b.) odor/smell</a:t>
            </a:r>
          </a:p>
          <a:p>
            <a:pPr algn="ctr"/>
            <a:r>
              <a:rPr lang="en-US" sz="3600" dirty="0" smtClean="0"/>
              <a:t>c.) shape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d.) flammability</a:t>
            </a:r>
            <a:r>
              <a:rPr lang="en-US" sz="3600" dirty="0" smtClean="0"/>
              <a:t>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1765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028700"/>
            <a:ext cx="5778500" cy="4787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3780" y="211204"/>
            <a:ext cx="5463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What is a physical property?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9824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851" y="401704"/>
            <a:ext cx="8362583" cy="12003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Which of the following is a physical property?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581377" y="2728265"/>
            <a:ext cx="5975124" cy="17543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a.) melting point</a:t>
            </a:r>
          </a:p>
          <a:p>
            <a:pPr algn="ctr"/>
            <a:r>
              <a:rPr lang="en-US" sz="3600" dirty="0" smtClean="0"/>
              <a:t>b.) reactivity</a:t>
            </a:r>
          </a:p>
          <a:p>
            <a:pPr algn="ctr"/>
            <a:r>
              <a:rPr lang="en-US" sz="3600" dirty="0"/>
              <a:t>c</a:t>
            </a:r>
            <a:r>
              <a:rPr lang="en-US" sz="3600" dirty="0" smtClean="0"/>
              <a:t>.) flammability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3484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851" y="401704"/>
            <a:ext cx="8362583" cy="120032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Which of the following is a physical property?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1581377" y="2728265"/>
            <a:ext cx="5975124" cy="17543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a.) melting point</a:t>
            </a:r>
          </a:p>
          <a:p>
            <a:pPr algn="ctr"/>
            <a:r>
              <a:rPr lang="en-US" sz="3600" dirty="0" smtClean="0"/>
              <a:t>b.) reactivity</a:t>
            </a:r>
          </a:p>
          <a:p>
            <a:pPr algn="ctr"/>
            <a:r>
              <a:rPr lang="en-US" sz="3600" dirty="0"/>
              <a:t>c</a:t>
            </a:r>
            <a:r>
              <a:rPr lang="en-US" sz="3600" dirty="0" smtClean="0"/>
              <a:t>.) flammability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7993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19312972">
            <a:off x="4270743" y="5154546"/>
            <a:ext cx="30705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Metallic </a:t>
            </a:r>
            <a:r>
              <a:rPr lang="en-US" sz="4000" dirty="0"/>
              <a:t>Bond</a:t>
            </a:r>
          </a:p>
        </p:txBody>
      </p:sp>
      <p:sp>
        <p:nvSpPr>
          <p:cNvPr id="4" name="TextBox 3"/>
          <p:cNvSpPr txBox="1"/>
          <p:nvPr/>
        </p:nvSpPr>
        <p:spPr>
          <a:xfrm rot="19103387">
            <a:off x="1312008" y="4947460"/>
            <a:ext cx="23930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Ionic Bond</a:t>
            </a:r>
          </a:p>
        </p:txBody>
      </p:sp>
      <p:pic>
        <p:nvPicPr>
          <p:cNvPr id="5" name="Picture 4" descr="puzzle piec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0"/>
            <a:ext cx="8092805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96753" y="4594141"/>
            <a:ext cx="338585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/>
              <a:t>Physical Properties</a:t>
            </a:r>
          </a:p>
          <a:p>
            <a:pPr algn="ctr"/>
            <a:r>
              <a:rPr lang="en-US" sz="3000" b="1" dirty="0" smtClean="0"/>
              <a:t>Chemical Properties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409552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xmlns:p14="http://schemas.microsoft.com/office/powerpoint/2010/main" spd="slow" advTm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85" y="353944"/>
            <a:ext cx="635297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/>
              <a:t>Atoms:</a:t>
            </a:r>
          </a:p>
          <a:p>
            <a:pPr algn="ctr"/>
            <a:r>
              <a:rPr lang="en-US" sz="4000" dirty="0" smtClean="0"/>
              <a:t>Smallest whole unit of matter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3938" t="12281" r="15692" b="12281"/>
          <a:stretch/>
        </p:blipFill>
        <p:spPr>
          <a:xfrm>
            <a:off x="2644036" y="1981200"/>
            <a:ext cx="4173858" cy="447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0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9596" y="927966"/>
            <a:ext cx="7945287" cy="5339879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7000" dirty="0" smtClean="0">
                <a:solidFill>
                  <a:srgbClr val="000000"/>
                </a:solidFill>
              </a:rPr>
              <a:t>Physical Property</a:t>
            </a:r>
            <a:endParaRPr lang="en-US" sz="7000" dirty="0" smtClean="0">
              <a:solidFill>
                <a:srgbClr val="000000"/>
              </a:solidFill>
            </a:endParaRPr>
          </a:p>
          <a:p>
            <a:endParaRPr lang="en-US" sz="7000" dirty="0"/>
          </a:p>
          <a:p>
            <a:r>
              <a:rPr lang="en-US" sz="7000" dirty="0" smtClean="0">
                <a:solidFill>
                  <a:srgbClr val="000000"/>
                </a:solidFill>
              </a:rPr>
              <a:t>Chemical Property</a:t>
            </a:r>
            <a:endParaRPr lang="en-US" sz="7000" dirty="0" smtClean="0">
              <a:solidFill>
                <a:srgbClr val="000000"/>
              </a:solidFill>
            </a:endParaRPr>
          </a:p>
          <a:p>
            <a:endParaRPr lang="en-US" sz="7000" dirty="0"/>
          </a:p>
        </p:txBody>
      </p:sp>
      <p:sp>
        <p:nvSpPr>
          <p:cNvPr id="6" name="TextBox 5"/>
          <p:cNvSpPr txBox="1"/>
          <p:nvPr/>
        </p:nvSpPr>
        <p:spPr>
          <a:xfrm>
            <a:off x="6185693" y="205493"/>
            <a:ext cx="225288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dirty="0" smtClean="0"/>
              <a:t>Observable</a:t>
            </a:r>
            <a:endParaRPr lang="en-US" sz="3500" dirty="0"/>
          </a:p>
        </p:txBody>
      </p:sp>
      <p:pic>
        <p:nvPicPr>
          <p:cNvPr id="8" name="Picture 7" descr="dreamstime_xs_114795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283" y="3415745"/>
            <a:ext cx="906887" cy="1269850"/>
          </a:xfrm>
          <a:prstGeom prst="rect">
            <a:avLst/>
          </a:prstGeom>
        </p:spPr>
      </p:pic>
      <p:pic>
        <p:nvPicPr>
          <p:cNvPr id="10" name="Picture 9" descr="dreamstime_xs_114795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283" y="1352334"/>
            <a:ext cx="906887" cy="126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0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xmlns:p14="http://schemas.microsoft.com/office/powerpoint/2010/main" spd="slow" advTm="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eamstime_xs_434047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692" y="241391"/>
            <a:ext cx="5830749" cy="388716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09344" y="4379352"/>
            <a:ext cx="6024091" cy="2197816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995764" y="4379352"/>
            <a:ext cx="6099393" cy="2197816"/>
          </a:xfrm>
          <a:prstGeom prst="ellipse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68600" y="5030556"/>
            <a:ext cx="1248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Observable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43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xmlns:p14="http://schemas.microsoft.com/office/powerpoint/2010/main" spd="slow" advTm="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9357" y="1179235"/>
            <a:ext cx="7945287" cy="5494114"/>
          </a:xfrm>
          <a:prstGeom prst="rect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dirty="0" smtClean="0">
                <a:solidFill>
                  <a:srgbClr val="000000"/>
                </a:solidFill>
              </a:rPr>
              <a:t>Physical</a:t>
            </a:r>
          </a:p>
          <a:p>
            <a:r>
              <a:rPr lang="en-US" sz="4000" b="1" dirty="0" smtClean="0">
                <a:solidFill>
                  <a:srgbClr val="000000"/>
                </a:solidFill>
              </a:rPr>
              <a:t>Property</a:t>
            </a:r>
            <a:endParaRPr lang="en-US" sz="4000" b="1" dirty="0" smtClean="0">
              <a:solidFill>
                <a:srgbClr val="000000"/>
              </a:solidFill>
            </a:endParaRPr>
          </a:p>
          <a:p>
            <a:endParaRPr lang="en-US" sz="4000" dirty="0" smtClean="0"/>
          </a:p>
          <a:p>
            <a:endParaRPr lang="en-US" sz="4000" dirty="0"/>
          </a:p>
          <a:p>
            <a:endParaRPr lang="en-US" sz="4000" dirty="0"/>
          </a:p>
          <a:p>
            <a:r>
              <a:rPr lang="en-US" sz="4000" b="1" dirty="0" smtClean="0">
                <a:solidFill>
                  <a:srgbClr val="000000"/>
                </a:solidFill>
              </a:rPr>
              <a:t>Chemical</a:t>
            </a:r>
          </a:p>
          <a:p>
            <a:r>
              <a:rPr lang="en-US" sz="4000" b="1" dirty="0" smtClean="0">
                <a:solidFill>
                  <a:srgbClr val="000000"/>
                </a:solidFill>
              </a:rPr>
              <a:t>Property</a:t>
            </a:r>
            <a:endParaRPr lang="en-US" sz="4000" b="1" dirty="0" smtClean="0">
              <a:solidFill>
                <a:srgbClr val="000000"/>
              </a:solidFill>
            </a:endParaRPr>
          </a:p>
          <a:p>
            <a:endParaRPr lang="en-US" sz="4000" dirty="0" smtClean="0"/>
          </a:p>
          <a:p>
            <a:endParaRPr lang="en-US" sz="4000" dirty="0"/>
          </a:p>
        </p:txBody>
      </p:sp>
      <p:sp>
        <p:nvSpPr>
          <p:cNvPr id="4" name="TextBox 3"/>
          <p:cNvSpPr txBox="1"/>
          <p:nvPr/>
        </p:nvSpPr>
        <p:spPr>
          <a:xfrm>
            <a:off x="2140996" y="205493"/>
            <a:ext cx="197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Observable</a:t>
            </a:r>
            <a:endParaRPr lang="en-US" sz="2000" dirty="0"/>
          </a:p>
        </p:txBody>
      </p:sp>
      <p:pic>
        <p:nvPicPr>
          <p:cNvPr id="5" name="Picture 4" descr="dreamstime_xs_114795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715" y="1434320"/>
            <a:ext cx="1092600" cy="1269850"/>
          </a:xfrm>
          <a:prstGeom prst="rect">
            <a:avLst/>
          </a:prstGeom>
        </p:spPr>
      </p:pic>
      <p:pic>
        <p:nvPicPr>
          <p:cNvPr id="6" name="Picture 5" descr="dreamstime_xs_114795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426" y="4206151"/>
            <a:ext cx="1092600" cy="1269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79677" y="-21094"/>
            <a:ext cx="1801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Measured without changing substance</a:t>
            </a:r>
            <a:endParaRPr lang="en-US" dirty="0"/>
          </a:p>
        </p:txBody>
      </p:sp>
      <p:pic>
        <p:nvPicPr>
          <p:cNvPr id="12" name="Picture 11" descr="dreamstime_xs_114795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254" y="1434320"/>
            <a:ext cx="1092600" cy="1269850"/>
          </a:xfrm>
          <a:prstGeom prst="rect">
            <a:avLst/>
          </a:prstGeom>
        </p:spPr>
      </p:pic>
      <p:sp>
        <p:nvSpPr>
          <p:cNvPr id="11" name="Multiply 10"/>
          <p:cNvSpPr/>
          <p:nvPr/>
        </p:nvSpPr>
        <p:spPr>
          <a:xfrm>
            <a:off x="4379677" y="4050655"/>
            <a:ext cx="1479470" cy="1624931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644349" y="-21094"/>
            <a:ext cx="18012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Can only be observed during a chemical reaction</a:t>
            </a:r>
            <a:endParaRPr lang="en-US" dirty="0"/>
          </a:p>
        </p:txBody>
      </p:sp>
      <p:pic>
        <p:nvPicPr>
          <p:cNvPr id="15" name="Picture 14" descr="dreamstime_xs_114795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009" y="4206151"/>
            <a:ext cx="1092600" cy="1269850"/>
          </a:xfrm>
          <a:prstGeom prst="rect">
            <a:avLst/>
          </a:prstGeom>
        </p:spPr>
      </p:pic>
      <p:sp>
        <p:nvSpPr>
          <p:cNvPr id="16" name="Multiply 15"/>
          <p:cNvSpPr/>
          <p:nvPr/>
        </p:nvSpPr>
        <p:spPr>
          <a:xfrm>
            <a:off x="6644349" y="1434320"/>
            <a:ext cx="1479470" cy="1624931"/>
          </a:xfrm>
          <a:prstGeom prst="mathMultiply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xmlns:p14="http://schemas.microsoft.com/office/powerpoint/2010/main" spd="slow" advTm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1" y="0"/>
            <a:ext cx="8432597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030" y="148590"/>
            <a:ext cx="29979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Remember!!!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294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19202" y="3079218"/>
            <a:ext cx="7772400" cy="16116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Anchor image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630744" y="267058"/>
            <a:ext cx="7660858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/>
              <a:t>Physical Property:</a:t>
            </a:r>
          </a:p>
          <a:p>
            <a:pPr algn="ctr"/>
            <a:r>
              <a:rPr lang="en-US" sz="3600" dirty="0" smtClean="0"/>
              <a:t>Can </a:t>
            </a:r>
            <a:r>
              <a:rPr lang="en-US" sz="3600" dirty="0"/>
              <a:t>be measured without </a:t>
            </a:r>
            <a:endParaRPr lang="en-US" sz="3600" dirty="0" smtClean="0"/>
          </a:p>
          <a:p>
            <a:pPr algn="ctr"/>
            <a:r>
              <a:rPr lang="en-US" sz="3600" dirty="0" smtClean="0"/>
              <a:t>changing </a:t>
            </a:r>
            <a:r>
              <a:rPr lang="en-US" sz="3600" dirty="0"/>
              <a:t>the substance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185" y="2235200"/>
            <a:ext cx="5456098" cy="409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1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04656" y="728259"/>
            <a:ext cx="7415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</a:t>
            </a:r>
            <a:endParaRPr lang="en-US" sz="4000" dirty="0"/>
          </a:p>
        </p:txBody>
      </p:sp>
      <p:sp>
        <p:nvSpPr>
          <p:cNvPr id="2" name="Rectangle 1"/>
          <p:cNvSpPr/>
          <p:nvPr/>
        </p:nvSpPr>
        <p:spPr>
          <a:xfrm>
            <a:off x="733703" y="728259"/>
            <a:ext cx="7486416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/>
              <a:t>Chemical Property:</a:t>
            </a:r>
          </a:p>
          <a:p>
            <a:pPr algn="ctr"/>
            <a:r>
              <a:rPr lang="en-US" sz="3600" dirty="0" smtClean="0"/>
              <a:t>characteristics </a:t>
            </a:r>
            <a:r>
              <a:rPr lang="en-US" sz="3600" dirty="0"/>
              <a:t>that can only be observed during a reaction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989" y="2717800"/>
            <a:ext cx="3643952" cy="366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1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_cur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731" y="2693911"/>
            <a:ext cx="4088394" cy="15206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867" y="200194"/>
            <a:ext cx="7965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This Video Created With Resources From: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880178" y="5177065"/>
            <a:ext cx="76152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Questions or Comments to Michael Kennedy, Ph.D.  </a:t>
            </a:r>
          </a:p>
          <a:p>
            <a:pPr algn="ctr"/>
            <a:r>
              <a:rPr lang="en-US" sz="2800" dirty="0" err="1" smtClean="0"/>
              <a:t>MKennedy@Virginia.edu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952079" y="1723233"/>
            <a:ext cx="52073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Cooperative Agreement # R324B130023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9420" y="4214588"/>
            <a:ext cx="7606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Curry School Foundation’s Research and Development Fund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9" name="Picture 8" descr="Screen Shot 2014-07-21 at 12.02.3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20" y="1174202"/>
            <a:ext cx="73152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4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Activity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/>
              <a:t>Objective: </a:t>
            </a:r>
            <a:r>
              <a:rPr lang="en-US" dirty="0" smtClean="0"/>
              <a:t>Have student know the difference between chemical and physical properties.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Activities: </a:t>
            </a:r>
            <a:r>
              <a:rPr lang="en-US" dirty="0" smtClean="0"/>
              <a:t>Students will sort cards as either chemical or physical changes.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/>
              <a:t>Materials:</a:t>
            </a:r>
          </a:p>
          <a:p>
            <a:r>
              <a:rPr lang="en-US" dirty="0" smtClean="0"/>
              <a:t>Sorting cards</a:t>
            </a:r>
          </a:p>
          <a:p>
            <a:r>
              <a:rPr lang="en-US" dirty="0" smtClean="0"/>
              <a:t>scissors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Resources:</a:t>
            </a:r>
          </a:p>
          <a:p>
            <a:r>
              <a:rPr lang="en-US" dirty="0"/>
              <a:t>https://</a:t>
            </a:r>
            <a:r>
              <a:rPr lang="en-US" dirty="0" err="1"/>
              <a:t>middleschoolscience.com</a:t>
            </a:r>
            <a:r>
              <a:rPr lang="en-US"/>
              <a:t>/2015/07/06/physical-and-chemical-changes-sorting-activity/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437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211" y="0"/>
            <a:ext cx="6469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7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41027" r="-4102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88104" y="2435541"/>
            <a:ext cx="1069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chemical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84820" y="2515566"/>
            <a:ext cx="1069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physical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030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41027" r="-4102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88104" y="2435541"/>
            <a:ext cx="1069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chemical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84820" y="2515566"/>
            <a:ext cx="1069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physical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983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1671</Words>
  <Application>Microsoft Macintosh PowerPoint</Application>
  <PresentationFormat>On-screen Show (4:3)</PresentationFormat>
  <Paragraphs>254</Paragraphs>
  <Slides>68</Slides>
  <Notes>64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Office Theme</vt:lpstr>
      <vt:lpstr>PowerPoint Presentation</vt:lpstr>
      <vt:lpstr>PowerPoint Presentation</vt:lpstr>
      <vt:lpstr>Chemical Property</vt:lpstr>
      <vt:lpstr>PowerPoint Presentation</vt:lpstr>
      <vt:lpstr>PowerPoint Presentation</vt:lpstr>
      <vt:lpstr>PowerPoint Presentation</vt:lpstr>
      <vt:lpstr>PowerPoint Presentation</vt:lpstr>
      <vt:lpstr>Property</vt:lpstr>
      <vt:lpstr>Property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Units of Measure</vt:lpstr>
      <vt:lpstr>Units of Measure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Activity</vt:lpstr>
    </vt:vector>
  </TitlesOfParts>
  <Company>University of Virginia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Kennedy</dc:creator>
  <cp:lastModifiedBy>Michael Kennedy</cp:lastModifiedBy>
  <cp:revision>19</cp:revision>
  <dcterms:created xsi:type="dcterms:W3CDTF">2017-05-24T16:35:15Z</dcterms:created>
  <dcterms:modified xsi:type="dcterms:W3CDTF">2017-08-25T11:57:42Z</dcterms:modified>
</cp:coreProperties>
</file>