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257" r:id="rId3"/>
    <p:sldId id="347" r:id="rId4"/>
    <p:sldId id="260" r:id="rId5"/>
    <p:sldId id="321" r:id="rId6"/>
    <p:sldId id="322" r:id="rId7"/>
    <p:sldId id="263" r:id="rId8"/>
    <p:sldId id="337" r:id="rId9"/>
    <p:sldId id="264" r:id="rId10"/>
    <p:sldId id="265" r:id="rId11"/>
    <p:sldId id="266" r:id="rId12"/>
    <p:sldId id="325" r:id="rId13"/>
    <p:sldId id="326" r:id="rId14"/>
    <p:sldId id="268" r:id="rId15"/>
    <p:sldId id="327" r:id="rId16"/>
    <p:sldId id="328" r:id="rId17"/>
    <p:sldId id="329" r:id="rId18"/>
    <p:sldId id="330" r:id="rId19"/>
    <p:sldId id="270" r:id="rId20"/>
    <p:sldId id="271" r:id="rId21"/>
    <p:sldId id="293" r:id="rId22"/>
    <p:sldId id="338" r:id="rId23"/>
    <p:sldId id="284" r:id="rId24"/>
    <p:sldId id="272" r:id="rId25"/>
    <p:sldId id="319" r:id="rId26"/>
    <p:sldId id="273" r:id="rId27"/>
    <p:sldId id="274" r:id="rId28"/>
    <p:sldId id="306" r:id="rId29"/>
    <p:sldId id="294" r:id="rId30"/>
    <p:sldId id="316" r:id="rId31"/>
    <p:sldId id="295" r:id="rId32"/>
    <p:sldId id="317" r:id="rId33"/>
    <p:sldId id="297" r:id="rId34"/>
    <p:sldId id="296" r:id="rId35"/>
    <p:sldId id="298" r:id="rId36"/>
    <p:sldId id="299" r:id="rId37"/>
    <p:sldId id="300" r:id="rId38"/>
    <p:sldId id="301" r:id="rId39"/>
    <p:sldId id="335" r:id="rId40"/>
    <p:sldId id="334" r:id="rId41"/>
    <p:sldId id="331" r:id="rId42"/>
    <p:sldId id="332" r:id="rId43"/>
    <p:sldId id="333" r:id="rId44"/>
    <p:sldId id="275" r:id="rId45"/>
    <p:sldId id="336" r:id="rId46"/>
    <p:sldId id="307" r:id="rId47"/>
    <p:sldId id="308" r:id="rId48"/>
    <p:sldId id="309" r:id="rId49"/>
    <p:sldId id="310" r:id="rId50"/>
    <p:sldId id="311" r:id="rId51"/>
    <p:sldId id="276" r:id="rId52"/>
    <p:sldId id="312" r:id="rId53"/>
    <p:sldId id="277" r:id="rId54"/>
    <p:sldId id="341" r:id="rId55"/>
    <p:sldId id="343" r:id="rId56"/>
    <p:sldId id="342" r:id="rId57"/>
    <p:sldId id="344" r:id="rId58"/>
    <p:sldId id="339" r:id="rId59"/>
    <p:sldId id="278" r:id="rId60"/>
    <p:sldId id="279" r:id="rId61"/>
    <p:sldId id="345" r:id="rId62"/>
    <p:sldId id="346" r:id="rId63"/>
    <p:sldId id="348" r:id="rId64"/>
    <p:sldId id="349" r:id="rId65"/>
    <p:sldId id="291" r:id="rId66"/>
    <p:sldId id="292" r:id="rId67"/>
    <p:sldId id="31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32"/>
    <p:restoredTop sz="79808"/>
  </p:normalViewPr>
  <p:slideViewPr>
    <p:cSldViewPr snapToGrid="0" snapToObjects="1">
      <p:cViewPr varScale="1">
        <p:scale>
          <a:sx n="84" d="100"/>
          <a:sy n="84" d="100"/>
        </p:scale>
        <p:origin x="140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Sales</c:v>
                </c:pt>
              </c:strCache>
            </c:strRef>
          </c:tx>
          <c:cat>
            <c:numRef>
              <c:f>Sheet1!$A$2:$A$3</c:f>
              <c:numCache>
                <c:formatCode>General</c:formatCode>
                <c:ptCount val="2"/>
              </c:numCache>
            </c:numRef>
          </c:cat>
          <c:val>
            <c:numRef>
              <c:f>Sheet1!$B$2:$B$3</c:f>
              <c:numCache>
                <c:formatCode>General</c:formatCode>
                <c:ptCount val="2"/>
                <c:pt idx="0">
                  <c:v>0.5</c:v>
                </c:pt>
                <c:pt idx="1">
                  <c:v>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64544-4416-B643-B37B-71FD6FA1D7B0}" type="datetimeFigureOut">
              <a:rPr lang="en-US" smtClean="0"/>
              <a:t>9/18/17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2FC6-5864-DB4D-943D-5D9EEB5E7425}" type="slidenum">
              <a:rPr lang="en-US" smtClean="0"/>
              <a:t>‹#›</a:t>
            </a:fld>
            <a:endParaRPr lang="en-US"/>
          </a:p>
        </p:txBody>
      </p:sp>
    </p:spTree>
    <p:extLst>
      <p:ext uri="{BB962C8B-B14F-4D97-AF65-F5344CB8AC3E}">
        <p14:creationId xmlns:p14="http://schemas.microsoft.com/office/powerpoint/2010/main" val="3561705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76322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we will focus on meiosis.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10</a:t>
            </a:fld>
            <a:endParaRPr lang="en-US"/>
          </a:p>
        </p:txBody>
      </p:sp>
    </p:spTree>
    <p:extLst>
      <p:ext uri="{BB962C8B-B14F-4D97-AF65-F5344CB8AC3E}">
        <p14:creationId xmlns:p14="http://schemas.microsoft.com/office/powerpoint/2010/main" val="381902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let’s pause for a moment to review the information we have covered already.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39122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nucleus?</a:t>
            </a:r>
          </a:p>
          <a:p>
            <a:endParaRPr lang="en-US" dirty="0" smtClean="0"/>
          </a:p>
          <a:p>
            <a:r>
              <a:rPr lang="en-US" dirty="0" smtClean="0"/>
              <a:t>-the</a:t>
            </a:r>
            <a:r>
              <a:rPr lang="en-US" baseline="0" dirty="0" smtClean="0"/>
              <a:t> control center of the cell</a:t>
            </a:r>
          </a:p>
          <a:p>
            <a:r>
              <a:rPr lang="en-US" baseline="0" dirty="0" smtClean="0"/>
              <a:t>-the outer wall of a plant cell</a:t>
            </a:r>
          </a:p>
          <a:p>
            <a:r>
              <a:rPr lang="en-US" baseline="0" dirty="0" smtClean="0"/>
              <a:t>-where the cell stores and digests waste</a:t>
            </a:r>
          </a:p>
          <a:p>
            <a:r>
              <a:rPr lang="en-US" baseline="0" dirty="0" smtClean="0"/>
              <a:t>-where the cell makes proteins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12</a:t>
            </a:fld>
            <a:endParaRPr lang="en-US"/>
          </a:p>
        </p:txBody>
      </p:sp>
    </p:spTree>
    <p:extLst>
      <p:ext uri="{BB962C8B-B14F-4D97-AF65-F5344CB8AC3E}">
        <p14:creationId xmlns:p14="http://schemas.microsoft.com/office/powerpoint/2010/main" val="1596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nucleus is the control center of the cell.</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13</a:t>
            </a:fld>
            <a:endParaRPr lang="en-US"/>
          </a:p>
        </p:txBody>
      </p:sp>
    </p:spTree>
    <p:extLst>
      <p:ext uri="{BB962C8B-B14F-4D97-AF65-F5344CB8AC3E}">
        <p14:creationId xmlns:p14="http://schemas.microsoft.com/office/powerpoint/2010/main" val="1680769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the nucleus get</a:t>
            </a:r>
            <a:r>
              <a:rPr lang="en-US" baseline="0" dirty="0" smtClean="0"/>
              <a:t> ready for cell division</a:t>
            </a:r>
            <a:r>
              <a:rPr lang="en-US" dirty="0" smtClean="0"/>
              <a:t>?</a:t>
            </a:r>
          </a:p>
          <a:p>
            <a:endParaRPr lang="en-US" baseline="0" dirty="0" smtClean="0"/>
          </a:p>
          <a:p>
            <a:r>
              <a:rPr lang="en-US" baseline="0" dirty="0" smtClean="0"/>
              <a:t>-it disappears</a:t>
            </a:r>
          </a:p>
          <a:p>
            <a:r>
              <a:rPr lang="en-US" baseline="0" dirty="0" smtClean="0"/>
              <a:t>-it copies all the cell’s DNA</a:t>
            </a:r>
          </a:p>
          <a:p>
            <a:r>
              <a:rPr lang="en-US" baseline="0" dirty="0" smtClean="0"/>
              <a:t>-it expands</a:t>
            </a:r>
          </a:p>
          <a:p>
            <a:r>
              <a:rPr lang="en-US" baseline="0" dirty="0" smtClean="0"/>
              <a:t>-it shrinks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187345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nucleus</a:t>
            </a:r>
            <a:r>
              <a:rPr lang="en-US" baseline="0" dirty="0" smtClean="0"/>
              <a:t> prepares for cell division by copying all of the cell’s DNA.</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15</a:t>
            </a:fld>
            <a:endParaRPr lang="en-US"/>
          </a:p>
        </p:txBody>
      </p:sp>
    </p:spTree>
    <p:extLst>
      <p:ext uri="{BB962C8B-B14F-4D97-AF65-F5344CB8AC3E}">
        <p14:creationId xmlns:p14="http://schemas.microsoft.com/office/powerpoint/2010/main" val="105852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process of the nucleus copying DNA</a:t>
            </a:r>
            <a:r>
              <a:rPr lang="en-US" baseline="0" dirty="0" smtClean="0"/>
              <a:t> called</a:t>
            </a:r>
            <a:r>
              <a:rPr lang="en-US" dirty="0" smtClean="0"/>
              <a:t>?</a:t>
            </a:r>
          </a:p>
          <a:p>
            <a:endParaRPr lang="en-US" baseline="0" dirty="0" smtClean="0"/>
          </a:p>
          <a:p>
            <a:r>
              <a:rPr lang="en-US" baseline="0" dirty="0" smtClean="0"/>
              <a:t>-cell theory</a:t>
            </a:r>
          </a:p>
          <a:p>
            <a:r>
              <a:rPr lang="en-US" baseline="0" dirty="0" smtClean="0"/>
              <a:t>-nuclear division</a:t>
            </a:r>
          </a:p>
          <a:p>
            <a:r>
              <a:rPr lang="en-US" baseline="0" dirty="0" smtClean="0"/>
              <a:t>-centromere</a:t>
            </a:r>
          </a:p>
          <a:p>
            <a:r>
              <a:rPr lang="en-US" baseline="0" dirty="0" smtClean="0"/>
              <a:t>-mitosis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16</a:t>
            </a:fld>
            <a:endParaRPr lang="en-US"/>
          </a:p>
        </p:txBody>
      </p:sp>
    </p:spTree>
    <p:extLst>
      <p:ext uri="{BB962C8B-B14F-4D97-AF65-F5344CB8AC3E}">
        <p14:creationId xmlns:p14="http://schemas.microsoft.com/office/powerpoint/2010/main" val="17266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of the nucleus copying DNA</a:t>
            </a:r>
            <a:r>
              <a:rPr lang="en-US" baseline="0" dirty="0" smtClean="0"/>
              <a:t> is called mitosis.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946935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going to learn </a:t>
            </a:r>
            <a:r>
              <a:rPr lang="en-US" baseline="0" dirty="0" smtClean="0"/>
              <a:t>about meiosis.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18</a:t>
            </a:fld>
            <a:endParaRPr lang="en-US"/>
          </a:p>
        </p:txBody>
      </p:sp>
    </p:spTree>
    <p:extLst>
      <p:ext uri="{BB962C8B-B14F-4D97-AF65-F5344CB8AC3E}">
        <p14:creationId xmlns:p14="http://schemas.microsoft.com/office/powerpoint/2010/main" val="1280986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meiosis.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19</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learn </a:t>
            </a:r>
            <a:r>
              <a:rPr lang="en-US" baseline="0" dirty="0" smtClean="0"/>
              <a:t>about meiosis.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a:t>
            </a:fld>
            <a:endParaRPr lang="en-US"/>
          </a:p>
        </p:txBody>
      </p:sp>
    </p:spTree>
    <p:extLst>
      <p:ext uri="{BB962C8B-B14F-4D97-AF65-F5344CB8AC3E}">
        <p14:creationId xmlns:p14="http://schemas.microsoft.com/office/powerpoint/2010/main" val="242527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Meiosis</a:t>
            </a:r>
            <a:r>
              <a:rPr lang="en-US" baseline="0" dirty="0" smtClean="0"/>
              <a:t> </a:t>
            </a:r>
            <a:r>
              <a:rPr lang="en-US" sz="1200" dirty="0" smtClean="0"/>
              <a:t>makes cells with half of the genetic material that will be used for sexual reproduction. Like mitosis, meiosis</a:t>
            </a:r>
            <a:r>
              <a:rPr lang="en-US" sz="1200" baseline="0" dirty="0" smtClean="0"/>
              <a:t> is a specific type of cell division with a specific purpose.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20</a:t>
            </a:fld>
            <a:endParaRPr lang="en-US"/>
          </a:p>
        </p:txBody>
      </p:sp>
    </p:spTree>
    <p:extLst>
      <p:ext uri="{BB962C8B-B14F-4D97-AF65-F5344CB8AC3E}">
        <p14:creationId xmlns:p14="http://schemas.microsoft.com/office/powerpoint/2010/main" val="250787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cells created from meiosis are called sex cells because they have half the number of chromosomes</a:t>
            </a:r>
            <a:r>
              <a:rPr lang="en-US" baseline="0" dirty="0" smtClean="0"/>
              <a:t> and need to fuse with another sex cell to create an organism.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21</a:t>
            </a:fld>
            <a:endParaRPr lang="en-US"/>
          </a:p>
        </p:txBody>
      </p:sp>
    </p:spTree>
    <p:extLst>
      <p:ext uri="{BB962C8B-B14F-4D97-AF65-F5344CB8AC3E}">
        <p14:creationId xmlns:p14="http://schemas.microsoft.com/office/powerpoint/2010/main" val="183062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clue to help you remember the meaning of meiosis.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22</a:t>
            </a:fld>
            <a:endParaRPr lang="en-US"/>
          </a:p>
        </p:txBody>
      </p:sp>
    </p:spTree>
    <p:extLst>
      <p:ext uri="{BB962C8B-B14F-4D97-AF65-F5344CB8AC3E}">
        <p14:creationId xmlns:p14="http://schemas.microsoft.com/office/powerpoint/2010/main" val="138164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a:t>
            </a:r>
            <a:r>
              <a:rPr lang="en-US" baseline="0" dirty="0" smtClean="0"/>
              <a:t> easy way to </a:t>
            </a:r>
            <a:r>
              <a:rPr lang="en-US" dirty="0" smtClean="0"/>
              <a:t>remember the</a:t>
            </a:r>
            <a:r>
              <a:rPr lang="en-US" baseline="0" dirty="0" smtClean="0"/>
              <a:t> meaning of meiosis is: </a:t>
            </a:r>
            <a:r>
              <a:rPr lang="en-US" dirty="0" smtClean="0"/>
              <a:t> </a:t>
            </a:r>
            <a:r>
              <a:rPr lang="en-US" sz="1200" kern="1200" dirty="0" err="1" smtClean="0">
                <a:solidFill>
                  <a:schemeClr val="tx1"/>
                </a:solidFill>
                <a:effectLst/>
                <a:latin typeface="+mn-lt"/>
                <a:ea typeface="+mn-ea"/>
                <a:cs typeface="+mn-cs"/>
              </a:rPr>
              <a:t>MEiosis</a:t>
            </a:r>
            <a:r>
              <a:rPr lang="en-US" sz="1200" kern="1200" dirty="0" smtClean="0">
                <a:solidFill>
                  <a:schemeClr val="tx1"/>
                </a:solidFill>
                <a:effectLst/>
                <a:latin typeface="+mn-lt"/>
                <a:ea typeface="+mn-ea"/>
                <a:cs typeface="+mn-cs"/>
              </a:rPr>
              <a:t> made me. </a:t>
            </a:r>
          </a:p>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23</a:t>
            </a:fld>
            <a:endParaRPr lang="en-US"/>
          </a:p>
        </p:txBody>
      </p:sp>
    </p:spTree>
    <p:extLst>
      <p:ext uri="{BB962C8B-B14F-4D97-AF65-F5344CB8AC3E}">
        <p14:creationId xmlns:p14="http://schemas.microsoft.com/office/powerpoint/2010/main" val="2269182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of meiosis, but there is a bit more you need to know.</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24</a:t>
            </a:fld>
            <a:endParaRPr lang="en-US" dirty="0"/>
          </a:p>
        </p:txBody>
      </p:sp>
    </p:spTree>
    <p:extLst>
      <p:ext uri="{BB962C8B-B14F-4D97-AF65-F5344CB8AC3E}">
        <p14:creationId xmlns:p14="http://schemas.microsoft.com/office/powerpoint/2010/main" val="1912508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a:t>
            </a:r>
            <a:r>
              <a:rPr lang="en-US" baseline="0" dirty="0" smtClean="0"/>
              <a:t> cells are haploid. </a:t>
            </a:r>
            <a:r>
              <a:rPr lang="en-US" dirty="0" smtClean="0"/>
              <a:t>Haploid</a:t>
            </a:r>
            <a:r>
              <a:rPr lang="en-US" baseline="0" dirty="0" smtClean="0"/>
              <a:t> is having half the amount of DNA. In humans we have 23 pairs of chromosomes (or 46 chromosomes). The haploid number is 23 chromosomes because they are unpaired.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25</a:t>
            </a:fld>
            <a:endParaRPr lang="en-US"/>
          </a:p>
        </p:txBody>
      </p:sp>
    </p:spTree>
    <p:extLst>
      <p:ext uri="{BB962C8B-B14F-4D97-AF65-F5344CB8AC3E}">
        <p14:creationId xmlns:p14="http://schemas.microsoft.com/office/powerpoint/2010/main" val="4142181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Meiosis divides the nucleus of the cell and happens in two phases each with four main steps.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26</a:t>
            </a:fld>
            <a:endParaRPr lang="en-US"/>
          </a:p>
        </p:txBody>
      </p:sp>
    </p:spTree>
    <p:extLst>
      <p:ext uri="{BB962C8B-B14F-4D97-AF65-F5344CB8AC3E}">
        <p14:creationId xmlns:p14="http://schemas.microsoft.com/office/powerpoint/2010/main" val="2779715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phase is called Meiosis 1 and follows the steps prophase 1, metaphase 1, anaphase 1, and telophase 1.  </a:t>
            </a:r>
          </a:p>
          <a:p>
            <a:endParaRPr lang="en-US" baseline="0" dirty="0" smtClean="0"/>
          </a:p>
          <a:p>
            <a:endParaRPr lang="en-US" baseline="0" dirty="0" smtClean="0"/>
          </a:p>
          <a:p>
            <a:r>
              <a:rPr lang="en-US" baseline="0" dirty="0" smtClean="0"/>
              <a:t>&lt;&lt;NOTE: The “correct” names include Roman numerals, which are in the slides. In the script/notes, I’ve used regular numbers for easier reading. </a:t>
            </a:r>
            <a:r>
              <a:rPr lang="mr-IN" baseline="0" dirty="0" smtClean="0"/>
              <a:t>–</a:t>
            </a:r>
            <a:r>
              <a:rPr lang="en-US" baseline="0" dirty="0" smtClean="0"/>
              <a:t>KP&gt;&gt;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27</a:t>
            </a:fld>
            <a:endParaRPr lang="en-US"/>
          </a:p>
        </p:txBody>
      </p:sp>
    </p:spTree>
    <p:extLst>
      <p:ext uri="{BB962C8B-B14F-4D97-AF65-F5344CB8AC3E}">
        <p14:creationId xmlns:p14="http://schemas.microsoft.com/office/powerpoint/2010/main" val="3816561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Meiosis</a:t>
            </a:r>
            <a:r>
              <a:rPr lang="en-US" baseline="0" dirty="0" smtClean="0"/>
              <a:t> 1 is the first phase of Meiosis.</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28</a:t>
            </a:fld>
            <a:endParaRPr lang="en-US"/>
          </a:p>
        </p:txBody>
      </p:sp>
    </p:spTree>
    <p:extLst>
      <p:ext uri="{BB962C8B-B14F-4D97-AF65-F5344CB8AC3E}">
        <p14:creationId xmlns:p14="http://schemas.microsoft.com/office/powerpoint/2010/main" val="250571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prophase 1, each chromosome makes</a:t>
            </a:r>
            <a:r>
              <a:rPr lang="en-US" baseline="0" dirty="0" smtClean="0"/>
              <a:t> an exact copy of itself, forming two halves called chromatids.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29</a:t>
            </a:fld>
            <a:endParaRPr lang="en-US"/>
          </a:p>
        </p:txBody>
      </p:sp>
    </p:spTree>
    <p:extLst>
      <p:ext uri="{BB962C8B-B14F-4D97-AF65-F5344CB8AC3E}">
        <p14:creationId xmlns:p14="http://schemas.microsoft.com/office/powerpoint/2010/main" val="271412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Meiosis is</a:t>
            </a:r>
            <a:r>
              <a:rPr lang="en-US" baseline="0" dirty="0" smtClean="0"/>
              <a:t> an</a:t>
            </a:r>
            <a:r>
              <a:rPr lang="en-US" dirty="0" smtClean="0"/>
              <a:t> important term</a:t>
            </a:r>
            <a:r>
              <a:rPr lang="en-US" baseline="0" dirty="0" smtClean="0"/>
              <a:t> </a:t>
            </a:r>
            <a:r>
              <a:rPr lang="en-US" dirty="0" smtClean="0"/>
              <a:t>in our discussion of cells and the cell cycle.  Be sure you record this information in your notes.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a:t>
            </a:fld>
            <a:endParaRPr lang="en-US"/>
          </a:p>
        </p:txBody>
      </p:sp>
    </p:spTree>
    <p:extLst>
      <p:ext uri="{BB962C8B-B14F-4D97-AF65-F5344CB8AC3E}">
        <p14:creationId xmlns:p14="http://schemas.microsoft.com/office/powerpoint/2010/main" val="1755926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chromatid</a:t>
            </a:r>
            <a:r>
              <a:rPr lang="en-US" baseline="0" dirty="0" smtClean="0"/>
              <a:t> is </a:t>
            </a:r>
            <a:r>
              <a:rPr lang="en-US" dirty="0" smtClean="0"/>
              <a:t>one of the 2 identical halves of a chromosome.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30</a:t>
            </a:fld>
            <a:endParaRPr lang="en-US"/>
          </a:p>
        </p:txBody>
      </p:sp>
    </p:spTree>
    <p:extLst>
      <p:ext uri="{BB962C8B-B14F-4D97-AF65-F5344CB8AC3E}">
        <p14:creationId xmlns:p14="http://schemas.microsoft.com/office/powerpoint/2010/main" val="2201799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phase of Meiosis 1 is metaphase 1.</a:t>
            </a:r>
            <a:r>
              <a:rPr lang="en-US" baseline="0" dirty="0" smtClean="0"/>
              <a:t> In metaphase 1, e</a:t>
            </a:r>
            <a:r>
              <a:rPr lang="en-US" dirty="0" smtClean="0"/>
              <a:t>ach chromosome is now made up of 2 identical chromatids. Chromosome</a:t>
            </a:r>
            <a:r>
              <a:rPr lang="en-US" baseline="0" dirty="0" smtClean="0"/>
              <a:t> pairs line up in the middle of the cell. These are called homologous chromosome pairs.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31</a:t>
            </a:fld>
            <a:endParaRPr lang="en-US"/>
          </a:p>
        </p:txBody>
      </p:sp>
    </p:spTree>
    <p:extLst>
      <p:ext uri="{BB962C8B-B14F-4D97-AF65-F5344CB8AC3E}">
        <p14:creationId xmlns:p14="http://schemas.microsoft.com/office/powerpoint/2010/main" val="3978220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Homologous Chromosomes are 2 sets of the same numbered chromosome. One chromosome comes from your</a:t>
            </a:r>
            <a:r>
              <a:rPr lang="en-US" baseline="0" dirty="0" smtClean="0"/>
              <a:t> mother’s DNA and one chromosome comes from your fathers DNA. While they are not identical, they carry alleles for the same traits.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32</a:t>
            </a:fld>
            <a:endParaRPr lang="en-US"/>
          </a:p>
        </p:txBody>
      </p:sp>
    </p:spTree>
    <p:extLst>
      <p:ext uri="{BB962C8B-B14F-4D97-AF65-F5344CB8AC3E}">
        <p14:creationId xmlns:p14="http://schemas.microsoft.com/office/powerpoint/2010/main" val="1802899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remember metaphase because “meta” and “middle both start with “m”.</a:t>
            </a:r>
            <a:r>
              <a:rPr lang="en-US" baseline="0" dirty="0" smtClean="0"/>
              <a:t> During metaphase the homologous pairs line up in the middle.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33</a:t>
            </a:fld>
            <a:endParaRPr lang="en-US"/>
          </a:p>
        </p:txBody>
      </p:sp>
    </p:spTree>
    <p:extLst>
      <p:ext uri="{BB962C8B-B14F-4D97-AF65-F5344CB8AC3E}">
        <p14:creationId xmlns:p14="http://schemas.microsoft.com/office/powerpoint/2010/main" val="2601144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phase of Meiosis 1 is anaphase 1. In anaphase 1, the chromosomes separate</a:t>
            </a:r>
            <a:r>
              <a:rPr lang="en-US" baseline="0" dirty="0" smtClean="0"/>
              <a:t> from their homologous partners and move apart from each other.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34</a:t>
            </a:fld>
            <a:endParaRPr lang="en-US"/>
          </a:p>
        </p:txBody>
      </p:sp>
    </p:spTree>
    <p:extLst>
      <p:ext uri="{BB962C8B-B14F-4D97-AF65-F5344CB8AC3E}">
        <p14:creationId xmlns:p14="http://schemas.microsoft.com/office/powerpoint/2010/main" val="1395224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remember anaphase because “</a:t>
            </a:r>
            <a:r>
              <a:rPr lang="en-US" baseline="0" dirty="0" err="1" smtClean="0"/>
              <a:t>ana</a:t>
            </a:r>
            <a:r>
              <a:rPr lang="en-US" baseline="0" dirty="0" smtClean="0"/>
              <a:t>” and “apart” both start with “a”. During this phase, homologous chromosomes move apart from each other.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35</a:t>
            </a:fld>
            <a:endParaRPr lang="en-US"/>
          </a:p>
        </p:txBody>
      </p:sp>
    </p:spTree>
    <p:extLst>
      <p:ext uri="{BB962C8B-B14F-4D97-AF65-F5344CB8AC3E}">
        <p14:creationId xmlns:p14="http://schemas.microsoft.com/office/powerpoint/2010/main" val="1395224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a:t>
            </a:r>
            <a:r>
              <a:rPr lang="en-US" baseline="0" dirty="0" smtClean="0"/>
              <a:t> phase of Meiosis 1 is t</a:t>
            </a:r>
            <a:r>
              <a:rPr lang="en-US" dirty="0" smtClean="0"/>
              <a:t>elophase 1.</a:t>
            </a:r>
            <a:r>
              <a:rPr lang="en-US" baseline="0" dirty="0" smtClean="0"/>
              <a:t> </a:t>
            </a:r>
            <a:r>
              <a:rPr lang="en-US" dirty="0" smtClean="0"/>
              <a:t>During this phase,</a:t>
            </a:r>
            <a:r>
              <a:rPr lang="en-US" baseline="0" dirty="0" smtClean="0"/>
              <a:t> the nuclear envelope splits into two. The two nuclear envelopes reform, but the two sister chromatids are still joined.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36</a:t>
            </a:fld>
            <a:endParaRPr lang="en-US"/>
          </a:p>
        </p:txBody>
      </p:sp>
    </p:spTree>
    <p:extLst>
      <p:ext uri="{BB962C8B-B14F-4D97-AF65-F5344CB8AC3E}">
        <p14:creationId xmlns:p14="http://schemas.microsoft.com/office/powerpoint/2010/main" val="4069301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s review what we’ve learned about Meiosis 1.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37</a:t>
            </a:fld>
            <a:endParaRPr lang="en-US"/>
          </a:p>
        </p:txBody>
      </p:sp>
    </p:spTree>
    <p:extLst>
      <p:ext uri="{BB962C8B-B14F-4D97-AF65-F5344CB8AC3E}">
        <p14:creationId xmlns:p14="http://schemas.microsoft.com/office/powerpoint/2010/main" val="1007842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which phase do the chromosomes make exact copies of themselves?</a:t>
            </a:r>
          </a:p>
          <a:p>
            <a:endParaRPr lang="en-US" dirty="0" smtClean="0"/>
          </a:p>
          <a:p>
            <a:r>
              <a:rPr lang="en-US" dirty="0" smtClean="0"/>
              <a:t>-Prophase 1</a:t>
            </a:r>
          </a:p>
          <a:p>
            <a:r>
              <a:rPr lang="en-US" dirty="0" smtClean="0"/>
              <a:t>-Metaphase</a:t>
            </a:r>
            <a:r>
              <a:rPr lang="en-US" baseline="0" dirty="0" smtClean="0"/>
              <a:t> 1</a:t>
            </a:r>
          </a:p>
          <a:p>
            <a:r>
              <a:rPr lang="en-US" baseline="0" dirty="0" smtClean="0"/>
              <a:t>-Anaphase 1</a:t>
            </a:r>
          </a:p>
          <a:p>
            <a:r>
              <a:rPr lang="en-US" baseline="0" dirty="0" smtClean="0"/>
              <a:t>-Telophase 1</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38</a:t>
            </a:fld>
            <a:endParaRPr lang="en-US"/>
          </a:p>
        </p:txBody>
      </p:sp>
    </p:spTree>
    <p:extLst>
      <p:ext uri="{BB962C8B-B14F-4D97-AF65-F5344CB8AC3E}">
        <p14:creationId xmlns:p14="http://schemas.microsoft.com/office/powerpoint/2010/main" val="463885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chromosomes make exact copies of themselves</a:t>
            </a:r>
            <a:r>
              <a:rPr lang="en-US" baseline="0" dirty="0" smtClean="0"/>
              <a:t> during </a:t>
            </a:r>
            <a:r>
              <a:rPr lang="en-US" dirty="0" smtClean="0"/>
              <a:t>Prophase 1.</a:t>
            </a:r>
          </a:p>
        </p:txBody>
      </p:sp>
      <p:sp>
        <p:nvSpPr>
          <p:cNvPr id="4" name="Slide Number Placeholder 3"/>
          <p:cNvSpPr>
            <a:spLocks noGrp="1"/>
          </p:cNvSpPr>
          <p:nvPr>
            <p:ph type="sldNum" sz="quarter" idx="10"/>
          </p:nvPr>
        </p:nvSpPr>
        <p:spPr/>
        <p:txBody>
          <a:bodyPr/>
          <a:lstStyle/>
          <a:p>
            <a:fld id="{934C2FC6-5864-DB4D-943D-5D9EEB5E7425}" type="slidenum">
              <a:rPr lang="en-US" smtClean="0"/>
              <a:t>39</a:t>
            </a:fld>
            <a:endParaRPr lang="en-US"/>
          </a:p>
        </p:txBody>
      </p:sp>
    </p:spTree>
    <p:extLst>
      <p:ext uri="{BB962C8B-B14F-4D97-AF65-F5344CB8AC3E}">
        <p14:creationId xmlns:p14="http://schemas.microsoft.com/office/powerpoint/2010/main" val="92170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 term meiosis,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1007842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which phase do homologous chromosome</a:t>
            </a:r>
            <a:r>
              <a:rPr lang="en-US" baseline="0" dirty="0" smtClean="0"/>
              <a:t> pairs</a:t>
            </a:r>
            <a:r>
              <a:rPr lang="en-US" dirty="0" smtClean="0"/>
              <a:t> line up in the middle of the cell?</a:t>
            </a:r>
          </a:p>
          <a:p>
            <a:endParaRPr lang="en-US" dirty="0" smtClean="0"/>
          </a:p>
          <a:p>
            <a:r>
              <a:rPr lang="en-US" dirty="0" smtClean="0"/>
              <a:t>-Prophase 1</a:t>
            </a:r>
          </a:p>
          <a:p>
            <a:r>
              <a:rPr lang="en-US" dirty="0" smtClean="0"/>
              <a:t>-Metaphase</a:t>
            </a:r>
            <a:r>
              <a:rPr lang="en-US" baseline="0" dirty="0" smtClean="0"/>
              <a:t> 1</a:t>
            </a:r>
          </a:p>
          <a:p>
            <a:r>
              <a:rPr lang="en-US" baseline="0" dirty="0" smtClean="0"/>
              <a:t>-Anaphase 1</a:t>
            </a:r>
          </a:p>
          <a:p>
            <a:r>
              <a:rPr lang="en-US" baseline="0" dirty="0" smtClean="0"/>
              <a:t>-Telophase 1</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40</a:t>
            </a:fld>
            <a:endParaRPr lang="en-US"/>
          </a:p>
        </p:txBody>
      </p:sp>
    </p:spTree>
    <p:extLst>
      <p:ext uri="{BB962C8B-B14F-4D97-AF65-F5344CB8AC3E}">
        <p14:creationId xmlns:p14="http://schemas.microsoft.com/office/powerpoint/2010/main" val="218583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Homologous chromosomes</a:t>
            </a:r>
            <a:r>
              <a:rPr lang="en-US" baseline="0" dirty="0" smtClean="0"/>
              <a:t> line up in the middle of the cell during Metaphase 1.</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41</a:t>
            </a:fld>
            <a:endParaRPr lang="en-US"/>
          </a:p>
        </p:txBody>
      </p:sp>
    </p:spTree>
    <p:extLst>
      <p:ext uri="{BB962C8B-B14F-4D97-AF65-F5344CB8AC3E}">
        <p14:creationId xmlns:p14="http://schemas.microsoft.com/office/powerpoint/2010/main" val="109962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which phase are the</a:t>
            </a:r>
            <a:r>
              <a:rPr lang="en-US" baseline="0" dirty="0" smtClean="0"/>
              <a:t> </a:t>
            </a:r>
            <a:r>
              <a:rPr lang="en-US" dirty="0" smtClean="0"/>
              <a:t>homologous chromosomes pulled apart?</a:t>
            </a:r>
          </a:p>
          <a:p>
            <a:endParaRPr lang="en-US" dirty="0" smtClean="0"/>
          </a:p>
          <a:p>
            <a:r>
              <a:rPr lang="en-US" dirty="0" smtClean="0"/>
              <a:t>-Prophase 1</a:t>
            </a:r>
          </a:p>
          <a:p>
            <a:r>
              <a:rPr lang="en-US" dirty="0" smtClean="0"/>
              <a:t>-Metaphase</a:t>
            </a:r>
            <a:r>
              <a:rPr lang="en-US" baseline="0" dirty="0" smtClean="0"/>
              <a:t> 1</a:t>
            </a:r>
          </a:p>
          <a:p>
            <a:r>
              <a:rPr lang="en-US" baseline="0" dirty="0" smtClean="0"/>
              <a:t>-Anaphase 1</a:t>
            </a:r>
          </a:p>
          <a:p>
            <a:r>
              <a:rPr lang="en-US" baseline="0" dirty="0" smtClean="0"/>
              <a:t>-Telophase 1</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42</a:t>
            </a:fld>
            <a:endParaRPr lang="en-US"/>
          </a:p>
        </p:txBody>
      </p:sp>
    </p:spTree>
    <p:extLst>
      <p:ext uri="{BB962C8B-B14F-4D97-AF65-F5344CB8AC3E}">
        <p14:creationId xmlns:p14="http://schemas.microsoft.com/office/powerpoint/2010/main" val="246965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dirty="0" smtClean="0"/>
              <a:t>homologous chromosomes are pulled apart</a:t>
            </a:r>
            <a:r>
              <a:rPr lang="en-US" baseline="0" dirty="0" smtClean="0"/>
              <a:t> during Anaphase 1.</a:t>
            </a:r>
          </a:p>
        </p:txBody>
      </p:sp>
      <p:sp>
        <p:nvSpPr>
          <p:cNvPr id="4" name="Slide Number Placeholder 3"/>
          <p:cNvSpPr>
            <a:spLocks noGrp="1"/>
          </p:cNvSpPr>
          <p:nvPr>
            <p:ph type="sldNum" sz="quarter" idx="10"/>
          </p:nvPr>
        </p:nvSpPr>
        <p:spPr/>
        <p:txBody>
          <a:bodyPr/>
          <a:lstStyle/>
          <a:p>
            <a:fld id="{934C2FC6-5864-DB4D-943D-5D9EEB5E7425}" type="slidenum">
              <a:rPr lang="en-US" smtClean="0"/>
              <a:t>43</a:t>
            </a:fld>
            <a:endParaRPr lang="en-US"/>
          </a:p>
        </p:txBody>
      </p:sp>
    </p:spTree>
    <p:extLst>
      <p:ext uri="{BB962C8B-B14F-4D97-AF65-F5344CB8AC3E}">
        <p14:creationId xmlns:p14="http://schemas.microsoft.com/office/powerpoint/2010/main" val="847090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we are going to learn about Meiosis 2.</a:t>
            </a:r>
            <a:endParaRPr lang="en-US" dirty="0" smtClean="0"/>
          </a:p>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44</a:t>
            </a:fld>
            <a:endParaRPr lang="en-US"/>
          </a:p>
        </p:txBody>
      </p:sp>
    </p:spTree>
    <p:extLst>
      <p:ext uri="{BB962C8B-B14F-4D97-AF65-F5344CB8AC3E}">
        <p14:creationId xmlns:p14="http://schemas.microsoft.com/office/powerpoint/2010/main" val="2717591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Meiosis 2 follows the steps prophase 2, metaphase 2, anaphase 2, and telophase 2. At the end of Meiosis 2 the original cell divides to create 4 cells with half of the original genetic material. </a:t>
            </a:r>
            <a:endParaRPr lang="en-US" dirty="0" smtClean="0"/>
          </a:p>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45</a:t>
            </a:fld>
            <a:endParaRPr lang="en-US"/>
          </a:p>
        </p:txBody>
      </p:sp>
    </p:spTree>
    <p:extLst>
      <p:ext uri="{BB962C8B-B14F-4D97-AF65-F5344CB8AC3E}">
        <p14:creationId xmlns:p14="http://schemas.microsoft.com/office/powerpoint/2010/main" val="1920839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Meiosis II</a:t>
            </a:r>
            <a:r>
              <a:rPr lang="en-US" baseline="0" dirty="0" smtClean="0"/>
              <a:t> happens after Meiosis 1. Remember that in Meiosis 1, daughter cells are created with half the amount of genetic information as their parent cell.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46</a:t>
            </a:fld>
            <a:endParaRPr lang="en-US"/>
          </a:p>
        </p:txBody>
      </p:sp>
    </p:spTree>
    <p:extLst>
      <p:ext uri="{BB962C8B-B14F-4D97-AF65-F5344CB8AC3E}">
        <p14:creationId xmlns:p14="http://schemas.microsoft.com/office/powerpoint/2010/main" val="1546488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of Meiosis</a:t>
            </a:r>
            <a:r>
              <a:rPr lang="en-US" baseline="0" dirty="0" smtClean="0"/>
              <a:t> 2 is p</a:t>
            </a:r>
            <a:r>
              <a:rPr lang="en-US" dirty="0" smtClean="0"/>
              <a:t>rophase 2.</a:t>
            </a:r>
            <a:r>
              <a:rPr lang="en-US" baseline="0" dirty="0" smtClean="0"/>
              <a:t> In prophase 2, </a:t>
            </a:r>
            <a:r>
              <a:rPr lang="en-US" dirty="0" smtClean="0"/>
              <a:t>each cell now</a:t>
            </a:r>
            <a:r>
              <a:rPr lang="en-US" baseline="0" dirty="0" smtClean="0"/>
              <a:t> contains 1 member of the homologous pair. No replication occurs.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47</a:t>
            </a:fld>
            <a:endParaRPr lang="en-US"/>
          </a:p>
        </p:txBody>
      </p:sp>
    </p:spTree>
    <p:extLst>
      <p:ext uri="{BB962C8B-B14F-4D97-AF65-F5344CB8AC3E}">
        <p14:creationId xmlns:p14="http://schemas.microsoft.com/office/powerpoint/2010/main" val="3101140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phase</a:t>
            </a:r>
            <a:r>
              <a:rPr lang="en-US" baseline="0" dirty="0" smtClean="0"/>
              <a:t> is m</a:t>
            </a:r>
            <a:r>
              <a:rPr lang="en-US" dirty="0" smtClean="0"/>
              <a:t>etaphase 2.</a:t>
            </a:r>
            <a:r>
              <a:rPr lang="en-US" baseline="0" dirty="0" smtClean="0"/>
              <a:t> In metaphase 2, </a:t>
            </a:r>
            <a:r>
              <a:rPr lang="en-US" dirty="0" smtClean="0"/>
              <a:t>the chromosomes line up in the middle of the cell. This is just like metaphase</a:t>
            </a:r>
            <a:r>
              <a:rPr lang="en-US" baseline="0" dirty="0" smtClean="0"/>
              <a:t> 1 but there are no homologous pairs.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48</a:t>
            </a:fld>
            <a:endParaRPr lang="en-US"/>
          </a:p>
        </p:txBody>
      </p:sp>
    </p:spTree>
    <p:extLst>
      <p:ext uri="{BB962C8B-B14F-4D97-AF65-F5344CB8AC3E}">
        <p14:creationId xmlns:p14="http://schemas.microsoft.com/office/powerpoint/2010/main" val="3554955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phase, anaphase</a:t>
            </a:r>
            <a:r>
              <a:rPr lang="en-US" baseline="0" dirty="0" smtClean="0"/>
              <a:t> 2, sister chromatids are pulled apart. Remember that a sister chromatid is two chromosomes linked together.</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49</a:t>
            </a:fld>
            <a:endParaRPr lang="en-US"/>
          </a:p>
        </p:txBody>
      </p:sp>
    </p:spTree>
    <p:extLst>
      <p:ext uri="{BB962C8B-B14F-4D97-AF65-F5344CB8AC3E}">
        <p14:creationId xmlns:p14="http://schemas.microsoft.com/office/powerpoint/2010/main" val="300102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cell is the</a:t>
            </a:r>
            <a:r>
              <a:rPr lang="en-US" baseline="0" dirty="0" smtClean="0"/>
              <a:t> basic unit of life.  </a:t>
            </a:r>
            <a:endParaRPr lang="en-US" dirty="0" smtClean="0"/>
          </a:p>
          <a:p>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5</a:t>
            </a:fld>
            <a:endParaRPr lang="en-US"/>
          </a:p>
        </p:txBody>
      </p:sp>
    </p:spTree>
    <p:extLst>
      <p:ext uri="{BB962C8B-B14F-4D97-AF65-F5344CB8AC3E}">
        <p14:creationId xmlns:p14="http://schemas.microsoft.com/office/powerpoint/2010/main" val="651518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phase of Meiosis 2 is telophase 2.</a:t>
            </a:r>
            <a:r>
              <a:rPr lang="en-US" baseline="0" dirty="0" smtClean="0"/>
              <a:t> In telophase 2,</a:t>
            </a:r>
            <a:r>
              <a:rPr lang="en-US" dirty="0" smtClean="0"/>
              <a:t> the nuclear envelope begins to reform and 4 new daughter</a:t>
            </a:r>
            <a:r>
              <a:rPr lang="en-US" baseline="0" dirty="0" smtClean="0"/>
              <a:t> cells are created. Each daughter cell has half the amount of genetic information as the parent cell. </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50</a:t>
            </a:fld>
            <a:endParaRPr lang="en-US"/>
          </a:p>
        </p:txBody>
      </p:sp>
    </p:spTree>
    <p:extLst>
      <p:ext uri="{BB962C8B-B14F-4D97-AF65-F5344CB8AC3E}">
        <p14:creationId xmlns:p14="http://schemas.microsoft.com/office/powerpoint/2010/main" val="2988247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new cells created by meiosis are used during sexual reproduction to create a new organism with the correct amount of genetic material.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51</a:t>
            </a:fld>
            <a:endParaRPr lang="en-US"/>
          </a:p>
        </p:txBody>
      </p:sp>
    </p:spTree>
    <p:extLst>
      <p:ext uri="{BB962C8B-B14F-4D97-AF65-F5344CB8AC3E}">
        <p14:creationId xmlns:p14="http://schemas.microsoft.com/office/powerpoint/2010/main" val="287612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meiosis,</a:t>
            </a:r>
            <a:r>
              <a:rPr lang="en-US" baseline="0" dirty="0" smtClean="0"/>
              <a:t> we now have 4 cells with half the amount of genetic information that the parent cell had. This can be denoted at 2n (parent) and n (daughter)</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52</a:t>
            </a:fld>
            <a:endParaRPr lang="en-US"/>
          </a:p>
        </p:txBody>
      </p:sp>
    </p:spTree>
    <p:extLst>
      <p:ext uri="{BB962C8B-B14F-4D97-AF65-F5344CB8AC3E}">
        <p14:creationId xmlns:p14="http://schemas.microsoft.com/office/powerpoint/2010/main" val="588286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a:t>
            </a:r>
            <a:r>
              <a:rPr lang="en-US" b="0" baseline="0" dirty="0" smtClean="0"/>
              <a:t> we’ve just learned.</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53</a:t>
            </a:fld>
            <a:endParaRPr lang="en-US"/>
          </a:p>
        </p:txBody>
      </p:sp>
    </p:spTree>
    <p:extLst>
      <p:ext uri="{BB962C8B-B14F-4D97-AF65-F5344CB8AC3E}">
        <p14:creationId xmlns:p14="http://schemas.microsoft.com/office/powerpoint/2010/main" val="3438842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which phase do the</a:t>
            </a:r>
            <a:r>
              <a:rPr lang="en-US" baseline="0" dirty="0" smtClean="0"/>
              <a:t> </a:t>
            </a:r>
            <a:r>
              <a:rPr lang="en-US" dirty="0" smtClean="0"/>
              <a:t>chromosomes line up in the middle of the cell?</a:t>
            </a:r>
          </a:p>
          <a:p>
            <a:endParaRPr lang="en-US" dirty="0" smtClean="0"/>
          </a:p>
          <a:p>
            <a:r>
              <a:rPr lang="en-US" dirty="0" smtClean="0"/>
              <a:t>-Prophase 2</a:t>
            </a:r>
          </a:p>
          <a:p>
            <a:r>
              <a:rPr lang="en-US" dirty="0" smtClean="0"/>
              <a:t>-Metaphase</a:t>
            </a:r>
            <a:r>
              <a:rPr lang="en-US" baseline="0" dirty="0" smtClean="0"/>
              <a:t> 2</a:t>
            </a:r>
          </a:p>
          <a:p>
            <a:r>
              <a:rPr lang="en-US" baseline="0" dirty="0" smtClean="0"/>
              <a:t>-Anaphase 2</a:t>
            </a:r>
          </a:p>
          <a:p>
            <a:r>
              <a:rPr lang="en-US" baseline="0" dirty="0" smtClean="0"/>
              <a:t>-Telophase 2</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54</a:t>
            </a:fld>
            <a:endParaRPr lang="en-US"/>
          </a:p>
        </p:txBody>
      </p:sp>
    </p:spTree>
    <p:extLst>
      <p:ext uri="{BB962C8B-B14F-4D97-AF65-F5344CB8AC3E}">
        <p14:creationId xmlns:p14="http://schemas.microsoft.com/office/powerpoint/2010/main" val="1093290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chromosomes line up in the middle of the cell</a:t>
            </a:r>
            <a:r>
              <a:rPr lang="en-US" baseline="0" dirty="0" smtClean="0"/>
              <a:t> during m</a:t>
            </a:r>
            <a:r>
              <a:rPr lang="en-US" dirty="0" smtClean="0"/>
              <a:t>etaphase</a:t>
            </a:r>
            <a:r>
              <a:rPr lang="en-US" baseline="0" dirty="0" smtClean="0"/>
              <a:t> 2.</a:t>
            </a:r>
          </a:p>
        </p:txBody>
      </p:sp>
      <p:sp>
        <p:nvSpPr>
          <p:cNvPr id="4" name="Slide Number Placeholder 3"/>
          <p:cNvSpPr>
            <a:spLocks noGrp="1"/>
          </p:cNvSpPr>
          <p:nvPr>
            <p:ph type="sldNum" sz="quarter" idx="10"/>
          </p:nvPr>
        </p:nvSpPr>
        <p:spPr/>
        <p:txBody>
          <a:bodyPr/>
          <a:lstStyle/>
          <a:p>
            <a:fld id="{934C2FC6-5864-DB4D-943D-5D9EEB5E7425}" type="slidenum">
              <a:rPr lang="en-US" smtClean="0"/>
              <a:t>55</a:t>
            </a:fld>
            <a:endParaRPr lang="en-US"/>
          </a:p>
        </p:txBody>
      </p:sp>
    </p:spTree>
    <p:extLst>
      <p:ext uri="{BB962C8B-B14F-4D97-AF65-F5344CB8AC3E}">
        <p14:creationId xmlns:p14="http://schemas.microsoft.com/office/powerpoint/2010/main" val="501914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which phase are the</a:t>
            </a:r>
            <a:r>
              <a:rPr lang="en-US" baseline="0" dirty="0" smtClean="0"/>
              <a:t> </a:t>
            </a:r>
            <a:r>
              <a:rPr lang="en-US" dirty="0" smtClean="0"/>
              <a:t>sister chromatids pulled apart?</a:t>
            </a:r>
          </a:p>
          <a:p>
            <a:endParaRPr lang="en-US" dirty="0" smtClean="0"/>
          </a:p>
          <a:p>
            <a:r>
              <a:rPr lang="en-US" dirty="0" smtClean="0"/>
              <a:t>-Prophase 1</a:t>
            </a:r>
          </a:p>
          <a:p>
            <a:r>
              <a:rPr lang="en-US" dirty="0" smtClean="0"/>
              <a:t>-Metaphase</a:t>
            </a:r>
            <a:r>
              <a:rPr lang="en-US" baseline="0" dirty="0" smtClean="0"/>
              <a:t> 1</a:t>
            </a:r>
          </a:p>
          <a:p>
            <a:r>
              <a:rPr lang="en-US" baseline="0" dirty="0" smtClean="0"/>
              <a:t>-Anaphase 1</a:t>
            </a:r>
          </a:p>
          <a:p>
            <a:r>
              <a:rPr lang="en-US" baseline="0" dirty="0" smtClean="0"/>
              <a:t>-Telophase 1</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56</a:t>
            </a:fld>
            <a:endParaRPr lang="en-US"/>
          </a:p>
        </p:txBody>
      </p:sp>
    </p:spTree>
    <p:extLst>
      <p:ext uri="{BB962C8B-B14F-4D97-AF65-F5344CB8AC3E}">
        <p14:creationId xmlns:p14="http://schemas.microsoft.com/office/powerpoint/2010/main" val="51295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sister chromatids are pulled apart</a:t>
            </a:r>
            <a:r>
              <a:rPr lang="en-US" baseline="0" dirty="0" smtClean="0"/>
              <a:t> during anaphase 2.</a:t>
            </a:r>
          </a:p>
        </p:txBody>
      </p:sp>
      <p:sp>
        <p:nvSpPr>
          <p:cNvPr id="4" name="Slide Number Placeholder 3"/>
          <p:cNvSpPr>
            <a:spLocks noGrp="1"/>
          </p:cNvSpPr>
          <p:nvPr>
            <p:ph type="sldNum" sz="quarter" idx="10"/>
          </p:nvPr>
        </p:nvSpPr>
        <p:spPr/>
        <p:txBody>
          <a:bodyPr/>
          <a:lstStyle/>
          <a:p>
            <a:fld id="{934C2FC6-5864-DB4D-943D-5D9EEB5E7425}" type="slidenum">
              <a:rPr lang="en-US" smtClean="0"/>
              <a:t>57</a:t>
            </a:fld>
            <a:endParaRPr lang="en-US"/>
          </a:p>
        </p:txBody>
      </p:sp>
    </p:spTree>
    <p:extLst>
      <p:ext uri="{BB962C8B-B14F-4D97-AF65-F5344CB8AC3E}">
        <p14:creationId xmlns:p14="http://schemas.microsoft.com/office/powerpoint/2010/main" val="285532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a:t>
            </a:r>
            <a:r>
              <a:rPr lang="en-US" b="0" baseline="0" dirty="0" smtClean="0"/>
              <a:t> we’ve learned about meiosis today one more time.</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58</a:t>
            </a:fld>
            <a:endParaRPr lang="en-US"/>
          </a:p>
        </p:txBody>
      </p:sp>
    </p:spTree>
    <p:extLst>
      <p:ext uri="{BB962C8B-B14F-4D97-AF65-F5344CB8AC3E}">
        <p14:creationId xmlns:p14="http://schemas.microsoft.com/office/powerpoint/2010/main" val="1375728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a:t>
            </a:r>
            <a:r>
              <a:rPr lang="en-US" b="0" baseline="0" dirty="0" smtClean="0"/>
              <a:t> is meiosis?</a:t>
            </a:r>
          </a:p>
          <a:p>
            <a:endParaRPr lang="en-US" b="0" baseline="0" dirty="0" smtClean="0"/>
          </a:p>
          <a:p>
            <a:r>
              <a:rPr lang="en-US" b="0" baseline="0" dirty="0" smtClean="0"/>
              <a:t>-the nucleus of the cell</a:t>
            </a:r>
          </a:p>
          <a:p>
            <a:r>
              <a:rPr lang="en-US" b="0" baseline="0" dirty="0" smtClean="0"/>
              <a:t>-the first phase of cell division</a:t>
            </a:r>
          </a:p>
          <a:p>
            <a:r>
              <a:rPr lang="en-US" b="0" baseline="0" dirty="0" smtClean="0"/>
              <a:t>-the process of combining cells</a:t>
            </a:r>
          </a:p>
          <a:p>
            <a:r>
              <a:rPr lang="en-US" b="0" baseline="0" dirty="0" smtClean="0"/>
              <a:t>-the process of making </a:t>
            </a:r>
            <a:r>
              <a:rPr lang="en-US" sz="1200" dirty="0" smtClean="0"/>
              <a:t>cells with half of the genetic material that will be used for sexual reproduction</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59</a:t>
            </a:fld>
            <a:endParaRPr lang="en-US"/>
          </a:p>
        </p:txBody>
      </p:sp>
    </p:spTree>
    <p:extLst>
      <p:ext uri="{BB962C8B-B14F-4D97-AF65-F5344CB8AC3E}">
        <p14:creationId xmlns:p14="http://schemas.microsoft.com/office/powerpoint/2010/main" val="82920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 the cell there</a:t>
            </a:r>
            <a:r>
              <a:rPr lang="en-US" baseline="0" dirty="0" smtClean="0"/>
              <a:t> is a nucleus which acts as the control center of the cell.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6</a:t>
            </a:fld>
            <a:endParaRPr lang="en-US"/>
          </a:p>
        </p:txBody>
      </p:sp>
    </p:spTree>
    <p:extLst>
      <p:ext uri="{BB962C8B-B14F-4D97-AF65-F5344CB8AC3E}">
        <p14:creationId xmlns:p14="http://schemas.microsoft.com/office/powerpoint/2010/main" val="9825657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a:t>
            </a:r>
            <a:r>
              <a:rPr lang="en-US" b="0" baseline="0" dirty="0" smtClean="0"/>
              <a:t> is meiosis?</a:t>
            </a:r>
          </a:p>
          <a:p>
            <a:endParaRPr lang="en-US" b="0" baseline="0" dirty="0" smtClean="0"/>
          </a:p>
          <a:p>
            <a:r>
              <a:rPr lang="en-US" b="0" baseline="0" dirty="0" smtClean="0"/>
              <a:t>-the nucleus of the cell</a:t>
            </a:r>
          </a:p>
          <a:p>
            <a:r>
              <a:rPr lang="en-US" b="0" baseline="0" dirty="0" smtClean="0"/>
              <a:t>-the first phase of cell division</a:t>
            </a:r>
          </a:p>
          <a:p>
            <a:r>
              <a:rPr lang="en-US" b="0" baseline="0" dirty="0" smtClean="0"/>
              <a:t>-the process of combining cells</a:t>
            </a:r>
          </a:p>
          <a:p>
            <a:r>
              <a:rPr lang="en-US" b="0" baseline="0" dirty="0" smtClean="0"/>
              <a:t>-the process of making </a:t>
            </a:r>
            <a:r>
              <a:rPr lang="en-US" sz="1200" dirty="0" smtClean="0"/>
              <a:t>cells with half of the genetic material that will be used for sexual reproduction</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60</a:t>
            </a:fld>
            <a:endParaRPr lang="en-US"/>
          </a:p>
        </p:txBody>
      </p:sp>
    </p:spTree>
    <p:extLst>
      <p:ext uri="{BB962C8B-B14F-4D97-AF65-F5344CB8AC3E}">
        <p14:creationId xmlns:p14="http://schemas.microsoft.com/office/powerpoint/2010/main" val="829206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How many new cells are created by</a:t>
            </a:r>
            <a:r>
              <a:rPr lang="en-US" b="0" baseline="0" dirty="0" smtClean="0"/>
              <a:t> the end </a:t>
            </a:r>
            <a:r>
              <a:rPr lang="en-US" b="0" dirty="0" smtClean="0"/>
              <a:t>of meiosis</a:t>
            </a:r>
            <a:r>
              <a:rPr lang="en-US" b="0" baseline="0" dirty="0" smtClean="0"/>
              <a:t>?</a:t>
            </a:r>
          </a:p>
          <a:p>
            <a:endParaRPr lang="en-US" b="0" baseline="0" dirty="0" smtClean="0"/>
          </a:p>
          <a:p>
            <a:r>
              <a:rPr lang="en-US" b="0" baseline="0" dirty="0" smtClean="0"/>
              <a:t>-one</a:t>
            </a:r>
          </a:p>
          <a:p>
            <a:r>
              <a:rPr lang="en-US" b="0" baseline="0" dirty="0" smtClean="0"/>
              <a:t>-two</a:t>
            </a:r>
          </a:p>
          <a:p>
            <a:r>
              <a:rPr lang="en-US" b="0" baseline="0" dirty="0" smtClean="0"/>
              <a:t>-four</a:t>
            </a:r>
          </a:p>
          <a:p>
            <a:r>
              <a:rPr lang="en-US" b="0" baseline="0" dirty="0" smtClean="0"/>
              <a:t>-six</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61</a:t>
            </a:fld>
            <a:endParaRPr lang="en-US"/>
          </a:p>
        </p:txBody>
      </p:sp>
    </p:spTree>
    <p:extLst>
      <p:ext uri="{BB962C8B-B14F-4D97-AF65-F5344CB8AC3E}">
        <p14:creationId xmlns:p14="http://schemas.microsoft.com/office/powerpoint/2010/main" val="18356439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There are 4</a:t>
            </a:r>
            <a:r>
              <a:rPr lang="en-US" b="0" baseline="0" dirty="0" smtClean="0"/>
              <a:t> new cells created by the end of meiosis. They are called daughter cells.</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62</a:t>
            </a:fld>
            <a:endParaRPr lang="en-US"/>
          </a:p>
        </p:txBody>
      </p:sp>
    </p:spTree>
    <p:extLst>
      <p:ext uri="{BB962C8B-B14F-4D97-AF65-F5344CB8AC3E}">
        <p14:creationId xmlns:p14="http://schemas.microsoft.com/office/powerpoint/2010/main" val="1656194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63</a:t>
            </a:fld>
            <a:endParaRPr lang="en-US"/>
          </a:p>
        </p:txBody>
      </p:sp>
    </p:spTree>
    <p:extLst>
      <p:ext uri="{BB962C8B-B14F-4D97-AF65-F5344CB8AC3E}">
        <p14:creationId xmlns:p14="http://schemas.microsoft.com/office/powerpoint/2010/main" val="1772333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Meiosis</a:t>
            </a:r>
            <a:r>
              <a:rPr lang="en-US" baseline="0" dirty="0" smtClean="0"/>
              <a:t> </a:t>
            </a:r>
            <a:r>
              <a:rPr lang="en-US" sz="1200" dirty="0" smtClean="0"/>
              <a:t>makes cells with half of the genetic material that will be used for sexual reproduction. Like mitosis, meiosis</a:t>
            </a:r>
            <a:r>
              <a:rPr lang="en-US" sz="1200" baseline="0" dirty="0" smtClean="0"/>
              <a:t> is a specific type of cell division with a specific purpose.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64</a:t>
            </a:fld>
            <a:endParaRPr lang="en-US"/>
          </a:p>
        </p:txBody>
      </p:sp>
    </p:spTree>
    <p:extLst>
      <p:ext uri="{BB962C8B-B14F-4D97-AF65-F5344CB8AC3E}">
        <p14:creationId xmlns:p14="http://schemas.microsoft.com/office/powerpoint/2010/main" val="95463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65</a:t>
            </a:fld>
            <a:endParaRPr lang="en-US"/>
          </a:p>
        </p:txBody>
      </p:sp>
    </p:spTree>
    <p:extLst>
      <p:ext uri="{BB962C8B-B14F-4D97-AF65-F5344CB8AC3E}">
        <p14:creationId xmlns:p14="http://schemas.microsoft.com/office/powerpoint/2010/main" val="115781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nucleus contains genetic material called DNA which has all of the information it needs to function. Before a cell divides it copies all of its DNA.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7</a:t>
            </a:fld>
            <a:endParaRPr lang="en-US"/>
          </a:p>
        </p:txBody>
      </p:sp>
    </p:spTree>
    <p:extLst>
      <p:ext uri="{BB962C8B-B14F-4D97-AF65-F5344CB8AC3E}">
        <p14:creationId xmlns:p14="http://schemas.microsoft.com/office/powerpoint/2010/main" val="296192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DNA is made up of chromosomes, and a sister chromatid is two chromosomes linked together.</a:t>
            </a:r>
            <a:endParaRPr lang="en-US" dirty="0"/>
          </a:p>
        </p:txBody>
      </p:sp>
      <p:sp>
        <p:nvSpPr>
          <p:cNvPr id="4" name="Slide Number Placeholder 3"/>
          <p:cNvSpPr>
            <a:spLocks noGrp="1"/>
          </p:cNvSpPr>
          <p:nvPr>
            <p:ph type="sldNum" sz="quarter" idx="10"/>
          </p:nvPr>
        </p:nvSpPr>
        <p:spPr/>
        <p:txBody>
          <a:bodyPr/>
          <a:lstStyle/>
          <a:p>
            <a:fld id="{934C2FC6-5864-DB4D-943D-5D9EEB5E7425}" type="slidenum">
              <a:rPr lang="en-US" smtClean="0"/>
              <a:t>8</a:t>
            </a:fld>
            <a:endParaRPr lang="en-US"/>
          </a:p>
        </p:txBody>
      </p:sp>
    </p:spTree>
    <p:extLst>
      <p:ext uri="{BB962C8B-B14F-4D97-AF65-F5344CB8AC3E}">
        <p14:creationId xmlns:p14="http://schemas.microsoft.com/office/powerpoint/2010/main" val="136691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a:t>
            </a:r>
            <a:r>
              <a:rPr lang="en-US" baseline="0" dirty="0" smtClean="0"/>
              <a:t> terms that describe the ways new cells are made that you need to learn.  They include cell division, mitosis, and meiosis.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a:p>
        </p:txBody>
      </p:sp>
    </p:spTree>
    <p:extLst>
      <p:ext uri="{BB962C8B-B14F-4D97-AF65-F5344CB8AC3E}">
        <p14:creationId xmlns:p14="http://schemas.microsoft.com/office/powerpoint/2010/main" val="381902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07D96-BD9E-C74E-857E-F13BBD91BEDA}"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6280287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07D96-BD9E-C74E-857E-F13BBD91BEDA}"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3754093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07D96-BD9E-C74E-857E-F13BBD91BEDA}"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9328383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07D96-BD9E-C74E-857E-F13BBD91BEDA}"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10489452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007D96-BD9E-C74E-857E-F13BBD91BEDA}"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19986096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007D96-BD9E-C74E-857E-F13BBD91BEDA}"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4921857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007D96-BD9E-C74E-857E-F13BBD91BEDA}" type="datetimeFigureOut">
              <a:rPr lang="en-US" smtClean="0"/>
              <a:t>9/18/17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1172023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007D96-BD9E-C74E-857E-F13BBD91BEDA}"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955690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7D96-BD9E-C74E-857E-F13BBD91BEDA}"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35631970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007D96-BD9E-C74E-857E-F13BBD91BEDA}"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17918349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007D96-BD9E-C74E-857E-F13BBD91BEDA}"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8CC8-CCFA-744D-8FD0-99819DE912F6}" type="slidenum">
              <a:rPr lang="en-US" smtClean="0"/>
              <a:t>‹#›</a:t>
            </a:fld>
            <a:endParaRPr lang="en-US"/>
          </a:p>
        </p:txBody>
      </p:sp>
    </p:spTree>
    <p:extLst>
      <p:ext uri="{BB962C8B-B14F-4D97-AF65-F5344CB8AC3E}">
        <p14:creationId xmlns:p14="http://schemas.microsoft.com/office/powerpoint/2010/main" val="14263123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7D96-BD9E-C74E-857E-F13BBD91BEDA}"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28CC8-CCFA-744D-8FD0-99819DE912F6}" type="slidenum">
              <a:rPr lang="en-US" smtClean="0"/>
              <a:t>‹#›</a:t>
            </a:fld>
            <a:endParaRPr lang="en-US"/>
          </a:p>
        </p:txBody>
      </p:sp>
    </p:spTree>
    <p:extLst>
      <p:ext uri="{BB962C8B-B14F-4D97-AF65-F5344CB8AC3E}">
        <p14:creationId xmlns:p14="http://schemas.microsoft.com/office/powerpoint/2010/main" val="2300846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jpg"/></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1.jp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3.jp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4.jp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NULL" TargetMode="External"/><Relationship Id="rId3" Type="http://schemas.openxmlformats.org/officeDocument/2006/relationships/hyperlink" Target="NUL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40160738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600" y="332874"/>
            <a:ext cx="8583414" cy="4708981"/>
          </a:xfrm>
          <a:prstGeom prst="rect">
            <a:avLst/>
          </a:prstGeom>
          <a:noFill/>
        </p:spPr>
        <p:txBody>
          <a:bodyPr wrap="square" rtlCol="0">
            <a:spAutoFit/>
          </a:bodyPr>
          <a:lstStyle/>
          <a:p>
            <a:r>
              <a:rPr lang="en-US" sz="6000" dirty="0"/>
              <a:t>	</a:t>
            </a:r>
            <a:r>
              <a:rPr lang="en-US" sz="6000" dirty="0" smtClean="0"/>
              <a:t>			</a:t>
            </a:r>
            <a:r>
              <a:rPr lang="en-US" sz="6000" dirty="0" smtClean="0">
                <a:solidFill>
                  <a:srgbClr val="FF0000"/>
                </a:solidFill>
              </a:rPr>
              <a:t>	</a:t>
            </a:r>
            <a:r>
              <a:rPr lang="en-US" sz="6000" u="sng" dirty="0" smtClean="0"/>
              <a:t>Cell Division</a:t>
            </a:r>
          </a:p>
          <a:p>
            <a:r>
              <a:rPr lang="en-US" sz="6000" dirty="0" smtClean="0"/>
              <a:t> </a:t>
            </a:r>
          </a:p>
          <a:p>
            <a:endParaRPr lang="en-US" sz="6000" dirty="0" smtClean="0"/>
          </a:p>
          <a:p>
            <a:endParaRPr lang="en-US" sz="6000" dirty="0"/>
          </a:p>
          <a:p>
            <a:r>
              <a:rPr lang="en-US" sz="6000" dirty="0" smtClean="0"/>
              <a:t>Mitosis</a:t>
            </a:r>
            <a:r>
              <a:rPr lang="en-US" sz="6000" dirty="0">
                <a:solidFill>
                  <a:srgbClr val="FF0000"/>
                </a:solidFill>
              </a:rPr>
              <a:t>	</a:t>
            </a:r>
            <a:r>
              <a:rPr lang="en-US" sz="6000" dirty="0" smtClean="0"/>
              <a:t>								</a:t>
            </a:r>
            <a:r>
              <a:rPr lang="en-US" sz="6000" dirty="0" smtClean="0">
                <a:solidFill>
                  <a:srgbClr val="FF0000"/>
                </a:solidFill>
              </a:rPr>
              <a:t>Meiosis</a:t>
            </a:r>
            <a:endParaRPr lang="en-US" sz="6000" dirty="0">
              <a:solidFill>
                <a:srgbClr val="FF0000"/>
              </a:solidFill>
            </a:endParaRPr>
          </a:p>
        </p:txBody>
      </p:sp>
      <p:cxnSp>
        <p:nvCxnSpPr>
          <p:cNvPr id="4" name="Straight Arrow Connector 3"/>
          <p:cNvCxnSpPr/>
          <p:nvPr/>
        </p:nvCxnSpPr>
        <p:spPr>
          <a:xfrm flipH="1">
            <a:off x="1977515" y="1527126"/>
            <a:ext cx="1784587" cy="262022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5594922" y="1527126"/>
            <a:ext cx="1993593" cy="262022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4572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34536216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40" y="3057525"/>
            <a:ext cx="4243825" cy="3516312"/>
          </a:xfrm>
          <a:prstGeom prst="rect">
            <a:avLst/>
          </a:prstGeom>
        </p:spPr>
      </p:pic>
      <p:sp>
        <p:nvSpPr>
          <p:cNvPr id="3" name="TextBox 2"/>
          <p:cNvSpPr txBox="1"/>
          <p:nvPr/>
        </p:nvSpPr>
        <p:spPr>
          <a:xfrm>
            <a:off x="2532786" y="160020"/>
            <a:ext cx="4065729" cy="707886"/>
          </a:xfrm>
          <a:prstGeom prst="rect">
            <a:avLst/>
          </a:prstGeom>
          <a:noFill/>
        </p:spPr>
        <p:txBody>
          <a:bodyPr wrap="none" rtlCol="0">
            <a:spAutoFit/>
          </a:bodyPr>
          <a:lstStyle/>
          <a:p>
            <a:pPr algn="ctr"/>
            <a:r>
              <a:rPr lang="en-US" sz="4000" dirty="0" smtClean="0"/>
              <a:t>What is </a:t>
            </a:r>
            <a:r>
              <a:rPr lang="en-US" sz="4000" smtClean="0"/>
              <a:t>a nucleus?</a:t>
            </a:r>
            <a:endParaRPr lang="en-US" sz="4000" dirty="0"/>
          </a:p>
        </p:txBody>
      </p:sp>
      <p:sp>
        <p:nvSpPr>
          <p:cNvPr id="5" name="TextBox 4"/>
          <p:cNvSpPr txBox="1"/>
          <p:nvPr/>
        </p:nvSpPr>
        <p:spPr>
          <a:xfrm>
            <a:off x="557212" y="1171575"/>
            <a:ext cx="4171951" cy="3416320"/>
          </a:xfrm>
          <a:prstGeom prst="rect">
            <a:avLst/>
          </a:prstGeom>
          <a:noFill/>
        </p:spPr>
        <p:txBody>
          <a:bodyPr wrap="square" rtlCol="0">
            <a:spAutoFit/>
          </a:bodyPr>
          <a:lstStyle/>
          <a:p>
            <a:pPr marL="342900" indent="-342900">
              <a:buFont typeface="+mj-lt"/>
              <a:buAutoNum type="alphaUcPeriod"/>
            </a:pPr>
            <a:r>
              <a:rPr lang="en-US" sz="2400" dirty="0" smtClean="0"/>
              <a:t> the control center of the cell</a:t>
            </a:r>
          </a:p>
          <a:p>
            <a:pPr marL="342900" indent="-342900">
              <a:buFont typeface="+mj-lt"/>
              <a:buAutoNum type="alphaUcPeriod"/>
            </a:pPr>
            <a:endParaRPr lang="en-US" sz="2400" dirty="0"/>
          </a:p>
          <a:p>
            <a:pPr marL="342900" indent="-342900">
              <a:buFont typeface="+mj-lt"/>
              <a:buAutoNum type="alphaUcPeriod"/>
            </a:pPr>
            <a:r>
              <a:rPr lang="en-US" sz="2400" dirty="0" smtClean="0"/>
              <a:t> the outer wall of a plant cell</a:t>
            </a:r>
          </a:p>
          <a:p>
            <a:pPr marL="342900" indent="-342900">
              <a:buFont typeface="+mj-lt"/>
              <a:buAutoNum type="alphaUcPeriod"/>
            </a:pPr>
            <a:endParaRPr lang="en-US" sz="2400" dirty="0"/>
          </a:p>
          <a:p>
            <a:pPr marL="342900" indent="-342900">
              <a:buFont typeface="+mj-lt"/>
              <a:buAutoNum type="alphaUcPeriod"/>
            </a:pPr>
            <a:r>
              <a:rPr lang="en-US" sz="2400" dirty="0" smtClean="0"/>
              <a:t> where the cell stores and digests waste</a:t>
            </a:r>
          </a:p>
          <a:p>
            <a:pPr marL="342900" indent="-342900">
              <a:buFont typeface="+mj-lt"/>
              <a:buAutoNum type="alphaUcPeriod"/>
            </a:pPr>
            <a:endParaRPr lang="en-US" sz="2400" dirty="0"/>
          </a:p>
          <a:p>
            <a:pPr marL="342900" indent="-342900">
              <a:buFont typeface="+mj-lt"/>
              <a:buAutoNum type="alphaUcPeriod"/>
            </a:pPr>
            <a:r>
              <a:rPr lang="en-US" sz="2400" dirty="0" smtClean="0"/>
              <a:t> where the cell makes proteins</a:t>
            </a:r>
            <a:endParaRPr lang="en-US" sz="2400" dirty="0"/>
          </a:p>
        </p:txBody>
      </p:sp>
    </p:spTree>
    <p:extLst>
      <p:ext uri="{BB962C8B-B14F-4D97-AF65-F5344CB8AC3E}">
        <p14:creationId xmlns:p14="http://schemas.microsoft.com/office/powerpoint/2010/main" val="11382043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40" y="3057525"/>
            <a:ext cx="4243825" cy="3516312"/>
          </a:xfrm>
          <a:prstGeom prst="rect">
            <a:avLst/>
          </a:prstGeom>
        </p:spPr>
      </p:pic>
      <p:sp>
        <p:nvSpPr>
          <p:cNvPr id="3" name="TextBox 2"/>
          <p:cNvSpPr txBox="1"/>
          <p:nvPr/>
        </p:nvSpPr>
        <p:spPr>
          <a:xfrm>
            <a:off x="2532786" y="160020"/>
            <a:ext cx="4065729" cy="707886"/>
          </a:xfrm>
          <a:prstGeom prst="rect">
            <a:avLst/>
          </a:prstGeom>
          <a:noFill/>
        </p:spPr>
        <p:txBody>
          <a:bodyPr wrap="none" rtlCol="0">
            <a:spAutoFit/>
          </a:bodyPr>
          <a:lstStyle/>
          <a:p>
            <a:pPr algn="ctr"/>
            <a:r>
              <a:rPr lang="en-US" sz="4000" dirty="0" smtClean="0"/>
              <a:t>What is </a:t>
            </a:r>
            <a:r>
              <a:rPr lang="en-US" sz="4000" smtClean="0"/>
              <a:t>a nucleus?</a:t>
            </a:r>
            <a:endParaRPr lang="en-US" sz="4000" dirty="0"/>
          </a:p>
        </p:txBody>
      </p:sp>
      <p:sp>
        <p:nvSpPr>
          <p:cNvPr id="5" name="TextBox 4"/>
          <p:cNvSpPr txBox="1"/>
          <p:nvPr/>
        </p:nvSpPr>
        <p:spPr>
          <a:xfrm>
            <a:off x="557212" y="1171575"/>
            <a:ext cx="4171951" cy="3416320"/>
          </a:xfrm>
          <a:prstGeom prst="rect">
            <a:avLst/>
          </a:prstGeom>
          <a:noFill/>
        </p:spPr>
        <p:txBody>
          <a:bodyPr wrap="square" rtlCol="0">
            <a:spAutoFit/>
          </a:bodyPr>
          <a:lstStyle/>
          <a:p>
            <a:pPr marL="342900" indent="-342900">
              <a:buFont typeface="+mj-lt"/>
              <a:buAutoNum type="alphaUcPeriod"/>
            </a:pPr>
            <a:r>
              <a:rPr lang="en-US" sz="2400" dirty="0" smtClean="0">
                <a:solidFill>
                  <a:srgbClr val="FF0000"/>
                </a:solidFill>
              </a:rPr>
              <a:t> the control center of the cell</a:t>
            </a:r>
          </a:p>
          <a:p>
            <a:pPr marL="342900" indent="-342900">
              <a:buFont typeface="+mj-lt"/>
              <a:buAutoNum type="alphaUcPeriod"/>
            </a:pPr>
            <a:endParaRPr lang="en-US" sz="2400" dirty="0"/>
          </a:p>
          <a:p>
            <a:pPr marL="342900" indent="-342900">
              <a:buFont typeface="+mj-lt"/>
              <a:buAutoNum type="alphaUcPeriod"/>
            </a:pPr>
            <a:r>
              <a:rPr lang="en-US" sz="2400" dirty="0" smtClean="0"/>
              <a:t> the outer wall of a plant cell</a:t>
            </a:r>
          </a:p>
          <a:p>
            <a:pPr marL="342900" indent="-342900">
              <a:buFont typeface="+mj-lt"/>
              <a:buAutoNum type="alphaUcPeriod"/>
            </a:pPr>
            <a:endParaRPr lang="en-US" sz="2400" dirty="0"/>
          </a:p>
          <a:p>
            <a:pPr marL="342900" indent="-342900">
              <a:buFont typeface="+mj-lt"/>
              <a:buAutoNum type="alphaUcPeriod"/>
            </a:pPr>
            <a:r>
              <a:rPr lang="en-US" sz="2400" dirty="0" smtClean="0"/>
              <a:t> where the cell stores and digests waste</a:t>
            </a:r>
          </a:p>
          <a:p>
            <a:pPr marL="342900" indent="-342900">
              <a:buFont typeface="+mj-lt"/>
              <a:buAutoNum type="alphaUcPeriod"/>
            </a:pPr>
            <a:endParaRPr lang="en-US" sz="2400" dirty="0"/>
          </a:p>
          <a:p>
            <a:pPr marL="342900" indent="-342900">
              <a:buFont typeface="+mj-lt"/>
              <a:buAutoNum type="alphaUcPeriod"/>
            </a:pPr>
            <a:r>
              <a:rPr lang="en-US" sz="2400" dirty="0" smtClean="0"/>
              <a:t> where the cell makes proteins</a:t>
            </a:r>
            <a:endParaRPr lang="en-US" sz="2400" dirty="0"/>
          </a:p>
        </p:txBody>
      </p:sp>
    </p:spTree>
    <p:extLst>
      <p:ext uri="{BB962C8B-B14F-4D97-AF65-F5344CB8AC3E}">
        <p14:creationId xmlns:p14="http://schemas.microsoft.com/office/powerpoint/2010/main" val="20270935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59" y="3001241"/>
            <a:ext cx="4330700" cy="3588294"/>
          </a:xfrm>
          <a:prstGeom prst="rect">
            <a:avLst/>
          </a:prstGeom>
        </p:spPr>
      </p:pic>
      <p:sp>
        <p:nvSpPr>
          <p:cNvPr id="3" name="TextBox 2"/>
          <p:cNvSpPr txBox="1"/>
          <p:nvPr/>
        </p:nvSpPr>
        <p:spPr>
          <a:xfrm>
            <a:off x="1468222" y="160020"/>
            <a:ext cx="6194875" cy="1200329"/>
          </a:xfrm>
          <a:prstGeom prst="rect">
            <a:avLst/>
          </a:prstGeom>
          <a:noFill/>
        </p:spPr>
        <p:txBody>
          <a:bodyPr wrap="none" rtlCol="0">
            <a:spAutoFit/>
          </a:bodyPr>
          <a:lstStyle/>
          <a:p>
            <a:pPr algn="ctr"/>
            <a:r>
              <a:rPr lang="en-US" sz="3600" dirty="0" smtClean="0"/>
              <a:t>How does the nucleus get ready </a:t>
            </a:r>
          </a:p>
          <a:p>
            <a:pPr algn="ctr"/>
            <a:r>
              <a:rPr lang="en-US" sz="3600" dirty="0" smtClean="0"/>
              <a:t>for cell division?</a:t>
            </a:r>
            <a:endParaRPr lang="en-US" sz="3600" dirty="0"/>
          </a:p>
        </p:txBody>
      </p:sp>
      <p:sp>
        <p:nvSpPr>
          <p:cNvPr id="4" name="TextBox 3"/>
          <p:cNvSpPr txBox="1"/>
          <p:nvPr/>
        </p:nvSpPr>
        <p:spPr>
          <a:xfrm>
            <a:off x="393708" y="1811655"/>
            <a:ext cx="4171951" cy="3539430"/>
          </a:xfrm>
          <a:prstGeom prst="rect">
            <a:avLst/>
          </a:prstGeom>
          <a:noFill/>
        </p:spPr>
        <p:txBody>
          <a:bodyPr wrap="square" rtlCol="0">
            <a:spAutoFit/>
          </a:bodyPr>
          <a:lstStyle/>
          <a:p>
            <a:pPr marL="342900" indent="-342900">
              <a:buFont typeface="+mj-lt"/>
              <a:buAutoNum type="alphaUcPeriod"/>
            </a:pPr>
            <a:r>
              <a:rPr lang="en-US" sz="2800" dirty="0" smtClean="0"/>
              <a:t> it disappears</a:t>
            </a:r>
          </a:p>
          <a:p>
            <a:pPr marL="342900" indent="-342900">
              <a:buFont typeface="+mj-lt"/>
              <a:buAutoNum type="alphaUcPeriod"/>
            </a:pPr>
            <a:endParaRPr lang="en-US" sz="2800" dirty="0"/>
          </a:p>
          <a:p>
            <a:pPr marL="342900" indent="-342900">
              <a:buFont typeface="+mj-lt"/>
              <a:buAutoNum type="alphaUcPeriod"/>
            </a:pPr>
            <a:r>
              <a:rPr lang="en-US" sz="2800" dirty="0" smtClean="0"/>
              <a:t> it copies all of the cell’s DNA</a:t>
            </a:r>
          </a:p>
          <a:p>
            <a:pPr marL="342900" indent="-342900">
              <a:buFont typeface="+mj-lt"/>
              <a:buAutoNum type="alphaUcPeriod"/>
            </a:pPr>
            <a:endParaRPr lang="en-US" sz="2800" dirty="0"/>
          </a:p>
          <a:p>
            <a:pPr marL="342900" indent="-342900">
              <a:buFont typeface="+mj-lt"/>
              <a:buAutoNum type="alphaUcPeriod"/>
            </a:pPr>
            <a:r>
              <a:rPr lang="en-US" sz="2800" dirty="0" smtClean="0"/>
              <a:t> it expands</a:t>
            </a:r>
          </a:p>
          <a:p>
            <a:pPr marL="342900" indent="-342900">
              <a:buFont typeface="+mj-lt"/>
              <a:buAutoNum type="alphaUcPeriod"/>
            </a:pPr>
            <a:endParaRPr lang="en-US" sz="2800" dirty="0"/>
          </a:p>
          <a:p>
            <a:pPr marL="342900" indent="-342900">
              <a:buFont typeface="+mj-lt"/>
              <a:buAutoNum type="alphaUcPeriod"/>
            </a:pPr>
            <a:r>
              <a:rPr lang="en-US" sz="2800" dirty="0" smtClean="0"/>
              <a:t> it shrinks</a:t>
            </a:r>
            <a:endParaRPr lang="en-US" sz="2800" dirty="0"/>
          </a:p>
        </p:txBody>
      </p:sp>
    </p:spTree>
    <p:extLst>
      <p:ext uri="{BB962C8B-B14F-4D97-AF65-F5344CB8AC3E}">
        <p14:creationId xmlns:p14="http://schemas.microsoft.com/office/powerpoint/2010/main" val="32483625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59" y="3001241"/>
            <a:ext cx="4330700" cy="3588294"/>
          </a:xfrm>
          <a:prstGeom prst="rect">
            <a:avLst/>
          </a:prstGeom>
        </p:spPr>
      </p:pic>
      <p:sp>
        <p:nvSpPr>
          <p:cNvPr id="3" name="TextBox 2"/>
          <p:cNvSpPr txBox="1"/>
          <p:nvPr/>
        </p:nvSpPr>
        <p:spPr>
          <a:xfrm>
            <a:off x="1468222" y="160020"/>
            <a:ext cx="6194875" cy="1200329"/>
          </a:xfrm>
          <a:prstGeom prst="rect">
            <a:avLst/>
          </a:prstGeom>
          <a:noFill/>
        </p:spPr>
        <p:txBody>
          <a:bodyPr wrap="none" rtlCol="0">
            <a:spAutoFit/>
          </a:bodyPr>
          <a:lstStyle/>
          <a:p>
            <a:pPr algn="ctr"/>
            <a:r>
              <a:rPr lang="en-US" sz="3600" dirty="0" smtClean="0"/>
              <a:t>How does the nucleus get ready </a:t>
            </a:r>
          </a:p>
          <a:p>
            <a:pPr algn="ctr"/>
            <a:r>
              <a:rPr lang="en-US" sz="3600" dirty="0" smtClean="0"/>
              <a:t>for cell division?</a:t>
            </a:r>
            <a:endParaRPr lang="en-US" sz="3600" dirty="0"/>
          </a:p>
        </p:txBody>
      </p:sp>
      <p:sp>
        <p:nvSpPr>
          <p:cNvPr id="4" name="TextBox 3"/>
          <p:cNvSpPr txBox="1"/>
          <p:nvPr/>
        </p:nvSpPr>
        <p:spPr>
          <a:xfrm>
            <a:off x="393708" y="1811655"/>
            <a:ext cx="4171951" cy="3539430"/>
          </a:xfrm>
          <a:prstGeom prst="rect">
            <a:avLst/>
          </a:prstGeom>
          <a:noFill/>
        </p:spPr>
        <p:txBody>
          <a:bodyPr wrap="square" rtlCol="0">
            <a:spAutoFit/>
          </a:bodyPr>
          <a:lstStyle/>
          <a:p>
            <a:pPr marL="342900" indent="-342900">
              <a:buFont typeface="+mj-lt"/>
              <a:buAutoNum type="alphaUcPeriod"/>
            </a:pPr>
            <a:r>
              <a:rPr lang="en-US" sz="2800" dirty="0" smtClean="0"/>
              <a:t> it disappears</a:t>
            </a:r>
          </a:p>
          <a:p>
            <a:pPr marL="342900" indent="-342900">
              <a:buFont typeface="+mj-lt"/>
              <a:buAutoNum type="alphaUcPeriod"/>
            </a:pPr>
            <a:endParaRPr lang="en-US" sz="2800" dirty="0"/>
          </a:p>
          <a:p>
            <a:pPr marL="342900" indent="-342900">
              <a:buFont typeface="+mj-lt"/>
              <a:buAutoNum type="alphaUcPeriod"/>
            </a:pPr>
            <a:r>
              <a:rPr lang="en-US" sz="2800" dirty="0" smtClean="0">
                <a:solidFill>
                  <a:srgbClr val="FF0000"/>
                </a:solidFill>
              </a:rPr>
              <a:t> it copies all of the cell’s DNA</a:t>
            </a:r>
          </a:p>
          <a:p>
            <a:pPr marL="342900" indent="-342900">
              <a:buFont typeface="+mj-lt"/>
              <a:buAutoNum type="alphaUcPeriod"/>
            </a:pPr>
            <a:endParaRPr lang="en-US" sz="2800" dirty="0"/>
          </a:p>
          <a:p>
            <a:pPr marL="342900" indent="-342900">
              <a:buFont typeface="+mj-lt"/>
              <a:buAutoNum type="alphaUcPeriod"/>
            </a:pPr>
            <a:r>
              <a:rPr lang="en-US" sz="2800" dirty="0" smtClean="0"/>
              <a:t> it expands</a:t>
            </a:r>
          </a:p>
          <a:p>
            <a:pPr marL="342900" indent="-342900">
              <a:buFont typeface="+mj-lt"/>
              <a:buAutoNum type="alphaUcPeriod"/>
            </a:pPr>
            <a:endParaRPr lang="en-US" sz="2800" dirty="0"/>
          </a:p>
          <a:p>
            <a:pPr marL="342900" indent="-342900">
              <a:buFont typeface="+mj-lt"/>
              <a:buAutoNum type="alphaUcPeriod"/>
            </a:pPr>
            <a:r>
              <a:rPr lang="en-US" sz="2800" dirty="0" smtClean="0"/>
              <a:t> it shrinks</a:t>
            </a:r>
            <a:endParaRPr lang="en-US" sz="2800" dirty="0"/>
          </a:p>
        </p:txBody>
      </p:sp>
    </p:spTree>
    <p:extLst>
      <p:ext uri="{BB962C8B-B14F-4D97-AF65-F5344CB8AC3E}">
        <p14:creationId xmlns:p14="http://schemas.microsoft.com/office/powerpoint/2010/main" val="19468149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59" y="3001241"/>
            <a:ext cx="4330700" cy="3588294"/>
          </a:xfrm>
          <a:prstGeom prst="rect">
            <a:avLst/>
          </a:prstGeom>
        </p:spPr>
      </p:pic>
      <p:sp>
        <p:nvSpPr>
          <p:cNvPr id="3" name="TextBox 2"/>
          <p:cNvSpPr txBox="1"/>
          <p:nvPr/>
        </p:nvSpPr>
        <p:spPr>
          <a:xfrm>
            <a:off x="1090155" y="175260"/>
            <a:ext cx="7806204" cy="1200329"/>
          </a:xfrm>
          <a:prstGeom prst="rect">
            <a:avLst/>
          </a:prstGeom>
          <a:noFill/>
        </p:spPr>
        <p:txBody>
          <a:bodyPr wrap="square" rtlCol="0">
            <a:spAutoFit/>
          </a:bodyPr>
          <a:lstStyle/>
          <a:p>
            <a:pPr algn="ctr"/>
            <a:r>
              <a:rPr lang="en-US" sz="3600" dirty="0" smtClean="0"/>
              <a:t>What is the process of </a:t>
            </a:r>
            <a:r>
              <a:rPr lang="en-US" sz="3600" smtClean="0"/>
              <a:t>the nucleus copying </a:t>
            </a:r>
            <a:r>
              <a:rPr lang="en-US" sz="3600" dirty="0" smtClean="0"/>
              <a:t>DNA called?</a:t>
            </a:r>
            <a:endParaRPr lang="en-US" sz="3600" dirty="0"/>
          </a:p>
        </p:txBody>
      </p:sp>
      <p:sp>
        <p:nvSpPr>
          <p:cNvPr id="4" name="TextBox 3"/>
          <p:cNvSpPr txBox="1"/>
          <p:nvPr/>
        </p:nvSpPr>
        <p:spPr>
          <a:xfrm>
            <a:off x="393708" y="1811655"/>
            <a:ext cx="4171951" cy="3108543"/>
          </a:xfrm>
          <a:prstGeom prst="rect">
            <a:avLst/>
          </a:prstGeom>
          <a:noFill/>
        </p:spPr>
        <p:txBody>
          <a:bodyPr wrap="square" rtlCol="0">
            <a:spAutoFit/>
          </a:bodyPr>
          <a:lstStyle/>
          <a:p>
            <a:pPr marL="342900" indent="-342900">
              <a:buFont typeface="+mj-lt"/>
              <a:buAutoNum type="alphaUcPeriod"/>
            </a:pPr>
            <a:r>
              <a:rPr lang="en-US" sz="2800" dirty="0" smtClean="0"/>
              <a:t> cell theory</a:t>
            </a:r>
          </a:p>
          <a:p>
            <a:pPr marL="342900" indent="-342900">
              <a:buFont typeface="+mj-lt"/>
              <a:buAutoNum type="alphaUcPeriod"/>
            </a:pPr>
            <a:endParaRPr lang="en-US" sz="2800" dirty="0"/>
          </a:p>
          <a:p>
            <a:pPr marL="342900" indent="-342900">
              <a:buFont typeface="+mj-lt"/>
              <a:buAutoNum type="alphaUcPeriod"/>
            </a:pPr>
            <a:r>
              <a:rPr lang="en-US" sz="2800" dirty="0" smtClean="0"/>
              <a:t> nuclear division</a:t>
            </a:r>
          </a:p>
          <a:p>
            <a:pPr marL="342900" indent="-342900">
              <a:buFont typeface="+mj-lt"/>
              <a:buAutoNum type="alphaUcPeriod"/>
            </a:pPr>
            <a:endParaRPr lang="en-US" sz="2800" dirty="0"/>
          </a:p>
          <a:p>
            <a:pPr marL="342900" indent="-342900">
              <a:buFont typeface="+mj-lt"/>
              <a:buAutoNum type="alphaUcPeriod"/>
            </a:pPr>
            <a:r>
              <a:rPr lang="en-US" sz="2800" dirty="0" smtClean="0"/>
              <a:t> centromere</a:t>
            </a:r>
          </a:p>
          <a:p>
            <a:pPr marL="342900" indent="-342900">
              <a:buFont typeface="+mj-lt"/>
              <a:buAutoNum type="alphaUcPeriod"/>
            </a:pPr>
            <a:endParaRPr lang="en-US" sz="2800" dirty="0"/>
          </a:p>
          <a:p>
            <a:pPr marL="342900" indent="-342900">
              <a:buFont typeface="+mj-lt"/>
              <a:buAutoNum type="alphaUcPeriod"/>
            </a:pPr>
            <a:r>
              <a:rPr lang="en-US" sz="2800" dirty="0" smtClean="0"/>
              <a:t> mitosis</a:t>
            </a:r>
            <a:endParaRPr lang="en-US" sz="2800" dirty="0"/>
          </a:p>
        </p:txBody>
      </p:sp>
    </p:spTree>
    <p:extLst>
      <p:ext uri="{BB962C8B-B14F-4D97-AF65-F5344CB8AC3E}">
        <p14:creationId xmlns:p14="http://schemas.microsoft.com/office/powerpoint/2010/main" val="10324174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59" y="3001241"/>
            <a:ext cx="4330700" cy="3588294"/>
          </a:xfrm>
          <a:prstGeom prst="rect">
            <a:avLst/>
          </a:prstGeom>
        </p:spPr>
      </p:pic>
      <p:sp>
        <p:nvSpPr>
          <p:cNvPr id="3" name="TextBox 2"/>
          <p:cNvSpPr txBox="1"/>
          <p:nvPr/>
        </p:nvSpPr>
        <p:spPr>
          <a:xfrm>
            <a:off x="1090155" y="175260"/>
            <a:ext cx="7806204" cy="1200329"/>
          </a:xfrm>
          <a:prstGeom prst="rect">
            <a:avLst/>
          </a:prstGeom>
          <a:noFill/>
        </p:spPr>
        <p:txBody>
          <a:bodyPr wrap="square" rtlCol="0">
            <a:spAutoFit/>
          </a:bodyPr>
          <a:lstStyle/>
          <a:p>
            <a:pPr algn="ctr"/>
            <a:r>
              <a:rPr lang="en-US" sz="3600" dirty="0" smtClean="0"/>
              <a:t>What is the process of </a:t>
            </a:r>
            <a:r>
              <a:rPr lang="en-US" sz="3600" smtClean="0"/>
              <a:t>the nucleus copying </a:t>
            </a:r>
            <a:r>
              <a:rPr lang="en-US" sz="3600" dirty="0" smtClean="0"/>
              <a:t>DNA called?</a:t>
            </a:r>
            <a:endParaRPr lang="en-US" sz="3600" dirty="0"/>
          </a:p>
        </p:txBody>
      </p:sp>
      <p:sp>
        <p:nvSpPr>
          <p:cNvPr id="4" name="TextBox 3"/>
          <p:cNvSpPr txBox="1"/>
          <p:nvPr/>
        </p:nvSpPr>
        <p:spPr>
          <a:xfrm>
            <a:off x="393708" y="1811655"/>
            <a:ext cx="4171951" cy="3108543"/>
          </a:xfrm>
          <a:prstGeom prst="rect">
            <a:avLst/>
          </a:prstGeom>
          <a:noFill/>
        </p:spPr>
        <p:txBody>
          <a:bodyPr wrap="square" rtlCol="0">
            <a:spAutoFit/>
          </a:bodyPr>
          <a:lstStyle/>
          <a:p>
            <a:pPr marL="342900" indent="-342900">
              <a:buFont typeface="+mj-lt"/>
              <a:buAutoNum type="alphaUcPeriod"/>
            </a:pPr>
            <a:r>
              <a:rPr lang="en-US" sz="2800" dirty="0" smtClean="0"/>
              <a:t> cell theory</a:t>
            </a:r>
          </a:p>
          <a:p>
            <a:pPr marL="342900" indent="-342900">
              <a:buFont typeface="+mj-lt"/>
              <a:buAutoNum type="alphaUcPeriod"/>
            </a:pPr>
            <a:endParaRPr lang="en-US" sz="2800" dirty="0"/>
          </a:p>
          <a:p>
            <a:pPr marL="342900" indent="-342900">
              <a:buFont typeface="+mj-lt"/>
              <a:buAutoNum type="alphaUcPeriod"/>
            </a:pPr>
            <a:r>
              <a:rPr lang="en-US" sz="2800" dirty="0" smtClean="0"/>
              <a:t> nuclear division</a:t>
            </a:r>
          </a:p>
          <a:p>
            <a:pPr marL="342900" indent="-342900">
              <a:buFont typeface="+mj-lt"/>
              <a:buAutoNum type="alphaUcPeriod"/>
            </a:pPr>
            <a:endParaRPr lang="en-US" sz="2800" dirty="0"/>
          </a:p>
          <a:p>
            <a:pPr marL="342900" indent="-342900">
              <a:buFont typeface="+mj-lt"/>
              <a:buAutoNum type="alphaUcPeriod"/>
            </a:pPr>
            <a:r>
              <a:rPr lang="en-US" sz="2800" dirty="0" smtClean="0"/>
              <a:t> centromere</a:t>
            </a:r>
          </a:p>
          <a:p>
            <a:pPr marL="342900" indent="-342900">
              <a:buFont typeface="+mj-lt"/>
              <a:buAutoNum type="alphaUcPeriod"/>
            </a:pPr>
            <a:endParaRPr lang="en-US" sz="2800" dirty="0"/>
          </a:p>
          <a:p>
            <a:pPr marL="342900" indent="-342900">
              <a:buFont typeface="+mj-lt"/>
              <a:buAutoNum type="alphaUcPeriod"/>
            </a:pPr>
            <a:r>
              <a:rPr lang="en-US" sz="2800" dirty="0" smtClean="0">
                <a:solidFill>
                  <a:srgbClr val="FF0000"/>
                </a:solidFill>
              </a:rPr>
              <a:t> mitosis</a:t>
            </a:r>
            <a:endParaRPr lang="en-US" sz="2800" dirty="0">
              <a:solidFill>
                <a:srgbClr val="FF0000"/>
              </a:solidFill>
            </a:endParaRPr>
          </a:p>
        </p:txBody>
      </p:sp>
    </p:spTree>
    <p:extLst>
      <p:ext uri="{BB962C8B-B14F-4D97-AF65-F5344CB8AC3E}">
        <p14:creationId xmlns:p14="http://schemas.microsoft.com/office/powerpoint/2010/main" val="5719690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440" y="-2388"/>
            <a:ext cx="7772400" cy="1470025"/>
          </a:xfrm>
        </p:spPr>
        <p:txBody>
          <a:bodyPr/>
          <a:lstStyle/>
          <a:p>
            <a:r>
              <a:rPr lang="en-US" sz="7200" dirty="0" smtClean="0"/>
              <a:t>Meiosis</a:t>
            </a:r>
            <a:endParaRPr lang="en-US" sz="7200" dirty="0"/>
          </a:p>
        </p:txBody>
      </p:sp>
      <p:pic>
        <p:nvPicPr>
          <p:cNvPr id="10" name="Picture 9"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r="51247" b="24277"/>
          <a:stretch/>
        </p:blipFill>
        <p:spPr>
          <a:xfrm>
            <a:off x="3853005" y="1380514"/>
            <a:ext cx="1679205" cy="1198120"/>
          </a:xfrm>
          <a:prstGeom prst="rect">
            <a:avLst/>
          </a:prstGeom>
        </p:spPr>
      </p:pic>
      <p:grpSp>
        <p:nvGrpSpPr>
          <p:cNvPr id="3" name="Group 2"/>
          <p:cNvGrpSpPr/>
          <p:nvPr/>
        </p:nvGrpSpPr>
        <p:grpSpPr>
          <a:xfrm>
            <a:off x="584716" y="2574351"/>
            <a:ext cx="8032750" cy="4283649"/>
            <a:chOff x="44450" y="1015999"/>
            <a:chExt cx="9055100" cy="5613401"/>
          </a:xfrm>
        </p:grpSpPr>
        <p:pic>
          <p:nvPicPr>
            <p:cNvPr id="4" name="Picture 3"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b="24277"/>
            <a:stretch/>
          </p:blipFill>
          <p:spPr>
            <a:xfrm>
              <a:off x="2667000" y="1015999"/>
              <a:ext cx="4140200" cy="1752601"/>
            </a:xfrm>
            <a:prstGeom prst="rect">
              <a:avLst/>
            </a:prstGeom>
          </p:spPr>
        </p:pic>
        <p:pic>
          <p:nvPicPr>
            <p:cNvPr id="5" name="Picture 4"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a:off x="5041900" y="2895600"/>
              <a:ext cx="3530600" cy="1727200"/>
            </a:xfrm>
            <a:prstGeom prst="rect">
              <a:avLst/>
            </a:prstGeom>
          </p:spPr>
        </p:pic>
        <p:pic>
          <p:nvPicPr>
            <p:cNvPr id="6" name="Picture 5" descr="End of Miosis 3.jpg"/>
            <p:cNvPicPr>
              <a:picLocks noChangeAspect="1"/>
            </p:cNvPicPr>
            <p:nvPr/>
          </p:nvPicPr>
          <p:blipFill rotWithShape="1">
            <a:blip r:embed="rId5">
              <a:extLst>
                <a:ext uri="{28A0092B-C50C-407E-A947-70E740481C1C}">
                  <a14:useLocalDpi xmlns:a14="http://schemas.microsoft.com/office/drawing/2010/main" val="0"/>
                </a:ext>
              </a:extLst>
            </a:blip>
            <a:srcRect l="972" t="28572" b="33893"/>
            <a:stretch/>
          </p:blipFill>
          <p:spPr>
            <a:xfrm>
              <a:off x="44450" y="4927600"/>
              <a:ext cx="9055100" cy="1701800"/>
            </a:xfrm>
            <a:prstGeom prst="rect">
              <a:avLst/>
            </a:prstGeom>
          </p:spPr>
        </p:pic>
        <p:pic>
          <p:nvPicPr>
            <p:cNvPr id="7" name="Picture 6"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flipH="1">
              <a:off x="558800" y="3048000"/>
              <a:ext cx="3530600" cy="1727200"/>
            </a:xfrm>
            <a:prstGeom prst="rect">
              <a:avLst/>
            </a:prstGeom>
          </p:spPr>
        </p:pic>
      </p:grpSp>
    </p:spTree>
    <p:extLst>
      <p:ext uri="{BB962C8B-B14F-4D97-AF65-F5344CB8AC3E}">
        <p14:creationId xmlns:p14="http://schemas.microsoft.com/office/powerpoint/2010/main" val="20684682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6198403"/>
          </a:xfrm>
          <a:prstGeom prst="rect">
            <a:avLst/>
          </a:prstGeom>
        </p:spPr>
      </p:pic>
      <p:sp>
        <p:nvSpPr>
          <p:cNvPr id="3" name="TextBox 2"/>
          <p:cNvSpPr txBox="1"/>
          <p:nvPr/>
        </p:nvSpPr>
        <p:spPr>
          <a:xfrm>
            <a:off x="4491789" y="668421"/>
            <a:ext cx="2346015" cy="923330"/>
          </a:xfrm>
          <a:prstGeom prst="rect">
            <a:avLst/>
          </a:prstGeom>
          <a:noFill/>
        </p:spPr>
        <p:txBody>
          <a:bodyPr wrap="none" rtlCol="0">
            <a:spAutoFit/>
          </a:bodyPr>
          <a:lstStyle/>
          <a:p>
            <a:r>
              <a:rPr lang="en-US" sz="5400" dirty="0" smtClean="0">
                <a:solidFill>
                  <a:srgbClr val="FF0000"/>
                </a:solidFill>
              </a:rPr>
              <a:t>Meiosis</a:t>
            </a:r>
            <a:endParaRPr lang="en-US" sz="5400" dirty="0">
              <a:solidFill>
                <a:srgbClr val="FF0000"/>
              </a:solidFill>
            </a:endParaRPr>
          </a:p>
        </p:txBody>
      </p:sp>
    </p:spTree>
    <p:extLst>
      <p:ext uri="{BB962C8B-B14F-4D97-AF65-F5344CB8AC3E}">
        <p14:creationId xmlns:p14="http://schemas.microsoft.com/office/powerpoint/2010/main" val="8695794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440" y="-2388"/>
            <a:ext cx="7772400" cy="1470025"/>
          </a:xfrm>
        </p:spPr>
        <p:txBody>
          <a:bodyPr/>
          <a:lstStyle/>
          <a:p>
            <a:r>
              <a:rPr lang="en-US" sz="7200" dirty="0" smtClean="0"/>
              <a:t>Meiosis</a:t>
            </a:r>
            <a:endParaRPr lang="en-US" sz="7200" dirty="0"/>
          </a:p>
        </p:txBody>
      </p:sp>
      <p:pic>
        <p:nvPicPr>
          <p:cNvPr id="10" name="Picture 9"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r="51247" b="24277"/>
          <a:stretch/>
        </p:blipFill>
        <p:spPr>
          <a:xfrm>
            <a:off x="3853005" y="1380514"/>
            <a:ext cx="1679205" cy="1198120"/>
          </a:xfrm>
          <a:prstGeom prst="rect">
            <a:avLst/>
          </a:prstGeom>
        </p:spPr>
      </p:pic>
      <p:grpSp>
        <p:nvGrpSpPr>
          <p:cNvPr id="3" name="Group 2"/>
          <p:cNvGrpSpPr/>
          <p:nvPr/>
        </p:nvGrpSpPr>
        <p:grpSpPr>
          <a:xfrm>
            <a:off x="584716" y="2574351"/>
            <a:ext cx="8032750" cy="4283649"/>
            <a:chOff x="44450" y="1015999"/>
            <a:chExt cx="9055100" cy="5613401"/>
          </a:xfrm>
        </p:grpSpPr>
        <p:pic>
          <p:nvPicPr>
            <p:cNvPr id="4" name="Picture 3"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b="24277"/>
            <a:stretch/>
          </p:blipFill>
          <p:spPr>
            <a:xfrm>
              <a:off x="2667000" y="1015999"/>
              <a:ext cx="4140200" cy="1752601"/>
            </a:xfrm>
            <a:prstGeom prst="rect">
              <a:avLst/>
            </a:prstGeom>
          </p:spPr>
        </p:pic>
        <p:pic>
          <p:nvPicPr>
            <p:cNvPr id="5" name="Picture 4"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a:off x="5041900" y="2895600"/>
              <a:ext cx="3530600" cy="1727200"/>
            </a:xfrm>
            <a:prstGeom prst="rect">
              <a:avLst/>
            </a:prstGeom>
          </p:spPr>
        </p:pic>
        <p:pic>
          <p:nvPicPr>
            <p:cNvPr id="6" name="Picture 5" descr="End of Miosis 3.jpg"/>
            <p:cNvPicPr>
              <a:picLocks noChangeAspect="1"/>
            </p:cNvPicPr>
            <p:nvPr/>
          </p:nvPicPr>
          <p:blipFill rotWithShape="1">
            <a:blip r:embed="rId5">
              <a:extLst>
                <a:ext uri="{28A0092B-C50C-407E-A947-70E740481C1C}">
                  <a14:useLocalDpi xmlns:a14="http://schemas.microsoft.com/office/drawing/2010/main" val="0"/>
                </a:ext>
              </a:extLst>
            </a:blip>
            <a:srcRect l="972" t="28572" b="33893"/>
            <a:stretch/>
          </p:blipFill>
          <p:spPr>
            <a:xfrm>
              <a:off x="44450" y="4927600"/>
              <a:ext cx="9055100" cy="1701800"/>
            </a:xfrm>
            <a:prstGeom prst="rect">
              <a:avLst/>
            </a:prstGeom>
          </p:spPr>
        </p:pic>
        <p:pic>
          <p:nvPicPr>
            <p:cNvPr id="7" name="Picture 6"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flipH="1">
              <a:off x="558800" y="3048000"/>
              <a:ext cx="3530600" cy="1727200"/>
            </a:xfrm>
            <a:prstGeom prst="rect">
              <a:avLst/>
            </a:prstGeom>
          </p:spPr>
        </p:pic>
      </p:grpSp>
    </p:spTree>
    <p:extLst>
      <p:ext uri="{BB962C8B-B14F-4D97-AF65-F5344CB8AC3E}">
        <p14:creationId xmlns:p14="http://schemas.microsoft.com/office/powerpoint/2010/main" val="25668240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7" y="406759"/>
            <a:ext cx="8231609" cy="1938992"/>
          </a:xfrm>
          <a:prstGeom prst="rect">
            <a:avLst/>
          </a:prstGeom>
          <a:noFill/>
        </p:spPr>
        <p:txBody>
          <a:bodyPr wrap="square" rtlCol="0">
            <a:spAutoFit/>
          </a:bodyPr>
          <a:lstStyle/>
          <a:p>
            <a:pPr algn="ctr"/>
            <a:r>
              <a:rPr lang="en-US" sz="4000" b="1" u="sng" dirty="0" smtClean="0"/>
              <a:t>meiosis</a:t>
            </a:r>
            <a:r>
              <a:rPr lang="en-US" sz="4000" dirty="0" smtClean="0"/>
              <a:t>: makes cells with </a:t>
            </a:r>
            <a:r>
              <a:rPr lang="en-US" sz="4000" dirty="0" smtClean="0">
                <a:solidFill>
                  <a:srgbClr val="FF0000"/>
                </a:solidFill>
              </a:rPr>
              <a:t>half</a:t>
            </a:r>
            <a:r>
              <a:rPr lang="en-US" sz="4000" dirty="0" smtClean="0"/>
              <a:t> of the genetic material that will be used for sexual reproduction</a:t>
            </a:r>
            <a:endParaRPr lang="en-US" sz="4000" dirty="0"/>
          </a:p>
        </p:txBody>
      </p:sp>
      <p:grpSp>
        <p:nvGrpSpPr>
          <p:cNvPr id="2" name="Group 1"/>
          <p:cNvGrpSpPr/>
          <p:nvPr/>
        </p:nvGrpSpPr>
        <p:grpSpPr>
          <a:xfrm>
            <a:off x="584716" y="2345751"/>
            <a:ext cx="8032750" cy="4283649"/>
            <a:chOff x="44450" y="1015999"/>
            <a:chExt cx="9055100" cy="5613401"/>
          </a:xfrm>
        </p:grpSpPr>
        <p:pic>
          <p:nvPicPr>
            <p:cNvPr id="7" name="Picture 6"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b="24277"/>
            <a:stretch/>
          </p:blipFill>
          <p:spPr>
            <a:xfrm>
              <a:off x="2667000" y="1015999"/>
              <a:ext cx="4140200" cy="1752601"/>
            </a:xfrm>
            <a:prstGeom prst="rect">
              <a:avLst/>
            </a:prstGeom>
          </p:spPr>
        </p:pic>
        <p:pic>
          <p:nvPicPr>
            <p:cNvPr id="8" name="Picture 7"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a:off x="5041900" y="2895600"/>
              <a:ext cx="3530600" cy="1727200"/>
            </a:xfrm>
            <a:prstGeom prst="rect">
              <a:avLst/>
            </a:prstGeom>
          </p:spPr>
        </p:pic>
        <p:pic>
          <p:nvPicPr>
            <p:cNvPr id="9" name="Picture 8" descr="End of Miosis 3.jpg"/>
            <p:cNvPicPr>
              <a:picLocks noChangeAspect="1"/>
            </p:cNvPicPr>
            <p:nvPr/>
          </p:nvPicPr>
          <p:blipFill rotWithShape="1">
            <a:blip r:embed="rId5">
              <a:extLst>
                <a:ext uri="{28A0092B-C50C-407E-A947-70E740481C1C}">
                  <a14:useLocalDpi xmlns:a14="http://schemas.microsoft.com/office/drawing/2010/main" val="0"/>
                </a:ext>
              </a:extLst>
            </a:blip>
            <a:srcRect l="972" t="28572" b="33893"/>
            <a:stretch/>
          </p:blipFill>
          <p:spPr>
            <a:xfrm>
              <a:off x="44450" y="4927600"/>
              <a:ext cx="9055100" cy="1701800"/>
            </a:xfrm>
            <a:prstGeom prst="rect">
              <a:avLst/>
            </a:prstGeom>
          </p:spPr>
        </p:pic>
        <p:pic>
          <p:nvPicPr>
            <p:cNvPr id="10" name="Picture 9"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flipH="1">
              <a:off x="558800" y="3048000"/>
              <a:ext cx="3530600" cy="1727200"/>
            </a:xfrm>
            <a:prstGeom prst="rect">
              <a:avLst/>
            </a:prstGeom>
          </p:spPr>
        </p:pic>
      </p:grpSp>
      <p:sp>
        <p:nvSpPr>
          <p:cNvPr id="11" name="Curved Up Arrow 10"/>
          <p:cNvSpPr/>
          <p:nvPr/>
        </p:nvSpPr>
        <p:spPr>
          <a:xfrm rot="7668259">
            <a:off x="-447586" y="3522059"/>
            <a:ext cx="3894424" cy="7747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3931741" flipH="1">
            <a:off x="5915114" y="3509043"/>
            <a:ext cx="3894424" cy="7747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rot="18541702">
            <a:off x="385857" y="3175000"/>
            <a:ext cx="985479" cy="553998"/>
          </a:xfrm>
          <a:prstGeom prst="rect">
            <a:avLst/>
          </a:prstGeom>
          <a:noFill/>
        </p:spPr>
        <p:txBody>
          <a:bodyPr wrap="none" rtlCol="0">
            <a:spAutoFit/>
          </a:bodyPr>
          <a:lstStyle/>
          <a:p>
            <a:r>
              <a:rPr lang="en-US" sz="3000" dirty="0" smtClean="0">
                <a:solidFill>
                  <a:srgbClr val="FF0000"/>
                </a:solidFill>
              </a:rPr>
              <a:t>HALF</a:t>
            </a:r>
            <a:endParaRPr lang="en-US" sz="3000" dirty="0">
              <a:solidFill>
                <a:srgbClr val="FF0000"/>
              </a:solidFill>
            </a:endParaRPr>
          </a:p>
        </p:txBody>
      </p:sp>
      <p:sp>
        <p:nvSpPr>
          <p:cNvPr id="14" name="TextBox 13"/>
          <p:cNvSpPr txBox="1"/>
          <p:nvPr/>
        </p:nvSpPr>
        <p:spPr>
          <a:xfrm rot="3058298" flipH="1">
            <a:off x="7929658" y="3062191"/>
            <a:ext cx="985479" cy="553998"/>
          </a:xfrm>
          <a:prstGeom prst="rect">
            <a:avLst/>
          </a:prstGeom>
          <a:noFill/>
        </p:spPr>
        <p:txBody>
          <a:bodyPr wrap="none" rtlCol="0">
            <a:spAutoFit/>
          </a:bodyPr>
          <a:lstStyle/>
          <a:p>
            <a:r>
              <a:rPr lang="en-US" sz="3000" dirty="0" smtClean="0">
                <a:solidFill>
                  <a:srgbClr val="FF0000"/>
                </a:solidFill>
              </a:rPr>
              <a:t>HALF</a:t>
            </a:r>
            <a:endParaRPr lang="en-US" sz="3000" dirty="0">
              <a:solidFill>
                <a:srgbClr val="FF0000"/>
              </a:solidFill>
            </a:endParaRPr>
          </a:p>
        </p:txBody>
      </p:sp>
    </p:spTree>
    <p:extLst>
      <p:ext uri="{BB962C8B-B14F-4D97-AF65-F5344CB8AC3E}">
        <p14:creationId xmlns:p14="http://schemas.microsoft.com/office/powerpoint/2010/main" val="15369248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cells created from meiosis are called </a:t>
            </a:r>
            <a:r>
              <a:rPr lang="en-US" b="1" dirty="0" smtClean="0"/>
              <a:t>sex cells</a:t>
            </a:r>
            <a:r>
              <a:rPr lang="en-US" dirty="0" smtClean="0"/>
              <a:t>. </a:t>
            </a:r>
            <a:endParaRPr lang="en-US" dirty="0"/>
          </a:p>
        </p:txBody>
      </p:sp>
      <p:pic>
        <p:nvPicPr>
          <p:cNvPr id="4" name="Content Placeholder 3" descr="family.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25762722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Tree>
    <p:extLst>
      <p:ext uri="{BB962C8B-B14F-4D97-AF65-F5344CB8AC3E}">
        <p14:creationId xmlns:p14="http://schemas.microsoft.com/office/powerpoint/2010/main" val="7705544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533400"/>
            <a:ext cx="3386664" cy="1323439"/>
          </a:xfrm>
          <a:prstGeom prst="rect">
            <a:avLst/>
          </a:prstGeom>
          <a:noFill/>
        </p:spPr>
        <p:txBody>
          <a:bodyPr wrap="none" rtlCol="0">
            <a:spAutoFit/>
          </a:bodyPr>
          <a:lstStyle/>
          <a:p>
            <a:r>
              <a:rPr lang="en-US" sz="8000" u="sng" dirty="0" smtClean="0">
                <a:solidFill>
                  <a:srgbClr val="FF0000"/>
                </a:solidFill>
              </a:rPr>
              <a:t>Me</a:t>
            </a:r>
            <a:r>
              <a:rPr lang="en-US" sz="8000" dirty="0" smtClean="0"/>
              <a:t>iosis</a:t>
            </a:r>
            <a:endParaRPr lang="en-US" sz="8000" dirty="0"/>
          </a:p>
        </p:txBody>
      </p:sp>
      <p:cxnSp>
        <p:nvCxnSpPr>
          <p:cNvPr id="4" name="Straight Arrow Connector 3"/>
          <p:cNvCxnSpPr/>
          <p:nvPr/>
        </p:nvCxnSpPr>
        <p:spPr>
          <a:xfrm flipV="1">
            <a:off x="3365500" y="1856839"/>
            <a:ext cx="431800" cy="1584861"/>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1536700" y="3441700"/>
            <a:ext cx="3289300" cy="3162300"/>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286001" y="3890148"/>
            <a:ext cx="1638299" cy="2459851"/>
          </a:xfrm>
          <a:prstGeom prst="rect">
            <a:avLst/>
          </a:prstGeom>
        </p:spPr>
      </p:pic>
      <p:sp>
        <p:nvSpPr>
          <p:cNvPr id="7" name="TextBox 6"/>
          <p:cNvSpPr txBox="1"/>
          <p:nvPr/>
        </p:nvSpPr>
        <p:spPr>
          <a:xfrm>
            <a:off x="1849147" y="4610100"/>
            <a:ext cx="873707" cy="707886"/>
          </a:xfrm>
          <a:prstGeom prst="rect">
            <a:avLst/>
          </a:prstGeom>
          <a:noFill/>
        </p:spPr>
        <p:txBody>
          <a:bodyPr wrap="none" rtlCol="0">
            <a:spAutoFit/>
          </a:bodyPr>
          <a:lstStyle/>
          <a:p>
            <a:r>
              <a:rPr lang="en-US" sz="4000" dirty="0" smtClean="0"/>
              <a:t>ME</a:t>
            </a:r>
            <a:endParaRPr lang="en-US" sz="4000" dirty="0"/>
          </a:p>
        </p:txBody>
      </p:sp>
    </p:spTree>
    <p:extLst>
      <p:ext uri="{BB962C8B-B14F-4D97-AF65-F5344CB8AC3E}">
        <p14:creationId xmlns:p14="http://schemas.microsoft.com/office/powerpoint/2010/main" val="2058210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1835157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Haploid: having half the amount of DNA.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04798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72404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79700" y="358914"/>
            <a:ext cx="4281841" cy="707886"/>
          </a:xfrm>
          <a:prstGeom prst="rect">
            <a:avLst/>
          </a:prstGeom>
          <a:noFill/>
        </p:spPr>
        <p:txBody>
          <a:bodyPr wrap="none" rtlCol="0">
            <a:spAutoFit/>
          </a:bodyPr>
          <a:lstStyle/>
          <a:p>
            <a:r>
              <a:rPr lang="en-US" sz="4000" dirty="0" smtClean="0"/>
              <a:t>Divides the Nucleus</a:t>
            </a:r>
            <a:endParaRPr lang="en-US" sz="4000" dirty="0"/>
          </a:p>
        </p:txBody>
      </p:sp>
      <p:pic>
        <p:nvPicPr>
          <p:cNvPr id="3" name="Picture 2"/>
          <p:cNvPicPr>
            <a:picLocks noChangeAspect="1"/>
          </p:cNvPicPr>
          <p:nvPr/>
        </p:nvPicPr>
        <p:blipFill>
          <a:blip r:embed="rId3"/>
          <a:stretch>
            <a:fillRect/>
          </a:stretch>
        </p:blipFill>
        <p:spPr>
          <a:xfrm>
            <a:off x="965505" y="1232562"/>
            <a:ext cx="6771041" cy="5371923"/>
          </a:xfrm>
          <a:prstGeom prst="rect">
            <a:avLst/>
          </a:prstGeom>
        </p:spPr>
      </p:pic>
    </p:spTree>
    <p:extLst>
      <p:ext uri="{BB962C8B-B14F-4D97-AF65-F5344CB8AC3E}">
        <p14:creationId xmlns:p14="http://schemas.microsoft.com/office/powerpoint/2010/main" val="13358500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278080"/>
            <a:ext cx="5283200" cy="5016758"/>
          </a:xfrm>
          <a:prstGeom prst="rect">
            <a:avLst/>
          </a:prstGeom>
          <a:noFill/>
        </p:spPr>
        <p:txBody>
          <a:bodyPr wrap="square" rtlCol="0">
            <a:spAutoFit/>
          </a:bodyPr>
          <a:lstStyle/>
          <a:p>
            <a:r>
              <a:rPr lang="en-US" sz="8000" dirty="0" smtClean="0"/>
              <a:t>Meiosis I</a:t>
            </a:r>
          </a:p>
          <a:p>
            <a:endParaRPr lang="en-US" sz="8000" dirty="0" smtClean="0"/>
          </a:p>
          <a:p>
            <a:r>
              <a:rPr lang="en-US" sz="4000" dirty="0" smtClean="0"/>
              <a:t>Prophase I</a:t>
            </a:r>
          </a:p>
          <a:p>
            <a:r>
              <a:rPr lang="en-US" sz="4000" dirty="0"/>
              <a:t>	</a:t>
            </a:r>
            <a:r>
              <a:rPr lang="en-US" sz="4000" dirty="0" smtClean="0"/>
              <a:t>Metaphase I</a:t>
            </a:r>
          </a:p>
          <a:p>
            <a:r>
              <a:rPr lang="en-US" sz="4000" dirty="0" smtClean="0"/>
              <a:t>				Anaphase I</a:t>
            </a:r>
          </a:p>
          <a:p>
            <a:r>
              <a:rPr lang="en-US" sz="4000" dirty="0"/>
              <a:t>	</a:t>
            </a:r>
            <a:r>
              <a:rPr lang="en-US" sz="4000" dirty="0" smtClean="0"/>
              <a:t>				</a:t>
            </a:r>
            <a:r>
              <a:rPr lang="en-US" sz="4000" dirty="0" err="1" smtClean="0"/>
              <a:t>Telophase</a:t>
            </a:r>
            <a:r>
              <a:rPr lang="en-US" sz="4000" dirty="0" smtClean="0"/>
              <a:t> I</a:t>
            </a:r>
          </a:p>
        </p:txBody>
      </p:sp>
      <p:pic>
        <p:nvPicPr>
          <p:cNvPr id="3" name="Picture 2" descr="Microscope.jpg"/>
          <p:cNvPicPr>
            <a:picLocks noChangeAspect="1"/>
          </p:cNvPicPr>
          <p:nvPr/>
        </p:nvPicPr>
        <p:blipFill rotWithShape="1">
          <a:blip r:embed="rId3">
            <a:extLst>
              <a:ext uri="{28A0092B-C50C-407E-A947-70E740481C1C}">
                <a14:useLocalDpi xmlns:a14="http://schemas.microsoft.com/office/drawing/2010/main" val="0"/>
              </a:ext>
            </a:extLst>
          </a:blip>
          <a:srcRect l="9173" t="13704" r="12162"/>
          <a:stretch/>
        </p:blipFill>
        <p:spPr>
          <a:xfrm>
            <a:off x="5206999" y="419100"/>
            <a:ext cx="3721101" cy="6127322"/>
          </a:xfrm>
          <a:prstGeom prst="rect">
            <a:avLst/>
          </a:prstGeom>
        </p:spPr>
      </p:pic>
    </p:spTree>
    <p:extLst>
      <p:ext uri="{BB962C8B-B14F-4D97-AF65-F5344CB8AC3E}">
        <p14:creationId xmlns:p14="http://schemas.microsoft.com/office/powerpoint/2010/main" val="40177776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a:t>
            </a:r>
            <a:endParaRPr lang="en-US" dirty="0"/>
          </a:p>
        </p:txBody>
      </p:sp>
      <p:pic>
        <p:nvPicPr>
          <p:cNvPr id="4" name="Content Placeholder 3" descr="Meiosis1.jpg"/>
          <p:cNvPicPr>
            <a:picLocks noGrp="1" noChangeAspect="1"/>
          </p:cNvPicPr>
          <p:nvPr>
            <p:ph idx="1"/>
          </p:nvPr>
        </p:nvPicPr>
        <p:blipFill>
          <a:blip r:embed="rId3">
            <a:extLst>
              <a:ext uri="{28A0092B-C50C-407E-A947-70E740481C1C}">
                <a14:useLocalDpi xmlns:a14="http://schemas.microsoft.com/office/drawing/2010/main" val="0"/>
              </a:ext>
            </a:extLst>
          </a:blip>
          <a:srcRect l="-50147" r="-50147"/>
          <a:stretch>
            <a:fillRect/>
          </a:stretch>
        </p:blipFill>
        <p:spPr/>
      </p:pic>
      <p:sp>
        <p:nvSpPr>
          <p:cNvPr id="3" name="Triangle 2"/>
          <p:cNvSpPr/>
          <p:nvPr/>
        </p:nvSpPr>
        <p:spPr>
          <a:xfrm rot="18272995">
            <a:off x="1571571" y="1244329"/>
            <a:ext cx="2463200" cy="1621347"/>
          </a:xfrm>
          <a:prstGeom prs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51341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Prophase I</a:t>
            </a:r>
            <a:endParaRPr lang="en-US" dirty="0"/>
          </a:p>
        </p:txBody>
      </p:sp>
      <p:pic>
        <p:nvPicPr>
          <p:cNvPr id="6" name="Content Placeholder 5" descr="prophase1.jpg"/>
          <p:cNvPicPr>
            <a:picLocks noGrp="1" noChangeAspect="1"/>
          </p:cNvPicPr>
          <p:nvPr>
            <p:ph idx="1"/>
          </p:nvPr>
        </p:nvPicPr>
        <p:blipFill>
          <a:blip r:embed="rId3">
            <a:extLst>
              <a:ext uri="{28A0092B-C50C-407E-A947-70E740481C1C}">
                <a14:useLocalDpi xmlns:a14="http://schemas.microsoft.com/office/drawing/2010/main" val="0"/>
              </a:ext>
            </a:extLst>
          </a:blip>
          <a:srcRect l="-46449" r="-46449"/>
          <a:stretch>
            <a:fillRect/>
          </a:stretch>
        </p:blipFill>
        <p:spPr/>
      </p:pic>
      <p:sp>
        <p:nvSpPr>
          <p:cNvPr id="3" name="Rectangle 2"/>
          <p:cNvSpPr/>
          <p:nvPr/>
        </p:nvSpPr>
        <p:spPr>
          <a:xfrm>
            <a:off x="2209800" y="2164080"/>
            <a:ext cx="86868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4267200" y="5211763"/>
            <a:ext cx="1097280" cy="10969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460649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562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Chromatids</a:t>
            </a:r>
            <a:endParaRPr lang="en-US" dirty="0"/>
          </a:p>
        </p:txBody>
      </p:sp>
      <p:pic>
        <p:nvPicPr>
          <p:cNvPr id="4" name="Content Placeholder 3" descr="chromosome.jpg"/>
          <p:cNvPicPr>
            <a:picLocks noGrp="1" noChangeAspect="1"/>
          </p:cNvPicPr>
          <p:nvPr>
            <p:ph idx="1"/>
          </p:nvPr>
        </p:nvPicPr>
        <p:blipFill rotWithShape="1">
          <a:blip r:embed="rId3">
            <a:clrChange>
              <a:clrFrom>
                <a:srgbClr val="011838"/>
              </a:clrFrom>
              <a:clrTo>
                <a:srgbClr val="011838">
                  <a:alpha val="0"/>
                </a:srgbClr>
              </a:clrTo>
            </a:clrChange>
            <a:extLst>
              <a:ext uri="{28A0092B-C50C-407E-A947-70E740481C1C}">
                <a14:useLocalDpi xmlns:a14="http://schemas.microsoft.com/office/drawing/2010/main" val="0"/>
              </a:ext>
            </a:extLst>
          </a:blip>
          <a:srcRect l="-845" r="-172"/>
          <a:stretch/>
        </p:blipFill>
        <p:spPr>
          <a:xfrm>
            <a:off x="2270760" y="1600200"/>
            <a:ext cx="4572000" cy="4525963"/>
          </a:xfrm>
        </p:spPr>
      </p:pic>
      <p:sp>
        <p:nvSpPr>
          <p:cNvPr id="5" name="Oval 4"/>
          <p:cNvSpPr/>
          <p:nvPr/>
        </p:nvSpPr>
        <p:spPr>
          <a:xfrm rot="19899257">
            <a:off x="4137992" y="1216840"/>
            <a:ext cx="1536792" cy="43787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226595" y="2340938"/>
            <a:ext cx="1395549" cy="422397"/>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48668" y="2700252"/>
            <a:ext cx="1526419" cy="461665"/>
          </a:xfrm>
          <a:prstGeom prst="rect">
            <a:avLst/>
          </a:prstGeom>
          <a:noFill/>
        </p:spPr>
        <p:txBody>
          <a:bodyPr wrap="square" rtlCol="0">
            <a:spAutoFit/>
          </a:bodyPr>
          <a:lstStyle/>
          <a:p>
            <a:r>
              <a:rPr lang="en-US" sz="2400" dirty="0" smtClean="0"/>
              <a:t>chromatid</a:t>
            </a:r>
            <a:endParaRPr lang="en-US" sz="2400" dirty="0"/>
          </a:p>
        </p:txBody>
      </p:sp>
    </p:spTree>
    <p:extLst>
      <p:ext uri="{BB962C8B-B14F-4D97-AF65-F5344CB8AC3E}">
        <p14:creationId xmlns:p14="http://schemas.microsoft.com/office/powerpoint/2010/main" val="32371400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Metaphase I</a:t>
            </a:r>
            <a:endParaRPr lang="en-US" dirty="0"/>
          </a:p>
        </p:txBody>
      </p:sp>
      <p:pic>
        <p:nvPicPr>
          <p:cNvPr id="4" name="Content Placeholder 3" descr="Metaphase1.jpg"/>
          <p:cNvPicPr>
            <a:picLocks noGrp="1" noChangeAspect="1"/>
          </p:cNvPicPr>
          <p:nvPr>
            <p:ph idx="1"/>
          </p:nvPr>
        </p:nvPicPr>
        <p:blipFill>
          <a:blip r:embed="rId3">
            <a:extLst>
              <a:ext uri="{28A0092B-C50C-407E-A947-70E740481C1C}">
                <a14:useLocalDpi xmlns:a14="http://schemas.microsoft.com/office/drawing/2010/main" val="0"/>
              </a:ext>
            </a:extLst>
          </a:blip>
          <a:srcRect l="-4668" r="-4668"/>
          <a:stretch>
            <a:fillRect/>
          </a:stretch>
        </p:blipFill>
        <p:spPr/>
      </p:pic>
      <p:cxnSp>
        <p:nvCxnSpPr>
          <p:cNvPr id="6" name="Straight Connector 5"/>
          <p:cNvCxnSpPr/>
          <p:nvPr/>
        </p:nvCxnSpPr>
        <p:spPr>
          <a:xfrm flipV="1">
            <a:off x="4325625" y="2857638"/>
            <a:ext cx="2764695" cy="26459"/>
          </a:xfrm>
          <a:prstGeom prst="line">
            <a:avLst/>
          </a:prstGeom>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5979151" y="2499332"/>
            <a:ext cx="3098709" cy="369332"/>
          </a:xfrm>
          <a:prstGeom prst="rect">
            <a:avLst/>
          </a:prstGeom>
          <a:noFill/>
        </p:spPr>
        <p:txBody>
          <a:bodyPr wrap="square" rtlCol="0">
            <a:spAutoFit/>
          </a:bodyPr>
          <a:lstStyle/>
          <a:p>
            <a:r>
              <a:rPr lang="en-US" dirty="0" smtClean="0"/>
              <a:t>Homologous chromosomes</a:t>
            </a:r>
            <a:endParaRPr lang="en-US" dirty="0"/>
          </a:p>
        </p:txBody>
      </p:sp>
      <p:sp>
        <p:nvSpPr>
          <p:cNvPr id="3" name="Rectangle 2"/>
          <p:cNvSpPr/>
          <p:nvPr/>
        </p:nvSpPr>
        <p:spPr>
          <a:xfrm>
            <a:off x="3703320" y="5592445"/>
            <a:ext cx="1021080" cy="7162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3815085" y="1417638"/>
            <a:ext cx="1021080" cy="5347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34391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Homologous Chromosomes</a:t>
            </a:r>
            <a:endParaRPr lang="en-US" dirty="0"/>
          </a:p>
        </p:txBody>
      </p:sp>
      <p:pic>
        <p:nvPicPr>
          <p:cNvPr id="4" name="Content Placeholder 3" descr="Metaphase1.jpg"/>
          <p:cNvPicPr>
            <a:picLocks noGrp="1" noChangeAspect="1"/>
          </p:cNvPicPr>
          <p:nvPr>
            <p:ph idx="1"/>
          </p:nvPr>
        </p:nvPicPr>
        <p:blipFill>
          <a:blip r:embed="rId3">
            <a:extLst>
              <a:ext uri="{28A0092B-C50C-407E-A947-70E740481C1C}">
                <a14:useLocalDpi xmlns:a14="http://schemas.microsoft.com/office/drawing/2010/main" val="0"/>
              </a:ext>
            </a:extLst>
          </a:blip>
          <a:srcRect l="-4668" r="-4668"/>
          <a:stretch>
            <a:fillRect/>
          </a:stretch>
        </p:blipFill>
        <p:spPr/>
      </p:pic>
      <p:sp>
        <p:nvSpPr>
          <p:cNvPr id="5" name="Oval 4"/>
          <p:cNvSpPr/>
          <p:nvPr/>
        </p:nvSpPr>
        <p:spPr>
          <a:xfrm>
            <a:off x="3580190" y="2540000"/>
            <a:ext cx="1221620" cy="12820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4801810" y="2951238"/>
            <a:ext cx="2273904" cy="12095"/>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6814457" y="2535739"/>
            <a:ext cx="2329543" cy="830997"/>
          </a:xfrm>
          <a:prstGeom prst="rect">
            <a:avLst/>
          </a:prstGeom>
          <a:noFill/>
        </p:spPr>
        <p:txBody>
          <a:bodyPr wrap="square" rtlCol="0">
            <a:spAutoFit/>
          </a:bodyPr>
          <a:lstStyle/>
          <a:p>
            <a:r>
              <a:rPr lang="en-US" sz="2400" dirty="0" smtClean="0"/>
              <a:t>Homologous Chromosomes</a:t>
            </a:r>
            <a:endParaRPr lang="en-US" sz="2400" dirty="0"/>
          </a:p>
        </p:txBody>
      </p:sp>
      <p:sp>
        <p:nvSpPr>
          <p:cNvPr id="9" name="Rectangle 8"/>
          <p:cNvSpPr/>
          <p:nvPr/>
        </p:nvSpPr>
        <p:spPr>
          <a:xfrm>
            <a:off x="3703320" y="5592445"/>
            <a:ext cx="1021080" cy="7162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3815085" y="1417638"/>
            <a:ext cx="1021080" cy="5347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5894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solidFill>
                  <a:srgbClr val="FF0000"/>
                </a:solidFill>
              </a:rPr>
              <a:t>M</a:t>
            </a:r>
            <a:r>
              <a:rPr lang="en-US" sz="7200" dirty="0" smtClean="0"/>
              <a:t>etaphase I</a:t>
            </a:r>
            <a:endParaRPr lang="en-US" sz="7200" dirty="0"/>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FF0000"/>
                </a:solidFill>
              </a:rPr>
              <a:t>M</a:t>
            </a:r>
            <a:r>
              <a:rPr lang="en-US" sz="4000" dirty="0" smtClean="0"/>
              <a:t>eta and </a:t>
            </a:r>
            <a:r>
              <a:rPr lang="en-US" sz="4000" dirty="0" smtClean="0">
                <a:solidFill>
                  <a:srgbClr val="FF0000"/>
                </a:solidFill>
              </a:rPr>
              <a:t>M</a:t>
            </a:r>
            <a:r>
              <a:rPr lang="en-US" sz="4000" dirty="0" smtClean="0"/>
              <a:t>iddle both start with “</a:t>
            </a:r>
            <a:r>
              <a:rPr lang="en-US" sz="4000" dirty="0" smtClean="0">
                <a:solidFill>
                  <a:srgbClr val="FF0000"/>
                </a:solidFill>
              </a:rPr>
              <a:t>M</a:t>
            </a:r>
            <a:r>
              <a:rPr lang="en-US" sz="4000" dirty="0" smtClean="0"/>
              <a:t>”</a:t>
            </a:r>
            <a:endParaRPr lang="en-US" sz="4000" dirty="0"/>
          </a:p>
        </p:txBody>
      </p:sp>
      <p:pic>
        <p:nvPicPr>
          <p:cNvPr id="4" name="Content Placeholder 3" descr="Metaphase1.jpg"/>
          <p:cNvPicPr>
            <a:picLocks noChangeAspect="1"/>
          </p:cNvPicPr>
          <p:nvPr/>
        </p:nvPicPr>
        <p:blipFill>
          <a:blip r:embed="rId3">
            <a:extLst>
              <a:ext uri="{28A0092B-C50C-407E-A947-70E740481C1C}">
                <a14:useLocalDpi xmlns:a14="http://schemas.microsoft.com/office/drawing/2010/main" val="0"/>
              </a:ext>
            </a:extLst>
          </a:blip>
          <a:srcRect l="-4668" r="-4668"/>
          <a:stretch>
            <a:fillRect/>
          </a:stretch>
        </p:blipFill>
        <p:spPr>
          <a:xfrm>
            <a:off x="2616220" y="2982973"/>
            <a:ext cx="4463000" cy="2454478"/>
          </a:xfrm>
          <a:prstGeom prst="rect">
            <a:avLst/>
          </a:prstGeom>
        </p:spPr>
      </p:pic>
      <p:sp>
        <p:nvSpPr>
          <p:cNvPr id="5" name="Rectangle 4"/>
          <p:cNvSpPr/>
          <p:nvPr/>
        </p:nvSpPr>
        <p:spPr>
          <a:xfrm>
            <a:off x="4061460" y="5189227"/>
            <a:ext cx="1021080" cy="7162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257045" y="2606358"/>
            <a:ext cx="1021080" cy="5347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620093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Anaphase I</a:t>
            </a:r>
            <a:endParaRPr lang="en-US" dirty="0"/>
          </a:p>
        </p:txBody>
      </p:sp>
      <p:pic>
        <p:nvPicPr>
          <p:cNvPr id="4" name="Content Placeholder 3" descr="Anaphase1.jpg"/>
          <p:cNvPicPr>
            <a:picLocks noGrp="1" noChangeAspect="1"/>
          </p:cNvPicPr>
          <p:nvPr>
            <p:ph idx="1"/>
          </p:nvPr>
        </p:nvPicPr>
        <p:blipFill>
          <a:blip r:embed="rId3">
            <a:extLst>
              <a:ext uri="{28A0092B-C50C-407E-A947-70E740481C1C}">
                <a14:useLocalDpi xmlns:a14="http://schemas.microsoft.com/office/drawing/2010/main" val="0"/>
              </a:ext>
            </a:extLst>
          </a:blip>
          <a:srcRect l="12690" r="12690"/>
          <a:stretch>
            <a:fillRect/>
          </a:stretch>
        </p:blipFill>
        <p:spPr/>
      </p:pic>
      <p:sp>
        <p:nvSpPr>
          <p:cNvPr id="5" name="Rectangle 4"/>
          <p:cNvSpPr/>
          <p:nvPr/>
        </p:nvSpPr>
        <p:spPr>
          <a:xfrm rot="17656126">
            <a:off x="596589" y="4871255"/>
            <a:ext cx="1684020" cy="13938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rot="3526672">
            <a:off x="6570669" y="4871254"/>
            <a:ext cx="1684020" cy="13938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rot="165904">
            <a:off x="3961780" y="1346149"/>
            <a:ext cx="1284852" cy="8266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125309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0000"/>
                </a:solidFill>
              </a:rPr>
              <a:t>A</a:t>
            </a:r>
            <a:r>
              <a:rPr lang="en-US" sz="6000" dirty="0" smtClean="0"/>
              <a:t>naphase I</a:t>
            </a:r>
            <a:endParaRPr lang="en-US" sz="6000" dirty="0"/>
          </a:p>
        </p:txBody>
      </p:sp>
      <p:pic>
        <p:nvPicPr>
          <p:cNvPr id="4" name="Content Placeholder 3" descr="Anaphase1.jpg"/>
          <p:cNvPicPr>
            <a:picLocks noGrp="1" noChangeAspect="1"/>
          </p:cNvPicPr>
          <p:nvPr>
            <p:ph idx="1"/>
          </p:nvPr>
        </p:nvPicPr>
        <p:blipFill>
          <a:blip r:embed="rId3">
            <a:extLst>
              <a:ext uri="{28A0092B-C50C-407E-A947-70E740481C1C}">
                <a14:useLocalDpi xmlns:a14="http://schemas.microsoft.com/office/drawing/2010/main" val="0"/>
              </a:ext>
            </a:extLst>
          </a:blip>
          <a:srcRect l="12690" r="12690"/>
          <a:stretch>
            <a:fillRect/>
          </a:stretch>
        </p:blipFill>
        <p:spPr>
          <a:xfrm>
            <a:off x="2236442" y="3201613"/>
            <a:ext cx="4307388" cy="2368898"/>
          </a:xfrm>
        </p:spPr>
      </p:pic>
      <p:sp>
        <p:nvSpPr>
          <p:cNvPr id="3" name="TextBox 2"/>
          <p:cNvSpPr txBox="1"/>
          <p:nvPr/>
        </p:nvSpPr>
        <p:spPr>
          <a:xfrm>
            <a:off x="634954" y="1878632"/>
            <a:ext cx="7857557" cy="769441"/>
          </a:xfrm>
          <a:prstGeom prst="rect">
            <a:avLst/>
          </a:prstGeom>
          <a:noFill/>
        </p:spPr>
        <p:txBody>
          <a:bodyPr wrap="square" rtlCol="0">
            <a:spAutoFit/>
          </a:bodyPr>
          <a:lstStyle/>
          <a:p>
            <a:r>
              <a:rPr lang="en-US" sz="4400" dirty="0" smtClean="0">
                <a:solidFill>
                  <a:srgbClr val="FF0000"/>
                </a:solidFill>
              </a:rPr>
              <a:t>A</a:t>
            </a:r>
            <a:r>
              <a:rPr lang="en-US" sz="4400" dirty="0" smtClean="0"/>
              <a:t>na and </a:t>
            </a:r>
            <a:r>
              <a:rPr lang="en-US" sz="4400" dirty="0" smtClean="0">
                <a:solidFill>
                  <a:srgbClr val="FF0000"/>
                </a:solidFill>
              </a:rPr>
              <a:t>A</a:t>
            </a:r>
            <a:r>
              <a:rPr lang="en-US" sz="4400" dirty="0" smtClean="0"/>
              <a:t>part both star with “</a:t>
            </a:r>
            <a:r>
              <a:rPr lang="en-US" sz="4400" dirty="0" smtClean="0">
                <a:solidFill>
                  <a:srgbClr val="FF0000"/>
                </a:solidFill>
              </a:rPr>
              <a:t>A</a:t>
            </a:r>
            <a:r>
              <a:rPr lang="en-US" sz="4400" dirty="0" smtClean="0"/>
              <a:t>”</a:t>
            </a:r>
            <a:endParaRPr lang="en-US" sz="4400" dirty="0"/>
          </a:p>
        </p:txBody>
      </p:sp>
      <p:sp>
        <p:nvSpPr>
          <p:cNvPr id="5" name="Rectangle 4"/>
          <p:cNvSpPr/>
          <p:nvPr/>
        </p:nvSpPr>
        <p:spPr>
          <a:xfrm rot="18100945">
            <a:off x="2371480" y="4926792"/>
            <a:ext cx="962643" cy="854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rot="14403784">
            <a:off x="5452078" y="4907891"/>
            <a:ext cx="962643" cy="854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rot="5400000">
            <a:off x="4066589" y="2774380"/>
            <a:ext cx="647092" cy="8544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11434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Telophase I</a:t>
            </a:r>
            <a:endParaRPr lang="en-US" dirty="0"/>
          </a:p>
        </p:txBody>
      </p:sp>
      <p:pic>
        <p:nvPicPr>
          <p:cNvPr id="4" name="Content Placeholder 3" descr="telophase1.jpg"/>
          <p:cNvPicPr>
            <a:picLocks noGrp="1" noChangeAspect="1"/>
          </p:cNvPicPr>
          <p:nvPr>
            <p:ph idx="1"/>
          </p:nvPr>
        </p:nvPicPr>
        <p:blipFill>
          <a:blip r:embed="rId3">
            <a:extLst>
              <a:ext uri="{28A0092B-C50C-407E-A947-70E740481C1C}">
                <a14:useLocalDpi xmlns:a14="http://schemas.microsoft.com/office/drawing/2010/main" val="0"/>
              </a:ext>
            </a:extLst>
          </a:blip>
          <a:srcRect t="-18520" b="-18520"/>
          <a:stretch>
            <a:fillRect/>
          </a:stretch>
        </p:blipFill>
        <p:spPr/>
      </p:pic>
      <p:sp>
        <p:nvSpPr>
          <p:cNvPr id="3" name="Rectangle 2"/>
          <p:cNvSpPr/>
          <p:nvPr/>
        </p:nvSpPr>
        <p:spPr>
          <a:xfrm>
            <a:off x="2194560" y="2011680"/>
            <a:ext cx="4038600" cy="929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1737360" y="4922520"/>
            <a:ext cx="5547360" cy="929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994923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37421087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42160"/>
          </a:xfrm>
        </p:spPr>
        <p:txBody>
          <a:bodyPr>
            <a:normAutofit fontScale="90000"/>
          </a:bodyPr>
          <a:lstStyle/>
          <a:p>
            <a:r>
              <a:rPr lang="en-US" dirty="0" smtClean="0"/>
              <a:t>During which phase do the chromosomes make exact copies </a:t>
            </a:r>
            <a:r>
              <a:rPr lang="en-US" smtClean="0"/>
              <a:t>of themselves?</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a:t>
            </a:r>
          </a:p>
          <a:p>
            <a:pPr marL="514350" indent="-514350">
              <a:buFont typeface="+mj-lt"/>
              <a:buAutoNum type="alphaUcPeriod"/>
            </a:pPr>
            <a:endParaRPr lang="en-US" dirty="0" smtClean="0"/>
          </a:p>
          <a:p>
            <a:pPr marL="514350" indent="-514350">
              <a:buFont typeface="+mj-lt"/>
              <a:buAutoNum type="alphaUcPeriod"/>
            </a:pPr>
            <a:r>
              <a:rPr lang="en-US" dirty="0" smtClean="0"/>
              <a:t> Metaphase I</a:t>
            </a:r>
          </a:p>
          <a:p>
            <a:pPr marL="514350" indent="-514350">
              <a:buFont typeface="+mj-lt"/>
              <a:buAutoNum type="alphaUcPeriod"/>
            </a:pPr>
            <a:endParaRPr lang="en-US" dirty="0" smtClean="0"/>
          </a:p>
          <a:p>
            <a:pPr marL="514350" indent="-514350">
              <a:buFont typeface="+mj-lt"/>
              <a:buAutoNum type="alphaUcPeriod"/>
            </a:pPr>
            <a:r>
              <a:rPr lang="en-US" dirty="0" smtClean="0"/>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a:t>
            </a:r>
            <a:r>
              <a:rPr lang="en-US" dirty="0"/>
              <a:t>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7447796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42160"/>
          </a:xfrm>
        </p:spPr>
        <p:txBody>
          <a:bodyPr>
            <a:normAutofit fontScale="90000"/>
          </a:bodyPr>
          <a:lstStyle/>
          <a:p>
            <a:r>
              <a:rPr lang="en-US" dirty="0" smtClean="0"/>
              <a:t>During which phase do the chromosomes make exact copies </a:t>
            </a:r>
            <a:r>
              <a:rPr lang="en-US" smtClean="0"/>
              <a:t>of themselves?</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solidFill>
                  <a:srgbClr val="FF0000"/>
                </a:solidFill>
              </a:rPr>
              <a:t> Prophase I</a:t>
            </a:r>
          </a:p>
          <a:p>
            <a:pPr marL="514350" indent="-514350">
              <a:buFont typeface="+mj-lt"/>
              <a:buAutoNum type="alphaUcPeriod"/>
            </a:pPr>
            <a:endParaRPr lang="en-US" dirty="0" smtClean="0"/>
          </a:p>
          <a:p>
            <a:pPr marL="514350" indent="-514350">
              <a:buFont typeface="+mj-lt"/>
              <a:buAutoNum type="alphaUcPeriod"/>
            </a:pPr>
            <a:r>
              <a:rPr lang="en-US" dirty="0" smtClean="0"/>
              <a:t> Metaphase I</a:t>
            </a:r>
          </a:p>
          <a:p>
            <a:pPr marL="514350" indent="-514350">
              <a:buFont typeface="+mj-lt"/>
              <a:buAutoNum type="alphaUcPeriod"/>
            </a:pPr>
            <a:endParaRPr lang="en-US" dirty="0" smtClean="0"/>
          </a:p>
          <a:p>
            <a:pPr marL="514350" indent="-514350">
              <a:buFont typeface="+mj-lt"/>
              <a:buAutoNum type="alphaUcPeriod"/>
            </a:pPr>
            <a:r>
              <a:rPr lang="en-US" dirty="0" smtClean="0"/>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a:t>
            </a:r>
            <a:r>
              <a:rPr lang="en-US" dirty="0"/>
              <a:t>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21070343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25550561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762"/>
            <a:ext cx="8229600" cy="1143000"/>
          </a:xfrm>
        </p:spPr>
        <p:txBody>
          <a:bodyPr>
            <a:normAutofit fontScale="90000"/>
          </a:bodyPr>
          <a:lstStyle/>
          <a:p>
            <a:r>
              <a:rPr lang="en-US" dirty="0" smtClean="0"/>
              <a:t>During which phase do homologous chromosome pairs line up in the middle of the cell?</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a:t>
            </a:r>
          </a:p>
          <a:p>
            <a:pPr marL="514350" indent="-514350">
              <a:buFont typeface="+mj-lt"/>
              <a:buAutoNum type="alphaUcPeriod"/>
            </a:pPr>
            <a:endParaRPr lang="en-US" dirty="0" smtClean="0"/>
          </a:p>
          <a:p>
            <a:pPr marL="514350" indent="-514350">
              <a:buFont typeface="+mj-lt"/>
              <a:buAutoNum type="alphaUcPeriod"/>
            </a:pPr>
            <a:r>
              <a:rPr lang="en-US" dirty="0" smtClean="0"/>
              <a:t> Metaphase I</a:t>
            </a:r>
          </a:p>
          <a:p>
            <a:pPr marL="514350" indent="-514350">
              <a:buFont typeface="+mj-lt"/>
              <a:buAutoNum type="alphaUcPeriod"/>
            </a:pPr>
            <a:endParaRPr lang="en-US" dirty="0" smtClean="0"/>
          </a:p>
          <a:p>
            <a:pPr marL="514350" indent="-514350">
              <a:buFont typeface="+mj-lt"/>
              <a:buAutoNum type="alphaUcPeriod"/>
            </a:pPr>
            <a:r>
              <a:rPr lang="en-US" dirty="0" smtClean="0"/>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a:t>
            </a:r>
            <a:r>
              <a:rPr lang="en-US" dirty="0"/>
              <a:t>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2063666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762"/>
            <a:ext cx="8229600" cy="1143000"/>
          </a:xfrm>
        </p:spPr>
        <p:txBody>
          <a:bodyPr>
            <a:normAutofit fontScale="90000"/>
          </a:bodyPr>
          <a:lstStyle/>
          <a:p>
            <a:r>
              <a:rPr lang="en-US" dirty="0" smtClean="0"/>
              <a:t>During which phase do homologous chromosomes line up in the middle of the cell?</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a:t>
            </a:r>
          </a:p>
          <a:p>
            <a:pPr marL="514350" indent="-514350">
              <a:buFont typeface="+mj-lt"/>
              <a:buAutoNum type="alphaUcPeriod"/>
            </a:pPr>
            <a:endParaRPr lang="en-US" dirty="0" smtClean="0"/>
          </a:p>
          <a:p>
            <a:pPr marL="514350" indent="-514350">
              <a:buFont typeface="+mj-lt"/>
              <a:buAutoNum type="alphaUcPeriod"/>
            </a:pPr>
            <a:r>
              <a:rPr lang="en-US" dirty="0" smtClean="0">
                <a:solidFill>
                  <a:srgbClr val="FF0000"/>
                </a:solidFill>
              </a:rPr>
              <a:t> Metaphase I</a:t>
            </a:r>
          </a:p>
          <a:p>
            <a:pPr marL="514350" indent="-514350">
              <a:buFont typeface="+mj-lt"/>
              <a:buAutoNum type="alphaUcPeriod"/>
            </a:pPr>
            <a:endParaRPr lang="en-US" dirty="0" smtClean="0"/>
          </a:p>
          <a:p>
            <a:pPr marL="514350" indent="-514350">
              <a:buFont typeface="+mj-lt"/>
              <a:buAutoNum type="alphaUcPeriod"/>
            </a:pPr>
            <a:r>
              <a:rPr lang="en-US" dirty="0" smtClean="0"/>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168053814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602"/>
            <a:ext cx="8229600" cy="1982238"/>
          </a:xfrm>
        </p:spPr>
        <p:txBody>
          <a:bodyPr>
            <a:normAutofit fontScale="90000"/>
          </a:bodyPr>
          <a:lstStyle/>
          <a:p>
            <a:r>
              <a:rPr lang="en-US" dirty="0" smtClean="0"/>
              <a:t>During which </a:t>
            </a:r>
            <a:r>
              <a:rPr lang="en-US" smtClean="0"/>
              <a:t>phase are the </a:t>
            </a:r>
            <a:r>
              <a:rPr lang="en-US" dirty="0" smtClean="0"/>
              <a:t>homologous chromosomes pulled apart?</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a:t>
            </a:r>
          </a:p>
          <a:p>
            <a:pPr marL="514350" indent="-514350">
              <a:buFont typeface="+mj-lt"/>
              <a:buAutoNum type="alphaUcPeriod"/>
            </a:pPr>
            <a:endParaRPr lang="en-US" dirty="0" smtClean="0"/>
          </a:p>
          <a:p>
            <a:pPr marL="514350" indent="-514350">
              <a:buFont typeface="+mj-lt"/>
              <a:buAutoNum type="alphaUcPeriod"/>
            </a:pPr>
            <a:r>
              <a:rPr lang="en-US" dirty="0" smtClean="0"/>
              <a:t> Metaphase I</a:t>
            </a:r>
          </a:p>
          <a:p>
            <a:pPr marL="514350" indent="-514350">
              <a:buFont typeface="+mj-lt"/>
              <a:buAutoNum type="alphaUcPeriod"/>
            </a:pPr>
            <a:endParaRPr lang="en-US" dirty="0" smtClean="0"/>
          </a:p>
          <a:p>
            <a:pPr marL="514350" indent="-514350">
              <a:buFont typeface="+mj-lt"/>
              <a:buAutoNum type="alphaUcPeriod"/>
            </a:pPr>
            <a:r>
              <a:rPr lang="en-US" dirty="0" smtClean="0"/>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a:t>
            </a:r>
            <a:r>
              <a:rPr lang="en-US" dirty="0"/>
              <a:t>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7699758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602"/>
            <a:ext cx="8229600" cy="1982238"/>
          </a:xfrm>
        </p:spPr>
        <p:txBody>
          <a:bodyPr>
            <a:normAutofit fontScale="90000"/>
          </a:bodyPr>
          <a:lstStyle/>
          <a:p>
            <a:r>
              <a:rPr lang="en-US" dirty="0" smtClean="0"/>
              <a:t>During which </a:t>
            </a:r>
            <a:r>
              <a:rPr lang="en-US" smtClean="0"/>
              <a:t>phase are the </a:t>
            </a:r>
            <a:r>
              <a:rPr lang="en-US" dirty="0" smtClean="0"/>
              <a:t>homologous chromosomes pulled apart?</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a:t>
            </a:r>
          </a:p>
          <a:p>
            <a:pPr marL="514350" indent="-514350">
              <a:buFont typeface="+mj-lt"/>
              <a:buAutoNum type="alphaUcPeriod"/>
            </a:pPr>
            <a:endParaRPr lang="en-US" dirty="0" smtClean="0"/>
          </a:p>
          <a:p>
            <a:pPr marL="514350" indent="-514350">
              <a:buFont typeface="+mj-lt"/>
              <a:buAutoNum type="alphaUcPeriod"/>
            </a:pPr>
            <a:r>
              <a:rPr lang="en-US" dirty="0" smtClean="0"/>
              <a:t> Metaphase I</a:t>
            </a:r>
          </a:p>
          <a:p>
            <a:pPr marL="514350" indent="-514350">
              <a:buFont typeface="+mj-lt"/>
              <a:buAutoNum type="alphaUcPeriod"/>
            </a:pPr>
            <a:endParaRPr lang="en-US" dirty="0" smtClean="0"/>
          </a:p>
          <a:p>
            <a:pPr marL="514350" indent="-514350">
              <a:buFont typeface="+mj-lt"/>
              <a:buAutoNum type="alphaUcPeriod"/>
            </a:pPr>
            <a:r>
              <a:rPr lang="en-US" dirty="0" smtClean="0">
                <a:solidFill>
                  <a:srgbClr val="FF0000"/>
                </a:solidFill>
              </a:rPr>
              <a:t> Anaphase I</a:t>
            </a:r>
          </a:p>
          <a:p>
            <a:pPr marL="514350" indent="-514350">
              <a:buFont typeface="+mj-lt"/>
              <a:buAutoNum type="alphaUcPeriod"/>
            </a:pPr>
            <a:endParaRPr lang="en-US" dirty="0" smtClean="0"/>
          </a:p>
          <a:p>
            <a:pPr marL="514350" indent="-514350">
              <a:buFont typeface="+mj-lt"/>
              <a:buAutoNum type="alphaUcPeriod"/>
            </a:pPr>
            <a:r>
              <a:rPr lang="en-US" dirty="0" smtClean="0"/>
              <a:t> Telophase </a:t>
            </a:r>
            <a:r>
              <a:rPr lang="en-US" dirty="0"/>
              <a:t>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2080836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cope.jpg"/>
          <p:cNvPicPr>
            <a:picLocks noChangeAspect="1"/>
          </p:cNvPicPr>
          <p:nvPr/>
        </p:nvPicPr>
        <p:blipFill rotWithShape="1">
          <a:blip r:embed="rId3">
            <a:extLst>
              <a:ext uri="{28A0092B-C50C-407E-A947-70E740481C1C}">
                <a14:useLocalDpi xmlns:a14="http://schemas.microsoft.com/office/drawing/2010/main" val="0"/>
              </a:ext>
            </a:extLst>
          </a:blip>
          <a:srcRect l="9173" t="13704" r="12162"/>
          <a:stretch/>
        </p:blipFill>
        <p:spPr>
          <a:xfrm>
            <a:off x="5171464" y="2613036"/>
            <a:ext cx="2489201" cy="4098823"/>
          </a:xfrm>
          <a:prstGeom prst="rect">
            <a:avLst/>
          </a:prstGeom>
        </p:spPr>
      </p:pic>
      <p:sp>
        <p:nvSpPr>
          <p:cNvPr id="3" name="TextBox 2"/>
          <p:cNvSpPr txBox="1"/>
          <p:nvPr/>
        </p:nvSpPr>
        <p:spPr>
          <a:xfrm>
            <a:off x="495300" y="278080"/>
            <a:ext cx="5283200" cy="5016758"/>
          </a:xfrm>
          <a:prstGeom prst="rect">
            <a:avLst/>
          </a:prstGeom>
          <a:noFill/>
        </p:spPr>
        <p:txBody>
          <a:bodyPr wrap="square" rtlCol="0">
            <a:spAutoFit/>
          </a:bodyPr>
          <a:lstStyle/>
          <a:p>
            <a:r>
              <a:rPr lang="en-US" sz="8000" dirty="0" smtClean="0"/>
              <a:t>Meiosis II</a:t>
            </a:r>
          </a:p>
          <a:p>
            <a:endParaRPr lang="en-US" sz="8000" dirty="0" smtClean="0"/>
          </a:p>
          <a:p>
            <a:r>
              <a:rPr lang="en-US" sz="4000" dirty="0" smtClean="0"/>
              <a:t>Prophase II</a:t>
            </a:r>
          </a:p>
          <a:p>
            <a:r>
              <a:rPr lang="en-US" sz="4000" dirty="0"/>
              <a:t>	</a:t>
            </a:r>
            <a:r>
              <a:rPr lang="en-US" sz="4000" dirty="0" smtClean="0"/>
              <a:t>Metaphase II	</a:t>
            </a:r>
          </a:p>
          <a:p>
            <a:r>
              <a:rPr lang="en-US" sz="4000" dirty="0" smtClean="0"/>
              <a:t>				Anaphase II</a:t>
            </a:r>
          </a:p>
          <a:p>
            <a:r>
              <a:rPr lang="en-US" sz="4000" dirty="0"/>
              <a:t>	</a:t>
            </a:r>
            <a:r>
              <a:rPr lang="en-US" sz="4000" dirty="0" smtClean="0"/>
              <a:t>				</a:t>
            </a:r>
            <a:r>
              <a:rPr lang="en-US" sz="4000" dirty="0" err="1" smtClean="0"/>
              <a:t>Telophase</a:t>
            </a:r>
            <a:r>
              <a:rPr lang="en-US" sz="4000" dirty="0" smtClean="0"/>
              <a:t> II</a:t>
            </a:r>
          </a:p>
        </p:txBody>
      </p:sp>
      <p:sp>
        <p:nvSpPr>
          <p:cNvPr id="6" name="Cloud Callout 5"/>
          <p:cNvSpPr/>
          <p:nvPr/>
        </p:nvSpPr>
        <p:spPr>
          <a:xfrm>
            <a:off x="3263900" y="1104900"/>
            <a:ext cx="5969000" cy="1701800"/>
          </a:xfrm>
          <a:prstGeom prst="cloudCallout">
            <a:avLst>
              <a:gd name="adj1" fmla="val 2154"/>
              <a:gd name="adj2" fmla="val 8577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nd of Miosis 3.jpg"/>
          <p:cNvPicPr>
            <a:picLocks noChangeAspect="1"/>
          </p:cNvPicPr>
          <p:nvPr/>
        </p:nvPicPr>
        <p:blipFill rotWithShape="1">
          <a:blip r:embed="rId4">
            <a:extLst>
              <a:ext uri="{28A0092B-C50C-407E-A947-70E740481C1C}">
                <a14:useLocalDpi xmlns:a14="http://schemas.microsoft.com/office/drawing/2010/main" val="0"/>
              </a:ext>
            </a:extLst>
          </a:blip>
          <a:srcRect l="2978" t="32898" r="2597" b="37984"/>
          <a:stretch/>
        </p:blipFill>
        <p:spPr>
          <a:xfrm>
            <a:off x="3822700" y="1498600"/>
            <a:ext cx="5080000" cy="736600"/>
          </a:xfrm>
          <a:prstGeom prst="rect">
            <a:avLst/>
          </a:prstGeom>
        </p:spPr>
      </p:pic>
      <p:sp>
        <p:nvSpPr>
          <p:cNvPr id="7" name="TextBox 6"/>
          <p:cNvSpPr txBox="1"/>
          <p:nvPr/>
        </p:nvSpPr>
        <p:spPr>
          <a:xfrm>
            <a:off x="5702298" y="2243704"/>
            <a:ext cx="1193802" cy="369332"/>
          </a:xfrm>
          <a:prstGeom prst="rect">
            <a:avLst/>
          </a:prstGeom>
          <a:noFill/>
        </p:spPr>
        <p:txBody>
          <a:bodyPr wrap="square" rtlCol="0">
            <a:spAutoFit/>
          </a:bodyPr>
          <a:lstStyle/>
          <a:p>
            <a:r>
              <a:rPr lang="en-US" dirty="0" smtClean="0"/>
              <a:t>End Result</a:t>
            </a:r>
            <a:endParaRPr lang="en-US" dirty="0"/>
          </a:p>
        </p:txBody>
      </p:sp>
    </p:spTree>
    <p:extLst>
      <p:ext uri="{BB962C8B-B14F-4D97-AF65-F5344CB8AC3E}">
        <p14:creationId xmlns:p14="http://schemas.microsoft.com/office/powerpoint/2010/main" val="16530336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cope.jpg"/>
          <p:cNvPicPr>
            <a:picLocks noChangeAspect="1"/>
          </p:cNvPicPr>
          <p:nvPr/>
        </p:nvPicPr>
        <p:blipFill rotWithShape="1">
          <a:blip r:embed="rId3">
            <a:extLst>
              <a:ext uri="{28A0092B-C50C-407E-A947-70E740481C1C}">
                <a14:useLocalDpi xmlns:a14="http://schemas.microsoft.com/office/drawing/2010/main" val="0"/>
              </a:ext>
            </a:extLst>
          </a:blip>
          <a:srcRect l="9173" t="13704" r="12162"/>
          <a:stretch/>
        </p:blipFill>
        <p:spPr>
          <a:xfrm>
            <a:off x="5171464" y="2613036"/>
            <a:ext cx="2489201" cy="4098823"/>
          </a:xfrm>
          <a:prstGeom prst="rect">
            <a:avLst/>
          </a:prstGeom>
        </p:spPr>
      </p:pic>
      <p:sp>
        <p:nvSpPr>
          <p:cNvPr id="3" name="TextBox 2"/>
          <p:cNvSpPr txBox="1"/>
          <p:nvPr/>
        </p:nvSpPr>
        <p:spPr>
          <a:xfrm>
            <a:off x="495300" y="278080"/>
            <a:ext cx="5283200" cy="5016758"/>
          </a:xfrm>
          <a:prstGeom prst="rect">
            <a:avLst/>
          </a:prstGeom>
          <a:noFill/>
        </p:spPr>
        <p:txBody>
          <a:bodyPr wrap="square" rtlCol="0">
            <a:spAutoFit/>
          </a:bodyPr>
          <a:lstStyle/>
          <a:p>
            <a:r>
              <a:rPr lang="en-US" sz="8000" dirty="0" smtClean="0"/>
              <a:t>Meiosis II</a:t>
            </a:r>
          </a:p>
          <a:p>
            <a:endParaRPr lang="en-US" sz="8000" dirty="0" smtClean="0"/>
          </a:p>
          <a:p>
            <a:r>
              <a:rPr lang="en-US" sz="4000" dirty="0" smtClean="0"/>
              <a:t>Prophase II</a:t>
            </a:r>
          </a:p>
          <a:p>
            <a:r>
              <a:rPr lang="en-US" sz="4000" dirty="0"/>
              <a:t>	</a:t>
            </a:r>
            <a:r>
              <a:rPr lang="en-US" sz="4000" dirty="0" smtClean="0"/>
              <a:t>Metaphase II	</a:t>
            </a:r>
          </a:p>
          <a:p>
            <a:r>
              <a:rPr lang="en-US" sz="4000" dirty="0" smtClean="0"/>
              <a:t>				Anaphase II</a:t>
            </a:r>
          </a:p>
          <a:p>
            <a:r>
              <a:rPr lang="en-US" sz="4000" dirty="0"/>
              <a:t>	</a:t>
            </a:r>
            <a:r>
              <a:rPr lang="en-US" sz="4000" dirty="0" smtClean="0"/>
              <a:t>				</a:t>
            </a:r>
            <a:r>
              <a:rPr lang="en-US" sz="4000" dirty="0" err="1" smtClean="0"/>
              <a:t>Telophase</a:t>
            </a:r>
            <a:r>
              <a:rPr lang="en-US" sz="4000" dirty="0" smtClean="0"/>
              <a:t> II</a:t>
            </a:r>
          </a:p>
        </p:txBody>
      </p:sp>
      <p:sp>
        <p:nvSpPr>
          <p:cNvPr id="6" name="Cloud Callout 5"/>
          <p:cNvSpPr/>
          <p:nvPr/>
        </p:nvSpPr>
        <p:spPr>
          <a:xfrm>
            <a:off x="3263900" y="1104900"/>
            <a:ext cx="5969000" cy="1701800"/>
          </a:xfrm>
          <a:prstGeom prst="cloudCallout">
            <a:avLst>
              <a:gd name="adj1" fmla="val 2154"/>
              <a:gd name="adj2" fmla="val 8577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nd of Miosis 3.jpg"/>
          <p:cNvPicPr>
            <a:picLocks noChangeAspect="1"/>
          </p:cNvPicPr>
          <p:nvPr/>
        </p:nvPicPr>
        <p:blipFill rotWithShape="1">
          <a:blip r:embed="rId4">
            <a:extLst>
              <a:ext uri="{28A0092B-C50C-407E-A947-70E740481C1C}">
                <a14:useLocalDpi xmlns:a14="http://schemas.microsoft.com/office/drawing/2010/main" val="0"/>
              </a:ext>
            </a:extLst>
          </a:blip>
          <a:srcRect l="2978" t="32898" r="2597" b="37984"/>
          <a:stretch/>
        </p:blipFill>
        <p:spPr>
          <a:xfrm>
            <a:off x="3822700" y="1498600"/>
            <a:ext cx="5080000" cy="736600"/>
          </a:xfrm>
          <a:prstGeom prst="rect">
            <a:avLst/>
          </a:prstGeom>
        </p:spPr>
      </p:pic>
      <p:sp>
        <p:nvSpPr>
          <p:cNvPr id="7" name="TextBox 6"/>
          <p:cNvSpPr txBox="1"/>
          <p:nvPr/>
        </p:nvSpPr>
        <p:spPr>
          <a:xfrm>
            <a:off x="5702298" y="2243704"/>
            <a:ext cx="1193802" cy="369332"/>
          </a:xfrm>
          <a:prstGeom prst="rect">
            <a:avLst/>
          </a:prstGeom>
          <a:noFill/>
        </p:spPr>
        <p:txBody>
          <a:bodyPr wrap="square" rtlCol="0">
            <a:spAutoFit/>
          </a:bodyPr>
          <a:lstStyle/>
          <a:p>
            <a:r>
              <a:rPr lang="en-US" dirty="0" smtClean="0"/>
              <a:t>End Result</a:t>
            </a:r>
            <a:endParaRPr lang="en-US" dirty="0"/>
          </a:p>
        </p:txBody>
      </p:sp>
    </p:spTree>
    <p:extLst>
      <p:ext uri="{BB962C8B-B14F-4D97-AF65-F5344CB8AC3E}">
        <p14:creationId xmlns:p14="http://schemas.microsoft.com/office/powerpoint/2010/main" val="10866973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II</a:t>
            </a:r>
            <a:endParaRPr lang="en-US" dirty="0"/>
          </a:p>
        </p:txBody>
      </p:sp>
      <p:pic>
        <p:nvPicPr>
          <p:cNvPr id="4" name="Content Placeholder 3" descr="Meiosis2.jpg"/>
          <p:cNvPicPr>
            <a:picLocks noGrp="1" noChangeAspect="1"/>
          </p:cNvPicPr>
          <p:nvPr>
            <p:ph idx="1"/>
          </p:nvPr>
        </p:nvPicPr>
        <p:blipFill>
          <a:blip r:embed="rId3">
            <a:extLst>
              <a:ext uri="{28A0092B-C50C-407E-A947-70E740481C1C}">
                <a14:useLocalDpi xmlns:a14="http://schemas.microsoft.com/office/drawing/2010/main" val="0"/>
              </a:ext>
            </a:extLst>
          </a:blip>
          <a:srcRect l="-38415" r="-38415"/>
          <a:stretch>
            <a:fillRect/>
          </a:stretch>
        </p:blipFill>
        <p:spPr/>
      </p:pic>
      <p:sp>
        <p:nvSpPr>
          <p:cNvPr id="3" name="Rectangle 2"/>
          <p:cNvSpPr/>
          <p:nvPr/>
        </p:nvSpPr>
        <p:spPr>
          <a:xfrm>
            <a:off x="1996440" y="2118360"/>
            <a:ext cx="685800" cy="11582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514201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0639"/>
            <a:ext cx="8229600" cy="1143000"/>
          </a:xfrm>
        </p:spPr>
        <p:txBody>
          <a:bodyPr/>
          <a:lstStyle/>
          <a:p>
            <a:r>
              <a:rPr lang="en-US" dirty="0" smtClean="0"/>
              <a:t>Prophase II</a:t>
            </a:r>
            <a:endParaRPr lang="en-US" dirty="0"/>
          </a:p>
        </p:txBody>
      </p:sp>
      <p:pic>
        <p:nvPicPr>
          <p:cNvPr id="4" name="Content Placeholder 3" descr="Prophase2.jpg"/>
          <p:cNvPicPr>
            <a:picLocks noGrp="1" noChangeAspect="1"/>
          </p:cNvPicPr>
          <p:nvPr>
            <p:ph idx="1"/>
          </p:nvPr>
        </p:nvPicPr>
        <p:blipFill>
          <a:blip r:embed="rId3">
            <a:extLst>
              <a:ext uri="{28A0092B-C50C-407E-A947-70E740481C1C}">
                <a14:useLocalDpi xmlns:a14="http://schemas.microsoft.com/office/drawing/2010/main" val="0"/>
              </a:ext>
            </a:extLst>
          </a:blip>
          <a:srcRect t="-27102" b="-27102"/>
          <a:stretch>
            <a:fillRect/>
          </a:stretch>
        </p:blipFill>
        <p:spPr/>
      </p:pic>
      <p:sp>
        <p:nvSpPr>
          <p:cNvPr id="5" name="Oval 4"/>
          <p:cNvSpPr/>
          <p:nvPr/>
        </p:nvSpPr>
        <p:spPr>
          <a:xfrm>
            <a:off x="2080382" y="3519715"/>
            <a:ext cx="447524" cy="701524"/>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720115" y="3430210"/>
            <a:ext cx="447524" cy="701524"/>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5" idx="7"/>
          </p:cNvCxnSpPr>
          <p:nvPr/>
        </p:nvCxnSpPr>
        <p:spPr>
          <a:xfrm flipV="1">
            <a:off x="2462368" y="2842381"/>
            <a:ext cx="1867727" cy="78007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4330095" y="2842381"/>
            <a:ext cx="2479524" cy="919238"/>
          </a:xfrm>
          <a:prstGeom prst="line">
            <a:avLst/>
          </a:prstGeom>
        </p:spPr>
        <p:style>
          <a:lnRef idx="2">
            <a:schemeClr val="accent2"/>
          </a:lnRef>
          <a:fillRef idx="0">
            <a:schemeClr val="accent2"/>
          </a:fillRef>
          <a:effectRef idx="1">
            <a:schemeClr val="accent2"/>
          </a:effectRef>
          <a:fontRef idx="minor">
            <a:schemeClr val="tx1"/>
          </a:fontRef>
        </p:style>
      </p:cxnSp>
      <p:sp>
        <p:nvSpPr>
          <p:cNvPr id="3" name="Rectangle 2"/>
          <p:cNvSpPr/>
          <p:nvPr/>
        </p:nvSpPr>
        <p:spPr>
          <a:xfrm>
            <a:off x="2462368" y="2274073"/>
            <a:ext cx="4029872" cy="4843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1467033" y="4898573"/>
            <a:ext cx="1226698" cy="4843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6492240" y="4917033"/>
            <a:ext cx="1226698" cy="4843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3214310" y="2304804"/>
            <a:ext cx="2715380" cy="523220"/>
          </a:xfrm>
          <a:prstGeom prst="rect">
            <a:avLst/>
          </a:prstGeom>
          <a:noFill/>
        </p:spPr>
        <p:txBody>
          <a:bodyPr wrap="square" rtlCol="0">
            <a:spAutoFit/>
          </a:bodyPr>
          <a:lstStyle/>
          <a:p>
            <a:r>
              <a:rPr lang="en-US" sz="2800" dirty="0" smtClean="0"/>
              <a:t>Homologous Pair</a:t>
            </a:r>
            <a:endParaRPr lang="en-US" sz="2800" dirty="0"/>
          </a:p>
        </p:txBody>
      </p:sp>
    </p:spTree>
    <p:extLst>
      <p:ext uri="{BB962C8B-B14F-4D97-AF65-F5344CB8AC3E}">
        <p14:creationId xmlns:p14="http://schemas.microsoft.com/office/powerpoint/2010/main" val="8447787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78089" y="2048160"/>
            <a:ext cx="868680" cy="878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Metaphase II</a:t>
            </a:r>
            <a:endParaRPr lang="en-US" dirty="0"/>
          </a:p>
        </p:txBody>
      </p:sp>
      <p:pic>
        <p:nvPicPr>
          <p:cNvPr id="4" name="Content Placeholder 3" descr="Metaphase 2.jpg"/>
          <p:cNvPicPr>
            <a:picLocks noGrp="1" noChangeAspect="1"/>
          </p:cNvPicPr>
          <p:nvPr>
            <p:ph idx="1"/>
          </p:nvPr>
        </p:nvPicPr>
        <p:blipFill>
          <a:blip r:embed="rId3">
            <a:extLst>
              <a:ext uri="{28A0092B-C50C-407E-A947-70E740481C1C}">
                <a14:useLocalDpi xmlns:a14="http://schemas.microsoft.com/office/drawing/2010/main" val="0"/>
              </a:ext>
            </a:extLst>
          </a:blip>
          <a:srcRect t="-29948" b="-29948"/>
          <a:stretch>
            <a:fillRect/>
          </a:stretch>
        </p:blipFill>
        <p:spPr/>
      </p:pic>
      <p:sp>
        <p:nvSpPr>
          <p:cNvPr id="7" name="TextBox 6"/>
          <p:cNvSpPr txBox="1"/>
          <p:nvPr/>
        </p:nvSpPr>
        <p:spPr>
          <a:xfrm>
            <a:off x="6661574" y="1096146"/>
            <a:ext cx="1695754" cy="830997"/>
          </a:xfrm>
          <a:prstGeom prst="rect">
            <a:avLst/>
          </a:prstGeom>
          <a:noFill/>
        </p:spPr>
        <p:txBody>
          <a:bodyPr wrap="square" rtlCol="0">
            <a:spAutoFit/>
          </a:bodyPr>
          <a:lstStyle/>
          <a:p>
            <a:r>
              <a:rPr lang="en-US" sz="2400" dirty="0" smtClean="0"/>
              <a:t>Sister chromatids</a:t>
            </a:r>
            <a:endParaRPr lang="en-US" sz="2400" dirty="0"/>
          </a:p>
        </p:txBody>
      </p:sp>
      <p:sp>
        <p:nvSpPr>
          <p:cNvPr id="9" name="Rectangle 8"/>
          <p:cNvSpPr/>
          <p:nvPr/>
        </p:nvSpPr>
        <p:spPr>
          <a:xfrm>
            <a:off x="1661160" y="472440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6387374" y="483108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1792272" y="2009465"/>
            <a:ext cx="868680" cy="878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6402614" y="2109705"/>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Connector 4"/>
          <p:cNvCxnSpPr/>
          <p:nvPr/>
        </p:nvCxnSpPr>
        <p:spPr>
          <a:xfrm flipV="1">
            <a:off x="6821714" y="1858128"/>
            <a:ext cx="205620" cy="1487714"/>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flipH="1">
            <a:off x="6991046" y="1858128"/>
            <a:ext cx="36288" cy="1539335"/>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483396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Anaphase II</a:t>
            </a:r>
            <a:endParaRPr lang="en-US" dirty="0"/>
          </a:p>
        </p:txBody>
      </p:sp>
      <p:pic>
        <p:nvPicPr>
          <p:cNvPr id="4" name="Content Placeholder 3" descr="Anaphase2.jpg"/>
          <p:cNvPicPr>
            <a:picLocks noGrp="1" noChangeAspect="1"/>
          </p:cNvPicPr>
          <p:nvPr>
            <p:ph idx="1"/>
          </p:nvPr>
        </p:nvPicPr>
        <p:blipFill>
          <a:blip r:embed="rId3">
            <a:extLst>
              <a:ext uri="{28A0092B-C50C-407E-A947-70E740481C1C}">
                <a14:useLocalDpi xmlns:a14="http://schemas.microsoft.com/office/drawing/2010/main" val="0"/>
              </a:ext>
            </a:extLst>
          </a:blip>
          <a:srcRect t="-29641" b="-29641"/>
          <a:stretch>
            <a:fillRect/>
          </a:stretch>
        </p:blipFill>
        <p:spPr/>
      </p:pic>
      <p:cxnSp>
        <p:nvCxnSpPr>
          <p:cNvPr id="6" name="Straight Connector 5"/>
          <p:cNvCxnSpPr/>
          <p:nvPr/>
        </p:nvCxnSpPr>
        <p:spPr>
          <a:xfrm>
            <a:off x="2660952" y="3181048"/>
            <a:ext cx="2334381" cy="24190"/>
          </a:xfrm>
          <a:prstGeom prst="line">
            <a:avLst/>
          </a:prstGeom>
        </p:spPr>
        <p:style>
          <a:lnRef idx="2">
            <a:schemeClr val="accent2"/>
          </a:lnRef>
          <a:fillRef idx="0">
            <a:schemeClr val="accent2"/>
          </a:fillRef>
          <a:effectRef idx="1">
            <a:schemeClr val="accent2"/>
          </a:effectRef>
          <a:fontRef idx="minor">
            <a:schemeClr val="tx1"/>
          </a:fontRef>
        </p:style>
      </p:cxnSp>
      <p:sp>
        <p:nvSpPr>
          <p:cNvPr id="7" name="TextBox 6"/>
          <p:cNvSpPr txBox="1"/>
          <p:nvPr/>
        </p:nvSpPr>
        <p:spPr>
          <a:xfrm>
            <a:off x="3519714" y="2887527"/>
            <a:ext cx="1560286" cy="369332"/>
          </a:xfrm>
          <a:prstGeom prst="rect">
            <a:avLst/>
          </a:prstGeom>
          <a:noFill/>
        </p:spPr>
        <p:txBody>
          <a:bodyPr wrap="square" rtlCol="0">
            <a:spAutoFit/>
          </a:bodyPr>
          <a:lstStyle/>
          <a:p>
            <a:r>
              <a:rPr lang="en-US" dirty="0" smtClean="0"/>
              <a:t>chromatid</a:t>
            </a:r>
            <a:endParaRPr lang="en-US" dirty="0"/>
          </a:p>
        </p:txBody>
      </p:sp>
      <p:sp>
        <p:nvSpPr>
          <p:cNvPr id="12" name="TextBox 11"/>
          <p:cNvSpPr txBox="1"/>
          <p:nvPr/>
        </p:nvSpPr>
        <p:spPr>
          <a:xfrm>
            <a:off x="7051522" y="1277034"/>
            <a:ext cx="1369181" cy="646331"/>
          </a:xfrm>
          <a:prstGeom prst="rect">
            <a:avLst/>
          </a:prstGeom>
          <a:noFill/>
        </p:spPr>
        <p:txBody>
          <a:bodyPr wrap="square" rtlCol="0">
            <a:spAutoFit/>
          </a:bodyPr>
          <a:lstStyle/>
          <a:p>
            <a:r>
              <a:rPr lang="en-US" dirty="0" smtClean="0"/>
              <a:t>Sister chromatids</a:t>
            </a:r>
            <a:endParaRPr lang="en-US" dirty="0"/>
          </a:p>
        </p:txBody>
      </p:sp>
      <p:sp>
        <p:nvSpPr>
          <p:cNvPr id="3" name="Rectangle 2"/>
          <p:cNvSpPr/>
          <p:nvPr/>
        </p:nvSpPr>
        <p:spPr>
          <a:xfrm>
            <a:off x="579120" y="458724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660952" y="458724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5465112" y="458724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7301772" y="4587240"/>
            <a:ext cx="868680" cy="8077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1792272" y="2009465"/>
            <a:ext cx="868680" cy="878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6478089" y="2048160"/>
            <a:ext cx="868680" cy="878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Connector 8"/>
          <p:cNvCxnSpPr/>
          <p:nvPr/>
        </p:nvCxnSpPr>
        <p:spPr>
          <a:xfrm flipV="1">
            <a:off x="6737048" y="1717524"/>
            <a:ext cx="350762" cy="1487714"/>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7087810" y="1717524"/>
            <a:ext cx="120952" cy="1539335"/>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817303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Plant Cell.jpg"/>
          <p:cNvPicPr>
            <a:picLocks noGrp="1" noChangeAspect="1"/>
          </p:cNvPicPr>
          <p:nvPr>
            <p:ph idx="1"/>
          </p:nvPr>
        </p:nvPicPr>
        <p:blipFill>
          <a:blip r:embed="rId3">
            <a:extLst>
              <a:ext uri="{28A0092B-C50C-407E-A947-70E740481C1C}">
                <a14:useLocalDpi xmlns:a14="http://schemas.microsoft.com/office/drawing/2010/main" val="0"/>
              </a:ext>
            </a:extLst>
          </a:blip>
          <a:srcRect l="-29648" r="-29648"/>
          <a:stretch>
            <a:fillRect/>
          </a:stretch>
        </p:blipFill>
        <p:spPr>
          <a:xfrm>
            <a:off x="3112705" y="2456597"/>
            <a:ext cx="7395376" cy="4067172"/>
          </a:xfrm>
        </p:spPr>
      </p:pic>
      <p:pic>
        <p:nvPicPr>
          <p:cNvPr id="9" name="Content Placeholder 3" descr="Animal Cell.jpg"/>
          <p:cNvPicPr>
            <a:picLocks noChangeAspect="1"/>
          </p:cNvPicPr>
          <p:nvPr/>
        </p:nvPicPr>
        <p:blipFill>
          <a:blip r:embed="rId4">
            <a:extLst>
              <a:ext uri="{28A0092B-C50C-407E-A947-70E740481C1C}">
                <a14:useLocalDpi xmlns:a14="http://schemas.microsoft.com/office/drawing/2010/main" val="0"/>
              </a:ext>
            </a:extLst>
          </a:blip>
          <a:srcRect l="-26185" r="-26185"/>
          <a:stretch>
            <a:fillRect/>
          </a:stretch>
        </p:blipFill>
        <p:spPr>
          <a:xfrm>
            <a:off x="-714299" y="568192"/>
            <a:ext cx="6290055" cy="3459289"/>
          </a:xfrm>
          <a:prstGeom prst="rect">
            <a:avLst/>
          </a:prstGeom>
        </p:spPr>
      </p:pic>
      <p:sp>
        <p:nvSpPr>
          <p:cNvPr id="2" name="Title 1"/>
          <p:cNvSpPr>
            <a:spLocks noGrp="1"/>
          </p:cNvSpPr>
          <p:nvPr>
            <p:ph type="title"/>
          </p:nvPr>
        </p:nvSpPr>
        <p:spPr>
          <a:xfrm>
            <a:off x="1460956" y="96838"/>
            <a:ext cx="8229600" cy="1143000"/>
          </a:xfrm>
        </p:spPr>
        <p:txBody>
          <a:bodyPr/>
          <a:lstStyle/>
          <a:p>
            <a:r>
              <a:rPr lang="en-US" dirty="0" smtClean="0"/>
              <a:t>Cell:</a:t>
            </a:r>
            <a:r>
              <a:rPr lang="en-US" b="1" dirty="0" smtClean="0"/>
              <a:t> </a:t>
            </a:r>
            <a:r>
              <a:rPr lang="en-US" dirty="0" smtClean="0"/>
              <a:t>the basic unit of life</a:t>
            </a:r>
            <a:endParaRPr lang="en-US" dirty="0"/>
          </a:p>
        </p:txBody>
      </p:sp>
    </p:spTree>
    <p:extLst>
      <p:ext uri="{BB962C8B-B14F-4D97-AF65-F5344CB8AC3E}">
        <p14:creationId xmlns:p14="http://schemas.microsoft.com/office/powerpoint/2010/main" val="1623106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Telophase</a:t>
            </a:r>
            <a:r>
              <a:rPr lang="en-US" dirty="0" smtClean="0"/>
              <a:t> II</a:t>
            </a:r>
            <a:endParaRPr lang="en-US" dirty="0"/>
          </a:p>
        </p:txBody>
      </p:sp>
      <p:pic>
        <p:nvPicPr>
          <p:cNvPr id="4" name="Content Placeholder 3" descr="Telophase 2.jpg"/>
          <p:cNvPicPr>
            <a:picLocks noGrp="1" noChangeAspect="1"/>
          </p:cNvPicPr>
          <p:nvPr>
            <p:ph idx="1"/>
          </p:nvPr>
        </p:nvPicPr>
        <p:blipFill>
          <a:blip r:embed="rId3">
            <a:extLst>
              <a:ext uri="{28A0092B-C50C-407E-A947-70E740481C1C}">
                <a14:useLocalDpi xmlns:a14="http://schemas.microsoft.com/office/drawing/2010/main" val="0"/>
              </a:ext>
            </a:extLst>
          </a:blip>
          <a:srcRect t="-52929" b="-52929"/>
          <a:stretch>
            <a:fillRect/>
          </a:stretch>
        </p:blipFill>
        <p:spPr>
          <a:xfrm>
            <a:off x="457200" y="1588102"/>
            <a:ext cx="8229600" cy="4525963"/>
          </a:xfrm>
        </p:spPr>
      </p:pic>
      <p:sp>
        <p:nvSpPr>
          <p:cNvPr id="3" name="Rectangle 2"/>
          <p:cNvSpPr/>
          <p:nvPr/>
        </p:nvSpPr>
        <p:spPr>
          <a:xfrm>
            <a:off x="1432560" y="4389120"/>
            <a:ext cx="6416040" cy="381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1143000" y="1950720"/>
            <a:ext cx="1615440" cy="830997"/>
          </a:xfrm>
          <a:prstGeom prst="rect">
            <a:avLst/>
          </a:prstGeom>
          <a:noFill/>
        </p:spPr>
        <p:txBody>
          <a:bodyPr wrap="square" rtlCol="0">
            <a:spAutoFit/>
          </a:bodyPr>
          <a:lstStyle/>
          <a:p>
            <a:pPr algn="ctr"/>
            <a:r>
              <a:rPr lang="en-US" sz="2400" smtClean="0"/>
              <a:t>daughter cell</a:t>
            </a:r>
            <a:endParaRPr lang="en-US" sz="2400"/>
          </a:p>
        </p:txBody>
      </p:sp>
      <p:sp>
        <p:nvSpPr>
          <p:cNvPr id="6" name="TextBox 5"/>
          <p:cNvSpPr txBox="1"/>
          <p:nvPr/>
        </p:nvSpPr>
        <p:spPr>
          <a:xfrm>
            <a:off x="2990850" y="1950719"/>
            <a:ext cx="1615440" cy="830997"/>
          </a:xfrm>
          <a:prstGeom prst="rect">
            <a:avLst/>
          </a:prstGeom>
          <a:noFill/>
        </p:spPr>
        <p:txBody>
          <a:bodyPr wrap="square" rtlCol="0">
            <a:spAutoFit/>
          </a:bodyPr>
          <a:lstStyle/>
          <a:p>
            <a:pPr algn="ctr"/>
            <a:r>
              <a:rPr lang="en-US" sz="2400" smtClean="0"/>
              <a:t>daughter cell</a:t>
            </a:r>
            <a:endParaRPr lang="en-US" sz="2400"/>
          </a:p>
        </p:txBody>
      </p:sp>
      <p:sp>
        <p:nvSpPr>
          <p:cNvPr id="7" name="TextBox 6"/>
          <p:cNvSpPr txBox="1"/>
          <p:nvPr/>
        </p:nvSpPr>
        <p:spPr>
          <a:xfrm>
            <a:off x="4838700" y="1950719"/>
            <a:ext cx="1615440" cy="830997"/>
          </a:xfrm>
          <a:prstGeom prst="rect">
            <a:avLst/>
          </a:prstGeom>
          <a:noFill/>
        </p:spPr>
        <p:txBody>
          <a:bodyPr wrap="square" rtlCol="0">
            <a:spAutoFit/>
          </a:bodyPr>
          <a:lstStyle/>
          <a:p>
            <a:pPr algn="ctr"/>
            <a:r>
              <a:rPr lang="en-US" sz="2400" smtClean="0"/>
              <a:t>daughter cell</a:t>
            </a:r>
            <a:endParaRPr lang="en-US" sz="2400"/>
          </a:p>
        </p:txBody>
      </p:sp>
      <p:sp>
        <p:nvSpPr>
          <p:cNvPr id="8" name="TextBox 7"/>
          <p:cNvSpPr txBox="1"/>
          <p:nvPr/>
        </p:nvSpPr>
        <p:spPr>
          <a:xfrm>
            <a:off x="6675120" y="1950719"/>
            <a:ext cx="1615440" cy="830997"/>
          </a:xfrm>
          <a:prstGeom prst="rect">
            <a:avLst/>
          </a:prstGeom>
          <a:noFill/>
        </p:spPr>
        <p:txBody>
          <a:bodyPr wrap="square" rtlCol="0">
            <a:spAutoFit/>
          </a:bodyPr>
          <a:lstStyle/>
          <a:p>
            <a:pPr algn="ctr"/>
            <a:r>
              <a:rPr lang="en-US" sz="2400" smtClean="0"/>
              <a:t>daughter cell</a:t>
            </a:r>
            <a:endParaRPr lang="en-US" sz="2400"/>
          </a:p>
        </p:txBody>
      </p:sp>
    </p:spTree>
    <p:extLst>
      <p:ext uri="{BB962C8B-B14F-4D97-AF65-F5344CB8AC3E}">
        <p14:creationId xmlns:p14="http://schemas.microsoft.com/office/powerpoint/2010/main" val="30149444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b="24277"/>
          <a:stretch/>
        </p:blipFill>
        <p:spPr>
          <a:xfrm>
            <a:off x="3223513" y="3380402"/>
            <a:ext cx="2845571" cy="938688"/>
          </a:xfrm>
          <a:prstGeom prst="rect">
            <a:avLst/>
          </a:prstGeom>
        </p:spPr>
      </p:pic>
      <p:pic>
        <p:nvPicPr>
          <p:cNvPr id="3" name="Picture 2"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a:off x="4855789" y="4357591"/>
            <a:ext cx="2426591" cy="925083"/>
          </a:xfrm>
          <a:prstGeom prst="rect">
            <a:avLst/>
          </a:prstGeom>
        </p:spPr>
      </p:pic>
      <p:pic>
        <p:nvPicPr>
          <p:cNvPr id="4" name="Picture 3" descr="End of Miosis 3.jpg"/>
          <p:cNvPicPr>
            <a:picLocks noChangeAspect="1"/>
          </p:cNvPicPr>
          <p:nvPr/>
        </p:nvPicPr>
        <p:blipFill rotWithShape="1">
          <a:blip r:embed="rId5">
            <a:extLst>
              <a:ext uri="{28A0092B-C50C-407E-A947-70E740481C1C}">
                <a14:useLocalDpi xmlns:a14="http://schemas.microsoft.com/office/drawing/2010/main" val="0"/>
              </a:ext>
            </a:extLst>
          </a:blip>
          <a:srcRect l="972" t="28572" b="33893"/>
          <a:stretch/>
        </p:blipFill>
        <p:spPr>
          <a:xfrm>
            <a:off x="1421027" y="5317749"/>
            <a:ext cx="6223596" cy="911479"/>
          </a:xfrm>
          <a:prstGeom prst="rect">
            <a:avLst/>
          </a:prstGeom>
        </p:spPr>
      </p:pic>
      <p:pic>
        <p:nvPicPr>
          <p:cNvPr id="5" name="Picture 4"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flipH="1">
            <a:off x="1774541" y="4370572"/>
            <a:ext cx="2426591" cy="925083"/>
          </a:xfrm>
          <a:prstGeom prst="rect">
            <a:avLst/>
          </a:prstGeom>
        </p:spPr>
      </p:pic>
      <p:pic>
        <p:nvPicPr>
          <p:cNvPr id="6" name="Picture 5"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r="51247" b="24277"/>
          <a:stretch/>
        </p:blipFill>
        <p:spPr>
          <a:xfrm>
            <a:off x="3982593" y="2533772"/>
            <a:ext cx="1186580" cy="846630"/>
          </a:xfrm>
          <a:prstGeom prst="rect">
            <a:avLst/>
          </a:prstGeom>
        </p:spPr>
      </p:pic>
      <p:pic>
        <p:nvPicPr>
          <p:cNvPr id="8" name="Picture 7"/>
          <p:cNvPicPr>
            <a:picLocks noChangeAspect="1"/>
          </p:cNvPicPr>
          <p:nvPr/>
        </p:nvPicPr>
        <p:blipFill>
          <a:blip r:embed="rId6"/>
          <a:stretch>
            <a:fillRect/>
          </a:stretch>
        </p:blipFill>
        <p:spPr>
          <a:xfrm>
            <a:off x="238733" y="278949"/>
            <a:ext cx="2443507" cy="3690490"/>
          </a:xfrm>
          <a:prstGeom prst="rect">
            <a:avLst/>
          </a:prstGeom>
        </p:spPr>
      </p:pic>
      <p:sp>
        <p:nvSpPr>
          <p:cNvPr id="7" name="TextBox 6"/>
          <p:cNvSpPr txBox="1"/>
          <p:nvPr/>
        </p:nvSpPr>
        <p:spPr>
          <a:xfrm>
            <a:off x="2865120" y="348047"/>
            <a:ext cx="5538841" cy="1323439"/>
          </a:xfrm>
          <a:prstGeom prst="rect">
            <a:avLst/>
          </a:prstGeom>
          <a:noFill/>
        </p:spPr>
        <p:txBody>
          <a:bodyPr wrap="square" rtlCol="0">
            <a:spAutoFit/>
          </a:bodyPr>
          <a:lstStyle/>
          <a:p>
            <a:r>
              <a:rPr lang="en-US" sz="4000" dirty="0" smtClean="0"/>
              <a:t>Correct Amount </a:t>
            </a:r>
            <a:r>
              <a:rPr lang="en-US" sz="4000" smtClean="0"/>
              <a:t>of Genetic Material</a:t>
            </a:r>
            <a:endParaRPr lang="en-US" sz="4000" dirty="0"/>
          </a:p>
        </p:txBody>
      </p:sp>
    </p:spTree>
    <p:extLst>
      <p:ext uri="{BB962C8B-B14F-4D97-AF65-F5344CB8AC3E}">
        <p14:creationId xmlns:p14="http://schemas.microsoft.com/office/powerpoint/2010/main" val="2514548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Meiosis</a:t>
            </a:r>
            <a:endParaRPr lang="en-US" dirty="0"/>
          </a:p>
        </p:txBody>
      </p:sp>
      <p:pic>
        <p:nvPicPr>
          <p:cNvPr id="5" name="Content Placeholder 4" descr="Telophase 2.jpg"/>
          <p:cNvPicPr>
            <a:picLocks noGrp="1" noChangeAspect="1"/>
          </p:cNvPicPr>
          <p:nvPr>
            <p:ph sz="half" idx="2"/>
          </p:nvPr>
        </p:nvPicPr>
        <p:blipFill>
          <a:blip r:embed="rId3">
            <a:extLst>
              <a:ext uri="{28A0092B-C50C-407E-A947-70E740481C1C}">
                <a14:useLocalDpi xmlns:a14="http://schemas.microsoft.com/office/drawing/2010/main" val="0"/>
              </a:ext>
            </a:extLst>
          </a:blip>
          <a:srcRect t="-159741" b="-159741"/>
          <a:stretch>
            <a:fillRect/>
          </a:stretch>
        </p:blipFill>
        <p:spPr/>
      </p:pic>
      <p:pic>
        <p:nvPicPr>
          <p:cNvPr id="8" name="Content Placeholder 7" descr="parent.jpg"/>
          <p:cNvPicPr>
            <a:picLocks noGrp="1" noChangeAspect="1"/>
          </p:cNvPicPr>
          <p:nvPr>
            <p:ph sz="half" idx="1"/>
          </p:nvPr>
        </p:nvPicPr>
        <p:blipFill>
          <a:blip r:embed="rId4">
            <a:extLst>
              <a:ext uri="{28A0092B-C50C-407E-A947-70E740481C1C}">
                <a14:useLocalDpi xmlns:a14="http://schemas.microsoft.com/office/drawing/2010/main" val="0"/>
              </a:ext>
            </a:extLst>
          </a:blip>
          <a:srcRect l="-8812" r="-8812"/>
          <a:stretch>
            <a:fillRect/>
          </a:stretch>
        </p:blipFill>
        <p:spPr/>
      </p:pic>
      <p:sp>
        <p:nvSpPr>
          <p:cNvPr id="9" name="TextBox 8"/>
          <p:cNvSpPr txBox="1"/>
          <p:nvPr/>
        </p:nvSpPr>
        <p:spPr>
          <a:xfrm>
            <a:off x="1548191" y="1786970"/>
            <a:ext cx="1826381" cy="369332"/>
          </a:xfrm>
          <a:prstGeom prst="rect">
            <a:avLst/>
          </a:prstGeom>
          <a:noFill/>
        </p:spPr>
        <p:txBody>
          <a:bodyPr wrap="square" rtlCol="0">
            <a:spAutoFit/>
          </a:bodyPr>
          <a:lstStyle/>
          <a:p>
            <a:r>
              <a:rPr lang="en-US" dirty="0" smtClean="0"/>
              <a:t> Parent Cell (2n)</a:t>
            </a:r>
            <a:endParaRPr lang="en-US" dirty="0"/>
          </a:p>
        </p:txBody>
      </p:sp>
      <p:sp>
        <p:nvSpPr>
          <p:cNvPr id="10" name="TextBox 9"/>
          <p:cNvSpPr txBox="1"/>
          <p:nvPr/>
        </p:nvSpPr>
        <p:spPr>
          <a:xfrm>
            <a:off x="5878281" y="2882016"/>
            <a:ext cx="2358572" cy="369332"/>
          </a:xfrm>
          <a:prstGeom prst="rect">
            <a:avLst/>
          </a:prstGeom>
          <a:noFill/>
        </p:spPr>
        <p:txBody>
          <a:bodyPr wrap="square" rtlCol="0">
            <a:spAutoFit/>
          </a:bodyPr>
          <a:lstStyle/>
          <a:p>
            <a:r>
              <a:rPr lang="en-US" dirty="0" smtClean="0"/>
              <a:t>Daughter Cells (n)</a:t>
            </a:r>
            <a:endParaRPr lang="en-US" dirty="0"/>
          </a:p>
        </p:txBody>
      </p:sp>
      <p:sp>
        <p:nvSpPr>
          <p:cNvPr id="3" name="Rectangle 2"/>
          <p:cNvSpPr/>
          <p:nvPr/>
        </p:nvSpPr>
        <p:spPr>
          <a:xfrm>
            <a:off x="3596640" y="2882016"/>
            <a:ext cx="640080" cy="8822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594360" y="2882016"/>
            <a:ext cx="640080" cy="8822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345660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6230"/>
            <a:ext cx="6906260" cy="5722330"/>
          </a:xfrm>
          <a:prstGeom prst="rect">
            <a:avLst/>
          </a:prstGeom>
        </p:spPr>
      </p:pic>
    </p:spTree>
    <p:extLst>
      <p:ext uri="{BB962C8B-B14F-4D97-AF65-F5344CB8AC3E}">
        <p14:creationId xmlns:p14="http://schemas.microsoft.com/office/powerpoint/2010/main" val="1934975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321"/>
            <a:ext cx="8229600" cy="1628849"/>
          </a:xfrm>
        </p:spPr>
        <p:txBody>
          <a:bodyPr>
            <a:normAutofit fontScale="90000"/>
          </a:bodyPr>
          <a:lstStyle/>
          <a:p>
            <a:r>
              <a:rPr lang="en-US" dirty="0" smtClean="0"/>
              <a:t>During which phase do </a:t>
            </a:r>
            <a:r>
              <a:rPr lang="en-US" smtClean="0"/>
              <a:t>the chromosomes line </a:t>
            </a:r>
            <a:r>
              <a:rPr lang="en-US" dirty="0" smtClean="0"/>
              <a:t>up in the middle of the cell?</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II</a:t>
            </a:r>
          </a:p>
          <a:p>
            <a:pPr marL="514350" indent="-514350">
              <a:buFont typeface="+mj-lt"/>
              <a:buAutoNum type="alphaUcPeriod"/>
            </a:pPr>
            <a:endParaRPr lang="en-US" dirty="0" smtClean="0"/>
          </a:p>
          <a:p>
            <a:pPr marL="514350" indent="-514350">
              <a:buFont typeface="+mj-lt"/>
              <a:buAutoNum type="alphaUcPeriod"/>
            </a:pPr>
            <a:r>
              <a:rPr lang="en-US" dirty="0" smtClean="0"/>
              <a:t> Metaphase II</a:t>
            </a:r>
          </a:p>
          <a:p>
            <a:pPr marL="514350" indent="-514350">
              <a:buFont typeface="+mj-lt"/>
              <a:buAutoNum type="alphaUcPeriod"/>
            </a:pPr>
            <a:endParaRPr lang="en-US" dirty="0" smtClean="0"/>
          </a:p>
          <a:p>
            <a:pPr marL="514350" indent="-514350">
              <a:buFont typeface="+mj-lt"/>
              <a:buAutoNum type="alphaUcPeriod"/>
            </a:pPr>
            <a:r>
              <a:rPr lang="en-US" dirty="0" smtClean="0"/>
              <a:t> Anaphase II</a:t>
            </a:r>
          </a:p>
          <a:p>
            <a:pPr marL="514350" indent="-514350">
              <a:buFont typeface="+mj-lt"/>
              <a:buAutoNum type="alphaUcPeriod"/>
            </a:pPr>
            <a:endParaRPr lang="en-US" dirty="0" smtClean="0"/>
          </a:p>
          <a:p>
            <a:pPr marL="514350" indent="-514350">
              <a:buFont typeface="+mj-lt"/>
              <a:buAutoNum type="alphaUcPeriod"/>
            </a:pPr>
            <a:r>
              <a:rPr lang="en-US" dirty="0" smtClean="0"/>
              <a:t> Telophase II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9414977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321"/>
            <a:ext cx="8229600" cy="1628849"/>
          </a:xfrm>
        </p:spPr>
        <p:txBody>
          <a:bodyPr>
            <a:normAutofit fontScale="90000"/>
          </a:bodyPr>
          <a:lstStyle/>
          <a:p>
            <a:r>
              <a:rPr lang="en-US" dirty="0" smtClean="0"/>
              <a:t>During which phase do </a:t>
            </a:r>
            <a:r>
              <a:rPr lang="en-US" smtClean="0"/>
              <a:t>the chromosomes line </a:t>
            </a:r>
            <a:r>
              <a:rPr lang="en-US" dirty="0" smtClean="0"/>
              <a:t>up in the middle of the cell?</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II</a:t>
            </a:r>
          </a:p>
          <a:p>
            <a:pPr marL="514350" indent="-514350">
              <a:buFont typeface="+mj-lt"/>
              <a:buAutoNum type="alphaUcPeriod"/>
            </a:pPr>
            <a:endParaRPr lang="en-US" dirty="0" smtClean="0"/>
          </a:p>
          <a:p>
            <a:pPr marL="514350" indent="-514350">
              <a:buFont typeface="+mj-lt"/>
              <a:buAutoNum type="alphaUcPeriod"/>
            </a:pPr>
            <a:r>
              <a:rPr lang="en-US" dirty="0" smtClean="0">
                <a:solidFill>
                  <a:srgbClr val="FF0000"/>
                </a:solidFill>
              </a:rPr>
              <a:t> Metaphase II</a:t>
            </a:r>
          </a:p>
          <a:p>
            <a:pPr marL="514350" indent="-514350">
              <a:buFont typeface="+mj-lt"/>
              <a:buAutoNum type="alphaUcPeriod"/>
            </a:pPr>
            <a:endParaRPr lang="en-US" dirty="0" smtClean="0"/>
          </a:p>
          <a:p>
            <a:pPr marL="514350" indent="-514350">
              <a:buFont typeface="+mj-lt"/>
              <a:buAutoNum type="alphaUcPeriod"/>
            </a:pPr>
            <a:r>
              <a:rPr lang="en-US" dirty="0" smtClean="0"/>
              <a:t> Anaphase II</a:t>
            </a:r>
          </a:p>
          <a:p>
            <a:pPr marL="514350" indent="-514350">
              <a:buFont typeface="+mj-lt"/>
              <a:buAutoNum type="alphaUcPeriod"/>
            </a:pPr>
            <a:endParaRPr lang="en-US" dirty="0" smtClean="0"/>
          </a:p>
          <a:p>
            <a:pPr marL="514350" indent="-514350">
              <a:buFont typeface="+mj-lt"/>
              <a:buAutoNum type="alphaUcPeriod"/>
            </a:pPr>
            <a:r>
              <a:rPr lang="en-US" dirty="0" smtClean="0"/>
              <a:t> Telophase II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3548559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602"/>
            <a:ext cx="8229600" cy="1982238"/>
          </a:xfrm>
        </p:spPr>
        <p:txBody>
          <a:bodyPr>
            <a:normAutofit/>
          </a:bodyPr>
          <a:lstStyle/>
          <a:p>
            <a:r>
              <a:rPr lang="en-US" dirty="0" smtClean="0"/>
              <a:t>During which phase are the sister chromatids pulled apart?</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II</a:t>
            </a:r>
          </a:p>
          <a:p>
            <a:pPr marL="514350" indent="-514350">
              <a:buFont typeface="+mj-lt"/>
              <a:buAutoNum type="alphaUcPeriod"/>
            </a:pPr>
            <a:endParaRPr lang="en-US" dirty="0" smtClean="0"/>
          </a:p>
          <a:p>
            <a:pPr marL="514350" indent="-514350">
              <a:buFont typeface="+mj-lt"/>
              <a:buAutoNum type="alphaUcPeriod"/>
            </a:pPr>
            <a:r>
              <a:rPr lang="en-US" dirty="0" smtClean="0"/>
              <a:t> Metaphase II</a:t>
            </a:r>
          </a:p>
          <a:p>
            <a:pPr marL="514350" indent="-514350">
              <a:buFont typeface="+mj-lt"/>
              <a:buAutoNum type="alphaUcPeriod"/>
            </a:pPr>
            <a:endParaRPr lang="en-US" dirty="0" smtClean="0"/>
          </a:p>
          <a:p>
            <a:pPr marL="514350" indent="-514350">
              <a:buFont typeface="+mj-lt"/>
              <a:buAutoNum type="alphaUcPeriod"/>
            </a:pPr>
            <a:r>
              <a:rPr lang="en-US" dirty="0" smtClean="0"/>
              <a:t> Anaphase II</a:t>
            </a:r>
          </a:p>
          <a:p>
            <a:pPr marL="514350" indent="-514350">
              <a:buFont typeface="+mj-lt"/>
              <a:buAutoNum type="alphaUcPeriod"/>
            </a:pPr>
            <a:endParaRPr lang="en-US" dirty="0" smtClean="0"/>
          </a:p>
          <a:p>
            <a:pPr marL="514350" indent="-514350">
              <a:buFont typeface="+mj-lt"/>
              <a:buAutoNum type="alphaUcPeriod"/>
            </a:pPr>
            <a:r>
              <a:rPr lang="en-US" dirty="0" smtClean="0"/>
              <a:t> Telophase II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10684422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602"/>
            <a:ext cx="8229600" cy="1982238"/>
          </a:xfrm>
        </p:spPr>
        <p:txBody>
          <a:bodyPr>
            <a:normAutofit/>
          </a:bodyPr>
          <a:lstStyle/>
          <a:p>
            <a:r>
              <a:rPr lang="en-US" dirty="0" smtClean="0"/>
              <a:t>During which phase are the sister chromatids pulled apart?</a:t>
            </a:r>
            <a:endParaRPr lang="en-US" dirty="0"/>
          </a:p>
        </p:txBody>
      </p:sp>
      <p:sp>
        <p:nvSpPr>
          <p:cNvPr id="3" name="Content Placeholder 2"/>
          <p:cNvSpPr>
            <a:spLocks noGrp="1"/>
          </p:cNvSpPr>
          <p:nvPr>
            <p:ph idx="1"/>
          </p:nvPr>
        </p:nvSpPr>
        <p:spPr>
          <a:xfrm>
            <a:off x="457200" y="2313611"/>
            <a:ext cx="3108960" cy="4525963"/>
          </a:xfrm>
        </p:spPr>
        <p:txBody>
          <a:bodyPr/>
          <a:lstStyle/>
          <a:p>
            <a:pPr marL="514350" indent="-514350">
              <a:buFont typeface="+mj-lt"/>
              <a:buAutoNum type="alphaUcPeriod"/>
            </a:pPr>
            <a:r>
              <a:rPr lang="en-US" dirty="0" smtClean="0"/>
              <a:t> Prophase II</a:t>
            </a:r>
          </a:p>
          <a:p>
            <a:pPr marL="514350" indent="-514350">
              <a:buFont typeface="+mj-lt"/>
              <a:buAutoNum type="alphaUcPeriod"/>
            </a:pPr>
            <a:endParaRPr lang="en-US" dirty="0" smtClean="0"/>
          </a:p>
          <a:p>
            <a:pPr marL="514350" indent="-514350">
              <a:buFont typeface="+mj-lt"/>
              <a:buAutoNum type="alphaUcPeriod"/>
            </a:pPr>
            <a:r>
              <a:rPr lang="en-US" dirty="0" smtClean="0"/>
              <a:t> Metaphase II</a:t>
            </a:r>
          </a:p>
          <a:p>
            <a:pPr marL="514350" indent="-514350">
              <a:buFont typeface="+mj-lt"/>
              <a:buAutoNum type="alphaUcPeriod"/>
            </a:pPr>
            <a:endParaRPr lang="en-US" dirty="0" smtClean="0"/>
          </a:p>
          <a:p>
            <a:pPr marL="514350" indent="-514350">
              <a:buFont typeface="+mj-lt"/>
              <a:buAutoNum type="alphaUcPeriod"/>
            </a:pPr>
            <a:r>
              <a:rPr lang="en-US" dirty="0" smtClean="0">
                <a:solidFill>
                  <a:srgbClr val="FF0000"/>
                </a:solidFill>
              </a:rPr>
              <a:t> Anaphase II</a:t>
            </a:r>
          </a:p>
          <a:p>
            <a:pPr marL="514350" indent="-514350">
              <a:buFont typeface="+mj-lt"/>
              <a:buAutoNum type="alphaUcPeriod"/>
            </a:pPr>
            <a:endParaRPr lang="en-US" dirty="0" smtClean="0"/>
          </a:p>
          <a:p>
            <a:pPr marL="514350" indent="-514350">
              <a:buFont typeface="+mj-lt"/>
              <a:buAutoNum type="alphaUcPeriod"/>
            </a:pPr>
            <a:r>
              <a:rPr lang="en-US" dirty="0" smtClean="0"/>
              <a:t> Telophase II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1" y="3120210"/>
            <a:ext cx="4121026" cy="3414564"/>
          </a:xfrm>
          <a:prstGeom prst="rect">
            <a:avLst/>
          </a:prstGeom>
        </p:spPr>
      </p:pic>
    </p:spTree>
    <p:extLst>
      <p:ext uri="{BB962C8B-B14F-4D97-AF65-F5344CB8AC3E}">
        <p14:creationId xmlns:p14="http://schemas.microsoft.com/office/powerpoint/2010/main" val="561094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6230"/>
            <a:ext cx="6906260" cy="5722330"/>
          </a:xfrm>
          <a:prstGeom prst="rect">
            <a:avLst/>
          </a:prstGeom>
        </p:spPr>
      </p:pic>
    </p:spTree>
    <p:extLst>
      <p:ext uri="{BB962C8B-B14F-4D97-AF65-F5344CB8AC3E}">
        <p14:creationId xmlns:p14="http://schemas.microsoft.com/office/powerpoint/2010/main" val="413525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9649" y="240805"/>
            <a:ext cx="3679405" cy="707886"/>
          </a:xfrm>
          <a:prstGeom prst="rect">
            <a:avLst/>
          </a:prstGeom>
          <a:noFill/>
        </p:spPr>
        <p:txBody>
          <a:bodyPr wrap="none" rtlCol="0">
            <a:spAutoFit/>
          </a:bodyPr>
          <a:lstStyle/>
          <a:p>
            <a:r>
              <a:rPr lang="en-US" sz="4000" dirty="0" smtClean="0"/>
              <a:t>What </a:t>
            </a:r>
            <a:r>
              <a:rPr lang="en-US" sz="4000" smtClean="0"/>
              <a:t>is meiosis?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729" y="3513854"/>
            <a:ext cx="3645937" cy="3020919"/>
          </a:xfrm>
          <a:prstGeom prst="rect">
            <a:avLst/>
          </a:prstGeom>
        </p:spPr>
      </p:pic>
      <p:sp>
        <p:nvSpPr>
          <p:cNvPr id="5" name="TextBox 4"/>
          <p:cNvSpPr txBox="1"/>
          <p:nvPr/>
        </p:nvSpPr>
        <p:spPr>
          <a:xfrm>
            <a:off x="426036" y="1206911"/>
            <a:ext cx="4788693" cy="5539979"/>
          </a:xfrm>
          <a:prstGeom prst="rect">
            <a:avLst/>
          </a:prstGeom>
          <a:noFill/>
        </p:spPr>
        <p:txBody>
          <a:bodyPr wrap="square" rtlCol="0">
            <a:spAutoFit/>
          </a:bodyPr>
          <a:lstStyle/>
          <a:p>
            <a:pPr marL="514350" indent="-514350">
              <a:buFont typeface="+mj-lt"/>
              <a:buAutoNum type="alphaUcPeriod"/>
            </a:pPr>
            <a:r>
              <a:rPr lang="en-US" sz="2800" dirty="0" smtClean="0"/>
              <a:t>the </a:t>
            </a:r>
            <a:r>
              <a:rPr lang="en-US" sz="2800" dirty="0"/>
              <a:t>nucleus of the </a:t>
            </a:r>
            <a:r>
              <a:rPr lang="en-US" sz="2800" dirty="0" smtClean="0"/>
              <a:t>cell</a:t>
            </a:r>
          </a:p>
          <a:p>
            <a:pPr marL="514350" indent="-514350">
              <a:buFont typeface="+mj-lt"/>
              <a:buAutoNum type="alphaUcPeriod"/>
            </a:pPr>
            <a:endParaRPr lang="en-US" sz="2800" dirty="0"/>
          </a:p>
          <a:p>
            <a:pPr marL="514350" indent="-514350">
              <a:buFont typeface="+mj-lt"/>
              <a:buAutoNum type="alphaUcPeriod"/>
            </a:pPr>
            <a:r>
              <a:rPr lang="en-US" sz="2800" dirty="0" smtClean="0"/>
              <a:t>the </a:t>
            </a:r>
            <a:r>
              <a:rPr lang="en-US" sz="2800" dirty="0"/>
              <a:t>first phase of cell </a:t>
            </a:r>
            <a:r>
              <a:rPr lang="en-US" sz="2800" dirty="0" smtClean="0"/>
              <a:t>division</a:t>
            </a:r>
          </a:p>
          <a:p>
            <a:pPr marL="514350" indent="-514350">
              <a:buFont typeface="+mj-lt"/>
              <a:buAutoNum type="alphaUcPeriod"/>
            </a:pPr>
            <a:endParaRPr lang="en-US" sz="2800" dirty="0"/>
          </a:p>
          <a:p>
            <a:pPr marL="514350" indent="-514350">
              <a:buFont typeface="+mj-lt"/>
              <a:buAutoNum type="alphaUcPeriod"/>
            </a:pPr>
            <a:r>
              <a:rPr lang="en-US" sz="2800" dirty="0" smtClean="0"/>
              <a:t>the </a:t>
            </a:r>
            <a:r>
              <a:rPr lang="en-US" sz="2800" dirty="0"/>
              <a:t>process of combining </a:t>
            </a:r>
            <a:r>
              <a:rPr lang="en-US" sz="2800" dirty="0" smtClean="0"/>
              <a:t>cells</a:t>
            </a:r>
          </a:p>
          <a:p>
            <a:pPr marL="514350" indent="-514350">
              <a:buFont typeface="+mj-lt"/>
              <a:buAutoNum type="alphaUcPeriod"/>
            </a:pPr>
            <a:endParaRPr lang="en-US" sz="2800" dirty="0"/>
          </a:p>
          <a:p>
            <a:pPr marL="514350" indent="-514350">
              <a:buFont typeface="+mj-lt"/>
              <a:buAutoNum type="alphaUcPeriod"/>
            </a:pPr>
            <a:r>
              <a:rPr lang="en-US" sz="2800" dirty="0" smtClean="0"/>
              <a:t>the </a:t>
            </a:r>
            <a:r>
              <a:rPr lang="en-US" sz="2800" dirty="0"/>
              <a:t>process of making cells with half of the genetic material that will be used for sexual reproduction</a:t>
            </a:r>
          </a:p>
          <a:p>
            <a:endParaRPr lang="en-US" dirty="0"/>
          </a:p>
        </p:txBody>
      </p:sp>
    </p:spTree>
    <p:extLst>
      <p:ext uri="{BB962C8B-B14F-4D97-AF65-F5344CB8AC3E}">
        <p14:creationId xmlns:p14="http://schemas.microsoft.com/office/powerpoint/2010/main" val="15094558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63777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57" y="4042032"/>
            <a:ext cx="5467589" cy="2495913"/>
          </a:xfrm>
          <a:prstGeom prst="rect">
            <a:avLst/>
          </a:prstGeom>
        </p:spPr>
      </p:pic>
      <p:pic>
        <p:nvPicPr>
          <p:cNvPr id="3" name="Picture 2"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49" y="547429"/>
            <a:ext cx="2719861" cy="2192798"/>
          </a:xfrm>
          <a:prstGeom prst="rect">
            <a:avLst/>
          </a:prstGeom>
        </p:spPr>
      </p:pic>
      <p:sp>
        <p:nvSpPr>
          <p:cNvPr id="4" name="TextBox 3"/>
          <p:cNvSpPr txBox="1"/>
          <p:nvPr/>
        </p:nvSpPr>
        <p:spPr>
          <a:xfrm>
            <a:off x="3744670" y="1265080"/>
            <a:ext cx="5171007" cy="707886"/>
          </a:xfrm>
          <a:prstGeom prst="rect">
            <a:avLst/>
          </a:prstGeom>
          <a:noFill/>
        </p:spPr>
        <p:txBody>
          <a:bodyPr wrap="none" rtlCol="0">
            <a:spAutoFit/>
          </a:bodyPr>
          <a:lstStyle/>
          <a:p>
            <a:r>
              <a:rPr lang="en-US" sz="4000" dirty="0" smtClean="0"/>
              <a:t>Nucleus: Control Center</a:t>
            </a:r>
            <a:endParaRPr lang="en-US" sz="4000" dirty="0"/>
          </a:p>
        </p:txBody>
      </p:sp>
      <p:cxnSp>
        <p:nvCxnSpPr>
          <p:cNvPr id="5" name="Straight Arrow Connector 4"/>
          <p:cNvCxnSpPr>
            <a:stCxn id="4" idx="1"/>
          </p:cNvCxnSpPr>
          <p:nvPr/>
        </p:nvCxnSpPr>
        <p:spPr>
          <a:xfrm flipH="1" flipV="1">
            <a:off x="1831952" y="1241816"/>
            <a:ext cx="1912718" cy="377207"/>
          </a:xfrm>
          <a:prstGeom prst="straightConnector1">
            <a:avLst/>
          </a:prstGeom>
          <a:ln w="76200" cmpd="sng">
            <a:solidFill>
              <a:srgbClr val="2E138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779037" y="1972966"/>
            <a:ext cx="1178393" cy="2819450"/>
          </a:xfrm>
          <a:prstGeom prst="straightConnector1">
            <a:avLst/>
          </a:prstGeom>
          <a:ln w="76200" cmpd="sng">
            <a:solidFill>
              <a:srgbClr val="2E138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066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9649" y="240805"/>
            <a:ext cx="3332002" cy="646331"/>
          </a:xfrm>
          <a:prstGeom prst="rect">
            <a:avLst/>
          </a:prstGeom>
          <a:noFill/>
        </p:spPr>
        <p:txBody>
          <a:bodyPr wrap="none" rtlCol="0">
            <a:spAutoFit/>
          </a:bodyPr>
          <a:lstStyle/>
          <a:p>
            <a:r>
              <a:rPr lang="en-US" sz="3600" dirty="0" smtClean="0"/>
              <a:t>What </a:t>
            </a:r>
            <a:r>
              <a:rPr lang="en-US" sz="3600" smtClean="0"/>
              <a:t>is meiosis?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729" y="3513854"/>
            <a:ext cx="3645937" cy="3020919"/>
          </a:xfrm>
          <a:prstGeom prst="rect">
            <a:avLst/>
          </a:prstGeom>
        </p:spPr>
      </p:pic>
      <p:sp>
        <p:nvSpPr>
          <p:cNvPr id="5" name="TextBox 4"/>
          <p:cNvSpPr txBox="1"/>
          <p:nvPr/>
        </p:nvSpPr>
        <p:spPr>
          <a:xfrm>
            <a:off x="583568" y="1115471"/>
            <a:ext cx="4788693" cy="5539979"/>
          </a:xfrm>
          <a:prstGeom prst="rect">
            <a:avLst/>
          </a:prstGeom>
          <a:noFill/>
        </p:spPr>
        <p:txBody>
          <a:bodyPr wrap="square" rtlCol="0">
            <a:spAutoFit/>
          </a:bodyPr>
          <a:lstStyle/>
          <a:p>
            <a:pPr marL="514350" indent="-514350">
              <a:buFont typeface="+mj-lt"/>
              <a:buAutoNum type="alphaUcPeriod"/>
            </a:pPr>
            <a:r>
              <a:rPr lang="en-US" sz="2800" dirty="0" smtClean="0"/>
              <a:t>the </a:t>
            </a:r>
            <a:r>
              <a:rPr lang="en-US" sz="2800" dirty="0"/>
              <a:t>nucleus of the </a:t>
            </a:r>
            <a:r>
              <a:rPr lang="en-US" sz="2800" dirty="0" smtClean="0"/>
              <a:t>cell</a:t>
            </a:r>
          </a:p>
          <a:p>
            <a:pPr marL="514350" indent="-514350">
              <a:buFont typeface="+mj-lt"/>
              <a:buAutoNum type="alphaUcPeriod"/>
            </a:pPr>
            <a:endParaRPr lang="en-US" sz="2800" dirty="0"/>
          </a:p>
          <a:p>
            <a:pPr marL="514350" indent="-514350">
              <a:buFont typeface="+mj-lt"/>
              <a:buAutoNum type="alphaUcPeriod"/>
            </a:pPr>
            <a:r>
              <a:rPr lang="en-US" sz="2800" dirty="0" smtClean="0"/>
              <a:t>the </a:t>
            </a:r>
            <a:r>
              <a:rPr lang="en-US" sz="2800" dirty="0"/>
              <a:t>first phase of cell </a:t>
            </a:r>
            <a:r>
              <a:rPr lang="en-US" sz="2800" dirty="0" smtClean="0"/>
              <a:t>division</a:t>
            </a:r>
          </a:p>
          <a:p>
            <a:pPr marL="514350" indent="-514350">
              <a:buFont typeface="+mj-lt"/>
              <a:buAutoNum type="alphaUcPeriod"/>
            </a:pPr>
            <a:endParaRPr lang="en-US" sz="2800" dirty="0"/>
          </a:p>
          <a:p>
            <a:pPr marL="514350" indent="-514350">
              <a:buFont typeface="+mj-lt"/>
              <a:buAutoNum type="alphaUcPeriod"/>
            </a:pPr>
            <a:r>
              <a:rPr lang="en-US" sz="2800" dirty="0" smtClean="0"/>
              <a:t>the </a:t>
            </a:r>
            <a:r>
              <a:rPr lang="en-US" sz="2800" dirty="0"/>
              <a:t>process of combining </a:t>
            </a:r>
            <a:r>
              <a:rPr lang="en-US" sz="2800" dirty="0" smtClean="0"/>
              <a:t>cells</a:t>
            </a:r>
          </a:p>
          <a:p>
            <a:pPr marL="514350" indent="-514350">
              <a:buFont typeface="+mj-lt"/>
              <a:buAutoNum type="alphaUcPeriod"/>
            </a:pPr>
            <a:endParaRPr lang="en-US" sz="2800" dirty="0"/>
          </a:p>
          <a:p>
            <a:pPr marL="514350" indent="-514350">
              <a:buFont typeface="+mj-lt"/>
              <a:buAutoNum type="alphaUcPeriod"/>
            </a:pPr>
            <a:r>
              <a:rPr lang="en-US" sz="2800" dirty="0" smtClean="0">
                <a:solidFill>
                  <a:srgbClr val="FF0000"/>
                </a:solidFill>
              </a:rPr>
              <a:t>the </a:t>
            </a:r>
            <a:r>
              <a:rPr lang="en-US" sz="2800" dirty="0">
                <a:solidFill>
                  <a:srgbClr val="FF0000"/>
                </a:solidFill>
              </a:rPr>
              <a:t>process of making cells with half of the genetic material that will be used for sexual reproduction</a:t>
            </a:r>
          </a:p>
          <a:p>
            <a:endParaRPr lang="en-US" dirty="0"/>
          </a:p>
        </p:txBody>
      </p:sp>
    </p:spTree>
    <p:extLst>
      <p:ext uri="{BB962C8B-B14F-4D97-AF65-F5344CB8AC3E}">
        <p14:creationId xmlns:p14="http://schemas.microsoft.com/office/powerpoint/2010/main" val="7530659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461" y="169334"/>
            <a:ext cx="8136610" cy="1323439"/>
          </a:xfrm>
          <a:prstGeom prst="rect">
            <a:avLst/>
          </a:prstGeom>
          <a:noFill/>
        </p:spPr>
        <p:txBody>
          <a:bodyPr wrap="square" rtlCol="0">
            <a:spAutoFit/>
          </a:bodyPr>
          <a:lstStyle/>
          <a:p>
            <a:pPr algn="ctr"/>
            <a:r>
              <a:rPr lang="en-US" sz="4000" dirty="0" smtClean="0"/>
              <a:t>How many new cells are created by the end of meiosis?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462" y="3206234"/>
            <a:ext cx="4017203" cy="3328539"/>
          </a:xfrm>
          <a:prstGeom prst="rect">
            <a:avLst/>
          </a:prstGeom>
        </p:spPr>
      </p:pic>
      <p:sp>
        <p:nvSpPr>
          <p:cNvPr id="5" name="TextBox 4"/>
          <p:cNvSpPr txBox="1"/>
          <p:nvPr/>
        </p:nvSpPr>
        <p:spPr>
          <a:xfrm>
            <a:off x="560805" y="2012450"/>
            <a:ext cx="2210229" cy="3816429"/>
          </a:xfrm>
          <a:prstGeom prst="rect">
            <a:avLst/>
          </a:prstGeom>
          <a:noFill/>
        </p:spPr>
        <p:txBody>
          <a:bodyPr wrap="square" rtlCol="0">
            <a:spAutoFit/>
          </a:bodyPr>
          <a:lstStyle/>
          <a:p>
            <a:pPr marL="514350" indent="-514350">
              <a:buFont typeface="+mj-lt"/>
              <a:buAutoNum type="alphaUcPeriod"/>
            </a:pPr>
            <a:r>
              <a:rPr lang="en-US" sz="3200" dirty="0" smtClean="0"/>
              <a:t>one</a:t>
            </a:r>
          </a:p>
          <a:p>
            <a:pPr marL="514350" indent="-514350">
              <a:buFont typeface="+mj-lt"/>
              <a:buAutoNum type="alphaUcPeriod"/>
            </a:pPr>
            <a:endParaRPr lang="en-US" sz="3200" dirty="0"/>
          </a:p>
          <a:p>
            <a:pPr marL="514350" indent="-514350">
              <a:buFont typeface="+mj-lt"/>
              <a:buAutoNum type="alphaUcPeriod"/>
            </a:pPr>
            <a:r>
              <a:rPr lang="en-US" sz="3200" dirty="0" smtClean="0"/>
              <a:t>two</a:t>
            </a:r>
          </a:p>
          <a:p>
            <a:pPr marL="514350" indent="-514350">
              <a:buFont typeface="+mj-lt"/>
              <a:buAutoNum type="alphaUcPeriod"/>
            </a:pPr>
            <a:endParaRPr lang="en-US" sz="3200" dirty="0"/>
          </a:p>
          <a:p>
            <a:pPr marL="514350" indent="-514350">
              <a:buFont typeface="+mj-lt"/>
              <a:buAutoNum type="alphaUcPeriod"/>
            </a:pPr>
            <a:r>
              <a:rPr lang="en-US" sz="3200" dirty="0" smtClean="0"/>
              <a:t>four</a:t>
            </a:r>
          </a:p>
          <a:p>
            <a:pPr marL="514350" indent="-514350">
              <a:buFont typeface="+mj-lt"/>
              <a:buAutoNum type="alphaUcPeriod"/>
            </a:pPr>
            <a:endParaRPr lang="en-US" sz="3200" dirty="0"/>
          </a:p>
          <a:p>
            <a:pPr marL="514350" indent="-514350">
              <a:buFont typeface="+mj-lt"/>
              <a:buAutoNum type="alphaUcPeriod"/>
            </a:pPr>
            <a:r>
              <a:rPr lang="en-US" sz="3200" dirty="0" smtClean="0"/>
              <a:t>six</a:t>
            </a:r>
            <a:endParaRPr lang="en-US" sz="3200" dirty="0"/>
          </a:p>
          <a:p>
            <a:endParaRPr lang="en-US" dirty="0"/>
          </a:p>
        </p:txBody>
      </p:sp>
    </p:spTree>
    <p:extLst>
      <p:ext uri="{BB962C8B-B14F-4D97-AF65-F5344CB8AC3E}">
        <p14:creationId xmlns:p14="http://schemas.microsoft.com/office/powerpoint/2010/main" val="1636588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461" y="169334"/>
            <a:ext cx="8136610" cy="1323439"/>
          </a:xfrm>
          <a:prstGeom prst="rect">
            <a:avLst/>
          </a:prstGeom>
          <a:noFill/>
        </p:spPr>
        <p:txBody>
          <a:bodyPr wrap="square" rtlCol="0">
            <a:spAutoFit/>
          </a:bodyPr>
          <a:lstStyle/>
          <a:p>
            <a:pPr algn="ctr"/>
            <a:r>
              <a:rPr lang="en-US" sz="4000" dirty="0" smtClean="0"/>
              <a:t>How many new cells are created by the end of meiosis?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462" y="3206234"/>
            <a:ext cx="4017203" cy="3328539"/>
          </a:xfrm>
          <a:prstGeom prst="rect">
            <a:avLst/>
          </a:prstGeom>
        </p:spPr>
      </p:pic>
      <p:sp>
        <p:nvSpPr>
          <p:cNvPr id="5" name="TextBox 4"/>
          <p:cNvSpPr txBox="1"/>
          <p:nvPr/>
        </p:nvSpPr>
        <p:spPr>
          <a:xfrm>
            <a:off x="560805" y="2012450"/>
            <a:ext cx="2210229" cy="3816429"/>
          </a:xfrm>
          <a:prstGeom prst="rect">
            <a:avLst/>
          </a:prstGeom>
          <a:noFill/>
        </p:spPr>
        <p:txBody>
          <a:bodyPr wrap="square" rtlCol="0">
            <a:spAutoFit/>
          </a:bodyPr>
          <a:lstStyle/>
          <a:p>
            <a:pPr marL="514350" indent="-514350">
              <a:buFont typeface="+mj-lt"/>
              <a:buAutoNum type="alphaUcPeriod"/>
            </a:pPr>
            <a:r>
              <a:rPr lang="en-US" sz="3200" dirty="0" smtClean="0"/>
              <a:t>one</a:t>
            </a:r>
          </a:p>
          <a:p>
            <a:pPr marL="514350" indent="-514350">
              <a:buFont typeface="+mj-lt"/>
              <a:buAutoNum type="alphaUcPeriod"/>
            </a:pPr>
            <a:endParaRPr lang="en-US" sz="3200" dirty="0"/>
          </a:p>
          <a:p>
            <a:pPr marL="514350" indent="-514350">
              <a:buFont typeface="+mj-lt"/>
              <a:buAutoNum type="alphaUcPeriod"/>
            </a:pPr>
            <a:r>
              <a:rPr lang="en-US" sz="3200" dirty="0" smtClean="0"/>
              <a:t>two</a:t>
            </a:r>
          </a:p>
          <a:p>
            <a:pPr marL="514350" indent="-514350">
              <a:buFont typeface="+mj-lt"/>
              <a:buAutoNum type="alphaUcPeriod"/>
            </a:pPr>
            <a:endParaRPr lang="en-US" sz="3200" dirty="0"/>
          </a:p>
          <a:p>
            <a:pPr marL="514350" indent="-514350">
              <a:buFont typeface="+mj-lt"/>
              <a:buAutoNum type="alphaUcPeriod"/>
            </a:pPr>
            <a:r>
              <a:rPr lang="en-US" sz="3200" dirty="0" smtClean="0">
                <a:solidFill>
                  <a:srgbClr val="FF0000"/>
                </a:solidFill>
              </a:rPr>
              <a:t>four</a:t>
            </a:r>
          </a:p>
          <a:p>
            <a:pPr marL="514350" indent="-514350">
              <a:buFont typeface="+mj-lt"/>
              <a:buAutoNum type="alphaUcPeriod"/>
            </a:pPr>
            <a:endParaRPr lang="en-US" sz="3200" dirty="0"/>
          </a:p>
          <a:p>
            <a:pPr marL="514350" indent="-514350">
              <a:buFont typeface="+mj-lt"/>
              <a:buAutoNum type="alphaUcPeriod"/>
            </a:pPr>
            <a:r>
              <a:rPr lang="en-US" sz="3200" dirty="0" smtClean="0"/>
              <a:t>six</a:t>
            </a:r>
            <a:endParaRPr lang="en-US" sz="3200" dirty="0"/>
          </a:p>
          <a:p>
            <a:endParaRPr lang="en-US" dirty="0"/>
          </a:p>
        </p:txBody>
      </p:sp>
    </p:spTree>
    <p:extLst>
      <p:ext uri="{BB962C8B-B14F-4D97-AF65-F5344CB8AC3E}">
        <p14:creationId xmlns:p14="http://schemas.microsoft.com/office/powerpoint/2010/main" val="10428553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0"/>
            <a:ext cx="8432597" cy="6858000"/>
          </a:xfrm>
          <a:prstGeom prst="rect">
            <a:avLst/>
          </a:prstGeom>
        </p:spPr>
      </p:pic>
      <p:sp>
        <p:nvSpPr>
          <p:cNvPr id="4" name="TextBox 3"/>
          <p:cNvSpPr txBox="1"/>
          <p:nvPr/>
        </p:nvSpPr>
        <p:spPr>
          <a:xfrm>
            <a:off x="240030" y="148590"/>
            <a:ext cx="299793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10207575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57" y="406759"/>
            <a:ext cx="8231609" cy="1938992"/>
          </a:xfrm>
          <a:prstGeom prst="rect">
            <a:avLst/>
          </a:prstGeom>
          <a:noFill/>
        </p:spPr>
        <p:txBody>
          <a:bodyPr wrap="square" rtlCol="0">
            <a:spAutoFit/>
          </a:bodyPr>
          <a:lstStyle/>
          <a:p>
            <a:pPr algn="ctr"/>
            <a:r>
              <a:rPr lang="en-US" sz="4000" b="1" u="sng" dirty="0" smtClean="0"/>
              <a:t>meiosis</a:t>
            </a:r>
            <a:r>
              <a:rPr lang="en-US" sz="4000" dirty="0" smtClean="0"/>
              <a:t>: makes cells with </a:t>
            </a:r>
            <a:r>
              <a:rPr lang="en-US" sz="4000" dirty="0" smtClean="0">
                <a:solidFill>
                  <a:srgbClr val="FF0000"/>
                </a:solidFill>
              </a:rPr>
              <a:t>half</a:t>
            </a:r>
            <a:r>
              <a:rPr lang="en-US" sz="4000" dirty="0" smtClean="0"/>
              <a:t> of the genetic material that will be used for sexual reproduction</a:t>
            </a:r>
            <a:endParaRPr lang="en-US" sz="4000" dirty="0"/>
          </a:p>
        </p:txBody>
      </p:sp>
      <p:grpSp>
        <p:nvGrpSpPr>
          <p:cNvPr id="2" name="Group 1"/>
          <p:cNvGrpSpPr/>
          <p:nvPr/>
        </p:nvGrpSpPr>
        <p:grpSpPr>
          <a:xfrm>
            <a:off x="584716" y="2345751"/>
            <a:ext cx="8032750" cy="4283649"/>
            <a:chOff x="44450" y="1015999"/>
            <a:chExt cx="9055100" cy="5613401"/>
          </a:xfrm>
        </p:grpSpPr>
        <p:pic>
          <p:nvPicPr>
            <p:cNvPr id="7" name="Picture 6" descr="End of Miosis 1.jpg"/>
            <p:cNvPicPr>
              <a:picLocks noChangeAspect="1"/>
            </p:cNvPicPr>
            <p:nvPr/>
          </p:nvPicPr>
          <p:blipFill rotWithShape="1">
            <a:blip r:embed="rId3">
              <a:extLst>
                <a:ext uri="{28A0092B-C50C-407E-A947-70E740481C1C}">
                  <a14:useLocalDpi xmlns:a14="http://schemas.microsoft.com/office/drawing/2010/main" val="0"/>
                </a:ext>
              </a:extLst>
            </a:blip>
            <a:srcRect t="20433" b="24277"/>
            <a:stretch/>
          </p:blipFill>
          <p:spPr>
            <a:xfrm>
              <a:off x="2667000" y="1015999"/>
              <a:ext cx="4140200" cy="1752601"/>
            </a:xfrm>
            <a:prstGeom prst="rect">
              <a:avLst/>
            </a:prstGeom>
          </p:spPr>
        </p:pic>
        <p:pic>
          <p:nvPicPr>
            <p:cNvPr id="8" name="Picture 7"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a:off x="5041900" y="2895600"/>
              <a:ext cx="3530600" cy="1727200"/>
            </a:xfrm>
            <a:prstGeom prst="rect">
              <a:avLst/>
            </a:prstGeom>
          </p:spPr>
        </p:pic>
        <p:pic>
          <p:nvPicPr>
            <p:cNvPr id="9" name="Picture 8" descr="End of Miosis 3.jpg"/>
            <p:cNvPicPr>
              <a:picLocks noChangeAspect="1"/>
            </p:cNvPicPr>
            <p:nvPr/>
          </p:nvPicPr>
          <p:blipFill rotWithShape="1">
            <a:blip r:embed="rId5">
              <a:extLst>
                <a:ext uri="{28A0092B-C50C-407E-A947-70E740481C1C}">
                  <a14:useLocalDpi xmlns:a14="http://schemas.microsoft.com/office/drawing/2010/main" val="0"/>
                </a:ext>
              </a:extLst>
            </a:blip>
            <a:srcRect l="972" t="28572" b="33893"/>
            <a:stretch/>
          </p:blipFill>
          <p:spPr>
            <a:xfrm>
              <a:off x="44450" y="4927600"/>
              <a:ext cx="9055100" cy="1701800"/>
            </a:xfrm>
            <a:prstGeom prst="rect">
              <a:avLst/>
            </a:prstGeom>
          </p:spPr>
        </p:pic>
        <p:pic>
          <p:nvPicPr>
            <p:cNvPr id="10" name="Picture 9" descr="End of Miosis 2.jpg"/>
            <p:cNvPicPr>
              <a:picLocks noChangeAspect="1"/>
            </p:cNvPicPr>
            <p:nvPr/>
          </p:nvPicPr>
          <p:blipFill rotWithShape="1">
            <a:blip r:embed="rId4">
              <a:extLst>
                <a:ext uri="{28A0092B-C50C-407E-A947-70E740481C1C}">
                  <a14:useLocalDpi xmlns:a14="http://schemas.microsoft.com/office/drawing/2010/main" val="0"/>
                </a:ext>
              </a:extLst>
            </a:blip>
            <a:srcRect l="3032" t="17755" r="3367" b="18702"/>
            <a:stretch/>
          </p:blipFill>
          <p:spPr>
            <a:xfrm flipH="1">
              <a:off x="558800" y="3048000"/>
              <a:ext cx="3530600" cy="1727200"/>
            </a:xfrm>
            <a:prstGeom prst="rect">
              <a:avLst/>
            </a:prstGeom>
          </p:spPr>
        </p:pic>
      </p:grpSp>
      <p:sp>
        <p:nvSpPr>
          <p:cNvPr id="11" name="Curved Up Arrow 10"/>
          <p:cNvSpPr/>
          <p:nvPr/>
        </p:nvSpPr>
        <p:spPr>
          <a:xfrm rot="7668259">
            <a:off x="-447586" y="3522059"/>
            <a:ext cx="3894424" cy="7747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rot="13931741" flipH="1">
            <a:off x="5915114" y="3509043"/>
            <a:ext cx="3894424" cy="77470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rot="18541702">
            <a:off x="385857" y="3175000"/>
            <a:ext cx="985479" cy="553998"/>
          </a:xfrm>
          <a:prstGeom prst="rect">
            <a:avLst/>
          </a:prstGeom>
          <a:noFill/>
        </p:spPr>
        <p:txBody>
          <a:bodyPr wrap="none" rtlCol="0">
            <a:spAutoFit/>
          </a:bodyPr>
          <a:lstStyle/>
          <a:p>
            <a:r>
              <a:rPr lang="en-US" sz="3000" dirty="0" smtClean="0">
                <a:solidFill>
                  <a:srgbClr val="FF0000"/>
                </a:solidFill>
              </a:rPr>
              <a:t>HALF</a:t>
            </a:r>
            <a:endParaRPr lang="en-US" sz="3000" dirty="0">
              <a:solidFill>
                <a:srgbClr val="FF0000"/>
              </a:solidFill>
            </a:endParaRPr>
          </a:p>
        </p:txBody>
      </p:sp>
      <p:sp>
        <p:nvSpPr>
          <p:cNvPr id="14" name="TextBox 13"/>
          <p:cNvSpPr txBox="1"/>
          <p:nvPr/>
        </p:nvSpPr>
        <p:spPr>
          <a:xfrm rot="3058298" flipH="1">
            <a:off x="7929658" y="3062191"/>
            <a:ext cx="985479" cy="553998"/>
          </a:xfrm>
          <a:prstGeom prst="rect">
            <a:avLst/>
          </a:prstGeom>
          <a:noFill/>
        </p:spPr>
        <p:txBody>
          <a:bodyPr wrap="none" rtlCol="0">
            <a:spAutoFit/>
          </a:bodyPr>
          <a:lstStyle/>
          <a:p>
            <a:r>
              <a:rPr lang="en-US" sz="3000" dirty="0" smtClean="0">
                <a:solidFill>
                  <a:srgbClr val="FF0000"/>
                </a:solidFill>
              </a:rPr>
              <a:t>HALF</a:t>
            </a:r>
            <a:endParaRPr lang="en-US" sz="3000" dirty="0">
              <a:solidFill>
                <a:srgbClr val="FF0000"/>
              </a:solidFill>
            </a:endParaRPr>
          </a:p>
        </p:txBody>
      </p:sp>
    </p:spTree>
    <p:extLst>
      <p:ext uri="{BB962C8B-B14F-4D97-AF65-F5344CB8AC3E}">
        <p14:creationId xmlns:p14="http://schemas.microsoft.com/office/powerpoint/2010/main" val="17287766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34057834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5653414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t>
            </a:r>
            <a:endParaRPr lang="en-US" dirty="0"/>
          </a:p>
        </p:txBody>
      </p:sp>
      <p:sp>
        <p:nvSpPr>
          <p:cNvPr id="3" name="Content Placeholder 2"/>
          <p:cNvSpPr>
            <a:spLocks noGrp="1"/>
          </p:cNvSpPr>
          <p:nvPr>
            <p:ph sz="half" idx="1"/>
          </p:nvPr>
        </p:nvSpPr>
        <p:spPr/>
        <p:txBody>
          <a:bodyPr>
            <a:normAutofit fontScale="62500" lnSpcReduction="20000"/>
          </a:bodyPr>
          <a:lstStyle/>
          <a:p>
            <a:pPr marL="0" indent="0">
              <a:buNone/>
            </a:pPr>
            <a:r>
              <a:rPr lang="en-US" b="1" dirty="0" smtClean="0"/>
              <a:t>Objective: </a:t>
            </a:r>
            <a:r>
              <a:rPr lang="en-US" dirty="0" smtClean="0"/>
              <a:t>For students to understand the process of Meiosis and how sex cells are formed. </a:t>
            </a:r>
          </a:p>
          <a:p>
            <a:pPr marL="0" indent="0">
              <a:buNone/>
            </a:pPr>
            <a:endParaRPr lang="en-US" b="1" dirty="0" smtClean="0"/>
          </a:p>
          <a:p>
            <a:pPr marL="0" indent="0">
              <a:buNone/>
            </a:pPr>
            <a:r>
              <a:rPr lang="en-US" b="1" dirty="0" smtClean="0"/>
              <a:t>Activity: </a:t>
            </a:r>
            <a:r>
              <a:rPr lang="en-US" dirty="0" smtClean="0"/>
              <a:t>Supply students with either pipe cleaners or strings of beads. Students will work through modeling each phase of Meiosis with their pipe cleaners or beads. Student should be able to describe each step in reference to the phase (i.e. anaphase 1) and the “state” of the DNA (sister chromatids, homologous chromosomes, n, 2n).  </a:t>
            </a:r>
          </a:p>
          <a:p>
            <a:pPr marL="0" indent="0">
              <a:buNone/>
            </a:pPr>
            <a:endParaRPr lang="en-US" dirty="0"/>
          </a:p>
          <a:p>
            <a:pPr marL="0" indent="0">
              <a:buNone/>
            </a:pPr>
            <a:r>
              <a:rPr lang="en-US" b="1" dirty="0" smtClean="0"/>
              <a:t>Modification</a:t>
            </a:r>
          </a:p>
          <a:p>
            <a:r>
              <a:rPr lang="en-US" dirty="0" smtClean="0"/>
              <a:t>Remove directions related to crossing over of DNA</a:t>
            </a:r>
            <a:endParaRPr lang="en-US" dirty="0"/>
          </a:p>
        </p:txBody>
      </p:sp>
      <p:sp>
        <p:nvSpPr>
          <p:cNvPr id="4" name="Content Placeholder 3"/>
          <p:cNvSpPr>
            <a:spLocks noGrp="1"/>
          </p:cNvSpPr>
          <p:nvPr>
            <p:ph sz="half" idx="2"/>
          </p:nvPr>
        </p:nvSpPr>
        <p:spPr/>
        <p:txBody>
          <a:bodyPr>
            <a:normAutofit fontScale="62500" lnSpcReduction="20000"/>
          </a:bodyPr>
          <a:lstStyle/>
          <a:p>
            <a:pPr marL="0" indent="0">
              <a:buNone/>
            </a:pPr>
            <a:r>
              <a:rPr lang="en-US" dirty="0" smtClean="0"/>
              <a:t>Materials</a:t>
            </a:r>
          </a:p>
          <a:p>
            <a:r>
              <a:rPr lang="en-US" dirty="0" err="1" smtClean="0"/>
              <a:t>Pipecleaners</a:t>
            </a:r>
            <a:endParaRPr lang="en-US" dirty="0" smtClean="0"/>
          </a:p>
          <a:p>
            <a:r>
              <a:rPr lang="en-US" dirty="0" smtClean="0"/>
              <a:t>Beads</a:t>
            </a:r>
          </a:p>
          <a:p>
            <a:r>
              <a:rPr lang="en-US" dirty="0" smtClean="0"/>
              <a:t>String</a:t>
            </a:r>
          </a:p>
          <a:p>
            <a:r>
              <a:rPr lang="en-US" dirty="0" smtClean="0"/>
              <a:t>Scissors</a:t>
            </a:r>
          </a:p>
          <a:p>
            <a:r>
              <a:rPr lang="en-US" dirty="0" smtClean="0"/>
              <a:t>Paper</a:t>
            </a:r>
          </a:p>
          <a:p>
            <a:r>
              <a:rPr lang="en-US" dirty="0" smtClean="0"/>
              <a:t>Pencil</a:t>
            </a:r>
          </a:p>
          <a:p>
            <a:pPr marL="0" indent="0">
              <a:buNone/>
            </a:pPr>
            <a:endParaRPr lang="en-US" dirty="0"/>
          </a:p>
          <a:p>
            <a:pPr marL="0" indent="0">
              <a:buNone/>
            </a:pPr>
            <a:r>
              <a:rPr lang="en-US" dirty="0" smtClean="0"/>
              <a:t>Resources</a:t>
            </a:r>
          </a:p>
          <a:p>
            <a:r>
              <a:rPr lang="en-US" dirty="0">
                <a:hlinkClick r:id="rId2" invalidUrl="https://www.somsd.k12.nj.us/site/handlers/filedownload.ashx?moduleinstanceid=3123&amp;dataid=9016&amp;FileName=Meiosis simulation-pop beads.pdf"/>
              </a:rPr>
              <a:t>https://www.somsd.k12.nj.us/site/handlers/filedownload.ashx?moduleinstanceid=3123&amp;dataid=9016&amp;FileName=Meiosis%20simulation-pop%</a:t>
            </a:r>
            <a:r>
              <a:rPr lang="en-US" dirty="0" smtClean="0">
                <a:hlinkClick r:id="rId3" invalidUrl="https://www.somsd.k12.nj.us/site/handlers/filedownload.ashx?moduleinstanceid=3123&amp;dataid=9016&amp;FileName=Meiosis simulation-pop beads.pdf"/>
              </a:rPr>
              <a:t>20beads.pdf</a:t>
            </a:r>
            <a:endParaRPr lang="en-US" dirty="0" smtClean="0"/>
          </a:p>
          <a:p>
            <a:r>
              <a:rPr lang="en-US" dirty="0"/>
              <a:t>https://</a:t>
            </a:r>
            <a:r>
              <a:rPr lang="en-US" dirty="0" err="1"/>
              <a:t>www.youtube.com</a:t>
            </a:r>
            <a:r>
              <a:rPr lang="en-US" dirty="0"/>
              <a:t>/</a:t>
            </a:r>
            <a:r>
              <a:rPr lang="en-US" dirty="0" err="1"/>
              <a:t>watch?v</a:t>
            </a:r>
            <a:r>
              <a:rPr lang="en-US" dirty="0"/>
              <a:t>=</a:t>
            </a:r>
            <a:r>
              <a:rPr lang="en-US" dirty="0" err="1"/>
              <a:t>TmRwnxqRCIc</a:t>
            </a:r>
            <a:endParaRPr lang="en-US" dirty="0"/>
          </a:p>
        </p:txBody>
      </p:sp>
    </p:spTree>
    <p:extLst>
      <p:ext uri="{BB962C8B-B14F-4D97-AF65-F5344CB8AC3E}">
        <p14:creationId xmlns:p14="http://schemas.microsoft.com/office/powerpoint/2010/main" val="33574655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imal cell no lab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31300" y="4480794"/>
            <a:ext cx="1903374" cy="1534532"/>
          </a:xfrm>
          <a:prstGeom prst="rect">
            <a:avLst/>
          </a:prstGeom>
        </p:spPr>
      </p:pic>
      <p:pic>
        <p:nvPicPr>
          <p:cNvPr id="3" name="Picture 2" descr="animal cell no lab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618" y="4480794"/>
            <a:ext cx="1903374" cy="1534532"/>
          </a:xfrm>
          <a:prstGeom prst="rect">
            <a:avLst/>
          </a:prstGeom>
        </p:spPr>
      </p:pic>
      <p:pic>
        <p:nvPicPr>
          <p:cNvPr id="5" name="Picture 4" descr="animal cell no lab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614" y="2073149"/>
            <a:ext cx="2270335" cy="1544893"/>
          </a:xfrm>
          <a:prstGeom prst="rect">
            <a:avLst/>
          </a:prstGeom>
        </p:spPr>
      </p:pic>
      <p:grpSp>
        <p:nvGrpSpPr>
          <p:cNvPr id="6" name="Group 5"/>
          <p:cNvGrpSpPr/>
          <p:nvPr/>
        </p:nvGrpSpPr>
        <p:grpSpPr>
          <a:xfrm rot="19437119">
            <a:off x="3368194" y="379209"/>
            <a:ext cx="3606495" cy="2250505"/>
            <a:chOff x="1140177" y="1818087"/>
            <a:chExt cx="6003291" cy="4098205"/>
          </a:xfrm>
        </p:grpSpPr>
        <p:sp>
          <p:nvSpPr>
            <p:cNvPr id="8" name="Isosceles Triangle 7"/>
            <p:cNvSpPr/>
            <p:nvPr/>
          </p:nvSpPr>
          <p:spPr>
            <a:xfrm rot="16200000">
              <a:off x="909228" y="2222329"/>
              <a:ext cx="3766438" cy="3304539"/>
            </a:xfrm>
            <a:prstGeom prst="triangle">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836576" y="1818087"/>
              <a:ext cx="4306892" cy="4098205"/>
            </a:xfrm>
            <a:prstGeom prst="ellipse">
              <a:avLst/>
            </a:prstGeom>
            <a:solidFill>
              <a:srgbClr val="FFFFFF"/>
            </a:soli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a:blip r:embed="rId4"/>
          <a:stretch>
            <a:fillRect/>
          </a:stretch>
        </p:blipFill>
        <p:spPr>
          <a:xfrm>
            <a:off x="4868823" y="338383"/>
            <a:ext cx="1428328" cy="1205548"/>
          </a:xfrm>
          <a:prstGeom prst="rect">
            <a:avLst/>
          </a:prstGeom>
        </p:spPr>
      </p:pic>
      <p:cxnSp>
        <p:nvCxnSpPr>
          <p:cNvPr id="10" name="Straight Arrow Connector 9"/>
          <p:cNvCxnSpPr/>
          <p:nvPr/>
        </p:nvCxnSpPr>
        <p:spPr>
          <a:xfrm flipH="1">
            <a:off x="2334305" y="3766408"/>
            <a:ext cx="1024618" cy="115432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552024" y="3627402"/>
            <a:ext cx="1030963" cy="115432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3190" y="233271"/>
            <a:ext cx="4072700" cy="707886"/>
          </a:xfrm>
          <a:prstGeom prst="rect">
            <a:avLst/>
          </a:prstGeom>
          <a:noFill/>
        </p:spPr>
        <p:txBody>
          <a:bodyPr wrap="none" rtlCol="0">
            <a:spAutoFit/>
          </a:bodyPr>
          <a:lstStyle/>
          <a:p>
            <a:r>
              <a:rPr lang="en-US" sz="4000" dirty="0" smtClean="0"/>
              <a:t>Duplicates All DNA</a:t>
            </a:r>
            <a:endParaRPr lang="en-US" sz="4000" dirty="0"/>
          </a:p>
        </p:txBody>
      </p:sp>
      <p:sp>
        <p:nvSpPr>
          <p:cNvPr id="13" name="TextBox 12"/>
          <p:cNvSpPr txBox="1"/>
          <p:nvPr/>
        </p:nvSpPr>
        <p:spPr>
          <a:xfrm>
            <a:off x="1212225" y="5985751"/>
            <a:ext cx="1839078" cy="553998"/>
          </a:xfrm>
          <a:prstGeom prst="rect">
            <a:avLst/>
          </a:prstGeom>
          <a:noFill/>
        </p:spPr>
        <p:txBody>
          <a:bodyPr wrap="none" rtlCol="0">
            <a:spAutoFit/>
          </a:bodyPr>
          <a:lstStyle/>
          <a:p>
            <a:r>
              <a:rPr lang="en-US" sz="3000" dirty="0" smtClean="0"/>
              <a:t>Same DNA</a:t>
            </a:r>
            <a:endParaRPr lang="en-US" sz="3000" dirty="0"/>
          </a:p>
        </p:txBody>
      </p:sp>
      <p:sp>
        <p:nvSpPr>
          <p:cNvPr id="14" name="TextBox 13"/>
          <p:cNvSpPr txBox="1"/>
          <p:nvPr/>
        </p:nvSpPr>
        <p:spPr>
          <a:xfrm>
            <a:off x="4987067" y="6015326"/>
            <a:ext cx="1839078" cy="553998"/>
          </a:xfrm>
          <a:prstGeom prst="rect">
            <a:avLst/>
          </a:prstGeom>
          <a:noFill/>
        </p:spPr>
        <p:txBody>
          <a:bodyPr wrap="none" rtlCol="0">
            <a:spAutoFit/>
          </a:bodyPr>
          <a:lstStyle/>
          <a:p>
            <a:r>
              <a:rPr lang="en-US" sz="3000" dirty="0" smtClean="0"/>
              <a:t>Same DNA</a:t>
            </a:r>
            <a:endParaRPr lang="en-US" sz="3000" dirty="0"/>
          </a:p>
        </p:txBody>
      </p:sp>
      <p:sp>
        <p:nvSpPr>
          <p:cNvPr id="15" name="TextBox 14"/>
          <p:cNvSpPr txBox="1"/>
          <p:nvPr/>
        </p:nvSpPr>
        <p:spPr>
          <a:xfrm>
            <a:off x="5148506" y="1703817"/>
            <a:ext cx="609249" cy="369332"/>
          </a:xfrm>
          <a:prstGeom prst="rect">
            <a:avLst/>
          </a:prstGeom>
          <a:noFill/>
        </p:spPr>
        <p:txBody>
          <a:bodyPr wrap="none" rtlCol="0">
            <a:spAutoFit/>
          </a:bodyPr>
          <a:lstStyle/>
          <a:p>
            <a:r>
              <a:rPr lang="en-US" dirty="0" smtClean="0"/>
              <a:t>DNA</a:t>
            </a:r>
            <a:endParaRPr lang="en-US" dirty="0"/>
          </a:p>
        </p:txBody>
      </p:sp>
    </p:spTree>
    <p:extLst>
      <p:ext uri="{BB962C8B-B14F-4D97-AF65-F5344CB8AC3E}">
        <p14:creationId xmlns:p14="http://schemas.microsoft.com/office/powerpoint/2010/main" val="22047492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hromosome.jpg"/>
          <p:cNvPicPr>
            <a:picLocks noChangeAspect="1"/>
          </p:cNvPicPr>
          <p:nvPr/>
        </p:nvPicPr>
        <p:blipFill>
          <a:blip r:embed="rId3">
            <a:extLst>
              <a:ext uri="{28A0092B-C50C-407E-A947-70E740481C1C}">
                <a14:useLocalDpi xmlns:a14="http://schemas.microsoft.com/office/drawing/2010/main" val="0"/>
              </a:ext>
            </a:extLst>
          </a:blip>
          <a:srcRect l="-40915" r="-40915"/>
          <a:stretch>
            <a:fillRect/>
          </a:stretch>
        </p:blipFill>
        <p:spPr>
          <a:xfrm>
            <a:off x="758962" y="1964870"/>
            <a:ext cx="8229600" cy="4525963"/>
          </a:xfrm>
          <a:prstGeom prst="rect">
            <a:avLst/>
          </a:prstGeom>
        </p:spPr>
      </p:pic>
      <p:cxnSp>
        <p:nvCxnSpPr>
          <p:cNvPr id="3" name="Straight Connector 2"/>
          <p:cNvCxnSpPr/>
          <p:nvPr/>
        </p:nvCxnSpPr>
        <p:spPr>
          <a:xfrm flipV="1">
            <a:off x="5984935" y="4967059"/>
            <a:ext cx="2011743" cy="50300"/>
          </a:xfrm>
          <a:prstGeom prst="line">
            <a:avLst/>
          </a:prstGeom>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7544036" y="4333304"/>
            <a:ext cx="1599964" cy="646331"/>
          </a:xfrm>
          <a:prstGeom prst="rect">
            <a:avLst/>
          </a:prstGeom>
          <a:noFill/>
        </p:spPr>
        <p:txBody>
          <a:bodyPr wrap="square" rtlCol="0">
            <a:spAutoFit/>
          </a:bodyPr>
          <a:lstStyle/>
          <a:p>
            <a:r>
              <a:rPr lang="en-US" dirty="0" smtClean="0"/>
              <a:t>Sister chromatid</a:t>
            </a:r>
            <a:endParaRPr lang="en-US" dirty="0"/>
          </a:p>
        </p:txBody>
      </p:sp>
      <p:cxnSp>
        <p:nvCxnSpPr>
          <p:cNvPr id="5" name="Straight Connector 4"/>
          <p:cNvCxnSpPr/>
          <p:nvPr/>
        </p:nvCxnSpPr>
        <p:spPr>
          <a:xfrm flipV="1">
            <a:off x="1450643" y="5652617"/>
            <a:ext cx="3352393" cy="88024"/>
          </a:xfrm>
          <a:prstGeom prst="line">
            <a:avLst/>
          </a:prstGeom>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1010429" y="5006286"/>
            <a:ext cx="1599964" cy="646331"/>
          </a:xfrm>
          <a:prstGeom prst="rect">
            <a:avLst/>
          </a:prstGeom>
          <a:noFill/>
        </p:spPr>
        <p:txBody>
          <a:bodyPr wrap="square" rtlCol="0">
            <a:spAutoFit/>
          </a:bodyPr>
          <a:lstStyle/>
          <a:p>
            <a:r>
              <a:rPr lang="en-US" dirty="0" smtClean="0"/>
              <a:t>Sister chromatid</a:t>
            </a:r>
            <a:endParaRPr lang="en-US" dirty="0"/>
          </a:p>
        </p:txBody>
      </p:sp>
      <p:sp>
        <p:nvSpPr>
          <p:cNvPr id="7" name="TextBox 6"/>
          <p:cNvSpPr txBox="1"/>
          <p:nvPr/>
        </p:nvSpPr>
        <p:spPr>
          <a:xfrm>
            <a:off x="2343922" y="579876"/>
            <a:ext cx="5059680" cy="707886"/>
          </a:xfrm>
          <a:prstGeom prst="rect">
            <a:avLst/>
          </a:prstGeom>
          <a:noFill/>
        </p:spPr>
        <p:txBody>
          <a:bodyPr wrap="square" rtlCol="0">
            <a:spAutoFit/>
          </a:bodyPr>
          <a:lstStyle/>
          <a:p>
            <a:pPr algn="ctr"/>
            <a:r>
              <a:rPr lang="en-US" sz="4000" smtClean="0"/>
              <a:t>chromosomes</a:t>
            </a:r>
            <a:endParaRPr lang="en-US" sz="4000"/>
          </a:p>
        </p:txBody>
      </p:sp>
    </p:spTree>
    <p:extLst>
      <p:ext uri="{BB962C8B-B14F-4D97-AF65-F5344CB8AC3E}">
        <p14:creationId xmlns:p14="http://schemas.microsoft.com/office/powerpoint/2010/main" val="2761326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332874"/>
            <a:ext cx="8583414" cy="4708981"/>
          </a:xfrm>
          <a:prstGeom prst="rect">
            <a:avLst/>
          </a:prstGeom>
          <a:noFill/>
        </p:spPr>
        <p:txBody>
          <a:bodyPr wrap="square" rtlCol="0">
            <a:spAutoFit/>
          </a:bodyPr>
          <a:lstStyle/>
          <a:p>
            <a:r>
              <a:rPr lang="en-US" sz="6000" dirty="0"/>
              <a:t>	</a:t>
            </a:r>
            <a:r>
              <a:rPr lang="en-US" sz="6000" dirty="0" smtClean="0"/>
              <a:t>				</a:t>
            </a:r>
            <a:r>
              <a:rPr lang="en-US" sz="6000" u="sng" dirty="0" smtClean="0"/>
              <a:t>Cell Division</a:t>
            </a:r>
          </a:p>
          <a:p>
            <a:r>
              <a:rPr lang="en-US" sz="6000" dirty="0" smtClean="0"/>
              <a:t> </a:t>
            </a:r>
          </a:p>
          <a:p>
            <a:endParaRPr lang="en-US" sz="6000" dirty="0" smtClean="0"/>
          </a:p>
          <a:p>
            <a:endParaRPr lang="en-US" sz="6000" dirty="0"/>
          </a:p>
          <a:p>
            <a:r>
              <a:rPr lang="en-US" sz="6000" dirty="0" smtClean="0"/>
              <a:t>Mitosis</a:t>
            </a:r>
            <a:r>
              <a:rPr lang="en-US" sz="6000" dirty="0"/>
              <a:t>	</a:t>
            </a:r>
            <a:r>
              <a:rPr lang="en-US" sz="6000" dirty="0" smtClean="0"/>
              <a:t>								Meiosis</a:t>
            </a:r>
            <a:endParaRPr lang="en-US" sz="6000" dirty="0"/>
          </a:p>
        </p:txBody>
      </p:sp>
      <p:cxnSp>
        <p:nvCxnSpPr>
          <p:cNvPr id="5" name="Straight Arrow Connector 4"/>
          <p:cNvCxnSpPr/>
          <p:nvPr/>
        </p:nvCxnSpPr>
        <p:spPr>
          <a:xfrm flipH="1">
            <a:off x="1977516" y="1527126"/>
            <a:ext cx="1784587" cy="262022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594921" y="1527126"/>
            <a:ext cx="1993593" cy="262022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974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TotalTime>
  <Words>2356</Words>
  <Application>Microsoft Macintosh PowerPoint</Application>
  <PresentationFormat>On-screen Show (4:3)</PresentationFormat>
  <Paragraphs>458</Paragraphs>
  <Slides>67</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Calibri</vt:lpstr>
      <vt:lpstr>Mangal</vt:lpstr>
      <vt:lpstr>Arial</vt:lpstr>
      <vt:lpstr>Office Theme</vt:lpstr>
      <vt:lpstr>PowerPoint Presentation</vt:lpstr>
      <vt:lpstr>Meiosis</vt:lpstr>
      <vt:lpstr>PowerPoint Presentation</vt:lpstr>
      <vt:lpstr>PowerPoint Presentation</vt:lpstr>
      <vt:lpstr>Cell: the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Meiosis</vt:lpstr>
      <vt:lpstr>PowerPoint Presentation</vt:lpstr>
      <vt:lpstr>PowerPoint Presentation</vt:lpstr>
      <vt:lpstr>The cells created from meiosis are called sex cells. </vt:lpstr>
      <vt:lpstr>PowerPoint Presentation</vt:lpstr>
      <vt:lpstr>PowerPoint Presentation</vt:lpstr>
      <vt:lpstr>PowerPoint Presentation</vt:lpstr>
      <vt:lpstr>Haploid: having half the amount of DNA. </vt:lpstr>
      <vt:lpstr>PowerPoint Presentation</vt:lpstr>
      <vt:lpstr>PowerPoint Presentation</vt:lpstr>
      <vt:lpstr>Meiosis I</vt:lpstr>
      <vt:lpstr>Prophase I</vt:lpstr>
      <vt:lpstr>Chromatids</vt:lpstr>
      <vt:lpstr>Metaphase I</vt:lpstr>
      <vt:lpstr>Homologous Chromosomes</vt:lpstr>
      <vt:lpstr>Metaphase I</vt:lpstr>
      <vt:lpstr>Anaphase I</vt:lpstr>
      <vt:lpstr>Anaphase I</vt:lpstr>
      <vt:lpstr>Telophase I</vt:lpstr>
      <vt:lpstr>PowerPoint Presentation</vt:lpstr>
      <vt:lpstr>During which phase do the chromosomes make exact copies of themselves?</vt:lpstr>
      <vt:lpstr>During which phase do the chromosomes make exact copies of themselves?</vt:lpstr>
      <vt:lpstr>During which phase do homologous chromosome pairs line up in the middle of the cell?</vt:lpstr>
      <vt:lpstr>During which phase do homologous chromosomes line up in the middle of the cell?</vt:lpstr>
      <vt:lpstr>During which phase are the homologous chromosomes pulled apart?</vt:lpstr>
      <vt:lpstr>During which phase are the homologous chromosomes pulled apart?</vt:lpstr>
      <vt:lpstr>PowerPoint Presentation</vt:lpstr>
      <vt:lpstr>PowerPoint Presentation</vt:lpstr>
      <vt:lpstr>Meiosis II</vt:lpstr>
      <vt:lpstr>Prophase II</vt:lpstr>
      <vt:lpstr>Metaphase II</vt:lpstr>
      <vt:lpstr>Anaphase II</vt:lpstr>
      <vt:lpstr>Telophase II</vt:lpstr>
      <vt:lpstr>PowerPoint Presentation</vt:lpstr>
      <vt:lpstr>End of Meiosis</vt:lpstr>
      <vt:lpstr>PowerPoint Presentation</vt:lpstr>
      <vt:lpstr>During which phase do the chromosomes line up in the middle of the cell?</vt:lpstr>
      <vt:lpstr>During which phase do the chromosomes line up in the middle of the cell?</vt:lpstr>
      <vt:lpstr>During which phase are the sister chromatids pulled apart?</vt:lpstr>
      <vt:lpstr>During which phase are the sister chromatids pulled apart?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vt:lpstr>
    </vt:vector>
  </TitlesOfParts>
  <Company>University of Virginia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Katherine Peeples</cp:lastModifiedBy>
  <cp:revision>27</cp:revision>
  <dcterms:created xsi:type="dcterms:W3CDTF">2017-05-18T12:26:50Z</dcterms:created>
  <dcterms:modified xsi:type="dcterms:W3CDTF">2017-09-18T22:36:49Z</dcterms:modified>
</cp:coreProperties>
</file>