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57" r:id="rId2"/>
    <p:sldId id="258" r:id="rId3"/>
    <p:sldId id="301" r:id="rId4"/>
    <p:sldId id="302" r:id="rId5"/>
    <p:sldId id="303" r:id="rId6"/>
    <p:sldId id="305" r:id="rId7"/>
    <p:sldId id="328" r:id="rId8"/>
    <p:sldId id="324" r:id="rId9"/>
    <p:sldId id="325" r:id="rId10"/>
    <p:sldId id="326" r:id="rId11"/>
    <p:sldId id="327" r:id="rId12"/>
    <p:sldId id="280" r:id="rId13"/>
    <p:sldId id="307" r:id="rId14"/>
    <p:sldId id="308" r:id="rId15"/>
    <p:sldId id="282" r:id="rId16"/>
    <p:sldId id="309" r:id="rId17"/>
    <p:sldId id="283" r:id="rId18"/>
    <p:sldId id="311" r:id="rId19"/>
    <p:sldId id="289" r:id="rId20"/>
    <p:sldId id="291" r:id="rId21"/>
    <p:sldId id="292" r:id="rId22"/>
    <p:sldId id="329" r:id="rId23"/>
    <p:sldId id="330" r:id="rId24"/>
    <p:sldId id="331" r:id="rId25"/>
    <p:sldId id="315" r:id="rId26"/>
    <p:sldId id="316" r:id="rId27"/>
    <p:sldId id="332" r:id="rId28"/>
    <p:sldId id="335" r:id="rId29"/>
    <p:sldId id="333" r:id="rId30"/>
    <p:sldId id="334" r:id="rId31"/>
    <p:sldId id="336" r:id="rId32"/>
    <p:sldId id="317" r:id="rId33"/>
    <p:sldId id="320" r:id="rId34"/>
    <p:sldId id="337" r:id="rId35"/>
    <p:sldId id="322" r:id="rId36"/>
    <p:sldId id="338" r:id="rId37"/>
    <p:sldId id="341" r:id="rId38"/>
    <p:sldId id="339" r:id="rId39"/>
    <p:sldId id="340" r:id="rId40"/>
    <p:sldId id="299" r:id="rId41"/>
    <p:sldId id="300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9"/>
    <p:restoredTop sz="81410"/>
  </p:normalViewPr>
  <p:slideViewPr>
    <p:cSldViewPr snapToGrid="0" snapToObjects="1">
      <p:cViewPr>
        <p:scale>
          <a:sx n="80" d="100"/>
          <a:sy n="80" d="100"/>
        </p:scale>
        <p:origin x="1480" y="3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F810DC-A541-3B4B-90DF-ED93820674E4}" type="datetimeFigureOut">
              <a:rPr lang="en-US" smtClean="0"/>
              <a:t>9/19/17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9E60B-591D-BD4D-BE26-32B2375C7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61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OK everyone get ready to learn some new vocabulary terms.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37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Now, let’s define what the properties of Earth are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35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3 important properties, or characteristics,</a:t>
            </a:r>
            <a:r>
              <a:rPr lang="en-US" baseline="0" dirty="0" smtClean="0"/>
              <a:t> of the planet Earth that make it different from other planets. We will learn about each of these now.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9E60B-591D-BD4D-BE26-32B2375C77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683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First, the earth has a protective atmosphere.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6A1D3-96BE-1141-8D79-DAED1DE9DC5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90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Earth’s atmosphere is made up of gases, mostly nitrogen and oxygen.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6A1D3-96BE-1141-8D79-DAED1DE9DC5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903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many</a:t>
            </a:r>
            <a:r>
              <a:rPr lang="en-US" baseline="0" dirty="0" smtClean="0"/>
              <a:t> layers of Earth’s atmosphere protect it from harmful ultraviolet radiation from the sun.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6A1D3-96BE-1141-8D79-DAED1DE9DC5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903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second property</a:t>
            </a:r>
            <a:r>
              <a:rPr lang="en-US" baseline="0" dirty="0" smtClean="0"/>
              <a:t> of Earth is that it has a rocky surface and is mostly covered with water.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33840-54EC-F244-8A66-4A43181582D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086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of the water on Earth</a:t>
            </a:r>
            <a:r>
              <a:rPr lang="en-US" baseline="0" dirty="0" smtClean="0"/>
              <a:t> is frozen at the North and South poles, in the polar ice caps.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33840-54EC-F244-8A66-4A43181582D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086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third property</a:t>
            </a:r>
            <a:r>
              <a:rPr lang="en-US" baseline="0" dirty="0" smtClean="0"/>
              <a:t> of Earth is that it is about 4.5 billion years old.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9E60B-591D-BD4D-BE26-32B2375C77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093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That’s a</a:t>
            </a:r>
            <a:r>
              <a:rPr lang="en-US" baseline="0" dirty="0" smtClean="0"/>
              <a:t> long time!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9E60B-591D-BD4D-BE26-32B2375C772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768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Let’s take a minute to review what we’ve covered so far.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7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Today we are going to learn about the properties</a:t>
            </a:r>
            <a:r>
              <a:rPr lang="en-US" baseline="0" dirty="0" smtClean="0"/>
              <a:t> of the planet Earth and seasons.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9E60B-591D-BD4D-BE26-32B2375C77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443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Which of the</a:t>
            </a:r>
            <a:r>
              <a:rPr lang="en-US" baseline="0" dirty="0" smtClean="0"/>
              <a:t> following is NOT true of Earth?</a:t>
            </a:r>
          </a:p>
          <a:p>
            <a:pPr marL="0" indent="0">
              <a:buNone/>
            </a:pP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It is mostly covered with water</a:t>
            </a:r>
          </a:p>
          <a:p>
            <a:pPr marL="514350" indent="-514350">
              <a:buAutoNum type="alphaUcPeriod"/>
            </a:pPr>
            <a:r>
              <a:rPr lang="en-US" dirty="0" smtClean="0"/>
              <a:t>It is the 3</a:t>
            </a:r>
            <a:r>
              <a:rPr lang="en-US" baseline="30000" dirty="0" smtClean="0"/>
              <a:t>rd</a:t>
            </a:r>
            <a:r>
              <a:rPr lang="en-US" dirty="0" smtClean="0"/>
              <a:t> planet from the sun</a:t>
            </a:r>
          </a:p>
          <a:p>
            <a:pPr marL="514350" indent="-514350">
              <a:buAutoNum type="alphaUcPeriod"/>
            </a:pPr>
            <a:r>
              <a:rPr lang="en-US" b="0" dirty="0" smtClean="0"/>
              <a:t>The atmosphere is mostly composed of carbon </a:t>
            </a:r>
          </a:p>
          <a:p>
            <a:pPr marL="514350" indent="-514350">
              <a:buAutoNum type="alphaUcPeriod"/>
            </a:pPr>
            <a:r>
              <a:rPr lang="en-US" dirty="0" smtClean="0"/>
              <a:t>It is about 4.5 billion years old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6A1D3-96BE-1141-8D79-DAED1DE9DC5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886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Earth’s atmosphere is mostly made of nitrogen and oxygen.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6A1D3-96BE-1141-8D79-DAED1DE9DC5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598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we are going to learn about seasons.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9E60B-591D-BD4D-BE26-32B2375C772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547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First, let’s define what seasons are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345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Seasons are divisions of the year that have different weather patterns due to the Earth’s changing position.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9E60B-591D-BD4D-BE26-32B2375C772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2262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Seasons change when the Earth changes its position on its axis so that it is either closer to or farther away from the sun.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823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Explicit cue to review examples of</a:t>
            </a:r>
            <a:r>
              <a:rPr lang="en-US" b="1" baseline="0" dirty="0" smtClean="0"/>
              <a:t> seasons: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Now, let’s talk about some common examples of seasons.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046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Spring,</a:t>
            </a:r>
            <a:r>
              <a:rPr lang="en-US" baseline="0" dirty="0" smtClean="0"/>
              <a:t> summer, fall, and winter are examples of seasons.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9E60B-591D-BD4D-BE26-32B2375C772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182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Let’s talk about some non-examples of seasons.  These are things that might seem similar but do not fit the definition of seasons.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224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Earth’s rotation</a:t>
            </a:r>
            <a:r>
              <a:rPr lang="en-US" baseline="0" dirty="0" smtClean="0"/>
              <a:t> on its axis is not a season. When the Earth makes one rotation on its axis, that is one day.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400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Before we define these terms, let’s review some other words that you already learned, and make sure you are firm in your understanding.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00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Earth’s revolution</a:t>
            </a:r>
            <a:r>
              <a:rPr lang="en-US" baseline="0" dirty="0" smtClean="0"/>
              <a:t> around the sun is not a season. When the Earth makes one revolution around the sun, that is one year.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1889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Let’s review what we have learned today.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79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dirty="0" smtClean="0"/>
              <a:t>Earth’s __________ protects it from solar radiation from the sun.</a:t>
            </a:r>
          </a:p>
          <a:p>
            <a:pPr marL="0" indent="0">
              <a:buNone/>
            </a:pPr>
            <a:endParaRPr lang="en-US" sz="1200" dirty="0" smtClean="0"/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1200" dirty="0" smtClean="0"/>
              <a:t>atmosphere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1200" dirty="0" smtClean="0"/>
              <a:t>moon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1200" dirty="0" smtClean="0"/>
              <a:t>oceans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1200" dirty="0" smtClean="0"/>
              <a:t>rocky surface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6A1D3-96BE-1141-8D79-DAED1DE9DC5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886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dirty="0" smtClean="0"/>
              <a:t>Earth’s atmosphere protects it from solar radiation from the sun.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6A1D3-96BE-1141-8D79-DAED1DE9DC5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89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dirty="0" smtClean="0"/>
              <a:t>Where is most of Earth’s water stored?</a:t>
            </a:r>
          </a:p>
          <a:p>
            <a:pPr marL="0" indent="0">
              <a:buNone/>
            </a:pPr>
            <a:endParaRPr lang="en-US" sz="1200" dirty="0" smtClean="0"/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1200" dirty="0" smtClean="0"/>
              <a:t>in rivers and lakes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1200" dirty="0" smtClean="0"/>
              <a:t>in the oceans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1200" dirty="0" smtClean="0"/>
              <a:t>underground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1200" dirty="0" smtClean="0"/>
              <a:t>in the polar ice caps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6A1D3-96BE-1141-8D79-DAED1DE9DC5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886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dirty="0" smtClean="0"/>
              <a:t>Most of Earth’s water stored</a:t>
            </a:r>
            <a:r>
              <a:rPr lang="en-US" sz="1200" baseline="0" dirty="0" smtClean="0"/>
              <a:t> in the polar ice caps.</a:t>
            </a:r>
            <a:endParaRPr lang="en-US" sz="1200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6A1D3-96BE-1141-8D79-DAED1DE9DC5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5472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remember!</a:t>
            </a:r>
          </a:p>
          <a:p>
            <a:endParaRPr lang="en-US" dirty="0" smtClean="0"/>
          </a:p>
          <a:p>
            <a:r>
              <a:rPr lang="en-US" dirty="0" smtClean="0"/>
              <a:t>&lt;keep this slide&gt;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179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3 important properties, or characteristics,</a:t>
            </a:r>
            <a:r>
              <a:rPr lang="en-US" baseline="0" dirty="0" smtClean="0"/>
              <a:t> of the planet Earth that make it different from other planets. We will learn about each of these now.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9E60B-591D-BD4D-BE26-32B2375C772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021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Seasons are divisions of the year that have different weather patterns due to the Earth’s changing position.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9E60B-591D-BD4D-BE26-32B2375C772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474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Thanks for watching, and please continue watching CAPs available</a:t>
            </a:r>
            <a:r>
              <a:rPr lang="en-US" baseline="0" dirty="0" smtClean="0"/>
              <a:t> from this website.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72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planet is a body in space that revolves around a star.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9E60B-591D-BD4D-BE26-32B2375C77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031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solar system has 8 planets.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9E60B-591D-BD4D-BE26-32B2375C77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8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Earth is the 3</a:t>
            </a:r>
            <a:r>
              <a:rPr lang="en-US" baseline="30000" dirty="0" smtClean="0"/>
              <a:t>rd</a:t>
            </a:r>
            <a:r>
              <a:rPr lang="en-US" dirty="0" smtClean="0"/>
              <a:t> planet from the sun.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9E60B-591D-BD4D-BE26-32B2375C77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42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atmosphere is the layers of gas surrounding the earth’s surface. Sometimes the atmosphere is called a “blanket” of gases.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180D5-8B84-D645-ACEE-C7EA3CF498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980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Now</a:t>
            </a:r>
            <a:r>
              <a:rPr lang="en-US" b="0" baseline="0" dirty="0" smtClean="0"/>
              <a:t> let’s pause for a moment to review the information we have covered already.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456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many planets are in our solar system?</a:t>
            </a:r>
          </a:p>
          <a:p>
            <a:endParaRPr lang="en-US" dirty="0" smtClean="0"/>
          </a:p>
          <a:p>
            <a:r>
              <a:rPr lang="en-US" dirty="0" smtClean="0"/>
              <a:t>(Bonus</a:t>
            </a:r>
            <a:r>
              <a:rPr lang="en-US" baseline="0" dirty="0" smtClean="0"/>
              <a:t> </a:t>
            </a:r>
            <a:r>
              <a:rPr lang="mr-IN" baseline="0" dirty="0" smtClean="0"/>
              <a:t>–</a:t>
            </a:r>
            <a:r>
              <a:rPr lang="en-US" baseline="0" dirty="0" smtClean="0"/>
              <a:t> name them in order!)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02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99FA7-660B-0047-9311-9A5BEDD3749A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0029-A8E9-974B-9E72-18D61A38C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15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99FA7-660B-0047-9311-9A5BEDD3749A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0029-A8E9-974B-9E72-18D61A38C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182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99FA7-660B-0047-9311-9A5BEDD3749A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0029-A8E9-974B-9E72-18D61A38C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75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99FA7-660B-0047-9311-9A5BEDD3749A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0029-A8E9-974B-9E72-18D61A38C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164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99FA7-660B-0047-9311-9A5BEDD3749A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0029-A8E9-974B-9E72-18D61A38C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11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99FA7-660B-0047-9311-9A5BEDD3749A}" type="datetimeFigureOut">
              <a:rPr lang="en-US" smtClean="0"/>
              <a:t>9/19/17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0029-A8E9-974B-9E72-18D61A38C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78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99FA7-660B-0047-9311-9A5BEDD3749A}" type="datetimeFigureOut">
              <a:rPr lang="en-US" smtClean="0"/>
              <a:t>9/19/17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0029-A8E9-974B-9E72-18D61A38C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09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99FA7-660B-0047-9311-9A5BEDD3749A}" type="datetimeFigureOut">
              <a:rPr lang="en-US" smtClean="0"/>
              <a:t>9/19/17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0029-A8E9-974B-9E72-18D61A38C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891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99FA7-660B-0047-9311-9A5BEDD3749A}" type="datetimeFigureOut">
              <a:rPr lang="en-US" smtClean="0"/>
              <a:t>9/19/17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0029-A8E9-974B-9E72-18D61A38C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1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99FA7-660B-0047-9311-9A5BEDD3749A}" type="datetimeFigureOut">
              <a:rPr lang="en-US" smtClean="0"/>
              <a:t>9/19/17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0029-A8E9-974B-9E72-18D61A38C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5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99FA7-660B-0047-9311-9A5BEDD3749A}" type="datetimeFigureOut">
              <a:rPr lang="en-US" smtClean="0"/>
              <a:t>9/19/17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E0029-A8E9-974B-9E72-18D61A38C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99FA7-660B-0047-9311-9A5BEDD3749A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E0029-A8E9-974B-9E72-18D61A38C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51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7.jpg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9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9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6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0"/>
            <a:ext cx="9144000" cy="41499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2788920"/>
            <a:ext cx="5054257" cy="406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00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ctiona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8" y="1008803"/>
            <a:ext cx="8628845" cy="5849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52079" y="300136"/>
            <a:ext cx="40473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smtClean="0">
                <a:solidFill>
                  <a:srgbClr val="FF0000"/>
                </a:solidFill>
              </a:rPr>
              <a:t>properties of Earth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880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eamstime_xl_7428933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35" y="3841254"/>
            <a:ext cx="2544554" cy="254455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127416" y="2706817"/>
            <a:ext cx="3725056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1. </a:t>
            </a:r>
            <a:r>
              <a:rPr lang="en-US" sz="2800" dirty="0" smtClean="0"/>
              <a:t>Protective Atmosphere</a:t>
            </a:r>
            <a:endParaRPr lang="en-US" sz="2800" dirty="0"/>
          </a:p>
        </p:txBody>
      </p:sp>
      <p:pic>
        <p:nvPicPr>
          <p:cNvPr id="4" name="Picture 3" descr="rocky_water_by_eddef-d5hnnb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561" y="4357979"/>
            <a:ext cx="2014805" cy="151110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976058" y="2706817"/>
            <a:ext cx="3497809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2</a:t>
            </a:r>
            <a:r>
              <a:rPr lang="en-US" sz="2800" b="1" dirty="0" smtClean="0"/>
              <a:t>. </a:t>
            </a:r>
            <a:r>
              <a:rPr lang="en-US" sz="2800" dirty="0" smtClean="0"/>
              <a:t>Rocky surface, mostly water</a:t>
            </a:r>
            <a:endParaRPr lang="en-US" sz="28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110862" y="2730397"/>
            <a:ext cx="3254724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3</a:t>
            </a:r>
            <a:r>
              <a:rPr lang="en-US" sz="2800" b="1" dirty="0" smtClean="0"/>
              <a:t>. </a:t>
            </a:r>
            <a:r>
              <a:rPr lang="en-US" sz="2800" dirty="0" smtClean="0"/>
              <a:t>4.5 billion years old</a:t>
            </a:r>
            <a:endParaRPr lang="en-US" sz="28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177915" y="2458387"/>
            <a:ext cx="14990" cy="37025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220918" y="2458387"/>
            <a:ext cx="14990" cy="37025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 txBox="1">
            <a:spLocks/>
          </p:cNvSpPr>
          <p:nvPr/>
        </p:nvSpPr>
        <p:spPr>
          <a:xfrm>
            <a:off x="0" y="37702"/>
            <a:ext cx="9144000" cy="197841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u="sng" dirty="0" smtClean="0"/>
              <a:t>properties of Earth</a:t>
            </a:r>
            <a:r>
              <a:rPr lang="en-US" sz="4000" dirty="0" smtClean="0"/>
              <a:t>: important characteristics that make Earth different from other planets</a:t>
            </a:r>
            <a:endParaRPr lang="en-US" sz="4000" dirty="0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1064302" y="2196559"/>
            <a:ext cx="704537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236" y="4407234"/>
            <a:ext cx="2341780" cy="117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74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1. </a:t>
            </a:r>
            <a:r>
              <a:rPr lang="en-US" dirty="0" smtClean="0"/>
              <a:t>Protective Atmosphere</a:t>
            </a:r>
            <a:endParaRPr lang="en-US" dirty="0"/>
          </a:p>
        </p:txBody>
      </p:sp>
      <p:pic>
        <p:nvPicPr>
          <p:cNvPr id="3" name="Picture 2" descr="dreamstime_xl_7428933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00" y="1417638"/>
            <a:ext cx="50927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06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protective atmosphere</a:t>
            </a:r>
            <a:endParaRPr lang="en-US" dirty="0"/>
          </a:p>
        </p:txBody>
      </p:sp>
      <p:pic>
        <p:nvPicPr>
          <p:cNvPr id="3" name="Picture 2" descr="dreamstime_xl_7428933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1417638"/>
            <a:ext cx="5092700" cy="5092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32320" y="2374900"/>
            <a:ext cx="3083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Mostly </a:t>
            </a:r>
            <a:r>
              <a:rPr lang="en-US" sz="3600" b="1" dirty="0" smtClean="0"/>
              <a:t>Oxygen</a:t>
            </a:r>
            <a:r>
              <a:rPr lang="en-US" sz="3600" dirty="0" smtClean="0"/>
              <a:t> </a:t>
            </a:r>
            <a:br>
              <a:rPr lang="en-US" sz="3600" dirty="0" smtClean="0"/>
            </a:br>
            <a:r>
              <a:rPr lang="en-US" sz="3600" dirty="0" smtClean="0"/>
              <a:t>and </a:t>
            </a:r>
            <a:r>
              <a:rPr lang="en-US" sz="3600" b="1" dirty="0" smtClean="0"/>
              <a:t>Nitrogen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306361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protective atmosphere</a:t>
            </a:r>
            <a:endParaRPr lang="en-US" dirty="0"/>
          </a:p>
        </p:txBody>
      </p:sp>
      <p:pic>
        <p:nvPicPr>
          <p:cNvPr id="6" name="Picture 5" descr="dreamstime_xl_6129048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99" y="1689471"/>
            <a:ext cx="7705524" cy="476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66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cky_water_by_eddef-d5hnnb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1527174"/>
            <a:ext cx="6819900" cy="511492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2.</a:t>
            </a:r>
            <a:r>
              <a:rPr lang="en-US" dirty="0" smtClean="0"/>
              <a:t> Earth is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rocky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smtClean="0"/>
              <a:t>and mostly covered with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water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386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This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water </a:t>
            </a:r>
            <a:r>
              <a:rPr lang="en-US" dirty="0" smtClean="0"/>
              <a:t>is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frozen</a:t>
            </a:r>
            <a:r>
              <a:rPr lang="en-US" dirty="0" smtClean="0"/>
              <a:t> at the poles</a:t>
            </a:r>
            <a:endParaRPr lang="en-US" dirty="0"/>
          </a:p>
        </p:txBody>
      </p:sp>
      <p:pic>
        <p:nvPicPr>
          <p:cNvPr id="3" name="Picture 2" descr="103500main_STILL_sea_ice_2004_09_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37" y="1580439"/>
            <a:ext cx="6724188" cy="504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65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95684"/>
            <a:ext cx="7772400" cy="1470025"/>
          </a:xfrm>
        </p:spPr>
        <p:txBody>
          <a:bodyPr/>
          <a:lstStyle/>
          <a:p>
            <a:r>
              <a:rPr lang="en-US" b="1" dirty="0" smtClean="0"/>
              <a:t>3. </a:t>
            </a:r>
            <a:r>
              <a:rPr lang="en-US" dirty="0" smtClean="0"/>
              <a:t>Earth is about </a:t>
            </a:r>
            <a:r>
              <a:rPr lang="en-US" b="1" dirty="0" smtClean="0"/>
              <a:t>4.5 billion years </a:t>
            </a:r>
            <a:r>
              <a:rPr lang="en-US" dirty="0" smtClean="0"/>
              <a:t>old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23" y="1930618"/>
            <a:ext cx="8523954" cy="426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189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95684"/>
            <a:ext cx="7772400" cy="1470025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= 4,500,000,000 years 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23" y="1930618"/>
            <a:ext cx="8523954" cy="426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08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070053"/>
              </p:ext>
            </p:extLst>
          </p:nvPr>
        </p:nvGraphicFramePr>
        <p:xfrm>
          <a:off x="1205904" y="52038"/>
          <a:ext cx="7048729" cy="668793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7048729"/>
              </a:tblGrid>
              <a:tr h="1282035">
                <a:tc>
                  <a:txBody>
                    <a:bodyPr/>
                    <a:lstStyle/>
                    <a:p>
                      <a:pPr algn="ctr"/>
                      <a:r>
                        <a:rPr lang="en-US" sz="4800" b="0" u="sng" dirty="0" smtClean="0">
                          <a:solidFill>
                            <a:srgbClr val="008000"/>
                          </a:solidFill>
                        </a:rPr>
                        <a:t>Earth</a:t>
                      </a:r>
                      <a:r>
                        <a:rPr lang="en-US" sz="4800" b="0" u="sng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4800" b="0" u="sng" baseline="0" dirty="0" smtClean="0"/>
                        <a:t>Properties</a:t>
                      </a:r>
                      <a:endParaRPr lang="en-US" sz="4800" b="0" u="sng" dirty="0"/>
                    </a:p>
                  </a:txBody>
                  <a:tcPr/>
                </a:tc>
              </a:tr>
              <a:tr h="108117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Rocky</a:t>
                      </a:r>
                      <a:endParaRPr lang="en-US" sz="32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08117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Covered with </a:t>
                      </a:r>
                      <a:r>
                        <a:rPr lang="en-US" sz="3200" b="1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water</a:t>
                      </a:r>
                      <a:endParaRPr lang="en-US" sz="32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08117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Frozen</a:t>
                      </a:r>
                      <a:r>
                        <a:rPr lang="en-US" sz="320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smtClean="0"/>
                        <a:t>ice caps</a:t>
                      </a:r>
                      <a:endParaRPr lang="en-US" sz="3200" dirty="0"/>
                    </a:p>
                  </a:txBody>
                  <a:tcPr/>
                </a:tc>
              </a:tr>
              <a:tr h="108117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Protective</a:t>
                      </a:r>
                      <a:r>
                        <a:rPr lang="en-US" sz="3200" dirty="0" smtClean="0"/>
                        <a:t> Atmosphere</a:t>
                      </a:r>
                      <a:endParaRPr lang="en-US" sz="3200" dirty="0"/>
                    </a:p>
                  </a:txBody>
                  <a:tcPr/>
                </a:tc>
              </a:tr>
              <a:tr h="108117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~4.5 billion</a:t>
                      </a:r>
                      <a:r>
                        <a:rPr lang="en-US" sz="3200" baseline="0" dirty="0" smtClean="0"/>
                        <a:t> years old </a:t>
                      </a:r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 descr="oldear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840" y="5770620"/>
            <a:ext cx="1121041" cy="840082"/>
          </a:xfrm>
          <a:prstGeom prst="rect">
            <a:avLst/>
          </a:prstGeom>
        </p:spPr>
      </p:pic>
      <p:pic>
        <p:nvPicPr>
          <p:cNvPr id="4" name="Picture 3" descr="103500main_STILL_sea_ice_2004_09_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840" y="3564305"/>
            <a:ext cx="1121041" cy="840781"/>
          </a:xfrm>
          <a:prstGeom prst="rect">
            <a:avLst/>
          </a:prstGeom>
        </p:spPr>
      </p:pic>
      <p:pic>
        <p:nvPicPr>
          <p:cNvPr id="5" name="Picture 4" descr="dreamstime_xl_7019379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18" y="4728847"/>
            <a:ext cx="825500" cy="825500"/>
          </a:xfrm>
          <a:prstGeom prst="rect">
            <a:avLst/>
          </a:prstGeom>
        </p:spPr>
      </p:pic>
      <p:pic>
        <p:nvPicPr>
          <p:cNvPr id="6" name="Picture 5" descr="rocky_water_by_eddef-d5hnnbz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873" y="1828643"/>
            <a:ext cx="1732875" cy="129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37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5400" dirty="0" smtClean="0"/>
              <a:t>Earth Properties and Seasons </a:t>
            </a:r>
            <a:endParaRPr lang="en-US" sz="5400" dirty="0"/>
          </a:p>
        </p:txBody>
      </p:sp>
      <p:pic>
        <p:nvPicPr>
          <p:cNvPr id="4" name="Picture 3" descr="dreamstime_xl_4347827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9" y="1605588"/>
            <a:ext cx="7041444" cy="455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80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28700"/>
            <a:ext cx="57785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939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33" y="0"/>
            <a:ext cx="8649324" cy="1684738"/>
          </a:xfrm>
        </p:spPr>
        <p:txBody>
          <a:bodyPr>
            <a:noAutofit/>
          </a:bodyPr>
          <a:lstStyle/>
          <a:p>
            <a:r>
              <a:rPr lang="en-US" sz="4000" dirty="0" smtClean="0"/>
              <a:t>Which of the following is </a:t>
            </a:r>
            <a:r>
              <a:rPr lang="en-US" sz="4000" b="1" i="1" dirty="0" smtClean="0"/>
              <a:t>not</a:t>
            </a:r>
            <a:r>
              <a:rPr lang="en-US" sz="4000" dirty="0" smtClean="0"/>
              <a:t> true of Earth?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959376"/>
            <a:ext cx="5478906" cy="4525963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dirty="0" smtClean="0"/>
              <a:t>It is mostly covered with water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dirty="0" smtClean="0"/>
              <a:t>It is the 3</a:t>
            </a:r>
            <a:r>
              <a:rPr lang="en-US" baseline="30000" dirty="0" smtClean="0"/>
              <a:t>rd</a:t>
            </a:r>
            <a:r>
              <a:rPr lang="en-US" dirty="0" smtClean="0"/>
              <a:t> planet from the sun</a:t>
            </a:r>
          </a:p>
          <a:p>
            <a:pPr marL="514350" indent="-514350">
              <a:buAutoNum type="alphaUcPeriod"/>
            </a:pPr>
            <a:r>
              <a:rPr lang="en-US" dirty="0" smtClean="0"/>
              <a:t>The atmosphere is mostly composed of carbon 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dirty="0" smtClean="0"/>
              <a:t>It is about 4.5 billion years old</a:t>
            </a:r>
          </a:p>
          <a:p>
            <a:pPr marL="514350" indent="-514350">
              <a:buAutoNum type="alphaUcPeriod"/>
            </a:pPr>
            <a:endParaRPr lang="en-US" dirty="0" smtClean="0"/>
          </a:p>
          <a:p>
            <a:pPr marL="514350" indent="-514350">
              <a:buAutoNum type="alphaUcPeriod"/>
            </a:pPr>
            <a:endParaRPr lang="en-US" dirty="0" smtClean="0"/>
          </a:p>
          <a:p>
            <a:pPr marL="514350" indent="-514350">
              <a:buAutoNum type="alphaUcPeriod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33" y="4307798"/>
            <a:ext cx="2628067" cy="217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38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33" y="0"/>
            <a:ext cx="8649324" cy="1684738"/>
          </a:xfrm>
        </p:spPr>
        <p:txBody>
          <a:bodyPr>
            <a:noAutofit/>
          </a:bodyPr>
          <a:lstStyle/>
          <a:p>
            <a:r>
              <a:rPr lang="en-US" sz="4000" dirty="0" smtClean="0"/>
              <a:t>Which of the following is </a:t>
            </a:r>
            <a:r>
              <a:rPr lang="en-US" sz="4000" b="1" i="1" dirty="0" smtClean="0"/>
              <a:t>not</a:t>
            </a:r>
            <a:r>
              <a:rPr lang="en-US" sz="4000" dirty="0" smtClean="0"/>
              <a:t> true of Earth?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959376"/>
            <a:ext cx="5478906" cy="4525963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dirty="0" smtClean="0"/>
              <a:t>It is mostly covered with water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dirty="0" smtClean="0"/>
              <a:t>It is the 3</a:t>
            </a:r>
            <a:r>
              <a:rPr lang="en-US" baseline="30000" dirty="0" smtClean="0"/>
              <a:t>rd</a:t>
            </a:r>
            <a:r>
              <a:rPr lang="en-US" dirty="0" smtClean="0"/>
              <a:t> planet from the sun</a:t>
            </a:r>
          </a:p>
          <a:p>
            <a:pPr marL="514350" indent="-514350">
              <a:buAutoNum type="alphaUcPeriod"/>
            </a:pPr>
            <a:r>
              <a:rPr lang="en-US" b="1" dirty="0" smtClean="0">
                <a:solidFill>
                  <a:srgbClr val="FF0000"/>
                </a:solidFill>
              </a:rPr>
              <a:t>The atmosphere is mostly composed of carbon 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dirty="0" smtClean="0"/>
              <a:t>It is about 4.5 billion years old</a:t>
            </a:r>
          </a:p>
          <a:p>
            <a:pPr marL="514350" indent="-514350">
              <a:buAutoNum type="alphaUcPeriod"/>
            </a:pPr>
            <a:endParaRPr lang="en-US" dirty="0" smtClean="0"/>
          </a:p>
          <a:p>
            <a:pPr marL="514350" indent="-514350">
              <a:buAutoNum type="alphaUcPeriod"/>
            </a:pPr>
            <a:endParaRPr lang="en-US" dirty="0" smtClean="0"/>
          </a:p>
          <a:p>
            <a:pPr marL="514350" indent="-514350">
              <a:buAutoNum type="alphaUcPeriod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33" y="4307798"/>
            <a:ext cx="2628067" cy="217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51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922"/>
            <a:ext cx="7772400" cy="1470025"/>
          </a:xfrm>
        </p:spPr>
        <p:txBody>
          <a:bodyPr/>
          <a:lstStyle/>
          <a:p>
            <a:r>
              <a:rPr lang="en-US" dirty="0" smtClean="0"/>
              <a:t>Earth’s Seasons</a:t>
            </a:r>
            <a:endParaRPr lang="en-US" dirty="0"/>
          </a:p>
        </p:txBody>
      </p:sp>
      <p:pic>
        <p:nvPicPr>
          <p:cNvPr id="4" name="Picture 3" descr="dreamstime_xl_2375734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6066"/>
            <a:ext cx="914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151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ctiona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8" y="1008803"/>
            <a:ext cx="8628845" cy="5849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37890" y="719861"/>
            <a:ext cx="40473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smtClean="0">
                <a:solidFill>
                  <a:srgbClr val="FF0000"/>
                </a:solidFill>
              </a:rPr>
              <a:t>seasons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31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921" y="18922"/>
            <a:ext cx="8889168" cy="2829209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seasons</a:t>
            </a:r>
            <a:r>
              <a:rPr lang="en-US" dirty="0" smtClean="0"/>
              <a:t>: divisions of the year that have different weather patterns due to the Earth’s changing position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 descr="dreamstime_xl_2375734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5" y="2848131"/>
            <a:ext cx="914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49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eason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63887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9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6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83" y="576252"/>
            <a:ext cx="8558226" cy="546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59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904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712645">
            <a:off x="2651760" y="1097280"/>
            <a:ext cx="16882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NON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756150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12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02" y="221293"/>
            <a:ext cx="2270760" cy="17030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2" y="2628900"/>
            <a:ext cx="8995410" cy="218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09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01" y="1774462"/>
            <a:ext cx="8491093" cy="47762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01" y="221293"/>
            <a:ext cx="2523093" cy="189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15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31" y="417954"/>
            <a:ext cx="6941553" cy="575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1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337" y="274637"/>
            <a:ext cx="8710863" cy="1473951"/>
          </a:xfrm>
        </p:spPr>
        <p:txBody>
          <a:bodyPr>
            <a:noAutofit/>
          </a:bodyPr>
          <a:lstStyle/>
          <a:p>
            <a:r>
              <a:rPr lang="en-US" sz="4000" dirty="0" smtClean="0"/>
              <a:t>Earth’s __________ protects it from solar radiation from the sun.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9494" y="1975418"/>
            <a:ext cx="4774367" cy="4525963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dirty="0" smtClean="0"/>
              <a:t>atmosphere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dirty="0" smtClean="0"/>
              <a:t>moon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dirty="0" smtClean="0"/>
              <a:t>oceans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dirty="0" smtClean="0"/>
              <a:t>rocky surface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endParaRPr lang="en-US" sz="3200" dirty="0" smtClean="0"/>
          </a:p>
          <a:p>
            <a:pPr marL="514350" indent="-514350">
              <a:lnSpc>
                <a:spcPct val="150000"/>
              </a:lnSpc>
              <a:buAutoNum type="alphaUcPeriod"/>
            </a:pPr>
            <a:endParaRPr lang="en-US" sz="3200" dirty="0" smtClean="0"/>
          </a:p>
          <a:p>
            <a:pPr marL="514350" indent="-514350">
              <a:lnSpc>
                <a:spcPct val="150000"/>
              </a:lnSpc>
              <a:buAutoNum type="alphaUcPeriod"/>
            </a:pP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77" y="4238399"/>
            <a:ext cx="2752723" cy="228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44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337" y="274637"/>
            <a:ext cx="8710863" cy="1473951"/>
          </a:xfrm>
        </p:spPr>
        <p:txBody>
          <a:bodyPr>
            <a:noAutofit/>
          </a:bodyPr>
          <a:lstStyle/>
          <a:p>
            <a:r>
              <a:rPr lang="en-US" sz="4000" dirty="0" smtClean="0"/>
              <a:t>Earth’s __________ protects it from solar radiation from the sun.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9494" y="1975418"/>
            <a:ext cx="4774367" cy="4525963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b="1" dirty="0" smtClean="0">
                <a:solidFill>
                  <a:srgbClr val="FF0000"/>
                </a:solidFill>
              </a:rPr>
              <a:t>atmosphere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dirty="0" smtClean="0"/>
              <a:t>moon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dirty="0" smtClean="0"/>
              <a:t>oceans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dirty="0" smtClean="0"/>
              <a:t>rocky surface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endParaRPr lang="en-US" sz="3200" dirty="0" smtClean="0"/>
          </a:p>
          <a:p>
            <a:pPr marL="514350" indent="-514350">
              <a:lnSpc>
                <a:spcPct val="150000"/>
              </a:lnSpc>
              <a:buAutoNum type="alphaUcPeriod"/>
            </a:pPr>
            <a:endParaRPr lang="en-US" sz="3200" dirty="0" smtClean="0"/>
          </a:p>
          <a:p>
            <a:pPr marL="514350" indent="-514350">
              <a:lnSpc>
                <a:spcPct val="150000"/>
              </a:lnSpc>
              <a:buAutoNum type="alphaUcPeriod"/>
            </a:pP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77" y="4238399"/>
            <a:ext cx="2752723" cy="228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83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1684738"/>
          </a:xfrm>
        </p:spPr>
        <p:txBody>
          <a:bodyPr>
            <a:noAutofit/>
          </a:bodyPr>
          <a:lstStyle/>
          <a:p>
            <a:r>
              <a:rPr lang="en-US" sz="4000" dirty="0" smtClean="0"/>
              <a:t>Where is most of Earth’s water stored?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8673" y="1975418"/>
            <a:ext cx="4580022" cy="4731753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dirty="0" smtClean="0"/>
              <a:t>in rivers and lakes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dirty="0" smtClean="0"/>
              <a:t>in the oceans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dirty="0" smtClean="0"/>
              <a:t>underground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dirty="0" smtClean="0"/>
              <a:t>in the polar ice caps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endParaRPr lang="en-US" sz="3200" dirty="0" smtClean="0"/>
          </a:p>
          <a:p>
            <a:pPr marL="514350" indent="-514350">
              <a:lnSpc>
                <a:spcPct val="150000"/>
              </a:lnSpc>
              <a:buAutoNum type="alphaUcPeriod"/>
            </a:pP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77" y="4238399"/>
            <a:ext cx="2752723" cy="228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639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1684738"/>
          </a:xfrm>
        </p:spPr>
        <p:txBody>
          <a:bodyPr>
            <a:noAutofit/>
          </a:bodyPr>
          <a:lstStyle/>
          <a:p>
            <a:r>
              <a:rPr lang="en-US" sz="4000" dirty="0" smtClean="0"/>
              <a:t>Where is most of Earth’s water stored?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8673" y="1975418"/>
            <a:ext cx="4580022" cy="4731753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dirty="0" smtClean="0"/>
              <a:t>in rivers and lakes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dirty="0" smtClean="0"/>
              <a:t>in the oceans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dirty="0" smtClean="0"/>
              <a:t>underground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b="1" dirty="0" smtClean="0">
                <a:solidFill>
                  <a:srgbClr val="FF0000"/>
                </a:solidFill>
              </a:rPr>
              <a:t>in the polar ice caps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endParaRPr lang="en-US" sz="3200" dirty="0" smtClean="0"/>
          </a:p>
          <a:p>
            <a:pPr marL="514350" indent="-514350">
              <a:lnSpc>
                <a:spcPct val="150000"/>
              </a:lnSpc>
              <a:buAutoNum type="alphaUcPeriod"/>
            </a:pP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77" y="4238399"/>
            <a:ext cx="2752723" cy="228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641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0"/>
            <a:ext cx="843259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030" y="148590"/>
            <a:ext cx="29892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Remember!!!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923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eamstime_xl_7428933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35" y="3841254"/>
            <a:ext cx="2544554" cy="254455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127416" y="2706817"/>
            <a:ext cx="3725056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1. </a:t>
            </a:r>
            <a:r>
              <a:rPr lang="en-US" sz="2800" dirty="0" smtClean="0"/>
              <a:t>Protective Atmosphere</a:t>
            </a:r>
            <a:endParaRPr lang="en-US" sz="2800" dirty="0"/>
          </a:p>
        </p:txBody>
      </p:sp>
      <p:pic>
        <p:nvPicPr>
          <p:cNvPr id="4" name="Picture 3" descr="rocky_water_by_eddef-d5hnnb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561" y="4357979"/>
            <a:ext cx="2014805" cy="151110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976058" y="2706817"/>
            <a:ext cx="3497809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2</a:t>
            </a:r>
            <a:r>
              <a:rPr lang="en-US" sz="2800" b="1" dirty="0" smtClean="0"/>
              <a:t>. </a:t>
            </a:r>
            <a:r>
              <a:rPr lang="en-US" sz="2800" dirty="0" smtClean="0"/>
              <a:t>Rocky surface, mostly water</a:t>
            </a:r>
            <a:endParaRPr lang="en-US" sz="28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110862" y="2730397"/>
            <a:ext cx="3254724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3</a:t>
            </a:r>
            <a:r>
              <a:rPr lang="en-US" sz="2800" b="1" dirty="0" smtClean="0"/>
              <a:t>. </a:t>
            </a:r>
            <a:r>
              <a:rPr lang="en-US" sz="2800" dirty="0" smtClean="0"/>
              <a:t>4.5 billion years old</a:t>
            </a:r>
            <a:endParaRPr lang="en-US" sz="28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177915" y="2458387"/>
            <a:ext cx="14990" cy="37025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220918" y="2458387"/>
            <a:ext cx="14990" cy="37025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 txBox="1">
            <a:spLocks/>
          </p:cNvSpPr>
          <p:nvPr/>
        </p:nvSpPr>
        <p:spPr>
          <a:xfrm>
            <a:off x="0" y="37702"/>
            <a:ext cx="9144000" cy="197841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u="sng" dirty="0" smtClean="0"/>
              <a:t>properties of Earth</a:t>
            </a:r>
            <a:r>
              <a:rPr lang="en-US" sz="4000" dirty="0" smtClean="0"/>
              <a:t>: important characteristics that make Earth different from other planets</a:t>
            </a:r>
            <a:endParaRPr lang="en-US" sz="4000" dirty="0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1064302" y="2196559"/>
            <a:ext cx="704537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236" y="4407234"/>
            <a:ext cx="2341780" cy="117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64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921" y="18922"/>
            <a:ext cx="8889168" cy="2829209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seasons</a:t>
            </a:r>
            <a:r>
              <a:rPr lang="en-US" dirty="0" smtClean="0"/>
              <a:t>: divisions of the year that have different weather patterns due to the Earth’s changing position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 descr="dreamstime_xl_2375734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5" y="2848131"/>
            <a:ext cx="914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66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922"/>
            <a:ext cx="7772400" cy="1470025"/>
          </a:xfrm>
        </p:spPr>
        <p:txBody>
          <a:bodyPr/>
          <a:lstStyle/>
          <a:p>
            <a:r>
              <a:rPr lang="en-US" dirty="0" smtClean="0"/>
              <a:t>Planet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196617"/>
            <a:ext cx="77724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 body in space that revolves around a star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Picture 3" descr="200608250001_655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057" y="1807818"/>
            <a:ext cx="3861171" cy="481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54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4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_cur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731" y="2693911"/>
            <a:ext cx="4088394" cy="15206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7867" y="34525"/>
            <a:ext cx="6674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This PowerPoint was Created With </a:t>
            </a:r>
            <a:br>
              <a:rPr lang="en-US" sz="3600" dirty="0" smtClean="0"/>
            </a:br>
            <a:r>
              <a:rPr lang="en-US" sz="3600" dirty="0" smtClean="0"/>
              <a:t>Resources From: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880178" y="5177065"/>
            <a:ext cx="76152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Questions or Comments to Michael Kennedy, Ph.D.  </a:t>
            </a:r>
          </a:p>
          <a:p>
            <a:pPr algn="ctr"/>
            <a:r>
              <a:rPr lang="en-US" sz="2800" dirty="0" err="1" smtClean="0"/>
              <a:t>MKennedy@Virginia.edu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952079" y="1723233"/>
            <a:ext cx="5207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Cooperative Agreement # R324B130023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9420" y="4214588"/>
            <a:ext cx="7606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Curry School Foundation’s Research and Development Fund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9" name="Picture 8" descr="Screen Shot 2014-07-21 at 12.02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20" y="1174202"/>
            <a:ext cx="73152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42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eamstime_xl_5205209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33" y="595137"/>
            <a:ext cx="5305778" cy="5305778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892067" y="595137"/>
            <a:ext cx="1652179" cy="1874307"/>
          </a:xfrm>
          <a:prstGeom prst="ellipse">
            <a:avLst/>
          </a:prstGeom>
          <a:noFill/>
          <a:ln w="5715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624912" y="595137"/>
            <a:ext cx="1652179" cy="1874307"/>
          </a:xfrm>
          <a:prstGeom prst="ellipse">
            <a:avLst/>
          </a:prstGeom>
          <a:noFill/>
          <a:ln w="5715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473932" y="595137"/>
            <a:ext cx="1652179" cy="1874307"/>
          </a:xfrm>
          <a:prstGeom prst="ellipse">
            <a:avLst/>
          </a:prstGeom>
          <a:noFill/>
          <a:ln w="5715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820333" y="2310845"/>
            <a:ext cx="1652179" cy="1874307"/>
          </a:xfrm>
          <a:prstGeom prst="ellipse">
            <a:avLst/>
          </a:prstGeom>
          <a:noFill/>
          <a:ln w="5715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473932" y="2310845"/>
            <a:ext cx="1652179" cy="1874307"/>
          </a:xfrm>
          <a:prstGeom prst="ellipse">
            <a:avLst/>
          </a:prstGeom>
          <a:noFill/>
          <a:ln w="5715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892067" y="4185152"/>
            <a:ext cx="1652179" cy="1874307"/>
          </a:xfrm>
          <a:prstGeom prst="ellipse">
            <a:avLst/>
          </a:prstGeom>
          <a:noFill/>
          <a:ln w="5715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624912" y="4111219"/>
            <a:ext cx="1652179" cy="1874307"/>
          </a:xfrm>
          <a:prstGeom prst="ellipse">
            <a:avLst/>
          </a:prstGeom>
          <a:noFill/>
          <a:ln w="5715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448067" y="4185152"/>
            <a:ext cx="1652179" cy="1874307"/>
          </a:xfrm>
          <a:prstGeom prst="ellipse">
            <a:avLst/>
          </a:prstGeom>
          <a:noFill/>
          <a:ln w="5715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69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922"/>
            <a:ext cx="7772400" cy="1470025"/>
          </a:xfrm>
        </p:spPr>
        <p:txBody>
          <a:bodyPr/>
          <a:lstStyle/>
          <a:p>
            <a:r>
              <a:rPr lang="en-US" dirty="0" smtClean="0"/>
              <a:t>Earth</a:t>
            </a:r>
            <a:endParaRPr lang="en-US" dirty="0"/>
          </a:p>
        </p:txBody>
      </p:sp>
      <p:pic>
        <p:nvPicPr>
          <p:cNvPr id="6" name="Picture 5" descr="The_Earth_seen_from_Apollo_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634" y="1488947"/>
            <a:ext cx="4510731" cy="451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085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672149"/>
          </a:xfrm>
        </p:spPr>
        <p:txBody>
          <a:bodyPr>
            <a:normAutofit/>
          </a:bodyPr>
          <a:lstStyle/>
          <a:p>
            <a:r>
              <a:rPr lang="en-US" smtClean="0"/>
              <a:t>atmosphere</a:t>
            </a:r>
            <a:endParaRPr lang="en-US" dirty="0"/>
          </a:p>
        </p:txBody>
      </p:sp>
      <p:pic>
        <p:nvPicPr>
          <p:cNvPr id="4" name="Content Placeholder 3" descr="atmospher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xfrm>
            <a:off x="457200" y="2116394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186853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28700"/>
            <a:ext cx="57785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670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409" y="1478405"/>
            <a:ext cx="5778500" cy="4787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984" y="360679"/>
            <a:ext cx="9096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/>
              <a:t>How many planets are in our solar system?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37048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1038</Words>
  <Application>Microsoft Macintosh PowerPoint</Application>
  <PresentationFormat>On-screen Show (4:3)</PresentationFormat>
  <Paragraphs>173</Paragraphs>
  <Slides>41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Calibri</vt:lpstr>
      <vt:lpstr>Mangal</vt:lpstr>
      <vt:lpstr>Arial</vt:lpstr>
      <vt:lpstr>Office Theme</vt:lpstr>
      <vt:lpstr>PowerPoint Presentation</vt:lpstr>
      <vt:lpstr>Earth Properties and Seasons </vt:lpstr>
      <vt:lpstr>PowerPoint Presentation</vt:lpstr>
      <vt:lpstr>Planet</vt:lpstr>
      <vt:lpstr>PowerPoint Presentation</vt:lpstr>
      <vt:lpstr>Earth</vt:lpstr>
      <vt:lpstr>atmosphere</vt:lpstr>
      <vt:lpstr>PowerPoint Presentation</vt:lpstr>
      <vt:lpstr>PowerPoint Presentation</vt:lpstr>
      <vt:lpstr>PowerPoint Presentation</vt:lpstr>
      <vt:lpstr>PowerPoint Presentation</vt:lpstr>
      <vt:lpstr>1. Protective Atmosphere</vt:lpstr>
      <vt:lpstr>protective atmosphere</vt:lpstr>
      <vt:lpstr>protective atmosphere</vt:lpstr>
      <vt:lpstr>2. Earth is rocky and mostly covered with water</vt:lpstr>
      <vt:lpstr>This water is frozen at the poles</vt:lpstr>
      <vt:lpstr>3. Earth is about 4.5 billion years old</vt:lpstr>
      <vt:lpstr>= 4,500,000,000 years </vt:lpstr>
      <vt:lpstr>PowerPoint Presentation</vt:lpstr>
      <vt:lpstr>PowerPoint Presentation</vt:lpstr>
      <vt:lpstr>Which of the following is not true of Earth?</vt:lpstr>
      <vt:lpstr>Which of the following is not true of Earth?</vt:lpstr>
      <vt:lpstr>Earth’s Seasons</vt:lpstr>
      <vt:lpstr>PowerPoint Presentation</vt:lpstr>
      <vt:lpstr>seasons: divisions of the year that have different weather patterns due to the Earth’s changing position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Earth’s __________ protects it from solar radiation from the sun.</vt:lpstr>
      <vt:lpstr>Earth’s __________ protects it from solar radiation from the sun.</vt:lpstr>
      <vt:lpstr>Where is most of Earth’s water stored?</vt:lpstr>
      <vt:lpstr>Where is most of Earth’s water stored?</vt:lpstr>
      <vt:lpstr>PowerPoint Presentation</vt:lpstr>
      <vt:lpstr>PowerPoint Presentation</vt:lpstr>
      <vt:lpstr>seasons: divisions of the year that have different weather patterns due to the Earth’s changing position  </vt:lpstr>
      <vt:lpstr>PowerPoint Presentation</vt:lpstr>
      <vt:lpstr>PowerPoint Presentation</vt:lpstr>
    </vt:vector>
  </TitlesOfParts>
  <Company>University of Virginia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Kennedy</dc:creator>
  <cp:lastModifiedBy>Katherine Peeples</cp:lastModifiedBy>
  <cp:revision>16</cp:revision>
  <dcterms:created xsi:type="dcterms:W3CDTF">2017-07-13T14:20:52Z</dcterms:created>
  <dcterms:modified xsi:type="dcterms:W3CDTF">2017-09-19T22:28:13Z</dcterms:modified>
</cp:coreProperties>
</file>