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307" r:id="rId2"/>
    <p:sldId id="256" r:id="rId3"/>
    <p:sldId id="309" r:id="rId4"/>
    <p:sldId id="310" r:id="rId5"/>
    <p:sldId id="311" r:id="rId6"/>
    <p:sldId id="312" r:id="rId7"/>
    <p:sldId id="290" r:id="rId8"/>
    <p:sldId id="259" r:id="rId9"/>
    <p:sldId id="313" r:id="rId10"/>
    <p:sldId id="314" r:id="rId11"/>
    <p:sldId id="315" r:id="rId12"/>
    <p:sldId id="316" r:id="rId13"/>
    <p:sldId id="261" r:id="rId14"/>
    <p:sldId id="268" r:id="rId15"/>
    <p:sldId id="324" r:id="rId16"/>
    <p:sldId id="292" r:id="rId17"/>
    <p:sldId id="294" r:id="rId18"/>
    <p:sldId id="325" r:id="rId19"/>
    <p:sldId id="305" r:id="rId20"/>
    <p:sldId id="306" r:id="rId21"/>
    <p:sldId id="304" r:id="rId22"/>
    <p:sldId id="322" r:id="rId23"/>
    <p:sldId id="323" r:id="rId24"/>
    <p:sldId id="326" r:id="rId25"/>
    <p:sldId id="286" r:id="rId26"/>
    <p:sldId id="297" r:id="rId27"/>
    <p:sldId id="298" r:id="rId28"/>
    <p:sldId id="295" r:id="rId29"/>
    <p:sldId id="328" r:id="rId30"/>
    <p:sldId id="330" r:id="rId31"/>
    <p:sldId id="331" r:id="rId32"/>
    <p:sldId id="302" r:id="rId33"/>
    <p:sldId id="301" r:id="rId34"/>
    <p:sldId id="327" r:id="rId35"/>
    <p:sldId id="317" r:id="rId36"/>
    <p:sldId id="280" r:id="rId37"/>
    <p:sldId id="318" r:id="rId38"/>
    <p:sldId id="321" r:id="rId39"/>
    <p:sldId id="266" r:id="rId40"/>
    <p:sldId id="272"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54" autoAdjust="0"/>
    <p:restoredTop sz="84101" autoAdjust="0"/>
  </p:normalViewPr>
  <p:slideViewPr>
    <p:cSldViewPr snapToGrid="0" snapToObjects="1">
      <p:cViewPr>
        <p:scale>
          <a:sx n="100" d="100"/>
          <a:sy n="100" d="100"/>
        </p:scale>
        <p:origin x="-1368" y="-80"/>
      </p:cViewPr>
      <p:guideLst>
        <p:guide orient="horz" pos="2160"/>
        <p:guide pos="2880"/>
      </p:guideLst>
    </p:cSldViewPr>
  </p:slideViewPr>
  <p:outlineViewPr>
    <p:cViewPr>
      <p:scale>
        <a:sx n="33" d="100"/>
        <a:sy n="33" d="100"/>
      </p:scale>
      <p:origin x="0" y="672"/>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8" d="100"/>
          <a:sy n="118" d="100"/>
        </p:scale>
        <p:origin x="-230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1CAFB1-83CA-854E-B6A3-ABA2033BC2C3}" type="datetimeFigureOut">
              <a:rPr lang="en-US" smtClean="0"/>
              <a:t>10/17/17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AEAA21-47BA-0245-9FDB-F763607C1847}" type="slidenum">
              <a:rPr lang="en-US" smtClean="0"/>
              <a:t>‹#›</a:t>
            </a:fld>
            <a:endParaRPr lang="en-US"/>
          </a:p>
        </p:txBody>
      </p:sp>
    </p:spTree>
    <p:extLst>
      <p:ext uri="{BB962C8B-B14F-4D97-AF65-F5344CB8AC3E}">
        <p14:creationId xmlns:p14="http://schemas.microsoft.com/office/powerpoint/2010/main" val="27409114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everyone get ready to learn a new vocabulary term.</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a:t>
            </a:fld>
            <a:endParaRPr lang="en-US"/>
          </a:p>
        </p:txBody>
      </p:sp>
    </p:spTree>
    <p:extLst>
      <p:ext uri="{BB962C8B-B14F-4D97-AF65-F5344CB8AC3E}">
        <p14:creationId xmlns:p14="http://schemas.microsoft.com/office/powerpoint/2010/main" val="1404337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 about review information</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10</a:t>
            </a:fld>
            <a:endParaRPr lang="en-US"/>
          </a:p>
        </p:txBody>
      </p:sp>
    </p:spTree>
    <p:extLst>
      <p:ext uri="{BB962C8B-B14F-4D97-AF65-F5344CB8AC3E}">
        <p14:creationId xmlns:p14="http://schemas.microsoft.com/office/powerpoint/2010/main" val="385265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 about review information</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11</a:t>
            </a:fld>
            <a:endParaRPr lang="en-US"/>
          </a:p>
        </p:txBody>
      </p:sp>
    </p:spTree>
    <p:extLst>
      <p:ext uri="{BB962C8B-B14F-4D97-AF65-F5344CB8AC3E}">
        <p14:creationId xmlns:p14="http://schemas.microsoft.com/office/powerpoint/2010/main" val="1310422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need to, please review this section again, or go watch the CAPs on those topics.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12</a:t>
            </a:fld>
            <a:endParaRPr lang="en-US"/>
          </a:p>
        </p:txBody>
      </p:sp>
    </p:spTree>
    <p:extLst>
      <p:ext uri="{BB962C8B-B14F-4D97-AF65-F5344CB8AC3E}">
        <p14:creationId xmlns:p14="http://schemas.microsoft.com/office/powerpoint/2010/main" val="658805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define the term.</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13</a:t>
            </a:fld>
            <a:endParaRPr lang="en-US"/>
          </a:p>
        </p:txBody>
      </p:sp>
    </p:spTree>
    <p:extLst>
      <p:ext uri="{BB962C8B-B14F-4D97-AF65-F5344CB8AC3E}">
        <p14:creationId xmlns:p14="http://schemas.microsoft.com/office/powerpoint/2010/main" val="2780561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Evolution is the process that changes species genetically over time.</a:t>
            </a:r>
            <a:r>
              <a:rPr lang="en-US" dirty="0" smtClean="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2AEAA21-47BA-0245-9FDB-F763607C1847}" type="slidenum">
              <a:rPr lang="en-US" smtClean="0"/>
              <a:t>14</a:t>
            </a:fld>
            <a:endParaRPr lang="en-US"/>
          </a:p>
        </p:txBody>
      </p:sp>
    </p:spTree>
    <p:extLst>
      <p:ext uri="{BB962C8B-B14F-4D97-AF65-F5344CB8AC3E}">
        <p14:creationId xmlns:p14="http://schemas.microsoft.com/office/powerpoint/2010/main" val="287612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That is the basic definition, but there is a bit more you need to know.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15</a:t>
            </a:fld>
            <a:endParaRPr lang="en-US" dirty="0"/>
          </a:p>
        </p:txBody>
      </p:sp>
    </p:spTree>
    <p:extLst>
      <p:ext uri="{BB962C8B-B14F-4D97-AF65-F5344CB8AC3E}">
        <p14:creationId xmlns:p14="http://schemas.microsoft.com/office/powerpoint/2010/main" val="881923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Evolution comes from mutations in an organisms’ DNA. </a:t>
            </a:r>
          </a:p>
          <a:p>
            <a:r>
              <a:rPr lang="en-US" dirty="0" smtClean="0"/>
              <a:t>These</a:t>
            </a:r>
            <a:r>
              <a:rPr lang="en-US" baseline="0" dirty="0" smtClean="0"/>
              <a:t> m</a:t>
            </a:r>
            <a:r>
              <a:rPr lang="en-US" dirty="0" smtClean="0"/>
              <a:t>utations</a:t>
            </a:r>
            <a:r>
              <a:rPr lang="en-US" baseline="0" dirty="0" smtClean="0"/>
              <a:t> can be helpful. They can help an organism survive or live longer so they can pass on their genes to their offspring. This insect’s green color and shape is an example of evolution. Since the color and shape helped the insect hide from their predators and survive, they were more likely to live long enough to reproduce and pass these traits on to offspring.</a:t>
            </a:r>
          </a:p>
        </p:txBody>
      </p:sp>
      <p:sp>
        <p:nvSpPr>
          <p:cNvPr id="4" name="Slide Number Placeholder 3"/>
          <p:cNvSpPr>
            <a:spLocks noGrp="1"/>
          </p:cNvSpPr>
          <p:nvPr>
            <p:ph type="sldNum" sz="quarter" idx="10"/>
          </p:nvPr>
        </p:nvSpPr>
        <p:spPr/>
        <p:txBody>
          <a:bodyPr/>
          <a:lstStyle/>
          <a:p>
            <a:fld id="{52AEAA21-47BA-0245-9FDB-F763607C1847}" type="slidenum">
              <a:rPr lang="en-US" smtClean="0"/>
              <a:t>16</a:t>
            </a:fld>
            <a:endParaRPr lang="en-US"/>
          </a:p>
        </p:txBody>
      </p:sp>
    </p:spTree>
    <p:extLst>
      <p:ext uri="{BB962C8B-B14F-4D97-AF65-F5344CB8AC3E}">
        <p14:creationId xmlns:p14="http://schemas.microsoft.com/office/powerpoint/2010/main" val="2292631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enough</a:t>
            </a:r>
            <a:r>
              <a:rPr lang="en-US" baseline="0" dirty="0" smtClean="0"/>
              <a:t> of the population has this new trait we say that a change has taken place in the species. </a:t>
            </a:r>
          </a:p>
          <a:p>
            <a:r>
              <a:rPr lang="en-US" baseline="0" dirty="0" smtClean="0"/>
              <a:t>This change is called evolution. </a:t>
            </a:r>
          </a:p>
          <a:p>
            <a:r>
              <a:rPr lang="en-US" baseline="0" dirty="0" smtClean="0"/>
              <a:t>Through evolution, this insect changed to have the same color and shape as a leaf to hide from predators.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17</a:t>
            </a:fld>
            <a:endParaRPr lang="en-US"/>
          </a:p>
        </p:txBody>
      </p:sp>
    </p:spTree>
    <p:extLst>
      <p:ext uri="{BB962C8B-B14F-4D97-AF65-F5344CB8AC3E}">
        <p14:creationId xmlns:p14="http://schemas.microsoft.com/office/powerpoint/2010/main" val="1553976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Evolution </a:t>
            </a:r>
            <a:r>
              <a:rPr lang="en-US" baseline="0" dirty="0" smtClean="0"/>
              <a:t>takes many generations to see a change in a species’ genetic makeup. </a:t>
            </a:r>
          </a:p>
          <a:p>
            <a:r>
              <a:rPr lang="en-US" baseline="0" dirty="0" smtClean="0"/>
              <a:t>It can take a long time depending on how quickly the species reproduces.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18</a:t>
            </a:fld>
            <a:endParaRPr lang="en-US"/>
          </a:p>
        </p:txBody>
      </p:sp>
    </p:spTree>
    <p:extLst>
      <p:ext uri="{BB962C8B-B14F-4D97-AF65-F5344CB8AC3E}">
        <p14:creationId xmlns:p14="http://schemas.microsoft.com/office/powerpoint/2010/main" val="340262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r>
              <a:rPr lang="en-US" baseline="0" dirty="0" smtClean="0"/>
              <a:t> take a moment to review the definition of evolution.</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19</a:t>
            </a:fld>
            <a:endParaRPr lang="en-US"/>
          </a:p>
        </p:txBody>
      </p:sp>
    </p:spTree>
    <p:extLst>
      <p:ext uri="{BB962C8B-B14F-4D97-AF65-F5344CB8AC3E}">
        <p14:creationId xmlns:p14="http://schemas.microsoft.com/office/powerpoint/2010/main" val="111939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a:t>
            </a:r>
            <a:r>
              <a:rPr lang="en-US" baseline="0" dirty="0" smtClean="0"/>
              <a:t>lesson we </a:t>
            </a:r>
            <a:r>
              <a:rPr lang="en-US" baseline="0" dirty="0" smtClean="0"/>
              <a:t>talk about evolution.</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a:t>
            </a:fld>
            <a:endParaRPr lang="en-US"/>
          </a:p>
        </p:txBody>
      </p:sp>
    </p:spTree>
    <p:extLst>
      <p:ext uri="{BB962C8B-B14F-4D97-AF65-F5344CB8AC3E}">
        <p14:creationId xmlns:p14="http://schemas.microsoft.com/office/powerpoint/2010/main" val="2425274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20</a:t>
            </a:fld>
            <a:endParaRPr lang="en-US"/>
          </a:p>
        </p:txBody>
      </p:sp>
    </p:spTree>
    <p:extLst>
      <p:ext uri="{BB962C8B-B14F-4D97-AF65-F5344CB8AC3E}">
        <p14:creationId xmlns:p14="http://schemas.microsoft.com/office/powerpoint/2010/main" val="1119396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let’s talk about some examples of evolution.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21</a:t>
            </a:fld>
            <a:endParaRPr lang="en-US"/>
          </a:p>
        </p:txBody>
      </p:sp>
    </p:spTree>
    <p:extLst>
      <p:ext uri="{BB962C8B-B14F-4D97-AF65-F5344CB8AC3E}">
        <p14:creationId xmlns:p14="http://schemas.microsoft.com/office/powerpoint/2010/main" val="2124882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example</a:t>
            </a:r>
            <a:r>
              <a:rPr lang="en-US" baseline="0" dirty="0" smtClean="0"/>
              <a:t> of evolution can be seen in the human body. </a:t>
            </a:r>
          </a:p>
          <a:p>
            <a:r>
              <a:rPr lang="en-US" baseline="0" dirty="0" smtClean="0"/>
              <a:t>Many, many, many generations ago, a species from which humans evolved most likely had tails. </a:t>
            </a:r>
          </a:p>
        </p:txBody>
      </p:sp>
      <p:sp>
        <p:nvSpPr>
          <p:cNvPr id="4" name="Slide Number Placeholder 3"/>
          <p:cNvSpPr>
            <a:spLocks noGrp="1"/>
          </p:cNvSpPr>
          <p:nvPr>
            <p:ph type="sldNum" sz="quarter" idx="10"/>
          </p:nvPr>
        </p:nvSpPr>
        <p:spPr/>
        <p:txBody>
          <a:bodyPr/>
          <a:lstStyle/>
          <a:p>
            <a:fld id="{52AEAA21-47BA-0245-9FDB-F763607C1847}" type="slidenum">
              <a:rPr lang="en-US" smtClean="0"/>
              <a:t>22</a:t>
            </a:fld>
            <a:endParaRPr lang="en-US"/>
          </a:p>
        </p:txBody>
      </p:sp>
    </p:spTree>
    <p:extLst>
      <p:ext uri="{BB962C8B-B14F-4D97-AF65-F5344CB8AC3E}">
        <p14:creationId xmlns:p14="http://schemas.microsoft.com/office/powerpoint/2010/main" val="732550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Over time a long period of time, humans evolved to not have tails. </a:t>
            </a:r>
          </a:p>
          <a:p>
            <a:r>
              <a:rPr lang="en-US" baseline="0" dirty="0" smtClean="0"/>
              <a:t>What is left over is called the tail bone, but we do not have tails any more.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23</a:t>
            </a:fld>
            <a:endParaRPr lang="en-US"/>
          </a:p>
        </p:txBody>
      </p:sp>
    </p:spTree>
    <p:extLst>
      <p:ext uri="{BB962C8B-B14F-4D97-AF65-F5344CB8AC3E}">
        <p14:creationId xmlns:p14="http://schemas.microsoft.com/office/powerpoint/2010/main" val="732550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Humans reproduce slowly so it takes</a:t>
            </a:r>
            <a:r>
              <a:rPr lang="en-US" baseline="0" dirty="0" smtClean="0"/>
              <a:t> a long time for evolution to happen in the human body.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24</a:t>
            </a:fld>
            <a:endParaRPr lang="en-US"/>
          </a:p>
        </p:txBody>
      </p:sp>
    </p:spTree>
    <p:extLst>
      <p:ext uri="{BB962C8B-B14F-4D97-AF65-F5344CB8AC3E}">
        <p14:creationId xmlns:p14="http://schemas.microsoft.com/office/powerpoint/2010/main" val="340262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example of evolution is the increase in the number of bacteria</a:t>
            </a:r>
            <a:r>
              <a:rPr lang="en-US" baseline="0" dirty="0" smtClean="0"/>
              <a:t> that can survive even when you take medicine, or antibiotics.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25</a:t>
            </a:fld>
            <a:endParaRPr lang="en-US"/>
          </a:p>
        </p:txBody>
      </p:sp>
    </p:spTree>
    <p:extLst>
      <p:ext uri="{BB962C8B-B14F-4D97-AF65-F5344CB8AC3E}">
        <p14:creationId xmlns:p14="http://schemas.microsoft.com/office/powerpoint/2010/main" val="1976272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Certain </a:t>
            </a:r>
            <a:r>
              <a:rPr lang="en-US" baseline="0" dirty="0" smtClean="0"/>
              <a:t>bacteria had a mutation, or  a change in their DNA, that stopped them from being killed by the antibiotics.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26</a:t>
            </a:fld>
            <a:endParaRPr lang="en-US"/>
          </a:p>
        </p:txBody>
      </p:sp>
    </p:spTree>
    <p:extLst>
      <p:ext uri="{BB962C8B-B14F-4D97-AF65-F5344CB8AC3E}">
        <p14:creationId xmlns:p14="http://schemas.microsoft.com/office/powerpoint/2010/main" val="979619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time this antibiotic</a:t>
            </a:r>
            <a:r>
              <a:rPr lang="en-US" baseline="0" dirty="0" smtClean="0"/>
              <a:t> resistant gene has spread to more individuals in the bacteria population.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27</a:t>
            </a:fld>
            <a:endParaRPr lang="en-US"/>
          </a:p>
        </p:txBody>
      </p:sp>
    </p:spTree>
    <p:extLst>
      <p:ext uri="{BB962C8B-B14F-4D97-AF65-F5344CB8AC3E}">
        <p14:creationId xmlns:p14="http://schemas.microsoft.com/office/powerpoint/2010/main" val="31910223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Bacteria</a:t>
            </a:r>
            <a:r>
              <a:rPr lang="en-US" baseline="0" dirty="0" smtClean="0"/>
              <a:t> reproduce very quickly so you can have many generations of bacteria in a short period of time. </a:t>
            </a:r>
          </a:p>
          <a:p>
            <a:r>
              <a:rPr lang="en-US" baseline="0" dirty="0" smtClean="0"/>
              <a:t>Because of this, we can see a change in the whole species’ genetic makeup quickly.</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28</a:t>
            </a:fld>
            <a:endParaRPr lang="en-US"/>
          </a:p>
        </p:txBody>
      </p:sp>
    </p:spTree>
    <p:extLst>
      <p:ext uri="{BB962C8B-B14F-4D97-AF65-F5344CB8AC3E}">
        <p14:creationId xmlns:p14="http://schemas.microsoft.com/office/powerpoint/2010/main" val="3195779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talk about some non-examples of evolution.  These are things that might seem similar but do not fit the definition of evolution.</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29</a:t>
            </a:fld>
            <a:endParaRPr lang="en-US"/>
          </a:p>
        </p:txBody>
      </p:sp>
    </p:spTree>
    <p:extLst>
      <p:ext uri="{BB962C8B-B14F-4D97-AF65-F5344CB8AC3E}">
        <p14:creationId xmlns:p14="http://schemas.microsoft.com/office/powerpoint/2010/main" val="570011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Before we define the term evolution, let’s review some other words that you already learned, and make sure you are firm in your understanding.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a:t>
            </a:fld>
            <a:endParaRPr lang="en-US"/>
          </a:p>
        </p:txBody>
      </p:sp>
    </p:spTree>
    <p:extLst>
      <p:ext uri="{BB962C8B-B14F-4D97-AF65-F5344CB8AC3E}">
        <p14:creationId xmlns:p14="http://schemas.microsoft.com/office/powerpoint/2010/main" val="1631321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non-example of evolution</a:t>
            </a:r>
            <a:r>
              <a:rPr lang="en-US" baseline="0" dirty="0" smtClean="0"/>
              <a:t> is exercise. If you exercise a lot, your muscles will get big. However, this will not pass on to your offspring. They will have to work just as hard to get the same big muscles.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30</a:t>
            </a:fld>
            <a:endParaRPr lang="en-US"/>
          </a:p>
        </p:txBody>
      </p:sp>
    </p:spTree>
    <p:extLst>
      <p:ext uri="{BB962C8B-B14F-4D97-AF65-F5344CB8AC3E}">
        <p14:creationId xmlns:p14="http://schemas.microsoft.com/office/powerpoint/2010/main" val="217833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non-example of evolution</a:t>
            </a:r>
            <a:r>
              <a:rPr lang="en-US" baseline="0" dirty="0" smtClean="0"/>
              <a:t> is a giraffe’s long neck. The giraffe stretching its neck to reach plants will not lead to it evolving by getting a longer neck.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31</a:t>
            </a:fld>
            <a:endParaRPr lang="en-US"/>
          </a:p>
        </p:txBody>
      </p:sp>
    </p:spTree>
    <p:extLst>
      <p:ext uri="{BB962C8B-B14F-4D97-AF65-F5344CB8AC3E}">
        <p14:creationId xmlns:p14="http://schemas.microsoft.com/office/powerpoint/2010/main" val="217833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a:t>
            </a:r>
            <a:r>
              <a:rPr lang="en-US" baseline="0" dirty="0" smtClean="0"/>
              <a:t> me give you a clue to remember what happens during evolution.</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32</a:t>
            </a:fld>
            <a:endParaRPr lang="en-US"/>
          </a:p>
        </p:txBody>
      </p:sp>
    </p:spTree>
    <p:extLst>
      <p:ext uri="{BB962C8B-B14F-4D97-AF65-F5344CB8AC3E}">
        <p14:creationId xmlns:p14="http://schemas.microsoft.com/office/powerpoint/2010/main" val="26036881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baseline="0" dirty="0" smtClean="0"/>
              <a:t> word </a:t>
            </a:r>
            <a:r>
              <a:rPr lang="en-US" dirty="0" smtClean="0"/>
              <a:t>evolve</a:t>
            </a:r>
            <a:r>
              <a:rPr lang="en-US" baseline="0" dirty="0" smtClean="0"/>
              <a:t> means to change. Evolution </a:t>
            </a:r>
            <a:r>
              <a:rPr lang="en-US" b="1" baseline="0" dirty="0" smtClean="0"/>
              <a:t>changes </a:t>
            </a:r>
            <a:r>
              <a:rPr lang="en-US" baseline="0" dirty="0" smtClean="0"/>
              <a:t>a species over time.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33</a:t>
            </a:fld>
            <a:endParaRPr lang="en-US"/>
          </a:p>
        </p:txBody>
      </p:sp>
    </p:spTree>
    <p:extLst>
      <p:ext uri="{BB962C8B-B14F-4D97-AF65-F5344CB8AC3E}">
        <p14:creationId xmlns:p14="http://schemas.microsoft.com/office/powerpoint/2010/main" val="14769101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remember!</a:t>
            </a:r>
          </a:p>
          <a:p>
            <a:endParaRPr lang="en-US" dirty="0" smtClean="0"/>
          </a:p>
        </p:txBody>
      </p:sp>
      <p:sp>
        <p:nvSpPr>
          <p:cNvPr id="4" name="Slide Number Placeholder 3"/>
          <p:cNvSpPr>
            <a:spLocks noGrp="1"/>
          </p:cNvSpPr>
          <p:nvPr>
            <p:ph type="sldNum" sz="quarter" idx="10"/>
          </p:nvPr>
        </p:nvSpPr>
        <p:spPr/>
        <p:txBody>
          <a:bodyPr/>
          <a:lstStyle/>
          <a:p>
            <a:fld id="{52AEAA21-47BA-0245-9FDB-F763607C1847}" type="slidenum">
              <a:rPr lang="en-US" smtClean="0"/>
              <a:t>34</a:t>
            </a:fld>
            <a:endParaRPr lang="en-US"/>
          </a:p>
        </p:txBody>
      </p:sp>
    </p:spTree>
    <p:extLst>
      <p:ext uri="{BB962C8B-B14F-4D97-AF65-F5344CB8AC3E}">
        <p14:creationId xmlns:p14="http://schemas.microsoft.com/office/powerpoint/2010/main" val="16779940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Let’s review what we have learned one more time.</a:t>
            </a:r>
          </a:p>
        </p:txBody>
      </p:sp>
      <p:sp>
        <p:nvSpPr>
          <p:cNvPr id="4" name="Slide Number Placeholder 3"/>
          <p:cNvSpPr>
            <a:spLocks noGrp="1"/>
          </p:cNvSpPr>
          <p:nvPr>
            <p:ph type="sldNum" sz="quarter" idx="10"/>
          </p:nvPr>
        </p:nvSpPr>
        <p:spPr/>
        <p:txBody>
          <a:bodyPr/>
          <a:lstStyle/>
          <a:p>
            <a:fld id="{52AEAA21-47BA-0245-9FDB-F763607C1847}" type="slidenum">
              <a:rPr lang="en-US" smtClean="0"/>
              <a:t>35</a:t>
            </a:fld>
            <a:endParaRPr lang="en-US"/>
          </a:p>
        </p:txBody>
      </p:sp>
    </p:spTree>
    <p:extLst>
      <p:ext uri="{BB962C8B-B14F-4D97-AF65-F5344CB8AC3E}">
        <p14:creationId xmlns:p14="http://schemas.microsoft.com/office/powerpoint/2010/main" val="17661768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Remember that evolution is</a:t>
            </a:r>
            <a:r>
              <a:rPr lang="en-US" sz="1200" kern="1200" dirty="0" smtClean="0">
                <a:solidFill>
                  <a:schemeClr val="tx1"/>
                </a:solidFill>
                <a:effectLst/>
                <a:latin typeface="+mn-lt"/>
                <a:ea typeface="+mn-ea"/>
                <a:cs typeface="+mn-cs"/>
              </a:rPr>
              <a:t> the process that changes </a:t>
            </a:r>
            <a:r>
              <a:rPr lang="en-US" sz="1200" kern="1200" smtClean="0">
                <a:solidFill>
                  <a:schemeClr val="tx1"/>
                </a:solidFill>
                <a:effectLst/>
                <a:latin typeface="+mn-lt"/>
                <a:ea typeface="+mn-ea"/>
                <a:cs typeface="+mn-cs"/>
              </a:rPr>
              <a:t>species genetically </a:t>
            </a:r>
            <a:r>
              <a:rPr lang="en-US" sz="1200" kern="1200" dirty="0" smtClean="0">
                <a:solidFill>
                  <a:schemeClr val="tx1"/>
                </a:solidFill>
                <a:effectLst/>
                <a:latin typeface="+mn-lt"/>
                <a:ea typeface="+mn-ea"/>
                <a:cs typeface="+mn-cs"/>
              </a:rPr>
              <a:t>over time.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36</a:t>
            </a:fld>
            <a:endParaRPr lang="en-US"/>
          </a:p>
        </p:txBody>
      </p:sp>
    </p:spTree>
    <p:extLst>
      <p:ext uri="{BB962C8B-B14F-4D97-AF65-F5344CB8AC3E}">
        <p14:creationId xmlns:p14="http://schemas.microsoft.com/office/powerpoint/2010/main" val="8580202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What is evolution? </a:t>
            </a:r>
          </a:p>
          <a:p>
            <a:endParaRPr lang="en-US" sz="1200" dirty="0" smtClean="0"/>
          </a:p>
          <a:p>
            <a:r>
              <a:rPr lang="en-US" sz="1200" dirty="0" smtClean="0"/>
              <a:t>a.) A change in a species that happens slowly</a:t>
            </a:r>
          </a:p>
          <a:p>
            <a:r>
              <a:rPr lang="en-US" sz="1200" dirty="0" smtClean="0"/>
              <a:t>b.) A skill you gain with hard work</a:t>
            </a:r>
          </a:p>
          <a:p>
            <a:r>
              <a:rPr lang="en-US" sz="1200" dirty="0" smtClean="0"/>
              <a:t>c.) Something that happens when you get older</a:t>
            </a:r>
            <a:r>
              <a:rPr lang="en-US" dirty="0" smtClean="0"/>
              <a:t> </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37</a:t>
            </a:fld>
            <a:endParaRPr lang="en-US"/>
          </a:p>
        </p:txBody>
      </p:sp>
    </p:spTree>
    <p:extLst>
      <p:ext uri="{BB962C8B-B14F-4D97-AF65-F5344CB8AC3E}">
        <p14:creationId xmlns:p14="http://schemas.microsoft.com/office/powerpoint/2010/main" val="10246410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need to, please review this section again</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38</a:t>
            </a:fld>
            <a:endParaRPr lang="en-US"/>
          </a:p>
        </p:txBody>
      </p:sp>
    </p:spTree>
    <p:extLst>
      <p:ext uri="{BB962C8B-B14F-4D97-AF65-F5344CB8AC3E}">
        <p14:creationId xmlns:p14="http://schemas.microsoft.com/office/powerpoint/2010/main" val="7096571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concludes the video on evolution.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39</a:t>
            </a:fld>
            <a:endParaRPr lang="en-US"/>
          </a:p>
        </p:txBody>
      </p:sp>
    </p:spTree>
    <p:extLst>
      <p:ext uri="{BB962C8B-B14F-4D97-AF65-F5344CB8AC3E}">
        <p14:creationId xmlns:p14="http://schemas.microsoft.com/office/powerpoint/2010/main" val="1677994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that parents’ hereditary material give traits—such</a:t>
            </a:r>
            <a:r>
              <a:rPr lang="en-US" baseline="0" dirty="0" smtClean="0"/>
              <a:t> as eye color, hair color, blood type, or height—to their offspring, or their children. </a:t>
            </a:r>
          </a:p>
          <a:p>
            <a:r>
              <a:rPr lang="en-US" baseline="0" dirty="0" smtClean="0"/>
              <a:t>Humans have hereditary traits. So do animals, plants, and other organisms.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4</a:t>
            </a:fld>
            <a:endParaRPr lang="en-US"/>
          </a:p>
        </p:txBody>
      </p:sp>
    </p:spTree>
    <p:extLst>
      <p:ext uri="{BB962C8B-B14F-4D97-AF65-F5344CB8AC3E}">
        <p14:creationId xmlns:p14="http://schemas.microsoft.com/office/powerpoint/2010/main" val="2008268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a:t>
            </a:r>
            <a:r>
              <a:rPr lang="en-US" baseline="0" dirty="0" smtClean="0"/>
              <a:t> remember</a:t>
            </a:r>
            <a:r>
              <a:rPr lang="en-US" dirty="0" smtClean="0"/>
              <a:t> that DNA is the hereditary</a:t>
            </a:r>
            <a:r>
              <a:rPr lang="en-US" baseline="0" dirty="0" smtClean="0"/>
              <a:t> material in all organisms.</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5</a:t>
            </a:fld>
            <a:endParaRPr lang="en-US"/>
          </a:p>
        </p:txBody>
      </p:sp>
    </p:spTree>
    <p:extLst>
      <p:ext uri="{BB962C8B-B14F-4D97-AF65-F5344CB8AC3E}">
        <p14:creationId xmlns:p14="http://schemas.microsoft.com/office/powerpoint/2010/main" val="250787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a:t>
            </a:r>
            <a:r>
              <a:rPr lang="en-US" dirty="0" smtClean="0"/>
              <a:t>genes</a:t>
            </a:r>
            <a:r>
              <a:rPr lang="en-US" baseline="0" dirty="0" smtClean="0"/>
              <a:t> are the parts of DNA that carry the information that determines your traits—such as hair color, height, baldness, and blood type.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6</a:t>
            </a:fld>
            <a:endParaRPr lang="en-US"/>
          </a:p>
        </p:txBody>
      </p:sp>
    </p:spTree>
    <p:extLst>
      <p:ext uri="{BB962C8B-B14F-4D97-AF65-F5344CB8AC3E}">
        <p14:creationId xmlns:p14="http://schemas.microsoft.com/office/powerpoint/2010/main" val="1196099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a:t>
            </a:r>
            <a:r>
              <a:rPr lang="en-US" sz="1200" kern="1200" baseline="0" dirty="0" smtClean="0">
                <a:solidFill>
                  <a:schemeClr val="tx1"/>
                </a:solidFill>
                <a:effectLst/>
                <a:latin typeface="+mn-lt"/>
                <a:ea typeface="+mn-ea"/>
                <a:cs typeface="+mn-cs"/>
              </a:rPr>
              <a:t> m</a:t>
            </a:r>
            <a:r>
              <a:rPr lang="en-US" sz="1200" kern="1200" dirty="0" smtClean="0">
                <a:solidFill>
                  <a:schemeClr val="tx1"/>
                </a:solidFill>
                <a:effectLst/>
                <a:latin typeface="+mn-lt"/>
                <a:ea typeface="+mn-ea"/>
                <a:cs typeface="+mn-cs"/>
              </a:rPr>
              <a:t>utation is a permanent change in the DNA sequence</a:t>
            </a:r>
            <a:r>
              <a:rPr lang="en-US" sz="1200" kern="1200" baseline="0" dirty="0" smtClean="0">
                <a:solidFill>
                  <a:schemeClr val="tx1"/>
                </a:solidFill>
                <a:effectLst/>
                <a:latin typeface="+mn-lt"/>
                <a:ea typeface="+mn-ea"/>
                <a:cs typeface="+mn-cs"/>
              </a:rPr>
              <a:t> that makes up a gene.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2AEAA21-47BA-0245-9FDB-F763607C1847}" type="slidenum">
              <a:rPr lang="en-US" smtClean="0"/>
              <a:t>7</a:t>
            </a:fld>
            <a:endParaRPr lang="en-US"/>
          </a:p>
        </p:txBody>
      </p:sp>
    </p:spTree>
    <p:extLst>
      <p:ext uri="{BB962C8B-B14F-4D97-AF65-F5344CB8AC3E}">
        <p14:creationId xmlns:p14="http://schemas.microsoft.com/office/powerpoint/2010/main" val="3559536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Also, remember that species is one unique type of organism.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8</a:t>
            </a:fld>
            <a:endParaRPr lang="en-US"/>
          </a:p>
        </p:txBody>
      </p:sp>
    </p:spTree>
    <p:extLst>
      <p:ext uri="{BB962C8B-B14F-4D97-AF65-F5344CB8AC3E}">
        <p14:creationId xmlns:p14="http://schemas.microsoft.com/office/powerpoint/2010/main" val="250787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Now</a:t>
            </a:r>
            <a:r>
              <a:rPr lang="en-US" b="0" baseline="0" dirty="0" smtClean="0"/>
              <a:t> let’s pause for a moment to review the information we have covered already.</a:t>
            </a:r>
            <a:endParaRPr lang="en-US" b="0" dirty="0"/>
          </a:p>
        </p:txBody>
      </p:sp>
      <p:sp>
        <p:nvSpPr>
          <p:cNvPr id="4" name="Slide Number Placeholder 3"/>
          <p:cNvSpPr>
            <a:spLocks noGrp="1"/>
          </p:cNvSpPr>
          <p:nvPr>
            <p:ph type="sldNum" sz="quarter" idx="10"/>
          </p:nvPr>
        </p:nvSpPr>
        <p:spPr/>
        <p:txBody>
          <a:bodyPr/>
          <a:lstStyle/>
          <a:p>
            <a:fld id="{52AEAA21-47BA-0245-9FDB-F763607C1847}" type="slidenum">
              <a:rPr lang="en-US" smtClean="0"/>
              <a:t>9</a:t>
            </a:fld>
            <a:endParaRPr lang="en-US"/>
          </a:p>
        </p:txBody>
      </p:sp>
    </p:spTree>
    <p:extLst>
      <p:ext uri="{BB962C8B-B14F-4D97-AF65-F5344CB8AC3E}">
        <p14:creationId xmlns:p14="http://schemas.microsoft.com/office/powerpoint/2010/main" val="416306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DED4C2-6C0F-E44C-8E0F-16CCABFECB20}" type="datetimeFigureOut">
              <a:rPr lang="en-US" smtClean="0"/>
              <a:t>10/17/17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DE075B-A271-EC4F-9FAE-F5666F14E086}" type="slidenum">
              <a:rPr lang="en-US" smtClean="0"/>
              <a:t>‹#›</a:t>
            </a:fld>
            <a:endParaRPr lang="en-US"/>
          </a:p>
        </p:txBody>
      </p:sp>
    </p:spTree>
    <p:extLst>
      <p:ext uri="{BB962C8B-B14F-4D97-AF65-F5344CB8AC3E}">
        <p14:creationId xmlns:p14="http://schemas.microsoft.com/office/powerpoint/2010/main" val="1736149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DED4C2-6C0F-E44C-8E0F-16CCABFECB20}" type="datetimeFigureOut">
              <a:rPr lang="en-US" smtClean="0"/>
              <a:t>10/17/17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DE075B-A271-EC4F-9FAE-F5666F14E086}" type="slidenum">
              <a:rPr lang="en-US" smtClean="0"/>
              <a:t>‹#›</a:t>
            </a:fld>
            <a:endParaRPr lang="en-US"/>
          </a:p>
        </p:txBody>
      </p:sp>
    </p:spTree>
    <p:extLst>
      <p:ext uri="{BB962C8B-B14F-4D97-AF65-F5344CB8AC3E}">
        <p14:creationId xmlns:p14="http://schemas.microsoft.com/office/powerpoint/2010/main" val="1510412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DED4C2-6C0F-E44C-8E0F-16CCABFECB20}" type="datetimeFigureOut">
              <a:rPr lang="en-US" smtClean="0"/>
              <a:t>10/17/17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DE075B-A271-EC4F-9FAE-F5666F14E086}" type="slidenum">
              <a:rPr lang="en-US" smtClean="0"/>
              <a:t>‹#›</a:t>
            </a:fld>
            <a:endParaRPr lang="en-US"/>
          </a:p>
        </p:txBody>
      </p:sp>
    </p:spTree>
    <p:extLst>
      <p:ext uri="{BB962C8B-B14F-4D97-AF65-F5344CB8AC3E}">
        <p14:creationId xmlns:p14="http://schemas.microsoft.com/office/powerpoint/2010/main" val="3169556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DED4C2-6C0F-E44C-8E0F-16CCABFECB20}" type="datetimeFigureOut">
              <a:rPr lang="en-US" smtClean="0"/>
              <a:t>10/17/17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DE075B-A271-EC4F-9FAE-F5666F14E086}" type="slidenum">
              <a:rPr lang="en-US" smtClean="0"/>
              <a:t>‹#›</a:t>
            </a:fld>
            <a:endParaRPr lang="en-US"/>
          </a:p>
        </p:txBody>
      </p:sp>
    </p:spTree>
    <p:extLst>
      <p:ext uri="{BB962C8B-B14F-4D97-AF65-F5344CB8AC3E}">
        <p14:creationId xmlns:p14="http://schemas.microsoft.com/office/powerpoint/2010/main" val="1876080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DED4C2-6C0F-E44C-8E0F-16CCABFECB20}" type="datetimeFigureOut">
              <a:rPr lang="en-US" smtClean="0"/>
              <a:t>10/17/17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DE075B-A271-EC4F-9FAE-F5666F14E086}" type="slidenum">
              <a:rPr lang="en-US" smtClean="0"/>
              <a:t>‹#›</a:t>
            </a:fld>
            <a:endParaRPr lang="en-US"/>
          </a:p>
        </p:txBody>
      </p:sp>
    </p:spTree>
    <p:extLst>
      <p:ext uri="{BB962C8B-B14F-4D97-AF65-F5344CB8AC3E}">
        <p14:creationId xmlns:p14="http://schemas.microsoft.com/office/powerpoint/2010/main" val="3916816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DED4C2-6C0F-E44C-8E0F-16CCABFECB20}" type="datetimeFigureOut">
              <a:rPr lang="en-US" smtClean="0"/>
              <a:t>10/17/17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DE075B-A271-EC4F-9FAE-F5666F14E086}" type="slidenum">
              <a:rPr lang="en-US" smtClean="0"/>
              <a:t>‹#›</a:t>
            </a:fld>
            <a:endParaRPr lang="en-US"/>
          </a:p>
        </p:txBody>
      </p:sp>
    </p:spTree>
    <p:extLst>
      <p:ext uri="{BB962C8B-B14F-4D97-AF65-F5344CB8AC3E}">
        <p14:creationId xmlns:p14="http://schemas.microsoft.com/office/powerpoint/2010/main" val="1015906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DED4C2-6C0F-E44C-8E0F-16CCABFECB20}" type="datetimeFigureOut">
              <a:rPr lang="en-US" smtClean="0"/>
              <a:t>10/17/17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DE075B-A271-EC4F-9FAE-F5666F14E086}" type="slidenum">
              <a:rPr lang="en-US" smtClean="0"/>
              <a:t>‹#›</a:t>
            </a:fld>
            <a:endParaRPr lang="en-US"/>
          </a:p>
        </p:txBody>
      </p:sp>
    </p:spTree>
    <p:extLst>
      <p:ext uri="{BB962C8B-B14F-4D97-AF65-F5344CB8AC3E}">
        <p14:creationId xmlns:p14="http://schemas.microsoft.com/office/powerpoint/2010/main" val="2700214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DED4C2-6C0F-E44C-8E0F-16CCABFECB20}" type="datetimeFigureOut">
              <a:rPr lang="en-US" smtClean="0"/>
              <a:t>10/17/17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DE075B-A271-EC4F-9FAE-F5666F14E086}" type="slidenum">
              <a:rPr lang="en-US" smtClean="0"/>
              <a:t>‹#›</a:t>
            </a:fld>
            <a:endParaRPr lang="en-US"/>
          </a:p>
        </p:txBody>
      </p:sp>
    </p:spTree>
    <p:extLst>
      <p:ext uri="{BB962C8B-B14F-4D97-AF65-F5344CB8AC3E}">
        <p14:creationId xmlns:p14="http://schemas.microsoft.com/office/powerpoint/2010/main" val="4069741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DED4C2-6C0F-E44C-8E0F-16CCABFECB20}" type="datetimeFigureOut">
              <a:rPr lang="en-US" smtClean="0"/>
              <a:t>10/17/17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DE075B-A271-EC4F-9FAE-F5666F14E086}" type="slidenum">
              <a:rPr lang="en-US" smtClean="0"/>
              <a:t>‹#›</a:t>
            </a:fld>
            <a:endParaRPr lang="en-US"/>
          </a:p>
        </p:txBody>
      </p:sp>
    </p:spTree>
    <p:extLst>
      <p:ext uri="{BB962C8B-B14F-4D97-AF65-F5344CB8AC3E}">
        <p14:creationId xmlns:p14="http://schemas.microsoft.com/office/powerpoint/2010/main" val="2261496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DED4C2-6C0F-E44C-8E0F-16CCABFECB20}" type="datetimeFigureOut">
              <a:rPr lang="en-US" smtClean="0"/>
              <a:t>10/17/17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DE075B-A271-EC4F-9FAE-F5666F14E086}" type="slidenum">
              <a:rPr lang="en-US" smtClean="0"/>
              <a:t>‹#›</a:t>
            </a:fld>
            <a:endParaRPr lang="en-US"/>
          </a:p>
        </p:txBody>
      </p:sp>
    </p:spTree>
    <p:extLst>
      <p:ext uri="{BB962C8B-B14F-4D97-AF65-F5344CB8AC3E}">
        <p14:creationId xmlns:p14="http://schemas.microsoft.com/office/powerpoint/2010/main" val="2439780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DED4C2-6C0F-E44C-8E0F-16CCABFECB20}" type="datetimeFigureOut">
              <a:rPr lang="en-US" smtClean="0"/>
              <a:t>10/17/17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DE075B-A271-EC4F-9FAE-F5666F14E086}" type="slidenum">
              <a:rPr lang="en-US" smtClean="0"/>
              <a:t>‹#›</a:t>
            </a:fld>
            <a:endParaRPr lang="en-US"/>
          </a:p>
        </p:txBody>
      </p:sp>
    </p:spTree>
    <p:extLst>
      <p:ext uri="{BB962C8B-B14F-4D97-AF65-F5344CB8AC3E}">
        <p14:creationId xmlns:p14="http://schemas.microsoft.com/office/powerpoint/2010/main" val="3104574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DED4C2-6C0F-E44C-8E0F-16CCABFECB20}" type="datetimeFigureOut">
              <a:rPr lang="en-US" smtClean="0"/>
              <a:t>10/17/17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DE075B-A271-EC4F-9FAE-F5666F14E086}" type="slidenum">
              <a:rPr lang="en-US" smtClean="0"/>
              <a:t>‹#›</a:t>
            </a:fld>
            <a:endParaRPr lang="en-US"/>
          </a:p>
        </p:txBody>
      </p:sp>
    </p:spTree>
    <p:extLst>
      <p:ext uri="{BB962C8B-B14F-4D97-AF65-F5344CB8AC3E}">
        <p14:creationId xmlns:p14="http://schemas.microsoft.com/office/powerpoint/2010/main" val="1423834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4" Type="http://schemas.microsoft.com/office/2007/relationships/hdphoto" Target="../media/hdphoto1.wdp"/><Relationship Id="rId5" Type="http://schemas.openxmlformats.org/officeDocument/2006/relationships/image" Target="../media/image22.png"/><Relationship Id="rId6" Type="http://schemas.microsoft.com/office/2007/relationships/hdphoto" Target="../media/hdphoto2.wdp"/><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2.png"/><Relationship Id="rId5" Type="http://schemas.microsoft.com/office/2007/relationships/hdphoto" Target="../media/hdphoto3.wdp"/><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6.jpg"/><Relationship Id="rId5" Type="http://schemas.openxmlformats.org/officeDocument/2006/relationships/image" Target="../media/image27.jp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30.jp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1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1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33.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jp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g"/><Relationship Id="rId3"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500"/>
            <a:ext cx="9144000" cy="41499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450" y="2788920"/>
            <a:ext cx="5054257" cy="4069080"/>
          </a:xfrm>
          <a:prstGeom prst="rect">
            <a:avLst/>
          </a:prstGeom>
        </p:spPr>
      </p:pic>
    </p:spTree>
    <p:extLst>
      <p:ext uri="{BB962C8B-B14F-4D97-AF65-F5344CB8AC3E}">
        <p14:creationId xmlns:p14="http://schemas.microsoft.com/office/powerpoint/2010/main" val="1176658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
        <p:nvSpPr>
          <p:cNvPr id="3" name="TextBox 2"/>
          <p:cNvSpPr txBox="1"/>
          <p:nvPr/>
        </p:nvSpPr>
        <p:spPr>
          <a:xfrm>
            <a:off x="1676400" y="160020"/>
            <a:ext cx="5656341" cy="646331"/>
          </a:xfrm>
          <a:prstGeom prst="rect">
            <a:avLst/>
          </a:prstGeom>
          <a:noFill/>
        </p:spPr>
        <p:txBody>
          <a:bodyPr wrap="none" rtlCol="0">
            <a:spAutoFit/>
          </a:bodyPr>
          <a:lstStyle/>
          <a:p>
            <a:r>
              <a:rPr lang="en-US" sz="3600" dirty="0" smtClean="0"/>
              <a:t>What does hereditary mean?</a:t>
            </a:r>
            <a:endParaRPr lang="en-US" sz="3600" dirty="0"/>
          </a:p>
        </p:txBody>
      </p:sp>
    </p:spTree>
    <p:extLst>
      <p:ext uri="{BB962C8B-B14F-4D97-AF65-F5344CB8AC3E}">
        <p14:creationId xmlns:p14="http://schemas.microsoft.com/office/powerpoint/2010/main" val="2294879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
        <p:nvSpPr>
          <p:cNvPr id="4" name="TextBox 3"/>
          <p:cNvSpPr txBox="1"/>
          <p:nvPr/>
        </p:nvSpPr>
        <p:spPr>
          <a:xfrm>
            <a:off x="2500991" y="148125"/>
            <a:ext cx="2772063" cy="646331"/>
          </a:xfrm>
          <a:prstGeom prst="rect">
            <a:avLst/>
          </a:prstGeom>
          <a:noFill/>
        </p:spPr>
        <p:txBody>
          <a:bodyPr wrap="none" rtlCol="0">
            <a:spAutoFit/>
          </a:bodyPr>
          <a:lstStyle/>
          <a:p>
            <a:r>
              <a:rPr lang="en-US" sz="3600" dirty="0" smtClean="0"/>
              <a:t>What is DNA?</a:t>
            </a:r>
            <a:endParaRPr lang="en-US" sz="3600" dirty="0"/>
          </a:p>
        </p:txBody>
      </p:sp>
    </p:spTree>
    <p:extLst>
      <p:ext uri="{BB962C8B-B14F-4D97-AF65-F5344CB8AC3E}">
        <p14:creationId xmlns:p14="http://schemas.microsoft.com/office/powerpoint/2010/main" val="2789733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9600" y="0"/>
            <a:ext cx="5364985" cy="6858000"/>
          </a:xfrm>
          <a:prstGeom prst="rect">
            <a:avLst/>
          </a:prstGeom>
        </p:spPr>
      </p:pic>
    </p:spTree>
    <p:extLst>
      <p:ext uri="{BB962C8B-B14F-4D97-AF65-F5344CB8AC3E}">
        <p14:creationId xmlns:p14="http://schemas.microsoft.com/office/powerpoint/2010/main" val="2138266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ctiona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68" y="1008803"/>
            <a:ext cx="8628845" cy="5849197"/>
          </a:xfrm>
          <a:prstGeom prst="rect">
            <a:avLst/>
          </a:prstGeom>
        </p:spPr>
      </p:pic>
      <p:sp>
        <p:nvSpPr>
          <p:cNvPr id="3" name="TextBox 2"/>
          <p:cNvSpPr txBox="1"/>
          <p:nvPr/>
        </p:nvSpPr>
        <p:spPr>
          <a:xfrm>
            <a:off x="5604944" y="702557"/>
            <a:ext cx="2838337" cy="923330"/>
          </a:xfrm>
          <a:prstGeom prst="rect">
            <a:avLst/>
          </a:prstGeom>
          <a:noFill/>
        </p:spPr>
        <p:txBody>
          <a:bodyPr wrap="none" rtlCol="0">
            <a:spAutoFit/>
          </a:bodyPr>
          <a:lstStyle/>
          <a:p>
            <a:r>
              <a:rPr lang="en-US" sz="5400" dirty="0" smtClean="0">
                <a:solidFill>
                  <a:srgbClr val="FF0000"/>
                </a:solidFill>
              </a:rPr>
              <a:t>Evolution</a:t>
            </a:r>
            <a:endParaRPr lang="en-US" sz="5400" dirty="0">
              <a:solidFill>
                <a:srgbClr val="FF0000"/>
              </a:solidFill>
            </a:endParaRPr>
          </a:p>
        </p:txBody>
      </p:sp>
    </p:spTree>
    <p:extLst>
      <p:ext uri="{BB962C8B-B14F-4D97-AF65-F5344CB8AC3E}">
        <p14:creationId xmlns:p14="http://schemas.microsoft.com/office/powerpoint/2010/main" val="2606496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8907" y="1861245"/>
            <a:ext cx="4565153" cy="4565153"/>
          </a:xfrm>
          <a:prstGeom prst="rect">
            <a:avLst/>
          </a:prstGeom>
        </p:spPr>
      </p:pic>
      <p:sp>
        <p:nvSpPr>
          <p:cNvPr id="2" name="TextBox 1"/>
          <p:cNvSpPr txBox="1"/>
          <p:nvPr/>
        </p:nvSpPr>
        <p:spPr>
          <a:xfrm>
            <a:off x="517474" y="101325"/>
            <a:ext cx="8232540" cy="1938992"/>
          </a:xfrm>
          <a:prstGeom prst="rect">
            <a:avLst/>
          </a:prstGeom>
          <a:noFill/>
        </p:spPr>
        <p:txBody>
          <a:bodyPr wrap="square" rtlCol="0">
            <a:spAutoFit/>
          </a:bodyPr>
          <a:lstStyle/>
          <a:p>
            <a:pPr algn="ctr"/>
            <a:r>
              <a:rPr lang="en-US" sz="4000" b="1" u="sng" dirty="0" smtClean="0"/>
              <a:t>Evolution</a:t>
            </a:r>
            <a:r>
              <a:rPr lang="en-US" sz="4000" dirty="0" smtClean="0"/>
              <a:t>:</a:t>
            </a:r>
            <a:endParaRPr lang="en-US" sz="4000" dirty="0"/>
          </a:p>
          <a:p>
            <a:pPr algn="ctr"/>
            <a:r>
              <a:rPr lang="en-US" sz="4000" dirty="0" smtClean="0"/>
              <a:t>process </a:t>
            </a:r>
            <a:r>
              <a:rPr lang="en-US" sz="4000" dirty="0"/>
              <a:t>that changes species </a:t>
            </a:r>
            <a:r>
              <a:rPr lang="en-US" sz="4000" dirty="0" smtClean="0"/>
              <a:t>genetically over time</a:t>
            </a:r>
            <a:endParaRPr lang="en-US" sz="4000" dirty="0"/>
          </a:p>
        </p:txBody>
      </p:sp>
    </p:spTree>
    <p:extLst>
      <p:ext uri="{BB962C8B-B14F-4D97-AF65-F5344CB8AC3E}">
        <p14:creationId xmlns:p14="http://schemas.microsoft.com/office/powerpoint/2010/main" val="1031375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6400"/>
            <a:ext cx="9144000" cy="6035566"/>
          </a:xfrm>
          <a:prstGeom prst="rect">
            <a:avLst/>
          </a:prstGeom>
        </p:spPr>
      </p:pic>
    </p:spTree>
    <p:extLst>
      <p:ext uri="{BB962C8B-B14F-4D97-AF65-F5344CB8AC3E}">
        <p14:creationId xmlns:p14="http://schemas.microsoft.com/office/powerpoint/2010/main" val="2306070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nsectandleafori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66" y="1048990"/>
            <a:ext cx="7976705" cy="5335488"/>
          </a:xfrm>
          <a:prstGeom prst="rect">
            <a:avLst/>
          </a:prstGeom>
        </p:spPr>
      </p:pic>
    </p:spTree>
    <p:extLst>
      <p:ext uri="{BB962C8B-B14F-4D97-AF65-F5344CB8AC3E}">
        <p14:creationId xmlns:p14="http://schemas.microsoft.com/office/powerpoint/2010/main" val="2107853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sect and lea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23" y="726854"/>
            <a:ext cx="7879232" cy="5910027"/>
          </a:xfrm>
          <a:prstGeom prst="rect">
            <a:avLst/>
          </a:prstGeom>
        </p:spPr>
      </p:pic>
    </p:spTree>
    <p:extLst>
      <p:ext uri="{BB962C8B-B14F-4D97-AF65-F5344CB8AC3E}">
        <p14:creationId xmlns:p14="http://schemas.microsoft.com/office/powerpoint/2010/main" val="1656146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044" y="1412748"/>
            <a:ext cx="6915912" cy="4032504"/>
          </a:xfrm>
          <a:prstGeom prst="rect">
            <a:avLst/>
          </a:prstGeom>
        </p:spPr>
      </p:pic>
    </p:spTree>
    <p:extLst>
      <p:ext uri="{BB962C8B-B14F-4D97-AF65-F5344CB8AC3E}">
        <p14:creationId xmlns:p14="http://schemas.microsoft.com/office/powerpoint/2010/main" val="1355800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Tree>
    <p:extLst>
      <p:ext uri="{BB962C8B-B14F-4D97-AF65-F5344CB8AC3E}">
        <p14:creationId xmlns:p14="http://schemas.microsoft.com/office/powerpoint/2010/main" val="2196971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0823" y="407665"/>
            <a:ext cx="8216403" cy="1470025"/>
          </a:xfrm>
        </p:spPr>
        <p:txBody>
          <a:bodyPr>
            <a:normAutofit/>
          </a:bodyPr>
          <a:lstStyle/>
          <a:p>
            <a:r>
              <a:rPr lang="en-US" sz="7200" dirty="0" smtClean="0"/>
              <a:t>Evolution</a:t>
            </a:r>
            <a:endParaRPr lang="en-US" sz="7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044" y="1598276"/>
            <a:ext cx="6915912" cy="4032504"/>
          </a:xfrm>
          <a:prstGeom prst="rect">
            <a:avLst/>
          </a:prstGeom>
        </p:spPr>
      </p:pic>
    </p:spTree>
    <p:extLst>
      <p:ext uri="{BB962C8B-B14F-4D97-AF65-F5344CB8AC3E}">
        <p14:creationId xmlns:p14="http://schemas.microsoft.com/office/powerpoint/2010/main" val="1757063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
        <p:nvSpPr>
          <p:cNvPr id="3" name="TextBox 2"/>
          <p:cNvSpPr txBox="1"/>
          <p:nvPr/>
        </p:nvSpPr>
        <p:spPr>
          <a:xfrm>
            <a:off x="2709932" y="159026"/>
            <a:ext cx="3696294" cy="646331"/>
          </a:xfrm>
          <a:prstGeom prst="rect">
            <a:avLst/>
          </a:prstGeom>
          <a:noFill/>
        </p:spPr>
        <p:txBody>
          <a:bodyPr wrap="none" rtlCol="0">
            <a:spAutoFit/>
          </a:bodyPr>
          <a:lstStyle/>
          <a:p>
            <a:r>
              <a:rPr lang="en-US" sz="3600" dirty="0" smtClean="0"/>
              <a:t>What is evolution?</a:t>
            </a:r>
            <a:endParaRPr lang="en-US" sz="3600" dirty="0"/>
          </a:p>
        </p:txBody>
      </p:sp>
    </p:spTree>
    <p:extLst>
      <p:ext uri="{BB962C8B-B14F-4D97-AF65-F5344CB8AC3E}">
        <p14:creationId xmlns:p14="http://schemas.microsoft.com/office/powerpoint/2010/main" val="3699156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1800"/>
            <a:ext cx="9144000" cy="5990445"/>
          </a:xfrm>
          <a:prstGeom prst="rect">
            <a:avLst/>
          </a:prstGeom>
        </p:spPr>
      </p:pic>
    </p:spTree>
    <p:extLst>
      <p:ext uri="{BB962C8B-B14F-4D97-AF65-F5344CB8AC3E}">
        <p14:creationId xmlns:p14="http://schemas.microsoft.com/office/powerpoint/2010/main" val="2306931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cycx.jpg"/>
          <p:cNvPicPr>
            <a:picLocks noChangeAspect="1"/>
          </p:cNvPicPr>
          <p:nvPr/>
        </p:nvPicPr>
        <p:blipFill>
          <a:blip r:embed="rId3">
            <a:extLst>
              <a:ext uri="{BEBA8EAE-BF5A-486C-A8C5-ECC9F3942E4B}">
                <a14:imgProps xmlns:a14="http://schemas.microsoft.com/office/drawing/2010/main">
                  <a14:imgLayer r:embed="rId4">
                    <a14:imgEffect>
                      <a14:backgroundRemoval t="1874" b="97914" l="1273" r="99505">
                        <a14:foregroundMark x1="18529" y1="25424" x2="18529" y2="25424"/>
                        <a14:foregroundMark x1="10042" y1="9724" x2="2511" y2="1874"/>
                      </a14:backgroundRemoval>
                    </a14:imgEffect>
                  </a14:imgLayer>
                </a14:imgProps>
              </a:ext>
              <a:ext uri="{28A0092B-C50C-407E-A947-70E740481C1C}">
                <a14:useLocalDpi xmlns:a14="http://schemas.microsoft.com/office/drawing/2010/main" val="0"/>
              </a:ext>
            </a:extLst>
          </a:blip>
          <a:stretch>
            <a:fillRect/>
          </a:stretch>
        </p:blipFill>
        <p:spPr>
          <a:xfrm>
            <a:off x="-1227094" y="0"/>
            <a:ext cx="6858000" cy="6858000"/>
          </a:xfrm>
          <a:prstGeom prst="rect">
            <a:avLst/>
          </a:prstGeom>
        </p:spPr>
      </p:pic>
      <p:pic>
        <p:nvPicPr>
          <p:cNvPr id="3" name="Picture 2" descr="dreamstime_xl_56653169.jpg"/>
          <p:cNvPicPr>
            <a:picLocks noChangeAspect="1"/>
          </p:cNvPicPr>
          <p:nvPr/>
        </p:nvPicPr>
        <p:blipFill>
          <a:blip r:embed="rId5">
            <a:extLst>
              <a:ext uri="{BEBA8EAE-BF5A-486C-A8C5-ECC9F3942E4B}">
                <a14:imgProps xmlns:a14="http://schemas.microsoft.com/office/drawing/2010/main">
                  <a14:imgLayer r:embed="rId6">
                    <a14:imgEffect>
                      <a14:backgroundRemoval t="2829" b="97277" l="2617" r="97383"/>
                    </a14:imgEffect>
                  </a14:imgLayer>
                </a14:imgProps>
              </a:ext>
              <a:ext uri="{28A0092B-C50C-407E-A947-70E740481C1C}">
                <a14:useLocalDpi xmlns:a14="http://schemas.microsoft.com/office/drawing/2010/main" val="0"/>
              </a:ext>
            </a:extLst>
          </a:blip>
          <a:stretch>
            <a:fillRect/>
          </a:stretch>
        </p:blipFill>
        <p:spPr>
          <a:xfrm>
            <a:off x="4191416" y="731807"/>
            <a:ext cx="4404294" cy="4404294"/>
          </a:xfrm>
          <a:prstGeom prst="rect">
            <a:avLst/>
          </a:prstGeom>
        </p:spPr>
      </p:pic>
    </p:spTree>
    <p:extLst>
      <p:ext uri="{BB962C8B-B14F-4D97-AF65-F5344CB8AC3E}">
        <p14:creationId xmlns:p14="http://schemas.microsoft.com/office/powerpoint/2010/main" val="628039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me Spir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0560787" cy="6858000"/>
          </a:xfrm>
          <a:prstGeom prst="rect">
            <a:avLst/>
          </a:prstGeom>
        </p:spPr>
      </p:pic>
      <p:pic>
        <p:nvPicPr>
          <p:cNvPr id="3" name="Picture 2" descr="dreamstime_xl_56653169.jpg"/>
          <p:cNvPicPr>
            <a:picLocks noChangeAspect="1"/>
          </p:cNvPicPr>
          <p:nvPr/>
        </p:nvPicPr>
        <p:blipFill>
          <a:blip r:embed="rId4">
            <a:extLst>
              <a:ext uri="{BEBA8EAE-BF5A-486C-A8C5-ECC9F3942E4B}">
                <a14:imgProps xmlns:a14="http://schemas.microsoft.com/office/drawing/2010/main">
                  <a14:imgLayer r:embed="rId5">
                    <a14:imgEffect>
                      <a14:backgroundRemoval t="2829" b="97277" l="2617" r="97383"/>
                    </a14:imgEffect>
                  </a14:imgLayer>
                </a14:imgProps>
              </a:ext>
              <a:ext uri="{28A0092B-C50C-407E-A947-70E740481C1C}">
                <a14:useLocalDpi xmlns:a14="http://schemas.microsoft.com/office/drawing/2010/main" val="0"/>
              </a:ext>
            </a:extLst>
          </a:blip>
          <a:stretch>
            <a:fillRect/>
          </a:stretch>
        </p:blipFill>
        <p:spPr>
          <a:xfrm>
            <a:off x="6332462" y="4046462"/>
            <a:ext cx="2811538" cy="2811538"/>
          </a:xfrm>
          <a:prstGeom prst="rect">
            <a:avLst/>
          </a:prstGeom>
        </p:spPr>
      </p:pic>
    </p:spTree>
    <p:extLst>
      <p:ext uri="{BB962C8B-B14F-4D97-AF65-F5344CB8AC3E}">
        <p14:creationId xmlns:p14="http://schemas.microsoft.com/office/powerpoint/2010/main" val="765368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044" y="1412748"/>
            <a:ext cx="6915912" cy="4032504"/>
          </a:xfrm>
          <a:prstGeom prst="rect">
            <a:avLst/>
          </a:prstGeom>
        </p:spPr>
      </p:pic>
      <p:sp>
        <p:nvSpPr>
          <p:cNvPr id="3" name="Rectangle 2"/>
          <p:cNvSpPr/>
          <p:nvPr/>
        </p:nvSpPr>
        <p:spPr>
          <a:xfrm>
            <a:off x="468336" y="529363"/>
            <a:ext cx="179433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Slow!</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096697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262" y="555017"/>
            <a:ext cx="5963743" cy="5864802"/>
          </a:xfrm>
          <a:prstGeom prst="rect">
            <a:avLst/>
          </a:prstGeom>
        </p:spPr>
      </p:pic>
    </p:spTree>
    <p:extLst>
      <p:ext uri="{BB962C8B-B14F-4D97-AF65-F5344CB8AC3E}">
        <p14:creationId xmlns:p14="http://schemas.microsoft.com/office/powerpoint/2010/main" val="3486344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637" y="1219200"/>
            <a:ext cx="3779072" cy="371637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0418" y="1842053"/>
            <a:ext cx="4063649" cy="2709738"/>
          </a:xfrm>
          <a:prstGeom prst="rect">
            <a:avLst/>
          </a:prstGeom>
        </p:spPr>
      </p:pic>
      <p:sp>
        <p:nvSpPr>
          <p:cNvPr id="5" name="&quot;No&quot; Symbol 4"/>
          <p:cNvSpPr/>
          <p:nvPr/>
        </p:nvSpPr>
        <p:spPr>
          <a:xfrm>
            <a:off x="4283233" y="851287"/>
            <a:ext cx="4678017" cy="4691269"/>
          </a:xfrm>
          <a:prstGeom prst="noSmoking">
            <a:avLst>
              <a:gd name="adj" fmla="val 6237"/>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00458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7123" y="240460"/>
            <a:ext cx="2281311" cy="224346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529" y="3434894"/>
            <a:ext cx="3457848" cy="262817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3147" y="3434892"/>
            <a:ext cx="3460138" cy="2628173"/>
          </a:xfrm>
          <a:prstGeom prst="rect">
            <a:avLst/>
          </a:prstGeom>
        </p:spPr>
      </p:pic>
      <p:cxnSp>
        <p:nvCxnSpPr>
          <p:cNvPr id="6" name="Straight Arrow Connector 5"/>
          <p:cNvCxnSpPr/>
          <p:nvPr/>
        </p:nvCxnSpPr>
        <p:spPr>
          <a:xfrm flipH="1">
            <a:off x="1338470" y="1362191"/>
            <a:ext cx="1789043" cy="15930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5983358" y="1362191"/>
            <a:ext cx="1808920" cy="15930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4443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0942" y="240461"/>
            <a:ext cx="1035607" cy="101842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1021" y="1451900"/>
            <a:ext cx="1035607" cy="101842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0273" y="1411287"/>
            <a:ext cx="1035607" cy="101842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7525" y="2646655"/>
            <a:ext cx="1035607" cy="101842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9977" y="2652356"/>
            <a:ext cx="1035607" cy="101842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5584" y="3864930"/>
            <a:ext cx="1035607" cy="101842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9322" y="3841204"/>
            <a:ext cx="1035607" cy="101842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2818" y="5024426"/>
            <a:ext cx="1035607" cy="1018426"/>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4361" y="5024426"/>
            <a:ext cx="1035607" cy="1018426"/>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682" y="3841204"/>
            <a:ext cx="1035607" cy="101842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268" y="3816551"/>
            <a:ext cx="1035607" cy="1018426"/>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2171" y="2652356"/>
            <a:ext cx="1035607" cy="1018426"/>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1190" y="2646655"/>
            <a:ext cx="1035607" cy="1018426"/>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413" y="5066893"/>
            <a:ext cx="1035607" cy="1018426"/>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8393" y="5071737"/>
            <a:ext cx="1035607" cy="1018426"/>
          </a:xfrm>
          <a:prstGeom prst="rect">
            <a:avLst/>
          </a:prstGeom>
        </p:spPr>
      </p:pic>
      <p:cxnSp>
        <p:nvCxnSpPr>
          <p:cNvPr id="18" name="Straight Arrow Connector 17"/>
          <p:cNvCxnSpPr/>
          <p:nvPr/>
        </p:nvCxnSpPr>
        <p:spPr>
          <a:xfrm flipH="1">
            <a:off x="3414361" y="749674"/>
            <a:ext cx="386101" cy="5092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2459236" y="1920500"/>
            <a:ext cx="386101" cy="5092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1366901" y="3155868"/>
            <a:ext cx="386101" cy="5092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5353873" y="749674"/>
            <a:ext cx="424072" cy="5092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6295745" y="1961113"/>
            <a:ext cx="424072" cy="5092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7148718" y="3276135"/>
            <a:ext cx="424072" cy="5092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2755" y="3841204"/>
            <a:ext cx="1035607" cy="1018426"/>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5798" y="3855382"/>
            <a:ext cx="1035607" cy="1018426"/>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4449" y="5035545"/>
            <a:ext cx="1035607" cy="1018426"/>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7148" y="5018656"/>
            <a:ext cx="1035607" cy="1018426"/>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339" y="5018656"/>
            <a:ext cx="1035607" cy="1018426"/>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37680"/>
            <a:ext cx="1035607" cy="1018426"/>
          </a:xfrm>
          <a:prstGeom prst="rect">
            <a:avLst/>
          </a:prstGeom>
        </p:spPr>
      </p:pic>
      <p:cxnSp>
        <p:nvCxnSpPr>
          <p:cNvPr id="35" name="Straight Arrow Connector 34"/>
          <p:cNvCxnSpPr/>
          <p:nvPr/>
        </p:nvCxnSpPr>
        <p:spPr>
          <a:xfrm>
            <a:off x="8202124" y="4374143"/>
            <a:ext cx="424072" cy="5092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a:off x="324752" y="4244467"/>
            <a:ext cx="386101" cy="5092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466727" y="529363"/>
            <a:ext cx="155901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Fast!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495205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1800"/>
            <a:ext cx="9144000" cy="5990445"/>
          </a:xfrm>
          <a:prstGeom prst="rect">
            <a:avLst/>
          </a:prstGeom>
        </p:spPr>
      </p:pic>
      <p:sp>
        <p:nvSpPr>
          <p:cNvPr id="3" name="TextBox 2"/>
          <p:cNvSpPr txBox="1"/>
          <p:nvPr/>
        </p:nvSpPr>
        <p:spPr>
          <a:xfrm rot="20712645">
            <a:off x="2651760" y="1097280"/>
            <a:ext cx="1688283" cy="1015663"/>
          </a:xfrm>
          <a:prstGeom prst="rect">
            <a:avLst/>
          </a:prstGeom>
          <a:noFill/>
        </p:spPr>
        <p:txBody>
          <a:bodyPr wrap="none" rtlCol="0">
            <a:spAutoFit/>
          </a:bodyPr>
          <a:lstStyle/>
          <a:p>
            <a:r>
              <a:rPr lang="en-US" sz="6000" dirty="0" smtClean="0"/>
              <a:t>NON</a:t>
            </a:r>
            <a:endParaRPr lang="en-US" sz="6000" dirty="0"/>
          </a:p>
        </p:txBody>
      </p:sp>
    </p:spTree>
    <p:extLst>
      <p:ext uri="{BB962C8B-B14F-4D97-AF65-F5344CB8AC3E}">
        <p14:creationId xmlns:p14="http://schemas.microsoft.com/office/powerpoint/2010/main" val="2766170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067" cy="6858000"/>
          </a:xfrm>
          <a:prstGeom prst="rect">
            <a:avLst/>
          </a:prstGeom>
        </p:spPr>
      </p:pic>
    </p:spTree>
    <p:extLst>
      <p:ext uri="{BB962C8B-B14F-4D97-AF65-F5344CB8AC3E}">
        <p14:creationId xmlns:p14="http://schemas.microsoft.com/office/powerpoint/2010/main" val="4152179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 y="925830"/>
            <a:ext cx="2270760" cy="1703070"/>
          </a:xfrm>
          <a:prstGeom prst="rect">
            <a:avLst/>
          </a:prstGeom>
        </p:spPr>
      </p:pic>
      <p:pic>
        <p:nvPicPr>
          <p:cNvPr id="4" name="Picture 3" descr="dreamstime_xl_5257800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5310" y="925830"/>
            <a:ext cx="5544190" cy="3422948"/>
          </a:xfrm>
          <a:prstGeom prst="rect">
            <a:avLst/>
          </a:prstGeom>
        </p:spPr>
      </p:pic>
      <p:sp>
        <p:nvSpPr>
          <p:cNvPr id="2" name="TextBox 1"/>
          <p:cNvSpPr txBox="1"/>
          <p:nvPr/>
        </p:nvSpPr>
        <p:spPr>
          <a:xfrm>
            <a:off x="148590" y="2882900"/>
            <a:ext cx="2645410" cy="1938992"/>
          </a:xfrm>
          <a:prstGeom prst="rect">
            <a:avLst/>
          </a:prstGeom>
          <a:noFill/>
        </p:spPr>
        <p:txBody>
          <a:bodyPr wrap="square" rtlCol="0">
            <a:spAutoFit/>
          </a:bodyPr>
          <a:lstStyle/>
          <a:p>
            <a:r>
              <a:rPr lang="en-US" sz="3000" dirty="0" smtClean="0"/>
              <a:t>Does not pass on to offspring</a:t>
            </a:r>
          </a:p>
          <a:p>
            <a:endParaRPr lang="en-US" sz="3000" dirty="0"/>
          </a:p>
          <a:p>
            <a:r>
              <a:rPr lang="en-US" sz="3000" dirty="0" smtClean="0"/>
              <a:t>Not evolution</a:t>
            </a:r>
            <a:endParaRPr lang="en-US" sz="3000" dirty="0"/>
          </a:p>
        </p:txBody>
      </p:sp>
    </p:spTree>
    <p:extLst>
      <p:ext uri="{BB962C8B-B14F-4D97-AF65-F5344CB8AC3E}">
        <p14:creationId xmlns:p14="http://schemas.microsoft.com/office/powerpoint/2010/main" val="28257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 y="925830"/>
            <a:ext cx="2270760" cy="1703070"/>
          </a:xfrm>
          <a:prstGeom prst="rect">
            <a:avLst/>
          </a:prstGeom>
        </p:spPr>
      </p:pic>
      <p:pic>
        <p:nvPicPr>
          <p:cNvPr id="2" name="Picture 1" descr="dreamstime_xl_188730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1846" y="0"/>
            <a:ext cx="4855709" cy="6858000"/>
          </a:xfrm>
          <a:prstGeom prst="rect">
            <a:avLst/>
          </a:prstGeom>
        </p:spPr>
      </p:pic>
      <p:sp>
        <p:nvSpPr>
          <p:cNvPr id="5" name="TextBox 4"/>
          <p:cNvSpPr txBox="1"/>
          <p:nvPr/>
        </p:nvSpPr>
        <p:spPr>
          <a:xfrm>
            <a:off x="148590" y="2882900"/>
            <a:ext cx="2645410" cy="1938992"/>
          </a:xfrm>
          <a:prstGeom prst="rect">
            <a:avLst/>
          </a:prstGeom>
          <a:noFill/>
        </p:spPr>
        <p:txBody>
          <a:bodyPr wrap="square" rtlCol="0">
            <a:spAutoFit/>
          </a:bodyPr>
          <a:lstStyle/>
          <a:p>
            <a:r>
              <a:rPr lang="en-US" sz="3000" dirty="0" smtClean="0"/>
              <a:t>Does not pass on to offspring</a:t>
            </a:r>
          </a:p>
          <a:p>
            <a:endParaRPr lang="en-US" sz="3000" dirty="0"/>
          </a:p>
          <a:p>
            <a:r>
              <a:rPr lang="en-US" sz="3000" dirty="0" smtClean="0"/>
              <a:t>Not evolution</a:t>
            </a:r>
            <a:endParaRPr lang="en-US" sz="3000" dirty="0"/>
          </a:p>
        </p:txBody>
      </p:sp>
    </p:spTree>
    <p:extLst>
      <p:ext uri="{BB962C8B-B14F-4D97-AF65-F5344CB8AC3E}">
        <p14:creationId xmlns:p14="http://schemas.microsoft.com/office/powerpoint/2010/main" val="1024122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1487" y="1215218"/>
            <a:ext cx="5536788" cy="5430750"/>
          </a:xfrm>
          <a:prstGeom prst="rect">
            <a:avLst/>
          </a:prstGeom>
        </p:spPr>
      </p:pic>
      <p:sp>
        <p:nvSpPr>
          <p:cNvPr id="3" name="TextBox 2"/>
          <p:cNvSpPr txBox="1"/>
          <p:nvPr/>
        </p:nvSpPr>
        <p:spPr>
          <a:xfrm>
            <a:off x="3013287" y="14673"/>
            <a:ext cx="3133189" cy="1015663"/>
          </a:xfrm>
          <a:prstGeom prst="rect">
            <a:avLst/>
          </a:prstGeom>
          <a:noFill/>
        </p:spPr>
        <p:txBody>
          <a:bodyPr wrap="none" rtlCol="0">
            <a:spAutoFit/>
          </a:bodyPr>
          <a:lstStyle/>
          <a:p>
            <a:r>
              <a:rPr lang="en-US" sz="6000" dirty="0" smtClean="0"/>
              <a:t>Evolution</a:t>
            </a:r>
            <a:endParaRPr lang="en-US" sz="6000" dirty="0"/>
          </a:p>
        </p:txBody>
      </p:sp>
    </p:spTree>
    <p:extLst>
      <p:ext uri="{BB962C8B-B14F-4D97-AF65-F5344CB8AC3E}">
        <p14:creationId xmlns:p14="http://schemas.microsoft.com/office/powerpoint/2010/main" val="1999083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3684" y="1387474"/>
            <a:ext cx="6971221" cy="1862048"/>
          </a:xfrm>
          <a:prstGeom prst="rect">
            <a:avLst/>
          </a:prstGeom>
          <a:noFill/>
        </p:spPr>
        <p:txBody>
          <a:bodyPr wrap="square" rtlCol="0">
            <a:spAutoFit/>
          </a:bodyPr>
          <a:lstStyle/>
          <a:p>
            <a:pPr algn="ctr"/>
            <a:r>
              <a:rPr lang="en-US" sz="11500" dirty="0" smtClean="0"/>
              <a:t>Evolve</a:t>
            </a:r>
            <a:endParaRPr lang="en-US" sz="11500" dirty="0"/>
          </a:p>
        </p:txBody>
      </p:sp>
      <p:sp>
        <p:nvSpPr>
          <p:cNvPr id="3" name="Oval 2"/>
          <p:cNvSpPr/>
          <p:nvPr/>
        </p:nvSpPr>
        <p:spPr>
          <a:xfrm>
            <a:off x="2269582" y="1387474"/>
            <a:ext cx="3704890" cy="230372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4145316" y="3691198"/>
            <a:ext cx="0" cy="119434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616415" y="4885543"/>
            <a:ext cx="3057801" cy="707886"/>
          </a:xfrm>
          <a:prstGeom prst="rect">
            <a:avLst/>
          </a:prstGeom>
          <a:noFill/>
        </p:spPr>
        <p:txBody>
          <a:bodyPr wrap="square" rtlCol="0">
            <a:spAutoFit/>
          </a:bodyPr>
          <a:lstStyle/>
          <a:p>
            <a:pPr algn="ctr"/>
            <a:r>
              <a:rPr lang="en-US" sz="4000" dirty="0" smtClean="0"/>
              <a:t>Change</a:t>
            </a:r>
            <a:endParaRPr lang="en-US" dirty="0"/>
          </a:p>
        </p:txBody>
      </p:sp>
    </p:spTree>
    <p:extLst>
      <p:ext uri="{BB962C8B-B14F-4D97-AF65-F5344CB8AC3E}">
        <p14:creationId xmlns:p14="http://schemas.microsoft.com/office/powerpoint/2010/main" val="221919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0" y="0"/>
            <a:ext cx="8432597" cy="6858000"/>
          </a:xfrm>
          <a:prstGeom prst="rect">
            <a:avLst/>
          </a:prstGeom>
        </p:spPr>
      </p:pic>
      <p:sp>
        <p:nvSpPr>
          <p:cNvPr id="4" name="TextBox 3"/>
          <p:cNvSpPr txBox="1"/>
          <p:nvPr/>
        </p:nvSpPr>
        <p:spPr>
          <a:xfrm>
            <a:off x="240030" y="148590"/>
            <a:ext cx="2989216" cy="707886"/>
          </a:xfrm>
          <a:prstGeom prst="rect">
            <a:avLst/>
          </a:prstGeom>
          <a:noFill/>
        </p:spPr>
        <p:txBody>
          <a:bodyPr wrap="none" rtlCol="0">
            <a:spAutoFit/>
          </a:bodyPr>
          <a:lstStyle/>
          <a:p>
            <a:r>
              <a:rPr lang="en-US" sz="4000" dirty="0" smtClean="0">
                <a:solidFill>
                  <a:srgbClr val="FF0000"/>
                </a:solidFill>
              </a:rPr>
              <a:t>Remember!!!</a:t>
            </a:r>
            <a:endParaRPr lang="en-US" sz="4000" dirty="0">
              <a:solidFill>
                <a:srgbClr val="FF0000"/>
              </a:solidFill>
            </a:endParaRPr>
          </a:p>
        </p:txBody>
      </p:sp>
    </p:spTree>
    <p:extLst>
      <p:ext uri="{BB962C8B-B14F-4D97-AF65-F5344CB8AC3E}">
        <p14:creationId xmlns:p14="http://schemas.microsoft.com/office/powerpoint/2010/main" val="739606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Tree>
    <p:extLst>
      <p:ext uri="{BB962C8B-B14F-4D97-AF65-F5344CB8AC3E}">
        <p14:creationId xmlns:p14="http://schemas.microsoft.com/office/powerpoint/2010/main" val="4094515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13287" y="14673"/>
            <a:ext cx="3133189" cy="1015663"/>
          </a:xfrm>
          <a:prstGeom prst="rect">
            <a:avLst/>
          </a:prstGeom>
          <a:noFill/>
        </p:spPr>
        <p:txBody>
          <a:bodyPr wrap="none" rtlCol="0">
            <a:spAutoFit/>
          </a:bodyPr>
          <a:lstStyle/>
          <a:p>
            <a:r>
              <a:rPr lang="en-US" sz="6000" dirty="0" smtClean="0"/>
              <a:t>Evolution</a:t>
            </a:r>
            <a:endParaRPr lang="en-US" sz="6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044" y="1412748"/>
            <a:ext cx="6915912" cy="4032504"/>
          </a:xfrm>
          <a:prstGeom prst="rect">
            <a:avLst/>
          </a:prstGeom>
        </p:spPr>
      </p:pic>
    </p:spTree>
    <p:extLst>
      <p:ext uri="{BB962C8B-B14F-4D97-AF65-F5344CB8AC3E}">
        <p14:creationId xmlns:p14="http://schemas.microsoft.com/office/powerpoint/2010/main" val="2779776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3996146"/>
            <a:ext cx="2197100" cy="1820454"/>
          </a:xfrm>
          <a:prstGeom prst="rect">
            <a:avLst/>
          </a:prstGeom>
        </p:spPr>
      </p:pic>
      <p:sp>
        <p:nvSpPr>
          <p:cNvPr id="5" name="TextBox 4"/>
          <p:cNvSpPr txBox="1"/>
          <p:nvPr/>
        </p:nvSpPr>
        <p:spPr>
          <a:xfrm>
            <a:off x="222081" y="127000"/>
            <a:ext cx="10071437" cy="3447098"/>
          </a:xfrm>
          <a:prstGeom prst="rect">
            <a:avLst/>
          </a:prstGeom>
          <a:noFill/>
        </p:spPr>
        <p:txBody>
          <a:bodyPr wrap="none" rtlCol="0">
            <a:spAutoFit/>
          </a:bodyPr>
          <a:lstStyle/>
          <a:p>
            <a:r>
              <a:rPr lang="en-US" sz="4000" dirty="0" smtClean="0"/>
              <a:t>What is evolution? </a:t>
            </a:r>
          </a:p>
          <a:p>
            <a:endParaRPr lang="en-US" sz="4000" dirty="0"/>
          </a:p>
          <a:p>
            <a:r>
              <a:rPr lang="en-US" sz="4000" dirty="0"/>
              <a:t>a</a:t>
            </a:r>
            <a:r>
              <a:rPr lang="en-US" sz="4000" dirty="0" smtClean="0"/>
              <a:t>.) A change in a species that happens slowly</a:t>
            </a:r>
          </a:p>
          <a:p>
            <a:r>
              <a:rPr lang="en-US" sz="4000" dirty="0"/>
              <a:t>b</a:t>
            </a:r>
            <a:r>
              <a:rPr lang="en-US" sz="4000" dirty="0" smtClean="0"/>
              <a:t>.) A skill you gain with hard work</a:t>
            </a:r>
          </a:p>
          <a:p>
            <a:r>
              <a:rPr lang="en-US" sz="4000" dirty="0"/>
              <a:t>c</a:t>
            </a:r>
            <a:r>
              <a:rPr lang="en-US" sz="4000" dirty="0" smtClean="0"/>
              <a:t>.) Something that happens when you get older</a:t>
            </a:r>
            <a:r>
              <a:rPr lang="en-US" dirty="0" smtClean="0"/>
              <a:t> </a:t>
            </a:r>
          </a:p>
          <a:p>
            <a:r>
              <a:rPr lang="en-US" dirty="0" smtClean="0"/>
              <a:t> </a:t>
            </a:r>
            <a:endParaRPr lang="en-US" dirty="0"/>
          </a:p>
        </p:txBody>
      </p:sp>
    </p:spTree>
    <p:extLst>
      <p:ext uri="{BB962C8B-B14F-4D97-AF65-F5344CB8AC3E}">
        <p14:creationId xmlns:p14="http://schemas.microsoft.com/office/powerpoint/2010/main" val="3049882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9600" y="0"/>
            <a:ext cx="5364985" cy="6858000"/>
          </a:xfrm>
          <a:prstGeom prst="rect">
            <a:avLst/>
          </a:prstGeom>
        </p:spPr>
      </p:pic>
    </p:spTree>
    <p:extLst>
      <p:ext uri="{BB962C8B-B14F-4D97-AF65-F5344CB8AC3E}">
        <p14:creationId xmlns:p14="http://schemas.microsoft.com/office/powerpoint/2010/main" val="2357074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ank_Yo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00" y="0"/>
            <a:ext cx="7593837" cy="6858000"/>
          </a:xfrm>
          <a:prstGeom prst="rect">
            <a:avLst/>
          </a:prstGeom>
        </p:spPr>
      </p:pic>
    </p:spTree>
    <p:extLst>
      <p:ext uri="{BB962C8B-B14F-4D97-AF65-F5344CB8AC3E}">
        <p14:creationId xmlns:p14="http://schemas.microsoft.com/office/powerpoint/2010/main" val="2379406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d Hea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390" y="1370878"/>
            <a:ext cx="3420477" cy="2279989"/>
          </a:xfrm>
          <a:prstGeom prst="rect">
            <a:avLst/>
          </a:prstGeom>
        </p:spPr>
      </p:pic>
      <p:pic>
        <p:nvPicPr>
          <p:cNvPr id="3" name="Picture 2" descr="Golden Retreiver Famil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6059" y="1370878"/>
            <a:ext cx="3206063" cy="2279989"/>
          </a:xfrm>
          <a:prstGeom prst="rect">
            <a:avLst/>
          </a:prstGeom>
        </p:spPr>
      </p:pic>
      <p:pic>
        <p:nvPicPr>
          <p:cNvPr id="4" name="Picture 3" descr="Blood Typ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200" y="4009665"/>
            <a:ext cx="3009153" cy="2689601"/>
          </a:xfrm>
          <a:prstGeom prst="rect">
            <a:avLst/>
          </a:prstGeom>
        </p:spPr>
      </p:pic>
      <p:sp>
        <p:nvSpPr>
          <p:cNvPr id="5" name="TextBox 4"/>
          <p:cNvSpPr txBox="1"/>
          <p:nvPr/>
        </p:nvSpPr>
        <p:spPr>
          <a:xfrm>
            <a:off x="3059425" y="187594"/>
            <a:ext cx="3521667" cy="1015663"/>
          </a:xfrm>
          <a:prstGeom prst="rect">
            <a:avLst/>
          </a:prstGeom>
          <a:noFill/>
        </p:spPr>
        <p:txBody>
          <a:bodyPr wrap="none" rtlCol="0">
            <a:spAutoFit/>
          </a:bodyPr>
          <a:lstStyle/>
          <a:p>
            <a:r>
              <a:rPr lang="en-US" sz="6000" dirty="0" smtClean="0"/>
              <a:t>Hereditary</a:t>
            </a:r>
            <a:endParaRPr lang="en-US" sz="6000" dirty="0"/>
          </a:p>
        </p:txBody>
      </p:sp>
    </p:spTree>
    <p:extLst>
      <p:ext uri="{BB962C8B-B14F-4D97-AF65-F5344CB8AC3E}">
        <p14:creationId xmlns:p14="http://schemas.microsoft.com/office/powerpoint/2010/main" val="3428388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_cur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731" y="2693911"/>
            <a:ext cx="4088394" cy="1520677"/>
          </a:xfrm>
          <a:prstGeom prst="rect">
            <a:avLst/>
          </a:prstGeom>
        </p:spPr>
      </p:pic>
      <p:sp>
        <p:nvSpPr>
          <p:cNvPr id="3" name="TextBox 2"/>
          <p:cNvSpPr txBox="1"/>
          <p:nvPr/>
        </p:nvSpPr>
        <p:spPr>
          <a:xfrm>
            <a:off x="687867" y="200194"/>
            <a:ext cx="7965116" cy="646331"/>
          </a:xfrm>
          <a:prstGeom prst="rect">
            <a:avLst/>
          </a:prstGeom>
          <a:noFill/>
        </p:spPr>
        <p:txBody>
          <a:bodyPr wrap="none" rtlCol="0">
            <a:spAutoFit/>
          </a:bodyPr>
          <a:lstStyle/>
          <a:p>
            <a:r>
              <a:rPr lang="en-US" sz="3600" dirty="0" smtClean="0"/>
              <a:t>This Video Created With Resources From:</a:t>
            </a:r>
            <a:endParaRPr lang="en-US" sz="3600" dirty="0"/>
          </a:p>
        </p:txBody>
      </p:sp>
      <p:sp>
        <p:nvSpPr>
          <p:cNvPr id="4" name="TextBox 3"/>
          <p:cNvSpPr txBox="1"/>
          <p:nvPr/>
        </p:nvSpPr>
        <p:spPr>
          <a:xfrm>
            <a:off x="880178" y="5177065"/>
            <a:ext cx="7615261" cy="954107"/>
          </a:xfrm>
          <a:prstGeom prst="rect">
            <a:avLst/>
          </a:prstGeom>
          <a:noFill/>
        </p:spPr>
        <p:txBody>
          <a:bodyPr wrap="none" rtlCol="0">
            <a:spAutoFit/>
          </a:bodyPr>
          <a:lstStyle/>
          <a:p>
            <a:pPr algn="ctr"/>
            <a:r>
              <a:rPr lang="en-US" sz="2800" dirty="0" smtClean="0"/>
              <a:t>Questions or Comments to Michael Kennedy, Ph.D.  </a:t>
            </a:r>
          </a:p>
          <a:p>
            <a:pPr algn="ctr"/>
            <a:r>
              <a:rPr lang="en-US" sz="2800" dirty="0" err="1" smtClean="0"/>
              <a:t>MKennedy@Virginia.edu</a:t>
            </a:r>
            <a:endParaRPr lang="en-US" sz="2800" dirty="0"/>
          </a:p>
        </p:txBody>
      </p:sp>
      <p:sp>
        <p:nvSpPr>
          <p:cNvPr id="7" name="TextBox 6"/>
          <p:cNvSpPr txBox="1"/>
          <p:nvPr/>
        </p:nvSpPr>
        <p:spPr>
          <a:xfrm>
            <a:off x="1952079" y="1723233"/>
            <a:ext cx="5207375" cy="461665"/>
          </a:xfrm>
          <a:prstGeom prst="rect">
            <a:avLst/>
          </a:prstGeom>
          <a:noFill/>
        </p:spPr>
        <p:txBody>
          <a:bodyPr wrap="none" rtlCol="0">
            <a:spAutoFit/>
          </a:bodyPr>
          <a:lstStyle/>
          <a:p>
            <a:r>
              <a:rPr lang="en-US" sz="2400" dirty="0" smtClean="0">
                <a:solidFill>
                  <a:srgbClr val="FF0000"/>
                </a:solidFill>
              </a:rPr>
              <a:t>Cooperative Agreement # R324B130023</a:t>
            </a:r>
            <a:endParaRPr lang="en-US" sz="2400" dirty="0">
              <a:solidFill>
                <a:srgbClr val="FF0000"/>
              </a:solidFill>
            </a:endParaRPr>
          </a:p>
        </p:txBody>
      </p:sp>
      <p:sp>
        <p:nvSpPr>
          <p:cNvPr id="8" name="TextBox 7"/>
          <p:cNvSpPr txBox="1"/>
          <p:nvPr/>
        </p:nvSpPr>
        <p:spPr>
          <a:xfrm>
            <a:off x="889420" y="4214588"/>
            <a:ext cx="7606019" cy="461665"/>
          </a:xfrm>
          <a:prstGeom prst="rect">
            <a:avLst/>
          </a:prstGeom>
          <a:noFill/>
        </p:spPr>
        <p:txBody>
          <a:bodyPr wrap="none" rtlCol="0">
            <a:spAutoFit/>
          </a:bodyPr>
          <a:lstStyle/>
          <a:p>
            <a:r>
              <a:rPr lang="en-US" sz="2400" dirty="0" smtClean="0">
                <a:solidFill>
                  <a:srgbClr val="FF0000"/>
                </a:solidFill>
              </a:rPr>
              <a:t>Curry School Foundation’s Research and Development Fund</a:t>
            </a:r>
            <a:endParaRPr lang="en-US" sz="2400" dirty="0">
              <a:solidFill>
                <a:srgbClr val="FF0000"/>
              </a:solidFill>
            </a:endParaRPr>
          </a:p>
        </p:txBody>
      </p:sp>
      <p:pic>
        <p:nvPicPr>
          <p:cNvPr id="9" name="Picture 8" descr="Screen Shot 2014-07-21 at 12.02.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420" y="1174202"/>
            <a:ext cx="7315200" cy="635000"/>
          </a:xfrm>
          <a:prstGeom prst="rect">
            <a:avLst/>
          </a:prstGeom>
        </p:spPr>
      </p:pic>
    </p:spTree>
    <p:extLst>
      <p:ext uri="{BB962C8B-B14F-4D97-AF65-F5344CB8AC3E}">
        <p14:creationId xmlns:p14="http://schemas.microsoft.com/office/powerpoint/2010/main" val="2305701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8267" y="450724"/>
            <a:ext cx="6808324" cy="1323439"/>
          </a:xfrm>
          <a:prstGeom prst="rect">
            <a:avLst/>
          </a:prstGeom>
          <a:noFill/>
        </p:spPr>
        <p:txBody>
          <a:bodyPr wrap="none" rtlCol="0">
            <a:spAutoFit/>
          </a:bodyPr>
          <a:lstStyle/>
          <a:p>
            <a:pPr algn="ctr"/>
            <a:r>
              <a:rPr lang="en-US" sz="4000" dirty="0" smtClean="0"/>
              <a:t>DNA: The hereditary material in </a:t>
            </a:r>
          </a:p>
          <a:p>
            <a:pPr algn="ctr"/>
            <a:r>
              <a:rPr lang="en-US" sz="4000" dirty="0"/>
              <a:t>a</a:t>
            </a:r>
            <a:r>
              <a:rPr lang="en-US" sz="4000" dirty="0" smtClean="0"/>
              <a:t>lmost all organisms</a:t>
            </a:r>
            <a:endParaRPr lang="en-US" sz="4000" dirty="0"/>
          </a:p>
        </p:txBody>
      </p:sp>
      <p:pic>
        <p:nvPicPr>
          <p:cNvPr id="2" name="Picture 1" descr="DN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267" y="2014395"/>
            <a:ext cx="6697600" cy="4312920"/>
          </a:xfrm>
          <a:prstGeom prst="rect">
            <a:avLst/>
          </a:prstGeom>
        </p:spPr>
      </p:pic>
    </p:spTree>
    <p:extLst>
      <p:ext uri="{BB962C8B-B14F-4D97-AF65-F5344CB8AC3E}">
        <p14:creationId xmlns:p14="http://schemas.microsoft.com/office/powerpoint/2010/main" val="2342652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42785" y="140488"/>
            <a:ext cx="8011288" cy="1938992"/>
          </a:xfrm>
          <a:prstGeom prst="rect">
            <a:avLst/>
          </a:prstGeom>
          <a:noFill/>
        </p:spPr>
        <p:txBody>
          <a:bodyPr wrap="square" rtlCol="0">
            <a:spAutoFit/>
          </a:bodyPr>
          <a:lstStyle/>
          <a:p>
            <a:pPr algn="ctr"/>
            <a:r>
              <a:rPr lang="en-US" sz="4000" dirty="0" smtClean="0"/>
              <a:t>Genes: Parts of DNA that carry</a:t>
            </a:r>
          </a:p>
          <a:p>
            <a:pPr algn="ctr"/>
            <a:r>
              <a:rPr lang="en-US" sz="4000" dirty="0"/>
              <a:t>i</a:t>
            </a:r>
            <a:r>
              <a:rPr lang="en-US" sz="4000" dirty="0" smtClean="0"/>
              <a:t>nformation that determines your</a:t>
            </a:r>
          </a:p>
          <a:p>
            <a:pPr algn="ctr"/>
            <a:r>
              <a:rPr lang="en-US" sz="4000" dirty="0" smtClean="0"/>
              <a:t>traits</a:t>
            </a:r>
            <a:endParaRPr lang="en-US" sz="4000" dirty="0"/>
          </a:p>
        </p:txBody>
      </p:sp>
      <p:pic>
        <p:nvPicPr>
          <p:cNvPr id="2" name="Picture 1"/>
          <p:cNvPicPr>
            <a:picLocks noChangeAspect="1"/>
          </p:cNvPicPr>
          <p:nvPr/>
        </p:nvPicPr>
        <p:blipFill>
          <a:blip r:embed="rId3"/>
          <a:stretch>
            <a:fillRect/>
          </a:stretch>
        </p:blipFill>
        <p:spPr>
          <a:xfrm>
            <a:off x="2444247" y="2226547"/>
            <a:ext cx="4428308" cy="4443294"/>
          </a:xfrm>
          <a:prstGeom prst="rect">
            <a:avLst/>
          </a:prstGeom>
        </p:spPr>
      </p:pic>
    </p:spTree>
    <p:extLst>
      <p:ext uri="{BB962C8B-B14F-4D97-AF65-F5344CB8AC3E}">
        <p14:creationId xmlns:p14="http://schemas.microsoft.com/office/powerpoint/2010/main" val="2415209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na unzipp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9754" y="2647419"/>
            <a:ext cx="5162672" cy="3828383"/>
          </a:xfrm>
          <a:prstGeom prst="rect">
            <a:avLst/>
          </a:prstGeom>
        </p:spPr>
      </p:pic>
      <p:pic>
        <p:nvPicPr>
          <p:cNvPr id="4" name="Picture 3" descr="flower mutat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863" y="264839"/>
            <a:ext cx="4339753" cy="3470458"/>
          </a:xfrm>
          <a:prstGeom prst="rect">
            <a:avLst/>
          </a:prstGeom>
        </p:spPr>
      </p:pic>
      <p:sp>
        <p:nvSpPr>
          <p:cNvPr id="5" name="TextBox 4"/>
          <p:cNvSpPr txBox="1"/>
          <p:nvPr/>
        </p:nvSpPr>
        <p:spPr>
          <a:xfrm>
            <a:off x="5232400" y="1346200"/>
            <a:ext cx="3111774" cy="1015663"/>
          </a:xfrm>
          <a:prstGeom prst="rect">
            <a:avLst/>
          </a:prstGeom>
          <a:noFill/>
        </p:spPr>
        <p:txBody>
          <a:bodyPr wrap="none" rtlCol="0">
            <a:spAutoFit/>
          </a:bodyPr>
          <a:lstStyle/>
          <a:p>
            <a:r>
              <a:rPr lang="en-US" sz="6000" dirty="0" smtClean="0"/>
              <a:t>Mutation</a:t>
            </a:r>
            <a:endParaRPr lang="en-US" sz="6000" dirty="0"/>
          </a:p>
        </p:txBody>
      </p:sp>
    </p:spTree>
    <p:extLst>
      <p:ext uri="{BB962C8B-B14F-4D97-AF65-F5344CB8AC3E}">
        <p14:creationId xmlns:p14="http://schemas.microsoft.com/office/powerpoint/2010/main" val="3250658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898" y="1007166"/>
            <a:ext cx="7826427" cy="5263300"/>
          </a:xfrm>
          <a:prstGeom prst="rect">
            <a:avLst/>
          </a:prstGeom>
        </p:spPr>
      </p:pic>
      <p:sp>
        <p:nvSpPr>
          <p:cNvPr id="2" name="TextBox 1"/>
          <p:cNvSpPr txBox="1"/>
          <p:nvPr/>
        </p:nvSpPr>
        <p:spPr>
          <a:xfrm>
            <a:off x="3149600" y="25400"/>
            <a:ext cx="2511024" cy="1015663"/>
          </a:xfrm>
          <a:prstGeom prst="rect">
            <a:avLst/>
          </a:prstGeom>
          <a:noFill/>
        </p:spPr>
        <p:txBody>
          <a:bodyPr wrap="none" rtlCol="0">
            <a:spAutoFit/>
          </a:bodyPr>
          <a:lstStyle/>
          <a:p>
            <a:r>
              <a:rPr lang="en-US" sz="6000" dirty="0" smtClean="0"/>
              <a:t>Species</a:t>
            </a:r>
            <a:endParaRPr lang="en-US" sz="6000" dirty="0"/>
          </a:p>
        </p:txBody>
      </p:sp>
    </p:spTree>
    <p:extLst>
      <p:ext uri="{BB962C8B-B14F-4D97-AF65-F5344CB8AC3E}">
        <p14:creationId xmlns:p14="http://schemas.microsoft.com/office/powerpoint/2010/main" val="396925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Tree>
    <p:extLst>
      <p:ext uri="{BB962C8B-B14F-4D97-AF65-F5344CB8AC3E}">
        <p14:creationId xmlns:p14="http://schemas.microsoft.com/office/powerpoint/2010/main" val="1819796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7093</TotalTime>
  <Words>993</Words>
  <Application>Microsoft Macintosh PowerPoint</Application>
  <PresentationFormat>On-screen Show (4:3)</PresentationFormat>
  <Paragraphs>130</Paragraphs>
  <Slides>40</Slides>
  <Notes>39</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Evolution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Virginia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Cohesion</dc:title>
  <dc:creator>Michael Kennedy</dc:creator>
  <cp:lastModifiedBy>Curry School</cp:lastModifiedBy>
  <cp:revision>120</cp:revision>
  <dcterms:created xsi:type="dcterms:W3CDTF">2014-07-21T13:49:03Z</dcterms:created>
  <dcterms:modified xsi:type="dcterms:W3CDTF">2017-10-18T02:26:51Z</dcterms:modified>
</cp:coreProperties>
</file>