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264" r:id="rId3"/>
    <p:sldId id="325" r:id="rId4"/>
    <p:sldId id="324" r:id="rId5"/>
    <p:sldId id="301" r:id="rId6"/>
    <p:sldId id="346" r:id="rId7"/>
    <p:sldId id="333" r:id="rId8"/>
    <p:sldId id="326" r:id="rId9"/>
    <p:sldId id="330" r:id="rId10"/>
    <p:sldId id="340" r:id="rId11"/>
    <p:sldId id="266" r:id="rId12"/>
    <p:sldId id="267" r:id="rId13"/>
    <p:sldId id="269" r:id="rId14"/>
    <p:sldId id="270" r:id="rId15"/>
    <p:sldId id="334" r:id="rId16"/>
    <p:sldId id="327" r:id="rId17"/>
    <p:sldId id="331" r:id="rId18"/>
    <p:sldId id="306" r:id="rId19"/>
    <p:sldId id="278" r:id="rId20"/>
    <p:sldId id="279" r:id="rId21"/>
    <p:sldId id="280" r:id="rId22"/>
    <p:sldId id="281" r:id="rId23"/>
    <p:sldId id="282" r:id="rId24"/>
    <p:sldId id="335" r:id="rId25"/>
    <p:sldId id="329" r:id="rId26"/>
    <p:sldId id="332" r:id="rId27"/>
    <p:sldId id="319" r:id="rId28"/>
    <p:sldId id="315" r:id="rId29"/>
    <p:sldId id="317" r:id="rId30"/>
    <p:sldId id="345" r:id="rId31"/>
    <p:sldId id="271" r:id="rId32"/>
    <p:sldId id="272" r:id="rId33"/>
    <p:sldId id="341" r:id="rId34"/>
    <p:sldId id="287" r:id="rId35"/>
    <p:sldId id="342" r:id="rId36"/>
    <p:sldId id="310" r:id="rId37"/>
    <p:sldId id="304" r:id="rId38"/>
    <p:sldId id="343" r:id="rId39"/>
    <p:sldId id="344" r:id="rId40"/>
    <p:sldId id="336" r:id="rId41"/>
    <p:sldId id="337" r:id="rId42"/>
    <p:sldId id="338" r:id="rId43"/>
    <p:sldId id="339" r:id="rId44"/>
    <p:sldId id="294" r:id="rId45"/>
    <p:sldId id="295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/>
    <p:restoredTop sz="75962"/>
  </p:normalViewPr>
  <p:slideViewPr>
    <p:cSldViewPr snapToGrid="0" snapToObjects="1">
      <p:cViewPr varScale="1">
        <p:scale>
          <a:sx n="80" d="100"/>
          <a:sy n="80" d="100"/>
        </p:scale>
        <p:origin x="14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08BB4-CFCF-D643-9209-649BCFB3DF80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99C86-7139-C945-A77C-9AC42A3F7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1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some new vocabulary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Water, air, and plants </a:t>
            </a:r>
            <a:r>
              <a:rPr lang="en-US" baseline="0" dirty="0" smtClean="0"/>
              <a:t>are also renewable resources.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1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Explicit cue to review examples of</a:t>
            </a:r>
            <a:r>
              <a:rPr lang="en-US" b="1" baseline="0" dirty="0" smtClean="0"/>
              <a:t> renewable resources.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let’s talk about some examples of </a:t>
            </a:r>
            <a:r>
              <a:rPr lang="en-US" b="1" baseline="0" dirty="0" smtClean="0"/>
              <a:t>renewable resources.</a:t>
            </a:r>
          </a:p>
          <a:p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 and sunlight are examples of renewable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Let’s talk a non-example of </a:t>
            </a:r>
            <a:r>
              <a:rPr lang="en-US" b="0" baseline="0" dirty="0" smtClean="0"/>
              <a:t>renewable resources.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</a:t>
            </a:r>
            <a:r>
              <a:rPr lang="en-US" baseline="0" dirty="0" smtClean="0"/>
              <a:t> is a non-example of a </a:t>
            </a:r>
            <a:r>
              <a:rPr lang="en-US" b="0" baseline="0" dirty="0" smtClean="0"/>
              <a:t>renewable resource.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3840-54EC-F244-8A66-4A43181582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3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a non-renewable resource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4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non-renewable resource is a resource</a:t>
            </a:r>
            <a:r>
              <a:rPr lang="en-US" baseline="0" dirty="0" smtClean="0"/>
              <a:t> that </a:t>
            </a:r>
            <a:r>
              <a:rPr lang="en-US" sz="1200" dirty="0" smtClean="0"/>
              <a:t>is not replaced by nature quickly enough to match demand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0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 and gas are considered non-renewable</a:t>
            </a:r>
            <a:r>
              <a:rPr lang="en-US" baseline="0" dirty="0" smtClean="0"/>
              <a:t> resources, because there is a limited supply of it. The earth will not make more of these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9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Coal, natural</a:t>
            </a:r>
            <a:r>
              <a:rPr lang="en-US" baseline="0" dirty="0" smtClean="0"/>
              <a:t> gas, and nuclear power are also non-renewable resources.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6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Explicit cue to review examples of</a:t>
            </a:r>
            <a:r>
              <a:rPr lang="en-US" b="1" baseline="0" dirty="0" smtClean="0"/>
              <a:t> nonrenewable resources.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let’s talk about some examples of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nonrenewable resources.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learn about renewable resources,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5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Gas</a:t>
            </a:r>
            <a:r>
              <a:rPr lang="en-US" baseline="0" dirty="0" smtClean="0"/>
              <a:t> is nonrenewable.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 is nonrenewable.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82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a non-example of </a:t>
            </a:r>
            <a:r>
              <a:rPr lang="en-US" b="0" baseline="0" dirty="0" smtClean="0"/>
              <a:t>nonrenewable resources.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Plant life is a</a:t>
            </a:r>
            <a:r>
              <a:rPr lang="en-US" baseline="0" dirty="0" smtClean="0"/>
              <a:t> non-example of a non-renewable resource.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3840-54EC-F244-8A66-4A43181582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conservation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64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Conservation is using less of a resource to make its supply last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59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an</a:t>
            </a:r>
            <a:r>
              <a:rPr lang="en-US" baseline="0" dirty="0" smtClean="0"/>
              <a:t> electric car, a</a:t>
            </a:r>
            <a:r>
              <a:rPr lang="en-US" dirty="0" smtClean="0"/>
              <a:t> hybrid</a:t>
            </a:r>
            <a:r>
              <a:rPr lang="en-US" baseline="0" dirty="0" smtClean="0"/>
              <a:t> car, or other gas-saving vehicles is conserving oil and gas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70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Now, let’s look at an example of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conservation</a:t>
            </a:r>
            <a:r>
              <a:rPr lang="en-US" b="0" baseline="0" dirty="0"/>
              <a:t>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Riding</a:t>
            </a:r>
            <a:r>
              <a:rPr lang="en-US" baseline="0" dirty="0" smtClean="0"/>
              <a:t> a bike instead of driving a car is an example of conserving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a non-example of </a:t>
            </a:r>
            <a:r>
              <a:rPr lang="en-US" b="0" baseline="0" dirty="0" smtClean="0"/>
              <a:t>conservation.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non-renewable resources,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58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Leaving</a:t>
            </a:r>
            <a:r>
              <a:rPr lang="en-US" baseline="0" dirty="0" smtClean="0"/>
              <a:t> the lights on in your home when you are not using them </a:t>
            </a:r>
            <a:r>
              <a:rPr lang="en-US" dirty="0" smtClean="0"/>
              <a:t>is a</a:t>
            </a:r>
            <a:r>
              <a:rPr lang="en-US" baseline="0" dirty="0" smtClean="0"/>
              <a:t> non-example of conserving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3840-54EC-F244-8A66-4A43181582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69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take review everything we’ve learned today.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All of the following are examples of renewable resources </a:t>
            </a:r>
            <a:r>
              <a:rPr lang="en-US" sz="1200" b="1" dirty="0" smtClean="0"/>
              <a:t>except ---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1200" dirty="0" smtClean="0"/>
              <a:t>water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1200" dirty="0" smtClean="0"/>
              <a:t>wind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1200" dirty="0" smtClean="0"/>
              <a:t>sunlight (solar)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1200" dirty="0" smtClean="0"/>
              <a:t>oil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Oil is not an example of a renewable resource.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50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A non-renewable resource is a resource that ---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buAutoNum type="alphaUcPeriod"/>
            </a:pPr>
            <a:r>
              <a:rPr lang="en-US" sz="1200" dirty="0" smtClean="0"/>
              <a:t>can be replaced quickly by nature</a:t>
            </a:r>
          </a:p>
          <a:p>
            <a:pPr marL="514350" indent="-514350">
              <a:buAutoNum type="alphaUcPeriod"/>
            </a:pPr>
            <a:r>
              <a:rPr lang="en-US" sz="1200" dirty="0" smtClean="0"/>
              <a:t>uses less gas</a:t>
            </a:r>
          </a:p>
          <a:p>
            <a:pPr marL="514350" indent="-514350">
              <a:buAutoNum type="alphaUcPeriod"/>
            </a:pPr>
            <a:r>
              <a:rPr lang="en-US" sz="1200" dirty="0" smtClean="0"/>
              <a:t>can be recycled</a:t>
            </a:r>
          </a:p>
          <a:p>
            <a:pPr marL="514350" indent="-514350">
              <a:buAutoNum type="alphaUcPeriod"/>
            </a:pPr>
            <a:r>
              <a:rPr lang="en-US" sz="1200" dirty="0" smtClean="0"/>
              <a:t>is not replaced by nature quickly enough to match demand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A non-renewable resource is a resource that is not replaced by nature quickly enough to match demand.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Which facility relies on a nonrenewable source of energy? 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A wind farm that uses wind turbines</a:t>
            </a:r>
          </a:p>
          <a:p>
            <a:pPr marL="514350" indent="-514350">
              <a:buAutoNum type="alphaUcPeriod"/>
            </a:pPr>
            <a:r>
              <a:rPr lang="en-US" dirty="0" smtClean="0"/>
              <a:t>A dam that uses the power of moving water</a:t>
            </a:r>
          </a:p>
          <a:p>
            <a:pPr marL="514350" indent="-514350">
              <a:buAutoNum type="alphaUcPeriod"/>
            </a:pPr>
            <a:r>
              <a:rPr lang="en-US" b="1" dirty="0" smtClean="0"/>
              <a:t>A power station that burns coal</a:t>
            </a:r>
          </a:p>
          <a:p>
            <a:pPr marL="514350" indent="-514350">
              <a:buAutoNum type="alphaUcPeriod"/>
            </a:pPr>
            <a:r>
              <a:rPr lang="en-US" dirty="0" smtClean="0"/>
              <a:t>A solar farm that collects sunlight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A</a:t>
            </a:r>
            <a:r>
              <a:rPr lang="en-US" b="0" baseline="0" dirty="0" smtClean="0"/>
              <a:t> power station that burns coal is relying on a non-renewable resource.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All of the following are examples of ways to conserve resources </a:t>
            </a:r>
            <a:r>
              <a:rPr lang="en-US" sz="1200" b="1" dirty="0" smtClean="0"/>
              <a:t>except ---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1200" dirty="0" smtClean="0"/>
              <a:t>leaving all the lights on when you leave home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1200" dirty="0" smtClean="0"/>
              <a:t>riding a bike when you only have to go a short distance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1200" dirty="0" smtClean="0"/>
              <a:t>composting food waste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1200" dirty="0" smtClean="0"/>
              <a:t>recycling glass, plastic, and paper, and metal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20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sz="1200" dirty="0" smtClean="0"/>
              <a:t>Leaving all the lights on when you leave home is not a way to conserve</a:t>
            </a:r>
            <a:r>
              <a:rPr lang="en-US" sz="1200" baseline="0" dirty="0" smtClean="0"/>
              <a:t> resources.</a:t>
            </a:r>
            <a:endParaRPr lang="en-US" sz="1200" dirty="0" smtClean="0"/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51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conservation.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118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920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renewable</a:t>
            </a:r>
            <a:r>
              <a:rPr lang="en-US" baseline="0" dirty="0" smtClean="0"/>
              <a:t> resource is a resource that can be reused and replaced naturally.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83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non-renewable resource is a resource</a:t>
            </a:r>
            <a:r>
              <a:rPr lang="en-US" baseline="0" dirty="0" smtClean="0"/>
              <a:t> that cannot be replaced by nature.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185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Conservation is using less of a resource to make its supply last longer.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3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review once more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resource</a:t>
            </a:r>
            <a:r>
              <a:rPr lang="en-US" baseline="0" dirty="0" smtClean="0"/>
              <a:t> is the energy source that is turned into power. In buildings, electrical power comes from the outlets, and the electricity in the outlets comes from a power station.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Now, let’s </a:t>
            </a:r>
            <a:r>
              <a:rPr lang="en-US" dirty="0" smtClean="0"/>
              <a:t>define what</a:t>
            </a:r>
            <a:r>
              <a:rPr lang="en-US" baseline="0" dirty="0" smtClean="0"/>
              <a:t> a renewable resource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9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renewable</a:t>
            </a:r>
            <a:r>
              <a:rPr lang="en-US" baseline="0" dirty="0" smtClean="0"/>
              <a:t> resource is a resource that can be reused and replaced naturally.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99C86-7139-C945-A77C-9AC42A3F74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7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Solar power is considered a renewable</a:t>
            </a:r>
            <a:r>
              <a:rPr lang="en-US" baseline="0" dirty="0" smtClean="0"/>
              <a:t> resource, because the power is generated from the energy that the earth already gets from the sun. Nothing is destroyed in order to make solar power.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1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2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9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5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2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4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9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772BF-8207-7141-9595-721EC3A1E286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1416B-59E2-044C-9A09-E444B17EB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25599" y="605497"/>
          <a:ext cx="6969668" cy="581868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484834"/>
                <a:gridCol w="3484834"/>
              </a:tblGrid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 smtClean="0">
                          <a:solidFill>
                            <a:srgbClr val="008000"/>
                          </a:solidFill>
                        </a:rPr>
                        <a:t>Renewable</a:t>
                      </a:r>
                      <a:endParaRPr lang="en-US" sz="4000" u="sng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Non-renewable </a:t>
                      </a:r>
                      <a:endParaRPr lang="en-US" sz="400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Water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Coal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Air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Oil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Plant</a:t>
                      </a:r>
                      <a:r>
                        <a:rPr lang="en-US" sz="3600" b="0" baseline="0" dirty="0" smtClean="0">
                          <a:solidFill>
                            <a:srgbClr val="008000"/>
                          </a:solidFill>
                        </a:rPr>
                        <a:t> Life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Natural Gas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Sunlight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Nuclear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66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reamstime_xl_1647194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 b="14802"/>
          <a:stretch>
            <a:fillRect/>
          </a:stretch>
        </p:blipFill>
        <p:spPr>
          <a:xfrm>
            <a:off x="457200" y="112761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1267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4764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W-EK746_oil_pu_20160420135646_Z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0" y="2227101"/>
            <a:ext cx="7840878" cy="4413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4" y="249969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3832" y="215409"/>
            <a:ext cx="54148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non-renewable resource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1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67" y="119268"/>
            <a:ext cx="8931965" cy="2206837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non-renewable resource</a:t>
            </a:r>
            <a:r>
              <a:rPr lang="en-US" dirty="0" smtClean="0"/>
              <a:t>: a resource </a:t>
            </a:r>
            <a:r>
              <a:rPr lang="en-US" dirty="0"/>
              <a:t>that is not replaced by nature quickly enough to match demand </a:t>
            </a:r>
          </a:p>
        </p:txBody>
      </p:sp>
      <p:pic>
        <p:nvPicPr>
          <p:cNvPr id="4" name="Picture 3" descr="dreamstime_xl_401923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70" y="2326105"/>
            <a:ext cx="6584157" cy="43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5653" y="292264"/>
            <a:ext cx="6032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oil and gas = non-renewable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8" y="1168573"/>
            <a:ext cx="7792279" cy="5194853"/>
          </a:xfrm>
        </p:spPr>
      </p:pic>
    </p:spTree>
    <p:extLst>
      <p:ext uri="{BB962C8B-B14F-4D97-AF65-F5344CB8AC3E}">
        <p14:creationId xmlns:p14="http://schemas.microsoft.com/office/powerpoint/2010/main" val="29360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755642"/>
              </p:ext>
            </p:extLst>
          </p:nvPr>
        </p:nvGraphicFramePr>
        <p:xfrm>
          <a:off x="1225599" y="605497"/>
          <a:ext cx="6969668" cy="581868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484834"/>
                <a:gridCol w="3484834"/>
              </a:tblGrid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 smtClean="0">
                          <a:solidFill>
                            <a:srgbClr val="008000"/>
                          </a:solidFill>
                        </a:rPr>
                        <a:t>Renewable</a:t>
                      </a:r>
                      <a:endParaRPr lang="en-US" sz="4000" u="sng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Non-renewable </a:t>
                      </a:r>
                      <a:endParaRPr lang="en-US" sz="4000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Water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Coal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Air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Oil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Plant</a:t>
                      </a:r>
                      <a:r>
                        <a:rPr lang="en-US" sz="3600" b="0" baseline="0" dirty="0" smtClean="0">
                          <a:solidFill>
                            <a:srgbClr val="008000"/>
                          </a:solidFill>
                        </a:rPr>
                        <a:t> Life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Natural Gas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3737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008000"/>
                          </a:solidFill>
                        </a:rPr>
                        <a:t>Sunlight</a:t>
                      </a:r>
                      <a:endParaRPr lang="en-US" sz="3600" b="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Nuclear</a:t>
                      </a:r>
                      <a:endParaRPr lang="en-US" sz="3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0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78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2510"/>
            <a:ext cx="7772400" cy="1470025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enewable </a:t>
            </a:r>
            <a:r>
              <a:rPr lang="en-US" dirty="0"/>
              <a:t>r</a:t>
            </a:r>
            <a:r>
              <a:rPr lang="en-US" dirty="0" smtClean="0"/>
              <a:t>esources</a:t>
            </a:r>
            <a:endParaRPr lang="en-US" dirty="0"/>
          </a:p>
        </p:txBody>
      </p:sp>
      <p:pic>
        <p:nvPicPr>
          <p:cNvPr id="4" name="Picture 3" descr="dreamstime_xl_891593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48" y="1722535"/>
            <a:ext cx="7099704" cy="47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0993" y="823928"/>
            <a:ext cx="358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Planets </a:t>
            </a:r>
            <a:r>
              <a:rPr lang="en-US" sz="2400" b="1" dirty="0" smtClean="0"/>
              <a:t>rotate</a:t>
            </a:r>
            <a:r>
              <a:rPr lang="en-US" sz="2400" dirty="0" smtClean="0"/>
              <a:t> upon an axis</a:t>
            </a:r>
            <a:endParaRPr lang="en-US" sz="2400" dirty="0"/>
          </a:p>
        </p:txBody>
      </p:sp>
      <p:pic>
        <p:nvPicPr>
          <p:cNvPr id="3" name="Picture 2" descr="dreamstime_xl_377793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19"/>
            <a:ext cx="9144000" cy="61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stime_xl_227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1" y="1058244"/>
            <a:ext cx="7604618" cy="50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8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5250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10" y="1128008"/>
            <a:ext cx="6678785" cy="5189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7" y="276473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35" y="586469"/>
            <a:ext cx="4615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conservation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462" y="154739"/>
            <a:ext cx="8468138" cy="146202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conservation</a:t>
            </a:r>
            <a:r>
              <a:rPr lang="en-US" dirty="0" smtClean="0"/>
              <a:t>: using less of a resource to make its supply last longer</a:t>
            </a:r>
            <a:endParaRPr lang="en-US" dirty="0"/>
          </a:p>
        </p:txBody>
      </p:sp>
      <p:pic>
        <p:nvPicPr>
          <p:cNvPr id="5" name="Picture 4" descr="water-conservation-mi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3" y="1775768"/>
            <a:ext cx="4862837" cy="48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3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70" y="3140764"/>
            <a:ext cx="5125538" cy="3417025"/>
          </a:xfrm>
        </p:spPr>
      </p:pic>
    </p:spTree>
    <p:extLst>
      <p:ext uri="{BB962C8B-B14F-4D97-AF65-F5344CB8AC3E}">
        <p14:creationId xmlns:p14="http://schemas.microsoft.com/office/powerpoint/2010/main" val="113034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6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80993" y="823928"/>
            <a:ext cx="3582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Planets </a:t>
            </a:r>
            <a:r>
              <a:rPr lang="en-US" sz="2400" b="1" dirty="0" smtClean="0"/>
              <a:t>rotate</a:t>
            </a:r>
            <a:r>
              <a:rPr lang="en-US" sz="2400" dirty="0" smtClean="0"/>
              <a:t> upon an axis</a:t>
            </a:r>
            <a:endParaRPr lang="en-US" sz="2400" dirty="0"/>
          </a:p>
        </p:txBody>
      </p:sp>
      <p:pic>
        <p:nvPicPr>
          <p:cNvPr id="2" name="Picture 1" descr="al_povoledo_riding_his_bike.jpg.size.custom.crop.1086x7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76"/>
            <a:ext cx="9144000" cy="63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3697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2"/>
            <a:ext cx="7772400" cy="1470025"/>
          </a:xfrm>
        </p:spPr>
        <p:txBody>
          <a:bodyPr/>
          <a:lstStyle/>
          <a:p>
            <a:r>
              <a:rPr lang="en-US" dirty="0" smtClean="0"/>
              <a:t>non-renewable </a:t>
            </a:r>
            <a:r>
              <a:rPr lang="en-US" dirty="0"/>
              <a:t>r</a:t>
            </a:r>
            <a:r>
              <a:rPr lang="en-US" dirty="0" smtClean="0"/>
              <a:t>esources</a:t>
            </a:r>
            <a:endParaRPr lang="en-US" dirty="0"/>
          </a:p>
        </p:txBody>
      </p:sp>
      <p:pic>
        <p:nvPicPr>
          <p:cNvPr id="4" name="Picture 3" descr="dreamstime_xl_401923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2" y="1488947"/>
            <a:ext cx="7397995" cy="49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1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87" y="1649662"/>
            <a:ext cx="7613917" cy="5071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7" y="276473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8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404522"/>
            <a:ext cx="7123596" cy="59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40910"/>
          </a:xfrm>
        </p:spPr>
        <p:txBody>
          <a:bodyPr>
            <a:noAutofit/>
          </a:bodyPr>
          <a:lstStyle/>
          <a:p>
            <a:r>
              <a:rPr lang="en-US" sz="4000" dirty="0" smtClean="0"/>
              <a:t>All of the following are examples of renewable resources </a:t>
            </a:r>
            <a:r>
              <a:rPr lang="en-US" sz="4000" b="1" dirty="0" smtClean="0"/>
              <a:t>except ---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15548"/>
            <a:ext cx="4038600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/>
              <a:t>w</a:t>
            </a:r>
            <a:r>
              <a:rPr lang="en-US" sz="3200" dirty="0" smtClean="0"/>
              <a:t>ater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 smtClean="0"/>
              <a:t>wind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 smtClean="0"/>
              <a:t>sunlight (solar)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 smtClean="0"/>
              <a:t>oil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96" y="3938599"/>
            <a:ext cx="3073652" cy="25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6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40910"/>
          </a:xfrm>
        </p:spPr>
        <p:txBody>
          <a:bodyPr>
            <a:noAutofit/>
          </a:bodyPr>
          <a:lstStyle/>
          <a:p>
            <a:r>
              <a:rPr lang="en-US" sz="4000" dirty="0" smtClean="0"/>
              <a:t>All of the following are examples of renewable resources </a:t>
            </a:r>
            <a:r>
              <a:rPr lang="en-US" sz="4000" b="1" dirty="0" smtClean="0"/>
              <a:t>except ---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15548"/>
            <a:ext cx="4038600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/>
              <a:t>w</a:t>
            </a:r>
            <a:r>
              <a:rPr lang="en-US" sz="3200" dirty="0" smtClean="0"/>
              <a:t>ater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 smtClean="0"/>
              <a:t>wind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 smtClean="0"/>
              <a:t>sunlight (solar)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oil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96" y="3938599"/>
            <a:ext cx="3073652" cy="25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" y="73703"/>
            <a:ext cx="8967537" cy="1393741"/>
          </a:xfrm>
        </p:spPr>
        <p:txBody>
          <a:bodyPr>
            <a:noAutofit/>
          </a:bodyPr>
          <a:lstStyle/>
          <a:p>
            <a:r>
              <a:rPr lang="en-US" sz="4000" dirty="0" smtClean="0"/>
              <a:t>A non-renewable resource is a resource that ---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904" y="1663641"/>
            <a:ext cx="6152149" cy="5194359"/>
          </a:xfrm>
        </p:spPr>
        <p:txBody>
          <a:bodyPr>
            <a:noAutofit/>
          </a:bodyPr>
          <a:lstStyle/>
          <a:p>
            <a:pPr marL="514350" indent="-514350">
              <a:buAutoNum type="alphaUcPeriod"/>
            </a:pPr>
            <a:r>
              <a:rPr lang="en-US" sz="3200" dirty="0" smtClean="0"/>
              <a:t>can be replaced quickly by nature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AutoNum type="alphaUcPeriod"/>
            </a:pPr>
            <a:r>
              <a:rPr lang="en-US" sz="3200" dirty="0" smtClean="0"/>
              <a:t>uses less gas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AutoNum type="alphaUcPeriod"/>
            </a:pPr>
            <a:r>
              <a:rPr lang="en-US" sz="3200" dirty="0" smtClean="0"/>
              <a:t>can be recycled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AutoNum type="alphaUcPeriod"/>
            </a:pPr>
            <a:r>
              <a:rPr lang="en-US" sz="3200" dirty="0" smtClean="0"/>
              <a:t>is not replaced by nature quickly enough to match demand </a:t>
            </a:r>
          </a:p>
          <a:p>
            <a:pPr marL="514350" indent="-514350">
              <a:buAutoNum type="alphaUcPeriod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70" y="4684295"/>
            <a:ext cx="2386647" cy="19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7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63" y="73703"/>
            <a:ext cx="8967537" cy="1393741"/>
          </a:xfrm>
        </p:spPr>
        <p:txBody>
          <a:bodyPr>
            <a:noAutofit/>
          </a:bodyPr>
          <a:lstStyle/>
          <a:p>
            <a:r>
              <a:rPr lang="en-US" sz="4000" dirty="0" smtClean="0"/>
              <a:t>A non-renewable resource is a resource that ---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904" y="1663641"/>
            <a:ext cx="6344654" cy="5194359"/>
          </a:xfrm>
        </p:spPr>
        <p:txBody>
          <a:bodyPr>
            <a:noAutofit/>
          </a:bodyPr>
          <a:lstStyle/>
          <a:p>
            <a:pPr marL="514350" indent="-514350">
              <a:buAutoNum type="alphaUcPeriod"/>
            </a:pPr>
            <a:r>
              <a:rPr lang="en-US" sz="3200" dirty="0" smtClean="0"/>
              <a:t>can be replaced quickly by nature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AutoNum type="alphaUcPeriod"/>
            </a:pPr>
            <a:r>
              <a:rPr lang="en-US" sz="3200" dirty="0" smtClean="0"/>
              <a:t>uses less gas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AutoNum type="alphaUcPeriod"/>
            </a:pPr>
            <a:r>
              <a:rPr lang="en-US" sz="3200" dirty="0" smtClean="0"/>
              <a:t>can be recycled</a:t>
            </a:r>
            <a:br>
              <a:rPr lang="en-US" sz="3200" dirty="0" smtClean="0"/>
            </a:br>
            <a:endParaRPr lang="en-US" sz="3200" dirty="0" smtClean="0"/>
          </a:p>
          <a:p>
            <a:pPr marL="514350" indent="-514350"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is not replaced by nature quickly enough to match demand </a:t>
            </a:r>
          </a:p>
          <a:p>
            <a:pPr marL="514350" indent="-514350">
              <a:buAutoNum type="alphaUcPeriod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70" y="4684295"/>
            <a:ext cx="2386647" cy="19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89994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facility relies on a nonrenewable source of energy?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5840"/>
            <a:ext cx="4948989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3200" dirty="0" smtClean="0"/>
              <a:t>A wind farm that uses wind turbines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 dam that uses the power of moving water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 power station that burns coal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 solar farm that collects sunlight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70" y="4684295"/>
            <a:ext cx="2386647" cy="19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0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Which facility relies on a </a:t>
            </a:r>
            <a:r>
              <a:rPr lang="en-US" sz="3600" b="1" dirty="0" smtClean="0"/>
              <a:t>nonrenewable</a:t>
            </a:r>
            <a:r>
              <a:rPr lang="en-US" sz="3600" dirty="0" smtClean="0"/>
              <a:t> source of energy?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954" y="1959376"/>
            <a:ext cx="4868779" cy="452596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3200" dirty="0" smtClean="0"/>
              <a:t>A wind farm that uses wind turbines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 dam that uses the power of moving water</a:t>
            </a:r>
          </a:p>
          <a:p>
            <a:pPr marL="514350" indent="-514350"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A power station that burns </a:t>
            </a:r>
            <a:r>
              <a:rPr lang="en-US" sz="3200" b="1" u="sng" dirty="0" smtClean="0">
                <a:solidFill>
                  <a:srgbClr val="FF0000"/>
                </a:solidFill>
              </a:rPr>
              <a:t>coal</a:t>
            </a:r>
          </a:p>
          <a:p>
            <a:pPr marL="514350" indent="-514350">
              <a:buAutoNum type="alphaUcPeriod"/>
            </a:pPr>
            <a:r>
              <a:rPr lang="en-US" sz="3200" dirty="0" smtClean="0"/>
              <a:t>A solar farm that collects sunlight</a:t>
            </a:r>
            <a:endParaRPr lang="en-US" sz="3200" dirty="0"/>
          </a:p>
        </p:txBody>
      </p:sp>
      <p:pic>
        <p:nvPicPr>
          <p:cNvPr id="5" name="Picture 4" descr="Belchatow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59" y="1959376"/>
            <a:ext cx="4005267" cy="26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5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40910"/>
          </a:xfrm>
        </p:spPr>
        <p:txBody>
          <a:bodyPr>
            <a:noAutofit/>
          </a:bodyPr>
          <a:lstStyle/>
          <a:p>
            <a:r>
              <a:rPr lang="en-US" sz="4000" dirty="0" smtClean="0"/>
              <a:t>All of the following are examples of ways to conserve resources </a:t>
            </a:r>
            <a:r>
              <a:rPr lang="en-US" sz="4000" b="1" dirty="0" smtClean="0"/>
              <a:t>except ---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24851" y="1815548"/>
            <a:ext cx="5257802" cy="50424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leaving all the lights on when you leave home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riding a bike when you only have to go a short distance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composting food waste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recycling glass, plastic, and paper, and metal</a:t>
            </a: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48" y="4131105"/>
            <a:ext cx="3073652" cy="25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40910"/>
          </a:xfrm>
        </p:spPr>
        <p:txBody>
          <a:bodyPr>
            <a:noAutofit/>
          </a:bodyPr>
          <a:lstStyle/>
          <a:p>
            <a:r>
              <a:rPr lang="en-US" sz="4000" dirty="0" smtClean="0"/>
              <a:t>All of the following are examples of ways to conserve resources </a:t>
            </a:r>
            <a:r>
              <a:rPr lang="en-US" sz="4000" b="1" dirty="0" smtClean="0"/>
              <a:t>except ---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324851" y="1815548"/>
            <a:ext cx="5257802" cy="50424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b="1" dirty="0" smtClean="0">
                <a:solidFill>
                  <a:srgbClr val="FF0000"/>
                </a:solidFill>
              </a:rPr>
              <a:t>leaving all the lights on when you leave home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riding a bike when you only have to go a short distance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composting food waste</a:t>
            </a:r>
          </a:p>
          <a:p>
            <a:pPr marL="514350" indent="-514350">
              <a:lnSpc>
                <a:spcPct val="110000"/>
              </a:lnSpc>
              <a:buAutoNum type="alphaUcPeriod"/>
            </a:pPr>
            <a:r>
              <a:rPr lang="en-US" sz="3300" dirty="0" smtClean="0"/>
              <a:t>recycling glass, plastic, and paper, and metal</a:t>
            </a: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48" y="4131105"/>
            <a:ext cx="3073652" cy="25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0044" y="114984"/>
            <a:ext cx="4035785" cy="1316048"/>
          </a:xfrm>
        </p:spPr>
        <p:txBody>
          <a:bodyPr/>
          <a:lstStyle/>
          <a:p>
            <a:r>
              <a:rPr lang="en-US" smtClean="0"/>
              <a:t>conservation</a:t>
            </a:r>
            <a:endParaRPr lang="en-US" dirty="0"/>
          </a:p>
        </p:txBody>
      </p:sp>
      <p:pic>
        <p:nvPicPr>
          <p:cNvPr id="5" name="Picture 4" descr="water-conservation-mi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54" y="1431032"/>
            <a:ext cx="5154566" cy="51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6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7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782" y="172997"/>
            <a:ext cx="8232913" cy="209312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renewable resource</a:t>
            </a:r>
            <a:r>
              <a:rPr lang="en-US" dirty="0" smtClean="0"/>
              <a:t>: a resource </a:t>
            </a:r>
            <a:r>
              <a:rPr lang="en-US" dirty="0"/>
              <a:t>that can be reused and replaced naturally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4" name="Picture 3" descr="dreamstime_xl_891593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8" y="1696278"/>
            <a:ext cx="7246059" cy="48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67" y="119268"/>
            <a:ext cx="8931965" cy="169627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non-renewable resource</a:t>
            </a:r>
            <a:r>
              <a:rPr lang="en-US" dirty="0" smtClean="0"/>
              <a:t>: a resource </a:t>
            </a:r>
            <a:r>
              <a:rPr lang="en-US" dirty="0"/>
              <a:t>that cannot </a:t>
            </a:r>
            <a:r>
              <a:rPr lang="en-US"/>
              <a:t>be </a:t>
            </a:r>
            <a:r>
              <a:rPr lang="en-US" smtClean="0"/>
              <a:t>replaced </a:t>
            </a:r>
            <a:r>
              <a:rPr lang="en-US" dirty="0" smtClean="0"/>
              <a:t>by nature</a:t>
            </a:r>
            <a:endParaRPr lang="en-US" dirty="0"/>
          </a:p>
        </p:txBody>
      </p:sp>
      <p:pic>
        <p:nvPicPr>
          <p:cNvPr id="4" name="Picture 3" descr="dreamstime_xl_401923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9" y="1815547"/>
            <a:ext cx="7380080" cy="49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462" y="154739"/>
            <a:ext cx="8468138" cy="146202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conservation</a:t>
            </a:r>
            <a:r>
              <a:rPr lang="en-US" dirty="0" smtClean="0"/>
              <a:t>: using less of a resource to make its supply last longer</a:t>
            </a:r>
            <a:endParaRPr lang="en-US" dirty="0"/>
          </a:p>
        </p:txBody>
      </p:sp>
      <p:pic>
        <p:nvPicPr>
          <p:cNvPr id="5" name="Picture 4" descr="water-conservation-mi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3" y="1775768"/>
            <a:ext cx="4862837" cy="48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4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34525"/>
            <a:ext cx="667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PowerPoint was Created With </a:t>
            </a:r>
            <a:br>
              <a:rPr lang="en-US" sz="3600" dirty="0" smtClean="0"/>
            </a:br>
            <a:r>
              <a:rPr lang="en-US" sz="3600" dirty="0" smtClean="0"/>
              <a:t>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8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56735"/>
            <a:ext cx="7599272" cy="5068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0253" y="368968"/>
            <a:ext cx="5743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resource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75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771" y="188904"/>
            <a:ext cx="4619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renewable resource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2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782" y="172997"/>
            <a:ext cx="8232913" cy="2093125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renewable resource</a:t>
            </a:r>
            <a:r>
              <a:rPr lang="en-US" dirty="0" smtClean="0"/>
              <a:t>: a resource </a:t>
            </a:r>
            <a:r>
              <a:rPr lang="en-US" dirty="0"/>
              <a:t>that can be reused and replaced naturally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4" name="Picture 3" descr="dreamstime_xl_891593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8" y="1696278"/>
            <a:ext cx="7246059" cy="48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07687" y="491047"/>
            <a:ext cx="5332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solar power </a:t>
            </a:r>
            <a:r>
              <a:rPr lang="en-US" sz="4000" smtClean="0"/>
              <a:t>= renewable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7009"/>
            <a:ext cx="8229600" cy="3878297"/>
          </a:xfrm>
        </p:spPr>
      </p:pic>
    </p:spTree>
    <p:extLst>
      <p:ext uri="{BB962C8B-B14F-4D97-AF65-F5344CB8AC3E}">
        <p14:creationId xmlns:p14="http://schemas.microsoft.com/office/powerpoint/2010/main" val="77911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1095</Words>
  <Application>Microsoft Macintosh PowerPoint</Application>
  <PresentationFormat>On-screen Show (4:3)</PresentationFormat>
  <Paragraphs>203</Paragraphs>
  <Slides>45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Calibri</vt:lpstr>
      <vt:lpstr>Arial</vt:lpstr>
      <vt:lpstr>Office Theme</vt:lpstr>
      <vt:lpstr>PowerPoint Presentation</vt:lpstr>
      <vt:lpstr>renewable resources</vt:lpstr>
      <vt:lpstr>non-renewable resources</vt:lpstr>
      <vt:lpstr>conservation</vt:lpstr>
      <vt:lpstr>PowerPoint Presentation</vt:lpstr>
      <vt:lpstr>PowerPoint Presentation</vt:lpstr>
      <vt:lpstr>PowerPoint Presentation</vt:lpstr>
      <vt:lpstr>renewable resource: a resource that can be reused and replaced naturally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non-renewable resource: a resource that is not replaced by nature quickly enough to match demand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conservation: using less of a resource to make its supply last longer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of the following are examples of renewable resources except ---</vt:lpstr>
      <vt:lpstr>All of the following are examples of renewable resources except ---</vt:lpstr>
      <vt:lpstr>A non-renewable resource is a resource that ---</vt:lpstr>
      <vt:lpstr>A non-renewable resource is a resource that ---</vt:lpstr>
      <vt:lpstr>Which facility relies on a nonrenewable source of energy? </vt:lpstr>
      <vt:lpstr>Which facility relies on a nonrenewable source of energy? </vt:lpstr>
      <vt:lpstr>All of the following are examples of ways to conserve resources except ---</vt:lpstr>
      <vt:lpstr>All of the following are examples of ways to conserve resources except ---</vt:lpstr>
      <vt:lpstr>PowerPoint Presentation</vt:lpstr>
      <vt:lpstr>renewable resource: a resource that can be reused and replaced naturally  </vt:lpstr>
      <vt:lpstr>non-renewable resource: a resource that cannot be replaced by nature</vt:lpstr>
      <vt:lpstr>conservation: using less of a resource to make its supply last longer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Katherine Peeples</cp:lastModifiedBy>
  <cp:revision>22</cp:revision>
  <dcterms:created xsi:type="dcterms:W3CDTF">2017-07-11T14:42:06Z</dcterms:created>
  <dcterms:modified xsi:type="dcterms:W3CDTF">2017-09-19T22:27:41Z</dcterms:modified>
</cp:coreProperties>
</file>