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7" r:id="rId2"/>
    <p:sldId id="258" r:id="rId3"/>
    <p:sldId id="311" r:id="rId4"/>
    <p:sldId id="312" r:id="rId5"/>
    <p:sldId id="313" r:id="rId6"/>
    <p:sldId id="315" r:id="rId7"/>
    <p:sldId id="314" r:id="rId8"/>
    <p:sldId id="263" r:id="rId9"/>
    <p:sldId id="339" r:id="rId10"/>
    <p:sldId id="334" r:id="rId11"/>
    <p:sldId id="317" r:id="rId12"/>
    <p:sldId id="318" r:id="rId13"/>
    <p:sldId id="321" r:id="rId14"/>
    <p:sldId id="322" r:id="rId15"/>
    <p:sldId id="264" r:id="rId16"/>
    <p:sldId id="323" r:id="rId17"/>
    <p:sldId id="324" r:id="rId18"/>
    <p:sldId id="325" r:id="rId19"/>
    <p:sldId id="272" r:id="rId20"/>
    <p:sldId id="332" r:id="rId21"/>
    <p:sldId id="333" r:id="rId22"/>
    <p:sldId id="326" r:id="rId23"/>
    <p:sldId id="327" r:id="rId24"/>
    <p:sldId id="338" r:id="rId25"/>
    <p:sldId id="335" r:id="rId26"/>
    <p:sldId id="336" r:id="rId27"/>
    <p:sldId id="306" r:id="rId28"/>
    <p:sldId id="307" r:id="rId29"/>
    <p:sldId id="328" r:id="rId30"/>
    <p:sldId id="329" r:id="rId31"/>
    <p:sldId id="337" r:id="rId32"/>
    <p:sldId id="278" r:id="rId33"/>
    <p:sldId id="340" r:id="rId34"/>
    <p:sldId id="341" r:id="rId35"/>
    <p:sldId id="342" r:id="rId36"/>
    <p:sldId id="290" r:id="rId37"/>
    <p:sldId id="343" r:id="rId38"/>
    <p:sldId id="347" r:id="rId39"/>
    <p:sldId id="348" r:id="rId40"/>
    <p:sldId id="349" r:id="rId41"/>
    <p:sldId id="344" r:id="rId42"/>
    <p:sldId id="345" r:id="rId43"/>
    <p:sldId id="346" r:id="rId44"/>
    <p:sldId id="298" r:id="rId45"/>
    <p:sldId id="299" r:id="rId46"/>
    <p:sldId id="297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CE0A"/>
    <a:srgbClr val="CFE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9"/>
    <p:restoredTop sz="83814"/>
  </p:normalViewPr>
  <p:slideViewPr>
    <p:cSldViewPr snapToGrid="0" snapToObjects="1">
      <p:cViewPr>
        <p:scale>
          <a:sx n="86" d="100"/>
          <a:sy n="86" d="100"/>
        </p:scale>
        <p:origin x="1320" y="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72873-7625-BB47-988D-53ECBD7EABBC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DF8DA1-CA45-B041-B7F8-710D7401C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97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some new vocabulary terms.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planet Earth, like all the other planets in our solar system,</a:t>
            </a:r>
            <a:r>
              <a:rPr lang="en-US" baseline="0" dirty="0" smtClean="0"/>
              <a:t> revolves around the sun. One trip around the sun is what we call a year on Earth.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213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think about the definition of revolution,</a:t>
            </a:r>
            <a:r>
              <a:rPr lang="en-US" baseline="0" dirty="0" smtClean="0"/>
              <a:t> it is helpful to</a:t>
            </a:r>
            <a:r>
              <a:rPr lang="en-US" dirty="0" smtClean="0"/>
              <a:t> look at its word parts.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32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figure out what revolution means, look at its root</a:t>
            </a:r>
            <a:r>
              <a:rPr lang="en-US" baseline="0" dirty="0" smtClean="0"/>
              <a:t> word</a:t>
            </a:r>
            <a:r>
              <a:rPr lang="en-US" dirty="0" smtClean="0"/>
              <a:t>, </a:t>
            </a:r>
            <a:r>
              <a:rPr lang="en-US" dirty="0" err="1" smtClean="0"/>
              <a:t>volv</a:t>
            </a:r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.  This root means</a:t>
            </a:r>
            <a:r>
              <a:rPr lang="en-US" baseline="0" dirty="0" smtClean="0"/>
              <a:t> </a:t>
            </a:r>
            <a:r>
              <a:rPr lang="en-US" dirty="0" smtClean="0"/>
              <a:t>to return.  Any time you see a word</a:t>
            </a:r>
            <a:r>
              <a:rPr lang="en-US" baseline="0" dirty="0" smtClean="0"/>
              <a:t> that has the root word </a:t>
            </a:r>
            <a:r>
              <a:rPr lang="en-US" baseline="0" dirty="0" err="1" smtClean="0"/>
              <a:t>volv</a:t>
            </a:r>
            <a:r>
              <a:rPr lang="en-US" baseline="0" dirty="0" smtClean="0"/>
              <a:t>-, you know it has something to do with moving in a circle, returning to its starting point.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671F-6B6B-2B47-B365-485F14389BC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193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prefix re- </a:t>
            </a:r>
            <a:r>
              <a:rPr lang="en-US" dirty="0" smtClean="0"/>
              <a:t>means</a:t>
            </a:r>
            <a:r>
              <a:rPr lang="en-US" baseline="0" dirty="0" smtClean="0"/>
              <a:t> again.</a:t>
            </a:r>
            <a:r>
              <a:rPr lang="en-US" dirty="0" smtClean="0"/>
              <a:t>  Any time you see a word</a:t>
            </a:r>
            <a:r>
              <a:rPr lang="en-US" baseline="0" dirty="0" smtClean="0"/>
              <a:t> that has the prefix re-, you know it has something to do with doing something again, or continuously.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671F-6B6B-2B47-B365-485F14389BC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8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revolution </a:t>
            </a:r>
            <a:r>
              <a:rPr lang="en-US" baseline="0" dirty="0" smtClean="0"/>
              <a:t>basically means to continuously return or come back.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671F-6B6B-2B47-B365-485F14389BC9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56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Explicit cue to review examples of</a:t>
            </a:r>
            <a:r>
              <a:rPr lang="en-US" b="1" baseline="0" dirty="0" smtClean="0"/>
              <a:t> revolution.</a:t>
            </a: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Now, let’s talk about some examples of </a:t>
            </a:r>
            <a:r>
              <a:rPr lang="en-US" b="1" baseline="0" dirty="0" smtClean="0"/>
              <a:t>revolution.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moon revolves around Earth.</a:t>
            </a:r>
            <a:r>
              <a:rPr lang="en-US" baseline="0" dirty="0" smtClean="0"/>
              <a:t> The moons of other planets, like Jupiter and Saturn, revolve around those planets, too.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8955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Satellites revolve</a:t>
            </a:r>
            <a:r>
              <a:rPr lang="en-US" baseline="0" dirty="0" smtClean="0"/>
              <a:t> around Earth.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63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Earth and all the other planets</a:t>
            </a:r>
            <a:r>
              <a:rPr lang="en-US" baseline="0" dirty="0" smtClean="0"/>
              <a:t> in our solar system</a:t>
            </a:r>
            <a:r>
              <a:rPr lang="en-US" dirty="0" smtClean="0"/>
              <a:t> revolve</a:t>
            </a:r>
            <a:r>
              <a:rPr lang="en-US" baseline="0" dirty="0" smtClean="0"/>
              <a:t> </a:t>
            </a:r>
            <a:r>
              <a:rPr lang="en-US" dirty="0" smtClean="0"/>
              <a:t>around the sun.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927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take a minute to review what we just covered.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 we are going to learn about (planetary) revolution,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818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Which relationship is an example of planetary revolution?</a:t>
            </a:r>
          </a:p>
          <a:p>
            <a:pPr marL="0" indent="0">
              <a:buNone/>
            </a:pPr>
            <a:endParaRPr lang="en-US" sz="1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Mars and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a meteor and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Earth and the sun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Venus and Earth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15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Earth’s revolution around the sun is an example of planetary revolution.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739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rotation means.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790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rotation is when an object moves in a circle around an axis at its 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9454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That is the basic definition, but there is a bit more you need to know.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1829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 axis is</a:t>
            </a:r>
            <a:r>
              <a:rPr lang="en-US" baseline="0" dirty="0" smtClean="0"/>
              <a:t> a line that goes through the exact center of a spherical object.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95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Sometimes an</a:t>
            </a:r>
            <a:r>
              <a:rPr lang="en-US" baseline="0" dirty="0" smtClean="0"/>
              <a:t> object has a real, actual axis, like a globe. Earth does not have an axis that you can see.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0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the Earth rotates on its axis,</a:t>
            </a:r>
            <a:r>
              <a:rPr lang="en-US" baseline="0" dirty="0" smtClean="0"/>
              <a:t> one half faces the sun. On that side of the Earth, it’s daytime.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944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the Earth continuously rotates,</a:t>
            </a:r>
            <a:r>
              <a:rPr lang="en-US" baseline="0" dirty="0" smtClean="0"/>
              <a:t> the side that was facing the sun rotates away from it and experiences nighttime, and the other side experiences daytime.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392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think about the definition of rotation,</a:t>
            </a:r>
            <a:r>
              <a:rPr lang="en-US" baseline="0" dirty="0" smtClean="0"/>
              <a:t> it is helpful to</a:t>
            </a:r>
            <a:r>
              <a:rPr lang="en-US" dirty="0" smtClean="0"/>
              <a:t> look at its word parts.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9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rotation.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171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figure out what revolution means, look at its root</a:t>
            </a:r>
            <a:r>
              <a:rPr lang="en-US" baseline="0" dirty="0" smtClean="0"/>
              <a:t> word</a:t>
            </a:r>
            <a:r>
              <a:rPr lang="en-US" dirty="0" smtClean="0"/>
              <a:t>, </a:t>
            </a:r>
            <a:r>
              <a:rPr lang="en-US" dirty="0" err="1" smtClean="0"/>
              <a:t>rotat</a:t>
            </a:r>
            <a:r>
              <a:rPr lang="en-US" dirty="0" smtClean="0"/>
              <a:t>-</a:t>
            </a:r>
            <a:r>
              <a:rPr lang="en-US" baseline="0" dirty="0" smtClean="0"/>
              <a:t> </a:t>
            </a:r>
            <a:r>
              <a:rPr lang="en-US" dirty="0" smtClean="0"/>
              <a:t>.  This root means</a:t>
            </a:r>
            <a:r>
              <a:rPr lang="en-US" baseline="0" dirty="0" smtClean="0"/>
              <a:t> </a:t>
            </a:r>
            <a:r>
              <a:rPr lang="en-US" dirty="0" smtClean="0"/>
              <a:t>to turn in a circle.  Any time you see a word</a:t>
            </a:r>
            <a:r>
              <a:rPr lang="en-US" baseline="0" dirty="0" smtClean="0"/>
              <a:t> that has the root word </a:t>
            </a:r>
            <a:r>
              <a:rPr lang="en-US" baseline="0" dirty="0" err="1" smtClean="0"/>
              <a:t>rotat</a:t>
            </a:r>
            <a:r>
              <a:rPr lang="en-US" baseline="0" dirty="0" smtClean="0"/>
              <a:t>-, you know it has something to do with turning in a circle..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671F-6B6B-2B47-B365-485F14389BC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6421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rotation </a:t>
            </a:r>
            <a:r>
              <a:rPr lang="en-US" baseline="0" dirty="0" smtClean="0"/>
              <a:t>basically means turning in a circle.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CF671F-6B6B-2B47-B365-485F14389BC9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86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Explicit cue to review examples of</a:t>
            </a:r>
            <a:r>
              <a:rPr lang="en-US" b="1" baseline="0" dirty="0" smtClean="0"/>
              <a:t> rotation.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Now, let’s talk about some examples of</a:t>
            </a:r>
            <a:r>
              <a:rPr lang="en-US" b="1" baseline="0" dirty="0" smtClean="0"/>
              <a:t> rotation.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wheel rotates</a:t>
            </a:r>
            <a:r>
              <a:rPr lang="en-US" baseline="0" dirty="0" smtClean="0"/>
              <a:t> on an axis, or axle.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5605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Let’s talk about some non-examples of </a:t>
            </a:r>
            <a:r>
              <a:rPr lang="en-US" b="1" baseline="0" dirty="0" smtClean="0"/>
              <a:t>outer planets.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r>
              <a:rPr lang="en-US" baseline="0" dirty="0" smtClean="0"/>
              <a:t>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870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revolution is not a rotation.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835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take a minute to review what we already know.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9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Which of these takes about a year to complete?</a:t>
            </a:r>
          </a:p>
          <a:p>
            <a:pPr marL="0" indent="0">
              <a:buNone/>
            </a:pPr>
            <a:endParaRPr lang="en-US" sz="1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Earth to orbit the sun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the sun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the moon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the Earth to rotate once on its axis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84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It takes</a:t>
            </a:r>
            <a:r>
              <a:rPr lang="en-US" sz="1200" baseline="0" dirty="0" smtClean="0"/>
              <a:t> the Earth about a year to revolve once, or orbit, around the sun.</a:t>
            </a:r>
            <a:endParaRPr lang="en-US" sz="12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014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Which of these takes about a day to complete?</a:t>
            </a:r>
          </a:p>
          <a:p>
            <a:pPr marL="0" indent="0">
              <a:buNone/>
            </a:pPr>
            <a:endParaRPr lang="en-US" sz="1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Earth to orbit the sun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the sun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the moon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1200" dirty="0" smtClean="0"/>
              <a:t>the Earth to rotate once on its axis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051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Before we define revolution and rotation, let’s review some other words that you already learned, and make sure you are firm in your understanding.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358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 smtClean="0"/>
              <a:t>It takes</a:t>
            </a:r>
            <a:r>
              <a:rPr lang="en-US" sz="1200" baseline="0" dirty="0" smtClean="0"/>
              <a:t> the Earth about a day to rotate once on its axis.</a:t>
            </a:r>
            <a:endParaRPr lang="en-US" sz="1200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06A1D3-96BE-1141-8D79-DAED1DE9DC5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585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  <a:p>
            <a:r>
              <a:rPr lang="en-US" dirty="0" smtClean="0"/>
              <a:t>&lt;keep this slide&gt;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6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revolution is when an object goes around another object in a fixed</a:t>
            </a:r>
            <a:r>
              <a:rPr lang="en-US" baseline="0" dirty="0" smtClean="0"/>
              <a:t> path. This path is called an orbit.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875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rotation is when an object moves in a circle around an axis at its center.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359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planet is a body</a:t>
            </a:r>
            <a:r>
              <a:rPr lang="en-US" baseline="0" dirty="0" smtClean="0"/>
              <a:t> or object in space that revolves around a star.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E9FF9-2BBA-4444-A8E6-13A367E0316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72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solar system has 8 planets.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E9FF9-2BBA-4444-A8E6-13A367E0316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10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define what</a:t>
            </a:r>
            <a:r>
              <a:rPr lang="en-US" baseline="0" dirty="0" smtClean="0"/>
              <a:t> revolution means.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247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revolution is when an object goes around another object in a fixed</a:t>
            </a:r>
            <a:r>
              <a:rPr lang="en-US" baseline="0" dirty="0" smtClean="0"/>
              <a:t> path. This path is called an orbit.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F8DA1-CA45-B041-B7F8-710D7401C5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25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That is the basic definition, but there is a bit more you need to know.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21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83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45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70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14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5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02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24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068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3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33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3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F3A1B-E0A1-C443-B9B8-87F2D4720924}" type="datetimeFigureOut">
              <a:rPr lang="en-US" smtClean="0"/>
              <a:t>9/19/17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D6583-6C9E-E74D-9151-87CD5A5F36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91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6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2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72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113" y="659568"/>
            <a:ext cx="7012835" cy="5301704"/>
          </a:xfrm>
        </p:spPr>
      </p:pic>
    </p:spTree>
    <p:extLst>
      <p:ext uri="{BB962C8B-B14F-4D97-AF65-F5344CB8AC3E}">
        <p14:creationId xmlns:p14="http://schemas.microsoft.com/office/powerpoint/2010/main" val="90042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gnifying Gl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862"/>
            <a:ext cx="9144000" cy="5015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3287" y="2521156"/>
            <a:ext cx="3074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/>
              <a:t>revolution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3442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489" y="1157811"/>
            <a:ext cx="4038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mtClean="0"/>
              <a:t>revolution</a:t>
            </a:r>
            <a:endParaRPr lang="en-US" sz="7200" dirty="0"/>
          </a:p>
        </p:txBody>
      </p:sp>
      <p:sp>
        <p:nvSpPr>
          <p:cNvPr id="3" name="Oval 2"/>
          <p:cNvSpPr/>
          <p:nvPr/>
        </p:nvSpPr>
        <p:spPr>
          <a:xfrm>
            <a:off x="1515906" y="1121569"/>
            <a:ext cx="1977571" cy="148771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2235496" y="2733536"/>
            <a:ext cx="538390" cy="12149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76635" y="3948441"/>
            <a:ext cx="20527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to return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06" y="3720021"/>
            <a:ext cx="3959119" cy="296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05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6381" y="1161955"/>
            <a:ext cx="4038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mtClean="0"/>
              <a:t>revolution</a:t>
            </a:r>
            <a:endParaRPr lang="en-US" sz="7200" dirty="0"/>
          </a:p>
        </p:txBody>
      </p:sp>
      <p:sp>
        <p:nvSpPr>
          <p:cNvPr id="3" name="Oval 2"/>
          <p:cNvSpPr/>
          <p:nvPr/>
        </p:nvSpPr>
        <p:spPr>
          <a:xfrm>
            <a:off x="1031602" y="1465676"/>
            <a:ext cx="1418933" cy="87821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471873" y="2505116"/>
            <a:ext cx="538390" cy="12149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0796" y="3881251"/>
            <a:ext cx="28497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again</a:t>
            </a:r>
          </a:p>
          <a:p>
            <a:pPr algn="ctr"/>
            <a:r>
              <a:rPr lang="en-US" sz="4000" dirty="0" smtClean="0"/>
              <a:t>continuously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06" y="3720021"/>
            <a:ext cx="3959119" cy="296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78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6381" y="1161955"/>
            <a:ext cx="4038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smtClean="0"/>
              <a:t>revolution</a:t>
            </a:r>
            <a:endParaRPr lang="en-US" sz="7200" dirty="0"/>
          </a:p>
        </p:txBody>
      </p:sp>
      <p:sp>
        <p:nvSpPr>
          <p:cNvPr id="3" name="Oval 2"/>
          <p:cNvSpPr/>
          <p:nvPr/>
        </p:nvSpPr>
        <p:spPr>
          <a:xfrm>
            <a:off x="1031602" y="1465676"/>
            <a:ext cx="1418933" cy="87821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471873" y="2505116"/>
            <a:ext cx="538390" cy="12149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97013" y="3763205"/>
            <a:ext cx="232249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smtClean="0"/>
              <a:t>again,</a:t>
            </a:r>
            <a:endParaRPr lang="en-US" sz="3200" dirty="0" smtClean="0"/>
          </a:p>
          <a:p>
            <a:pPr algn="ctr"/>
            <a:r>
              <a:rPr lang="en-US" sz="3200" dirty="0" smtClean="0"/>
              <a:t>continuously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606" y="3720021"/>
            <a:ext cx="3959119" cy="296933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316984" y="1172425"/>
            <a:ext cx="1734662" cy="134316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3110319" y="2666346"/>
            <a:ext cx="472258" cy="1096859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095257" y="3763205"/>
            <a:ext cx="1800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to return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45536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76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81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8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75" y="478561"/>
            <a:ext cx="7779895" cy="577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04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3" y="1692867"/>
            <a:ext cx="8559384" cy="310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542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1" y="491552"/>
            <a:ext cx="6915254" cy="572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05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revolution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035844"/>
            <a:ext cx="7762875" cy="5822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180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495"/>
            <a:ext cx="8229600" cy="1684738"/>
          </a:xfrm>
        </p:spPr>
        <p:txBody>
          <a:bodyPr>
            <a:noAutofit/>
          </a:bodyPr>
          <a:lstStyle/>
          <a:p>
            <a:r>
              <a:rPr lang="en-US" sz="3600" dirty="0" smtClean="0"/>
              <a:t>Which relationship is an example of planetary revolution?</a:t>
            </a: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59376"/>
            <a:ext cx="4913086" cy="4525963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Mars and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a meteor and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Earth and the sun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Venus and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98" y="4461513"/>
            <a:ext cx="2442549" cy="20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495"/>
            <a:ext cx="8229600" cy="1684738"/>
          </a:xfrm>
        </p:spPr>
        <p:txBody>
          <a:bodyPr>
            <a:noAutofit/>
          </a:bodyPr>
          <a:lstStyle/>
          <a:p>
            <a:r>
              <a:rPr lang="en-US" sz="3600" dirty="0" smtClean="0"/>
              <a:t>Which relationship is an example of planetary revolution?</a:t>
            </a: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59376"/>
            <a:ext cx="4913086" cy="4525963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Mars and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a meteor and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b="1" dirty="0" smtClean="0">
                <a:solidFill>
                  <a:srgbClr val="FF0000"/>
                </a:solidFill>
              </a:rPr>
              <a:t>Earth and the sun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dirty="0" smtClean="0"/>
              <a:t>Venus and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98" y="4461513"/>
            <a:ext cx="2442549" cy="20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19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7757" y="594465"/>
            <a:ext cx="29506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rotation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60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75" y="2003464"/>
            <a:ext cx="6577850" cy="4371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762" y="-58601"/>
            <a:ext cx="8372475" cy="206206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rotation</a:t>
            </a:r>
            <a:r>
              <a:rPr lang="en-US" dirty="0" smtClean="0"/>
              <a:t>: when an object moves in a circle around an axis in its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250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4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954" y="431345"/>
            <a:ext cx="5891133" cy="5891133"/>
          </a:xfrm>
        </p:spPr>
      </p:pic>
      <p:sp>
        <p:nvSpPr>
          <p:cNvPr id="7" name="TextBox 6"/>
          <p:cNvSpPr txBox="1"/>
          <p:nvPr/>
        </p:nvSpPr>
        <p:spPr>
          <a:xfrm>
            <a:off x="254833" y="2453581"/>
            <a:ext cx="1708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/>
              <a:t>axis</a:t>
            </a:r>
            <a:endParaRPr lang="en-US" sz="5400"/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>
          <a:xfrm flipV="1">
            <a:off x="1963711" y="884420"/>
            <a:ext cx="4691922" cy="2030826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3"/>
          </p:cNvCxnSpPr>
          <p:nvPr/>
        </p:nvCxnSpPr>
        <p:spPr>
          <a:xfrm>
            <a:off x="1963711" y="2915246"/>
            <a:ext cx="3282846" cy="302085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7757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0" y="430968"/>
            <a:ext cx="3175458" cy="4068203"/>
          </a:xfrm>
        </p:spPr>
      </p:pic>
      <p:pic>
        <p:nvPicPr>
          <p:cNvPr id="8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88" y="2878112"/>
            <a:ext cx="3714189" cy="3714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7758" y="2510039"/>
            <a:ext cx="21435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mtClean="0"/>
              <a:t>axis</a:t>
            </a:r>
            <a:endParaRPr lang="en-US" sz="600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1424069" y="749510"/>
            <a:ext cx="2416783" cy="2383434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698230" y="3132944"/>
            <a:ext cx="1109272" cy="119922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081663" y="3269362"/>
            <a:ext cx="2338469" cy="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081663" y="3269362"/>
            <a:ext cx="1511553" cy="302650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5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76351"/>
            <a:ext cx="8173387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side that faces the sun </a:t>
            </a:r>
            <a:r>
              <a:rPr lang="en-US" smtClean="0">
                <a:solidFill>
                  <a:schemeClr val="tx1"/>
                </a:solidFill>
              </a:rPr>
              <a:t>experiences daylight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168a62c5f94c74764279c87dcfe983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71" y="1417752"/>
            <a:ext cx="6243047" cy="46094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4370810" y="1166691"/>
            <a:ext cx="546352" cy="1727883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312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90391"/>
            <a:ext cx="77724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The side that does </a:t>
            </a:r>
            <a:r>
              <a:rPr lang="en-US" u="sng" dirty="0" smtClean="0">
                <a:solidFill>
                  <a:schemeClr val="tx1"/>
                </a:solidFill>
              </a:rPr>
              <a:t>not</a:t>
            </a:r>
            <a:r>
              <a:rPr lang="en-US" dirty="0" smtClean="0">
                <a:solidFill>
                  <a:schemeClr val="tx1"/>
                </a:solidFill>
              </a:rPr>
              <a:t> face the sun experiences nighttime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168a62c5f94c74764279c87dcfe983a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571" y="1417752"/>
            <a:ext cx="6243047" cy="460945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864652" y="1284837"/>
            <a:ext cx="2569329" cy="2983183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299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gnifying Gla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862"/>
            <a:ext cx="9144000" cy="50152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63287" y="2521156"/>
            <a:ext cx="2451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rotation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56549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dirty="0" smtClean="0"/>
              <a:t>rotation</a:t>
            </a:r>
            <a:endParaRPr lang="en-US" sz="5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25563"/>
            <a:ext cx="7787210" cy="517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9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489" y="1157811"/>
            <a:ext cx="3205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rotation</a:t>
            </a:r>
            <a:endParaRPr lang="en-US" sz="7200" dirty="0"/>
          </a:p>
        </p:txBody>
      </p:sp>
      <p:sp>
        <p:nvSpPr>
          <p:cNvPr id="3" name="Oval 2"/>
          <p:cNvSpPr/>
          <p:nvPr/>
        </p:nvSpPr>
        <p:spPr>
          <a:xfrm>
            <a:off x="907489" y="1109416"/>
            <a:ext cx="1977571" cy="148771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658624" y="2784829"/>
            <a:ext cx="538390" cy="12149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07489" y="4057055"/>
            <a:ext cx="2555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 turn in </a:t>
            </a:r>
            <a:r>
              <a:rPr lang="en-US" sz="4000" smtClean="0"/>
              <a:t>a circle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58" y="4221525"/>
            <a:ext cx="3487807" cy="231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683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7489" y="1157811"/>
            <a:ext cx="3205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rotation</a:t>
            </a:r>
            <a:endParaRPr lang="en-US" sz="7200" dirty="0"/>
          </a:p>
        </p:txBody>
      </p:sp>
      <p:sp>
        <p:nvSpPr>
          <p:cNvPr id="3" name="Oval 2"/>
          <p:cNvSpPr/>
          <p:nvPr/>
        </p:nvSpPr>
        <p:spPr>
          <a:xfrm>
            <a:off x="907489" y="1109416"/>
            <a:ext cx="1977571" cy="148771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1658624" y="2784829"/>
            <a:ext cx="538390" cy="1214905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07489" y="4057055"/>
            <a:ext cx="25552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to turn in </a:t>
            </a:r>
            <a:r>
              <a:rPr lang="en-US" sz="4000" smtClean="0"/>
              <a:t>a circle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458" y="4221525"/>
            <a:ext cx="3487807" cy="2317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47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0"/>
            <a:ext cx="754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68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840038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26" y="704538"/>
            <a:ext cx="7955166" cy="5966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92" y="251272"/>
            <a:ext cx="2270760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8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3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495"/>
            <a:ext cx="8229600" cy="1684738"/>
          </a:xfrm>
        </p:spPr>
        <p:txBody>
          <a:bodyPr>
            <a:noAutofit/>
          </a:bodyPr>
          <a:lstStyle/>
          <a:p>
            <a:r>
              <a:rPr lang="en-US" sz="4000" dirty="0" smtClean="0"/>
              <a:t>Which of these takes about a year to complete?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59376"/>
            <a:ext cx="5538866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Earth to orbit the sun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the sun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the moon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the Earth to rotate once on its axis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98" y="4461513"/>
            <a:ext cx="2442549" cy="20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09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495"/>
            <a:ext cx="8229600" cy="1684738"/>
          </a:xfrm>
        </p:spPr>
        <p:txBody>
          <a:bodyPr>
            <a:noAutofit/>
          </a:bodyPr>
          <a:lstStyle/>
          <a:p>
            <a:r>
              <a:rPr lang="en-US" sz="4000" dirty="0" smtClean="0"/>
              <a:t>Which of these takes about a year to complete?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59376"/>
            <a:ext cx="5538866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 dirty="0" smtClean="0">
                <a:solidFill>
                  <a:srgbClr val="FF0000"/>
                </a:solidFill>
              </a:rPr>
              <a:t>Earth to orbit the sun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the sun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the moon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the Earth to rotate once on its axis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98" y="4461513"/>
            <a:ext cx="2442549" cy="20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094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495"/>
            <a:ext cx="8229600" cy="1684738"/>
          </a:xfrm>
        </p:spPr>
        <p:txBody>
          <a:bodyPr>
            <a:noAutofit/>
          </a:bodyPr>
          <a:lstStyle/>
          <a:p>
            <a:r>
              <a:rPr lang="en-US" sz="4000" dirty="0" smtClean="0"/>
              <a:t>Which of these takes about a day to complete?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59376"/>
            <a:ext cx="5538866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Earth to orbit the sun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the sun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the moon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the Earth to rotate once on its axis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98" y="4461513"/>
            <a:ext cx="2442549" cy="20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53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1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9495"/>
            <a:ext cx="8229600" cy="1684738"/>
          </a:xfrm>
        </p:spPr>
        <p:txBody>
          <a:bodyPr>
            <a:noAutofit/>
          </a:bodyPr>
          <a:lstStyle/>
          <a:p>
            <a:r>
              <a:rPr lang="en-US" sz="4000" dirty="0" smtClean="0"/>
              <a:t>Which of these takes about a day to complete?</a:t>
            </a:r>
            <a:endParaRPr lang="en-US" sz="4000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59376"/>
            <a:ext cx="5538866" cy="4525963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Earth to orbit the sun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the sun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 smtClean="0"/>
              <a:t>the moon to orbit the Earth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b="1" dirty="0" smtClean="0">
                <a:solidFill>
                  <a:srgbClr val="FF0000"/>
                </a:solidFill>
              </a:rPr>
              <a:t>the Earth to rotate once on its axis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 smtClean="0"/>
          </a:p>
          <a:p>
            <a:pPr marL="514350" indent="-514350">
              <a:lnSpc>
                <a:spcPct val="150000"/>
              </a:lnSpc>
              <a:buAutoNum type="alphaUcPeriod"/>
            </a:pP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198" y="4461513"/>
            <a:ext cx="2442549" cy="202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82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89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44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75" y="1722535"/>
            <a:ext cx="6577850" cy="4933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762" y="0"/>
            <a:ext cx="8372475" cy="2659349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revolution</a:t>
            </a:r>
            <a:r>
              <a:rPr lang="en-US" dirty="0" smtClean="0"/>
              <a:t>: when </a:t>
            </a:r>
            <a:r>
              <a:rPr lang="en-US" smtClean="0"/>
              <a:t>an object goes around </a:t>
            </a:r>
            <a:r>
              <a:rPr lang="en-US" dirty="0" smtClean="0"/>
              <a:t>another object in a fixed path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26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75" y="2003464"/>
            <a:ext cx="6577850" cy="4371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762" y="-58601"/>
            <a:ext cx="8372475" cy="2062065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rotation</a:t>
            </a:r>
            <a:r>
              <a:rPr lang="en-US" dirty="0" smtClean="0"/>
              <a:t>: when an object moves in a circle around an axis in its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7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23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34525"/>
            <a:ext cx="66743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PowerPoint was Created With </a:t>
            </a:r>
            <a:br>
              <a:rPr lang="en-US" sz="3600" dirty="0" smtClean="0"/>
            </a:br>
            <a:r>
              <a:rPr lang="en-US" sz="3600" dirty="0" smtClean="0"/>
              <a:t>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6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7875"/>
            <a:ext cx="3008313" cy="6635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/>
              <a:t>Activity</a:t>
            </a:r>
            <a:endParaRPr lang="en-US" sz="4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0050"/>
            <a:ext cx="7841432" cy="4691063"/>
          </a:xfrm>
        </p:spPr>
        <p:txBody>
          <a:bodyPr>
            <a:normAutofit/>
          </a:bodyPr>
          <a:lstStyle/>
          <a:p>
            <a:pPr marL="342900" indent="-342900">
              <a:buFontTx/>
              <a:buChar char="-"/>
            </a:pPr>
            <a:r>
              <a:rPr lang="en-US" sz="2000" dirty="0" smtClean="0"/>
              <a:t>Have student get up and assign them to be different planets in the solar System. If you have enough students, some students can also be moons.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Have the students move around you (the sun) and have them model </a:t>
            </a:r>
            <a:r>
              <a:rPr lang="en-US" sz="2000" b="1" dirty="0" smtClean="0"/>
              <a:t>rotation</a:t>
            </a:r>
            <a:r>
              <a:rPr lang="en-US" sz="2000" dirty="0" smtClean="0"/>
              <a:t> and </a:t>
            </a:r>
            <a:r>
              <a:rPr lang="en-US" sz="2000" b="1" dirty="0" smtClean="0"/>
              <a:t>revolution</a:t>
            </a:r>
            <a:r>
              <a:rPr lang="en-US" sz="2000" dirty="0" smtClean="0"/>
              <a:t>. </a:t>
            </a:r>
          </a:p>
          <a:p>
            <a:pPr marL="342900" indent="-342900">
              <a:buFontTx/>
              <a:buChar char="-"/>
            </a:pPr>
            <a:r>
              <a:rPr lang="en-US" sz="2000" dirty="0" smtClean="0"/>
              <a:t>Then have the students switch places with moons or other planets. Switch directions to make sure students are paying attention. </a:t>
            </a:r>
          </a:p>
        </p:txBody>
      </p:sp>
      <p:pic>
        <p:nvPicPr>
          <p:cNvPr id="5" name="Picture 4" descr="Screen Shot 2017-07-13 at 10.05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35" y="3727794"/>
            <a:ext cx="5648297" cy="28371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4379353"/>
            <a:ext cx="2595582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Materials:</a:t>
            </a:r>
          </a:p>
          <a:p>
            <a:r>
              <a:rPr lang="en-US" dirty="0" smtClean="0"/>
              <a:t>-    Planet labels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Moon labels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“Sun” (t-shirt) or globe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161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922"/>
            <a:ext cx="7772400" cy="1470025"/>
          </a:xfrm>
        </p:spPr>
        <p:txBody>
          <a:bodyPr/>
          <a:lstStyle/>
          <a:p>
            <a:r>
              <a:rPr lang="en-US" dirty="0" smtClean="0"/>
              <a:t>planet</a:t>
            </a:r>
            <a:endParaRPr lang="en-US" dirty="0"/>
          </a:p>
        </p:txBody>
      </p:sp>
      <p:pic>
        <p:nvPicPr>
          <p:cNvPr id="4" name="Picture 3" descr="200608250001_655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443" y="1124270"/>
            <a:ext cx="4421114" cy="551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eamstime_xl_5205209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333" y="595137"/>
            <a:ext cx="5305778" cy="530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25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27757" y="594465"/>
            <a:ext cx="371165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</a:rPr>
              <a:t>revolution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6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075" y="1722535"/>
            <a:ext cx="6577850" cy="49333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762" y="0"/>
            <a:ext cx="8372475" cy="2659349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revolution</a:t>
            </a:r>
            <a:r>
              <a:rPr lang="en-US" dirty="0" smtClean="0"/>
              <a:t>: when </a:t>
            </a:r>
            <a:r>
              <a:rPr lang="en-US" smtClean="0"/>
              <a:t>an object goes around </a:t>
            </a:r>
            <a:r>
              <a:rPr lang="en-US" dirty="0" smtClean="0"/>
              <a:t>another object in a fixed path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03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3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06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1261</Words>
  <Application>Microsoft Macintosh PowerPoint</Application>
  <PresentationFormat>On-screen Show (4:3)</PresentationFormat>
  <Paragraphs>183</Paragraphs>
  <Slides>46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Calibri</vt:lpstr>
      <vt:lpstr>Arial</vt:lpstr>
      <vt:lpstr>Office Theme</vt:lpstr>
      <vt:lpstr>PowerPoint Presentation</vt:lpstr>
      <vt:lpstr>revolution</vt:lpstr>
      <vt:lpstr>rotation</vt:lpstr>
      <vt:lpstr>PowerPoint Presentation</vt:lpstr>
      <vt:lpstr>planet</vt:lpstr>
      <vt:lpstr>PowerPoint Presentation</vt:lpstr>
      <vt:lpstr>PowerPoint Presentation</vt:lpstr>
      <vt:lpstr>revolution: when an object goes around another object in a fixed path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relationship is an example of planetary revolution?</vt:lpstr>
      <vt:lpstr>Which relationship is an example of planetary revolution?</vt:lpstr>
      <vt:lpstr>PowerPoint Presentation</vt:lpstr>
      <vt:lpstr>rotation: when an object moves in a circle around an axis in its 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Which of these takes about a year to complete?</vt:lpstr>
      <vt:lpstr>Which of these takes about a year to complete?</vt:lpstr>
      <vt:lpstr>Which of these takes about a day to complete?</vt:lpstr>
      <vt:lpstr>Which of these takes about a day to complete?</vt:lpstr>
      <vt:lpstr>PowerPoint Presentation</vt:lpstr>
      <vt:lpstr>revolution: when an object goes around another object in a fixed path </vt:lpstr>
      <vt:lpstr>rotation: when an object moves in a circle around an axis in its center</vt:lpstr>
      <vt:lpstr>PowerPoint Presentation</vt:lpstr>
      <vt:lpstr>PowerPoint Presentation</vt:lpstr>
      <vt:lpstr>Activity</vt:lpstr>
    </vt:vector>
  </TitlesOfParts>
  <Company>University of Virginia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Kennedy</dc:creator>
  <cp:lastModifiedBy>Katherine Peeples</cp:lastModifiedBy>
  <cp:revision>22</cp:revision>
  <dcterms:created xsi:type="dcterms:W3CDTF">2017-07-10T18:52:29Z</dcterms:created>
  <dcterms:modified xsi:type="dcterms:W3CDTF">2017-09-19T22:31:27Z</dcterms:modified>
</cp:coreProperties>
</file>