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Lst>
  <p:sldSz cy="6858000" cx="9144000"/>
  <p:notesSz cx="6858000" cy="9144000"/>
  <p:embeddedFontLst>
    <p:embeddedFont>
      <p:font typeface="Poppins"/>
      <p:regular r:id="rId70"/>
      <p:bold r:id="rId71"/>
      <p:italic r:id="rId72"/>
      <p:boldItalic r:id="rId73"/>
    </p:embeddedFont>
    <p:embeddedFont>
      <p:font typeface="Helvetica Neue Light"/>
      <p:regular r:id="rId74"/>
      <p:bold r:id="rId75"/>
      <p:italic r:id="rId76"/>
      <p:boldItalic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8" roundtripDataSignature="AMtx7mhBp2swBkkkuyKXoYz3f1fFYFsG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oppins-boldItalic.fntdata"/><Relationship Id="rId72" Type="http://schemas.openxmlformats.org/officeDocument/2006/relationships/font" Target="fonts/Poppins-italic.fntdata"/><Relationship Id="rId31" Type="http://schemas.openxmlformats.org/officeDocument/2006/relationships/slide" Target="slides/slide26.xml"/><Relationship Id="rId75" Type="http://schemas.openxmlformats.org/officeDocument/2006/relationships/font" Target="fonts/HelveticaNeueLight-bold.fntdata"/><Relationship Id="rId30" Type="http://schemas.openxmlformats.org/officeDocument/2006/relationships/slide" Target="slides/slide25.xml"/><Relationship Id="rId74" Type="http://schemas.openxmlformats.org/officeDocument/2006/relationships/font" Target="fonts/HelveticaNeueLight-regular.fntdata"/><Relationship Id="rId33" Type="http://schemas.openxmlformats.org/officeDocument/2006/relationships/slide" Target="slides/slide28.xml"/><Relationship Id="rId77" Type="http://schemas.openxmlformats.org/officeDocument/2006/relationships/font" Target="fonts/HelveticaNeueLight-boldItalic.fntdata"/><Relationship Id="rId32" Type="http://schemas.openxmlformats.org/officeDocument/2006/relationships/slide" Target="slides/slide27.xml"/><Relationship Id="rId76" Type="http://schemas.openxmlformats.org/officeDocument/2006/relationships/font" Target="fonts/HelveticaNeueLight-italic.fntdata"/><Relationship Id="rId35" Type="http://schemas.openxmlformats.org/officeDocument/2006/relationships/slide" Target="slides/slide30.xml"/><Relationship Id="rId34" Type="http://schemas.openxmlformats.org/officeDocument/2006/relationships/slide" Target="slides/slide29.xml"/><Relationship Id="rId78" Type="http://customschemas.google.com/relationships/presentationmetadata" Target="metadata"/><Relationship Id="rId71" Type="http://schemas.openxmlformats.org/officeDocument/2006/relationships/font" Target="fonts/Poppins-bold.fntdata"/><Relationship Id="rId70" Type="http://schemas.openxmlformats.org/officeDocument/2006/relationships/font" Target="fonts/Poppins-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7e576c1a67_0_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7e576c1a67_0_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An organism is any non-living thing.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False]</a:t>
            </a:r>
            <a:endParaRPr/>
          </a:p>
          <a:p>
            <a:pPr indent="0" lvl="0" marL="0" rtl="0" algn="l">
              <a:lnSpc>
                <a:spcPct val="100000"/>
              </a:lnSpc>
              <a:spcBef>
                <a:spcPts val="0"/>
              </a:spcBef>
              <a:spcAft>
                <a:spcPts val="0"/>
              </a:spcAft>
              <a:buSzPts val="1400"/>
              <a:buNone/>
            </a:pPr>
            <a:r>
              <a:t/>
            </a:r>
            <a:endParaRPr/>
          </a:p>
        </p:txBody>
      </p:sp>
      <p:sp>
        <p:nvSpPr>
          <p:cNvPr id="186" name="Google Shape;186;g27e576c1a67_0_1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91a9c54469_0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291a9c54469_0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An organism is any non-living thing. </a:t>
            </a:r>
            <a:r>
              <a:rPr b="1" lang="en-US"/>
              <a:t>False</a:t>
            </a:r>
            <a:r>
              <a:rPr lang="en-US"/>
              <a:t>. An organism is any </a:t>
            </a:r>
            <a:r>
              <a:rPr lang="en-US" u="sng"/>
              <a:t>living</a:t>
            </a:r>
            <a:r>
              <a:rPr lang="en-US"/>
              <a:t> thing.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False]</a:t>
            </a:r>
            <a:endParaRPr/>
          </a:p>
          <a:p>
            <a:pPr indent="0" lvl="0" marL="0" rtl="0" algn="l">
              <a:lnSpc>
                <a:spcPct val="100000"/>
              </a:lnSpc>
              <a:spcBef>
                <a:spcPts val="0"/>
              </a:spcBef>
              <a:spcAft>
                <a:spcPts val="0"/>
              </a:spcAft>
              <a:buSzPts val="1400"/>
              <a:buNone/>
            </a:pPr>
            <a:r>
              <a:t/>
            </a:r>
            <a:endParaRPr/>
          </a:p>
        </p:txBody>
      </p:sp>
      <p:sp>
        <p:nvSpPr>
          <p:cNvPr id="196" name="Google Shape;196;g291a9c54469_0_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8c7dfa711f_0_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g28c7dfa711f_0_1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another word for an area where living and nonliving things interact?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Ecosystem]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06" name="Google Shape;206;g28c7dfa711f_0_1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8c7dfa711f_0_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28c7dfa711f_0_1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another word for an area where living and nonliving things interact? </a:t>
            </a:r>
            <a:r>
              <a:rPr b="1" lang="en-US"/>
              <a:t>B. Ecosystem</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15" name="Google Shape;215;g28c7dfa711f_0_1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91a9c54469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91a9c54469_0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A food web shows overlapping food chains in an ecosystem.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True]</a:t>
            </a:r>
            <a:endParaRPr/>
          </a:p>
          <a:p>
            <a:pPr indent="0" lvl="0" marL="0" rtl="0" algn="l">
              <a:lnSpc>
                <a:spcPct val="100000"/>
              </a:lnSpc>
              <a:spcBef>
                <a:spcPts val="0"/>
              </a:spcBef>
              <a:spcAft>
                <a:spcPts val="0"/>
              </a:spcAft>
              <a:buSzPts val="1400"/>
              <a:buNone/>
            </a:pPr>
            <a:r>
              <a:t/>
            </a:r>
            <a:endParaRPr/>
          </a:p>
        </p:txBody>
      </p:sp>
      <p:sp>
        <p:nvSpPr>
          <p:cNvPr id="224" name="Google Shape;224;g291a9c54469_0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938381d202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2938381d202_0_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A food web shows overlapping food chains in an ecosystem. </a:t>
            </a:r>
            <a:r>
              <a:rPr b="1" lang="en-US"/>
              <a:t>True</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True]</a:t>
            </a:r>
            <a:endParaRPr/>
          </a:p>
          <a:p>
            <a:pPr indent="0" lvl="0" marL="0" rtl="0" algn="l">
              <a:lnSpc>
                <a:spcPct val="100000"/>
              </a:lnSpc>
              <a:spcBef>
                <a:spcPts val="0"/>
              </a:spcBef>
              <a:spcAft>
                <a:spcPts val="0"/>
              </a:spcAft>
              <a:buSzPts val="1400"/>
              <a:buNone/>
            </a:pPr>
            <a:r>
              <a:t/>
            </a:r>
            <a:endParaRPr/>
          </a:p>
        </p:txBody>
      </p:sp>
      <p:sp>
        <p:nvSpPr>
          <p:cNvPr id="233" name="Google Shape;233;g2938381d202_0_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9295eb51f2_0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29295eb51f2_0_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another word for a group of different populations living in the same place?.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 Community]</a:t>
            </a:r>
            <a:endParaRPr/>
          </a:p>
          <a:p>
            <a:pPr indent="0" lvl="0" marL="0" rtl="0" algn="l">
              <a:lnSpc>
                <a:spcPct val="100000"/>
              </a:lnSpc>
              <a:spcBef>
                <a:spcPts val="0"/>
              </a:spcBef>
              <a:spcAft>
                <a:spcPts val="0"/>
              </a:spcAft>
              <a:buSzPts val="1400"/>
              <a:buNone/>
            </a:pPr>
            <a:r>
              <a:t/>
            </a:r>
            <a:endParaRPr/>
          </a:p>
        </p:txBody>
      </p:sp>
      <p:sp>
        <p:nvSpPr>
          <p:cNvPr id="242" name="Google Shape;242;g29295eb51f2_0_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938381d202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g2938381d202_0_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a:t>
            </a:r>
            <a:r>
              <a:rPr lang="en-US"/>
              <a:t> </a:t>
            </a:r>
            <a:r>
              <a:rPr lang="en-US"/>
              <a:t>is another word for a group of different populations living in the same place? </a:t>
            </a:r>
            <a:r>
              <a:rPr b="1" lang="en-US"/>
              <a:t>C. Community</a:t>
            </a:r>
            <a:endParaRPr/>
          </a:p>
        </p:txBody>
      </p:sp>
      <p:sp>
        <p:nvSpPr>
          <p:cNvPr id="251" name="Google Shape;251;g2938381d202_0_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word </a:t>
            </a:r>
            <a:r>
              <a:rPr b="1" lang="en-US"/>
              <a:t>niche</a:t>
            </a:r>
            <a:r>
              <a:rPr lang="en-US"/>
              <a:t>.</a:t>
            </a:r>
            <a:endParaRPr/>
          </a:p>
        </p:txBody>
      </p:sp>
      <p:sp>
        <p:nvSpPr>
          <p:cNvPr id="260" name="Google Shape;260;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Niche</a:t>
            </a:r>
            <a:r>
              <a:rPr lang="en-US"/>
              <a:t> is the function or role that an organism performs in the food web of that community.</a:t>
            </a:r>
            <a:endParaRPr b="0"/>
          </a:p>
          <a:p>
            <a:pPr indent="0" lvl="0" marL="0" rtl="0" algn="l">
              <a:lnSpc>
                <a:spcPct val="100000"/>
              </a:lnSpc>
              <a:spcBef>
                <a:spcPts val="0"/>
              </a:spcBef>
              <a:spcAft>
                <a:spcPts val="0"/>
              </a:spcAft>
              <a:buSzPts val="1400"/>
              <a:buNone/>
            </a:pPr>
            <a:r>
              <a:t/>
            </a:r>
            <a:endParaRPr/>
          </a:p>
        </p:txBody>
      </p:sp>
      <p:sp>
        <p:nvSpPr>
          <p:cNvPr id="268" name="Google Shape;268;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Niche</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77" name="Google Shape;277;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niche</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lang="en-US"/>
              <a:t>[The function or role that an organism performs in the food web of that community.</a:t>
            </a:r>
            <a:r>
              <a:rPr b="0" lang="en-US"/>
              <a:t>]</a:t>
            </a:r>
            <a:endParaRPr/>
          </a:p>
        </p:txBody>
      </p:sp>
      <p:sp>
        <p:nvSpPr>
          <p:cNvPr id="283" name="Google Shape;283;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91" name="Google Shape;291;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8c7dfa711f_0_14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g28c7dfa711f_0_1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latin typeface="Arial"/>
                <a:ea typeface="Arial"/>
                <a:cs typeface="Arial"/>
                <a:sym typeface="Arial"/>
              </a:rPr>
              <a:t>Each organism has a specific niche that supports life processes</a:t>
            </a:r>
            <a:r>
              <a:rPr lang="en-US" sz="1100">
                <a:latin typeface="Arial"/>
                <a:ea typeface="Arial"/>
                <a:cs typeface="Arial"/>
                <a:sym typeface="Arial"/>
              </a:rPr>
              <a:t>. For example, this picture shows the lion’s niche as a predator. The lion needs to use its predatory skills to support its own life.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91745b13ca_0_4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g291745b13ca_0_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latin typeface="Arial"/>
                <a:ea typeface="Arial"/>
                <a:cs typeface="Arial"/>
                <a:sym typeface="Arial"/>
              </a:rPr>
              <a:t>A niche also includes what an organism eats and how it interacts with other organisms and the nonliving factors in its environment. For example, the bee in the picture is eating the nectar that the flower produces. While eating, the bee interacts with the flower organism and the pollen (the nonliving factors) in its environment.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938381d202_0_2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2938381d202_0_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latin typeface="Arial"/>
                <a:ea typeface="Arial"/>
                <a:cs typeface="Arial"/>
                <a:sym typeface="Arial"/>
              </a:rPr>
              <a:t>During its life cycle, an organism’s niche may change. For example, tadpoles live in water, breathe through gills, and generally are herbivores (eat algae). However, adult frogs live primarily on land, breathe with lungs, and are carnivores (eat bugs).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22" name="Google Shape;322;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7430209113_0_10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27430209113_0_10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Each organism has a specific niche that __________ life processes.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Supports]</a:t>
            </a:r>
            <a:endParaRPr/>
          </a:p>
        </p:txBody>
      </p:sp>
      <p:sp>
        <p:nvSpPr>
          <p:cNvPr id="328" name="Google Shape;328;g27430209113_0_10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938381d202_0_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2938381d202_0_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Each organism has a specific niche that </a:t>
            </a:r>
            <a:r>
              <a:rPr b="1" lang="en-US"/>
              <a:t>supports</a:t>
            </a:r>
            <a:r>
              <a:rPr lang="en-US"/>
              <a:t> </a:t>
            </a:r>
            <a:r>
              <a:rPr lang="en-US"/>
              <a:t>life processes.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Supports]</a:t>
            </a:r>
            <a:endParaRPr/>
          </a:p>
        </p:txBody>
      </p:sp>
      <p:sp>
        <p:nvSpPr>
          <p:cNvPr id="337" name="Google Shape;337;g2938381d202_0_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8c7dfa711f_0_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28c7dfa711f_0_1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A niche also includes what an organism eats and how it interacts with other organisms and the nonliving factors in its environment</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True]</a:t>
            </a:r>
            <a:endParaRPr/>
          </a:p>
        </p:txBody>
      </p:sp>
      <p:sp>
        <p:nvSpPr>
          <p:cNvPr id="346" name="Google Shape;346;g28c7dfa711f_0_1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e68c1a8e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7e68c1a8e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How do plants and animals interact with their environments?</a:t>
            </a:r>
            <a:endParaRPr b="0"/>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2" name="Google Shape;132;g27e68c1a8e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938381d202_0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2938381d202_0_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A niche also includes what an organism eats and how it interacts with other organisms and the nonliving factors in its environment</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[A. True]</a:t>
            </a:r>
            <a:endParaRPr/>
          </a:p>
        </p:txBody>
      </p:sp>
      <p:sp>
        <p:nvSpPr>
          <p:cNvPr id="359" name="Google Shape;359;g2938381d202_0_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938381d202_0_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2938381d202_0_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During its life cycle, an organism’s niche does not change.</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[B. False]</a:t>
            </a:r>
            <a:endParaRPr/>
          </a:p>
        </p:txBody>
      </p:sp>
      <p:sp>
        <p:nvSpPr>
          <p:cNvPr id="372" name="Google Shape;372;g2938381d202_0_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938381d202_0_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g2938381d202_0_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True or false: During its life cycle, an organism’s niche does not change. </a:t>
            </a:r>
            <a:r>
              <a:rPr b="1" lang="en-US"/>
              <a:t>False</a:t>
            </a:r>
            <a:r>
              <a:rPr lang="en-US"/>
              <a:t>. An organism’s niche </a:t>
            </a:r>
            <a:r>
              <a:rPr lang="en-US" u="sng"/>
              <a:t>may</a:t>
            </a:r>
            <a:r>
              <a:rPr lang="en-US"/>
              <a:t> change during its life cycle - like a frog. </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[B. False]</a:t>
            </a:r>
            <a:endParaRPr/>
          </a:p>
        </p:txBody>
      </p:sp>
      <p:sp>
        <p:nvSpPr>
          <p:cNvPr id="385" name="Google Shape;385;g2938381d202_0_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niche</a:t>
            </a:r>
            <a:r>
              <a:rPr lang="en-US"/>
              <a:t>.</a:t>
            </a:r>
            <a:endParaRPr/>
          </a:p>
        </p:txBody>
      </p:sp>
      <p:sp>
        <p:nvSpPr>
          <p:cNvPr id="398" name="Google Shape;398;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Here is an example of a niche. This picture shows the niche of a hawk. Hawks are daytime predators in the food web. Here, the hawk has hunted the mouse. </a:t>
            </a:r>
            <a:endParaRPr/>
          </a:p>
          <a:p>
            <a:pPr indent="0" lvl="0" marL="0" rtl="0" algn="l">
              <a:lnSpc>
                <a:spcPct val="100000"/>
              </a:lnSpc>
              <a:spcBef>
                <a:spcPts val="0"/>
              </a:spcBef>
              <a:spcAft>
                <a:spcPts val="0"/>
              </a:spcAft>
              <a:buSzPts val="1400"/>
              <a:buNone/>
            </a:pPr>
            <a:r>
              <a:t/>
            </a:r>
            <a:endParaRPr/>
          </a:p>
        </p:txBody>
      </p:sp>
      <p:sp>
        <p:nvSpPr>
          <p:cNvPr id="405" name="Google Shape;405;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8c7dfa711f_0_2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28c7dfa711f_0_2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Here is another example of a niche. </a:t>
            </a:r>
            <a:r>
              <a:rPr lang="en-US"/>
              <a:t>This picture shows the niche of an owl. Owls are nighttime (nocturnal) predators in the food web. Here, the owl is hunting the mouse.</a:t>
            </a:r>
            <a:endParaRPr/>
          </a:p>
        </p:txBody>
      </p:sp>
      <p:sp>
        <p:nvSpPr>
          <p:cNvPr id="413" name="Google Shape;413;g28c7dfa711f_0_2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7e576c1a67_0_8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27e576c1a67_0_8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Here is another example of a niche. This picture shows the niche of the great white shark. Great white shark are ocean predators in the food web. Here the great white shark (Bruce) is hunting the other fish (Nemo and Dory).</a:t>
            </a:r>
            <a:endParaRPr/>
          </a:p>
        </p:txBody>
      </p:sp>
      <p:sp>
        <p:nvSpPr>
          <p:cNvPr id="421" name="Google Shape;421;g27e576c1a67_0_8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niche</a:t>
            </a:r>
            <a:r>
              <a:rPr lang="en-US"/>
              <a:t>.</a:t>
            </a:r>
            <a:endParaRPr/>
          </a:p>
        </p:txBody>
      </p:sp>
      <p:sp>
        <p:nvSpPr>
          <p:cNvPr id="429" name="Google Shape;429;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a non-example of a niche. The rocks are non-living things and we know that a niche is assigned to organisms or living things. The rocks do not have a role or function in the food web. </a:t>
            </a:r>
            <a:endParaRPr/>
          </a:p>
        </p:txBody>
      </p:sp>
      <p:sp>
        <p:nvSpPr>
          <p:cNvPr id="436" name="Google Shape;436;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This is also a non-example of a niche. Dirt is a</a:t>
            </a:r>
            <a:r>
              <a:rPr lang="en-US"/>
              <a:t> non-living thing and we know that a niche is assigned to organisms or living things. The dirt does not have a role or function in the food web. </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444" name="Google Shape;444;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1" name="Google Shape;141;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52" name="Google Shape;452;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is NOT an example of a niche?</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[Dirt]</a:t>
            </a:r>
            <a:endParaRPr/>
          </a:p>
        </p:txBody>
      </p:sp>
      <p:sp>
        <p:nvSpPr>
          <p:cNvPr id="458" name="Google Shape;458;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938381d202_0_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2938381d202_0_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is NOT an example of a niche? </a:t>
            </a:r>
            <a:r>
              <a:rPr b="1" lang="en-US"/>
              <a:t>Dirt</a:t>
            </a:r>
            <a:r>
              <a:rPr lang="en-US"/>
              <a:t>. Dirt is a non-living thing and does </a:t>
            </a:r>
            <a:r>
              <a:rPr lang="en-US"/>
              <a:t>not have a role or function in the food web.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[Dirt]</a:t>
            </a:r>
            <a:endParaRPr/>
          </a:p>
        </p:txBody>
      </p:sp>
      <p:sp>
        <p:nvSpPr>
          <p:cNvPr id="471" name="Google Shape;471;g2938381d202_0_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485" name="Google Shape;485;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7e576c1a67_0_10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g27e576c1a67_0_10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Niche is a function or role that an organism performs in the food web of that community.</a:t>
            </a:r>
            <a:endParaRPr b="0"/>
          </a:p>
          <a:p>
            <a:pPr indent="0" lvl="0" marL="0" rtl="0" algn="l">
              <a:lnSpc>
                <a:spcPct val="100000"/>
              </a:lnSpc>
              <a:spcBef>
                <a:spcPts val="0"/>
              </a:spcBef>
              <a:spcAft>
                <a:spcPts val="0"/>
              </a:spcAft>
              <a:buSzPts val="1400"/>
              <a:buNone/>
            </a:pPr>
            <a:r>
              <a:t/>
            </a:r>
            <a:endParaRPr/>
          </a:p>
        </p:txBody>
      </p:sp>
      <p:sp>
        <p:nvSpPr>
          <p:cNvPr id="492" name="Google Shape;492;g27e576c1a67_0_10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niche</a:t>
            </a:r>
            <a:r>
              <a:rPr lang="en-US">
                <a:solidFill>
                  <a:srgbClr val="242424"/>
                </a:solidFill>
              </a:rPr>
              <a:t>. </a:t>
            </a:r>
            <a:endParaRPr/>
          </a:p>
        </p:txBody>
      </p:sp>
      <p:sp>
        <p:nvSpPr>
          <p:cNvPr id="500" name="Google Shape;500;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niche</a:t>
            </a:r>
            <a:r>
              <a:rPr b="1" lang="en-US">
                <a:solidFill>
                  <a:srgbClr val="242424"/>
                </a:solidFill>
              </a:rPr>
              <a:t>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niche</a:t>
            </a:r>
            <a:r>
              <a:rPr b="1" lang="en-US"/>
              <a:t>.</a:t>
            </a:r>
            <a:endParaRPr>
              <a:solidFill>
                <a:schemeClr val="dk1"/>
              </a:solidFill>
            </a:endParaRPr>
          </a:p>
        </p:txBody>
      </p:sp>
      <p:sp>
        <p:nvSpPr>
          <p:cNvPr id="511" name="Google Shape;511;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5e11802ac4_0_19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g25e11802ac4_0_19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niche</a:t>
            </a:r>
            <a:r>
              <a:rPr b="1" lang="en-US"/>
              <a:t> </a:t>
            </a:r>
            <a:r>
              <a:rPr lang="en-US" sz="1200">
                <a:solidFill>
                  <a:schemeClr val="dk1"/>
                </a:solidFill>
              </a:rPr>
              <a:t>from these four choices</a:t>
            </a:r>
            <a:r>
              <a:rPr lang="en-US"/>
              <a:t>.</a:t>
            </a:r>
            <a:endParaRPr/>
          </a:p>
        </p:txBody>
      </p:sp>
      <p:sp>
        <p:nvSpPr>
          <p:cNvPr id="533" name="Google Shape;533;g25e11802ac4_0_19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938381d202_0_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g2938381d202_0_1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the picture that shows </a:t>
            </a:r>
            <a:r>
              <a:rPr b="1" lang="en-US"/>
              <a:t>niche</a:t>
            </a:r>
            <a:r>
              <a:rPr lang="en-US"/>
              <a:t>.</a:t>
            </a:r>
            <a:endParaRPr/>
          </a:p>
        </p:txBody>
      </p:sp>
      <p:sp>
        <p:nvSpPr>
          <p:cNvPr id="553" name="Google Shape;553;g2938381d202_0_1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niche</a:t>
            </a:r>
            <a:r>
              <a:rPr b="1" lang="en-US"/>
              <a:t>.</a:t>
            </a:r>
            <a:endParaRPr>
              <a:solidFill>
                <a:schemeClr val="dk1"/>
              </a:solidFill>
            </a:endParaRPr>
          </a:p>
        </p:txBody>
      </p:sp>
      <p:sp>
        <p:nvSpPr>
          <p:cNvPr id="574" name="Google Shape;574;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8c7dfa711f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28c7dfa711f_0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organism is any living thing.</a:t>
            </a:r>
            <a:endParaRPr/>
          </a:p>
        </p:txBody>
      </p:sp>
      <p:sp>
        <p:nvSpPr>
          <p:cNvPr id="147" name="Google Shape;147;g28c7dfa711f_0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niche</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597" name="Google Shape;597;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938381d202_0_1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g2938381d202_0_1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“The function or role that an organism performs in the food web of that community” is correct! This is the definition of </a:t>
            </a:r>
            <a:r>
              <a:rPr b="1" lang="en-US"/>
              <a:t>niche.</a:t>
            </a:r>
            <a:endParaRPr sz="1200">
              <a:solidFill>
                <a:schemeClr val="dk1"/>
              </a:solidFill>
            </a:endParaRPr>
          </a:p>
        </p:txBody>
      </p:sp>
      <p:sp>
        <p:nvSpPr>
          <p:cNvPr id="618" name="Google Shape;618;g2938381d202_0_1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niche</a:t>
            </a:r>
            <a:r>
              <a:rPr b="1" lang="en-US"/>
              <a:t>: </a:t>
            </a:r>
            <a:r>
              <a:rPr lang="en-US"/>
              <a:t>The function or role that an organism performs in the food web of that community.</a:t>
            </a:r>
            <a:endParaRPr>
              <a:solidFill>
                <a:schemeClr val="dk1"/>
              </a:solidFill>
            </a:endParaRPr>
          </a:p>
        </p:txBody>
      </p:sp>
      <p:sp>
        <p:nvSpPr>
          <p:cNvPr id="640" name="Google Shape;640;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niche</a:t>
            </a:r>
            <a:r>
              <a:rPr b="1" lang="en-US"/>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664" name="Google Shape;664;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2938381d202_0_1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g2938381d202_0_1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 bear hunting fish in a stream” is correct! This is an example of </a:t>
            </a:r>
            <a:r>
              <a:rPr b="1" lang="en-US"/>
              <a:t>niche.</a:t>
            </a:r>
            <a:endParaRPr sz="1200">
              <a:solidFill>
                <a:schemeClr val="dk1"/>
              </a:solidFill>
            </a:endParaRPr>
          </a:p>
        </p:txBody>
      </p:sp>
      <p:sp>
        <p:nvSpPr>
          <p:cNvPr id="685" name="Google Shape;685;g2938381d202_0_1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niche</a:t>
            </a:r>
            <a:r>
              <a:rPr lang="en-US" sz="1100"/>
              <a:t>: A bear hunting fish in a stream.</a:t>
            </a:r>
            <a:endParaRPr sz="1100">
              <a:solidFill>
                <a:schemeClr val="dk1"/>
              </a:solidFill>
            </a:endParaRPr>
          </a:p>
        </p:txBody>
      </p:sp>
      <p:sp>
        <p:nvSpPr>
          <p:cNvPr id="707" name="Google Shape;707;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niche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32" name="Google Shape;732;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938381d202_0_1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g2938381d202_0_1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“Niche allows us to interact with the food web as we eat food” That is correct! This is an example of how </a:t>
            </a:r>
            <a:r>
              <a:rPr b="1" lang="en-US"/>
              <a:t>niche </a:t>
            </a:r>
            <a:r>
              <a:rPr lang="en-US"/>
              <a:t>impacts your life.</a:t>
            </a:r>
            <a:endParaRPr sz="1200">
              <a:solidFill>
                <a:schemeClr val="dk1"/>
              </a:solidFill>
            </a:endParaRPr>
          </a:p>
        </p:txBody>
      </p:sp>
      <p:sp>
        <p:nvSpPr>
          <p:cNvPr id="753" name="Google Shape;753;g2938381d202_0_1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4" name="Google Shape;774;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b="1" lang="en-US"/>
              <a:t>niche</a:t>
            </a:r>
            <a:r>
              <a:rPr b="1" lang="en-US" sz="1200">
                <a:solidFill>
                  <a:schemeClr val="dk1"/>
                </a:solidFill>
              </a:rPr>
              <a:t> </a:t>
            </a:r>
            <a:r>
              <a:rPr lang="en-US" sz="1200">
                <a:solidFill>
                  <a:schemeClr val="dk1"/>
                </a:solidFill>
              </a:rPr>
              <a:t>impact my life?”: </a:t>
            </a:r>
            <a:r>
              <a:rPr lang="en-US"/>
              <a:t>Niche allows us to interact with the food web as we eat food</a:t>
            </a:r>
            <a:r>
              <a:rPr lang="en-US"/>
              <a:t>. </a:t>
            </a:r>
            <a:endParaRPr/>
          </a:p>
        </p:txBody>
      </p:sp>
      <p:sp>
        <p:nvSpPr>
          <p:cNvPr id="775" name="Google Shape;775;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0" name="Google Shape;800;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801" name="Google Shape;801;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8c7dfa711f_0_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g28c7dfa711f_0_1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ecosystem is an area where living and nonliving things interact. </a:t>
            </a:r>
            <a:endParaRPr/>
          </a:p>
        </p:txBody>
      </p:sp>
      <p:sp>
        <p:nvSpPr>
          <p:cNvPr id="156" name="Google Shape;156;g28c7dfa711f_0_1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27e576c1a67_0_10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7" name="Google Shape;807;g27e576c1a67_0_10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Niche is the function or role that an organism performs in the food web of that community.</a:t>
            </a:r>
            <a:endParaRPr/>
          </a:p>
        </p:txBody>
      </p:sp>
      <p:sp>
        <p:nvSpPr>
          <p:cNvPr id="808" name="Google Shape;808;g27e576c1a67_0_10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7e576c1a67_0_10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5" name="Google Shape;815;g27e576c1a67_0_10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Let’s reflect once more on our big question. Our “big question” is:</a:t>
            </a:r>
            <a:r>
              <a:rPr b="1" lang="en-US"/>
              <a:t> How do plants and animals interact with their environments?</a:t>
            </a:r>
            <a:endParaRPr b="1"/>
          </a:p>
          <a:p>
            <a:pPr indent="0" lvl="0" marL="0" rtl="0" algn="l">
              <a:lnSpc>
                <a:spcPct val="100000"/>
              </a:lnSpc>
              <a:spcBef>
                <a:spcPts val="0"/>
              </a:spcBef>
              <a:spcAft>
                <a:spcPts val="0"/>
              </a:spcAft>
              <a:buClr>
                <a:schemeClr val="dk1"/>
              </a:buClr>
              <a:buSzPts val="1400"/>
              <a:buFont typeface="Arial"/>
              <a:buNone/>
            </a:pPr>
            <a:r>
              <a:rPr lang="en-US"/>
              <a:t> </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816" name="Google Shape;816;g27e576c1a67_0_10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91745b13ca_0_3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g291745b13ca_0_3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Click the link to engage in a niche simulation with your students. Have students place animals in the correct habitats (desert, coral reef, jungle, marsh). Please note the scroll bar at the bottom of the activity that scrolls through more animals. After the animals are in their correct habitats, have students brainstorm the niche of each animal in the habitat. Discuss the hypothesized niches of each animal. </a:t>
            </a:r>
            <a:endParaRPr/>
          </a:p>
        </p:txBody>
      </p:sp>
      <p:sp>
        <p:nvSpPr>
          <p:cNvPr id="825" name="Google Shape;825;g291745b13ca_0_3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836" name="Google Shape;836;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1" name="Google Shape;84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91a9c54469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291a9c54469_0_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Food webs show overlapping food chains in an ecosystem.</a:t>
            </a:r>
            <a:endParaRPr/>
          </a:p>
        </p:txBody>
      </p:sp>
      <p:sp>
        <p:nvSpPr>
          <p:cNvPr id="164" name="Google Shape;164;g291a9c54469_0_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9295eb51f2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g29295eb51f2_0_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Community is a group of different populations living in the same place.</a:t>
            </a:r>
            <a:endParaRPr/>
          </a:p>
        </p:txBody>
      </p:sp>
      <p:sp>
        <p:nvSpPr>
          <p:cNvPr id="172" name="Google Shape;172;g29295eb51f2_0_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80" name="Google Shape;180;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png"/><Relationship Id="rId11" Type="http://schemas.openxmlformats.org/officeDocument/2006/relationships/image" Target="../media/image8.png"/><Relationship Id="rId10" Type="http://schemas.openxmlformats.org/officeDocument/2006/relationships/image" Target="../media/image6.png"/><Relationship Id="rId12" Type="http://schemas.openxmlformats.org/officeDocument/2006/relationships/image" Target="../media/image3.png"/><Relationship Id="rId9" Type="http://schemas.openxmlformats.org/officeDocument/2006/relationships/image" Target="../media/image25.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16.jpg"/><Relationship Id="rId5"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16.jpg"/><Relationship Id="rId5"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jp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33.png"/><Relationship Id="rId5"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2.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2.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2.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10.png"/><Relationship Id="rId5" Type="http://schemas.openxmlformats.org/officeDocument/2006/relationships/image" Target="../media/image3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2.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2.png"/><Relationship Id="rId4" Type="http://schemas.openxmlformats.org/officeDocument/2006/relationships/image" Target="../media/image33.png"/><Relationship Id="rId5"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2.png"/><Relationship Id="rId4" Type="http://schemas.openxmlformats.org/officeDocument/2006/relationships/image" Target="../media/image33.png"/><Relationship Id="rId5"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7.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7.png"/><Relationship Id="rId4" Type="http://schemas.openxmlformats.org/officeDocument/2006/relationships/image" Target="../media/image31.png"/><Relationship Id="rId5"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7.png"/><Relationship Id="rId4" Type="http://schemas.openxmlformats.org/officeDocument/2006/relationships/image" Target="../media/image31.png"/><Relationship Id="rId5"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7.png"/><Relationship Id="rId4" Type="http://schemas.openxmlformats.org/officeDocument/2006/relationships/image" Target="../media/image31.png"/><Relationship Id="rId5"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7.png"/><Relationship Id="rId4" Type="http://schemas.openxmlformats.org/officeDocument/2006/relationships/image" Target="../media/image36.png"/><Relationship Id="rId5"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7.png"/><Relationship Id="rId4" Type="http://schemas.openxmlformats.org/officeDocument/2006/relationships/image" Target="../media/image36.png"/><Relationship Id="rId5"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2.png"/><Relationship Id="rId4" Type="http://schemas.openxmlformats.org/officeDocument/2006/relationships/image" Target="../media/image41.png"/><Relationship Id="rId5" Type="http://schemas.openxmlformats.org/officeDocument/2006/relationships/image" Target="../media/image39.png"/><Relationship Id="rId6"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2.png"/><Relationship Id="rId4" Type="http://schemas.openxmlformats.org/officeDocument/2006/relationships/image" Target="../media/image41.png"/><Relationship Id="rId5" Type="http://schemas.openxmlformats.org/officeDocument/2006/relationships/image" Target="../media/image39.png"/><Relationship Id="rId6"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pn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0.png"/><Relationship Id="rId4" Type="http://schemas.openxmlformats.org/officeDocument/2006/relationships/image" Target="../media/image45.png"/><Relationship Id="rId5" Type="http://schemas.openxmlformats.org/officeDocument/2006/relationships/image" Target="../media/image48.png"/><Relationship Id="rId6"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0.png"/><Relationship Id="rId4" Type="http://schemas.openxmlformats.org/officeDocument/2006/relationships/image" Target="../media/image45.png"/><Relationship Id="rId5" Type="http://schemas.openxmlformats.org/officeDocument/2006/relationships/image" Target="../media/image48.png"/><Relationship Id="rId6"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6.jpg"/><Relationship Id="rId5" Type="http://schemas.openxmlformats.org/officeDocument/2006/relationships/image" Target="../media/image1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4.png"/><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24.png"/><Relationship Id="rId4" Type="http://schemas.openxmlformats.org/officeDocument/2006/relationships/image" Target="../media/image10.png"/><Relationship Id="rId5" Type="http://schemas.openxmlformats.org/officeDocument/2006/relationships/image" Target="../media/image3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hyperlink" Target="https://ssec.si.edu/habitats" TargetMode="External"/><Relationship Id="rId4" Type="http://schemas.openxmlformats.org/officeDocument/2006/relationships/image" Target="../media/image47.png"/><Relationship Id="rId5" Type="http://schemas.openxmlformats.org/officeDocument/2006/relationships/image" Target="../media/image54.png"/><Relationship Id="rId6" Type="http://schemas.openxmlformats.org/officeDocument/2006/relationships/image" Target="../media/image5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6.jpg"/><Relationship Id="rId4" Type="http://schemas.openxmlformats.org/officeDocument/2006/relationships/image" Target="../media/image55.png"/><Relationship Id="rId5"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27e576c1a67_0_165"/>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True or false: An organism is any non-living thing. </a:t>
            </a:r>
            <a:endParaRPr b="0" i="0" sz="1400" u="none" cap="none" strike="noStrike">
              <a:solidFill>
                <a:srgbClr val="000000"/>
              </a:solidFill>
              <a:latin typeface="Arial"/>
              <a:ea typeface="Arial"/>
              <a:cs typeface="Arial"/>
              <a:sym typeface="Arial"/>
            </a:endParaRPr>
          </a:p>
        </p:txBody>
      </p:sp>
      <p:sp>
        <p:nvSpPr>
          <p:cNvPr descr="Questions" id="189" name="Google Shape;189;g27e576c1a67_0_16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27e576c1a67_0_165"/>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descr="dog.jpg" id="191" name="Google Shape;191;g27e576c1a67_0_165"/>
          <p:cNvPicPr preferRelativeResize="0"/>
          <p:nvPr/>
        </p:nvPicPr>
        <p:blipFill rotWithShape="1">
          <a:blip r:embed="rId4">
            <a:alphaModFix/>
          </a:blip>
          <a:srcRect b="0" l="0" r="0" t="0"/>
          <a:stretch/>
        </p:blipFill>
        <p:spPr>
          <a:xfrm>
            <a:off x="3123900" y="2752225"/>
            <a:ext cx="2734624" cy="3782226"/>
          </a:xfrm>
          <a:prstGeom prst="rect">
            <a:avLst/>
          </a:prstGeom>
          <a:noFill/>
          <a:ln>
            <a:noFill/>
          </a:ln>
        </p:spPr>
      </p:pic>
      <p:pic>
        <p:nvPicPr>
          <p:cNvPr descr="Plant.jpg" id="192" name="Google Shape;192;g27e576c1a67_0_165"/>
          <p:cNvPicPr preferRelativeResize="0"/>
          <p:nvPr/>
        </p:nvPicPr>
        <p:blipFill rotWithShape="1">
          <a:blip r:embed="rId5">
            <a:alphaModFix/>
          </a:blip>
          <a:srcRect b="5437" l="0" r="0" t="19842"/>
          <a:stretch/>
        </p:blipFill>
        <p:spPr>
          <a:xfrm>
            <a:off x="5858540" y="3004816"/>
            <a:ext cx="2909933" cy="337068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descr="Questions" id="198" name="Google Shape;198;g291a9c54469_0_2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291a9c54469_0_29"/>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True or false: An organism is any non-living thing. </a:t>
            </a:r>
            <a:endParaRPr b="0" i="0" sz="1400" u="none" cap="none" strike="noStrike">
              <a:solidFill>
                <a:srgbClr val="000000"/>
              </a:solidFill>
              <a:latin typeface="Arial"/>
              <a:ea typeface="Arial"/>
              <a:cs typeface="Arial"/>
              <a:sym typeface="Arial"/>
            </a:endParaRPr>
          </a:p>
        </p:txBody>
      </p:sp>
      <p:sp>
        <p:nvSpPr>
          <p:cNvPr id="200" name="Google Shape;200;g291a9c54469_0_29"/>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False</a:t>
            </a:r>
            <a:endParaRPr b="0" i="0" sz="3200" u="none" cap="none" strike="noStrike">
              <a:solidFill>
                <a:srgbClr val="FF0000"/>
              </a:solidFill>
              <a:latin typeface="Calibri"/>
              <a:ea typeface="Calibri"/>
              <a:cs typeface="Calibri"/>
              <a:sym typeface="Calibri"/>
            </a:endParaRPr>
          </a:p>
        </p:txBody>
      </p:sp>
      <p:pic>
        <p:nvPicPr>
          <p:cNvPr descr="dog.jpg" id="201" name="Google Shape;201;g291a9c54469_0_29"/>
          <p:cNvPicPr preferRelativeResize="0"/>
          <p:nvPr/>
        </p:nvPicPr>
        <p:blipFill rotWithShape="1">
          <a:blip r:embed="rId4">
            <a:alphaModFix/>
          </a:blip>
          <a:srcRect b="0" l="0" r="0" t="0"/>
          <a:stretch/>
        </p:blipFill>
        <p:spPr>
          <a:xfrm>
            <a:off x="3123900" y="2752225"/>
            <a:ext cx="2734624" cy="3782226"/>
          </a:xfrm>
          <a:prstGeom prst="rect">
            <a:avLst/>
          </a:prstGeom>
          <a:noFill/>
          <a:ln>
            <a:noFill/>
          </a:ln>
        </p:spPr>
      </p:pic>
      <p:pic>
        <p:nvPicPr>
          <p:cNvPr descr="Plant.jpg" id="202" name="Google Shape;202;g291a9c54469_0_29"/>
          <p:cNvPicPr preferRelativeResize="0"/>
          <p:nvPr/>
        </p:nvPicPr>
        <p:blipFill rotWithShape="1">
          <a:blip r:embed="rId5">
            <a:alphaModFix/>
          </a:blip>
          <a:srcRect b="5437" l="0" r="0" t="19842"/>
          <a:stretch/>
        </p:blipFill>
        <p:spPr>
          <a:xfrm>
            <a:off x="5858540" y="3004816"/>
            <a:ext cx="2909933" cy="337068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28c7dfa711f_0_167"/>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another word for an area where living and nonliving things interact?</a:t>
            </a:r>
            <a:endParaRPr b="0" i="0" sz="1400" u="none" cap="none" strike="noStrike">
              <a:solidFill>
                <a:srgbClr val="000000"/>
              </a:solidFill>
              <a:latin typeface="Arial"/>
              <a:ea typeface="Arial"/>
              <a:cs typeface="Arial"/>
              <a:sym typeface="Arial"/>
            </a:endParaRPr>
          </a:p>
        </p:txBody>
      </p:sp>
      <p:sp>
        <p:nvSpPr>
          <p:cNvPr descr="Questions" id="209" name="Google Shape;209;g28c7dfa711f_0_16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g28c7dfa711f_0_167"/>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System</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Ecosystem</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Economy</a:t>
            </a:r>
            <a:endParaRPr b="0" i="0" sz="3200" u="none" cap="none" strike="noStrike">
              <a:solidFill>
                <a:schemeClr val="dk1"/>
              </a:solidFill>
              <a:latin typeface="Calibri"/>
              <a:ea typeface="Calibri"/>
              <a:cs typeface="Calibri"/>
              <a:sym typeface="Calibri"/>
            </a:endParaRPr>
          </a:p>
        </p:txBody>
      </p:sp>
      <p:pic>
        <p:nvPicPr>
          <p:cNvPr descr="Ecosystems - BrainPOP" id="211" name="Google Shape;211;g28c7dfa711f_0_167"/>
          <p:cNvPicPr preferRelativeResize="0"/>
          <p:nvPr/>
        </p:nvPicPr>
        <p:blipFill rotWithShape="1">
          <a:blip r:embed="rId4">
            <a:alphaModFix/>
          </a:blip>
          <a:srcRect b="0" l="0" r="0" t="0"/>
          <a:stretch/>
        </p:blipFill>
        <p:spPr>
          <a:xfrm>
            <a:off x="4002525" y="2869802"/>
            <a:ext cx="4584474" cy="3444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descr="Questions" id="217" name="Google Shape;217;g28c7dfa711f_0_17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g28c7dfa711f_0_176"/>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another word for an area where living and nonliving things interact?</a:t>
            </a:r>
            <a:endParaRPr b="0" i="0" sz="1400" u="none" cap="none" strike="noStrike">
              <a:solidFill>
                <a:srgbClr val="000000"/>
              </a:solidFill>
              <a:latin typeface="Arial"/>
              <a:ea typeface="Arial"/>
              <a:cs typeface="Arial"/>
              <a:sym typeface="Arial"/>
            </a:endParaRPr>
          </a:p>
        </p:txBody>
      </p:sp>
      <p:sp>
        <p:nvSpPr>
          <p:cNvPr id="219" name="Google Shape;219;g28c7dfa711f_0_176"/>
          <p:cNvSpPr txBox="1"/>
          <p:nvPr/>
        </p:nvSpPr>
        <p:spPr>
          <a:xfrm>
            <a:off x="849600" y="230187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System</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Ecosystem</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Economy</a:t>
            </a:r>
            <a:endParaRPr b="0" i="0" sz="3200" u="none" cap="none" strike="noStrike">
              <a:solidFill>
                <a:schemeClr val="dk1"/>
              </a:solidFill>
              <a:latin typeface="Calibri"/>
              <a:ea typeface="Calibri"/>
              <a:cs typeface="Calibri"/>
              <a:sym typeface="Calibri"/>
            </a:endParaRPr>
          </a:p>
        </p:txBody>
      </p:sp>
      <p:pic>
        <p:nvPicPr>
          <p:cNvPr descr="Ecosystems - BrainPOP" id="220" name="Google Shape;220;g28c7dfa711f_0_176"/>
          <p:cNvPicPr preferRelativeResize="0"/>
          <p:nvPr/>
        </p:nvPicPr>
        <p:blipFill rotWithShape="1">
          <a:blip r:embed="rId4">
            <a:alphaModFix/>
          </a:blip>
          <a:srcRect b="0" l="0" r="0" t="0"/>
          <a:stretch/>
        </p:blipFill>
        <p:spPr>
          <a:xfrm>
            <a:off x="4002525" y="2869802"/>
            <a:ext cx="4584474" cy="3444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291a9c54469_0_12"/>
          <p:cNvSpPr txBox="1"/>
          <p:nvPr/>
        </p:nvSpPr>
        <p:spPr>
          <a:xfrm>
            <a:off x="849600" y="216925"/>
            <a:ext cx="79188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True or false: A food web shows overlapping food chains in an ecosystem. </a:t>
            </a:r>
            <a:endParaRPr b="0" i="0" sz="1400" u="none" cap="none" strike="noStrike">
              <a:solidFill>
                <a:srgbClr val="000000"/>
              </a:solidFill>
              <a:latin typeface="Arial"/>
              <a:ea typeface="Arial"/>
              <a:cs typeface="Arial"/>
              <a:sym typeface="Arial"/>
            </a:endParaRPr>
          </a:p>
        </p:txBody>
      </p:sp>
      <p:sp>
        <p:nvSpPr>
          <p:cNvPr descr="Questions" id="227" name="Google Shape;227;g291a9c54469_0_1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g291a9c54469_0_12"/>
          <p:cNvSpPr txBox="1"/>
          <p:nvPr/>
        </p:nvSpPr>
        <p:spPr>
          <a:xfrm>
            <a:off x="769200" y="2095100"/>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sz="3200">
              <a:solidFill>
                <a:schemeClr val="dk1"/>
              </a:solidFill>
              <a:latin typeface="Calibri"/>
              <a:ea typeface="Calibri"/>
              <a:cs typeface="Calibri"/>
              <a:sym typeface="Calibri"/>
            </a:endParaRPr>
          </a:p>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sz="3200">
              <a:solidFill>
                <a:schemeClr val="dk1"/>
              </a:solidFill>
              <a:latin typeface="Calibri"/>
              <a:ea typeface="Calibri"/>
              <a:cs typeface="Calibri"/>
              <a:sym typeface="Calibri"/>
            </a:endParaRPr>
          </a:p>
        </p:txBody>
      </p:sp>
      <p:pic>
        <p:nvPicPr>
          <p:cNvPr id="229" name="Google Shape;229;g291a9c54469_0_12"/>
          <p:cNvPicPr preferRelativeResize="0"/>
          <p:nvPr/>
        </p:nvPicPr>
        <p:blipFill>
          <a:blip r:embed="rId4">
            <a:alphaModFix/>
          </a:blip>
          <a:stretch>
            <a:fillRect/>
          </a:stretch>
        </p:blipFill>
        <p:spPr>
          <a:xfrm>
            <a:off x="4214879" y="3604425"/>
            <a:ext cx="4426925" cy="2676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2938381d202_0_4"/>
          <p:cNvSpPr txBox="1"/>
          <p:nvPr/>
        </p:nvSpPr>
        <p:spPr>
          <a:xfrm>
            <a:off x="849600" y="216925"/>
            <a:ext cx="79188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True or false: A food web shows overlapping food chains in an ecosystem. </a:t>
            </a:r>
            <a:endParaRPr b="0" i="0" sz="1400" u="none" cap="none" strike="noStrike">
              <a:solidFill>
                <a:srgbClr val="000000"/>
              </a:solidFill>
              <a:latin typeface="Arial"/>
              <a:ea typeface="Arial"/>
              <a:cs typeface="Arial"/>
              <a:sym typeface="Arial"/>
            </a:endParaRPr>
          </a:p>
        </p:txBody>
      </p:sp>
      <p:sp>
        <p:nvSpPr>
          <p:cNvPr descr="Questions" id="236" name="Google Shape;236;g2938381d202_0_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g2938381d202_0_4"/>
          <p:cNvSpPr txBox="1"/>
          <p:nvPr/>
        </p:nvSpPr>
        <p:spPr>
          <a:xfrm>
            <a:off x="769200" y="2095100"/>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True</a:t>
            </a:r>
            <a:endParaRPr sz="3200">
              <a:solidFill>
                <a:srgbClr val="FF0000"/>
              </a:solidFill>
              <a:latin typeface="Calibri"/>
              <a:ea typeface="Calibri"/>
              <a:cs typeface="Calibri"/>
              <a:sym typeface="Calibri"/>
            </a:endParaRPr>
          </a:p>
          <a:p>
            <a:pPr indent="-431800" lvl="0" marL="457200" marR="0" rtl="0" algn="l">
              <a:lnSpc>
                <a:spcPct val="115000"/>
              </a:lnSpc>
              <a:spcBef>
                <a:spcPts val="64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sz="3200">
              <a:solidFill>
                <a:schemeClr val="dk1"/>
              </a:solidFill>
              <a:latin typeface="Calibri"/>
              <a:ea typeface="Calibri"/>
              <a:cs typeface="Calibri"/>
              <a:sym typeface="Calibri"/>
            </a:endParaRPr>
          </a:p>
        </p:txBody>
      </p:sp>
      <p:pic>
        <p:nvPicPr>
          <p:cNvPr id="238" name="Google Shape;238;g2938381d202_0_4"/>
          <p:cNvPicPr preferRelativeResize="0"/>
          <p:nvPr/>
        </p:nvPicPr>
        <p:blipFill>
          <a:blip r:embed="rId4">
            <a:alphaModFix/>
          </a:blip>
          <a:stretch>
            <a:fillRect/>
          </a:stretch>
        </p:blipFill>
        <p:spPr>
          <a:xfrm>
            <a:off x="4214879" y="3604425"/>
            <a:ext cx="4426925" cy="2676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29295eb51f2_0_24"/>
          <p:cNvSpPr txBox="1"/>
          <p:nvPr/>
        </p:nvSpPr>
        <p:spPr>
          <a:xfrm>
            <a:off x="989763" y="216922"/>
            <a:ext cx="77787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200">
                <a:solidFill>
                  <a:schemeClr val="dk1"/>
                </a:solidFill>
                <a:latin typeface="Calibri"/>
                <a:ea typeface="Calibri"/>
                <a:cs typeface="Calibri"/>
                <a:sym typeface="Calibri"/>
              </a:rPr>
              <a:t>What is another word for </a:t>
            </a:r>
            <a:r>
              <a:rPr lang="en-US" sz="3150">
                <a:solidFill>
                  <a:schemeClr val="dk1"/>
                </a:solidFill>
                <a:latin typeface="Calibri"/>
                <a:ea typeface="Calibri"/>
                <a:cs typeface="Calibri"/>
                <a:sym typeface="Calibri"/>
              </a:rPr>
              <a:t>a group of different populations living in the same place?</a:t>
            </a:r>
            <a:r>
              <a:rPr lang="en-US" sz="3200">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descr="Questions" id="245" name="Google Shape;245;g29295eb51f2_0_2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g29295eb51f2_0_24"/>
          <p:cNvSpPr txBox="1"/>
          <p:nvPr/>
        </p:nvSpPr>
        <p:spPr>
          <a:xfrm>
            <a:off x="642100" y="1810475"/>
            <a:ext cx="3446400" cy="27735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Relationship</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Species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Community</a:t>
            </a:r>
            <a:endParaRPr b="0" i="0" sz="3200" u="none" cap="none" strike="noStrike">
              <a:solidFill>
                <a:schemeClr val="dk1"/>
              </a:solidFill>
              <a:latin typeface="Calibri"/>
              <a:ea typeface="Calibri"/>
              <a:cs typeface="Calibri"/>
              <a:sym typeface="Calibri"/>
            </a:endParaRPr>
          </a:p>
        </p:txBody>
      </p:sp>
      <p:pic>
        <p:nvPicPr>
          <p:cNvPr descr="Image result for community ecology" id="247" name="Google Shape;247;g29295eb51f2_0_24"/>
          <p:cNvPicPr preferRelativeResize="0"/>
          <p:nvPr/>
        </p:nvPicPr>
        <p:blipFill rotWithShape="1">
          <a:blip r:embed="rId4">
            <a:alphaModFix/>
          </a:blip>
          <a:srcRect b="17835" l="7500" r="9166" t="19072"/>
          <a:stretch/>
        </p:blipFill>
        <p:spPr>
          <a:xfrm>
            <a:off x="3702775" y="3558500"/>
            <a:ext cx="5125675" cy="29104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2938381d202_0_13"/>
          <p:cNvSpPr txBox="1"/>
          <p:nvPr/>
        </p:nvSpPr>
        <p:spPr>
          <a:xfrm>
            <a:off x="989763" y="216922"/>
            <a:ext cx="77787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200">
                <a:solidFill>
                  <a:schemeClr val="dk1"/>
                </a:solidFill>
                <a:latin typeface="Calibri"/>
                <a:ea typeface="Calibri"/>
                <a:cs typeface="Calibri"/>
                <a:sym typeface="Calibri"/>
              </a:rPr>
              <a:t>What is another word for </a:t>
            </a:r>
            <a:r>
              <a:rPr lang="en-US" sz="3150">
                <a:solidFill>
                  <a:schemeClr val="dk1"/>
                </a:solidFill>
                <a:latin typeface="Calibri"/>
                <a:ea typeface="Calibri"/>
                <a:cs typeface="Calibri"/>
                <a:sym typeface="Calibri"/>
              </a:rPr>
              <a:t>a group of different populations living in the same place?</a:t>
            </a:r>
            <a:r>
              <a:rPr lang="en-US" sz="3200">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descr="Questions" id="254" name="Google Shape;254;g2938381d202_0_1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g2938381d202_0_13"/>
          <p:cNvSpPr txBox="1"/>
          <p:nvPr/>
        </p:nvSpPr>
        <p:spPr>
          <a:xfrm>
            <a:off x="642100" y="1810475"/>
            <a:ext cx="3446400" cy="27735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Relationship</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Species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Community</a:t>
            </a:r>
            <a:endParaRPr b="0" i="0" sz="3200" u="none" cap="none" strike="noStrike">
              <a:solidFill>
                <a:srgbClr val="FF0000"/>
              </a:solidFill>
              <a:latin typeface="Calibri"/>
              <a:ea typeface="Calibri"/>
              <a:cs typeface="Calibri"/>
              <a:sym typeface="Calibri"/>
            </a:endParaRPr>
          </a:p>
        </p:txBody>
      </p:sp>
      <p:pic>
        <p:nvPicPr>
          <p:cNvPr descr="Image result for community ecology" id="256" name="Google Shape;256;g2938381d202_0_13"/>
          <p:cNvPicPr preferRelativeResize="0"/>
          <p:nvPr/>
        </p:nvPicPr>
        <p:blipFill rotWithShape="1">
          <a:blip r:embed="rId4">
            <a:alphaModFix/>
          </a:blip>
          <a:srcRect b="17835" l="7500" r="9166" t="19072"/>
          <a:stretch/>
        </p:blipFill>
        <p:spPr>
          <a:xfrm>
            <a:off x="3702775" y="3558500"/>
            <a:ext cx="5125675" cy="2910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8"/>
          <p:cNvSpPr txBox="1"/>
          <p:nvPr/>
        </p:nvSpPr>
        <p:spPr>
          <a:xfrm>
            <a:off x="1342650" y="13349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Niche</a:t>
            </a:r>
            <a:endParaRPr b="0" i="0" sz="1400" u="none" cap="none" strike="noStrike">
              <a:solidFill>
                <a:srgbClr val="000000"/>
              </a:solidFill>
              <a:latin typeface="Arial"/>
              <a:ea typeface="Arial"/>
              <a:cs typeface="Arial"/>
              <a:sym typeface="Arial"/>
            </a:endParaRPr>
          </a:p>
        </p:txBody>
      </p:sp>
      <p:sp>
        <p:nvSpPr>
          <p:cNvPr descr="Artificial Intelligence" id="263" name="Google Shape;263;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64" name="Google Shape;264;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27e576c1a67_0_281"/>
          <p:cNvSpPr txBox="1"/>
          <p:nvPr>
            <p:ph idx="1" type="subTitle"/>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Niche</a:t>
            </a:r>
            <a:r>
              <a:rPr b="1" lang="en-US">
                <a:solidFill>
                  <a:schemeClr val="dk1"/>
                </a:solidFill>
              </a:rPr>
              <a:t>: </a:t>
            </a:r>
            <a:r>
              <a:rPr lang="en-US">
                <a:solidFill>
                  <a:schemeClr val="dk1"/>
                </a:solidFill>
              </a:rPr>
              <a:t>the function or role that an organism performs in the food web of that community</a:t>
            </a:r>
            <a:endParaRPr sz="3150"/>
          </a:p>
        </p:txBody>
      </p:sp>
      <p:sp>
        <p:nvSpPr>
          <p:cNvPr descr="Artificial Intelligence" id="271" name="Google Shape;271;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72" name="Google Shape;272;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73" name="Google Shape;273;g27e576c1a67_0_281"/>
          <p:cNvPicPr preferRelativeResize="0"/>
          <p:nvPr/>
        </p:nvPicPr>
        <p:blipFill>
          <a:blip r:embed="rId5">
            <a:alphaModFix/>
          </a:blip>
          <a:stretch>
            <a:fillRect/>
          </a:stretch>
        </p:blipFill>
        <p:spPr>
          <a:xfrm>
            <a:off x="476250" y="2039715"/>
            <a:ext cx="8191500" cy="4381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828800" y="287215"/>
            <a:ext cx="54864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Niche</a:t>
            </a:r>
            <a:endParaRPr b="1" i="0" sz="6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8" name="Google Shape;128;p2"/>
          <p:cNvPicPr preferRelativeResize="0"/>
          <p:nvPr/>
        </p:nvPicPr>
        <p:blipFill>
          <a:blip r:embed="rId3">
            <a:alphaModFix/>
          </a:blip>
          <a:stretch>
            <a:fillRect/>
          </a:stretch>
        </p:blipFill>
        <p:spPr>
          <a:xfrm>
            <a:off x="476250" y="1580215"/>
            <a:ext cx="8191500" cy="4381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descr="Questions" id="279" name="Google Shape;279;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27e576c1a67_0_364"/>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niche</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286" name="Google Shape;286;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7" name="Google Shape;287;g27e576c1a67_0_364"/>
          <p:cNvPicPr preferRelativeResize="0"/>
          <p:nvPr/>
        </p:nvPicPr>
        <p:blipFill>
          <a:blip r:embed="rId4">
            <a:alphaModFix/>
          </a:blip>
          <a:stretch>
            <a:fillRect/>
          </a:stretch>
        </p:blipFill>
        <p:spPr>
          <a:xfrm>
            <a:off x="476250" y="1580215"/>
            <a:ext cx="8191500" cy="4381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94" name="Google Shape;294;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descr="Artificial Intelligence" id="299" name="Google Shape;299;g28c7dfa711f_0_14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g28c7dfa711f_0_140"/>
          <p:cNvSpPr txBox="1"/>
          <p:nvPr/>
        </p:nvSpPr>
        <p:spPr>
          <a:xfrm>
            <a:off x="596725" y="450175"/>
            <a:ext cx="83118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Each organism has a specific niche that </a:t>
            </a:r>
            <a:r>
              <a:rPr lang="en-US" sz="3600">
                <a:latin typeface="Calibri"/>
                <a:ea typeface="Calibri"/>
                <a:cs typeface="Calibri"/>
                <a:sym typeface="Calibri"/>
              </a:rPr>
              <a:t>supports</a:t>
            </a:r>
            <a:r>
              <a:rPr lang="en-US" sz="3600">
                <a:latin typeface="Calibri"/>
                <a:ea typeface="Calibri"/>
                <a:cs typeface="Calibri"/>
                <a:sym typeface="Calibri"/>
              </a:rPr>
              <a:t> life processes.</a:t>
            </a:r>
            <a:endParaRPr b="0" i="0" sz="3600" u="none" cap="none" strike="noStrike">
              <a:solidFill>
                <a:srgbClr val="000000"/>
              </a:solidFill>
              <a:latin typeface="Calibri"/>
              <a:ea typeface="Calibri"/>
              <a:cs typeface="Calibri"/>
              <a:sym typeface="Calibri"/>
            </a:endParaRPr>
          </a:p>
        </p:txBody>
      </p:sp>
      <p:pic>
        <p:nvPicPr>
          <p:cNvPr id="301" name="Google Shape;301;g28c7dfa711f_0_140"/>
          <p:cNvPicPr preferRelativeResize="0"/>
          <p:nvPr/>
        </p:nvPicPr>
        <p:blipFill>
          <a:blip r:embed="rId4">
            <a:alphaModFix/>
          </a:blip>
          <a:stretch>
            <a:fillRect/>
          </a:stretch>
        </p:blipFill>
        <p:spPr>
          <a:xfrm>
            <a:off x="832175" y="2152475"/>
            <a:ext cx="7479652" cy="42774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descr="Artificial Intelligence" id="306" name="Google Shape;306;g291745b13ca_0_4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g291745b13ca_0_43"/>
          <p:cNvSpPr txBox="1"/>
          <p:nvPr/>
        </p:nvSpPr>
        <p:spPr>
          <a:xfrm>
            <a:off x="857325" y="297775"/>
            <a:ext cx="78741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 niche also includes what an organism eats and how it interacts with other organisms and the nonliving factors in its environment.</a:t>
            </a:r>
            <a:endParaRPr b="0" i="0" sz="3600" u="none" cap="none" strike="noStrike">
              <a:solidFill>
                <a:srgbClr val="000000"/>
              </a:solidFill>
              <a:latin typeface="Calibri"/>
              <a:ea typeface="Calibri"/>
              <a:cs typeface="Calibri"/>
              <a:sym typeface="Calibri"/>
            </a:endParaRPr>
          </a:p>
        </p:txBody>
      </p:sp>
      <p:pic>
        <p:nvPicPr>
          <p:cNvPr id="308" name="Google Shape;308;g291745b13ca_0_43"/>
          <p:cNvPicPr preferRelativeResize="0"/>
          <p:nvPr/>
        </p:nvPicPr>
        <p:blipFill>
          <a:blip r:embed="rId4">
            <a:alphaModFix/>
          </a:blip>
          <a:stretch>
            <a:fillRect/>
          </a:stretch>
        </p:blipFill>
        <p:spPr>
          <a:xfrm>
            <a:off x="1286263" y="2678550"/>
            <a:ext cx="7016223" cy="3946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descr="Artificial Intelligence" id="313" name="Google Shape;313;g2938381d202_0_2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g2938381d202_0_25"/>
          <p:cNvSpPr txBox="1"/>
          <p:nvPr/>
        </p:nvSpPr>
        <p:spPr>
          <a:xfrm>
            <a:off x="857325" y="297775"/>
            <a:ext cx="78741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During its life cycle, an organism’s niche may change. </a:t>
            </a:r>
            <a:endParaRPr b="0" i="0" sz="3600" u="none" cap="none" strike="noStrike">
              <a:solidFill>
                <a:srgbClr val="000000"/>
              </a:solidFill>
              <a:latin typeface="Calibri"/>
              <a:ea typeface="Calibri"/>
              <a:cs typeface="Calibri"/>
              <a:sym typeface="Calibri"/>
            </a:endParaRPr>
          </a:p>
        </p:txBody>
      </p:sp>
      <p:pic>
        <p:nvPicPr>
          <p:cNvPr id="315" name="Google Shape;315;g2938381d202_0_25"/>
          <p:cNvPicPr preferRelativeResize="0"/>
          <p:nvPr/>
        </p:nvPicPr>
        <p:blipFill>
          <a:blip r:embed="rId4">
            <a:alphaModFix/>
          </a:blip>
          <a:stretch>
            <a:fillRect/>
          </a:stretch>
        </p:blipFill>
        <p:spPr>
          <a:xfrm>
            <a:off x="543325" y="2199450"/>
            <a:ext cx="4028674" cy="2795902"/>
          </a:xfrm>
          <a:prstGeom prst="rect">
            <a:avLst/>
          </a:prstGeom>
          <a:noFill/>
          <a:ln>
            <a:noFill/>
          </a:ln>
        </p:spPr>
      </p:pic>
      <p:sp>
        <p:nvSpPr>
          <p:cNvPr id="316" name="Google Shape;316;g2938381d202_0_25"/>
          <p:cNvSpPr txBox="1"/>
          <p:nvPr/>
        </p:nvSpPr>
        <p:spPr>
          <a:xfrm>
            <a:off x="797250" y="5359625"/>
            <a:ext cx="35208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Tadpole in water</a:t>
            </a:r>
            <a:r>
              <a:rPr lang="en-US" sz="3600">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p:txBody>
      </p:sp>
      <p:pic>
        <p:nvPicPr>
          <p:cNvPr id="317" name="Google Shape;317;g2938381d202_0_25"/>
          <p:cNvPicPr preferRelativeResize="0"/>
          <p:nvPr/>
        </p:nvPicPr>
        <p:blipFill>
          <a:blip r:embed="rId5">
            <a:alphaModFix/>
          </a:blip>
          <a:stretch>
            <a:fillRect/>
          </a:stretch>
        </p:blipFill>
        <p:spPr>
          <a:xfrm>
            <a:off x="4666974" y="2174300"/>
            <a:ext cx="4267200" cy="2846189"/>
          </a:xfrm>
          <a:prstGeom prst="rect">
            <a:avLst/>
          </a:prstGeom>
          <a:noFill/>
          <a:ln>
            <a:noFill/>
          </a:ln>
        </p:spPr>
      </p:pic>
      <p:sp>
        <p:nvSpPr>
          <p:cNvPr id="318" name="Google Shape;318;g2938381d202_0_25"/>
          <p:cNvSpPr txBox="1"/>
          <p:nvPr/>
        </p:nvSpPr>
        <p:spPr>
          <a:xfrm>
            <a:off x="5040175" y="5359625"/>
            <a:ext cx="35208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Frog on land</a:t>
            </a:r>
            <a:endParaRPr b="0" i="0" sz="3600" u="none" cap="none" strike="noStrik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descr="Questions" id="324" name="Google Shape;324;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descr="Questions" id="330" name="Google Shape;330;g27430209113_0_102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g27430209113_0_1020"/>
          <p:cNvSpPr txBox="1"/>
          <p:nvPr/>
        </p:nvSpPr>
        <p:spPr>
          <a:xfrm>
            <a:off x="516100" y="2475175"/>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S</a:t>
            </a:r>
            <a:r>
              <a:rPr lang="en-US" sz="3200">
                <a:solidFill>
                  <a:schemeClr val="dk1"/>
                </a:solidFill>
                <a:latin typeface="Calibri"/>
                <a:ea typeface="Calibri"/>
                <a:cs typeface="Calibri"/>
                <a:sym typeface="Calibri"/>
              </a:rPr>
              <a:t>upports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Hinders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Accepts</a:t>
            </a:r>
            <a:endParaRPr b="0" i="0" sz="3200" u="none" cap="none" strike="noStrike">
              <a:solidFill>
                <a:schemeClr val="dk1"/>
              </a:solidFill>
              <a:latin typeface="Calibri"/>
              <a:ea typeface="Calibri"/>
              <a:cs typeface="Calibri"/>
              <a:sym typeface="Calibri"/>
            </a:endParaRPr>
          </a:p>
        </p:txBody>
      </p:sp>
      <p:sp>
        <p:nvSpPr>
          <p:cNvPr id="332" name="Google Shape;332;g27430209113_0_1020"/>
          <p:cNvSpPr txBox="1"/>
          <p:nvPr/>
        </p:nvSpPr>
        <p:spPr>
          <a:xfrm>
            <a:off x="686525" y="517525"/>
            <a:ext cx="8311800" cy="1200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rgbClr val="000000"/>
              </a:buClr>
              <a:buSzPts val="3600"/>
              <a:buFont typeface="Arial"/>
              <a:buNone/>
            </a:pPr>
            <a:r>
              <a:rPr lang="en-US" sz="3600">
                <a:latin typeface="Calibri"/>
                <a:ea typeface="Calibri"/>
                <a:cs typeface="Calibri"/>
                <a:sym typeface="Calibri"/>
              </a:rPr>
              <a:t>Each organism has a specific niche that ________ life processes.</a:t>
            </a:r>
            <a:endParaRPr sz="3600">
              <a:solidFill>
                <a:schemeClr val="dk1"/>
              </a:solidFill>
              <a:latin typeface="Calibri"/>
              <a:ea typeface="Calibri"/>
              <a:cs typeface="Calibri"/>
              <a:sym typeface="Calibri"/>
            </a:endParaRPr>
          </a:p>
        </p:txBody>
      </p:sp>
      <p:pic>
        <p:nvPicPr>
          <p:cNvPr id="333" name="Google Shape;333;g27430209113_0_1020"/>
          <p:cNvPicPr preferRelativeResize="0"/>
          <p:nvPr/>
        </p:nvPicPr>
        <p:blipFill>
          <a:blip r:embed="rId4">
            <a:alphaModFix/>
          </a:blip>
          <a:stretch>
            <a:fillRect/>
          </a:stretch>
        </p:blipFill>
        <p:spPr>
          <a:xfrm>
            <a:off x="3979725" y="3719300"/>
            <a:ext cx="4820200" cy="27565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descr="Questions" id="339" name="Google Shape;339;g2938381d202_0_3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g2938381d202_0_38"/>
          <p:cNvSpPr txBox="1"/>
          <p:nvPr/>
        </p:nvSpPr>
        <p:spPr>
          <a:xfrm>
            <a:off x="516100" y="2475175"/>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S</a:t>
            </a:r>
            <a:r>
              <a:rPr lang="en-US" sz="3200">
                <a:solidFill>
                  <a:srgbClr val="FF0000"/>
                </a:solidFill>
                <a:latin typeface="Calibri"/>
                <a:ea typeface="Calibri"/>
                <a:cs typeface="Calibri"/>
                <a:sym typeface="Calibri"/>
              </a:rPr>
              <a:t>upports</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Hinders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Accepts</a:t>
            </a:r>
            <a:endParaRPr b="0" i="0" sz="3200" u="none" cap="none" strike="noStrike">
              <a:solidFill>
                <a:schemeClr val="dk1"/>
              </a:solidFill>
              <a:latin typeface="Calibri"/>
              <a:ea typeface="Calibri"/>
              <a:cs typeface="Calibri"/>
              <a:sym typeface="Calibri"/>
            </a:endParaRPr>
          </a:p>
        </p:txBody>
      </p:sp>
      <p:sp>
        <p:nvSpPr>
          <p:cNvPr id="341" name="Google Shape;341;g2938381d202_0_38"/>
          <p:cNvSpPr txBox="1"/>
          <p:nvPr/>
        </p:nvSpPr>
        <p:spPr>
          <a:xfrm>
            <a:off x="686525" y="517525"/>
            <a:ext cx="8311800" cy="1200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rgbClr val="000000"/>
              </a:buClr>
              <a:buSzPts val="3600"/>
              <a:buFont typeface="Arial"/>
              <a:buNone/>
            </a:pPr>
            <a:r>
              <a:rPr lang="en-US" sz="3600">
                <a:latin typeface="Calibri"/>
                <a:ea typeface="Calibri"/>
                <a:cs typeface="Calibri"/>
                <a:sym typeface="Calibri"/>
              </a:rPr>
              <a:t>Each organism has a specific niche that ________ life processes.</a:t>
            </a:r>
            <a:endParaRPr sz="3600">
              <a:solidFill>
                <a:schemeClr val="dk1"/>
              </a:solidFill>
              <a:latin typeface="Calibri"/>
              <a:ea typeface="Calibri"/>
              <a:cs typeface="Calibri"/>
              <a:sym typeface="Calibri"/>
            </a:endParaRPr>
          </a:p>
        </p:txBody>
      </p:sp>
      <p:pic>
        <p:nvPicPr>
          <p:cNvPr id="342" name="Google Shape;342;g2938381d202_0_38"/>
          <p:cNvPicPr preferRelativeResize="0"/>
          <p:nvPr/>
        </p:nvPicPr>
        <p:blipFill>
          <a:blip r:embed="rId4">
            <a:alphaModFix/>
          </a:blip>
          <a:stretch>
            <a:fillRect/>
          </a:stretch>
        </p:blipFill>
        <p:spPr>
          <a:xfrm>
            <a:off x="3979725" y="3719300"/>
            <a:ext cx="4820200" cy="2756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descr="Questions" id="348" name="Google Shape;348;g28c7dfa711f_0_195"/>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g28c7dfa711f_0_195"/>
          <p:cNvSpPr txBox="1"/>
          <p:nvPr/>
        </p:nvSpPr>
        <p:spPr>
          <a:xfrm>
            <a:off x="983700" y="310425"/>
            <a:ext cx="79317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Arial"/>
              <a:buNone/>
            </a:pPr>
            <a:r>
              <a:rPr b="0" i="0" lang="en-US" sz="3600" u="none" cap="none" strike="noStrike">
                <a:solidFill>
                  <a:schemeClr val="dk1"/>
                </a:solidFill>
                <a:latin typeface="Calibri"/>
                <a:ea typeface="Calibri"/>
                <a:cs typeface="Calibri"/>
                <a:sym typeface="Calibri"/>
              </a:rPr>
              <a:t>True or false: </a:t>
            </a:r>
            <a:r>
              <a:rPr lang="en-US" sz="3600">
                <a:solidFill>
                  <a:schemeClr val="dk1"/>
                </a:solidFill>
                <a:latin typeface="Calibri"/>
                <a:ea typeface="Calibri"/>
                <a:cs typeface="Calibri"/>
                <a:sym typeface="Calibri"/>
              </a:rPr>
              <a:t>A niche also includes what an organism eats and how it interacts with other organisms and the nonliving factors in its environment.</a:t>
            </a:r>
            <a:endParaRPr b="0" i="0" sz="3600" u="none" cap="none" strike="noStrike">
              <a:solidFill>
                <a:srgbClr val="000000"/>
              </a:solidFill>
              <a:latin typeface="Calibri"/>
              <a:ea typeface="Calibri"/>
              <a:cs typeface="Calibri"/>
              <a:sym typeface="Calibri"/>
            </a:endParaRPr>
          </a:p>
        </p:txBody>
      </p:sp>
      <p:sp>
        <p:nvSpPr>
          <p:cNvPr id="350" name="Google Shape;350;g28c7dfa711f_0_195"/>
          <p:cNvSpPr txBox="1"/>
          <p:nvPr/>
        </p:nvSpPr>
        <p:spPr>
          <a:xfrm>
            <a:off x="504625" y="2848975"/>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sp>
        <p:nvSpPr>
          <p:cNvPr id="351" name="Google Shape;351;g28c7dfa711f_0_195"/>
          <p:cNvSpPr txBox="1"/>
          <p:nvPr/>
        </p:nvSpPr>
        <p:spPr>
          <a:xfrm>
            <a:off x="4976600" y="3005525"/>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52" name="Google Shape;352;g28c7dfa711f_0_195"/>
          <p:cNvSpPr txBox="1"/>
          <p:nvPr/>
        </p:nvSpPr>
        <p:spPr>
          <a:xfrm>
            <a:off x="6240200" y="4168100"/>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53" name="Google Shape;353;g28c7dfa711f_0_195"/>
          <p:cNvSpPr txBox="1"/>
          <p:nvPr/>
        </p:nvSpPr>
        <p:spPr>
          <a:xfrm>
            <a:off x="4248775" y="3815425"/>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54" name="Google Shape;354;g28c7dfa711f_0_195"/>
          <p:cNvSpPr txBox="1"/>
          <p:nvPr/>
        </p:nvSpPr>
        <p:spPr>
          <a:xfrm>
            <a:off x="4457700" y="5045325"/>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355" name="Google Shape;355;g28c7dfa711f_0_195"/>
          <p:cNvPicPr preferRelativeResize="0"/>
          <p:nvPr/>
        </p:nvPicPr>
        <p:blipFill>
          <a:blip r:embed="rId4">
            <a:alphaModFix/>
          </a:blip>
          <a:stretch>
            <a:fillRect/>
          </a:stretch>
        </p:blipFill>
        <p:spPr>
          <a:xfrm>
            <a:off x="3442222" y="3429125"/>
            <a:ext cx="5288525" cy="29748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7e68c1a8e3_0_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7e68c1a8e3_0_0"/>
          <p:cNvSpPr txBox="1"/>
          <p:nvPr/>
        </p:nvSpPr>
        <p:spPr>
          <a:xfrm>
            <a:off x="722707"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How do plants and animals interact with their environments?</a:t>
            </a:r>
            <a:endParaRPr b="0" i="0" sz="1400" u="none" cap="none" strike="noStrike">
              <a:solidFill>
                <a:srgbClr val="000000"/>
              </a:solidFill>
              <a:latin typeface="Arial"/>
              <a:ea typeface="Arial"/>
              <a:cs typeface="Arial"/>
              <a:sym typeface="Arial"/>
            </a:endParaRPr>
          </a:p>
        </p:txBody>
      </p:sp>
      <p:pic>
        <p:nvPicPr>
          <p:cNvPr id="136" name="Google Shape;136;g27e68c1a8e3_0_0"/>
          <p:cNvPicPr preferRelativeResize="0"/>
          <p:nvPr/>
        </p:nvPicPr>
        <p:blipFill rotWithShape="1">
          <a:blip r:embed="rId4">
            <a:alphaModFix/>
          </a:blip>
          <a:srcRect b="0" l="0" r="0" t="0"/>
          <a:stretch/>
        </p:blipFill>
        <p:spPr>
          <a:xfrm>
            <a:off x="253400" y="2096350"/>
            <a:ext cx="3971175" cy="3183100"/>
          </a:xfrm>
          <a:prstGeom prst="rect">
            <a:avLst/>
          </a:prstGeom>
          <a:noFill/>
          <a:ln>
            <a:noFill/>
          </a:ln>
        </p:spPr>
      </p:pic>
      <p:pic>
        <p:nvPicPr>
          <p:cNvPr id="137" name="Google Shape;137;g27e68c1a8e3_0_0"/>
          <p:cNvPicPr preferRelativeResize="0"/>
          <p:nvPr/>
        </p:nvPicPr>
        <p:blipFill rotWithShape="1">
          <a:blip r:embed="rId5">
            <a:alphaModFix/>
          </a:blip>
          <a:srcRect b="0" l="0" r="0" t="0"/>
          <a:stretch/>
        </p:blipFill>
        <p:spPr>
          <a:xfrm>
            <a:off x="4512200" y="2291451"/>
            <a:ext cx="4341425" cy="2882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descr="Questions" id="361" name="Google Shape;361;g2938381d202_0_47"/>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g2938381d202_0_47"/>
          <p:cNvSpPr txBox="1"/>
          <p:nvPr/>
        </p:nvSpPr>
        <p:spPr>
          <a:xfrm>
            <a:off x="983700" y="310425"/>
            <a:ext cx="79317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Arial"/>
              <a:buNone/>
            </a:pPr>
            <a:r>
              <a:rPr b="0" i="0" lang="en-US" sz="3600" u="none" cap="none" strike="noStrike">
                <a:solidFill>
                  <a:schemeClr val="dk1"/>
                </a:solidFill>
                <a:latin typeface="Calibri"/>
                <a:ea typeface="Calibri"/>
                <a:cs typeface="Calibri"/>
                <a:sym typeface="Calibri"/>
              </a:rPr>
              <a:t>True or false: </a:t>
            </a:r>
            <a:r>
              <a:rPr lang="en-US" sz="3600">
                <a:solidFill>
                  <a:schemeClr val="dk1"/>
                </a:solidFill>
                <a:latin typeface="Calibri"/>
                <a:ea typeface="Calibri"/>
                <a:cs typeface="Calibri"/>
                <a:sym typeface="Calibri"/>
              </a:rPr>
              <a:t>A niche also includes what an organism eats and how it interacts with other organisms and the nonliving factors in its environment.</a:t>
            </a:r>
            <a:endParaRPr b="0" i="0" sz="3600" u="none" cap="none" strike="noStrike">
              <a:solidFill>
                <a:srgbClr val="000000"/>
              </a:solidFill>
              <a:latin typeface="Calibri"/>
              <a:ea typeface="Calibri"/>
              <a:cs typeface="Calibri"/>
              <a:sym typeface="Calibri"/>
            </a:endParaRPr>
          </a:p>
        </p:txBody>
      </p:sp>
      <p:sp>
        <p:nvSpPr>
          <p:cNvPr id="363" name="Google Shape;363;g2938381d202_0_47"/>
          <p:cNvSpPr txBox="1"/>
          <p:nvPr/>
        </p:nvSpPr>
        <p:spPr>
          <a:xfrm>
            <a:off x="504625" y="2848975"/>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True</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sp>
        <p:nvSpPr>
          <p:cNvPr id="364" name="Google Shape;364;g2938381d202_0_47"/>
          <p:cNvSpPr txBox="1"/>
          <p:nvPr/>
        </p:nvSpPr>
        <p:spPr>
          <a:xfrm>
            <a:off x="4976600" y="3005525"/>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65" name="Google Shape;365;g2938381d202_0_47"/>
          <p:cNvSpPr txBox="1"/>
          <p:nvPr/>
        </p:nvSpPr>
        <p:spPr>
          <a:xfrm>
            <a:off x="6240200" y="4168100"/>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66" name="Google Shape;366;g2938381d202_0_47"/>
          <p:cNvSpPr txBox="1"/>
          <p:nvPr/>
        </p:nvSpPr>
        <p:spPr>
          <a:xfrm>
            <a:off x="4248775" y="3815425"/>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67" name="Google Shape;367;g2938381d202_0_47"/>
          <p:cNvSpPr txBox="1"/>
          <p:nvPr/>
        </p:nvSpPr>
        <p:spPr>
          <a:xfrm>
            <a:off x="4457700" y="5045325"/>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368" name="Google Shape;368;g2938381d202_0_47"/>
          <p:cNvPicPr preferRelativeResize="0"/>
          <p:nvPr/>
        </p:nvPicPr>
        <p:blipFill>
          <a:blip r:embed="rId4">
            <a:alphaModFix/>
          </a:blip>
          <a:stretch>
            <a:fillRect/>
          </a:stretch>
        </p:blipFill>
        <p:spPr>
          <a:xfrm>
            <a:off x="3442222" y="3429125"/>
            <a:ext cx="5288525" cy="29748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descr="Questions" id="374" name="Google Shape;374;g2938381d202_0_5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g2938381d202_0_59"/>
          <p:cNvSpPr txBox="1"/>
          <p:nvPr/>
        </p:nvSpPr>
        <p:spPr>
          <a:xfrm>
            <a:off x="983700" y="310425"/>
            <a:ext cx="7931700" cy="1200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True or false: </a:t>
            </a:r>
            <a:r>
              <a:rPr lang="en-US" sz="3600">
                <a:solidFill>
                  <a:schemeClr val="dk1"/>
                </a:solidFill>
                <a:latin typeface="Calibri"/>
                <a:ea typeface="Calibri"/>
                <a:cs typeface="Calibri"/>
                <a:sym typeface="Calibri"/>
              </a:rPr>
              <a:t>During its life cycle, an organism’s niche does not change. </a:t>
            </a:r>
            <a:endParaRPr b="0" i="0" sz="3600" u="none" cap="none" strike="noStrike">
              <a:solidFill>
                <a:srgbClr val="000000"/>
              </a:solidFill>
              <a:latin typeface="Calibri"/>
              <a:ea typeface="Calibri"/>
              <a:cs typeface="Calibri"/>
              <a:sym typeface="Calibri"/>
            </a:endParaRPr>
          </a:p>
        </p:txBody>
      </p:sp>
      <p:sp>
        <p:nvSpPr>
          <p:cNvPr id="376" name="Google Shape;376;g2938381d202_0_59"/>
          <p:cNvSpPr txBox="1"/>
          <p:nvPr/>
        </p:nvSpPr>
        <p:spPr>
          <a:xfrm>
            <a:off x="504625" y="2848975"/>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sp>
        <p:nvSpPr>
          <p:cNvPr id="377" name="Google Shape;377;g2938381d202_0_59"/>
          <p:cNvSpPr txBox="1"/>
          <p:nvPr/>
        </p:nvSpPr>
        <p:spPr>
          <a:xfrm>
            <a:off x="4976600" y="3005525"/>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78" name="Google Shape;378;g2938381d202_0_59"/>
          <p:cNvSpPr txBox="1"/>
          <p:nvPr/>
        </p:nvSpPr>
        <p:spPr>
          <a:xfrm>
            <a:off x="6240200" y="4168100"/>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79" name="Google Shape;379;g2938381d202_0_59"/>
          <p:cNvSpPr txBox="1"/>
          <p:nvPr/>
        </p:nvSpPr>
        <p:spPr>
          <a:xfrm>
            <a:off x="4248775" y="3815425"/>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380" name="Google Shape;380;g2938381d202_0_59"/>
          <p:cNvPicPr preferRelativeResize="0"/>
          <p:nvPr/>
        </p:nvPicPr>
        <p:blipFill>
          <a:blip r:embed="rId4">
            <a:alphaModFix/>
          </a:blip>
          <a:stretch>
            <a:fillRect/>
          </a:stretch>
        </p:blipFill>
        <p:spPr>
          <a:xfrm>
            <a:off x="3207337" y="1675726"/>
            <a:ext cx="3066585" cy="2327660"/>
          </a:xfrm>
          <a:prstGeom prst="rect">
            <a:avLst/>
          </a:prstGeom>
          <a:noFill/>
          <a:ln>
            <a:noFill/>
          </a:ln>
        </p:spPr>
      </p:pic>
      <p:pic>
        <p:nvPicPr>
          <p:cNvPr id="381" name="Google Shape;381;g2938381d202_0_59"/>
          <p:cNvPicPr preferRelativeResize="0"/>
          <p:nvPr/>
        </p:nvPicPr>
        <p:blipFill>
          <a:blip r:embed="rId5">
            <a:alphaModFix/>
          </a:blip>
          <a:stretch>
            <a:fillRect/>
          </a:stretch>
        </p:blipFill>
        <p:spPr>
          <a:xfrm>
            <a:off x="5601578" y="4239025"/>
            <a:ext cx="3248148" cy="23695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descr="Questions" id="387" name="Google Shape;387;g2938381d202_0_73"/>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g2938381d202_0_73"/>
          <p:cNvSpPr txBox="1"/>
          <p:nvPr/>
        </p:nvSpPr>
        <p:spPr>
          <a:xfrm>
            <a:off x="983700" y="310425"/>
            <a:ext cx="7931700" cy="1200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True or false: During its life cycle, an organism’s niche does not change. </a:t>
            </a:r>
            <a:endParaRPr b="0" i="0" sz="3600" u="none" cap="none" strike="noStrike">
              <a:solidFill>
                <a:srgbClr val="000000"/>
              </a:solidFill>
              <a:latin typeface="Calibri"/>
              <a:ea typeface="Calibri"/>
              <a:cs typeface="Calibri"/>
              <a:sym typeface="Calibri"/>
            </a:endParaRPr>
          </a:p>
        </p:txBody>
      </p:sp>
      <p:sp>
        <p:nvSpPr>
          <p:cNvPr id="389" name="Google Shape;389;g2938381d202_0_73"/>
          <p:cNvSpPr txBox="1"/>
          <p:nvPr/>
        </p:nvSpPr>
        <p:spPr>
          <a:xfrm>
            <a:off x="504625" y="2848975"/>
            <a:ext cx="2937600" cy="20394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0" i="0" lang="en-US" sz="3200" u="none" cap="none" strike="noStrike">
                <a:solidFill>
                  <a:srgbClr val="FF0000"/>
                </a:solidFill>
                <a:latin typeface="Calibri"/>
                <a:ea typeface="Calibri"/>
                <a:cs typeface="Calibri"/>
                <a:sym typeface="Calibri"/>
              </a:rPr>
              <a:t>False</a:t>
            </a:r>
            <a:endParaRPr b="0" i="0" sz="3200" u="none" cap="none" strike="noStrike">
              <a:solidFill>
                <a:srgbClr val="FF0000"/>
              </a:solidFill>
              <a:latin typeface="Calibri"/>
              <a:ea typeface="Calibri"/>
              <a:cs typeface="Calibri"/>
              <a:sym typeface="Calibri"/>
            </a:endParaRPr>
          </a:p>
        </p:txBody>
      </p:sp>
      <p:sp>
        <p:nvSpPr>
          <p:cNvPr id="390" name="Google Shape;390;g2938381d202_0_73"/>
          <p:cNvSpPr txBox="1"/>
          <p:nvPr/>
        </p:nvSpPr>
        <p:spPr>
          <a:xfrm>
            <a:off x="4976600" y="3005525"/>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91" name="Google Shape;391;g2938381d202_0_73"/>
          <p:cNvSpPr txBox="1"/>
          <p:nvPr/>
        </p:nvSpPr>
        <p:spPr>
          <a:xfrm>
            <a:off x="6240200" y="4168100"/>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92" name="Google Shape;392;g2938381d202_0_73"/>
          <p:cNvSpPr txBox="1"/>
          <p:nvPr/>
        </p:nvSpPr>
        <p:spPr>
          <a:xfrm>
            <a:off x="4248775" y="3815425"/>
            <a:ext cx="983700" cy="4236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393" name="Google Shape;393;g2938381d202_0_73"/>
          <p:cNvPicPr preferRelativeResize="0"/>
          <p:nvPr/>
        </p:nvPicPr>
        <p:blipFill>
          <a:blip r:embed="rId4">
            <a:alphaModFix/>
          </a:blip>
          <a:stretch>
            <a:fillRect/>
          </a:stretch>
        </p:blipFill>
        <p:spPr>
          <a:xfrm>
            <a:off x="3207337" y="1675726"/>
            <a:ext cx="3066585" cy="2327660"/>
          </a:xfrm>
          <a:prstGeom prst="rect">
            <a:avLst/>
          </a:prstGeom>
          <a:noFill/>
          <a:ln>
            <a:noFill/>
          </a:ln>
        </p:spPr>
      </p:pic>
      <p:pic>
        <p:nvPicPr>
          <p:cNvPr id="394" name="Google Shape;394;g2938381d202_0_73"/>
          <p:cNvPicPr preferRelativeResize="0"/>
          <p:nvPr/>
        </p:nvPicPr>
        <p:blipFill>
          <a:blip r:embed="rId5">
            <a:alphaModFix/>
          </a:blip>
          <a:stretch>
            <a:fillRect/>
          </a:stretch>
        </p:blipFill>
        <p:spPr>
          <a:xfrm>
            <a:off x="5601578" y="4239025"/>
            <a:ext cx="3248148" cy="23695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descr="Artificial Intelligence" id="400" name="Google Shape;400;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01" name="Google Shape;401;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descr="Artificial Intelligence" id="407" name="Google Shape;407;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08" name="Google Shape;408;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409" name="Google Shape;409;g27e576c1a67_0_796"/>
          <p:cNvPicPr preferRelativeResize="0"/>
          <p:nvPr/>
        </p:nvPicPr>
        <p:blipFill>
          <a:blip r:embed="rId5">
            <a:alphaModFix/>
          </a:blip>
          <a:stretch>
            <a:fillRect/>
          </a:stretch>
        </p:blipFill>
        <p:spPr>
          <a:xfrm>
            <a:off x="762000" y="1047950"/>
            <a:ext cx="7620000" cy="52673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descr="Artificial Intelligence" id="415" name="Google Shape;415;g28c7dfa711f_0_25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16" name="Google Shape;416;g28c7dfa711f_0_252"/>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417" name="Google Shape;417;g28c7dfa711f_0_252"/>
          <p:cNvPicPr preferRelativeResize="0"/>
          <p:nvPr/>
        </p:nvPicPr>
        <p:blipFill>
          <a:blip r:embed="rId5">
            <a:alphaModFix/>
          </a:blip>
          <a:stretch>
            <a:fillRect/>
          </a:stretch>
        </p:blipFill>
        <p:spPr>
          <a:xfrm>
            <a:off x="152400" y="933075"/>
            <a:ext cx="8839200" cy="530352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descr="Artificial Intelligence" id="423" name="Google Shape;423;g27e576c1a67_0_80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24" name="Google Shape;424;g27e576c1a67_0_803"/>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425" name="Google Shape;425;g27e576c1a67_0_803"/>
          <p:cNvPicPr preferRelativeResize="0"/>
          <p:nvPr/>
        </p:nvPicPr>
        <p:blipFill>
          <a:blip r:embed="rId5">
            <a:alphaModFix/>
          </a:blip>
          <a:stretch>
            <a:fillRect/>
          </a:stretch>
        </p:blipFill>
        <p:spPr>
          <a:xfrm>
            <a:off x="1307374" y="1113673"/>
            <a:ext cx="6529250" cy="52234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descr="Artificial Intelligence" id="431" name="Google Shape;431;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32" name="Google Shape;432;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descr="Artificial Intelligence" id="438" name="Google Shape;438;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39" name="Google Shape;439;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40" name="Google Shape;440;g25e11802ac4_0_864"/>
          <p:cNvPicPr preferRelativeResize="0"/>
          <p:nvPr/>
        </p:nvPicPr>
        <p:blipFill rotWithShape="1">
          <a:blip r:embed="rId5">
            <a:alphaModFix/>
          </a:blip>
          <a:srcRect b="0" l="0" r="0" t="0"/>
          <a:stretch/>
        </p:blipFill>
        <p:spPr>
          <a:xfrm>
            <a:off x="672925" y="704589"/>
            <a:ext cx="7798149" cy="584861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descr="Artificial Intelligence" id="446" name="Google Shape;446;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47" name="Google Shape;447;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48" name="Google Shape;448;g25e11802ac4_0_780"/>
          <p:cNvPicPr preferRelativeResize="0"/>
          <p:nvPr/>
        </p:nvPicPr>
        <p:blipFill>
          <a:blip r:embed="rId5">
            <a:alphaModFix/>
          </a:blip>
          <a:stretch>
            <a:fillRect/>
          </a:stretch>
        </p:blipFill>
        <p:spPr>
          <a:xfrm>
            <a:off x="889613" y="830275"/>
            <a:ext cx="7364775" cy="5863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descr="Rewind" id="143" name="Google Shape;143;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descr="Questions" id="454" name="Google Shape;454;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27430209113_0_1469"/>
          <p:cNvSpPr txBox="1"/>
          <p:nvPr/>
        </p:nvSpPr>
        <p:spPr>
          <a:xfrm>
            <a:off x="1028700" y="424775"/>
            <a:ext cx="78792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one is NOT an example of a </a:t>
            </a:r>
            <a:r>
              <a:rPr lang="en-US" sz="3600">
                <a:solidFill>
                  <a:schemeClr val="dk1"/>
                </a:solidFill>
                <a:latin typeface="Calibri"/>
                <a:ea typeface="Calibri"/>
                <a:cs typeface="Calibri"/>
                <a:sym typeface="Calibri"/>
              </a:rPr>
              <a:t>niche</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461" name="Google Shape;461;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g27430209113_0_1469"/>
          <p:cNvSpPr txBox="1"/>
          <p:nvPr/>
        </p:nvSpPr>
        <p:spPr>
          <a:xfrm>
            <a:off x="516175" y="5588150"/>
            <a:ext cx="21621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Dirt</a:t>
            </a:r>
            <a:endParaRPr b="0" i="0" sz="1400" u="none" cap="none" strike="noStrike">
              <a:solidFill>
                <a:srgbClr val="000000"/>
              </a:solidFill>
              <a:latin typeface="Arial"/>
              <a:ea typeface="Arial"/>
              <a:cs typeface="Arial"/>
              <a:sym typeface="Arial"/>
            </a:endParaRPr>
          </a:p>
        </p:txBody>
      </p:sp>
      <p:sp>
        <p:nvSpPr>
          <p:cNvPr id="463" name="Google Shape;463;g27430209113_0_1469"/>
          <p:cNvSpPr txBox="1"/>
          <p:nvPr/>
        </p:nvSpPr>
        <p:spPr>
          <a:xfrm>
            <a:off x="3200538" y="5588150"/>
            <a:ext cx="2742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Hawk</a:t>
            </a:r>
            <a:endParaRPr b="0" i="0" sz="3600" u="none" cap="none" strike="noStrike">
              <a:solidFill>
                <a:schemeClr val="dk1"/>
              </a:solidFill>
              <a:latin typeface="Calibri"/>
              <a:ea typeface="Calibri"/>
              <a:cs typeface="Calibri"/>
              <a:sym typeface="Calibri"/>
            </a:endParaRPr>
          </a:p>
        </p:txBody>
      </p:sp>
      <p:sp>
        <p:nvSpPr>
          <p:cNvPr id="464" name="Google Shape;464;g27430209113_0_1469"/>
          <p:cNvSpPr txBox="1"/>
          <p:nvPr/>
        </p:nvSpPr>
        <p:spPr>
          <a:xfrm>
            <a:off x="6364426" y="5588150"/>
            <a:ext cx="2551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Great white shark</a:t>
            </a:r>
            <a:endParaRPr b="0" i="0" sz="3600" u="none" cap="none" strike="noStrike">
              <a:solidFill>
                <a:schemeClr val="dk1"/>
              </a:solidFill>
              <a:latin typeface="Calibri"/>
              <a:ea typeface="Calibri"/>
              <a:cs typeface="Calibri"/>
              <a:sym typeface="Calibri"/>
            </a:endParaRPr>
          </a:p>
        </p:txBody>
      </p:sp>
      <p:pic>
        <p:nvPicPr>
          <p:cNvPr id="465" name="Google Shape;465;g27430209113_0_1469"/>
          <p:cNvPicPr preferRelativeResize="0"/>
          <p:nvPr/>
        </p:nvPicPr>
        <p:blipFill>
          <a:blip r:embed="rId4">
            <a:alphaModFix/>
          </a:blip>
          <a:stretch>
            <a:fillRect/>
          </a:stretch>
        </p:blipFill>
        <p:spPr>
          <a:xfrm>
            <a:off x="81225" y="2542825"/>
            <a:ext cx="3032000" cy="2581775"/>
          </a:xfrm>
          <a:prstGeom prst="rect">
            <a:avLst/>
          </a:prstGeom>
          <a:noFill/>
          <a:ln>
            <a:noFill/>
          </a:ln>
        </p:spPr>
      </p:pic>
      <p:pic>
        <p:nvPicPr>
          <p:cNvPr id="466" name="Google Shape;466;g27430209113_0_1469"/>
          <p:cNvPicPr preferRelativeResize="0"/>
          <p:nvPr/>
        </p:nvPicPr>
        <p:blipFill>
          <a:blip r:embed="rId5">
            <a:alphaModFix/>
          </a:blip>
          <a:stretch>
            <a:fillRect/>
          </a:stretch>
        </p:blipFill>
        <p:spPr>
          <a:xfrm>
            <a:off x="3149150" y="2542825"/>
            <a:ext cx="2845700" cy="2581775"/>
          </a:xfrm>
          <a:prstGeom prst="rect">
            <a:avLst/>
          </a:prstGeom>
          <a:noFill/>
          <a:ln>
            <a:noFill/>
          </a:ln>
        </p:spPr>
      </p:pic>
      <p:pic>
        <p:nvPicPr>
          <p:cNvPr id="467" name="Google Shape;467;g27430209113_0_1469"/>
          <p:cNvPicPr preferRelativeResize="0"/>
          <p:nvPr/>
        </p:nvPicPr>
        <p:blipFill>
          <a:blip r:embed="rId6">
            <a:alphaModFix/>
          </a:blip>
          <a:stretch>
            <a:fillRect/>
          </a:stretch>
        </p:blipFill>
        <p:spPr>
          <a:xfrm>
            <a:off x="6086150" y="2542825"/>
            <a:ext cx="2950025" cy="258177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g2938381d202_0_93"/>
          <p:cNvSpPr txBox="1"/>
          <p:nvPr/>
        </p:nvSpPr>
        <p:spPr>
          <a:xfrm>
            <a:off x="1028700" y="424775"/>
            <a:ext cx="78792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Which one is NOT an example of a </a:t>
            </a:r>
            <a:r>
              <a:rPr lang="en-US" sz="3600">
                <a:solidFill>
                  <a:schemeClr val="dk1"/>
                </a:solidFill>
                <a:latin typeface="Calibri"/>
                <a:ea typeface="Calibri"/>
                <a:cs typeface="Calibri"/>
                <a:sym typeface="Calibri"/>
              </a:rPr>
              <a:t>niche</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474" name="Google Shape;474;g2938381d202_0_9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g2938381d202_0_93"/>
          <p:cNvSpPr txBox="1"/>
          <p:nvPr/>
        </p:nvSpPr>
        <p:spPr>
          <a:xfrm>
            <a:off x="516175" y="5588150"/>
            <a:ext cx="21621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Dirt</a:t>
            </a:r>
            <a:endParaRPr b="0" i="0" sz="1400" u="none" cap="none" strike="noStrike">
              <a:solidFill>
                <a:srgbClr val="000000"/>
              </a:solidFill>
              <a:latin typeface="Arial"/>
              <a:ea typeface="Arial"/>
              <a:cs typeface="Arial"/>
              <a:sym typeface="Arial"/>
            </a:endParaRPr>
          </a:p>
        </p:txBody>
      </p:sp>
      <p:sp>
        <p:nvSpPr>
          <p:cNvPr id="476" name="Google Shape;476;g2938381d202_0_93"/>
          <p:cNvSpPr txBox="1"/>
          <p:nvPr/>
        </p:nvSpPr>
        <p:spPr>
          <a:xfrm>
            <a:off x="3200538" y="5588150"/>
            <a:ext cx="2742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Hawk</a:t>
            </a:r>
            <a:endParaRPr b="0" i="0" sz="3600" u="none" cap="none" strike="noStrike">
              <a:solidFill>
                <a:schemeClr val="dk1"/>
              </a:solidFill>
              <a:latin typeface="Calibri"/>
              <a:ea typeface="Calibri"/>
              <a:cs typeface="Calibri"/>
              <a:sym typeface="Calibri"/>
            </a:endParaRPr>
          </a:p>
        </p:txBody>
      </p:sp>
      <p:sp>
        <p:nvSpPr>
          <p:cNvPr id="477" name="Google Shape;477;g2938381d202_0_93"/>
          <p:cNvSpPr txBox="1"/>
          <p:nvPr/>
        </p:nvSpPr>
        <p:spPr>
          <a:xfrm>
            <a:off x="6364426" y="5588150"/>
            <a:ext cx="2551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Great white shark</a:t>
            </a:r>
            <a:endParaRPr b="0" i="0" sz="3600" u="none" cap="none" strike="noStrike">
              <a:solidFill>
                <a:schemeClr val="dk1"/>
              </a:solidFill>
              <a:latin typeface="Calibri"/>
              <a:ea typeface="Calibri"/>
              <a:cs typeface="Calibri"/>
              <a:sym typeface="Calibri"/>
            </a:endParaRPr>
          </a:p>
        </p:txBody>
      </p:sp>
      <p:pic>
        <p:nvPicPr>
          <p:cNvPr id="478" name="Google Shape;478;g2938381d202_0_93"/>
          <p:cNvPicPr preferRelativeResize="0"/>
          <p:nvPr/>
        </p:nvPicPr>
        <p:blipFill>
          <a:blip r:embed="rId4">
            <a:alphaModFix/>
          </a:blip>
          <a:stretch>
            <a:fillRect/>
          </a:stretch>
        </p:blipFill>
        <p:spPr>
          <a:xfrm>
            <a:off x="81225" y="2542825"/>
            <a:ext cx="3032000" cy="2581775"/>
          </a:xfrm>
          <a:prstGeom prst="rect">
            <a:avLst/>
          </a:prstGeom>
          <a:noFill/>
          <a:ln>
            <a:noFill/>
          </a:ln>
        </p:spPr>
      </p:pic>
      <p:pic>
        <p:nvPicPr>
          <p:cNvPr id="479" name="Google Shape;479;g2938381d202_0_93"/>
          <p:cNvPicPr preferRelativeResize="0"/>
          <p:nvPr/>
        </p:nvPicPr>
        <p:blipFill>
          <a:blip r:embed="rId5">
            <a:alphaModFix/>
          </a:blip>
          <a:stretch>
            <a:fillRect/>
          </a:stretch>
        </p:blipFill>
        <p:spPr>
          <a:xfrm>
            <a:off x="3149150" y="2542825"/>
            <a:ext cx="2845700" cy="2581775"/>
          </a:xfrm>
          <a:prstGeom prst="rect">
            <a:avLst/>
          </a:prstGeom>
          <a:noFill/>
          <a:ln>
            <a:noFill/>
          </a:ln>
        </p:spPr>
      </p:pic>
      <p:pic>
        <p:nvPicPr>
          <p:cNvPr id="480" name="Google Shape;480;g2938381d202_0_93"/>
          <p:cNvPicPr preferRelativeResize="0"/>
          <p:nvPr/>
        </p:nvPicPr>
        <p:blipFill>
          <a:blip r:embed="rId6">
            <a:alphaModFix/>
          </a:blip>
          <a:stretch>
            <a:fillRect/>
          </a:stretch>
        </p:blipFill>
        <p:spPr>
          <a:xfrm>
            <a:off x="6086150" y="2542825"/>
            <a:ext cx="2950025" cy="2581776"/>
          </a:xfrm>
          <a:prstGeom prst="rect">
            <a:avLst/>
          </a:prstGeom>
          <a:noFill/>
          <a:ln>
            <a:noFill/>
          </a:ln>
        </p:spPr>
      </p:pic>
      <p:sp>
        <p:nvSpPr>
          <p:cNvPr id="481" name="Google Shape;481;g2938381d202_0_93"/>
          <p:cNvSpPr/>
          <p:nvPr/>
        </p:nvSpPr>
        <p:spPr>
          <a:xfrm>
            <a:off x="63850" y="2180000"/>
            <a:ext cx="3085200" cy="45210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488" name="Google Shape;488;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descr="Rewind" id="494" name="Google Shape;494;g27e576c1a67_0_1091"/>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g27e576c1a67_0_1091"/>
          <p:cNvSpPr txBox="1"/>
          <p:nvPr>
            <p:ph idx="1" type="subTitle"/>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Niche</a:t>
            </a:r>
            <a:r>
              <a:rPr b="1" lang="en-US">
                <a:solidFill>
                  <a:schemeClr val="dk1"/>
                </a:solidFill>
              </a:rPr>
              <a:t>: </a:t>
            </a:r>
            <a:r>
              <a:rPr lang="en-US">
                <a:solidFill>
                  <a:schemeClr val="dk1"/>
                </a:solidFill>
              </a:rPr>
              <a:t>the function or role that an organism performs in the food web of that community</a:t>
            </a:r>
            <a:endParaRPr sz="3150"/>
          </a:p>
        </p:txBody>
      </p:sp>
      <p:pic>
        <p:nvPicPr>
          <p:cNvPr id="496" name="Google Shape;496;g27e576c1a67_0_1091"/>
          <p:cNvPicPr preferRelativeResize="0"/>
          <p:nvPr/>
        </p:nvPicPr>
        <p:blipFill>
          <a:blip r:embed="rId4">
            <a:alphaModFix/>
          </a:blip>
          <a:stretch>
            <a:fillRect/>
          </a:stretch>
        </p:blipFill>
        <p:spPr>
          <a:xfrm>
            <a:off x="476250" y="2039715"/>
            <a:ext cx="8191500" cy="4381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03" name="Google Shape;503;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504" name="Google Shape;504;g25e11802ac4_0_1976"/>
          <p:cNvCxnSpPr>
            <a:stCxn id="505" idx="4"/>
            <a:endCxn id="502"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506" name="Google Shape;506;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507" name="Google Shape;507;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505" name="Google Shape;505;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14" name="Google Shape;514;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15" name="Google Shape;515;g25e11802ac4_0_1886"/>
          <p:cNvCxnSpPr>
            <a:stCxn id="516" idx="4"/>
            <a:endCxn id="51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17" name="Google Shape;517;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18" name="Google Shape;518;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16" name="Google Shape;516;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9" name="Google Shape;519;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Niche</a:t>
            </a:r>
            <a:endParaRPr b="0" i="0" sz="700" u="none" cap="none" strike="noStrike">
              <a:solidFill>
                <a:srgbClr val="000000"/>
              </a:solidFill>
              <a:latin typeface="Arial"/>
              <a:ea typeface="Arial"/>
              <a:cs typeface="Arial"/>
              <a:sym typeface="Arial"/>
            </a:endParaRPr>
          </a:p>
        </p:txBody>
      </p:sp>
      <p:sp>
        <p:nvSpPr>
          <p:cNvPr id="520" name="Google Shape;520;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21" name="Google Shape;521;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22" name="Google Shape;522;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23" name="Google Shape;523;g25e11802ac4_0_1886"/>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niche</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524" name="Google Shape;524;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25" name="Google Shape;525;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26" name="Google Shape;526;g25e11802ac4_0_1886"/>
          <p:cNvCxnSpPr>
            <a:stCxn id="527" idx="4"/>
            <a:endCxn id="52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28" name="Google Shape;528;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29" name="Google Shape;529;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27" name="Google Shape;527;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g25e11802ac4_0_19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36" name="Google Shape;536;g25e11802ac4_0_19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37" name="Google Shape;537;g25e11802ac4_0_1992"/>
          <p:cNvCxnSpPr>
            <a:stCxn id="538" idx="4"/>
            <a:endCxn id="53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39" name="Google Shape;539;g25e11802ac4_0_19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40" name="Google Shape;540;g25e11802ac4_0_19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38" name="Google Shape;538;g25e11802ac4_0_19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41" name="Google Shape;541;g25e11802ac4_0_1992"/>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niche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42" name="Google Shape;542;g25e11802ac4_0_1992"/>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43" name="Google Shape;543;g25e11802ac4_0_1992"/>
          <p:cNvSpPr txBox="1"/>
          <p:nvPr/>
        </p:nvSpPr>
        <p:spPr>
          <a:xfrm>
            <a:off x="4912971"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44" name="Google Shape;544;g25e11802ac4_0_1992"/>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45" name="Google Shape;545;g25e11802ac4_0_1992"/>
          <p:cNvSpPr txBox="1"/>
          <p:nvPr/>
        </p:nvSpPr>
        <p:spPr>
          <a:xfrm>
            <a:off x="4900071" y="434575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46" name="Google Shape;546;g25e11802ac4_0_1992"/>
          <p:cNvPicPr preferRelativeResize="0"/>
          <p:nvPr/>
        </p:nvPicPr>
        <p:blipFill rotWithShape="1">
          <a:blip r:embed="rId3">
            <a:alphaModFix/>
          </a:blip>
          <a:srcRect b="0" l="0" r="0" t="0"/>
          <a:stretch/>
        </p:blipFill>
        <p:spPr>
          <a:xfrm>
            <a:off x="1094725" y="1814425"/>
            <a:ext cx="3335626" cy="2280876"/>
          </a:xfrm>
          <a:prstGeom prst="rect">
            <a:avLst/>
          </a:prstGeom>
          <a:noFill/>
          <a:ln>
            <a:noFill/>
          </a:ln>
        </p:spPr>
      </p:pic>
      <p:pic>
        <p:nvPicPr>
          <p:cNvPr id="547" name="Google Shape;547;g25e11802ac4_0_1992"/>
          <p:cNvPicPr preferRelativeResize="0"/>
          <p:nvPr/>
        </p:nvPicPr>
        <p:blipFill rotWithShape="1">
          <a:blip r:embed="rId4">
            <a:alphaModFix/>
          </a:blip>
          <a:srcRect b="0" l="0" r="0" t="0"/>
          <a:stretch/>
        </p:blipFill>
        <p:spPr>
          <a:xfrm>
            <a:off x="1152475" y="4413325"/>
            <a:ext cx="3277875" cy="2213000"/>
          </a:xfrm>
          <a:prstGeom prst="rect">
            <a:avLst/>
          </a:prstGeom>
          <a:noFill/>
          <a:ln>
            <a:noFill/>
          </a:ln>
        </p:spPr>
      </p:pic>
      <p:pic>
        <p:nvPicPr>
          <p:cNvPr id="548" name="Google Shape;548;g25e11802ac4_0_1992"/>
          <p:cNvPicPr preferRelativeResize="0"/>
          <p:nvPr/>
        </p:nvPicPr>
        <p:blipFill rotWithShape="1">
          <a:blip r:embed="rId5">
            <a:alphaModFix/>
          </a:blip>
          <a:srcRect b="0" l="0" r="0" t="0"/>
          <a:stretch/>
        </p:blipFill>
        <p:spPr>
          <a:xfrm>
            <a:off x="5566575" y="1805538"/>
            <a:ext cx="3064876" cy="2298657"/>
          </a:xfrm>
          <a:prstGeom prst="rect">
            <a:avLst/>
          </a:prstGeom>
          <a:noFill/>
          <a:ln>
            <a:noFill/>
          </a:ln>
        </p:spPr>
      </p:pic>
      <p:pic>
        <p:nvPicPr>
          <p:cNvPr id="549" name="Google Shape;549;g25e11802ac4_0_1992"/>
          <p:cNvPicPr preferRelativeResize="0"/>
          <p:nvPr/>
        </p:nvPicPr>
        <p:blipFill>
          <a:blip r:embed="rId6">
            <a:alphaModFix/>
          </a:blip>
          <a:stretch>
            <a:fillRect/>
          </a:stretch>
        </p:blipFill>
        <p:spPr>
          <a:xfrm>
            <a:off x="5566575" y="4455637"/>
            <a:ext cx="3064875" cy="21283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g2938381d202_0_11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56" name="Google Shape;556;g2938381d202_0_11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57" name="Google Shape;557;g2938381d202_0_110"/>
          <p:cNvCxnSpPr>
            <a:stCxn id="558" idx="4"/>
            <a:endCxn id="55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59" name="Google Shape;559;g2938381d202_0_11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60" name="Google Shape;560;g2938381d202_0_11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58" name="Google Shape;558;g2938381d202_0_11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61" name="Google Shape;561;g2938381d202_0_110"/>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niche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62" name="Google Shape;562;g2938381d202_0_110"/>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63" name="Google Shape;563;g2938381d202_0_110"/>
          <p:cNvSpPr txBox="1"/>
          <p:nvPr/>
        </p:nvSpPr>
        <p:spPr>
          <a:xfrm>
            <a:off x="4912971"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64" name="Google Shape;564;g2938381d202_0_110"/>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65" name="Google Shape;565;g2938381d202_0_110"/>
          <p:cNvSpPr txBox="1"/>
          <p:nvPr/>
        </p:nvSpPr>
        <p:spPr>
          <a:xfrm>
            <a:off x="4900071" y="434575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66" name="Google Shape;566;g2938381d202_0_110"/>
          <p:cNvPicPr preferRelativeResize="0"/>
          <p:nvPr/>
        </p:nvPicPr>
        <p:blipFill rotWithShape="1">
          <a:blip r:embed="rId3">
            <a:alphaModFix/>
          </a:blip>
          <a:srcRect b="0" l="0" r="0" t="0"/>
          <a:stretch/>
        </p:blipFill>
        <p:spPr>
          <a:xfrm>
            <a:off x="1094725" y="1814425"/>
            <a:ext cx="3335626" cy="2280876"/>
          </a:xfrm>
          <a:prstGeom prst="rect">
            <a:avLst/>
          </a:prstGeom>
          <a:noFill/>
          <a:ln>
            <a:noFill/>
          </a:ln>
        </p:spPr>
      </p:pic>
      <p:pic>
        <p:nvPicPr>
          <p:cNvPr id="567" name="Google Shape;567;g2938381d202_0_110"/>
          <p:cNvPicPr preferRelativeResize="0"/>
          <p:nvPr/>
        </p:nvPicPr>
        <p:blipFill rotWithShape="1">
          <a:blip r:embed="rId4">
            <a:alphaModFix/>
          </a:blip>
          <a:srcRect b="0" l="0" r="0" t="0"/>
          <a:stretch/>
        </p:blipFill>
        <p:spPr>
          <a:xfrm>
            <a:off x="1152475" y="4413325"/>
            <a:ext cx="3277875" cy="2213000"/>
          </a:xfrm>
          <a:prstGeom prst="rect">
            <a:avLst/>
          </a:prstGeom>
          <a:noFill/>
          <a:ln>
            <a:noFill/>
          </a:ln>
        </p:spPr>
      </p:pic>
      <p:pic>
        <p:nvPicPr>
          <p:cNvPr id="568" name="Google Shape;568;g2938381d202_0_110"/>
          <p:cNvPicPr preferRelativeResize="0"/>
          <p:nvPr/>
        </p:nvPicPr>
        <p:blipFill rotWithShape="1">
          <a:blip r:embed="rId5">
            <a:alphaModFix/>
          </a:blip>
          <a:srcRect b="0" l="0" r="0" t="0"/>
          <a:stretch/>
        </p:blipFill>
        <p:spPr>
          <a:xfrm>
            <a:off x="5566575" y="1805538"/>
            <a:ext cx="3064876" cy="2298657"/>
          </a:xfrm>
          <a:prstGeom prst="rect">
            <a:avLst/>
          </a:prstGeom>
          <a:noFill/>
          <a:ln>
            <a:noFill/>
          </a:ln>
        </p:spPr>
      </p:pic>
      <p:pic>
        <p:nvPicPr>
          <p:cNvPr id="569" name="Google Shape;569;g2938381d202_0_110"/>
          <p:cNvPicPr preferRelativeResize="0"/>
          <p:nvPr/>
        </p:nvPicPr>
        <p:blipFill>
          <a:blip r:embed="rId6">
            <a:alphaModFix/>
          </a:blip>
          <a:stretch>
            <a:fillRect/>
          </a:stretch>
        </p:blipFill>
        <p:spPr>
          <a:xfrm>
            <a:off x="5566575" y="4455637"/>
            <a:ext cx="3064875" cy="2128375"/>
          </a:xfrm>
          <a:prstGeom prst="rect">
            <a:avLst/>
          </a:prstGeom>
          <a:noFill/>
          <a:ln>
            <a:noFill/>
          </a:ln>
        </p:spPr>
      </p:pic>
      <p:sp>
        <p:nvSpPr>
          <p:cNvPr id="570" name="Google Shape;570;g2938381d202_0_110"/>
          <p:cNvSpPr/>
          <p:nvPr/>
        </p:nvSpPr>
        <p:spPr>
          <a:xfrm>
            <a:off x="4850450" y="4281563"/>
            <a:ext cx="4130400" cy="24765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7" name="Google Shape;577;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78" name="Google Shape;578;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79" name="Google Shape;579;g25e11802ac4_0_2108"/>
          <p:cNvCxnSpPr>
            <a:stCxn id="580" idx="4"/>
            <a:endCxn id="57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81" name="Google Shape;581;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82" name="Google Shape;582;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80" name="Google Shape;580;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83" name="Google Shape;583;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84" name="Google Shape;584;g25e11802ac4_0_2108"/>
          <p:cNvCxnSpPr>
            <a:stCxn id="585" idx="4"/>
            <a:endCxn id="576"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86" name="Google Shape;586;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87" name="Google Shape;587;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85" name="Google Shape;585;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88" name="Google Shape;588;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89" name="Google Shape;589;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90" name="Google Shape;590;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91" name="Google Shape;591;g25e11802ac4_0_210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Niche</a:t>
            </a:r>
            <a:endParaRPr b="0" i="0" sz="700" u="none" cap="none" strike="noStrike">
              <a:solidFill>
                <a:srgbClr val="000000"/>
              </a:solidFill>
              <a:latin typeface="Arial"/>
              <a:ea typeface="Arial"/>
              <a:cs typeface="Arial"/>
              <a:sym typeface="Arial"/>
            </a:endParaRPr>
          </a:p>
        </p:txBody>
      </p:sp>
      <p:sp>
        <p:nvSpPr>
          <p:cNvPr id="592" name="Google Shape;592;g25e11802ac4_0_2108"/>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niche</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pic>
        <p:nvPicPr>
          <p:cNvPr id="593" name="Google Shape;593;g25e11802ac4_0_2108"/>
          <p:cNvPicPr preferRelativeResize="0"/>
          <p:nvPr/>
        </p:nvPicPr>
        <p:blipFill>
          <a:blip r:embed="rId3">
            <a:alphaModFix/>
          </a:blip>
          <a:stretch>
            <a:fillRect/>
          </a:stretch>
        </p:blipFill>
        <p:spPr>
          <a:xfrm>
            <a:off x="6040932" y="1070799"/>
            <a:ext cx="2538870" cy="1763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descr="Rewind" id="149" name="Google Shape;149;g28c7dfa711f_0_2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g28c7dfa711f_0_22"/>
          <p:cNvSpPr txBox="1"/>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3200"/>
              <a:buFont typeface="Arial"/>
              <a:buNone/>
            </a:pPr>
            <a:r>
              <a:rPr b="1" i="0" lang="en-US" sz="3200" u="sng" cap="none" strike="noStrike">
                <a:solidFill>
                  <a:srgbClr val="000000"/>
                </a:solidFill>
                <a:latin typeface="Calibri"/>
                <a:ea typeface="Calibri"/>
                <a:cs typeface="Calibri"/>
                <a:sym typeface="Calibri"/>
              </a:rPr>
              <a:t>Organism</a:t>
            </a:r>
            <a:r>
              <a:rPr b="1" i="0" lang="en-US" sz="3200" u="none" cap="none" strike="noStrike">
                <a:solidFill>
                  <a:srgbClr val="000000"/>
                </a:solidFill>
                <a:latin typeface="Calibri"/>
                <a:ea typeface="Calibri"/>
                <a:cs typeface="Calibri"/>
                <a:sym typeface="Calibri"/>
              </a:rPr>
              <a:t>: </a:t>
            </a:r>
            <a:r>
              <a:rPr b="0" i="0" lang="en-US" sz="3150" u="none" cap="none" strike="noStrike">
                <a:solidFill>
                  <a:srgbClr val="000000"/>
                </a:solidFill>
                <a:latin typeface="Calibri"/>
                <a:ea typeface="Calibri"/>
                <a:cs typeface="Calibri"/>
                <a:sym typeface="Calibri"/>
              </a:rPr>
              <a:t>any living thing</a:t>
            </a:r>
            <a:endParaRPr b="0" i="0" sz="3150" u="none" cap="none" strike="noStrike">
              <a:solidFill>
                <a:srgbClr val="888888"/>
              </a:solidFill>
              <a:latin typeface="Calibri"/>
              <a:ea typeface="Calibri"/>
              <a:cs typeface="Calibri"/>
              <a:sym typeface="Calibri"/>
            </a:endParaRPr>
          </a:p>
        </p:txBody>
      </p:sp>
      <p:pic>
        <p:nvPicPr>
          <p:cNvPr descr="dog.jpg" id="151" name="Google Shape;151;g28c7dfa711f_0_22"/>
          <p:cNvPicPr preferRelativeResize="0"/>
          <p:nvPr/>
        </p:nvPicPr>
        <p:blipFill rotWithShape="1">
          <a:blip r:embed="rId4">
            <a:alphaModFix/>
          </a:blip>
          <a:srcRect b="0" l="0" r="0" t="0"/>
          <a:stretch/>
        </p:blipFill>
        <p:spPr>
          <a:xfrm>
            <a:off x="1475600" y="1708325"/>
            <a:ext cx="3096389" cy="4375775"/>
          </a:xfrm>
          <a:prstGeom prst="rect">
            <a:avLst/>
          </a:prstGeom>
          <a:noFill/>
          <a:ln>
            <a:noFill/>
          </a:ln>
        </p:spPr>
      </p:pic>
      <p:pic>
        <p:nvPicPr>
          <p:cNvPr descr="Plant.jpg" id="152" name="Google Shape;152;g28c7dfa711f_0_22"/>
          <p:cNvPicPr preferRelativeResize="0"/>
          <p:nvPr/>
        </p:nvPicPr>
        <p:blipFill rotWithShape="1">
          <a:blip r:embed="rId5">
            <a:alphaModFix/>
          </a:blip>
          <a:srcRect b="5437" l="0" r="0" t="19842"/>
          <a:stretch/>
        </p:blipFill>
        <p:spPr>
          <a:xfrm>
            <a:off x="4572007" y="2000556"/>
            <a:ext cx="3294891" cy="389965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0" name="Google Shape;600;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01" name="Google Shape;601;g25e11802ac4_0_2130"/>
          <p:cNvCxnSpPr>
            <a:stCxn id="602" idx="4"/>
            <a:endCxn id="59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03" name="Google Shape;603;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04" name="Google Shape;604;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02" name="Google Shape;602;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05" name="Google Shape;605;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niche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06" name="Google Shape;606;g25e11802ac4_0_2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07" name="Google Shape;607;g25e11802ac4_0_2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08" name="Google Shape;608;g25e11802ac4_0_2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09" name="Google Shape;609;g25e11802ac4_0_2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10" name="Google Shape;610;g25e11802ac4_0_213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11" name="Google Shape;611;g25e11802ac4_0_2130"/>
          <p:cNvSpPr txBox="1"/>
          <p:nvPr/>
        </p:nvSpPr>
        <p:spPr>
          <a:xfrm>
            <a:off x="962132" y="530155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way that an organism fits in with other similar organisms in a community</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12" name="Google Shape;612;g25e11802ac4_0_2130"/>
          <p:cNvSpPr txBox="1"/>
          <p:nvPr/>
        </p:nvSpPr>
        <p:spPr>
          <a:xfrm>
            <a:off x="962132" y="310303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specific ecosystem that an organism has to live in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13" name="Google Shape;613;g25e11802ac4_0_2130"/>
          <p:cNvSpPr txBox="1"/>
          <p:nvPr/>
        </p:nvSpPr>
        <p:spPr>
          <a:xfrm>
            <a:off x="997332" y="200565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function or role that an organism performs in the food web of that community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14" name="Google Shape;614;g25e11802ac4_0_2130"/>
          <p:cNvSpPr txBox="1"/>
          <p:nvPr/>
        </p:nvSpPr>
        <p:spPr>
          <a:xfrm>
            <a:off x="962132" y="42004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ability of an organism to reproduce</a:t>
            </a:r>
            <a:endParaRPr b="0" i="0" sz="2400" u="none" cap="none" strike="noStrike">
              <a:solidFill>
                <a:srgbClr val="43464D"/>
              </a:solidFill>
              <a:latin typeface="Helvetica Neue Light"/>
              <a:ea typeface="Helvetica Neue Light"/>
              <a:cs typeface="Helvetica Neue Light"/>
              <a:sym typeface="Helvetica Neue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g2938381d202_0_13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21" name="Google Shape;621;g2938381d202_0_13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22" name="Google Shape;622;g2938381d202_0_133"/>
          <p:cNvCxnSpPr>
            <a:stCxn id="623" idx="4"/>
            <a:endCxn id="62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24" name="Google Shape;624;g2938381d202_0_13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25" name="Google Shape;625;g2938381d202_0_13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23" name="Google Shape;623;g2938381d202_0_13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26" name="Google Shape;626;g2938381d202_0_133"/>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niche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27" name="Google Shape;627;g2938381d202_0_133"/>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8" name="Google Shape;628;g2938381d202_0_133"/>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29" name="Google Shape;629;g2938381d202_0_133"/>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30" name="Google Shape;630;g2938381d202_0_133"/>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31" name="Google Shape;631;g2938381d202_0_133"/>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32" name="Google Shape;632;g2938381d202_0_133"/>
          <p:cNvSpPr txBox="1"/>
          <p:nvPr/>
        </p:nvSpPr>
        <p:spPr>
          <a:xfrm>
            <a:off x="962132" y="530155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way that an organism fits in with other similar organisms in a community</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3" name="Google Shape;633;g2938381d202_0_133"/>
          <p:cNvSpPr txBox="1"/>
          <p:nvPr/>
        </p:nvSpPr>
        <p:spPr>
          <a:xfrm>
            <a:off x="962132" y="310303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specific ecosystem that an organism has to live in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4" name="Google Shape;634;g2938381d202_0_133"/>
          <p:cNvSpPr txBox="1"/>
          <p:nvPr/>
        </p:nvSpPr>
        <p:spPr>
          <a:xfrm>
            <a:off x="997332" y="200565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function or role that an organism performs in the food web of that community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5" name="Google Shape;635;g2938381d202_0_133"/>
          <p:cNvSpPr txBox="1"/>
          <p:nvPr/>
        </p:nvSpPr>
        <p:spPr>
          <a:xfrm>
            <a:off x="962132" y="42004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ability of an organism to reproduce</a:t>
            </a:r>
            <a:endParaRPr b="0" i="0" sz="2400" u="none" cap="none" strike="noStrike">
              <a:solidFill>
                <a:srgbClr val="43464D"/>
              </a:solidFill>
              <a:latin typeface="Helvetica Neue Light"/>
              <a:ea typeface="Helvetica Neue Light"/>
              <a:cs typeface="Helvetica Neue Light"/>
              <a:sym typeface="Helvetica Neue Light"/>
            </a:endParaRPr>
          </a:p>
        </p:txBody>
      </p:sp>
      <p:sp>
        <p:nvSpPr>
          <p:cNvPr id="636" name="Google Shape;636;g2938381d202_0_133"/>
          <p:cNvSpPr/>
          <p:nvPr/>
        </p:nvSpPr>
        <p:spPr>
          <a:xfrm>
            <a:off x="393325" y="1820850"/>
            <a:ext cx="8352900" cy="1015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3" name="Google Shape;643;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44" name="Google Shape;644;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45" name="Google Shape;645;g25e11802ac4_0_2343"/>
          <p:cNvCxnSpPr>
            <a:stCxn id="646" idx="4"/>
            <a:endCxn id="64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47" name="Google Shape;647;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48" name="Google Shape;648;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46" name="Google Shape;646;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49" name="Google Shape;649;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50" name="Google Shape;650;g25e11802ac4_0_2343"/>
          <p:cNvCxnSpPr>
            <a:stCxn id="651" idx="4"/>
            <a:endCxn id="642"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52" name="Google Shape;652;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53" name="Google Shape;653;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51" name="Google Shape;651;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54" name="Google Shape;654;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55" name="Google Shape;655;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56" name="Google Shape;656;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57" name="Google Shape;657;g25e11802ac4_0_2343"/>
          <p:cNvSpPr txBox="1"/>
          <p:nvPr/>
        </p:nvSpPr>
        <p:spPr>
          <a:xfrm>
            <a:off x="764154" y="1310075"/>
            <a:ext cx="31638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function or role that an organism performs in the food web of that community </a:t>
            </a:r>
            <a:r>
              <a:rPr b="0" i="0" lang="en-US" sz="2400" u="none" cap="none" strike="noStrike">
                <a:solidFill>
                  <a:schemeClr val="dk1"/>
                </a:solidFill>
                <a:latin typeface="Helvetica Neue Light"/>
                <a:ea typeface="Helvetica Neue Light"/>
                <a:cs typeface="Helvetica Neue Light"/>
                <a:sym typeface="Helvetica Neue Light"/>
              </a:rPr>
              <a:t> </a:t>
            </a:r>
            <a:endParaRPr b="0" i="0" sz="1400" u="none" cap="none" strike="noStrike">
              <a:solidFill>
                <a:schemeClr val="dk1"/>
              </a:solidFill>
              <a:latin typeface="Arial"/>
              <a:ea typeface="Arial"/>
              <a:cs typeface="Arial"/>
              <a:sym typeface="Arial"/>
            </a:endParaRPr>
          </a:p>
        </p:txBody>
      </p:sp>
      <p:sp>
        <p:nvSpPr>
          <p:cNvPr id="658" name="Google Shape;658;g25e11802ac4_0_234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Niche</a:t>
            </a:r>
            <a:endParaRPr b="0" i="0" sz="700" u="none" cap="none" strike="noStrike">
              <a:solidFill>
                <a:srgbClr val="000000"/>
              </a:solidFill>
              <a:latin typeface="Arial"/>
              <a:ea typeface="Arial"/>
              <a:cs typeface="Arial"/>
              <a:sym typeface="Arial"/>
            </a:endParaRPr>
          </a:p>
        </p:txBody>
      </p:sp>
      <p:sp>
        <p:nvSpPr>
          <p:cNvPr id="659" name="Google Shape;659;g25e11802ac4_0_234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niche</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pic>
        <p:nvPicPr>
          <p:cNvPr id="660" name="Google Shape;660;g25e11802ac4_0_2343"/>
          <p:cNvPicPr preferRelativeResize="0"/>
          <p:nvPr/>
        </p:nvPicPr>
        <p:blipFill>
          <a:blip r:embed="rId3">
            <a:alphaModFix/>
          </a:blip>
          <a:stretch>
            <a:fillRect/>
          </a:stretch>
        </p:blipFill>
        <p:spPr>
          <a:xfrm>
            <a:off x="6040932" y="1070799"/>
            <a:ext cx="2538870" cy="17631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67" name="Google Shape;667;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68" name="Google Shape;668;g25e11802ac4_0_2367"/>
          <p:cNvCxnSpPr>
            <a:stCxn id="669" idx="4"/>
            <a:endCxn id="66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70" name="Google Shape;670;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71" name="Google Shape;671;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9" name="Google Shape;669;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72" name="Google Shape;672;g25e11802ac4_0_2367"/>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niche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73" name="Google Shape;673;g25e11802ac4_0_23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74" name="Google Shape;674;g25e11802ac4_0_23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75" name="Google Shape;675;g25e11802ac4_0_23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76" name="Google Shape;676;g25e11802ac4_0_23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77" name="Google Shape;677;g25e11802ac4_0_23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78" name="Google Shape;678;g25e11802ac4_0_2367"/>
          <p:cNvSpPr txBox="1"/>
          <p:nvPr/>
        </p:nvSpPr>
        <p:spPr>
          <a:xfrm>
            <a:off x="911432" y="19863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Helvetica Neue Light"/>
                <a:ea typeface="Helvetica Neue Light"/>
                <a:cs typeface="Helvetica Neue Light"/>
                <a:sym typeface="Helvetica Neue Light"/>
              </a:rPr>
              <a:t>A collection of stones in a stream </a:t>
            </a:r>
            <a:r>
              <a:rPr b="0" i="0" lang="en-US" sz="2400" u="none" cap="none" strike="noStrike">
                <a:solidFill>
                  <a:schemeClr val="dk1"/>
                </a:solidFill>
                <a:latin typeface="Helvetica Neue Light"/>
                <a:ea typeface="Helvetica Neue Light"/>
                <a:cs typeface="Helvetica Neue Light"/>
                <a:sym typeface="Helvetica Neue Light"/>
              </a:rPr>
              <a:t> </a:t>
            </a:r>
            <a:endParaRPr b="0" i="0" sz="2400" u="none" cap="none" strike="noStrike">
              <a:solidFill>
                <a:schemeClr val="dk1"/>
              </a:solidFill>
              <a:latin typeface="Helvetica Neue Light"/>
              <a:ea typeface="Helvetica Neue Light"/>
              <a:cs typeface="Helvetica Neue Light"/>
              <a:sym typeface="Helvetica Neue Light"/>
            </a:endParaRPr>
          </a:p>
        </p:txBody>
      </p:sp>
      <p:sp>
        <p:nvSpPr>
          <p:cNvPr id="679" name="Google Shape;679;g25e11802ac4_0_2367"/>
          <p:cNvSpPr txBox="1"/>
          <p:nvPr/>
        </p:nvSpPr>
        <p:spPr>
          <a:xfrm>
            <a:off x="911432" y="297908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group of sea shells on a beach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0" name="Google Shape;680;g25e11802ac4_0_2367"/>
          <p:cNvSpPr txBox="1"/>
          <p:nvPr/>
        </p:nvSpPr>
        <p:spPr>
          <a:xfrm>
            <a:off x="911432" y="49967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bear hunting fish in a stream</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1" name="Google Shape;681;g25e11802ac4_0_2367"/>
          <p:cNvSpPr txBox="1"/>
          <p:nvPr/>
        </p:nvSpPr>
        <p:spPr>
          <a:xfrm>
            <a:off x="911432" y="3971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pot with dirt in it</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g2938381d202_0_15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88" name="Google Shape;688;g2938381d202_0_15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89" name="Google Shape;689;g2938381d202_0_158"/>
          <p:cNvCxnSpPr>
            <a:stCxn id="690" idx="4"/>
            <a:endCxn id="68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91" name="Google Shape;691;g2938381d202_0_15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92" name="Google Shape;692;g2938381d202_0_15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90" name="Google Shape;690;g2938381d202_0_15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93" name="Google Shape;693;g2938381d202_0_158"/>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niche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94" name="Google Shape;694;g2938381d202_0_158"/>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5" name="Google Shape;695;g2938381d202_0_158"/>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96" name="Google Shape;696;g2938381d202_0_158"/>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97" name="Google Shape;697;g2938381d202_0_158"/>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98" name="Google Shape;698;g2938381d202_0_158"/>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99" name="Google Shape;699;g2938381d202_0_158"/>
          <p:cNvSpPr txBox="1"/>
          <p:nvPr/>
        </p:nvSpPr>
        <p:spPr>
          <a:xfrm>
            <a:off x="911432" y="19863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Helvetica Neue Light"/>
                <a:ea typeface="Helvetica Neue Light"/>
                <a:cs typeface="Helvetica Neue Light"/>
                <a:sym typeface="Helvetica Neue Light"/>
              </a:rPr>
              <a:t>A collection of stones in a stream </a:t>
            </a:r>
            <a:r>
              <a:rPr b="0" i="0" lang="en-US" sz="2400" u="none" cap="none" strike="noStrike">
                <a:solidFill>
                  <a:schemeClr val="dk1"/>
                </a:solidFill>
                <a:latin typeface="Helvetica Neue Light"/>
                <a:ea typeface="Helvetica Neue Light"/>
                <a:cs typeface="Helvetica Neue Light"/>
                <a:sym typeface="Helvetica Neue Light"/>
              </a:rPr>
              <a:t> </a:t>
            </a:r>
            <a:endParaRPr b="0" i="0" sz="2400" u="none" cap="none" strike="noStrike">
              <a:solidFill>
                <a:schemeClr val="dk1"/>
              </a:solidFill>
              <a:latin typeface="Helvetica Neue Light"/>
              <a:ea typeface="Helvetica Neue Light"/>
              <a:cs typeface="Helvetica Neue Light"/>
              <a:sym typeface="Helvetica Neue Light"/>
            </a:endParaRPr>
          </a:p>
        </p:txBody>
      </p:sp>
      <p:sp>
        <p:nvSpPr>
          <p:cNvPr id="700" name="Google Shape;700;g2938381d202_0_158"/>
          <p:cNvSpPr txBox="1"/>
          <p:nvPr/>
        </p:nvSpPr>
        <p:spPr>
          <a:xfrm>
            <a:off x="911432" y="297908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group of sea shells on a beach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1" name="Google Shape;701;g2938381d202_0_158"/>
          <p:cNvSpPr txBox="1"/>
          <p:nvPr/>
        </p:nvSpPr>
        <p:spPr>
          <a:xfrm>
            <a:off x="911432" y="49967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bear hunting fish in a stream</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2" name="Google Shape;702;g2938381d202_0_158"/>
          <p:cNvSpPr txBox="1"/>
          <p:nvPr/>
        </p:nvSpPr>
        <p:spPr>
          <a:xfrm>
            <a:off x="911432" y="3971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pot with dirt in it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3" name="Google Shape;703;g2938381d202_0_158"/>
          <p:cNvSpPr/>
          <p:nvPr/>
        </p:nvSpPr>
        <p:spPr>
          <a:xfrm>
            <a:off x="380500" y="4785100"/>
            <a:ext cx="5094900" cy="885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10" name="Google Shape;710;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11" name="Google Shape;711;g25e11802ac4_0_2511"/>
          <p:cNvCxnSpPr>
            <a:stCxn id="712" idx="4"/>
            <a:endCxn id="70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13" name="Google Shape;713;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14" name="Google Shape;714;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12" name="Google Shape;712;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15" name="Google Shape;715;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16" name="Google Shape;716;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17" name="Google Shape;717;g25e11802ac4_0_2511"/>
          <p:cNvCxnSpPr>
            <a:stCxn id="718" idx="4"/>
            <a:endCxn id="71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19" name="Google Shape;719;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20" name="Google Shape;720;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18" name="Google Shape;718;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21" name="Google Shape;721;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22" name="Google Shape;722;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23" name="Google Shape;723;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24" name="Google Shape;724;g25e11802ac4_0_2511"/>
          <p:cNvSpPr txBox="1"/>
          <p:nvPr/>
        </p:nvSpPr>
        <p:spPr>
          <a:xfrm>
            <a:off x="554004" y="4580825"/>
            <a:ext cx="358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bear hunting fish in a stream</a:t>
            </a:r>
            <a:endParaRPr b="0" i="0" sz="2400" u="none" cap="none" strike="noStrike">
              <a:solidFill>
                <a:srgbClr val="43464D"/>
              </a:solidFill>
              <a:latin typeface="Helvetica Neue Light"/>
              <a:ea typeface="Helvetica Neue Light"/>
              <a:cs typeface="Helvetica Neue Light"/>
              <a:sym typeface="Helvetica Neue Light"/>
            </a:endParaRPr>
          </a:p>
        </p:txBody>
      </p:sp>
      <p:sp>
        <p:nvSpPr>
          <p:cNvPr id="725" name="Google Shape;725;g25e11802ac4_0_2511"/>
          <p:cNvSpPr txBox="1"/>
          <p:nvPr/>
        </p:nvSpPr>
        <p:spPr>
          <a:xfrm>
            <a:off x="764154" y="1310075"/>
            <a:ext cx="31638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function or role that an organism performs in the food web of that community </a:t>
            </a:r>
            <a:r>
              <a:rPr b="0" i="0" lang="en-US" sz="2400" u="none" cap="none" strike="noStrike">
                <a:solidFill>
                  <a:schemeClr val="dk1"/>
                </a:solidFill>
                <a:latin typeface="Helvetica Neue Light"/>
                <a:ea typeface="Helvetica Neue Light"/>
                <a:cs typeface="Helvetica Neue Light"/>
                <a:sym typeface="Helvetica Neue Light"/>
              </a:rPr>
              <a:t> </a:t>
            </a:r>
            <a:endParaRPr b="0" i="0" sz="1400" u="none" cap="none" strike="noStrike">
              <a:solidFill>
                <a:schemeClr val="dk1"/>
              </a:solidFill>
              <a:latin typeface="Arial"/>
              <a:ea typeface="Arial"/>
              <a:cs typeface="Arial"/>
              <a:sym typeface="Arial"/>
            </a:endParaRPr>
          </a:p>
        </p:txBody>
      </p:sp>
      <p:sp>
        <p:nvSpPr>
          <p:cNvPr id="726" name="Google Shape;726;g25e11802ac4_0_251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Niche</a:t>
            </a:r>
            <a:endParaRPr b="0" i="0" sz="700" u="none" cap="none" strike="noStrike">
              <a:solidFill>
                <a:srgbClr val="000000"/>
              </a:solidFill>
              <a:latin typeface="Arial"/>
              <a:ea typeface="Arial"/>
              <a:cs typeface="Arial"/>
              <a:sym typeface="Arial"/>
            </a:endParaRPr>
          </a:p>
        </p:txBody>
      </p:sp>
      <p:sp>
        <p:nvSpPr>
          <p:cNvPr id="727" name="Google Shape;727;g25e11802ac4_0_2511"/>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niche</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pic>
        <p:nvPicPr>
          <p:cNvPr id="728" name="Google Shape;728;g25e11802ac4_0_2511"/>
          <p:cNvPicPr preferRelativeResize="0"/>
          <p:nvPr/>
        </p:nvPicPr>
        <p:blipFill>
          <a:blip r:embed="rId3">
            <a:alphaModFix/>
          </a:blip>
          <a:stretch>
            <a:fillRect/>
          </a:stretch>
        </p:blipFill>
        <p:spPr>
          <a:xfrm>
            <a:off x="6040932" y="1070799"/>
            <a:ext cx="2538870" cy="17631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35" name="Google Shape;735;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36" name="Google Shape;736;g25e11802ac4_0_2536"/>
          <p:cNvCxnSpPr>
            <a:stCxn id="737" idx="4"/>
            <a:endCxn id="73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38" name="Google Shape;738;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39" name="Google Shape;739;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37" name="Google Shape;737;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40" name="Google Shape;740;g25e11802ac4_0_2536"/>
          <p:cNvSpPr txBox="1"/>
          <p:nvPr/>
        </p:nvSpPr>
        <p:spPr>
          <a:xfrm>
            <a:off x="362275" y="355700"/>
            <a:ext cx="84738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niche</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41" name="Google Shape;741;g25e11802ac4_0_2536"/>
          <p:cNvSpPr txBox="1"/>
          <p:nvPr/>
        </p:nvSpPr>
        <p:spPr>
          <a:xfrm>
            <a:off x="1166884" y="20656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42" name="Google Shape;742;g25e11802ac4_0_2536"/>
          <p:cNvSpPr txBox="1"/>
          <p:nvPr/>
        </p:nvSpPr>
        <p:spPr>
          <a:xfrm>
            <a:off x="406234" y="1927122"/>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43" name="Google Shape;743;g25e11802ac4_0_2536"/>
          <p:cNvSpPr txBox="1"/>
          <p:nvPr/>
        </p:nvSpPr>
        <p:spPr>
          <a:xfrm>
            <a:off x="406233" y="29785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44" name="Google Shape;744;g25e11802ac4_0_2536"/>
          <p:cNvSpPr txBox="1"/>
          <p:nvPr/>
        </p:nvSpPr>
        <p:spPr>
          <a:xfrm>
            <a:off x="393332" y="403002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45" name="Google Shape;745;g25e11802ac4_0_2536"/>
          <p:cNvSpPr txBox="1"/>
          <p:nvPr/>
        </p:nvSpPr>
        <p:spPr>
          <a:xfrm>
            <a:off x="393330" y="5173870"/>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46" name="Google Shape;746;g25e11802ac4_0_2536"/>
          <p:cNvSpPr txBox="1"/>
          <p:nvPr/>
        </p:nvSpPr>
        <p:spPr>
          <a:xfrm>
            <a:off x="911432" y="1982749"/>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Niche gives us a way to name the parts of plants</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47" name="Google Shape;747;g25e11802ac4_0_2536"/>
          <p:cNvSpPr txBox="1"/>
          <p:nvPr/>
        </p:nvSpPr>
        <p:spPr>
          <a:xfrm>
            <a:off x="911432" y="4076312"/>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Niche helps us to understand the differences in producers and consumers  </a:t>
            </a:r>
            <a:r>
              <a:rPr b="0" i="0" lang="en-US" sz="2400" u="none" cap="none" strike="noStrike">
                <a:solidFill>
                  <a:srgbClr val="374151"/>
                </a:solidFill>
                <a:latin typeface="Helvetica Neue Light"/>
                <a:ea typeface="Helvetica Neue Light"/>
                <a:cs typeface="Helvetica Neue Light"/>
                <a:sym typeface="Helvetica Neue Light"/>
              </a:rPr>
              <a:t> </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48" name="Google Shape;748;g25e11802ac4_0_2536"/>
          <p:cNvSpPr txBox="1"/>
          <p:nvPr/>
        </p:nvSpPr>
        <p:spPr>
          <a:xfrm>
            <a:off x="911432" y="524746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Niche gives us the ability to describe non-living things</a:t>
            </a:r>
            <a:r>
              <a:rPr b="0" i="0" lang="en-US" sz="2400" u="none" cap="none" strike="noStrike">
                <a:solidFill>
                  <a:srgbClr val="374151"/>
                </a:solidFill>
                <a:latin typeface="Helvetica Neue Light"/>
                <a:ea typeface="Helvetica Neue Light"/>
                <a:cs typeface="Helvetica Neue Light"/>
                <a:sym typeface="Helvetica Neue Light"/>
              </a:rPr>
              <a:t> </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49" name="Google Shape;749;g25e11802ac4_0_2536"/>
          <p:cNvSpPr txBox="1"/>
          <p:nvPr/>
        </p:nvSpPr>
        <p:spPr>
          <a:xfrm>
            <a:off x="911425" y="3070975"/>
            <a:ext cx="8108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Niche allows us to interact with the food web as we eat food</a:t>
            </a:r>
            <a:endParaRPr b="0" i="0" sz="2400" u="none" cap="none" strike="noStrike">
              <a:solidFill>
                <a:srgbClr val="374151"/>
              </a:solidFill>
              <a:latin typeface="Helvetica Neue Light"/>
              <a:ea typeface="Helvetica Neue Light"/>
              <a:cs typeface="Helvetica Neue Light"/>
              <a:sym typeface="Helvetica Neue Light"/>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g2938381d202_0_18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56" name="Google Shape;756;g2938381d202_0_18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57" name="Google Shape;757;g2938381d202_0_183"/>
          <p:cNvCxnSpPr>
            <a:stCxn id="758" idx="4"/>
            <a:endCxn id="75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59" name="Google Shape;759;g2938381d202_0_18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60" name="Google Shape;760;g2938381d202_0_18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58" name="Google Shape;758;g2938381d202_0_18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61" name="Google Shape;761;g2938381d202_0_183"/>
          <p:cNvSpPr txBox="1"/>
          <p:nvPr/>
        </p:nvSpPr>
        <p:spPr>
          <a:xfrm>
            <a:off x="362275" y="355700"/>
            <a:ext cx="84738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niche</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62" name="Google Shape;762;g2938381d202_0_183"/>
          <p:cNvSpPr txBox="1"/>
          <p:nvPr/>
        </p:nvSpPr>
        <p:spPr>
          <a:xfrm>
            <a:off x="1166884" y="20656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63" name="Google Shape;763;g2938381d202_0_183"/>
          <p:cNvSpPr txBox="1"/>
          <p:nvPr/>
        </p:nvSpPr>
        <p:spPr>
          <a:xfrm>
            <a:off x="406234" y="1927122"/>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64" name="Google Shape;764;g2938381d202_0_183"/>
          <p:cNvSpPr txBox="1"/>
          <p:nvPr/>
        </p:nvSpPr>
        <p:spPr>
          <a:xfrm>
            <a:off x="406233" y="29785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65" name="Google Shape;765;g2938381d202_0_183"/>
          <p:cNvSpPr txBox="1"/>
          <p:nvPr/>
        </p:nvSpPr>
        <p:spPr>
          <a:xfrm>
            <a:off x="393332" y="403002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66" name="Google Shape;766;g2938381d202_0_183"/>
          <p:cNvSpPr txBox="1"/>
          <p:nvPr/>
        </p:nvSpPr>
        <p:spPr>
          <a:xfrm>
            <a:off x="393330" y="5173870"/>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67" name="Google Shape;767;g2938381d202_0_183"/>
          <p:cNvSpPr txBox="1"/>
          <p:nvPr/>
        </p:nvSpPr>
        <p:spPr>
          <a:xfrm>
            <a:off x="911432" y="1982749"/>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Niche gives us a way to name the parts of plants</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68" name="Google Shape;768;g2938381d202_0_183"/>
          <p:cNvSpPr txBox="1"/>
          <p:nvPr/>
        </p:nvSpPr>
        <p:spPr>
          <a:xfrm>
            <a:off x="911432" y="4076312"/>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Niche helps us to understand the differences in producers and consumers  </a:t>
            </a:r>
            <a:r>
              <a:rPr b="0" i="0" lang="en-US" sz="2400" u="none" cap="none" strike="noStrike">
                <a:solidFill>
                  <a:srgbClr val="374151"/>
                </a:solidFill>
                <a:latin typeface="Helvetica Neue Light"/>
                <a:ea typeface="Helvetica Neue Light"/>
                <a:cs typeface="Helvetica Neue Light"/>
                <a:sym typeface="Helvetica Neue Light"/>
              </a:rPr>
              <a:t> </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69" name="Google Shape;769;g2938381d202_0_183"/>
          <p:cNvSpPr txBox="1"/>
          <p:nvPr/>
        </p:nvSpPr>
        <p:spPr>
          <a:xfrm>
            <a:off x="911432" y="524746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Niche gives us the ability to describe non-living things</a:t>
            </a:r>
            <a:r>
              <a:rPr b="0" i="0" lang="en-US" sz="2400" u="none" cap="none" strike="noStrike">
                <a:solidFill>
                  <a:srgbClr val="374151"/>
                </a:solidFill>
                <a:latin typeface="Helvetica Neue Light"/>
                <a:ea typeface="Helvetica Neue Light"/>
                <a:cs typeface="Helvetica Neue Light"/>
                <a:sym typeface="Helvetica Neue Light"/>
              </a:rPr>
              <a:t> </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70" name="Google Shape;770;g2938381d202_0_183"/>
          <p:cNvSpPr txBox="1"/>
          <p:nvPr/>
        </p:nvSpPr>
        <p:spPr>
          <a:xfrm>
            <a:off x="911425" y="3070975"/>
            <a:ext cx="8108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374151"/>
                </a:solidFill>
                <a:latin typeface="Helvetica Neue Light"/>
                <a:ea typeface="Helvetica Neue Light"/>
                <a:cs typeface="Helvetica Neue Light"/>
                <a:sym typeface="Helvetica Neue Light"/>
              </a:rPr>
              <a:t>Niche allows us to interact with the food web as we eat food</a:t>
            </a:r>
            <a:endParaRPr b="0" i="0" sz="2400" u="none" cap="none" strike="noStrike">
              <a:solidFill>
                <a:srgbClr val="374151"/>
              </a:solidFill>
              <a:latin typeface="Helvetica Neue Light"/>
              <a:ea typeface="Helvetica Neue Light"/>
              <a:cs typeface="Helvetica Neue Light"/>
              <a:sym typeface="Helvetica Neue Light"/>
            </a:endParaRPr>
          </a:p>
        </p:txBody>
      </p:sp>
      <p:sp>
        <p:nvSpPr>
          <p:cNvPr id="771" name="Google Shape;771;g2938381d202_0_183"/>
          <p:cNvSpPr/>
          <p:nvPr/>
        </p:nvSpPr>
        <p:spPr>
          <a:xfrm>
            <a:off x="406225" y="2878125"/>
            <a:ext cx="8613300" cy="8937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78" name="Google Shape;778;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79" name="Google Shape;779;g25e11802ac4_0_2649"/>
          <p:cNvCxnSpPr>
            <a:stCxn id="780" idx="4"/>
            <a:endCxn id="77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81" name="Google Shape;781;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82" name="Google Shape;782;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80" name="Google Shape;780;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83" name="Google Shape;783;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84" name="Google Shape;784;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85" name="Google Shape;785;g25e11802ac4_0_2649"/>
          <p:cNvCxnSpPr>
            <a:stCxn id="786" idx="4"/>
            <a:endCxn id="78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87" name="Google Shape;787;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88" name="Google Shape;788;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86" name="Google Shape;786;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89" name="Google Shape;789;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90" name="Google Shape;790;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91" name="Google Shape;791;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92" name="Google Shape;792;g25e11802ac4_0_2649"/>
          <p:cNvSpPr txBox="1"/>
          <p:nvPr/>
        </p:nvSpPr>
        <p:spPr>
          <a:xfrm>
            <a:off x="5155775" y="4580825"/>
            <a:ext cx="3366600" cy="1108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Niche allows us to interact with the food web as we eat food</a:t>
            </a:r>
            <a:endParaRPr b="0" i="0" sz="2200" u="none" cap="none" strike="noStrike">
              <a:solidFill>
                <a:srgbClr val="434343"/>
              </a:solidFill>
              <a:latin typeface="Arial"/>
              <a:ea typeface="Arial"/>
              <a:cs typeface="Arial"/>
              <a:sym typeface="Arial"/>
            </a:endParaRPr>
          </a:p>
        </p:txBody>
      </p:sp>
      <p:sp>
        <p:nvSpPr>
          <p:cNvPr id="793" name="Google Shape;793;g25e11802ac4_0_2649"/>
          <p:cNvSpPr txBox="1"/>
          <p:nvPr/>
        </p:nvSpPr>
        <p:spPr>
          <a:xfrm>
            <a:off x="554004" y="4580825"/>
            <a:ext cx="358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bear hunting fish in a stream</a:t>
            </a:r>
            <a:endParaRPr b="0" i="0" sz="2400" u="none" cap="none" strike="noStrike">
              <a:solidFill>
                <a:srgbClr val="43464D"/>
              </a:solidFill>
              <a:latin typeface="Helvetica Neue Light"/>
              <a:ea typeface="Helvetica Neue Light"/>
              <a:cs typeface="Helvetica Neue Light"/>
              <a:sym typeface="Helvetica Neue Light"/>
            </a:endParaRPr>
          </a:p>
        </p:txBody>
      </p:sp>
      <p:sp>
        <p:nvSpPr>
          <p:cNvPr id="794" name="Google Shape;794;g25e11802ac4_0_2649"/>
          <p:cNvSpPr txBox="1"/>
          <p:nvPr/>
        </p:nvSpPr>
        <p:spPr>
          <a:xfrm>
            <a:off x="764154" y="1310075"/>
            <a:ext cx="31638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function or role that an organism performs in the food web of that community </a:t>
            </a:r>
            <a:r>
              <a:rPr b="0" i="0" lang="en-US" sz="2400" u="none" cap="none" strike="noStrike">
                <a:solidFill>
                  <a:schemeClr val="dk1"/>
                </a:solidFill>
                <a:latin typeface="Helvetica Neue Light"/>
                <a:ea typeface="Helvetica Neue Light"/>
                <a:cs typeface="Helvetica Neue Light"/>
                <a:sym typeface="Helvetica Neue Light"/>
              </a:rPr>
              <a:t> </a:t>
            </a:r>
            <a:endParaRPr b="0" i="0" sz="1400" u="none" cap="none" strike="noStrike">
              <a:solidFill>
                <a:schemeClr val="dk1"/>
              </a:solidFill>
              <a:latin typeface="Arial"/>
              <a:ea typeface="Arial"/>
              <a:cs typeface="Arial"/>
              <a:sym typeface="Arial"/>
            </a:endParaRPr>
          </a:p>
        </p:txBody>
      </p:sp>
      <p:sp>
        <p:nvSpPr>
          <p:cNvPr id="795" name="Google Shape;795;g25e11802ac4_0_2649"/>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Niche</a:t>
            </a:r>
            <a:endParaRPr b="0" i="0" sz="700" u="none" cap="none" strike="noStrike">
              <a:solidFill>
                <a:srgbClr val="000000"/>
              </a:solidFill>
              <a:latin typeface="Arial"/>
              <a:ea typeface="Arial"/>
              <a:cs typeface="Arial"/>
              <a:sym typeface="Arial"/>
            </a:endParaRPr>
          </a:p>
        </p:txBody>
      </p:sp>
      <p:sp>
        <p:nvSpPr>
          <p:cNvPr id="796" name="Google Shape;796;g25e11802ac4_0_2649"/>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niche</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pic>
        <p:nvPicPr>
          <p:cNvPr id="797" name="Google Shape;797;g25e11802ac4_0_2649"/>
          <p:cNvPicPr preferRelativeResize="0"/>
          <p:nvPr/>
        </p:nvPicPr>
        <p:blipFill>
          <a:blip r:embed="rId3">
            <a:alphaModFix/>
          </a:blip>
          <a:stretch>
            <a:fillRect/>
          </a:stretch>
        </p:blipFill>
        <p:spPr>
          <a:xfrm>
            <a:off x="6040932" y="1070799"/>
            <a:ext cx="2538870" cy="17631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804" name="Google Shape;804;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28c7dfa711f_0_119"/>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Ecosystem:</a:t>
            </a:r>
            <a:r>
              <a:rPr lang="en-US" sz="3600"/>
              <a:t> an area where living and nonliving things interact.</a:t>
            </a:r>
            <a:endParaRPr sz="3600"/>
          </a:p>
        </p:txBody>
      </p:sp>
      <p:sp>
        <p:nvSpPr>
          <p:cNvPr descr="Rewind" id="159" name="Google Shape;159;g28c7dfa711f_0_11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Ecosystems - BrainPOP" id="160" name="Google Shape;160;g28c7dfa711f_0_119"/>
          <p:cNvPicPr preferRelativeResize="0"/>
          <p:nvPr/>
        </p:nvPicPr>
        <p:blipFill rotWithShape="1">
          <a:blip r:embed="rId4">
            <a:alphaModFix/>
          </a:blip>
          <a:srcRect b="0" l="0" r="0" t="0"/>
          <a:stretch/>
        </p:blipFill>
        <p:spPr>
          <a:xfrm>
            <a:off x="1866650" y="2245059"/>
            <a:ext cx="5553075" cy="41719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descr="Rewind" id="810" name="Google Shape;810;g27e576c1a67_0_1074"/>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g27e576c1a67_0_1074"/>
          <p:cNvSpPr txBox="1"/>
          <p:nvPr>
            <p:ph idx="1" type="subTitle"/>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Niche</a:t>
            </a:r>
            <a:r>
              <a:rPr b="1" lang="en-US">
                <a:solidFill>
                  <a:schemeClr val="dk1"/>
                </a:solidFill>
              </a:rPr>
              <a:t>: </a:t>
            </a:r>
            <a:r>
              <a:rPr lang="en-US">
                <a:solidFill>
                  <a:schemeClr val="dk1"/>
                </a:solidFill>
              </a:rPr>
              <a:t>the function or role that an organism performs in the food web of that community</a:t>
            </a:r>
            <a:endParaRPr sz="3150"/>
          </a:p>
        </p:txBody>
      </p:sp>
      <p:pic>
        <p:nvPicPr>
          <p:cNvPr id="812" name="Google Shape;812;g27e576c1a67_0_1074"/>
          <p:cNvPicPr preferRelativeResize="0"/>
          <p:nvPr/>
        </p:nvPicPr>
        <p:blipFill>
          <a:blip r:embed="rId4">
            <a:alphaModFix/>
          </a:blip>
          <a:stretch>
            <a:fillRect/>
          </a:stretch>
        </p:blipFill>
        <p:spPr>
          <a:xfrm>
            <a:off x="476250" y="2039715"/>
            <a:ext cx="8191500" cy="43815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descr="Lightbulb and gear" id="818" name="Google Shape;818;g27e576c1a67_0_1083"/>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g27e576c1a67_0_1083"/>
          <p:cNvSpPr txBox="1"/>
          <p:nvPr/>
        </p:nvSpPr>
        <p:spPr>
          <a:xfrm>
            <a:off x="701907" y="806059"/>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How do plants and animals interact with their environments?</a:t>
            </a:r>
            <a:endParaRPr b="0" i="0" sz="1400" u="none" cap="none" strike="noStrike">
              <a:solidFill>
                <a:srgbClr val="000000"/>
              </a:solidFill>
              <a:latin typeface="Arial"/>
              <a:ea typeface="Arial"/>
              <a:cs typeface="Arial"/>
              <a:sym typeface="Arial"/>
            </a:endParaRPr>
          </a:p>
        </p:txBody>
      </p:sp>
      <p:pic>
        <p:nvPicPr>
          <p:cNvPr id="820" name="Google Shape;820;g27e576c1a67_0_1083"/>
          <p:cNvPicPr preferRelativeResize="0"/>
          <p:nvPr/>
        </p:nvPicPr>
        <p:blipFill rotWithShape="1">
          <a:blip r:embed="rId4">
            <a:alphaModFix/>
          </a:blip>
          <a:srcRect b="0" l="0" r="0" t="0"/>
          <a:stretch/>
        </p:blipFill>
        <p:spPr>
          <a:xfrm>
            <a:off x="232600" y="2604325"/>
            <a:ext cx="3971175" cy="3183100"/>
          </a:xfrm>
          <a:prstGeom prst="rect">
            <a:avLst/>
          </a:prstGeom>
          <a:noFill/>
          <a:ln>
            <a:noFill/>
          </a:ln>
        </p:spPr>
      </p:pic>
      <p:pic>
        <p:nvPicPr>
          <p:cNvPr id="821" name="Google Shape;821;g27e576c1a67_0_1083"/>
          <p:cNvPicPr preferRelativeResize="0"/>
          <p:nvPr/>
        </p:nvPicPr>
        <p:blipFill rotWithShape="1">
          <a:blip r:embed="rId5">
            <a:alphaModFix/>
          </a:blip>
          <a:srcRect b="0" l="0" r="0" t="0"/>
          <a:stretch/>
        </p:blipFill>
        <p:spPr>
          <a:xfrm>
            <a:off x="4491400" y="2799426"/>
            <a:ext cx="4341425" cy="28827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g291745b13ca_0_384"/>
          <p:cNvSpPr txBox="1"/>
          <p:nvPr/>
        </p:nvSpPr>
        <p:spPr>
          <a:xfrm>
            <a:off x="2210850" y="111150"/>
            <a:ext cx="51111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lang="en-US" sz="5600">
                <a:solidFill>
                  <a:srgbClr val="FFC000"/>
                </a:solidFill>
                <a:latin typeface="Calibri"/>
                <a:ea typeface="Calibri"/>
                <a:cs typeface="Calibri"/>
                <a:sym typeface="Calibri"/>
              </a:rPr>
              <a:t>Niche</a:t>
            </a:r>
            <a:r>
              <a:rPr b="0" i="0" lang="en-US" sz="5600" u="none" cap="none" strike="noStrike">
                <a:solidFill>
                  <a:srgbClr val="FFC000"/>
                </a:solidFill>
                <a:latin typeface="Calibri"/>
                <a:ea typeface="Calibri"/>
                <a:cs typeface="Calibri"/>
                <a:sym typeface="Calibri"/>
              </a:rPr>
              <a:t> </a:t>
            </a:r>
            <a:r>
              <a:rPr lang="en-US" sz="5600">
                <a:solidFill>
                  <a:srgbClr val="FFC000"/>
                </a:solidFill>
                <a:latin typeface="Calibri"/>
                <a:ea typeface="Calibri"/>
                <a:cs typeface="Calibri"/>
                <a:sym typeface="Calibri"/>
              </a:rPr>
              <a:t>Simulation</a:t>
            </a:r>
            <a:endParaRPr b="0" i="0" sz="1400" u="none" cap="none" strike="noStrike">
              <a:solidFill>
                <a:srgbClr val="000000"/>
              </a:solidFill>
              <a:latin typeface="Arial"/>
              <a:ea typeface="Arial"/>
              <a:cs typeface="Arial"/>
              <a:sym typeface="Arial"/>
            </a:endParaRPr>
          </a:p>
        </p:txBody>
      </p:sp>
      <p:sp>
        <p:nvSpPr>
          <p:cNvPr id="828" name="Google Shape;828;g291745b13ca_0_384"/>
          <p:cNvSpPr txBox="1"/>
          <p:nvPr/>
        </p:nvSpPr>
        <p:spPr>
          <a:xfrm>
            <a:off x="1548750" y="989000"/>
            <a:ext cx="5853600" cy="14160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3600"/>
              <a:buFont typeface="Arial"/>
              <a:buNone/>
            </a:pPr>
            <a:r>
              <a:rPr lang="en-US" sz="3600" u="sng">
                <a:solidFill>
                  <a:schemeClr val="hlink"/>
                </a:solidFill>
                <a:latin typeface="Calibri"/>
                <a:ea typeface="Calibri"/>
                <a:cs typeface="Calibri"/>
                <a:sym typeface="Calibri"/>
                <a:hlinkClick r:id="rId3"/>
              </a:rPr>
              <a:t>Niche Simulation (Smithsonian)</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1400" u="none" cap="none" strike="noStrike">
              <a:solidFill>
                <a:srgbClr val="000000"/>
              </a:solidFill>
              <a:latin typeface="Arial"/>
              <a:ea typeface="Arial"/>
              <a:cs typeface="Arial"/>
              <a:sym typeface="Arial"/>
            </a:endParaRPr>
          </a:p>
        </p:txBody>
      </p:sp>
      <p:pic>
        <p:nvPicPr>
          <p:cNvPr descr="Cursor" id="829" name="Google Shape;829;g291745b13ca_0_384"/>
          <p:cNvPicPr preferRelativeResize="0"/>
          <p:nvPr/>
        </p:nvPicPr>
        <p:blipFill rotWithShape="1">
          <a:blip r:embed="rId4">
            <a:alphaModFix/>
          </a:blip>
          <a:srcRect b="0" l="0" r="0" t="0"/>
          <a:stretch/>
        </p:blipFill>
        <p:spPr>
          <a:xfrm rot="5400000">
            <a:off x="1714375" y="1980500"/>
            <a:ext cx="1060775" cy="1060775"/>
          </a:xfrm>
          <a:prstGeom prst="rect">
            <a:avLst/>
          </a:prstGeom>
          <a:noFill/>
          <a:ln>
            <a:noFill/>
          </a:ln>
        </p:spPr>
      </p:pic>
      <p:sp>
        <p:nvSpPr>
          <p:cNvPr id="830" name="Google Shape;830;g291745b13ca_0_384"/>
          <p:cNvSpPr txBox="1"/>
          <p:nvPr/>
        </p:nvSpPr>
        <p:spPr>
          <a:xfrm>
            <a:off x="147825" y="3041275"/>
            <a:ext cx="3066300" cy="3140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800"/>
              <a:buFont typeface="Arial"/>
              <a:buNone/>
            </a:pPr>
            <a:r>
              <a:rPr i="1" lang="en-US" sz="1800">
                <a:solidFill>
                  <a:schemeClr val="dk1"/>
                </a:solidFill>
                <a:latin typeface="Calibri"/>
                <a:ea typeface="Calibri"/>
                <a:cs typeface="Calibri"/>
                <a:sym typeface="Calibri"/>
              </a:rPr>
              <a:t>Click the link to engage with a simulation where your task is to put animals in their appropriate habitats.</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i="1"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i="1" lang="en-US" sz="1800">
                <a:solidFill>
                  <a:schemeClr val="dk1"/>
                </a:solidFill>
                <a:latin typeface="Calibri"/>
                <a:ea typeface="Calibri"/>
                <a:cs typeface="Calibri"/>
                <a:sym typeface="Calibri"/>
              </a:rPr>
              <a:t>After putting the animals in their habitat, have students brainstorm the niche of each animal in the habitat.</a:t>
            </a:r>
            <a:endParaRPr i="1"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p:txBody>
      </p:sp>
      <p:sp>
        <p:nvSpPr>
          <p:cNvPr descr="Laptop" id="831" name="Google Shape;831;g291745b13ca_0_384"/>
          <p:cNvSpPr/>
          <p:nvPr/>
        </p:nvSpPr>
        <p:spPr>
          <a:xfrm>
            <a:off x="44367" y="0"/>
            <a:ext cx="735300" cy="7353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32" name="Google Shape;832;g291745b13ca_0_384"/>
          <p:cNvPicPr preferRelativeResize="0"/>
          <p:nvPr/>
        </p:nvPicPr>
        <p:blipFill>
          <a:blip r:embed="rId6">
            <a:alphaModFix/>
          </a:blip>
          <a:stretch>
            <a:fillRect/>
          </a:stretch>
        </p:blipFill>
        <p:spPr>
          <a:xfrm>
            <a:off x="3366525" y="2557400"/>
            <a:ext cx="5532864" cy="41482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pic>
        <p:nvPicPr>
          <p:cNvPr id="838" name="Google Shape;838;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pic>
        <p:nvPicPr>
          <p:cNvPr descr="IEP Translation – Communication from OSEP regarding the ..." id="843" name="Google Shape;843;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844" name="Google Shape;844;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845" name="Google Shape;845;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846" name="Google Shape;846;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847" name="Google Shape;847;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291a9c54469_0_2"/>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Food Web</a:t>
            </a:r>
            <a:r>
              <a:rPr b="1" lang="en-US" sz="3600"/>
              <a:t>: </a:t>
            </a:r>
            <a:r>
              <a:rPr lang="en-US" sz="3600"/>
              <a:t>shows overlapping food chains in an ecosystem</a:t>
            </a:r>
            <a:endParaRPr sz="3600"/>
          </a:p>
        </p:txBody>
      </p:sp>
      <p:sp>
        <p:nvSpPr>
          <p:cNvPr descr="Rewind" id="167" name="Google Shape;167;g291a9c54469_0_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8" name="Google Shape;168;g291a9c54469_0_2"/>
          <p:cNvPicPr preferRelativeResize="0"/>
          <p:nvPr/>
        </p:nvPicPr>
        <p:blipFill>
          <a:blip r:embed="rId4">
            <a:alphaModFix/>
          </a:blip>
          <a:stretch>
            <a:fillRect/>
          </a:stretch>
        </p:blipFill>
        <p:spPr>
          <a:xfrm>
            <a:off x="1124762" y="2204175"/>
            <a:ext cx="6894475" cy="41691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descr="Rewind" id="174" name="Google Shape;174;g29295eb51f2_0_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g29295eb51f2_0_2"/>
          <p:cNvSpPr txBox="1"/>
          <p:nvPr/>
        </p:nvSpPr>
        <p:spPr>
          <a:xfrm>
            <a:off x="771749" y="780842"/>
            <a:ext cx="7600500" cy="1092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3200"/>
              <a:buFont typeface="Arial"/>
              <a:buNone/>
            </a:pPr>
            <a:r>
              <a:rPr b="1" lang="en-US" sz="3200" u="sng">
                <a:latin typeface="Calibri"/>
                <a:ea typeface="Calibri"/>
                <a:cs typeface="Calibri"/>
                <a:sym typeface="Calibri"/>
              </a:rPr>
              <a:t>Community</a:t>
            </a:r>
            <a:r>
              <a:rPr b="1" i="0" lang="en-US" sz="3200" u="none" cap="none" strike="noStrike">
                <a:solidFill>
                  <a:srgbClr val="000000"/>
                </a:solidFill>
                <a:latin typeface="Calibri"/>
                <a:ea typeface="Calibri"/>
                <a:cs typeface="Calibri"/>
                <a:sym typeface="Calibri"/>
              </a:rPr>
              <a:t>: </a:t>
            </a:r>
            <a:r>
              <a:rPr lang="en-US" sz="3150">
                <a:latin typeface="Calibri"/>
                <a:ea typeface="Calibri"/>
                <a:cs typeface="Calibri"/>
                <a:sym typeface="Calibri"/>
              </a:rPr>
              <a:t>a group of different populations living in the same place</a:t>
            </a:r>
            <a:endParaRPr b="0" i="0" sz="3150" u="none" cap="none" strike="noStrike">
              <a:solidFill>
                <a:srgbClr val="888888"/>
              </a:solidFill>
              <a:latin typeface="Calibri"/>
              <a:ea typeface="Calibri"/>
              <a:cs typeface="Calibri"/>
              <a:sym typeface="Calibri"/>
            </a:endParaRPr>
          </a:p>
        </p:txBody>
      </p:sp>
      <p:pic>
        <p:nvPicPr>
          <p:cNvPr descr="Image result for community ecology" id="176" name="Google Shape;176;g29295eb51f2_0_2"/>
          <p:cNvPicPr preferRelativeResize="0"/>
          <p:nvPr/>
        </p:nvPicPr>
        <p:blipFill rotWithShape="1">
          <a:blip r:embed="rId4">
            <a:alphaModFix/>
          </a:blip>
          <a:srcRect b="17835" l="7500" r="9166" t="19072"/>
          <a:stretch/>
        </p:blipFill>
        <p:spPr>
          <a:xfrm>
            <a:off x="762000" y="2130700"/>
            <a:ext cx="7620000" cy="4326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descr="Questions" id="182" name="Google Shape;182;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