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6858000" cx="9144000"/>
  <p:notesSz cx="6858000" cy="9144000"/>
  <p:embeddedFontLst>
    <p:embeddedFont>
      <p:font typeface="Poppins"/>
      <p:regular r:id="rId66"/>
      <p:bold r:id="rId67"/>
      <p:italic r:id="rId68"/>
      <p:boldItalic r:id="rId69"/>
    </p:embeddedFont>
    <p:embeddedFont>
      <p:font typeface="Helvetica Neue Light"/>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4" roundtripDataSignature="AMtx7mjpAOcI4ezlmXmjUe7eZ1RbdAej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boldItalic.fntdata"/><Relationship Id="rId72" Type="http://schemas.openxmlformats.org/officeDocument/2006/relationships/font" Target="fonts/HelveticaNeueLight-italic.fntdata"/><Relationship Id="rId31" Type="http://schemas.openxmlformats.org/officeDocument/2006/relationships/slide" Target="slides/slide26.xml"/><Relationship Id="rId30" Type="http://schemas.openxmlformats.org/officeDocument/2006/relationships/slide" Target="slides/slide25.xml"/><Relationship Id="rId74" Type="http://customschemas.google.com/relationships/presentationmetadata" Target="meta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bold.fntdata"/><Relationship Id="rId70" Type="http://schemas.openxmlformats.org/officeDocument/2006/relationships/font" Target="fonts/HelveticaNeueLight-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oppins-regular.fntdata"/><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Poppins-italic.fntdata"/><Relationship Id="rId23" Type="http://schemas.openxmlformats.org/officeDocument/2006/relationships/slide" Target="slides/slide18.xml"/><Relationship Id="rId67" Type="http://schemas.openxmlformats.org/officeDocument/2006/relationships/font" Target="fonts/Poppins-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c7dfa711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8c7dfa711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is the process by which living things create more  of their own kind?</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[B. Reproduction]</a:t>
            </a:r>
            <a:endParaRPr/>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1" name="Google Shape;191;g28c7dfa711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8c7dfa711f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8c7dfa711f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is the process by which living things create more  of their own kind? </a:t>
            </a:r>
            <a:r>
              <a:rPr b="1" lang="en-US"/>
              <a:t>B. Reproduction</a:t>
            </a:r>
            <a:endParaRPr b="1"/>
          </a:p>
          <a:p>
            <a:pPr indent="0" lvl="0" marL="0" rtl="0" algn="l">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0" name="Google Shape;200;g28c7dfa711f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offspring</a:t>
            </a:r>
            <a:r>
              <a:rPr lang="en-US"/>
              <a:t>.</a:t>
            </a:r>
            <a:endParaRPr/>
          </a:p>
        </p:txBody>
      </p:sp>
      <p:sp>
        <p:nvSpPr>
          <p:cNvPr id="209" name="Google Shape;209;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Offspring</a:t>
            </a:r>
            <a:r>
              <a:rPr lang="en-US"/>
              <a:t> are the young of a living thing.</a:t>
            </a:r>
            <a:endParaRPr b="0"/>
          </a:p>
          <a:p>
            <a:pPr indent="0" lvl="0" marL="0" rtl="0" algn="l">
              <a:lnSpc>
                <a:spcPct val="100000"/>
              </a:lnSpc>
              <a:spcBef>
                <a:spcPts val="0"/>
              </a:spcBef>
              <a:spcAft>
                <a:spcPts val="0"/>
              </a:spcAft>
              <a:buSzPts val="1400"/>
              <a:buNone/>
            </a:pPr>
            <a:r>
              <a:t/>
            </a:r>
            <a:endParaRPr/>
          </a:p>
        </p:txBody>
      </p:sp>
      <p:sp>
        <p:nvSpPr>
          <p:cNvPr id="217" name="Google Shape;217;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27" name="Google Shape;22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offspring</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The young of a living thing</a:t>
            </a:r>
            <a:r>
              <a:rPr b="0" lang="en-US"/>
              <a:t>]</a:t>
            </a:r>
            <a:endParaRPr/>
          </a:p>
        </p:txBody>
      </p:sp>
      <p:sp>
        <p:nvSpPr>
          <p:cNvPr id="233" name="Google Shape;233;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42" name="Google Shape;24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c7dfa711f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8c7dfa711f_0_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Offspring are the babies of living things. All living things, like plants and animals, need to create more offspring so their species can survive in the future. Without offspring, plants and animals would all die out!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Offspring are often very similar to their parents. Animals may have the same hair color or patterns or similar markings. Plants may have the same shape leaves or similar flower color.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e576c1a67_0_7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7e576c1a67_0_7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Animals take care of their </a:t>
            </a:r>
            <a:r>
              <a:rPr lang="en-US"/>
              <a:t>offspring</a:t>
            </a:r>
            <a:r>
              <a:rPr lang="en-US"/>
              <a:t> in different ways. Some, like elephants, require lots of protection and care from their parents. Others, like snakes, leave their eggs as soon as they are laid.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Offspring</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8c7dfa711f_0_1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8c7dfa711f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plants, offspring comes from seeds. These seeds are produced through a process called pollination. A plant seed has all the information it needs to grow into an adult plant on its own.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9" name="Google Shape;279;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are important for the survival of living things.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285" name="Google Shape;285;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8c7dfa711f_0_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8c7dfa711f_0_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are important for the survival of living things. </a:t>
            </a:r>
            <a:r>
              <a:rPr b="1" lang="en-US"/>
              <a:t>A. True</a:t>
            </a:r>
            <a:endParaRPr b="1"/>
          </a:p>
        </p:txBody>
      </p:sp>
      <p:sp>
        <p:nvSpPr>
          <p:cNvPr id="294" name="Google Shape;294;g28c7dfa711f_0_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8c7dfa711f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8c7dfa711f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look similar to their _________.</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[Parents]</a:t>
            </a:r>
            <a:endParaRPr/>
          </a:p>
        </p:txBody>
      </p:sp>
      <p:sp>
        <p:nvSpPr>
          <p:cNvPr id="303" name="Google Shape;303;g28c7dfa711f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8c7dfa711f_0_2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8c7dfa711f_0_2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Offspring look similar to their </a:t>
            </a:r>
            <a:r>
              <a:rPr b="1" lang="en-US">
                <a:solidFill>
                  <a:srgbClr val="FF0000"/>
                </a:solidFill>
              </a:rPr>
              <a:t>parents</a:t>
            </a:r>
            <a:r>
              <a:rPr lang="en-US"/>
              <a:t>.</a:t>
            </a:r>
            <a:endParaRPr/>
          </a:p>
          <a:p>
            <a:pPr indent="0" lvl="0" marL="0" rtl="0" algn="l">
              <a:lnSpc>
                <a:spcPct val="100000"/>
              </a:lnSpc>
              <a:spcBef>
                <a:spcPts val="0"/>
              </a:spcBef>
              <a:spcAft>
                <a:spcPts val="0"/>
              </a:spcAft>
              <a:buSzPts val="3600"/>
              <a:buNone/>
            </a:pPr>
            <a:r>
              <a:t/>
            </a:r>
            <a:endParaRPr/>
          </a:p>
        </p:txBody>
      </p:sp>
      <p:sp>
        <p:nvSpPr>
          <p:cNvPr id="312" name="Google Shape;312;g28c7dfa711f_0_2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8c7dfa711f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8c7dfa711f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All animals must care for their offspring in the same way.</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[False]</a:t>
            </a:r>
            <a:endParaRPr/>
          </a:p>
        </p:txBody>
      </p:sp>
      <p:sp>
        <p:nvSpPr>
          <p:cNvPr id="321" name="Google Shape;321;g28c7dfa711f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8c7dfa711f_0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8c7dfa711f_0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All animals must care for their offspring in the same way. </a:t>
            </a:r>
            <a:r>
              <a:rPr b="1" lang="en-US"/>
              <a:t>False</a:t>
            </a:r>
            <a:endParaRPr b="1"/>
          </a:p>
        </p:txBody>
      </p:sp>
      <p:sp>
        <p:nvSpPr>
          <p:cNvPr id="331" name="Google Shape;331;g28c7dfa711f_0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8c7dfa711f_0_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8c7dfa711f_0_2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are a plant’s offspring called?</a:t>
            </a:r>
            <a:endParaRPr/>
          </a:p>
        </p:txBody>
      </p:sp>
      <p:sp>
        <p:nvSpPr>
          <p:cNvPr id="341" name="Google Shape;341;g28c7dfa711f_0_2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offspring</a:t>
            </a:r>
            <a:r>
              <a:rPr b="1" lang="en-US"/>
              <a:t>.</a:t>
            </a:r>
            <a:endParaRPr/>
          </a:p>
        </p:txBody>
      </p:sp>
      <p:sp>
        <p:nvSpPr>
          <p:cNvPr id="349" name="Google Shape;349;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What do plants and animals need to survive?</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3" name="Google Shape;133;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offspring. A human’s offspring is called a baby. </a:t>
            </a:r>
            <a:endParaRPr/>
          </a:p>
          <a:p>
            <a:pPr indent="0" lvl="0" marL="0" rtl="0" algn="l">
              <a:lnSpc>
                <a:spcPct val="100000"/>
              </a:lnSpc>
              <a:spcBef>
                <a:spcPts val="0"/>
              </a:spcBef>
              <a:spcAft>
                <a:spcPts val="0"/>
              </a:spcAft>
              <a:buSzPts val="1400"/>
              <a:buNone/>
            </a:pPr>
            <a:r>
              <a:t/>
            </a:r>
            <a:endParaRPr/>
          </a:p>
        </p:txBody>
      </p:sp>
      <p:sp>
        <p:nvSpPr>
          <p:cNvPr id="356" name="Google Shape;356;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another example of </a:t>
            </a:r>
            <a:r>
              <a:rPr b="1" lang="en-US"/>
              <a:t>offspring</a:t>
            </a:r>
            <a:r>
              <a:rPr lang="en-US"/>
              <a:t>. The bear’s offspring is called a cub. </a:t>
            </a:r>
            <a:endParaRPr/>
          </a:p>
        </p:txBody>
      </p:sp>
      <p:sp>
        <p:nvSpPr>
          <p:cNvPr id="364" name="Google Shape;364;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8c7dfa711f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8c7dfa711f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plant </a:t>
            </a:r>
            <a:r>
              <a:rPr lang="en-US"/>
              <a:t>offspring</a:t>
            </a:r>
            <a:r>
              <a:rPr lang="en-US"/>
              <a:t>. The watermelon seed is planted and can grow into another watermelon.</a:t>
            </a:r>
            <a:endParaRPr/>
          </a:p>
        </p:txBody>
      </p:sp>
      <p:sp>
        <p:nvSpPr>
          <p:cNvPr id="372" name="Google Shape;372;g28c7dfa711f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offspring</a:t>
            </a:r>
            <a:r>
              <a:rPr lang="en-US"/>
              <a:t>.</a:t>
            </a:r>
            <a:endParaRPr/>
          </a:p>
        </p:txBody>
      </p:sp>
      <p:sp>
        <p:nvSpPr>
          <p:cNvPr id="380" name="Google Shape;380;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offspring. Teddy bears are non-living things, so they are not able to produce more of their own kind.</a:t>
            </a:r>
            <a:endParaRPr/>
          </a:p>
        </p:txBody>
      </p:sp>
      <p:sp>
        <p:nvSpPr>
          <p:cNvPr id="387" name="Google Shape;387;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This is also a non-example of offspring. A pot that an artist creates is not </a:t>
            </a:r>
            <a:r>
              <a:rPr lang="en-US"/>
              <a:t>alive, so it cannot be offspring. </a:t>
            </a:r>
            <a:endParaRPr/>
          </a:p>
        </p:txBody>
      </p:sp>
      <p:sp>
        <p:nvSpPr>
          <p:cNvPr id="395" name="Google Shape;395;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03" name="Google Shape;403;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offspring?</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[Teddy Bear]</a:t>
            </a:r>
            <a:endParaRPr/>
          </a:p>
        </p:txBody>
      </p:sp>
      <p:sp>
        <p:nvSpPr>
          <p:cNvPr id="409" name="Google Shape;409;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8c7dfa711f_0_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8c7dfa711f_0_2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Which one is NOT an example of offspring? </a:t>
            </a:r>
            <a:r>
              <a:rPr b="1" lang="en-US"/>
              <a:t>Teddy Bear</a:t>
            </a:r>
            <a:endParaRPr b="1"/>
          </a:p>
        </p:txBody>
      </p:sp>
      <p:sp>
        <p:nvSpPr>
          <p:cNvPr id="422" name="Google Shape;422;g28c7dfa711f_0_2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36" name="Google Shape;436;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4" name="Google Shape;144;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a:p>
          <a:p>
            <a:pPr indent="0" lvl="0" marL="0" rtl="0" algn="l">
              <a:lnSpc>
                <a:spcPct val="100000"/>
              </a:lnSpc>
              <a:spcBef>
                <a:spcPts val="0"/>
              </a:spcBef>
              <a:spcAft>
                <a:spcPts val="0"/>
              </a:spcAft>
              <a:buSzPts val="1400"/>
              <a:buNone/>
            </a:pPr>
            <a:r>
              <a:t/>
            </a:r>
            <a:endParaRPr/>
          </a:p>
        </p:txBody>
      </p:sp>
      <p:sp>
        <p:nvSpPr>
          <p:cNvPr id="443" name="Google Shape;443;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offspring</a:t>
            </a:r>
            <a:r>
              <a:rPr lang="en-US">
                <a:solidFill>
                  <a:srgbClr val="242424"/>
                </a:solidFill>
              </a:rPr>
              <a:t>. </a:t>
            </a:r>
            <a:endParaRPr/>
          </a:p>
        </p:txBody>
      </p:sp>
      <p:sp>
        <p:nvSpPr>
          <p:cNvPr id="452" name="Google Shape;452;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offspring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offspring</a:t>
            </a:r>
            <a:r>
              <a:rPr b="1" lang="en-US"/>
              <a:t>.</a:t>
            </a:r>
            <a:endParaRPr>
              <a:solidFill>
                <a:schemeClr val="dk1"/>
              </a:solidFill>
            </a:endParaRPr>
          </a:p>
        </p:txBody>
      </p:sp>
      <p:sp>
        <p:nvSpPr>
          <p:cNvPr id="463" name="Google Shape;463;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offspring</a:t>
            </a:r>
            <a:r>
              <a:rPr b="1" lang="en-US" sz="1200">
                <a:solidFill>
                  <a:schemeClr val="dk1"/>
                </a:solidFill>
              </a:rPr>
              <a:t> </a:t>
            </a:r>
            <a:r>
              <a:rPr lang="en-US" sz="1200">
                <a:solidFill>
                  <a:schemeClr val="dk1"/>
                </a:solidFill>
              </a:rPr>
              <a:t>from these four choices</a:t>
            </a:r>
            <a:r>
              <a:rPr lang="en-US"/>
              <a:t>.</a:t>
            </a:r>
            <a:endParaRPr/>
          </a:p>
        </p:txBody>
      </p:sp>
      <p:sp>
        <p:nvSpPr>
          <p:cNvPr id="485" name="Google Shape;485;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7e576c1a67_0_1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7e576c1a67_0_1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offspring</a:t>
            </a:r>
            <a:r>
              <a:rPr b="1" lang="en-US"/>
              <a:t>.</a:t>
            </a:r>
            <a:endParaRPr/>
          </a:p>
        </p:txBody>
      </p:sp>
      <p:sp>
        <p:nvSpPr>
          <p:cNvPr id="505" name="Google Shape;505;g27e576c1a67_0_1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offspring</a:t>
            </a:r>
            <a:r>
              <a:rPr b="1" lang="en-US"/>
              <a:t>.</a:t>
            </a:r>
            <a:endParaRPr>
              <a:solidFill>
                <a:schemeClr val="dk1"/>
              </a:solidFill>
            </a:endParaRPr>
          </a:p>
        </p:txBody>
      </p:sp>
      <p:sp>
        <p:nvSpPr>
          <p:cNvPr id="526" name="Google Shape;526;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offspring</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49" name="Google Shape;549;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7e576c1a67_0_1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7e576c1a67_0_1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young of a living thing” is correct! This is the definition of </a:t>
            </a:r>
            <a:r>
              <a:rPr b="1" lang="en-US"/>
              <a:t>offspring.</a:t>
            </a:r>
            <a:endParaRPr sz="1200">
              <a:solidFill>
                <a:schemeClr val="dk1"/>
              </a:solidFill>
            </a:endParaRPr>
          </a:p>
        </p:txBody>
      </p:sp>
      <p:sp>
        <p:nvSpPr>
          <p:cNvPr id="570" name="Google Shape;570;g27e576c1a67_0_1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offspring</a:t>
            </a:r>
            <a:r>
              <a:rPr b="1" lang="en-US"/>
              <a:t>: </a:t>
            </a:r>
            <a:r>
              <a:rPr lang="en-US"/>
              <a:t> The young of a living thing</a:t>
            </a:r>
            <a:endParaRPr>
              <a:solidFill>
                <a:schemeClr val="dk1"/>
              </a:solidFill>
            </a:endParaRPr>
          </a:p>
        </p:txBody>
      </p:sp>
      <p:sp>
        <p:nvSpPr>
          <p:cNvPr id="593" name="Google Shape;593;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offspring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17" name="Google Shape;617;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c7dfa711f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8c7dfa711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50" name="Google Shape;150;g28c7dfa711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7e576c1a67_0_1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7e576c1a67_0_1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mother cat with her kitten” is correct! This is an example of </a:t>
            </a:r>
            <a:r>
              <a:rPr b="1" lang="en-US"/>
              <a:t>offspring</a:t>
            </a:r>
            <a:r>
              <a:rPr b="1" lang="en-US"/>
              <a:t>.</a:t>
            </a:r>
            <a:endParaRPr sz="1200">
              <a:solidFill>
                <a:schemeClr val="dk1"/>
              </a:solidFill>
            </a:endParaRPr>
          </a:p>
        </p:txBody>
      </p:sp>
      <p:sp>
        <p:nvSpPr>
          <p:cNvPr id="638" name="Google Shape;638;g27e576c1a67_0_1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offspring</a:t>
            </a:r>
            <a:r>
              <a:rPr lang="en-US" sz="1100"/>
              <a:t>: A mother cat with her kitten</a:t>
            </a:r>
            <a:endParaRPr sz="1100">
              <a:solidFill>
                <a:schemeClr val="dk1"/>
              </a:solidFill>
            </a:endParaRPr>
          </a:p>
        </p:txBody>
      </p:sp>
      <p:sp>
        <p:nvSpPr>
          <p:cNvPr id="661" name="Google Shape;661;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offspring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86" name="Google Shape;686;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7e576c1a67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7e576c1a67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“Offspring help plants and animals, like humans, continue to survive by creating more of each kind” That is correct! This is an example of how </a:t>
            </a:r>
            <a:r>
              <a:rPr b="1" lang="en-US"/>
              <a:t>offspring</a:t>
            </a:r>
            <a:r>
              <a:rPr b="1" lang="en-US"/>
              <a:t> </a:t>
            </a:r>
            <a:r>
              <a:rPr lang="en-US"/>
              <a:t>impacts your life.</a:t>
            </a:r>
            <a:endParaRPr sz="1200">
              <a:solidFill>
                <a:schemeClr val="dk1"/>
              </a:solidFill>
            </a:endParaRPr>
          </a:p>
        </p:txBody>
      </p:sp>
      <p:sp>
        <p:nvSpPr>
          <p:cNvPr id="707" name="Google Shape;707;g27e576c1a67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offspring</a:t>
            </a:r>
            <a:r>
              <a:rPr b="1" lang="en-US" sz="1200">
                <a:solidFill>
                  <a:schemeClr val="dk1"/>
                </a:solidFill>
              </a:rPr>
              <a:t> </a:t>
            </a:r>
            <a:r>
              <a:rPr lang="en-US" sz="1200">
                <a:solidFill>
                  <a:schemeClr val="dk1"/>
                </a:solidFill>
              </a:rPr>
              <a:t>impact my life?”:  Off</a:t>
            </a:r>
            <a:r>
              <a:rPr lang="en-US"/>
              <a:t>spring help plants and animals, like humans, continue to survive by creating more of each kind. </a:t>
            </a:r>
            <a:endParaRPr/>
          </a:p>
        </p:txBody>
      </p:sp>
      <p:sp>
        <p:nvSpPr>
          <p:cNvPr id="730" name="Google Shape;730;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56" name="Google Shape;756;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Offspring are the young of a living thing.</a:t>
            </a:r>
            <a:endParaRPr/>
          </a:p>
        </p:txBody>
      </p:sp>
      <p:sp>
        <p:nvSpPr>
          <p:cNvPr id="763" name="Google Shape;763;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What do plants and animals need to survive?</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772" name="Google Shape;772;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7e68c1a8e3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27e68c1a8e3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this activity, we will select one kind of bird to observe. As you observe, make notes about how the parent helps the offspring survive. Why is caring for the offspring important?</a:t>
            </a:r>
            <a:endParaRPr/>
          </a:p>
        </p:txBody>
      </p:sp>
      <p:sp>
        <p:nvSpPr>
          <p:cNvPr id="783" name="Google Shape;783;g27e68c1a8e3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794" name="Google Shape;794;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8c7dfa711f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8c7dfa711f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Reproduction is the process by which living things create more of their own kind.</a:t>
            </a:r>
            <a:endParaRPr/>
          </a:p>
        </p:txBody>
      </p:sp>
      <p:sp>
        <p:nvSpPr>
          <p:cNvPr id="159" name="Google Shape;159;g28c7dfa711f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67" name="Google Shape;167;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organisms that 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Living things]</a:t>
            </a:r>
            <a:endParaRPr/>
          </a:p>
          <a:p>
            <a:pPr indent="0" lvl="0" marL="0" rtl="0" algn="l">
              <a:lnSpc>
                <a:spcPct val="100000"/>
              </a:lnSpc>
              <a:spcBef>
                <a:spcPts val="0"/>
              </a:spcBef>
              <a:spcAft>
                <a:spcPts val="0"/>
              </a:spcAft>
              <a:buSzPts val="1400"/>
              <a:buNone/>
            </a:pPr>
            <a:r>
              <a:t/>
            </a:r>
            <a:endParaRPr/>
          </a:p>
        </p:txBody>
      </p:sp>
      <p:sp>
        <p:nvSpPr>
          <p:cNvPr id="173" name="Google Shape;173;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8c7dfa711f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8c7dfa711f_0_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b="1" lang="en-US"/>
              <a:t>Living things</a:t>
            </a:r>
            <a:r>
              <a:rPr lang="en-US"/>
              <a:t> are organisms that move, grow, change, and respond to the environment.</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82" name="Google Shape;182;g28c7dfa711f_0_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 Id="rId11" Type="http://schemas.openxmlformats.org/officeDocument/2006/relationships/image" Target="../media/image20.png"/><Relationship Id="rId10" Type="http://schemas.openxmlformats.org/officeDocument/2006/relationships/image" Target="../media/image17.png"/><Relationship Id="rId12"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2.png"/><Relationship Id="rId7" Type="http://schemas.openxmlformats.org/officeDocument/2006/relationships/image" Target="../media/image1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40.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40.pn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9.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4.png"/><Relationship Id="rId4" Type="http://schemas.openxmlformats.org/officeDocument/2006/relationships/image" Target="../media/image39.png"/><Relationship Id="rId5"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image" Target="../media/image39.png"/><Relationship Id="rId5"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1.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1.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6.png"/><Relationship Id="rId4" Type="http://schemas.openxmlformats.org/officeDocument/2006/relationships/hyperlink" Target="https://www.wbu.com/owl-cam/?campaign_id=33&amp;emc=edit_sl_20200406&amp;instance_id=17370&amp;nl=smarter-living&amp;regi_id=90565102&amp;segment_id=23995&amp;te=1&amp;user_id=e936a9a3f104d80bf7f90abc7901638e" TargetMode="External"/><Relationship Id="rId9" Type="http://schemas.openxmlformats.org/officeDocument/2006/relationships/image" Target="../media/image56.png"/><Relationship Id="rId5" Type="http://schemas.openxmlformats.org/officeDocument/2006/relationships/hyperlink" Target="https://explore.org/livecams/currently-live/decorah-eagles-north-nest" TargetMode="External"/><Relationship Id="rId6" Type="http://schemas.openxmlformats.org/officeDocument/2006/relationships/hyperlink" Target="https://explore.org/livecams/currently-live/california-condors-redwood-grove" TargetMode="External"/><Relationship Id="rId7" Type="http://schemas.openxmlformats.org/officeDocument/2006/relationships/image" Target="../media/image55.png"/><Relationship Id="rId8"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8.jpg"/><Relationship Id="rId4" Type="http://schemas.openxmlformats.org/officeDocument/2006/relationships/image" Target="../media/image52.png"/><Relationship Id="rId5"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8c7dfa711f_0_1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process by which living things create more of their own kind?</a:t>
            </a:r>
            <a:endParaRPr b="0" i="0" sz="1400" u="none" cap="none" strike="noStrike">
              <a:solidFill>
                <a:srgbClr val="000000"/>
              </a:solidFill>
              <a:latin typeface="Arial"/>
              <a:ea typeface="Arial"/>
              <a:cs typeface="Arial"/>
              <a:sym typeface="Arial"/>
            </a:endParaRPr>
          </a:p>
        </p:txBody>
      </p:sp>
      <p:sp>
        <p:nvSpPr>
          <p:cNvPr descr="Questions" id="194" name="Google Shape;194;g28c7dfa711f_0_1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8c7dfa711f_0_16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Photosynthesis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Reproduction</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Precipitation</a:t>
            </a:r>
            <a:endParaRPr sz="3200">
              <a:solidFill>
                <a:schemeClr val="dk1"/>
              </a:solidFill>
              <a:latin typeface="Calibri"/>
              <a:ea typeface="Calibri"/>
              <a:cs typeface="Calibri"/>
              <a:sym typeface="Calibri"/>
            </a:endParaRPr>
          </a:p>
        </p:txBody>
      </p:sp>
      <p:pic>
        <p:nvPicPr>
          <p:cNvPr id="196" name="Google Shape;196;g28c7dfa711f_0_167"/>
          <p:cNvPicPr preferRelativeResize="0"/>
          <p:nvPr/>
        </p:nvPicPr>
        <p:blipFill rotWithShape="1">
          <a:blip r:embed="rId4">
            <a:alphaModFix/>
          </a:blip>
          <a:srcRect b="0" l="7887" r="8022" t="0"/>
          <a:stretch/>
        </p:blipFill>
        <p:spPr>
          <a:xfrm>
            <a:off x="4117786" y="3553225"/>
            <a:ext cx="4650688" cy="27914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8c7dfa711f_0_1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process by which living things create more of their own kind?</a:t>
            </a:r>
            <a:endParaRPr b="0" i="0" sz="1400" u="none" cap="none" strike="noStrike">
              <a:solidFill>
                <a:srgbClr val="000000"/>
              </a:solidFill>
              <a:latin typeface="Arial"/>
              <a:ea typeface="Arial"/>
              <a:cs typeface="Arial"/>
              <a:sym typeface="Arial"/>
            </a:endParaRPr>
          </a:p>
        </p:txBody>
      </p:sp>
      <p:sp>
        <p:nvSpPr>
          <p:cNvPr descr="Questions" id="203" name="Google Shape;203;g28c7dfa711f_0_1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28c7dfa711f_0_176"/>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Photosynthesis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Reproduction</a:t>
            </a:r>
            <a:endParaRPr b="1"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Precipitation</a:t>
            </a:r>
            <a:endParaRPr sz="3200">
              <a:solidFill>
                <a:schemeClr val="dk1"/>
              </a:solidFill>
              <a:latin typeface="Calibri"/>
              <a:ea typeface="Calibri"/>
              <a:cs typeface="Calibri"/>
              <a:sym typeface="Calibri"/>
            </a:endParaRPr>
          </a:p>
        </p:txBody>
      </p:sp>
      <p:pic>
        <p:nvPicPr>
          <p:cNvPr id="205" name="Google Shape;205;g28c7dfa711f_0_176"/>
          <p:cNvPicPr preferRelativeResize="0"/>
          <p:nvPr/>
        </p:nvPicPr>
        <p:blipFill rotWithShape="1">
          <a:blip r:embed="rId4">
            <a:alphaModFix/>
          </a:blip>
          <a:srcRect b="0" l="7887" r="8022" t="0"/>
          <a:stretch/>
        </p:blipFill>
        <p:spPr>
          <a:xfrm>
            <a:off x="4117786" y="3553225"/>
            <a:ext cx="4650688" cy="2791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Offspring</a:t>
            </a:r>
            <a:endParaRPr b="0" i="0" sz="1400" u="none" cap="none" strike="noStrike">
              <a:solidFill>
                <a:srgbClr val="000000"/>
              </a:solidFill>
              <a:latin typeface="Arial"/>
              <a:ea typeface="Arial"/>
              <a:cs typeface="Arial"/>
              <a:sym typeface="Arial"/>
            </a:endParaRPr>
          </a:p>
        </p:txBody>
      </p:sp>
      <p:sp>
        <p:nvSpPr>
          <p:cNvPr descr="Artificial Intelligence" id="212" name="Google Shape;212;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13" name="Google Shape;213;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Offspring</a:t>
            </a:r>
            <a:r>
              <a:rPr b="1" lang="en-US">
                <a:solidFill>
                  <a:schemeClr val="dk1"/>
                </a:solidFill>
              </a:rPr>
              <a:t>: the young of a living thing</a:t>
            </a:r>
            <a:endParaRPr/>
          </a:p>
        </p:txBody>
      </p:sp>
      <p:sp>
        <p:nvSpPr>
          <p:cNvPr descr="Artificial Intelligence" id="220" name="Google Shape;220;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21" name="Google Shape;221;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22" name="Google Shape;222;g27e576c1a67_0_281"/>
          <p:cNvPicPr preferRelativeResize="0"/>
          <p:nvPr/>
        </p:nvPicPr>
        <p:blipFill>
          <a:blip r:embed="rId5">
            <a:alphaModFix/>
          </a:blip>
          <a:stretch>
            <a:fillRect/>
          </a:stretch>
        </p:blipFill>
        <p:spPr>
          <a:xfrm>
            <a:off x="214375" y="1967125"/>
            <a:ext cx="4095501" cy="3940649"/>
          </a:xfrm>
          <a:prstGeom prst="rect">
            <a:avLst/>
          </a:prstGeom>
          <a:noFill/>
          <a:ln>
            <a:noFill/>
          </a:ln>
        </p:spPr>
      </p:pic>
      <p:pic>
        <p:nvPicPr>
          <p:cNvPr id="223" name="Google Shape;223;g27e576c1a67_0_281"/>
          <p:cNvPicPr preferRelativeResize="0"/>
          <p:nvPr/>
        </p:nvPicPr>
        <p:blipFill rotWithShape="1">
          <a:blip r:embed="rId6">
            <a:alphaModFix/>
          </a:blip>
          <a:srcRect b="0" l="26378" r="0" t="0"/>
          <a:stretch/>
        </p:blipFill>
        <p:spPr>
          <a:xfrm>
            <a:off x="4594600" y="1967125"/>
            <a:ext cx="4253674" cy="3940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descr="Questions" id="229" name="Google Shape;229;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offspring</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36" name="Google Shape;236;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 name="Google Shape;237;g27e576c1a67_0_364"/>
          <p:cNvPicPr preferRelativeResize="0"/>
          <p:nvPr/>
        </p:nvPicPr>
        <p:blipFill>
          <a:blip r:embed="rId4">
            <a:alphaModFix/>
          </a:blip>
          <a:stretch>
            <a:fillRect/>
          </a:stretch>
        </p:blipFill>
        <p:spPr>
          <a:xfrm>
            <a:off x="214375" y="1967125"/>
            <a:ext cx="4095501" cy="3940649"/>
          </a:xfrm>
          <a:prstGeom prst="rect">
            <a:avLst/>
          </a:prstGeom>
          <a:noFill/>
          <a:ln>
            <a:noFill/>
          </a:ln>
        </p:spPr>
      </p:pic>
      <p:pic>
        <p:nvPicPr>
          <p:cNvPr id="238" name="Google Shape;238;g27e576c1a67_0_364"/>
          <p:cNvPicPr preferRelativeResize="0"/>
          <p:nvPr/>
        </p:nvPicPr>
        <p:blipFill rotWithShape="1">
          <a:blip r:embed="rId5">
            <a:alphaModFix/>
          </a:blip>
          <a:srcRect b="0" l="26378" r="0" t="0"/>
          <a:stretch/>
        </p:blipFill>
        <p:spPr>
          <a:xfrm>
            <a:off x="4594600" y="1967125"/>
            <a:ext cx="4253674" cy="3940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45" name="Google Shape;245;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descr="Artificial Intelligence" id="250" name="Google Shape;250;g28c7dfa711f_0_1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28c7dfa711f_0_14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Offspring help plants and animals continue to survive.</a:t>
            </a:r>
            <a:endParaRPr b="0" i="0" sz="3600" u="none" cap="none" strike="noStrike">
              <a:solidFill>
                <a:srgbClr val="000000"/>
              </a:solidFill>
              <a:latin typeface="Calibri"/>
              <a:ea typeface="Calibri"/>
              <a:cs typeface="Calibri"/>
              <a:sym typeface="Calibri"/>
            </a:endParaRPr>
          </a:p>
        </p:txBody>
      </p:sp>
      <p:pic>
        <p:nvPicPr>
          <p:cNvPr id="252" name="Google Shape;252;g28c7dfa711f_0_140"/>
          <p:cNvPicPr preferRelativeResize="0"/>
          <p:nvPr/>
        </p:nvPicPr>
        <p:blipFill rotWithShape="1">
          <a:blip r:embed="rId4">
            <a:alphaModFix/>
          </a:blip>
          <a:srcRect b="7868" l="0" r="0" t="0"/>
          <a:stretch/>
        </p:blipFill>
        <p:spPr>
          <a:xfrm>
            <a:off x="1403813" y="1915549"/>
            <a:ext cx="6336375" cy="45817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descr="Artificial Intelligence" id="257" name="Google Shape;257;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27e576c1a67_0_736"/>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Offspring usually looks similar to its parents.</a:t>
            </a:r>
            <a:endParaRPr b="0" i="0" sz="3600" u="none" cap="none" strike="noStrike">
              <a:solidFill>
                <a:srgbClr val="000000"/>
              </a:solidFill>
              <a:latin typeface="Calibri"/>
              <a:ea typeface="Calibri"/>
              <a:cs typeface="Calibri"/>
              <a:sym typeface="Calibri"/>
            </a:endParaRPr>
          </a:p>
        </p:txBody>
      </p:sp>
      <p:pic>
        <p:nvPicPr>
          <p:cNvPr id="259" name="Google Shape;259;g27e576c1a67_0_736"/>
          <p:cNvPicPr preferRelativeResize="0"/>
          <p:nvPr/>
        </p:nvPicPr>
        <p:blipFill rotWithShape="1">
          <a:blip r:embed="rId4">
            <a:alphaModFix/>
          </a:blip>
          <a:srcRect b="8450" l="0" r="0" t="0"/>
          <a:stretch/>
        </p:blipFill>
        <p:spPr>
          <a:xfrm>
            <a:off x="330900" y="2401925"/>
            <a:ext cx="4328075" cy="3307925"/>
          </a:xfrm>
          <a:prstGeom prst="rect">
            <a:avLst/>
          </a:prstGeom>
          <a:noFill/>
          <a:ln>
            <a:noFill/>
          </a:ln>
        </p:spPr>
      </p:pic>
      <p:pic>
        <p:nvPicPr>
          <p:cNvPr id="260" name="Google Shape;260;g27e576c1a67_0_736"/>
          <p:cNvPicPr preferRelativeResize="0"/>
          <p:nvPr/>
        </p:nvPicPr>
        <p:blipFill>
          <a:blip r:embed="rId5">
            <a:alphaModFix/>
          </a:blip>
          <a:stretch>
            <a:fillRect/>
          </a:stretch>
        </p:blipFill>
        <p:spPr>
          <a:xfrm>
            <a:off x="4845325" y="2401925"/>
            <a:ext cx="4146276" cy="3307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descr="Artificial Intelligence" id="265" name="Google Shape;265;g27e576c1a67_0_7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27e576c1a67_0_76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Animals care for their offspring in different ways.</a:t>
            </a:r>
            <a:endParaRPr b="0" i="0" sz="3600" u="none" cap="none" strike="noStrike">
              <a:solidFill>
                <a:srgbClr val="000000"/>
              </a:solidFill>
              <a:latin typeface="Calibri"/>
              <a:ea typeface="Calibri"/>
              <a:cs typeface="Calibri"/>
              <a:sym typeface="Calibri"/>
            </a:endParaRPr>
          </a:p>
        </p:txBody>
      </p:sp>
      <p:pic>
        <p:nvPicPr>
          <p:cNvPr id="267" name="Google Shape;267;g27e576c1a67_0_760"/>
          <p:cNvPicPr preferRelativeResize="0"/>
          <p:nvPr/>
        </p:nvPicPr>
        <p:blipFill rotWithShape="1">
          <a:blip r:embed="rId4">
            <a:alphaModFix/>
          </a:blip>
          <a:srcRect b="0" l="8481" r="9652" t="0"/>
          <a:stretch/>
        </p:blipFill>
        <p:spPr>
          <a:xfrm>
            <a:off x="269150" y="2113775"/>
            <a:ext cx="4302850" cy="3495725"/>
          </a:xfrm>
          <a:prstGeom prst="rect">
            <a:avLst/>
          </a:prstGeom>
          <a:noFill/>
          <a:ln>
            <a:noFill/>
          </a:ln>
        </p:spPr>
      </p:pic>
      <p:pic>
        <p:nvPicPr>
          <p:cNvPr id="268" name="Google Shape;268;g27e576c1a67_0_760"/>
          <p:cNvPicPr preferRelativeResize="0"/>
          <p:nvPr/>
        </p:nvPicPr>
        <p:blipFill>
          <a:blip r:embed="rId5">
            <a:alphaModFix/>
          </a:blip>
          <a:stretch>
            <a:fillRect/>
          </a:stretch>
        </p:blipFill>
        <p:spPr>
          <a:xfrm>
            <a:off x="4776575" y="2113775"/>
            <a:ext cx="4127225" cy="3495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Offspring</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366775" y="1967125"/>
            <a:ext cx="4095501" cy="3940649"/>
          </a:xfrm>
          <a:prstGeom prst="rect">
            <a:avLst/>
          </a:prstGeom>
          <a:noFill/>
          <a:ln>
            <a:noFill/>
          </a:ln>
        </p:spPr>
      </p:pic>
      <p:pic>
        <p:nvPicPr>
          <p:cNvPr id="129" name="Google Shape;129;p2"/>
          <p:cNvPicPr preferRelativeResize="0"/>
          <p:nvPr/>
        </p:nvPicPr>
        <p:blipFill rotWithShape="1">
          <a:blip r:embed="rId4">
            <a:alphaModFix/>
          </a:blip>
          <a:srcRect b="0" l="26378" r="0" t="0"/>
          <a:stretch/>
        </p:blipFill>
        <p:spPr>
          <a:xfrm>
            <a:off x="4747000" y="1967125"/>
            <a:ext cx="4253674" cy="3940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descr="Artificial Intelligence" id="273" name="Google Shape;273;g28c7dfa711f_0_15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28c7dfa711f_0_158"/>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plant’s offspring comes from seeds.</a:t>
            </a:r>
            <a:endParaRPr b="0" i="0" sz="3600" u="none" cap="none" strike="noStrike">
              <a:solidFill>
                <a:srgbClr val="000000"/>
              </a:solidFill>
              <a:latin typeface="Calibri"/>
              <a:ea typeface="Calibri"/>
              <a:cs typeface="Calibri"/>
              <a:sym typeface="Calibri"/>
            </a:endParaRPr>
          </a:p>
        </p:txBody>
      </p:sp>
      <p:pic>
        <p:nvPicPr>
          <p:cNvPr id="275" name="Google Shape;275;g28c7dfa711f_0_158"/>
          <p:cNvPicPr preferRelativeResize="0"/>
          <p:nvPr/>
        </p:nvPicPr>
        <p:blipFill rotWithShape="1">
          <a:blip r:embed="rId4">
            <a:alphaModFix/>
          </a:blip>
          <a:srcRect b="0" l="4599" r="-1639" t="0"/>
          <a:stretch/>
        </p:blipFill>
        <p:spPr>
          <a:xfrm>
            <a:off x="414125" y="1803175"/>
            <a:ext cx="8577475" cy="4297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descr="Questions" id="281" name="Google Shape;281;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descr="Questions" id="287" name="Google Shape;287;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27430209113_0_102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Offspring are </a:t>
            </a:r>
            <a:r>
              <a:rPr lang="en-US" sz="3600">
                <a:latin typeface="Calibri"/>
                <a:ea typeface="Calibri"/>
                <a:cs typeface="Calibri"/>
                <a:sym typeface="Calibri"/>
              </a:rPr>
              <a:t>important</a:t>
            </a:r>
            <a:r>
              <a:rPr lang="en-US" sz="3600">
                <a:latin typeface="Calibri"/>
                <a:ea typeface="Calibri"/>
                <a:cs typeface="Calibri"/>
                <a:sym typeface="Calibri"/>
              </a:rPr>
              <a:t> for the survival of living things.</a:t>
            </a:r>
            <a:endParaRPr b="0" i="0" sz="3600" u="none" cap="none" strike="noStrike">
              <a:solidFill>
                <a:srgbClr val="000000"/>
              </a:solidFill>
              <a:latin typeface="Calibri"/>
              <a:ea typeface="Calibri"/>
              <a:cs typeface="Calibri"/>
              <a:sym typeface="Calibri"/>
            </a:endParaRPr>
          </a:p>
        </p:txBody>
      </p:sp>
      <p:pic>
        <p:nvPicPr>
          <p:cNvPr id="289" name="Google Shape;289;g27430209113_0_1020"/>
          <p:cNvPicPr preferRelativeResize="0"/>
          <p:nvPr/>
        </p:nvPicPr>
        <p:blipFill rotWithShape="1">
          <a:blip r:embed="rId4">
            <a:alphaModFix/>
          </a:blip>
          <a:srcRect b="7868" l="0" r="0" t="0"/>
          <a:stretch/>
        </p:blipFill>
        <p:spPr>
          <a:xfrm>
            <a:off x="3540824" y="2815900"/>
            <a:ext cx="5091226" cy="3681401"/>
          </a:xfrm>
          <a:prstGeom prst="rect">
            <a:avLst/>
          </a:prstGeom>
          <a:noFill/>
          <a:ln>
            <a:noFill/>
          </a:ln>
        </p:spPr>
      </p:pic>
      <p:sp>
        <p:nvSpPr>
          <p:cNvPr id="290" name="Google Shape;290;g27430209113_0_1020"/>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descr="Questions" id="296" name="Google Shape;296;g28c7dfa711f_0_18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28c7dfa711f_0_187"/>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Offspring are important for the survival of living things.</a:t>
            </a:r>
            <a:endParaRPr b="0" i="0" sz="3600" u="none" cap="none" strike="noStrike">
              <a:solidFill>
                <a:srgbClr val="000000"/>
              </a:solidFill>
              <a:latin typeface="Calibri"/>
              <a:ea typeface="Calibri"/>
              <a:cs typeface="Calibri"/>
              <a:sym typeface="Calibri"/>
            </a:endParaRPr>
          </a:p>
        </p:txBody>
      </p:sp>
      <p:pic>
        <p:nvPicPr>
          <p:cNvPr id="298" name="Google Shape;298;g28c7dfa711f_0_187"/>
          <p:cNvPicPr preferRelativeResize="0"/>
          <p:nvPr/>
        </p:nvPicPr>
        <p:blipFill rotWithShape="1">
          <a:blip r:embed="rId4">
            <a:alphaModFix/>
          </a:blip>
          <a:srcRect b="7868" l="0" r="0" t="0"/>
          <a:stretch/>
        </p:blipFill>
        <p:spPr>
          <a:xfrm>
            <a:off x="3540824" y="2815900"/>
            <a:ext cx="5091226" cy="3681401"/>
          </a:xfrm>
          <a:prstGeom prst="rect">
            <a:avLst/>
          </a:prstGeom>
          <a:noFill/>
          <a:ln>
            <a:noFill/>
          </a:ln>
        </p:spPr>
      </p:pic>
      <p:sp>
        <p:nvSpPr>
          <p:cNvPr id="299" name="Google Shape;299;g28c7dfa711f_0_187"/>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descr="Questions" id="305" name="Google Shape;305;g28c7dfa711f_0_1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28c7dfa711f_0_195"/>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Offspring look similar to their ___________.</a:t>
            </a:r>
            <a:endParaRPr b="0" i="0" sz="3600" u="none" cap="none" strike="noStrike">
              <a:solidFill>
                <a:srgbClr val="000000"/>
              </a:solidFill>
              <a:latin typeface="Calibri"/>
              <a:ea typeface="Calibri"/>
              <a:cs typeface="Calibri"/>
              <a:sym typeface="Calibri"/>
            </a:endParaRPr>
          </a:p>
        </p:txBody>
      </p:sp>
      <p:pic>
        <p:nvPicPr>
          <p:cNvPr id="307" name="Google Shape;307;g28c7dfa711f_0_195"/>
          <p:cNvPicPr preferRelativeResize="0"/>
          <p:nvPr/>
        </p:nvPicPr>
        <p:blipFill rotWithShape="1">
          <a:blip r:embed="rId4">
            <a:alphaModFix/>
          </a:blip>
          <a:srcRect b="8450" l="0" r="0" t="0"/>
          <a:stretch/>
        </p:blipFill>
        <p:spPr>
          <a:xfrm>
            <a:off x="254700" y="2401925"/>
            <a:ext cx="4328075" cy="3307925"/>
          </a:xfrm>
          <a:prstGeom prst="rect">
            <a:avLst/>
          </a:prstGeom>
          <a:noFill/>
          <a:ln>
            <a:noFill/>
          </a:ln>
        </p:spPr>
      </p:pic>
      <p:pic>
        <p:nvPicPr>
          <p:cNvPr id="308" name="Google Shape;308;g28c7dfa711f_0_195"/>
          <p:cNvPicPr preferRelativeResize="0"/>
          <p:nvPr/>
        </p:nvPicPr>
        <p:blipFill>
          <a:blip r:embed="rId5">
            <a:alphaModFix/>
          </a:blip>
          <a:stretch>
            <a:fillRect/>
          </a:stretch>
        </p:blipFill>
        <p:spPr>
          <a:xfrm>
            <a:off x="4769125" y="2401925"/>
            <a:ext cx="4146276" cy="3307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Questions" id="314" name="Google Shape;314;g28c7dfa711f_0_20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8c7dfa711f_0_205"/>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Offspring look similar to their </a:t>
            </a:r>
            <a:r>
              <a:rPr b="1" lang="en-US" sz="3600">
                <a:solidFill>
                  <a:srgbClr val="FF0000"/>
                </a:solidFill>
                <a:latin typeface="Calibri"/>
                <a:ea typeface="Calibri"/>
                <a:cs typeface="Calibri"/>
                <a:sym typeface="Calibri"/>
              </a:rPr>
              <a:t>parents</a:t>
            </a:r>
            <a:r>
              <a:rPr lang="en-US" sz="3600">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16" name="Google Shape;316;g28c7dfa711f_0_205"/>
          <p:cNvPicPr preferRelativeResize="0"/>
          <p:nvPr/>
        </p:nvPicPr>
        <p:blipFill rotWithShape="1">
          <a:blip r:embed="rId4">
            <a:alphaModFix/>
          </a:blip>
          <a:srcRect b="8450" l="0" r="0" t="0"/>
          <a:stretch/>
        </p:blipFill>
        <p:spPr>
          <a:xfrm>
            <a:off x="254700" y="2401925"/>
            <a:ext cx="4328075" cy="3307925"/>
          </a:xfrm>
          <a:prstGeom prst="rect">
            <a:avLst/>
          </a:prstGeom>
          <a:noFill/>
          <a:ln>
            <a:noFill/>
          </a:ln>
        </p:spPr>
      </p:pic>
      <p:pic>
        <p:nvPicPr>
          <p:cNvPr id="317" name="Google Shape;317;g28c7dfa711f_0_205"/>
          <p:cNvPicPr preferRelativeResize="0"/>
          <p:nvPr/>
        </p:nvPicPr>
        <p:blipFill>
          <a:blip r:embed="rId5">
            <a:alphaModFix/>
          </a:blip>
          <a:stretch>
            <a:fillRect/>
          </a:stretch>
        </p:blipFill>
        <p:spPr>
          <a:xfrm>
            <a:off x="4769125" y="2401925"/>
            <a:ext cx="4146276" cy="3307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descr="Questions" id="323" name="Google Shape;323;g28c7dfa711f_0_22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8c7dfa711f_0_221"/>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All animals must care for their offspring in the same way.</a:t>
            </a:r>
            <a:endParaRPr b="0" i="0" sz="3600" u="none" cap="none" strike="noStrike">
              <a:solidFill>
                <a:srgbClr val="000000"/>
              </a:solidFill>
              <a:latin typeface="Calibri"/>
              <a:ea typeface="Calibri"/>
              <a:cs typeface="Calibri"/>
              <a:sym typeface="Calibri"/>
            </a:endParaRPr>
          </a:p>
        </p:txBody>
      </p:sp>
      <p:sp>
        <p:nvSpPr>
          <p:cNvPr id="325" name="Google Shape;325;g28c7dfa711f_0_221"/>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SzPts val="3200"/>
              <a:buFont typeface="Calibri"/>
              <a:buAutoNum type="alphaUcPeriod"/>
            </a:pPr>
            <a:r>
              <a:rPr lang="en-US" sz="3200">
                <a:latin typeface="Calibri"/>
                <a:ea typeface="Calibri"/>
                <a:cs typeface="Calibri"/>
                <a:sym typeface="Calibri"/>
              </a:rPr>
              <a:t>True</a:t>
            </a:r>
            <a:endParaRPr i="0" sz="3200" u="none" cap="none" strike="noStrike">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326" name="Google Shape;326;g28c7dfa711f_0_221"/>
          <p:cNvPicPr preferRelativeResize="0"/>
          <p:nvPr/>
        </p:nvPicPr>
        <p:blipFill rotWithShape="1">
          <a:blip r:embed="rId4">
            <a:alphaModFix/>
          </a:blip>
          <a:srcRect b="0" l="8481" r="9652" t="0"/>
          <a:stretch/>
        </p:blipFill>
        <p:spPr>
          <a:xfrm>
            <a:off x="3227325" y="2174200"/>
            <a:ext cx="2837603" cy="2772699"/>
          </a:xfrm>
          <a:prstGeom prst="rect">
            <a:avLst/>
          </a:prstGeom>
          <a:noFill/>
          <a:ln>
            <a:noFill/>
          </a:ln>
        </p:spPr>
      </p:pic>
      <p:pic>
        <p:nvPicPr>
          <p:cNvPr id="327" name="Google Shape;327;g28c7dfa711f_0_221"/>
          <p:cNvPicPr preferRelativeResize="0"/>
          <p:nvPr/>
        </p:nvPicPr>
        <p:blipFill>
          <a:blip r:embed="rId5">
            <a:alphaModFix/>
          </a:blip>
          <a:stretch>
            <a:fillRect/>
          </a:stretch>
        </p:blipFill>
        <p:spPr>
          <a:xfrm>
            <a:off x="6182015" y="3023175"/>
            <a:ext cx="2721784" cy="2772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descr="Questions" id="333" name="Google Shape;333;g28c7dfa711f_0_23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28c7dfa711f_0_231"/>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All animals must care for their offspring in the same way.</a:t>
            </a:r>
            <a:endParaRPr b="0" i="0" sz="3600" u="none" cap="none" strike="noStrike">
              <a:solidFill>
                <a:srgbClr val="000000"/>
              </a:solidFill>
              <a:latin typeface="Calibri"/>
              <a:ea typeface="Calibri"/>
              <a:cs typeface="Calibri"/>
              <a:sym typeface="Calibri"/>
            </a:endParaRPr>
          </a:p>
        </p:txBody>
      </p:sp>
      <p:sp>
        <p:nvSpPr>
          <p:cNvPr id="335" name="Google Shape;335;g28c7dfa711f_0_231"/>
          <p:cNvSpPr txBox="1"/>
          <p:nvPr/>
        </p:nvSpPr>
        <p:spPr>
          <a:xfrm>
            <a:off x="849600" y="2301875"/>
            <a:ext cx="3874500" cy="138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SzPts val="3200"/>
              <a:buFont typeface="Calibri"/>
              <a:buAutoNum type="alphaUcPeriod"/>
            </a:pPr>
            <a:r>
              <a:rPr lang="en-US" sz="3200">
                <a:latin typeface="Calibri"/>
                <a:ea typeface="Calibri"/>
                <a:cs typeface="Calibri"/>
                <a:sym typeface="Calibri"/>
              </a:rPr>
              <a:t>True</a:t>
            </a:r>
            <a:endParaRPr i="0" sz="3200" u="none" cap="none" strike="noStrike">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False</a:t>
            </a:r>
            <a:endParaRPr b="1" sz="3200">
              <a:solidFill>
                <a:srgbClr val="FF0000"/>
              </a:solidFill>
              <a:latin typeface="Calibri"/>
              <a:ea typeface="Calibri"/>
              <a:cs typeface="Calibri"/>
              <a:sym typeface="Calibri"/>
            </a:endParaRPr>
          </a:p>
        </p:txBody>
      </p:sp>
      <p:pic>
        <p:nvPicPr>
          <p:cNvPr id="336" name="Google Shape;336;g28c7dfa711f_0_231"/>
          <p:cNvPicPr preferRelativeResize="0"/>
          <p:nvPr/>
        </p:nvPicPr>
        <p:blipFill rotWithShape="1">
          <a:blip r:embed="rId4">
            <a:alphaModFix/>
          </a:blip>
          <a:srcRect b="0" l="8481" r="9652" t="0"/>
          <a:stretch/>
        </p:blipFill>
        <p:spPr>
          <a:xfrm>
            <a:off x="3227325" y="2174200"/>
            <a:ext cx="2837603" cy="2772699"/>
          </a:xfrm>
          <a:prstGeom prst="rect">
            <a:avLst/>
          </a:prstGeom>
          <a:noFill/>
          <a:ln>
            <a:noFill/>
          </a:ln>
        </p:spPr>
      </p:pic>
      <p:pic>
        <p:nvPicPr>
          <p:cNvPr id="337" name="Google Shape;337;g28c7dfa711f_0_231"/>
          <p:cNvPicPr preferRelativeResize="0"/>
          <p:nvPr/>
        </p:nvPicPr>
        <p:blipFill>
          <a:blip r:embed="rId5">
            <a:alphaModFix/>
          </a:blip>
          <a:stretch>
            <a:fillRect/>
          </a:stretch>
        </p:blipFill>
        <p:spPr>
          <a:xfrm>
            <a:off x="6182015" y="3023175"/>
            <a:ext cx="2721784" cy="2772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descr="Questions" id="343" name="Google Shape;343;g28c7dfa711f_0_24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8c7dfa711f_0_240"/>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are a plant’s offspring called?</a:t>
            </a:r>
            <a:endParaRPr b="0" i="0" sz="3600" u="none" cap="none" strike="noStrike">
              <a:solidFill>
                <a:srgbClr val="000000"/>
              </a:solidFill>
              <a:latin typeface="Calibri"/>
              <a:ea typeface="Calibri"/>
              <a:cs typeface="Calibri"/>
              <a:sym typeface="Calibri"/>
            </a:endParaRPr>
          </a:p>
        </p:txBody>
      </p:sp>
      <p:pic>
        <p:nvPicPr>
          <p:cNvPr id="345" name="Google Shape;345;g28c7dfa711f_0_240"/>
          <p:cNvPicPr preferRelativeResize="0"/>
          <p:nvPr/>
        </p:nvPicPr>
        <p:blipFill rotWithShape="1">
          <a:blip r:embed="rId4">
            <a:alphaModFix/>
          </a:blip>
          <a:srcRect b="0" l="4599" r="-1639" t="0"/>
          <a:stretch/>
        </p:blipFill>
        <p:spPr>
          <a:xfrm>
            <a:off x="414125" y="1803175"/>
            <a:ext cx="8577475" cy="4297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Artificial Intelligence" id="351" name="Google Shape;351;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52" name="Google Shape;352;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descr="Lightbulb and gear" id="135" name="Google Shape;135;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27e68c1a8e3_0_0"/>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What do plants and animals need to survive?</a:t>
            </a:r>
            <a:endParaRPr b="0" i="0" sz="1400" u="none" cap="none" strike="noStrike">
              <a:solidFill>
                <a:srgbClr val="000000"/>
              </a:solidFill>
              <a:latin typeface="Arial"/>
              <a:ea typeface="Arial"/>
              <a:cs typeface="Arial"/>
              <a:sym typeface="Arial"/>
            </a:endParaRPr>
          </a:p>
        </p:txBody>
      </p:sp>
      <p:pic>
        <p:nvPicPr>
          <p:cNvPr id="137" name="Google Shape;137;g27e68c1a8e3_0_0"/>
          <p:cNvPicPr preferRelativeResize="0"/>
          <p:nvPr/>
        </p:nvPicPr>
        <p:blipFill>
          <a:blip r:embed="rId4">
            <a:alphaModFix/>
          </a:blip>
          <a:stretch>
            <a:fillRect/>
          </a:stretch>
        </p:blipFill>
        <p:spPr>
          <a:xfrm>
            <a:off x="880924" y="1472100"/>
            <a:ext cx="3792975" cy="2528650"/>
          </a:xfrm>
          <a:prstGeom prst="rect">
            <a:avLst/>
          </a:prstGeom>
          <a:noFill/>
          <a:ln>
            <a:noFill/>
          </a:ln>
        </p:spPr>
      </p:pic>
      <p:pic>
        <p:nvPicPr>
          <p:cNvPr id="138" name="Google Shape;138;g27e68c1a8e3_0_0"/>
          <p:cNvPicPr preferRelativeResize="0"/>
          <p:nvPr/>
        </p:nvPicPr>
        <p:blipFill>
          <a:blip r:embed="rId5">
            <a:alphaModFix/>
          </a:blip>
          <a:stretch>
            <a:fillRect/>
          </a:stretch>
        </p:blipFill>
        <p:spPr>
          <a:xfrm>
            <a:off x="4876800" y="1472100"/>
            <a:ext cx="3558847" cy="2528650"/>
          </a:xfrm>
          <a:prstGeom prst="rect">
            <a:avLst/>
          </a:prstGeom>
          <a:noFill/>
          <a:ln>
            <a:noFill/>
          </a:ln>
        </p:spPr>
      </p:pic>
      <p:pic>
        <p:nvPicPr>
          <p:cNvPr id="139" name="Google Shape;139;g27e68c1a8e3_0_0"/>
          <p:cNvPicPr preferRelativeResize="0"/>
          <p:nvPr/>
        </p:nvPicPr>
        <p:blipFill>
          <a:blip r:embed="rId6">
            <a:alphaModFix/>
          </a:blip>
          <a:stretch>
            <a:fillRect/>
          </a:stretch>
        </p:blipFill>
        <p:spPr>
          <a:xfrm>
            <a:off x="880925" y="4153150"/>
            <a:ext cx="3792975" cy="2416159"/>
          </a:xfrm>
          <a:prstGeom prst="rect">
            <a:avLst/>
          </a:prstGeom>
          <a:noFill/>
          <a:ln>
            <a:noFill/>
          </a:ln>
        </p:spPr>
      </p:pic>
      <p:pic>
        <p:nvPicPr>
          <p:cNvPr id="140" name="Google Shape;140;g27e68c1a8e3_0_0"/>
          <p:cNvPicPr preferRelativeResize="0"/>
          <p:nvPr/>
        </p:nvPicPr>
        <p:blipFill rotWithShape="1">
          <a:blip r:embed="rId7">
            <a:alphaModFix/>
          </a:blip>
          <a:srcRect b="22791" l="0" r="0" t="0"/>
          <a:stretch/>
        </p:blipFill>
        <p:spPr>
          <a:xfrm>
            <a:off x="4876800" y="4153150"/>
            <a:ext cx="3558850" cy="2416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descr="Artificial Intelligence" id="358" name="Google Shape;358;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59" name="Google Shape;359;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60" name="Google Shape;360;g27e576c1a67_0_796"/>
          <p:cNvPicPr preferRelativeResize="0"/>
          <p:nvPr/>
        </p:nvPicPr>
        <p:blipFill>
          <a:blip r:embed="rId5">
            <a:alphaModFix/>
          </a:blip>
          <a:stretch>
            <a:fillRect/>
          </a:stretch>
        </p:blipFill>
        <p:spPr>
          <a:xfrm>
            <a:off x="762000" y="1167650"/>
            <a:ext cx="7620000" cy="5076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descr="Artificial Intelligence" id="366" name="Google Shape;366;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7" name="Google Shape;367;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68" name="Google Shape;368;g27e576c1a67_0_803"/>
          <p:cNvPicPr preferRelativeResize="0"/>
          <p:nvPr/>
        </p:nvPicPr>
        <p:blipFill>
          <a:blip r:embed="rId5">
            <a:alphaModFix/>
          </a:blip>
          <a:stretch>
            <a:fillRect/>
          </a:stretch>
        </p:blipFill>
        <p:spPr>
          <a:xfrm>
            <a:off x="807138" y="1223125"/>
            <a:ext cx="7529724" cy="50198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descr="Artificial Intelligence" id="374" name="Google Shape;374;g28c7dfa711f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5" name="Google Shape;375;g28c7dfa711f_0_25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76" name="Google Shape;376;g28c7dfa711f_0_252"/>
          <p:cNvPicPr preferRelativeResize="0"/>
          <p:nvPr/>
        </p:nvPicPr>
        <p:blipFill>
          <a:blip r:embed="rId5">
            <a:alphaModFix/>
          </a:blip>
          <a:stretch>
            <a:fillRect/>
          </a:stretch>
        </p:blipFill>
        <p:spPr>
          <a:xfrm>
            <a:off x="152400" y="1002000"/>
            <a:ext cx="8839202" cy="530352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descr="Artificial Intelligence" id="382" name="Google Shape;382;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83" name="Google Shape;383;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descr="Artificial Intelligence" id="389" name="Google Shape;389;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0" name="Google Shape;390;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91" name="Google Shape;391;g25e11802ac4_0_864"/>
          <p:cNvPicPr preferRelativeResize="0"/>
          <p:nvPr/>
        </p:nvPicPr>
        <p:blipFill>
          <a:blip r:embed="rId5">
            <a:alphaModFix/>
          </a:blip>
          <a:stretch>
            <a:fillRect/>
          </a:stretch>
        </p:blipFill>
        <p:spPr>
          <a:xfrm>
            <a:off x="1778851" y="735300"/>
            <a:ext cx="5586300" cy="5586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descr="Artificial Intelligence" id="397" name="Google Shape;397;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8" name="Google Shape;398;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99" name="Google Shape;399;g25e11802ac4_0_780"/>
          <p:cNvPicPr preferRelativeResize="0"/>
          <p:nvPr/>
        </p:nvPicPr>
        <p:blipFill rotWithShape="1">
          <a:blip r:embed="rId5">
            <a:alphaModFix/>
          </a:blip>
          <a:srcRect b="0" l="3697" r="0" t="0"/>
          <a:stretch/>
        </p:blipFill>
        <p:spPr>
          <a:xfrm>
            <a:off x="1020850" y="1363950"/>
            <a:ext cx="7102325" cy="4904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descr="Questions" id="405" name="Google Shape;405;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one is NOT an example of offspring?</a:t>
            </a:r>
            <a:endParaRPr b="0" i="0" sz="1400" u="none" cap="none" strike="noStrike">
              <a:solidFill>
                <a:srgbClr val="000000"/>
              </a:solidFill>
              <a:latin typeface="Arial"/>
              <a:ea typeface="Arial"/>
              <a:cs typeface="Arial"/>
              <a:sym typeface="Arial"/>
            </a:endParaRPr>
          </a:p>
        </p:txBody>
      </p:sp>
      <p:sp>
        <p:nvSpPr>
          <p:cNvPr descr="Questions" id="412" name="Google Shape;412;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3" name="Google Shape;413;g27430209113_0_1469"/>
          <p:cNvPicPr preferRelativeResize="0"/>
          <p:nvPr/>
        </p:nvPicPr>
        <p:blipFill>
          <a:blip r:embed="rId4">
            <a:alphaModFix/>
          </a:blip>
          <a:stretch>
            <a:fillRect/>
          </a:stretch>
        </p:blipFill>
        <p:spPr>
          <a:xfrm>
            <a:off x="171875" y="2403400"/>
            <a:ext cx="2982150" cy="2880350"/>
          </a:xfrm>
          <a:prstGeom prst="rect">
            <a:avLst/>
          </a:prstGeom>
          <a:noFill/>
          <a:ln>
            <a:noFill/>
          </a:ln>
        </p:spPr>
      </p:pic>
      <p:pic>
        <p:nvPicPr>
          <p:cNvPr id="414" name="Google Shape;414;g27430209113_0_1469"/>
          <p:cNvPicPr preferRelativeResize="0"/>
          <p:nvPr/>
        </p:nvPicPr>
        <p:blipFill>
          <a:blip r:embed="rId5">
            <a:alphaModFix/>
          </a:blip>
          <a:stretch>
            <a:fillRect/>
          </a:stretch>
        </p:blipFill>
        <p:spPr>
          <a:xfrm>
            <a:off x="3278250" y="2403400"/>
            <a:ext cx="2982150" cy="2880351"/>
          </a:xfrm>
          <a:prstGeom prst="rect">
            <a:avLst/>
          </a:prstGeom>
          <a:noFill/>
          <a:ln>
            <a:noFill/>
          </a:ln>
        </p:spPr>
      </p:pic>
      <p:pic>
        <p:nvPicPr>
          <p:cNvPr id="415" name="Google Shape;415;g27430209113_0_1469"/>
          <p:cNvPicPr preferRelativeResize="0"/>
          <p:nvPr/>
        </p:nvPicPr>
        <p:blipFill rotWithShape="1">
          <a:blip r:embed="rId6">
            <a:alphaModFix/>
          </a:blip>
          <a:srcRect b="42759" l="0" r="60358" t="0"/>
          <a:stretch/>
        </p:blipFill>
        <p:spPr>
          <a:xfrm>
            <a:off x="6421125" y="2446625"/>
            <a:ext cx="2551424" cy="2793925"/>
          </a:xfrm>
          <a:prstGeom prst="rect">
            <a:avLst/>
          </a:prstGeom>
          <a:noFill/>
          <a:ln>
            <a:noFill/>
          </a:ln>
        </p:spPr>
      </p:pic>
      <p:sp>
        <p:nvSpPr>
          <p:cNvPr id="416" name="Google Shape;416;g27430209113_0_1469"/>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Bear Cub</a:t>
            </a:r>
            <a:endParaRPr b="0" i="0" sz="1400" u="none" cap="none" strike="noStrike">
              <a:solidFill>
                <a:srgbClr val="000000"/>
              </a:solidFill>
              <a:latin typeface="Arial"/>
              <a:ea typeface="Arial"/>
              <a:cs typeface="Arial"/>
              <a:sym typeface="Arial"/>
            </a:endParaRPr>
          </a:p>
        </p:txBody>
      </p:sp>
      <p:sp>
        <p:nvSpPr>
          <p:cNvPr id="417" name="Google Shape;417;g27430209113_0_1469"/>
          <p:cNvSpPr txBox="1"/>
          <p:nvPr/>
        </p:nvSpPr>
        <p:spPr>
          <a:xfrm>
            <a:off x="3558375"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Teddy Bear</a:t>
            </a:r>
            <a:endParaRPr b="0" i="0" sz="1400" u="none" cap="none" strike="noStrike">
              <a:solidFill>
                <a:srgbClr val="000000"/>
              </a:solidFill>
              <a:latin typeface="Arial"/>
              <a:ea typeface="Arial"/>
              <a:cs typeface="Arial"/>
              <a:sym typeface="Arial"/>
            </a:endParaRPr>
          </a:p>
        </p:txBody>
      </p:sp>
      <p:sp>
        <p:nvSpPr>
          <p:cNvPr id="418" name="Google Shape;418;g27430209113_0_1469"/>
          <p:cNvSpPr txBox="1"/>
          <p:nvPr/>
        </p:nvSpPr>
        <p:spPr>
          <a:xfrm>
            <a:off x="635637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Watermelon</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Seeds</a:t>
            </a:r>
            <a:endParaRPr sz="36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8c7dfa711f_0_2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one is NOT an example of offspring?</a:t>
            </a:r>
            <a:endParaRPr b="0" i="0" sz="1400" u="none" cap="none" strike="noStrike">
              <a:solidFill>
                <a:srgbClr val="000000"/>
              </a:solidFill>
              <a:latin typeface="Arial"/>
              <a:ea typeface="Arial"/>
              <a:cs typeface="Arial"/>
              <a:sym typeface="Arial"/>
            </a:endParaRPr>
          </a:p>
        </p:txBody>
      </p:sp>
      <p:sp>
        <p:nvSpPr>
          <p:cNvPr descr="Questions" id="425" name="Google Shape;425;g28c7dfa711f_0_2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6" name="Google Shape;426;g28c7dfa711f_0_269"/>
          <p:cNvPicPr preferRelativeResize="0"/>
          <p:nvPr/>
        </p:nvPicPr>
        <p:blipFill>
          <a:blip r:embed="rId4">
            <a:alphaModFix/>
          </a:blip>
          <a:stretch>
            <a:fillRect/>
          </a:stretch>
        </p:blipFill>
        <p:spPr>
          <a:xfrm>
            <a:off x="171875" y="2403400"/>
            <a:ext cx="2982150" cy="2880350"/>
          </a:xfrm>
          <a:prstGeom prst="rect">
            <a:avLst/>
          </a:prstGeom>
          <a:noFill/>
          <a:ln>
            <a:noFill/>
          </a:ln>
        </p:spPr>
      </p:pic>
      <p:pic>
        <p:nvPicPr>
          <p:cNvPr id="427" name="Google Shape;427;g28c7dfa711f_0_269"/>
          <p:cNvPicPr preferRelativeResize="0"/>
          <p:nvPr/>
        </p:nvPicPr>
        <p:blipFill>
          <a:blip r:embed="rId5">
            <a:alphaModFix/>
          </a:blip>
          <a:stretch>
            <a:fillRect/>
          </a:stretch>
        </p:blipFill>
        <p:spPr>
          <a:xfrm>
            <a:off x="3278250" y="2403400"/>
            <a:ext cx="2982150" cy="2880351"/>
          </a:xfrm>
          <a:prstGeom prst="rect">
            <a:avLst/>
          </a:prstGeom>
          <a:noFill/>
          <a:ln>
            <a:noFill/>
          </a:ln>
        </p:spPr>
      </p:pic>
      <p:pic>
        <p:nvPicPr>
          <p:cNvPr id="428" name="Google Shape;428;g28c7dfa711f_0_269"/>
          <p:cNvPicPr preferRelativeResize="0"/>
          <p:nvPr/>
        </p:nvPicPr>
        <p:blipFill rotWithShape="1">
          <a:blip r:embed="rId6">
            <a:alphaModFix/>
          </a:blip>
          <a:srcRect b="42759" l="0" r="60358" t="0"/>
          <a:stretch/>
        </p:blipFill>
        <p:spPr>
          <a:xfrm>
            <a:off x="6421125" y="2446625"/>
            <a:ext cx="2551424" cy="2793925"/>
          </a:xfrm>
          <a:prstGeom prst="rect">
            <a:avLst/>
          </a:prstGeom>
          <a:noFill/>
          <a:ln>
            <a:noFill/>
          </a:ln>
        </p:spPr>
      </p:pic>
      <p:sp>
        <p:nvSpPr>
          <p:cNvPr id="429" name="Google Shape;429;g28c7dfa711f_0_269"/>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Bear Cub</a:t>
            </a:r>
            <a:endParaRPr b="0" i="0" sz="1400" u="none" cap="none" strike="noStrike">
              <a:solidFill>
                <a:srgbClr val="000000"/>
              </a:solidFill>
              <a:latin typeface="Arial"/>
              <a:ea typeface="Arial"/>
              <a:cs typeface="Arial"/>
              <a:sym typeface="Arial"/>
            </a:endParaRPr>
          </a:p>
        </p:txBody>
      </p:sp>
      <p:sp>
        <p:nvSpPr>
          <p:cNvPr id="430" name="Google Shape;430;g28c7dfa711f_0_269"/>
          <p:cNvSpPr txBox="1"/>
          <p:nvPr/>
        </p:nvSpPr>
        <p:spPr>
          <a:xfrm>
            <a:off x="3558375"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Teddy Bear</a:t>
            </a:r>
            <a:endParaRPr b="0" i="0" sz="1400" u="none" cap="none" strike="noStrike">
              <a:solidFill>
                <a:srgbClr val="000000"/>
              </a:solidFill>
              <a:latin typeface="Arial"/>
              <a:ea typeface="Arial"/>
              <a:cs typeface="Arial"/>
              <a:sym typeface="Arial"/>
            </a:endParaRPr>
          </a:p>
        </p:txBody>
      </p:sp>
      <p:sp>
        <p:nvSpPr>
          <p:cNvPr id="431" name="Google Shape;431;g28c7dfa711f_0_269"/>
          <p:cNvSpPr txBox="1"/>
          <p:nvPr/>
        </p:nvSpPr>
        <p:spPr>
          <a:xfrm>
            <a:off x="635637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Watermelon</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Seeds</a:t>
            </a:r>
            <a:endParaRPr sz="3600">
              <a:solidFill>
                <a:schemeClr val="dk1"/>
              </a:solidFill>
              <a:latin typeface="Calibri"/>
              <a:ea typeface="Calibri"/>
              <a:cs typeface="Calibri"/>
              <a:sym typeface="Calibri"/>
            </a:endParaRPr>
          </a:p>
        </p:txBody>
      </p:sp>
      <p:sp>
        <p:nvSpPr>
          <p:cNvPr id="432" name="Google Shape;432;g28c7dfa711f_0_269"/>
          <p:cNvSpPr/>
          <p:nvPr/>
        </p:nvSpPr>
        <p:spPr>
          <a:xfrm>
            <a:off x="3154025" y="1925700"/>
            <a:ext cx="3267300" cy="4659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39" name="Google Shape;439;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descr="Rewind" id="146" name="Google Shape;146;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descr="Rewind" id="445" name="Google Shape;445;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27e576c1a67_0_109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Offspring</a:t>
            </a:r>
            <a:r>
              <a:rPr b="1" lang="en-US">
                <a:solidFill>
                  <a:schemeClr val="dk1"/>
                </a:solidFill>
              </a:rPr>
              <a:t>: the young of a living thing</a:t>
            </a:r>
            <a:endParaRPr/>
          </a:p>
        </p:txBody>
      </p:sp>
      <p:pic>
        <p:nvPicPr>
          <p:cNvPr id="447" name="Google Shape;447;g27e576c1a67_0_1091"/>
          <p:cNvPicPr preferRelativeResize="0"/>
          <p:nvPr/>
        </p:nvPicPr>
        <p:blipFill>
          <a:blip r:embed="rId4">
            <a:alphaModFix/>
          </a:blip>
          <a:stretch>
            <a:fillRect/>
          </a:stretch>
        </p:blipFill>
        <p:spPr>
          <a:xfrm>
            <a:off x="366775" y="1967125"/>
            <a:ext cx="4095501" cy="3940649"/>
          </a:xfrm>
          <a:prstGeom prst="rect">
            <a:avLst/>
          </a:prstGeom>
          <a:noFill/>
          <a:ln>
            <a:noFill/>
          </a:ln>
        </p:spPr>
      </p:pic>
      <p:pic>
        <p:nvPicPr>
          <p:cNvPr id="448" name="Google Shape;448;g27e576c1a67_0_1091"/>
          <p:cNvPicPr preferRelativeResize="0"/>
          <p:nvPr/>
        </p:nvPicPr>
        <p:blipFill rotWithShape="1">
          <a:blip r:embed="rId5">
            <a:alphaModFix/>
          </a:blip>
          <a:srcRect b="0" l="26378" r="0" t="0"/>
          <a:stretch/>
        </p:blipFill>
        <p:spPr>
          <a:xfrm>
            <a:off x="4747000" y="1967125"/>
            <a:ext cx="4253674" cy="3940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55" name="Google Shape;455;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56" name="Google Shape;456;g25e11802ac4_0_1976"/>
          <p:cNvCxnSpPr>
            <a:stCxn id="457" idx="4"/>
            <a:endCxn id="454"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58" name="Google Shape;458;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59" name="Google Shape;459;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57" name="Google Shape;457;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66" name="Google Shape;466;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67" name="Google Shape;467;g25e11802ac4_0_1886"/>
          <p:cNvCxnSpPr>
            <a:stCxn id="468" idx="4"/>
            <a:endCxn id="46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69" name="Google Shape;469;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70" name="Google Shape;470;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68" name="Google Shape;468;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1" name="Google Shape;471;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472" name="Google Shape;472;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73" name="Google Shape;473;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74" name="Google Shape;474;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75" name="Google Shape;475;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offspring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476" name="Google Shape;476;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77" name="Google Shape;477;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78" name="Google Shape;478;g25e11802ac4_0_1886"/>
          <p:cNvCxnSpPr>
            <a:stCxn id="479" idx="4"/>
            <a:endCxn id="47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80" name="Google Shape;480;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81" name="Google Shape;481;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79" name="Google Shape;479;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8" name="Google Shape;488;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89" name="Google Shape;489;g25e11802ac4_0_1992"/>
          <p:cNvCxnSpPr>
            <a:stCxn id="490" idx="4"/>
            <a:endCxn id="48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91" name="Google Shape;491;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2" name="Google Shape;492;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0" name="Google Shape;490;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93" name="Google Shape;493;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offspring</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494" name="Google Shape;494;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495" name="Google Shape;495;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496" name="Google Shape;496;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497" name="Google Shape;497;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498" name="Google Shape;498;g25e11802ac4_0_1992"/>
          <p:cNvPicPr preferRelativeResize="0"/>
          <p:nvPr/>
        </p:nvPicPr>
        <p:blipFill>
          <a:blip r:embed="rId3">
            <a:alphaModFix/>
          </a:blip>
          <a:stretch>
            <a:fillRect/>
          </a:stretch>
        </p:blipFill>
        <p:spPr>
          <a:xfrm>
            <a:off x="1064275" y="2050175"/>
            <a:ext cx="3281080" cy="2186025"/>
          </a:xfrm>
          <a:prstGeom prst="rect">
            <a:avLst/>
          </a:prstGeom>
          <a:noFill/>
          <a:ln>
            <a:noFill/>
          </a:ln>
        </p:spPr>
      </p:pic>
      <p:pic>
        <p:nvPicPr>
          <p:cNvPr id="499" name="Google Shape;499;g25e11802ac4_0_1992"/>
          <p:cNvPicPr preferRelativeResize="0"/>
          <p:nvPr/>
        </p:nvPicPr>
        <p:blipFill>
          <a:blip r:embed="rId4">
            <a:alphaModFix/>
          </a:blip>
          <a:stretch>
            <a:fillRect/>
          </a:stretch>
        </p:blipFill>
        <p:spPr>
          <a:xfrm>
            <a:off x="5731050" y="2050175"/>
            <a:ext cx="3057450" cy="2186025"/>
          </a:xfrm>
          <a:prstGeom prst="rect">
            <a:avLst/>
          </a:prstGeom>
          <a:noFill/>
          <a:ln>
            <a:noFill/>
          </a:ln>
        </p:spPr>
      </p:pic>
      <p:pic>
        <p:nvPicPr>
          <p:cNvPr id="500" name="Google Shape;500;g25e11802ac4_0_1992"/>
          <p:cNvPicPr preferRelativeResize="0"/>
          <p:nvPr/>
        </p:nvPicPr>
        <p:blipFill>
          <a:blip r:embed="rId5">
            <a:alphaModFix/>
          </a:blip>
          <a:stretch>
            <a:fillRect/>
          </a:stretch>
        </p:blipFill>
        <p:spPr>
          <a:xfrm>
            <a:off x="1176088" y="4576150"/>
            <a:ext cx="3057450" cy="2025925"/>
          </a:xfrm>
          <a:prstGeom prst="rect">
            <a:avLst/>
          </a:prstGeom>
          <a:noFill/>
          <a:ln>
            <a:noFill/>
          </a:ln>
        </p:spPr>
      </p:pic>
      <p:pic>
        <p:nvPicPr>
          <p:cNvPr id="501" name="Google Shape;501;g25e11802ac4_0_1992"/>
          <p:cNvPicPr preferRelativeResize="0"/>
          <p:nvPr/>
        </p:nvPicPr>
        <p:blipFill>
          <a:blip r:embed="rId6">
            <a:alphaModFix/>
          </a:blip>
          <a:stretch>
            <a:fillRect/>
          </a:stretch>
        </p:blipFill>
        <p:spPr>
          <a:xfrm>
            <a:off x="5731050" y="4481013"/>
            <a:ext cx="3057450" cy="22161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7e576c1a67_0_111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8" name="Google Shape;508;g27e576c1a67_0_111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09" name="Google Shape;509;g27e576c1a67_0_1119"/>
          <p:cNvCxnSpPr>
            <a:stCxn id="510" idx="4"/>
            <a:endCxn id="50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1" name="Google Shape;511;g27e576c1a67_0_111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2" name="Google Shape;512;g27e576c1a67_0_111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0" name="Google Shape;510;g27e576c1a67_0_111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3" name="Google Shape;513;g27e576c1a67_0_1119"/>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offspring</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14" name="Google Shape;514;g27e576c1a67_0_1119"/>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15" name="Google Shape;515;g27e576c1a67_0_1119"/>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16" name="Google Shape;516;g27e576c1a67_0_1119"/>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17" name="Google Shape;517;g27e576c1a67_0_1119"/>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18" name="Google Shape;518;g27e576c1a67_0_1119"/>
          <p:cNvPicPr preferRelativeResize="0"/>
          <p:nvPr/>
        </p:nvPicPr>
        <p:blipFill>
          <a:blip r:embed="rId3">
            <a:alphaModFix/>
          </a:blip>
          <a:stretch>
            <a:fillRect/>
          </a:stretch>
        </p:blipFill>
        <p:spPr>
          <a:xfrm>
            <a:off x="1064275" y="2050175"/>
            <a:ext cx="3281080" cy="2186025"/>
          </a:xfrm>
          <a:prstGeom prst="rect">
            <a:avLst/>
          </a:prstGeom>
          <a:noFill/>
          <a:ln>
            <a:noFill/>
          </a:ln>
        </p:spPr>
      </p:pic>
      <p:pic>
        <p:nvPicPr>
          <p:cNvPr id="519" name="Google Shape;519;g27e576c1a67_0_1119"/>
          <p:cNvPicPr preferRelativeResize="0"/>
          <p:nvPr/>
        </p:nvPicPr>
        <p:blipFill>
          <a:blip r:embed="rId4">
            <a:alphaModFix/>
          </a:blip>
          <a:stretch>
            <a:fillRect/>
          </a:stretch>
        </p:blipFill>
        <p:spPr>
          <a:xfrm>
            <a:off x="5731050" y="2050175"/>
            <a:ext cx="3057450" cy="2186025"/>
          </a:xfrm>
          <a:prstGeom prst="rect">
            <a:avLst/>
          </a:prstGeom>
          <a:noFill/>
          <a:ln>
            <a:noFill/>
          </a:ln>
        </p:spPr>
      </p:pic>
      <p:pic>
        <p:nvPicPr>
          <p:cNvPr id="520" name="Google Shape;520;g27e576c1a67_0_1119"/>
          <p:cNvPicPr preferRelativeResize="0"/>
          <p:nvPr/>
        </p:nvPicPr>
        <p:blipFill>
          <a:blip r:embed="rId5">
            <a:alphaModFix/>
          </a:blip>
          <a:stretch>
            <a:fillRect/>
          </a:stretch>
        </p:blipFill>
        <p:spPr>
          <a:xfrm>
            <a:off x="1176088" y="4576150"/>
            <a:ext cx="3057450" cy="2025925"/>
          </a:xfrm>
          <a:prstGeom prst="rect">
            <a:avLst/>
          </a:prstGeom>
          <a:noFill/>
          <a:ln>
            <a:noFill/>
          </a:ln>
        </p:spPr>
      </p:pic>
      <p:pic>
        <p:nvPicPr>
          <p:cNvPr id="521" name="Google Shape;521;g27e576c1a67_0_1119"/>
          <p:cNvPicPr preferRelativeResize="0"/>
          <p:nvPr/>
        </p:nvPicPr>
        <p:blipFill>
          <a:blip r:embed="rId6">
            <a:alphaModFix/>
          </a:blip>
          <a:stretch>
            <a:fillRect/>
          </a:stretch>
        </p:blipFill>
        <p:spPr>
          <a:xfrm>
            <a:off x="5731050" y="4481013"/>
            <a:ext cx="3057450" cy="2216199"/>
          </a:xfrm>
          <a:prstGeom prst="rect">
            <a:avLst/>
          </a:prstGeom>
          <a:noFill/>
          <a:ln>
            <a:noFill/>
          </a:ln>
        </p:spPr>
      </p:pic>
      <p:sp>
        <p:nvSpPr>
          <p:cNvPr id="522" name="Google Shape;522;g27e576c1a67_0_1119"/>
          <p:cNvSpPr/>
          <p:nvPr/>
        </p:nvSpPr>
        <p:spPr>
          <a:xfrm>
            <a:off x="269175" y="1780750"/>
            <a:ext cx="4514700" cy="2535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g25e11802ac4_0_2108"/>
          <p:cNvPicPr preferRelativeResize="0"/>
          <p:nvPr/>
        </p:nvPicPr>
        <p:blipFill>
          <a:blip r:embed="rId3">
            <a:alphaModFix/>
          </a:blip>
          <a:stretch>
            <a:fillRect/>
          </a:stretch>
        </p:blipFill>
        <p:spPr>
          <a:xfrm>
            <a:off x="5184875" y="1101787"/>
            <a:ext cx="3281080" cy="2186025"/>
          </a:xfrm>
          <a:prstGeom prst="rect">
            <a:avLst/>
          </a:prstGeom>
          <a:noFill/>
          <a:ln>
            <a:noFill/>
          </a:ln>
        </p:spPr>
      </p:pic>
      <p:sp>
        <p:nvSpPr>
          <p:cNvPr id="529" name="Google Shape;529;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0" name="Google Shape;530;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1" name="Google Shape;531;g25e11802ac4_0_2108"/>
          <p:cNvCxnSpPr>
            <a:stCxn id="532" idx="4"/>
            <a:endCxn id="52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3" name="Google Shape;533;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4" name="Google Shape;534;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2" name="Google Shape;532;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5" name="Google Shape;535;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36" name="Google Shape;536;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37" name="Google Shape;537;g25e11802ac4_0_2108"/>
          <p:cNvCxnSpPr>
            <a:stCxn id="538" idx="4"/>
            <a:endCxn id="53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39" name="Google Shape;539;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40" name="Google Shape;540;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38" name="Google Shape;538;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1" name="Google Shape;541;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42" name="Google Shape;542;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43" name="Google Shape;543;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44" name="Google Shape;544;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offspring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545" name="Google Shape;545;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2" name="Google Shape;552;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3" name="Google Shape;553;g25e11802ac4_0_2130"/>
          <p:cNvCxnSpPr>
            <a:stCxn id="554" idx="4"/>
            <a:endCxn id="55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5" name="Google Shape;555;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6" name="Google Shape;556;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4" name="Google Shape;554;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57" name="Google Shape;557;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offspring</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58" name="Google Shape;558;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559" name="Google Shape;559;g25e11802ac4_0_2130"/>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of mass in motion</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560" name="Google Shape;560;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61" name="Google Shape;561;g25e11802ac4_0_2130"/>
          <p:cNvSpPr txBox="1"/>
          <p:nvPr/>
        </p:nvSpPr>
        <p:spPr>
          <a:xfrm>
            <a:off x="997332" y="193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i="0" sz="2400" u="none" cap="none" strike="noStrike">
              <a:solidFill>
                <a:schemeClr val="dk1"/>
              </a:solidFill>
              <a:latin typeface="Helvetica Neue Light"/>
              <a:ea typeface="Helvetica Neue Light"/>
              <a:cs typeface="Helvetica Neue Light"/>
              <a:sym typeface="Helvetica Neue Light"/>
            </a:endParaRPr>
          </a:p>
        </p:txBody>
      </p:sp>
      <p:sp>
        <p:nvSpPr>
          <p:cNvPr id="562" name="Google Shape;562;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63" name="Google Shape;563;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64" name="Google Shape;564;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65" name="Google Shape;565;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66" name="Google Shape;566;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Green pigment found in plants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7e576c1a67_0_1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3" name="Google Shape;573;g27e576c1a67_0_1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4" name="Google Shape;574;g27e576c1a67_0_1151"/>
          <p:cNvCxnSpPr>
            <a:stCxn id="575" idx="4"/>
            <a:endCxn id="57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6" name="Google Shape;576;g27e576c1a67_0_1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7" name="Google Shape;577;g27e576c1a67_0_1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5" name="Google Shape;575;g27e576c1a67_0_1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8" name="Google Shape;578;g27e576c1a67_0_115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offspring</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79" name="Google Shape;579;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0" name="Google Shape;580;g27e576c1a67_0_115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1" name="Google Shape;581;g27e576c1a67_0_115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2" name="Google Shape;582;g27e576c1a67_0_115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3" name="Google Shape;583;g27e576c1a67_0_115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84" name="Google Shape;584;g27e576c1a67_0_1151"/>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585" name="Google Shape;585;g27e576c1a67_0_1151"/>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of mass in motion</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586" name="Google Shape;586;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7" name="Google Shape;587;g27e576c1a67_0_1151"/>
          <p:cNvSpPr txBox="1"/>
          <p:nvPr/>
        </p:nvSpPr>
        <p:spPr>
          <a:xfrm>
            <a:off x="997332" y="193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i="0" sz="2400" u="none" cap="none" strike="noStrike">
              <a:solidFill>
                <a:schemeClr val="dk1"/>
              </a:solidFill>
              <a:latin typeface="Helvetica Neue Light"/>
              <a:ea typeface="Helvetica Neue Light"/>
              <a:cs typeface="Helvetica Neue Light"/>
              <a:sym typeface="Helvetica Neue Light"/>
            </a:endParaRPr>
          </a:p>
        </p:txBody>
      </p:sp>
      <p:sp>
        <p:nvSpPr>
          <p:cNvPr id="588" name="Google Shape;588;g27e576c1a67_0_1151"/>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Green pigment found in plants</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589" name="Google Shape;589;g27e576c1a67_0_1151"/>
          <p:cNvSpPr/>
          <p:nvPr/>
        </p:nvSpPr>
        <p:spPr>
          <a:xfrm>
            <a:off x="144950" y="5010975"/>
            <a:ext cx="85104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6" name="Google Shape;596;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7" name="Google Shape;597;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8" name="Google Shape;598;g25e11802ac4_0_2343"/>
          <p:cNvCxnSpPr>
            <a:stCxn id="599" idx="4"/>
            <a:endCxn id="59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0" name="Google Shape;600;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1" name="Google Shape;601;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9" name="Google Shape;599;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2" name="Google Shape;602;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03" name="Google Shape;603;g25e11802ac4_0_2343"/>
          <p:cNvCxnSpPr>
            <a:stCxn id="604" idx="4"/>
            <a:endCxn id="59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05" name="Google Shape;605;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06" name="Google Shape;606;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607" name="Google Shape;607;g25e11802ac4_0_2343"/>
          <p:cNvPicPr preferRelativeResize="0"/>
          <p:nvPr/>
        </p:nvPicPr>
        <p:blipFill>
          <a:blip r:embed="rId3">
            <a:alphaModFix/>
          </a:blip>
          <a:stretch>
            <a:fillRect/>
          </a:stretch>
        </p:blipFill>
        <p:spPr>
          <a:xfrm>
            <a:off x="5184875" y="1101787"/>
            <a:ext cx="3281080" cy="2186025"/>
          </a:xfrm>
          <a:prstGeom prst="rect">
            <a:avLst/>
          </a:prstGeom>
          <a:noFill/>
          <a:ln>
            <a:noFill/>
          </a:ln>
        </p:spPr>
      </p:pic>
      <p:sp>
        <p:nvSpPr>
          <p:cNvPr id="604" name="Google Shape;604;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8" name="Google Shape;608;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09" name="Google Shape;609;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10" name="Google Shape;610;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11" name="Google Shape;611;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offspring </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12" name="Google Shape;612;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613" name="Google Shape;613;g25e11802ac4_0_2343"/>
          <p:cNvSpPr txBox="1"/>
          <p:nvPr/>
        </p:nvSpPr>
        <p:spPr>
          <a:xfrm>
            <a:off x="764154" y="15234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0" name="Google Shape;620;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1" name="Google Shape;621;g25e11802ac4_0_2367"/>
          <p:cNvCxnSpPr>
            <a:stCxn id="622" idx="4"/>
            <a:endCxn id="61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3" name="Google Shape;623;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4" name="Google Shape;624;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2" name="Google Shape;622;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5" name="Google Shape;625;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6" name="Google Shape;626;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panda bear eating bamboo</a:t>
            </a:r>
            <a:endParaRPr b="0" i="0" sz="1400" u="none" cap="none" strike="noStrike">
              <a:solidFill>
                <a:srgbClr val="434343"/>
              </a:solidFill>
              <a:latin typeface="Arial"/>
              <a:ea typeface="Arial"/>
              <a:cs typeface="Arial"/>
              <a:sym typeface="Arial"/>
            </a:endParaRPr>
          </a:p>
        </p:txBody>
      </p:sp>
      <p:sp>
        <p:nvSpPr>
          <p:cNvPr id="627" name="Google Shape;627;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8" name="Google Shape;628;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9" name="Google Shape;629;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soccer ball sitting in a field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0" name="Google Shape;630;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31" name="Google Shape;631;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32" name="Google Shape;632;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33" name="Google Shape;633;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34" name="Google Shape;634;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man riding his </a:t>
            </a:r>
            <a:r>
              <a:rPr lang="en-US" sz="2400">
                <a:solidFill>
                  <a:srgbClr val="43464D"/>
                </a:solidFill>
                <a:latin typeface="Helvetica Neue Light"/>
                <a:ea typeface="Helvetica Neue Light"/>
                <a:cs typeface="Helvetica Neue Light"/>
                <a:sym typeface="Helvetica Neue Light"/>
              </a:rPr>
              <a:t>bicycle</a:t>
            </a:r>
            <a:r>
              <a:rPr lang="en-US" sz="2400">
                <a:solidFill>
                  <a:srgbClr val="43464D"/>
                </a:solidFill>
                <a:latin typeface="Helvetica Neue Light"/>
                <a:ea typeface="Helvetica Neue Light"/>
                <a:cs typeface="Helvetica Neue Light"/>
                <a:sym typeface="Helvetica Neue Light"/>
              </a:rPr>
              <a:t> in the park</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8c7dfa711f_0_2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53" name="Google Shape;153;g28c7dfa711f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 name="Google Shape;154;g28c7dfa711f_0_22"/>
          <p:cNvPicPr preferRelativeResize="0"/>
          <p:nvPr/>
        </p:nvPicPr>
        <p:blipFill>
          <a:blip r:embed="rId4">
            <a:alphaModFix/>
          </a:blip>
          <a:stretch>
            <a:fillRect/>
          </a:stretch>
        </p:blipFill>
        <p:spPr>
          <a:xfrm>
            <a:off x="309425" y="2635965"/>
            <a:ext cx="4262575" cy="3489110"/>
          </a:xfrm>
          <a:prstGeom prst="rect">
            <a:avLst/>
          </a:prstGeom>
          <a:noFill/>
          <a:ln>
            <a:noFill/>
          </a:ln>
        </p:spPr>
      </p:pic>
      <p:pic>
        <p:nvPicPr>
          <p:cNvPr id="155" name="Google Shape;155;g28c7dfa711f_0_22"/>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27e576c1a67_0_11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1" name="Google Shape;641;g27e576c1a67_0_11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g27e576c1a67_0_1195"/>
          <p:cNvCxnSpPr>
            <a:stCxn id="643" idx="4"/>
            <a:endCxn id="64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4" name="Google Shape;644;g27e576c1a67_0_11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5" name="Google Shape;645;g27e576c1a67_0_11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3" name="Google Shape;643;g27e576c1a67_0_11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6" name="Google Shape;646;g27e576c1a67_0_119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offspring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7" name="Google Shape;647;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8" name="Google Shape;648;g27e576c1a67_0_119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9" name="Google Shape;649;g27e576c1a67_0_119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0" name="Google Shape;650;g27e576c1a67_0_119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1" name="Google Shape;651;g27e576c1a67_0_119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2" name="Google Shape;652;g27e576c1a67_0_1195"/>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panda bear eating bamboo</a:t>
            </a:r>
            <a:endParaRPr b="0" i="0" sz="1400" u="none" cap="none" strike="noStrike">
              <a:solidFill>
                <a:srgbClr val="434343"/>
              </a:solidFill>
              <a:latin typeface="Arial"/>
              <a:ea typeface="Arial"/>
              <a:cs typeface="Arial"/>
              <a:sym typeface="Arial"/>
            </a:endParaRPr>
          </a:p>
        </p:txBody>
      </p:sp>
      <p:sp>
        <p:nvSpPr>
          <p:cNvPr id="653" name="Google Shape;653;g27e576c1a67_0_1195"/>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4" name="Google Shape;654;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5" name="Google Shape;655;g27e576c1a67_0_1195"/>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soccer ball sitting in a field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6" name="Google Shape;656;g27e576c1a67_0_1195"/>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man riding his bicycle in the park</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7" name="Google Shape;657;g27e576c1a67_0_1195"/>
          <p:cNvSpPr/>
          <p:nvPr/>
        </p:nvSpPr>
        <p:spPr>
          <a:xfrm>
            <a:off x="331300" y="3789300"/>
            <a:ext cx="8616300" cy="88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4" name="Google Shape;664;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5" name="Google Shape;665;g25e11802ac4_0_2511"/>
          <p:cNvCxnSpPr>
            <a:stCxn id="666" idx="4"/>
            <a:endCxn id="66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7" name="Google Shape;667;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6" name="Google Shape;666;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9" name="Google Shape;669;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70" name="Google Shape;670;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1" name="Google Shape;671;g25e11802ac4_0_2511"/>
          <p:cNvCxnSpPr>
            <a:stCxn id="672" idx="4"/>
            <a:endCxn id="66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73" name="Google Shape;673;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74" name="Google Shape;674;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675" name="Google Shape;675;g25e11802ac4_0_2511"/>
          <p:cNvPicPr preferRelativeResize="0"/>
          <p:nvPr/>
        </p:nvPicPr>
        <p:blipFill>
          <a:blip r:embed="rId3">
            <a:alphaModFix/>
          </a:blip>
          <a:stretch>
            <a:fillRect/>
          </a:stretch>
        </p:blipFill>
        <p:spPr>
          <a:xfrm>
            <a:off x="5184875" y="1101787"/>
            <a:ext cx="3281080" cy="2186025"/>
          </a:xfrm>
          <a:prstGeom prst="rect">
            <a:avLst/>
          </a:prstGeom>
          <a:noFill/>
          <a:ln>
            <a:noFill/>
          </a:ln>
        </p:spPr>
      </p:pic>
      <p:sp>
        <p:nvSpPr>
          <p:cNvPr id="672" name="Google Shape;672;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6" name="Google Shape;676;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77" name="Google Shape;677;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78" name="Google Shape;678;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79" name="Google Shape;679;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offspring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680" name="Google Shape;680;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681" name="Google Shape;681;g25e11802ac4_0_2511"/>
          <p:cNvSpPr txBox="1"/>
          <p:nvPr/>
        </p:nvSpPr>
        <p:spPr>
          <a:xfrm>
            <a:off x="764154" y="15234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682" name="Google Shape;682;g25e11802ac4_0_2511"/>
          <p:cNvSpPr txBox="1"/>
          <p:nvPr/>
        </p:nvSpPr>
        <p:spPr>
          <a:xfrm>
            <a:off x="764154" y="4820550"/>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9" name="Google Shape;689;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0" name="Google Shape;690;g25e11802ac4_0_2536"/>
          <p:cNvCxnSpPr>
            <a:stCxn id="691" idx="4"/>
            <a:endCxn id="68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2" name="Google Shape;692;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3" name="Google Shape;693;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1" name="Google Shape;691;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4" name="Google Shape;694;g25e11802ac4_0_2536"/>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offspring</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695" name="Google Shape;695;g25e11802ac4_0_2536"/>
          <p:cNvSpPr txBox="1"/>
          <p:nvPr/>
        </p:nvSpPr>
        <p:spPr>
          <a:xfrm>
            <a:off x="1073532" y="38178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Offspring creates rain and snow that provides plants and animals the </a:t>
            </a:r>
            <a:r>
              <a:rPr lang="en-US" sz="2200">
                <a:solidFill>
                  <a:srgbClr val="434343"/>
                </a:solidFill>
                <a:latin typeface="Helvetica Neue Light"/>
                <a:ea typeface="Helvetica Neue Light"/>
                <a:cs typeface="Helvetica Neue Light"/>
                <a:sym typeface="Helvetica Neue Light"/>
              </a:rPr>
              <a:t>water</a:t>
            </a:r>
            <a:r>
              <a:rPr lang="en-US" sz="2200">
                <a:solidFill>
                  <a:srgbClr val="434343"/>
                </a:solidFill>
                <a:latin typeface="Helvetica Neue Light"/>
                <a:ea typeface="Helvetica Neue Light"/>
                <a:cs typeface="Helvetica Neue Light"/>
                <a:sym typeface="Helvetica Neue Light"/>
              </a:rPr>
              <a:t> they need to live.</a:t>
            </a:r>
            <a:endParaRPr b="0" i="0" sz="2200" u="none" cap="none" strike="noStrike">
              <a:solidFill>
                <a:srgbClr val="434343"/>
              </a:solidFill>
              <a:latin typeface="Arial"/>
              <a:ea typeface="Arial"/>
              <a:cs typeface="Arial"/>
              <a:sym typeface="Arial"/>
            </a:endParaRPr>
          </a:p>
        </p:txBody>
      </p:sp>
      <p:sp>
        <p:nvSpPr>
          <p:cNvPr id="696" name="Google Shape;696;g25e11802ac4_0_2536"/>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Offspring create heat energy that can power our homes, schools, and transportation in our communities.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97" name="Google Shape;697;g25e11802ac4_0_2536"/>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8" name="Google Shape;698;g25e11802ac4_0_2536"/>
          <p:cNvSpPr txBox="1"/>
          <p:nvPr/>
        </p:nvSpPr>
        <p:spPr>
          <a:xfrm>
            <a:off x="1073532" y="17874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Offspring keeps the Earth orbiting in the Sun and creates all the seasons that we experience each year.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99" name="Google Shape;699;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00" name="Google Shape;700;g25e11802ac4_0_2536"/>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01" name="Google Shape;701;g25e11802ac4_0_253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02" name="Google Shape;702;g25e11802ac4_0_2536"/>
          <p:cNvSpPr txBox="1"/>
          <p:nvPr/>
        </p:nvSpPr>
        <p:spPr>
          <a:xfrm>
            <a:off x="393330" y="4828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03" name="Google Shape;703;g25e11802ac4_0_2536"/>
          <p:cNvSpPr txBox="1"/>
          <p:nvPr/>
        </p:nvSpPr>
        <p:spPr>
          <a:xfrm>
            <a:off x="1073532" y="4822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Offspring </a:t>
            </a:r>
            <a:r>
              <a:rPr lang="en-US" sz="2200">
                <a:solidFill>
                  <a:srgbClr val="434343"/>
                </a:solidFill>
                <a:latin typeface="Helvetica Neue Light"/>
                <a:ea typeface="Helvetica Neue Light"/>
                <a:cs typeface="Helvetica Neue Light"/>
                <a:sym typeface="Helvetica Neue Light"/>
              </a:rPr>
              <a:t>help plants and animals, like humans, continue to survive by creating more of each kind.</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7e576c1a67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0" name="Google Shape;710;g27e576c1a67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1" name="Google Shape;711;g27e576c1a67_0_1241"/>
          <p:cNvCxnSpPr>
            <a:stCxn id="712" idx="4"/>
            <a:endCxn id="7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3" name="Google Shape;713;g27e576c1a67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4" name="Google Shape;714;g27e576c1a67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2" name="Google Shape;712;g27e576c1a67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5" name="Google Shape;715;g27e576c1a67_0_1241"/>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offspring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16" name="Google Shape;716;g27e576c1a67_0_124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7" name="Google Shape;717;g27e576c1a67_0_1241"/>
          <p:cNvSpPr txBox="1"/>
          <p:nvPr/>
        </p:nvSpPr>
        <p:spPr>
          <a:xfrm>
            <a:off x="1073532" y="38178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Offspring creates rain and snow that provides plants and animals the water they need to live.</a:t>
            </a:r>
            <a:endParaRPr b="0" i="0" sz="2200" u="none" cap="none" strike="noStrike">
              <a:solidFill>
                <a:srgbClr val="434343"/>
              </a:solidFill>
              <a:latin typeface="Arial"/>
              <a:ea typeface="Arial"/>
              <a:cs typeface="Arial"/>
              <a:sym typeface="Arial"/>
            </a:endParaRPr>
          </a:p>
        </p:txBody>
      </p:sp>
      <p:sp>
        <p:nvSpPr>
          <p:cNvPr id="718" name="Google Shape;718;g27e576c1a67_0_1241"/>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Offspring create heat energy that can power our homes, schools, and transportation in our communities.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19" name="Google Shape;719;g27e576c1a67_0_1241"/>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0" name="Google Shape;720;g27e576c1a67_0_1241"/>
          <p:cNvSpPr txBox="1"/>
          <p:nvPr/>
        </p:nvSpPr>
        <p:spPr>
          <a:xfrm>
            <a:off x="1073532" y="17874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Offspring keeps the Earth orbiting in the Sun and creates all the seasons that we experience each year.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21" name="Google Shape;721;g27e576c1a67_0_1241"/>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22" name="Google Shape;722;g27e576c1a67_0_124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23" name="Google Shape;723;g27e576c1a67_0_1241"/>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4" name="Google Shape;724;g27e576c1a67_0_1241"/>
          <p:cNvSpPr txBox="1"/>
          <p:nvPr/>
        </p:nvSpPr>
        <p:spPr>
          <a:xfrm>
            <a:off x="393330" y="4828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25" name="Google Shape;725;g27e576c1a67_0_1241"/>
          <p:cNvSpPr txBox="1"/>
          <p:nvPr/>
        </p:nvSpPr>
        <p:spPr>
          <a:xfrm>
            <a:off x="1073532" y="4822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Offspring help plants and animals, like humans, continue to survive by creating more of each kind.</a:t>
            </a:r>
            <a:endParaRPr b="0" i="0" sz="2200" u="none" cap="none" strike="noStrike">
              <a:solidFill>
                <a:srgbClr val="434343"/>
              </a:solidFill>
              <a:latin typeface="Arial"/>
              <a:ea typeface="Arial"/>
              <a:cs typeface="Arial"/>
              <a:sym typeface="Arial"/>
            </a:endParaRPr>
          </a:p>
        </p:txBody>
      </p:sp>
      <p:sp>
        <p:nvSpPr>
          <p:cNvPr id="726" name="Google Shape;726;g27e576c1a67_0_1241"/>
          <p:cNvSpPr/>
          <p:nvPr/>
        </p:nvSpPr>
        <p:spPr>
          <a:xfrm>
            <a:off x="207075" y="4721075"/>
            <a:ext cx="8655300" cy="1097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3" name="Google Shape;733;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4" name="Google Shape;734;g25e11802ac4_0_2649"/>
          <p:cNvCxnSpPr>
            <a:stCxn id="735" idx="4"/>
            <a:endCxn id="73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6" name="Google Shape;736;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7" name="Google Shape;737;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5" name="Google Shape;735;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8" name="Google Shape;738;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39" name="Google Shape;739;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40" name="Google Shape;740;g25e11802ac4_0_2649"/>
          <p:cNvCxnSpPr>
            <a:stCxn id="741" idx="4"/>
            <a:endCxn id="73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2" name="Google Shape;742;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3" name="Google Shape;743;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744" name="Google Shape;744;g25e11802ac4_0_2649"/>
          <p:cNvPicPr preferRelativeResize="0"/>
          <p:nvPr/>
        </p:nvPicPr>
        <p:blipFill>
          <a:blip r:embed="rId3">
            <a:alphaModFix/>
          </a:blip>
          <a:stretch>
            <a:fillRect/>
          </a:stretch>
        </p:blipFill>
        <p:spPr>
          <a:xfrm>
            <a:off x="5184875" y="1101787"/>
            <a:ext cx="3281080" cy="2186025"/>
          </a:xfrm>
          <a:prstGeom prst="rect">
            <a:avLst/>
          </a:prstGeom>
          <a:noFill/>
          <a:ln>
            <a:noFill/>
          </a:ln>
        </p:spPr>
      </p:pic>
      <p:sp>
        <p:nvSpPr>
          <p:cNvPr id="741" name="Google Shape;741;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5" name="Google Shape;745;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46" name="Google Shape;746;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47" name="Google Shape;747;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48" name="Google Shape;748;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offspring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749" name="Google Shape;749;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Offspring</a:t>
            </a:r>
            <a:endParaRPr b="0" i="0" sz="700" u="none" cap="none" strike="noStrike">
              <a:solidFill>
                <a:srgbClr val="000000"/>
              </a:solidFill>
              <a:latin typeface="Arial"/>
              <a:ea typeface="Arial"/>
              <a:cs typeface="Arial"/>
              <a:sym typeface="Arial"/>
            </a:endParaRPr>
          </a:p>
        </p:txBody>
      </p:sp>
      <p:sp>
        <p:nvSpPr>
          <p:cNvPr id="750" name="Google Shape;750;g25e11802ac4_0_2649"/>
          <p:cNvSpPr txBox="1"/>
          <p:nvPr/>
        </p:nvSpPr>
        <p:spPr>
          <a:xfrm>
            <a:off x="764154" y="15234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young of a living thing</a:t>
            </a:r>
            <a:endParaRPr b="0" i="0" sz="1400" u="none" cap="none" strike="noStrike">
              <a:solidFill>
                <a:schemeClr val="dk1"/>
              </a:solidFill>
              <a:latin typeface="Arial"/>
              <a:ea typeface="Arial"/>
              <a:cs typeface="Arial"/>
              <a:sym typeface="Arial"/>
            </a:endParaRPr>
          </a:p>
        </p:txBody>
      </p:sp>
      <p:sp>
        <p:nvSpPr>
          <p:cNvPr id="751" name="Google Shape;751;g25e11802ac4_0_2649"/>
          <p:cNvSpPr txBox="1"/>
          <p:nvPr/>
        </p:nvSpPr>
        <p:spPr>
          <a:xfrm>
            <a:off x="764154" y="4820550"/>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mother cat with her kitten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2" name="Google Shape;752;g25e11802ac4_0_2649"/>
          <p:cNvSpPr txBox="1"/>
          <p:nvPr/>
        </p:nvSpPr>
        <p:spPr>
          <a:xfrm>
            <a:off x="4348253" y="4429400"/>
            <a:ext cx="4107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Offspring help plants </a:t>
            </a:r>
            <a:endParaRPr sz="2200">
              <a:solidFill>
                <a:srgbClr val="434343"/>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and animals, like humans, continue to survive by creating more of each kind.</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59" name="Google Shape;759;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descr="Rewind" id="765" name="Google Shape;765;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g27e576c1a67_0_1074"/>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Offspring</a:t>
            </a:r>
            <a:r>
              <a:rPr b="1" lang="en-US">
                <a:solidFill>
                  <a:schemeClr val="dk1"/>
                </a:solidFill>
              </a:rPr>
              <a:t>: the young of a living thing</a:t>
            </a:r>
            <a:endParaRPr/>
          </a:p>
        </p:txBody>
      </p:sp>
      <p:pic>
        <p:nvPicPr>
          <p:cNvPr id="767" name="Google Shape;767;g27e576c1a67_0_1074"/>
          <p:cNvPicPr preferRelativeResize="0"/>
          <p:nvPr/>
        </p:nvPicPr>
        <p:blipFill>
          <a:blip r:embed="rId4">
            <a:alphaModFix/>
          </a:blip>
          <a:stretch>
            <a:fillRect/>
          </a:stretch>
        </p:blipFill>
        <p:spPr>
          <a:xfrm>
            <a:off x="366775" y="1967125"/>
            <a:ext cx="4095501" cy="3940649"/>
          </a:xfrm>
          <a:prstGeom prst="rect">
            <a:avLst/>
          </a:prstGeom>
          <a:noFill/>
          <a:ln>
            <a:noFill/>
          </a:ln>
        </p:spPr>
      </p:pic>
      <p:pic>
        <p:nvPicPr>
          <p:cNvPr id="768" name="Google Shape;768;g27e576c1a67_0_1074"/>
          <p:cNvPicPr preferRelativeResize="0"/>
          <p:nvPr/>
        </p:nvPicPr>
        <p:blipFill rotWithShape="1">
          <a:blip r:embed="rId5">
            <a:alphaModFix/>
          </a:blip>
          <a:srcRect b="0" l="26378" r="0" t="0"/>
          <a:stretch/>
        </p:blipFill>
        <p:spPr>
          <a:xfrm>
            <a:off x="4747000" y="1967125"/>
            <a:ext cx="4253674" cy="3940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descr="Lightbulb and gear" id="774" name="Google Shape;774;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g27e576c1a67_0_1083"/>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What do plants and animals need to survive?</a:t>
            </a:r>
            <a:endParaRPr b="0" i="0" sz="1400" u="none" cap="none" strike="noStrike">
              <a:solidFill>
                <a:srgbClr val="000000"/>
              </a:solidFill>
              <a:latin typeface="Arial"/>
              <a:ea typeface="Arial"/>
              <a:cs typeface="Arial"/>
              <a:sym typeface="Arial"/>
            </a:endParaRPr>
          </a:p>
        </p:txBody>
      </p:sp>
      <p:pic>
        <p:nvPicPr>
          <p:cNvPr id="776" name="Google Shape;776;g27e576c1a67_0_1083"/>
          <p:cNvPicPr preferRelativeResize="0"/>
          <p:nvPr/>
        </p:nvPicPr>
        <p:blipFill>
          <a:blip r:embed="rId4">
            <a:alphaModFix/>
          </a:blip>
          <a:stretch>
            <a:fillRect/>
          </a:stretch>
        </p:blipFill>
        <p:spPr>
          <a:xfrm>
            <a:off x="880924" y="1472100"/>
            <a:ext cx="3792975" cy="2528650"/>
          </a:xfrm>
          <a:prstGeom prst="rect">
            <a:avLst/>
          </a:prstGeom>
          <a:noFill/>
          <a:ln>
            <a:noFill/>
          </a:ln>
        </p:spPr>
      </p:pic>
      <p:pic>
        <p:nvPicPr>
          <p:cNvPr id="777" name="Google Shape;777;g27e576c1a67_0_1083"/>
          <p:cNvPicPr preferRelativeResize="0"/>
          <p:nvPr/>
        </p:nvPicPr>
        <p:blipFill>
          <a:blip r:embed="rId5">
            <a:alphaModFix/>
          </a:blip>
          <a:stretch>
            <a:fillRect/>
          </a:stretch>
        </p:blipFill>
        <p:spPr>
          <a:xfrm>
            <a:off x="4876800" y="1472100"/>
            <a:ext cx="3558847" cy="2528650"/>
          </a:xfrm>
          <a:prstGeom prst="rect">
            <a:avLst/>
          </a:prstGeom>
          <a:noFill/>
          <a:ln>
            <a:noFill/>
          </a:ln>
        </p:spPr>
      </p:pic>
      <p:pic>
        <p:nvPicPr>
          <p:cNvPr id="778" name="Google Shape;778;g27e576c1a67_0_1083"/>
          <p:cNvPicPr preferRelativeResize="0"/>
          <p:nvPr/>
        </p:nvPicPr>
        <p:blipFill>
          <a:blip r:embed="rId6">
            <a:alphaModFix/>
          </a:blip>
          <a:stretch>
            <a:fillRect/>
          </a:stretch>
        </p:blipFill>
        <p:spPr>
          <a:xfrm>
            <a:off x="880925" y="4153150"/>
            <a:ext cx="3792975" cy="2416159"/>
          </a:xfrm>
          <a:prstGeom prst="rect">
            <a:avLst/>
          </a:prstGeom>
          <a:noFill/>
          <a:ln>
            <a:noFill/>
          </a:ln>
        </p:spPr>
      </p:pic>
      <p:pic>
        <p:nvPicPr>
          <p:cNvPr id="779" name="Google Shape;779;g27e576c1a67_0_1083"/>
          <p:cNvPicPr preferRelativeResize="0"/>
          <p:nvPr/>
        </p:nvPicPr>
        <p:blipFill rotWithShape="1">
          <a:blip r:embed="rId7">
            <a:alphaModFix/>
          </a:blip>
          <a:srcRect b="22791" l="0" r="0" t="0"/>
          <a:stretch/>
        </p:blipFill>
        <p:spPr>
          <a:xfrm>
            <a:off x="4876800" y="4153150"/>
            <a:ext cx="3558850" cy="24161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g27e68c1a8e3_0_83"/>
          <p:cNvSpPr txBox="1"/>
          <p:nvPr/>
        </p:nvSpPr>
        <p:spPr>
          <a:xfrm>
            <a:off x="1434900" y="131850"/>
            <a:ext cx="6274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Observation</a:t>
            </a:r>
            <a:r>
              <a:rPr b="0" i="0" lang="en-US" sz="5600" u="none" cap="none" strike="noStrike">
                <a:solidFill>
                  <a:srgbClr val="FFC000"/>
                </a:solidFill>
                <a:latin typeface="Calibri"/>
                <a:ea typeface="Calibri"/>
                <a:cs typeface="Calibri"/>
                <a:sym typeface="Calibri"/>
              </a:rPr>
              <a:t> Activity</a:t>
            </a:r>
            <a:endParaRPr b="0" i="0" sz="1400" u="none" cap="none" strike="noStrike">
              <a:solidFill>
                <a:srgbClr val="000000"/>
              </a:solidFill>
              <a:latin typeface="Arial"/>
              <a:ea typeface="Arial"/>
              <a:cs typeface="Arial"/>
              <a:sym typeface="Arial"/>
            </a:endParaRPr>
          </a:p>
        </p:txBody>
      </p:sp>
      <p:sp>
        <p:nvSpPr>
          <p:cNvPr descr="Laptop" id="786" name="Google Shape;786;g27e68c1a8e3_0_83"/>
          <p:cNvSpPr/>
          <p:nvPr/>
        </p:nvSpPr>
        <p:spPr>
          <a:xfrm>
            <a:off x="20097"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g27e68c1a8e3_0_83"/>
          <p:cNvSpPr txBox="1"/>
          <p:nvPr/>
        </p:nvSpPr>
        <p:spPr>
          <a:xfrm>
            <a:off x="248475" y="1449450"/>
            <a:ext cx="4907400" cy="46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latin typeface="Helvetica Neue Light"/>
                <a:ea typeface="Helvetica Neue Light"/>
                <a:cs typeface="Helvetica Neue Light"/>
                <a:sym typeface="Helvetica Neue Light"/>
              </a:rPr>
              <a:t>Select one bird and its offspring to observation for the next week:</a:t>
            </a:r>
            <a:endParaRPr sz="2500">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500">
              <a:latin typeface="Helvetica Neue Light"/>
              <a:ea typeface="Helvetica Neue Light"/>
              <a:cs typeface="Helvetica Neue Light"/>
              <a:sym typeface="Helvetica Neue Light"/>
            </a:endParaRPr>
          </a:p>
          <a:p>
            <a:pPr indent="0" lvl="0" marL="0" rtl="0" algn="l">
              <a:spcBef>
                <a:spcPts val="0"/>
              </a:spcBef>
              <a:spcAft>
                <a:spcPts val="0"/>
              </a:spcAft>
              <a:buNone/>
            </a:pPr>
            <a:r>
              <a:rPr lang="en-US" sz="2450" u="sng">
                <a:solidFill>
                  <a:srgbClr val="1155CC"/>
                </a:solidFill>
                <a:highlight>
                  <a:srgbClr val="FFFFFF"/>
                </a:highlight>
                <a:latin typeface="Helvetica Neue Light"/>
                <a:ea typeface="Helvetica Neue Light"/>
                <a:cs typeface="Helvetica Neue Light"/>
                <a:sym typeface="Helvetica Neue Light"/>
                <a:hlinkClick r:id="rId4">
                  <a:extLst>
                    <a:ext uri="{A12FA001-AC4F-418D-AE19-62706E023703}">
                      <ahyp:hlinkClr val="tx"/>
                    </a:ext>
                  </a:extLst>
                </a:hlinkClick>
              </a:rPr>
              <a:t>Barred Owls</a:t>
            </a:r>
            <a:endParaRPr sz="2500">
              <a:latin typeface="Helvetica Neue Light"/>
              <a:ea typeface="Helvetica Neue Light"/>
              <a:cs typeface="Helvetica Neue Light"/>
              <a:sym typeface="Helvetica Neue Light"/>
            </a:endParaRPr>
          </a:p>
          <a:p>
            <a:pPr indent="0" lvl="0" marL="0" rtl="0" algn="l">
              <a:spcBef>
                <a:spcPts val="0"/>
              </a:spcBef>
              <a:spcAft>
                <a:spcPts val="0"/>
              </a:spcAft>
              <a:buNone/>
            </a:pPr>
            <a:r>
              <a:rPr lang="en-US" sz="2450" u="sng">
                <a:solidFill>
                  <a:srgbClr val="1155CC"/>
                </a:solidFill>
                <a:highlight>
                  <a:srgbClr val="FFFFFF"/>
                </a:highlight>
                <a:latin typeface="Helvetica Neue Light"/>
                <a:ea typeface="Helvetica Neue Light"/>
                <a:cs typeface="Helvetica Neue Light"/>
                <a:sym typeface="Helvetica Neue Light"/>
                <a:hlinkClick r:id="rId5">
                  <a:extLst>
                    <a:ext uri="{A12FA001-AC4F-418D-AE19-62706E023703}">
                      <ahyp:hlinkClr val="tx"/>
                    </a:ext>
                  </a:extLst>
                </a:hlinkClick>
              </a:rPr>
              <a:t>Decorah Eagles</a:t>
            </a:r>
            <a:endParaRPr sz="2500">
              <a:latin typeface="Helvetica Neue Light"/>
              <a:ea typeface="Helvetica Neue Light"/>
              <a:cs typeface="Helvetica Neue Light"/>
              <a:sym typeface="Helvetica Neue Light"/>
            </a:endParaRPr>
          </a:p>
          <a:p>
            <a:pPr indent="0" lvl="0" marL="0" rtl="0" algn="l">
              <a:spcBef>
                <a:spcPts val="0"/>
              </a:spcBef>
              <a:spcAft>
                <a:spcPts val="0"/>
              </a:spcAft>
              <a:buNone/>
            </a:pPr>
            <a:r>
              <a:rPr lang="en-US" sz="2450" u="sng">
                <a:solidFill>
                  <a:srgbClr val="1155CC"/>
                </a:solidFill>
                <a:highlight>
                  <a:srgbClr val="FFFFFF"/>
                </a:highlight>
                <a:latin typeface="Helvetica Neue Light"/>
                <a:ea typeface="Helvetica Neue Light"/>
                <a:cs typeface="Helvetica Neue Light"/>
                <a:sym typeface="Helvetica Neue Light"/>
                <a:hlinkClick r:id="rId6">
                  <a:extLst>
                    <a:ext uri="{A12FA001-AC4F-418D-AE19-62706E023703}">
                      <ahyp:hlinkClr val="tx"/>
                    </a:ext>
                  </a:extLst>
                </a:hlinkClick>
              </a:rPr>
              <a:t>California Condors</a:t>
            </a:r>
            <a:endParaRPr sz="2500">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450">
              <a:solidFill>
                <a:schemeClr val="dk1"/>
              </a:solidFill>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rPr lang="en-US" sz="2450">
                <a:solidFill>
                  <a:schemeClr val="dk1"/>
                </a:solidFill>
                <a:highlight>
                  <a:srgbClr val="FFFFFF"/>
                </a:highlight>
                <a:latin typeface="Helvetica Neue Light"/>
                <a:ea typeface="Helvetica Neue Light"/>
                <a:cs typeface="Helvetica Neue Light"/>
                <a:sym typeface="Helvetica Neue Light"/>
              </a:rPr>
              <a:t>As you observe, make notes to answer this question:</a:t>
            </a:r>
            <a:endParaRPr sz="2450">
              <a:solidFill>
                <a:schemeClr val="dk1"/>
              </a:solidFill>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000">
              <a:solidFill>
                <a:schemeClr val="dk1"/>
              </a:solidFill>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rPr i="1" lang="en-US" sz="2450">
                <a:solidFill>
                  <a:schemeClr val="dk1"/>
                </a:solidFill>
                <a:highlight>
                  <a:srgbClr val="FFFFFF"/>
                </a:highlight>
                <a:latin typeface="Helvetica Neue Light"/>
                <a:ea typeface="Helvetica Neue Light"/>
                <a:cs typeface="Helvetica Neue Light"/>
                <a:sym typeface="Helvetica Neue Light"/>
              </a:rPr>
              <a:t>“</a:t>
            </a:r>
            <a:r>
              <a:rPr i="1" lang="en-US" sz="2450">
                <a:solidFill>
                  <a:schemeClr val="dk1"/>
                </a:solidFill>
                <a:highlight>
                  <a:srgbClr val="FFFFFF"/>
                </a:highlight>
                <a:latin typeface="Helvetica Neue Light"/>
                <a:ea typeface="Helvetica Neue Light"/>
                <a:cs typeface="Helvetica Neue Light"/>
                <a:sym typeface="Helvetica Neue Light"/>
              </a:rPr>
              <a:t>What does the parent do to help the offspring survive?”</a:t>
            </a:r>
            <a:endParaRPr i="1" sz="2450">
              <a:solidFill>
                <a:schemeClr val="dk1"/>
              </a:solidFill>
              <a:highlight>
                <a:srgbClr val="FFFFFF"/>
              </a:highlight>
              <a:latin typeface="Helvetica Neue Light"/>
              <a:ea typeface="Helvetica Neue Light"/>
              <a:cs typeface="Helvetica Neue Light"/>
              <a:sym typeface="Helvetica Neue Light"/>
            </a:endParaRPr>
          </a:p>
        </p:txBody>
      </p:sp>
      <p:pic>
        <p:nvPicPr>
          <p:cNvPr id="788" name="Google Shape;788;g27e68c1a8e3_0_83"/>
          <p:cNvPicPr preferRelativeResize="0"/>
          <p:nvPr/>
        </p:nvPicPr>
        <p:blipFill>
          <a:blip r:embed="rId7">
            <a:alphaModFix/>
          </a:blip>
          <a:stretch>
            <a:fillRect/>
          </a:stretch>
        </p:blipFill>
        <p:spPr>
          <a:xfrm>
            <a:off x="5155875" y="1238550"/>
            <a:ext cx="2190450" cy="2190450"/>
          </a:xfrm>
          <a:prstGeom prst="rect">
            <a:avLst/>
          </a:prstGeom>
          <a:noFill/>
          <a:ln>
            <a:noFill/>
          </a:ln>
        </p:spPr>
      </p:pic>
      <p:pic>
        <p:nvPicPr>
          <p:cNvPr id="789" name="Google Shape;789;g27e68c1a8e3_0_83"/>
          <p:cNvPicPr preferRelativeResize="0"/>
          <p:nvPr/>
        </p:nvPicPr>
        <p:blipFill>
          <a:blip r:embed="rId8">
            <a:alphaModFix/>
          </a:blip>
          <a:stretch>
            <a:fillRect/>
          </a:stretch>
        </p:blipFill>
        <p:spPr>
          <a:xfrm>
            <a:off x="6426425" y="2960200"/>
            <a:ext cx="2466975" cy="1847850"/>
          </a:xfrm>
          <a:prstGeom prst="rect">
            <a:avLst/>
          </a:prstGeom>
          <a:noFill/>
          <a:ln>
            <a:noFill/>
          </a:ln>
        </p:spPr>
      </p:pic>
      <p:pic>
        <p:nvPicPr>
          <p:cNvPr id="790" name="Google Shape;790;g27e68c1a8e3_0_83"/>
          <p:cNvPicPr preferRelativeResize="0"/>
          <p:nvPr/>
        </p:nvPicPr>
        <p:blipFill>
          <a:blip r:embed="rId9">
            <a:alphaModFix/>
          </a:blip>
          <a:stretch>
            <a:fillRect/>
          </a:stretch>
        </p:blipFill>
        <p:spPr>
          <a:xfrm>
            <a:off x="5155875" y="4028650"/>
            <a:ext cx="2190450" cy="2038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id="796" name="Google Shape;796;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8c7dfa711f_0_11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Reproduction:</a:t>
            </a:r>
            <a:r>
              <a:rPr lang="en-US" sz="3600"/>
              <a:t> the process by which living things create more of their own kind.</a:t>
            </a:r>
            <a:endParaRPr sz="3600"/>
          </a:p>
        </p:txBody>
      </p:sp>
      <p:sp>
        <p:nvSpPr>
          <p:cNvPr descr="Rewind" id="162" name="Google Shape;162;g28c7dfa711f_0_1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 name="Google Shape;163;g28c7dfa711f_0_119"/>
          <p:cNvPicPr preferRelativeResize="0"/>
          <p:nvPr/>
        </p:nvPicPr>
        <p:blipFill rotWithShape="1">
          <a:blip r:embed="rId4">
            <a:alphaModFix/>
          </a:blip>
          <a:srcRect b="0" l="7887" r="8022" t="0"/>
          <a:stretch/>
        </p:blipFill>
        <p:spPr>
          <a:xfrm>
            <a:off x="1349913" y="2319050"/>
            <a:ext cx="6982885" cy="41912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IEP Translation – Communication from OSEP regarding the ..." id="801" name="Google Shape;801;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02" name="Google Shape;802;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03" name="Google Shape;803;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04" name="Google Shape;804;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05" name="Google Shape;805;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descr="Questions" id="169" name="Google Shape;169;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7e576c1a67_0_165"/>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176" name="Google Shape;176;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7e576c1a67_0_165"/>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Nonliving things</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Living things</a:t>
            </a:r>
            <a:endParaRPr sz="3200">
              <a:solidFill>
                <a:schemeClr val="dk1"/>
              </a:solidFill>
              <a:latin typeface="Calibri"/>
              <a:ea typeface="Calibri"/>
              <a:cs typeface="Calibri"/>
              <a:sym typeface="Calibri"/>
            </a:endParaRPr>
          </a:p>
        </p:txBody>
      </p:sp>
      <p:pic>
        <p:nvPicPr>
          <p:cNvPr id="178" name="Google Shape;178;g27e576c1a67_0_165"/>
          <p:cNvPicPr preferRelativeResize="0"/>
          <p:nvPr/>
        </p:nvPicPr>
        <p:blipFill>
          <a:blip r:embed="rId4">
            <a:alphaModFix/>
          </a:blip>
          <a:stretch>
            <a:fillRect/>
          </a:stretch>
        </p:blipFill>
        <p:spPr>
          <a:xfrm>
            <a:off x="4724100" y="3144275"/>
            <a:ext cx="3641594" cy="2980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8c7dfa711f_0_107"/>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185" name="Google Shape;185;g28c7dfa711f_0_10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8c7dfa711f_0_10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Nonliving things</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Living things</a:t>
            </a:r>
            <a:endParaRPr b="1" sz="3200">
              <a:solidFill>
                <a:srgbClr val="FF0000"/>
              </a:solidFill>
              <a:latin typeface="Calibri"/>
              <a:ea typeface="Calibri"/>
              <a:cs typeface="Calibri"/>
              <a:sym typeface="Calibri"/>
            </a:endParaRPr>
          </a:p>
        </p:txBody>
      </p:sp>
      <p:pic>
        <p:nvPicPr>
          <p:cNvPr id="187" name="Google Shape;187;g28c7dfa711f_0_107"/>
          <p:cNvPicPr preferRelativeResize="0"/>
          <p:nvPr/>
        </p:nvPicPr>
        <p:blipFill>
          <a:blip r:embed="rId4">
            <a:alphaModFix/>
          </a:blip>
          <a:stretch>
            <a:fillRect/>
          </a:stretch>
        </p:blipFill>
        <p:spPr>
          <a:xfrm>
            <a:off x="4724100" y="3144275"/>
            <a:ext cx="3641594" cy="2980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