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9"/>
  </p:notesMasterIdLst>
  <p:sldIdLst>
    <p:sldId id="256" r:id="rId2"/>
    <p:sldId id="335" r:id="rId3"/>
    <p:sldId id="336" r:id="rId4"/>
    <p:sldId id="414" r:id="rId5"/>
    <p:sldId id="337" r:id="rId6"/>
    <p:sldId id="338" r:id="rId7"/>
    <p:sldId id="339" r:id="rId8"/>
    <p:sldId id="340" r:id="rId9"/>
    <p:sldId id="390" r:id="rId10"/>
    <p:sldId id="423" r:id="rId11"/>
    <p:sldId id="424" r:id="rId12"/>
    <p:sldId id="271" r:id="rId13"/>
    <p:sldId id="429" r:id="rId14"/>
    <p:sldId id="422" r:id="rId15"/>
    <p:sldId id="341" r:id="rId16"/>
    <p:sldId id="342" r:id="rId17"/>
    <p:sldId id="343" r:id="rId18"/>
    <p:sldId id="391" r:id="rId19"/>
    <p:sldId id="398" r:id="rId20"/>
    <p:sldId id="400" r:id="rId21"/>
    <p:sldId id="430" r:id="rId22"/>
    <p:sldId id="416" r:id="rId23"/>
    <p:sldId id="425" r:id="rId24"/>
    <p:sldId id="426" r:id="rId25"/>
    <p:sldId id="344" r:id="rId26"/>
    <p:sldId id="345" r:id="rId27"/>
    <p:sldId id="346" r:id="rId28"/>
    <p:sldId id="347" r:id="rId29"/>
    <p:sldId id="348" r:id="rId30"/>
    <p:sldId id="311" r:id="rId31"/>
    <p:sldId id="396" r:id="rId32"/>
    <p:sldId id="394" r:id="rId33"/>
    <p:sldId id="431" r:id="rId34"/>
    <p:sldId id="351" r:id="rId35"/>
    <p:sldId id="435" r:id="rId36"/>
    <p:sldId id="432" r:id="rId37"/>
    <p:sldId id="433" r:id="rId38"/>
    <p:sldId id="436" r:id="rId39"/>
    <p:sldId id="353" r:id="rId40"/>
    <p:sldId id="354" r:id="rId41"/>
    <p:sldId id="355" r:id="rId42"/>
    <p:sldId id="372" r:id="rId43"/>
    <p:sldId id="373" r:id="rId44"/>
    <p:sldId id="374" r:id="rId45"/>
    <p:sldId id="357" r:id="rId46"/>
    <p:sldId id="358" r:id="rId47"/>
    <p:sldId id="402" r:id="rId48"/>
    <p:sldId id="437" r:id="rId49"/>
    <p:sldId id="375" r:id="rId50"/>
    <p:sldId id="376" r:id="rId51"/>
    <p:sldId id="389" r:id="rId52"/>
    <p:sldId id="438" r:id="rId53"/>
    <p:sldId id="379" r:id="rId54"/>
    <p:sldId id="380" r:id="rId55"/>
    <p:sldId id="440" r:id="rId56"/>
    <p:sldId id="441" r:id="rId57"/>
    <p:sldId id="383" r:id="rId58"/>
    <p:sldId id="442" r:id="rId59"/>
    <p:sldId id="443" r:id="rId60"/>
    <p:sldId id="386" r:id="rId61"/>
    <p:sldId id="444" r:id="rId62"/>
    <p:sldId id="445" r:id="rId63"/>
    <p:sldId id="365" r:id="rId64"/>
    <p:sldId id="439" r:id="rId65"/>
    <p:sldId id="415" r:id="rId66"/>
    <p:sldId id="369" r:id="rId67"/>
    <p:sldId id="370" r:id="rId6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1" roundtripDataSignature="AMtx7mhlOstCDrvRAJF6XrOd+4hb6V9fl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6"/>
    <p:restoredTop sz="82309"/>
  </p:normalViewPr>
  <p:slideViewPr>
    <p:cSldViewPr snapToGrid="0">
      <p:cViewPr varScale="1">
        <p:scale>
          <a:sx n="94" d="100"/>
          <a:sy n="94" d="100"/>
        </p:scale>
        <p:origin x="2160"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12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125" Type="http://schemas.openxmlformats.org/officeDocument/2006/relationships/tableStyles" Target="tableStyles.xml"/><Relationship Id="rId7"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Visible light are </a:t>
            </a:r>
            <a:r>
              <a:rPr lang="en-US" sz="1200" dirty="0"/>
              <a:t>wavelengths on the electromagnetic spectrum that people can see with their eyes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Feedback: When providing more student-friendly definitions, it is helpful to provide students with cues so that they can be prepared and know what to expect and be ready to copy down the information.</a:t>
            </a:r>
            <a:endParaRPr dirty="0"/>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u="none" kern="1200" dirty="0">
                <a:solidFill>
                  <a:schemeClr val="tx1"/>
                </a:solidFill>
                <a:latin typeface="Calibri" panose="020F0502020204030204" pitchFamily="34" charset="0"/>
                <a:ea typeface="+mj-ea"/>
                <a:cs typeface="Calibri" panose="020F0502020204030204" pitchFamily="34" charset="0"/>
              </a:rPr>
              <a:t>The</a:t>
            </a:r>
            <a:r>
              <a:rPr lang="en-US" sz="1200" b="1" u="sng" kern="1200" dirty="0">
                <a:solidFill>
                  <a:schemeClr val="tx1"/>
                </a:solidFill>
                <a:latin typeface="Calibri" panose="020F0502020204030204" pitchFamily="34" charset="0"/>
                <a:ea typeface="+mj-ea"/>
                <a:cs typeface="Calibri" panose="020F0502020204030204" pitchFamily="34" charset="0"/>
              </a:rPr>
              <a:t> Visible Light Spectrum </a:t>
            </a:r>
            <a:r>
              <a:rPr lang="en-US" sz="1200" b="0" i="0" u="none" kern="1200" dirty="0">
                <a:solidFill>
                  <a:schemeClr val="tx1"/>
                </a:solidFill>
                <a:latin typeface="Calibri" panose="020F0502020204030204" pitchFamily="34" charset="0"/>
                <a:ea typeface="+mj-ea"/>
                <a:cs typeface="Calibri" panose="020F0502020204030204" pitchFamily="34" charset="0"/>
              </a:rPr>
              <a:t>is the </a:t>
            </a:r>
            <a:r>
              <a:rPr lang="en-US" sz="1200" b="0" i="0" dirty="0">
                <a:solidFill>
                  <a:srgbClr val="374151"/>
                </a:solidFill>
                <a:effectLst/>
                <a:latin typeface="Calibri" panose="020F0502020204030204" pitchFamily="34" charset="0"/>
                <a:cs typeface="Calibri" panose="020F0502020204030204" pitchFamily="34" charset="0"/>
              </a:rPr>
              <a:t>range of all wavelengths that create colors that we can see with our eyes. </a:t>
            </a:r>
            <a:endParaRPr dirty="0"/>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Refraction</a:t>
            </a:r>
            <a:r>
              <a:rPr lang="en-US"/>
              <a:t> is the bending of light waves when the wave moves from one medium to another. </a:t>
            </a:r>
            <a:endParaRPr b="0"/>
          </a:p>
          <a:p>
            <a:pPr marL="0" lvl="0" indent="0" algn="l" rtl="0">
              <a:lnSpc>
                <a:spcPct val="100000"/>
              </a:lnSpc>
              <a:spcBef>
                <a:spcPts val="0"/>
              </a:spcBef>
              <a:spcAft>
                <a:spcPts val="0"/>
              </a:spcAft>
              <a:buSzPts val="1400"/>
              <a:buNone/>
            </a:pPr>
            <a:endParaRPr/>
          </a:p>
        </p:txBody>
      </p:sp>
      <p:sp>
        <p:nvSpPr>
          <p:cNvPr id="232" name="Google Shape;232;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t>Translucent </a:t>
            </a:r>
            <a:r>
              <a:rPr lang="en-US" b="0" u="none" dirty="0"/>
              <a:t>means </a:t>
            </a:r>
            <a:r>
              <a:rPr lang="en-US" sz="1200" b="0" i="0" dirty="0">
                <a:solidFill>
                  <a:srgbClr val="374151"/>
                </a:solidFill>
                <a:effectLst/>
                <a:latin typeface="Calibri" panose="020F0502020204030204" pitchFamily="34" charset="0"/>
                <a:cs typeface="Calibri" panose="020F0502020204030204" pitchFamily="34" charset="0"/>
              </a:rPr>
              <a:t>when some light can travel through an object, but you can’t see clearly through it</a:t>
            </a:r>
            <a:endParaRPr dirty="0"/>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2131859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t>Transparent</a:t>
            </a:r>
            <a:r>
              <a:rPr lang="en-US" b="1" dirty="0"/>
              <a:t>: </a:t>
            </a:r>
            <a:r>
              <a:rPr lang="en-US" b="0" i="0" dirty="0">
                <a:solidFill>
                  <a:srgbClr val="374151"/>
                </a:solidFill>
                <a:effectLst/>
                <a:latin typeface="Calibri" panose="020F0502020204030204" pitchFamily="34" charset="0"/>
                <a:cs typeface="Calibri" panose="020F0502020204030204" pitchFamily="34" charset="0"/>
              </a:rPr>
              <a:t>when light can travel through an object, and you can see clearly through it</a:t>
            </a:r>
          </a:p>
          <a:p>
            <a:pPr marL="0" lvl="0" indent="0" algn="l" rtl="0">
              <a:spcBef>
                <a:spcPts val="0"/>
              </a:spcBef>
              <a:spcAft>
                <a:spcPts val="0"/>
              </a:spcAft>
              <a:buNone/>
            </a:pPr>
            <a:endParaRPr lang="en-US" b="0" i="0" dirty="0">
              <a:solidFill>
                <a:srgbClr val="374151"/>
              </a:solidFill>
              <a:effectLst/>
              <a:latin typeface="Calibri" panose="020F0502020204030204" pitchFamily="34" charset="0"/>
              <a:cs typeface="Calibri" panose="020F0502020204030204" pitchFamily="34" charset="0"/>
            </a:endParaRPr>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It's really important to make sure that you're providing students with frequent opportunities to respond as you're activating prior knowledge – it will save so you so much time if you confirm understanding before asking them to try something independently.</a:t>
            </a:r>
            <a:endParaRPr/>
          </a:p>
        </p:txBody>
      </p:sp>
      <p:sp>
        <p:nvSpPr>
          <p:cNvPr id="839" name="Google Shape;839;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difference between waves and transverse waves? </a:t>
            </a:r>
            <a:endParaRPr/>
          </a:p>
          <a:p>
            <a:pPr marL="0" lvl="0" indent="0" algn="l" rtl="0">
              <a:spcBef>
                <a:spcPts val="0"/>
              </a:spcBef>
              <a:spcAft>
                <a:spcPts val="0"/>
              </a:spcAft>
              <a:buNone/>
            </a:pPr>
            <a:r>
              <a:rPr lang="en-US"/>
              <a:t>[Transverse waves are simply a type of wave that moves perpendicularly to the direction they are moving. This is not the case for all waves.]</a:t>
            </a:r>
            <a:endParaRPr/>
          </a:p>
        </p:txBody>
      </p:sp>
      <p:sp>
        <p:nvSpPr>
          <p:cNvPr id="845" name="Google Shape;845;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electromagnetic waves? </a:t>
            </a:r>
            <a:endParaRPr/>
          </a:p>
          <a:p>
            <a:pPr marL="0" marR="0" lvl="0" indent="0" algn="l" rtl="0">
              <a:lnSpc>
                <a:spcPct val="100000"/>
              </a:lnSpc>
              <a:spcBef>
                <a:spcPts val="0"/>
              </a:spcBef>
              <a:spcAft>
                <a:spcPts val="0"/>
              </a:spcAft>
              <a:buClr>
                <a:schemeClr val="dk1"/>
              </a:buClr>
              <a:buSzPts val="1200"/>
              <a:buFont typeface="Calibri"/>
              <a:buNone/>
            </a:pPr>
            <a:r>
              <a:rPr lang="en-US" sz="1200"/>
              <a:t>[Electromagnetic waves are waves that are created as a result of vibrations between an electric field and a magnetic field.</a:t>
            </a:r>
            <a:r>
              <a:rPr lang="en-US"/>
              <a:t>]</a:t>
            </a:r>
            <a:endParaRPr sz="1200"/>
          </a:p>
          <a:p>
            <a:pPr marL="0" lvl="0" indent="0" algn="l" rtl="0">
              <a:spcBef>
                <a:spcPts val="0"/>
              </a:spcBef>
              <a:spcAft>
                <a:spcPts val="0"/>
              </a:spcAft>
              <a:buNone/>
            </a:pPr>
            <a:endParaRPr b="0"/>
          </a:p>
        </p:txBody>
      </p:sp>
      <p:sp>
        <p:nvSpPr>
          <p:cNvPr id="856" name="Google Shape;856;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the electromagnetic spectrum? </a:t>
            </a:r>
            <a:endParaRPr/>
          </a:p>
          <a:p>
            <a:pPr marL="0" marR="0" lvl="0" indent="0" algn="l" rtl="0">
              <a:lnSpc>
                <a:spcPct val="100000"/>
              </a:lnSpc>
              <a:spcBef>
                <a:spcPts val="0"/>
              </a:spcBef>
              <a:spcAft>
                <a:spcPts val="0"/>
              </a:spcAft>
              <a:buClr>
                <a:schemeClr val="dk1"/>
              </a:buClr>
              <a:buSzPts val="1200"/>
              <a:buFont typeface="Calibri"/>
              <a:buNone/>
            </a:pPr>
            <a:r>
              <a:rPr lang="en-US" sz="1200"/>
              <a:t>[The electromagnetic spectrum is the range of all types of electromagnetic waves. These are created as result of vibrations between an electric field and a magnetic field.</a:t>
            </a:r>
            <a:r>
              <a:rPr lang="en-US"/>
              <a:t>]</a:t>
            </a:r>
            <a:endParaRPr b="0"/>
          </a:p>
        </p:txBody>
      </p:sp>
      <p:sp>
        <p:nvSpPr>
          <p:cNvPr id="236" name="Google Shape;236;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2093321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[Refraction]</a:t>
            </a:r>
            <a:r>
              <a:rPr lang="en-US" dirty="0"/>
              <a:t> is the bending of light waves when the wave moves from one medium to another. </a:t>
            </a:r>
            <a:endParaRPr b="0" dirty="0"/>
          </a:p>
          <a:p>
            <a:pPr marL="0" lvl="0" indent="0" algn="l" rtl="0">
              <a:lnSpc>
                <a:spcPct val="100000"/>
              </a:lnSpc>
              <a:spcBef>
                <a:spcPts val="0"/>
              </a:spcBef>
              <a:spcAft>
                <a:spcPts val="0"/>
              </a:spcAft>
              <a:buSzPts val="1400"/>
              <a:buNone/>
            </a:pPr>
            <a:endParaRPr dirty="0"/>
          </a:p>
        </p:txBody>
      </p:sp>
      <p:sp>
        <p:nvSpPr>
          <p:cNvPr id="232" name="Google Shape;232;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3847635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Today we’re going to learn about visible light.</a:t>
            </a:r>
            <a:endParaRPr dirty="0"/>
          </a:p>
        </p:txBody>
      </p:sp>
      <p:sp>
        <p:nvSpPr>
          <p:cNvPr id="792" name="Google Shape;792;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[Refraction]</a:t>
            </a:r>
            <a:r>
              <a:rPr lang="en-US" dirty="0"/>
              <a:t> is the bending of light waves when the wave moves from one medium to another. </a:t>
            </a:r>
            <a:endParaRPr b="0" dirty="0"/>
          </a:p>
          <a:p>
            <a:pPr marL="0" lvl="0" indent="0" algn="l" rtl="0">
              <a:lnSpc>
                <a:spcPct val="100000"/>
              </a:lnSpc>
              <a:spcBef>
                <a:spcPts val="0"/>
              </a:spcBef>
              <a:spcAft>
                <a:spcPts val="0"/>
              </a:spcAft>
              <a:buSzPts val="1400"/>
              <a:buNone/>
            </a:pPr>
            <a:endParaRPr dirty="0"/>
          </a:p>
        </p:txBody>
      </p:sp>
      <p:sp>
        <p:nvSpPr>
          <p:cNvPr id="232" name="Google Shape;232;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741671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kern="1200" dirty="0">
                <a:solidFill>
                  <a:schemeClr val="tx1"/>
                </a:solidFill>
                <a:latin typeface="Calibri" panose="020F0502020204030204" pitchFamily="34" charset="0"/>
                <a:ea typeface="+mj-ea"/>
                <a:cs typeface="Calibri" panose="020F0502020204030204" pitchFamily="34" charset="0"/>
              </a:rPr>
              <a:t>T</a:t>
            </a:r>
            <a:r>
              <a:rPr lang="en-US" sz="1200" b="0" i="0" u="none" kern="1200" dirty="0">
                <a:solidFill>
                  <a:schemeClr val="tx1"/>
                </a:solidFill>
                <a:latin typeface="Calibri" panose="020F0502020204030204" pitchFamily="34" charset="0"/>
                <a:ea typeface="+mj-ea"/>
                <a:cs typeface="Calibri" panose="020F0502020204030204" pitchFamily="34" charset="0"/>
              </a:rPr>
              <a:t>he </a:t>
            </a:r>
            <a:r>
              <a:rPr lang="en-US" sz="1200" b="0" i="0" dirty="0">
                <a:solidFill>
                  <a:srgbClr val="374151"/>
                </a:solidFill>
                <a:effectLst/>
                <a:latin typeface="Calibri" panose="020F0502020204030204" pitchFamily="34" charset="0"/>
                <a:cs typeface="Calibri" panose="020F0502020204030204" pitchFamily="34" charset="0"/>
              </a:rPr>
              <a:t>range of all wavelengths that create colors that we can see with our eyes is</a:t>
            </a:r>
            <a:r>
              <a:rPr lang="en-US" sz="1200" kern="1200" dirty="0">
                <a:solidFill>
                  <a:schemeClr val="tx1"/>
                </a:solidFill>
                <a:latin typeface="Calibri" panose="020F0502020204030204" pitchFamily="34" charset="0"/>
                <a:ea typeface="+mj-ea"/>
                <a:cs typeface="Calibri" panose="020F0502020204030204" pitchFamily="34" charset="0"/>
              </a:rPr>
              <a:t>:</a:t>
            </a:r>
          </a:p>
          <a:p>
            <a:pPr marL="0" lvl="0" indent="0" algn="l" rtl="0">
              <a:spcBef>
                <a:spcPts val="0"/>
              </a:spcBef>
              <a:spcAft>
                <a:spcPts val="0"/>
              </a:spcAft>
              <a:buNone/>
            </a:pPr>
            <a:endParaRPr lang="en-US" sz="1200" kern="1200" dirty="0">
              <a:solidFill>
                <a:schemeClr val="tx1"/>
              </a:solidFill>
              <a:latin typeface="Calibri" panose="020F0502020204030204" pitchFamily="34" charset="0"/>
              <a:ea typeface="+mj-ea"/>
              <a:cs typeface="Calibri" panose="020F0502020204030204" pitchFamily="34" charset="0"/>
            </a:endParaRPr>
          </a:p>
          <a:p>
            <a:pPr marL="342900" indent="-342900">
              <a:buAutoNum type="alphaUcPeriod"/>
            </a:pPr>
            <a:r>
              <a:rPr lang="en-US" sz="1200" dirty="0">
                <a:latin typeface="Calibri" panose="020F0502020204030204" pitchFamily="34" charset="0"/>
                <a:cs typeface="Calibri" panose="020F0502020204030204" pitchFamily="34" charset="0"/>
              </a:rPr>
              <a:t>The Visible Light Spectrum</a:t>
            </a:r>
          </a:p>
          <a:p>
            <a:pPr marL="342900" indent="-342900">
              <a:buAutoNum type="alphaUcPeriod"/>
            </a:pPr>
            <a:r>
              <a:rPr lang="en-US" sz="1200" dirty="0">
                <a:latin typeface="Calibri" panose="020F0502020204030204" pitchFamily="34" charset="0"/>
                <a:cs typeface="Calibri" panose="020F0502020204030204" pitchFamily="34" charset="0"/>
              </a:rPr>
              <a:t>The Electromagnetic Spectrum</a:t>
            </a:r>
          </a:p>
          <a:p>
            <a:pPr marL="342900" indent="-342900">
              <a:buAutoNum type="alphaUcPeriod"/>
            </a:pPr>
            <a:r>
              <a:rPr lang="en-US" sz="1200" dirty="0">
                <a:latin typeface="Calibri" panose="020F0502020204030204" pitchFamily="34" charset="0"/>
                <a:cs typeface="Calibri" panose="020F0502020204030204" pitchFamily="34" charset="0"/>
              </a:rPr>
              <a:t>The Microwave Spectrum </a:t>
            </a:r>
            <a:endParaRPr lang="en-US" sz="1200" kern="1200" dirty="0">
              <a:solidFill>
                <a:schemeClr val="tx1"/>
              </a:solidFill>
              <a:latin typeface="Calibri" panose="020F0502020204030204" pitchFamily="34" charset="0"/>
              <a:ea typeface="+mj-ea"/>
              <a:cs typeface="Calibri" panose="020F0502020204030204" pitchFamily="34" charset="0"/>
            </a:endParaRPr>
          </a:p>
          <a:p>
            <a:pPr marL="0" lvl="0" indent="0" algn="l" rtl="0">
              <a:spcBef>
                <a:spcPts val="0"/>
              </a:spcBef>
              <a:spcAft>
                <a:spcPts val="0"/>
              </a:spcAft>
              <a:buNone/>
            </a:pPr>
            <a:endParaRPr lang="en-US" sz="1200" kern="1200" dirty="0">
              <a:solidFill>
                <a:schemeClr val="tx1"/>
              </a:solidFill>
              <a:latin typeface="Calibri" panose="020F0502020204030204" pitchFamily="34" charset="0"/>
              <a:ea typeface="+mj-ea"/>
              <a:cs typeface="Calibri" panose="020F0502020204030204" pitchFamily="34" charset="0"/>
            </a:endParaRPr>
          </a:p>
          <a:p>
            <a:pPr marL="0" lvl="0" indent="0" algn="l" rtl="0">
              <a:spcBef>
                <a:spcPts val="0"/>
              </a:spcBef>
              <a:spcAft>
                <a:spcPts val="0"/>
              </a:spcAft>
              <a:buNone/>
            </a:pPr>
            <a:r>
              <a:rPr lang="en-US" sz="1200" kern="1200" dirty="0">
                <a:solidFill>
                  <a:schemeClr val="tx1"/>
                </a:solidFill>
                <a:latin typeface="Calibri" panose="020F0502020204030204" pitchFamily="34" charset="0"/>
                <a:ea typeface="+mj-ea"/>
                <a:cs typeface="Calibri" panose="020F0502020204030204" pitchFamily="34" charset="0"/>
              </a:rPr>
              <a:t>[The Visible Light Spectrum]</a:t>
            </a:r>
            <a:endParaRPr dirty="0"/>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4168088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kern="1200" dirty="0">
                <a:solidFill>
                  <a:schemeClr val="tx1"/>
                </a:solidFill>
                <a:latin typeface="Calibri" panose="020F0502020204030204" pitchFamily="34" charset="0"/>
                <a:ea typeface="+mj-ea"/>
                <a:cs typeface="Calibri" panose="020F0502020204030204" pitchFamily="34" charset="0"/>
              </a:rPr>
              <a:t>T</a:t>
            </a:r>
            <a:r>
              <a:rPr lang="en-US" sz="1200" b="0" i="0" u="none" kern="1200" dirty="0">
                <a:solidFill>
                  <a:schemeClr val="tx1"/>
                </a:solidFill>
                <a:latin typeface="Calibri" panose="020F0502020204030204" pitchFamily="34" charset="0"/>
                <a:ea typeface="+mj-ea"/>
                <a:cs typeface="Calibri" panose="020F0502020204030204" pitchFamily="34" charset="0"/>
              </a:rPr>
              <a:t>he </a:t>
            </a:r>
            <a:r>
              <a:rPr lang="en-US" sz="1200" b="0" i="0" dirty="0">
                <a:solidFill>
                  <a:srgbClr val="374151"/>
                </a:solidFill>
                <a:effectLst/>
                <a:latin typeface="Calibri" panose="020F0502020204030204" pitchFamily="34" charset="0"/>
                <a:cs typeface="Calibri" panose="020F0502020204030204" pitchFamily="34" charset="0"/>
              </a:rPr>
              <a:t>range of all wavelengths that create colors that we can see with our eyes is</a:t>
            </a:r>
            <a:r>
              <a:rPr lang="en-US" sz="1200" b="1" kern="1200" dirty="0">
                <a:solidFill>
                  <a:schemeClr val="tx1"/>
                </a:solidFill>
                <a:latin typeface="Calibri" panose="020F0502020204030204" pitchFamily="34" charset="0"/>
                <a:ea typeface="+mj-ea"/>
                <a:cs typeface="Calibri" panose="020F0502020204030204" pitchFamily="34" charset="0"/>
              </a:rPr>
              <a:t>: The Visible Light Spectrum</a:t>
            </a:r>
          </a:p>
          <a:p>
            <a:pPr marL="0" lvl="0" indent="0" algn="l" rtl="0">
              <a:spcBef>
                <a:spcPts val="0"/>
              </a:spcBef>
              <a:spcAft>
                <a:spcPts val="0"/>
              </a:spcAft>
              <a:buNone/>
            </a:pPr>
            <a:endParaRPr lang="en-US" sz="1200" kern="1200" dirty="0">
              <a:solidFill>
                <a:schemeClr val="tx1"/>
              </a:solidFill>
              <a:latin typeface="Calibri" panose="020F0502020204030204" pitchFamily="34" charset="0"/>
              <a:ea typeface="+mj-ea"/>
              <a:cs typeface="Calibri" panose="020F0502020204030204" pitchFamily="34" charset="0"/>
            </a:endParaRPr>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1072650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t>Transparent</a:t>
            </a:r>
            <a:r>
              <a:rPr lang="en-US" b="1" dirty="0"/>
              <a:t>: </a:t>
            </a:r>
            <a:r>
              <a:rPr lang="en-US" b="0" i="0" dirty="0">
                <a:solidFill>
                  <a:srgbClr val="374151"/>
                </a:solidFill>
                <a:effectLst/>
                <a:latin typeface="Calibri" panose="020F0502020204030204" pitchFamily="34" charset="0"/>
                <a:cs typeface="Calibri" panose="020F0502020204030204" pitchFamily="34" charset="0"/>
              </a:rPr>
              <a:t>when </a:t>
            </a:r>
            <a:r>
              <a:rPr lang="en-US" b="0" i="0" u="sng" dirty="0">
                <a:solidFill>
                  <a:srgbClr val="374151"/>
                </a:solidFill>
                <a:effectLst/>
                <a:latin typeface="Calibri" panose="020F0502020204030204" pitchFamily="34" charset="0"/>
                <a:cs typeface="Calibri" panose="020F0502020204030204" pitchFamily="34" charset="0"/>
              </a:rPr>
              <a:t>                 </a:t>
            </a:r>
            <a:r>
              <a:rPr lang="en-US" b="0" i="0" dirty="0">
                <a:solidFill>
                  <a:srgbClr val="374151"/>
                </a:solidFill>
                <a:effectLst/>
                <a:latin typeface="Calibri" panose="020F0502020204030204" pitchFamily="34" charset="0"/>
                <a:cs typeface="Calibri" panose="020F0502020204030204" pitchFamily="34" charset="0"/>
              </a:rPr>
              <a:t> can travel through an object, and you can see </a:t>
            </a:r>
            <a:r>
              <a:rPr lang="en-US" b="0" i="0" u="sng" dirty="0">
                <a:solidFill>
                  <a:srgbClr val="374151"/>
                </a:solidFill>
                <a:effectLst/>
                <a:latin typeface="Calibri" panose="020F0502020204030204" pitchFamily="34" charset="0"/>
                <a:cs typeface="Calibri" panose="020F0502020204030204" pitchFamily="34" charset="0"/>
              </a:rPr>
              <a:t>               </a:t>
            </a:r>
            <a:r>
              <a:rPr lang="en-US" b="0" i="0" dirty="0">
                <a:solidFill>
                  <a:srgbClr val="374151"/>
                </a:solidFill>
                <a:effectLst/>
                <a:latin typeface="Calibri" panose="020F0502020204030204" pitchFamily="34" charset="0"/>
                <a:cs typeface="Calibri" panose="020F0502020204030204" pitchFamily="34" charset="0"/>
              </a:rPr>
              <a:t> through it</a:t>
            </a:r>
          </a:p>
          <a:p>
            <a:pPr marL="0" lvl="0" indent="0" algn="l" rtl="0">
              <a:spcBef>
                <a:spcPts val="0"/>
              </a:spcBef>
              <a:spcAft>
                <a:spcPts val="0"/>
              </a:spcAft>
              <a:buNone/>
            </a:pPr>
            <a:endParaRPr lang="en-US" b="0" i="0" dirty="0">
              <a:solidFill>
                <a:srgbClr val="374151"/>
              </a:solidFill>
              <a:effectLst/>
              <a:latin typeface="Calibri" panose="020F0502020204030204" pitchFamily="34" charset="0"/>
              <a:cs typeface="Calibri" panose="020F0502020204030204" pitchFamily="34" charset="0"/>
            </a:endParaRPr>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475849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t>Transparent</a:t>
            </a:r>
            <a:r>
              <a:rPr lang="en-US" b="1" dirty="0"/>
              <a:t>: </a:t>
            </a:r>
            <a:r>
              <a:rPr lang="en-US" b="0" i="0" dirty="0">
                <a:solidFill>
                  <a:srgbClr val="374151"/>
                </a:solidFill>
                <a:effectLst/>
                <a:latin typeface="Calibri" panose="020F0502020204030204" pitchFamily="34" charset="0"/>
                <a:cs typeface="Calibri" panose="020F0502020204030204" pitchFamily="34" charset="0"/>
              </a:rPr>
              <a:t>when </a:t>
            </a:r>
            <a:r>
              <a:rPr lang="en-US" b="0" i="0" u="sng" dirty="0">
                <a:solidFill>
                  <a:srgbClr val="374151"/>
                </a:solidFill>
                <a:effectLst/>
                <a:latin typeface="Calibri" panose="020F0502020204030204" pitchFamily="34" charset="0"/>
                <a:cs typeface="Calibri" panose="020F0502020204030204" pitchFamily="34" charset="0"/>
              </a:rPr>
              <a:t>                 </a:t>
            </a:r>
            <a:r>
              <a:rPr lang="en-US" b="0" i="0" dirty="0">
                <a:solidFill>
                  <a:srgbClr val="374151"/>
                </a:solidFill>
                <a:effectLst/>
                <a:latin typeface="Calibri" panose="020F0502020204030204" pitchFamily="34" charset="0"/>
                <a:cs typeface="Calibri" panose="020F0502020204030204" pitchFamily="34" charset="0"/>
              </a:rPr>
              <a:t> can travel through an object, and you can see </a:t>
            </a:r>
            <a:r>
              <a:rPr lang="en-US" b="0" i="0" u="sng" dirty="0">
                <a:solidFill>
                  <a:srgbClr val="374151"/>
                </a:solidFill>
                <a:effectLst/>
                <a:latin typeface="Calibri" panose="020F0502020204030204" pitchFamily="34" charset="0"/>
                <a:cs typeface="Calibri" panose="020F0502020204030204" pitchFamily="34" charset="0"/>
              </a:rPr>
              <a:t>               </a:t>
            </a:r>
            <a:r>
              <a:rPr lang="en-US" b="0" i="0" dirty="0">
                <a:solidFill>
                  <a:srgbClr val="374151"/>
                </a:solidFill>
                <a:effectLst/>
                <a:latin typeface="Calibri" panose="020F0502020204030204" pitchFamily="34" charset="0"/>
                <a:cs typeface="Calibri" panose="020F0502020204030204" pitchFamily="34" charset="0"/>
              </a:rPr>
              <a:t> through it</a:t>
            </a:r>
          </a:p>
          <a:p>
            <a:pPr marL="0" lvl="0" indent="0" algn="l" rtl="0">
              <a:spcBef>
                <a:spcPts val="0"/>
              </a:spcBef>
              <a:spcAft>
                <a:spcPts val="0"/>
              </a:spcAft>
              <a:buNone/>
            </a:pPr>
            <a:endParaRPr lang="en-US" b="0" i="0" dirty="0">
              <a:solidFill>
                <a:srgbClr val="374151"/>
              </a:solidFill>
              <a:effectLst/>
              <a:latin typeface="Calibri" panose="020F0502020204030204" pitchFamily="34" charset="0"/>
              <a:cs typeface="Calibri" panose="020F0502020204030204" pitchFamily="34" charset="0"/>
            </a:endParaRPr>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1425962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Now that we’ve reviewed, let’s define our new term, visible light.</a:t>
            </a:r>
            <a:endParaRPr dirty="0"/>
          </a:p>
        </p:txBody>
      </p:sp>
      <p:sp>
        <p:nvSpPr>
          <p:cNvPr id="864" name="Google Shape;864;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t>Opaque</a:t>
            </a:r>
            <a:r>
              <a:rPr lang="en-US" b="1" dirty="0"/>
              <a:t>: </a:t>
            </a:r>
            <a:r>
              <a:rPr lang="en-US" sz="1200" b="0" i="0" dirty="0">
                <a:solidFill>
                  <a:srgbClr val="374151"/>
                </a:solidFill>
                <a:effectLst/>
                <a:latin typeface="Calibri" panose="020F0502020204030204" pitchFamily="34" charset="0"/>
                <a:cs typeface="Calibri" panose="020F0502020204030204" pitchFamily="34" charset="0"/>
              </a:rPr>
              <a:t>when no light can pass through something, and you can not see through it </a:t>
            </a:r>
          </a:p>
          <a:p>
            <a:pPr marL="0" lvl="0" indent="0" algn="l" rtl="0">
              <a:spcBef>
                <a:spcPts val="0"/>
              </a:spcBef>
              <a:spcAft>
                <a:spcPts val="0"/>
              </a:spcAft>
              <a:buNone/>
            </a:pPr>
            <a:endParaRPr lang="en-US" sz="1200" b="0" i="0" dirty="0">
              <a:solidFill>
                <a:srgbClr val="374151"/>
              </a:solidFill>
              <a:effectLst/>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dirty="0"/>
              <a:t>Feedback: When providing more student-friendly definitions, it is helpful to provide students with cues so that they can be prepared and know what to expect and be ready to copy down the information.</a:t>
            </a:r>
            <a:endParaRPr dirty="0"/>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0" name="Google Shape;880;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881" name="Google Shape;881;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t>What is does opaque mean?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0" i="0" dirty="0">
                <a:solidFill>
                  <a:srgbClr val="374151"/>
                </a:solidFill>
                <a:effectLst/>
                <a:latin typeface="Calibri" panose="020F0502020204030204" pitchFamily="34" charset="0"/>
                <a:cs typeface="Calibri" panose="020F0502020204030204" pitchFamily="34" charset="0"/>
              </a:rPr>
              <a:t>[</a:t>
            </a:r>
            <a:r>
              <a:rPr lang="en-US" sz="1200" b="0" i="0" dirty="0">
                <a:solidFill>
                  <a:srgbClr val="374151"/>
                </a:solidFill>
                <a:effectLst/>
                <a:latin typeface="Calibri" panose="020F0502020204030204" pitchFamily="34" charset="0"/>
                <a:cs typeface="Calibri" panose="020F0502020204030204" pitchFamily="34" charset="0"/>
              </a:rPr>
              <a:t>when no light can pass through something, and you can not see through it]</a:t>
            </a:r>
            <a:endParaRPr dirty="0"/>
          </a:p>
        </p:txBody>
      </p:sp>
      <p:sp>
        <p:nvSpPr>
          <p:cNvPr id="887" name="Google Shape;887;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4" name="Google Shape;894;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895" name="Google Shape;895;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Before we start, let’s think about our “big question”: </a:t>
            </a:r>
            <a:r>
              <a:rPr lang="en-US" sz="1200" b="0" i="0" dirty="0">
                <a:solidFill>
                  <a:srgbClr val="374151"/>
                </a:solidFill>
                <a:effectLst/>
                <a:latin typeface="Söhne"/>
              </a:rPr>
              <a:t>How do things that are opaque influence the way we experience the world around us</a:t>
            </a:r>
            <a:r>
              <a:rPr lang="en-US" b="0" i="0" dirty="0">
                <a:solidFill>
                  <a:srgbClr val="374151"/>
                </a:solidFill>
                <a:effectLst/>
                <a:latin typeface="Söhne"/>
              </a:rPr>
              <a:t>?</a:t>
            </a:r>
            <a:endParaRPr lang="en-US" dirty="0"/>
          </a:p>
          <a:p>
            <a:pPr marL="0" lvl="0" indent="0" algn="l" rtl="0">
              <a:spcBef>
                <a:spcPts val="0"/>
              </a:spcBef>
              <a:spcAft>
                <a:spcPts val="0"/>
              </a:spcAft>
              <a:buNone/>
            </a:pPr>
            <a:r>
              <a:rPr lang="en-US" b="0" dirty="0"/>
              <a:t>[Pause and illicit predictions from students.]</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US" b="0" dirty="0"/>
              <a:t>I love all these thoughtful scientific hypotheses!  Be sure to keep this question and your predictions in mind as we move through these next few lessons, and we’ll continue to revisit it.</a:t>
            </a:r>
            <a:endParaRPr dirty="0"/>
          </a:p>
        </p:txBody>
      </p:sp>
      <p:sp>
        <p:nvSpPr>
          <p:cNvPr id="801" name="Google Shape;801;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e4e4f802a9_0_3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ge4e4f802a9_0_3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a:solidFill>
                  <a:srgbClr val="374151"/>
                </a:solidFill>
                <a:effectLst/>
                <a:latin typeface="Söhne"/>
              </a:rPr>
              <a:t>Opaque objects block light, casting shadows on the ground. Think about how trees create cool spots under their shade on a sunny day. This is because their leaves are opaque, preventing sunlight from passing through.</a:t>
            </a:r>
            <a:endParaRPr dirty="0"/>
          </a:p>
        </p:txBody>
      </p:sp>
      <p:sp>
        <p:nvSpPr>
          <p:cNvPr id="566" name="Google Shape;566;ge4e4f802a9_0_3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Many of the objects we see daily are opaque. Books, toys, clothes, and walls in our homes are usually opaque.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84354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Opaque materials are used in buildings for insulation and privacy. Opaque walls keep the indoor spaces warm or cool by blocking external heat or cold.</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51466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Opaque materials are used in scientific experiments. In laboratories, opaque containers are used to prevent light from affecting the reactions happening inside, making sure that results are accurate.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70801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1" name="Google Shape;921;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922" name="Google Shape;922;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e4e4f802a9_0_3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ge4e4f802a9_0_3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nSpc>
                <a:spcPct val="90000"/>
              </a:lnSpc>
              <a:spcBef>
                <a:spcPct val="0"/>
              </a:spcBef>
              <a:spcAft>
                <a:spcPts val="600"/>
              </a:spcAft>
            </a:pPr>
            <a:r>
              <a:rPr lang="en-US" sz="1200" kern="1200" dirty="0">
                <a:solidFill>
                  <a:schemeClr val="tx1"/>
                </a:solidFill>
                <a:latin typeface="+mj-lt"/>
                <a:ea typeface="+mj-ea"/>
                <a:cs typeface="+mj-cs"/>
              </a:rPr>
              <a:t>Opaque objects block light and create </a:t>
            </a:r>
            <a:r>
              <a:rPr lang="en-US" sz="1200" u="sng" kern="1200" dirty="0">
                <a:solidFill>
                  <a:schemeClr val="tx1"/>
                </a:solidFill>
                <a:latin typeface="+mj-lt"/>
                <a:ea typeface="+mj-ea"/>
                <a:cs typeface="+mj-cs"/>
              </a:rPr>
              <a:t>                      </a:t>
            </a:r>
            <a:r>
              <a:rPr lang="en-US" sz="1200" kern="1200" dirty="0">
                <a:solidFill>
                  <a:schemeClr val="tx1"/>
                </a:solidFill>
                <a:latin typeface="+mj-lt"/>
                <a:ea typeface="+mj-ea"/>
                <a:cs typeface="+mj-cs"/>
              </a:rPr>
              <a:t>.</a:t>
            </a:r>
          </a:p>
          <a:p>
            <a:pPr>
              <a:lnSpc>
                <a:spcPct val="90000"/>
              </a:lnSpc>
              <a:spcBef>
                <a:spcPct val="0"/>
              </a:spcBef>
              <a:spcAft>
                <a:spcPts val="600"/>
              </a:spcAft>
            </a:pPr>
            <a:endParaRPr lang="en-US" sz="1200" kern="1200" dirty="0">
              <a:solidFill>
                <a:schemeClr val="tx1"/>
              </a:solidFill>
              <a:latin typeface="+mj-lt"/>
              <a:ea typeface="+mj-ea"/>
              <a:cs typeface="+mj-cs"/>
            </a:endParaRPr>
          </a:p>
          <a:p>
            <a:pPr>
              <a:lnSpc>
                <a:spcPct val="90000"/>
              </a:lnSpc>
              <a:spcBef>
                <a:spcPct val="0"/>
              </a:spcBef>
              <a:spcAft>
                <a:spcPts val="600"/>
              </a:spcAft>
            </a:pPr>
            <a:r>
              <a:rPr lang="en-US" sz="1200" kern="1200" dirty="0">
                <a:solidFill>
                  <a:schemeClr val="tx1"/>
                </a:solidFill>
                <a:latin typeface="+mj-lt"/>
                <a:ea typeface="+mj-ea"/>
                <a:cs typeface="+mj-cs"/>
              </a:rPr>
              <a:t>[shadows]</a:t>
            </a:r>
          </a:p>
        </p:txBody>
      </p:sp>
      <p:sp>
        <p:nvSpPr>
          <p:cNvPr id="566" name="Google Shape;566;ge4e4f802a9_0_3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19773524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e4e4f802a9_0_3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ge4e4f802a9_0_3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nSpc>
                <a:spcPct val="90000"/>
              </a:lnSpc>
              <a:spcBef>
                <a:spcPct val="0"/>
              </a:spcBef>
              <a:spcAft>
                <a:spcPts val="600"/>
              </a:spcAft>
            </a:pPr>
            <a:r>
              <a:rPr lang="en-US" sz="1200" kern="1200" dirty="0">
                <a:solidFill>
                  <a:schemeClr val="tx1"/>
                </a:solidFill>
                <a:latin typeface="+mj-lt"/>
                <a:ea typeface="+mj-ea"/>
                <a:cs typeface="+mj-cs"/>
              </a:rPr>
              <a:t>Opaque objects block light and create </a:t>
            </a:r>
            <a:r>
              <a:rPr lang="en-US" sz="1200" b="1" kern="1200" dirty="0">
                <a:solidFill>
                  <a:srgbClr val="FF0000"/>
                </a:solidFill>
                <a:latin typeface="+mj-lt"/>
                <a:ea typeface="+mj-ea"/>
                <a:cs typeface="+mj-cs"/>
              </a:rPr>
              <a:t>shadows</a:t>
            </a:r>
          </a:p>
        </p:txBody>
      </p:sp>
      <p:sp>
        <p:nvSpPr>
          <p:cNvPr id="566" name="Google Shape;566;ge4e4f802a9_0_3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extLst>
      <p:ext uri="{BB962C8B-B14F-4D97-AF65-F5344CB8AC3E}">
        <p14:creationId xmlns:p14="http://schemas.microsoft.com/office/powerpoint/2010/main" val="15848198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ct val="0"/>
              </a:spcBef>
              <a:spcAft>
                <a:spcPts val="600"/>
              </a:spcAft>
            </a:pPr>
            <a:r>
              <a:rPr lang="en-US" sz="1200" b="0" i="0" kern="1200" dirty="0">
                <a:solidFill>
                  <a:schemeClr val="tx1"/>
                </a:solidFill>
                <a:effectLst/>
                <a:latin typeface="+mj-lt"/>
                <a:ea typeface="+mj-ea"/>
                <a:cs typeface="+mj-cs"/>
              </a:rPr>
              <a:t>Opaque walls keep the indoor spaces warm or cool by </a:t>
            </a:r>
            <a:r>
              <a:rPr lang="en-US" sz="1200" b="0" i="0" u="sng" kern="1200" dirty="0">
                <a:solidFill>
                  <a:schemeClr val="tx1"/>
                </a:solidFill>
                <a:effectLst/>
                <a:latin typeface="+mj-lt"/>
                <a:ea typeface="+mj-ea"/>
                <a:cs typeface="+mj-cs"/>
              </a:rPr>
              <a:t>                 </a:t>
            </a:r>
            <a:r>
              <a:rPr lang="en-US" sz="1200" b="0" i="0" kern="1200" dirty="0">
                <a:solidFill>
                  <a:schemeClr val="tx1"/>
                </a:solidFill>
                <a:effectLst/>
                <a:latin typeface="+mj-lt"/>
                <a:ea typeface="+mj-ea"/>
                <a:cs typeface="+mj-cs"/>
              </a:rPr>
              <a:t> external heat or cold</a:t>
            </a:r>
          </a:p>
          <a:p>
            <a:pPr>
              <a:lnSpc>
                <a:spcPct val="90000"/>
              </a:lnSpc>
              <a:spcBef>
                <a:spcPct val="0"/>
              </a:spcBef>
              <a:spcAft>
                <a:spcPts val="600"/>
              </a:spcAft>
            </a:pPr>
            <a:endParaRPr lang="en-US" sz="1200" b="0" i="0" kern="1200" dirty="0">
              <a:solidFill>
                <a:schemeClr val="tx1"/>
              </a:solidFill>
              <a:effectLst/>
              <a:latin typeface="+mj-lt"/>
              <a:ea typeface="+mj-ea"/>
              <a:cs typeface="+mj-cs"/>
            </a:endParaRPr>
          </a:p>
          <a:p>
            <a:pPr>
              <a:lnSpc>
                <a:spcPct val="90000"/>
              </a:lnSpc>
              <a:spcBef>
                <a:spcPct val="0"/>
              </a:spcBef>
              <a:spcAft>
                <a:spcPts val="600"/>
              </a:spcAft>
            </a:pPr>
            <a:r>
              <a:rPr lang="en-US" sz="1200" b="0" i="0" kern="1200" dirty="0">
                <a:solidFill>
                  <a:schemeClr val="tx1"/>
                </a:solidFill>
                <a:effectLst/>
                <a:latin typeface="+mj-lt"/>
                <a:ea typeface="+mj-ea"/>
                <a:cs typeface="+mj-cs"/>
              </a:rPr>
              <a:t>[blocking]</a:t>
            </a:r>
            <a:endParaRPr lang="en-US" sz="1200" kern="1200" dirty="0">
              <a:solidFill>
                <a:schemeClr val="tx1"/>
              </a:solidFill>
              <a:latin typeface="+mj-lt"/>
              <a:ea typeface="+mj-ea"/>
              <a:cs typeface="+mj-cs"/>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13588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ct val="0"/>
              </a:spcBef>
              <a:spcAft>
                <a:spcPts val="600"/>
              </a:spcAft>
            </a:pPr>
            <a:r>
              <a:rPr lang="en-US" sz="1200" b="0" i="0" kern="1200" dirty="0">
                <a:solidFill>
                  <a:schemeClr val="tx1"/>
                </a:solidFill>
                <a:effectLst/>
                <a:latin typeface="+mj-lt"/>
                <a:ea typeface="+mj-ea"/>
                <a:cs typeface="+mj-cs"/>
              </a:rPr>
              <a:t>Opaque walls keep the indoor spaces warm or cool by </a:t>
            </a:r>
            <a:r>
              <a:rPr lang="en-US" sz="1200" b="1" i="0" u="none" kern="1200" dirty="0">
                <a:solidFill>
                  <a:schemeClr val="tx1"/>
                </a:solidFill>
                <a:effectLst/>
                <a:latin typeface="+mj-lt"/>
                <a:ea typeface="+mj-ea"/>
                <a:cs typeface="+mj-cs"/>
              </a:rPr>
              <a:t>blocking</a:t>
            </a:r>
            <a:r>
              <a:rPr lang="en-US" sz="1200" b="0" i="0" kern="1200" dirty="0">
                <a:solidFill>
                  <a:schemeClr val="tx1"/>
                </a:solidFill>
                <a:effectLst/>
                <a:latin typeface="+mj-lt"/>
                <a:ea typeface="+mj-ea"/>
                <a:cs typeface="+mj-cs"/>
              </a:rPr>
              <a:t> external heat or cold</a:t>
            </a:r>
            <a:endParaRPr lang="en-US" sz="1200" kern="1200" dirty="0">
              <a:solidFill>
                <a:schemeClr val="tx1"/>
              </a:solidFill>
              <a:latin typeface="+mj-lt"/>
              <a:ea typeface="+mj-ea"/>
              <a:cs typeface="+mj-cs"/>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44513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5" name="Google Shape;935;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Now, let’s talk about some examples</a:t>
            </a:r>
            <a:r>
              <a:rPr lang="en-US" b="1" dirty="0"/>
              <a:t> </a:t>
            </a:r>
            <a:r>
              <a:rPr lang="en-US" dirty="0"/>
              <a:t>of </a:t>
            </a:r>
            <a:r>
              <a:rPr lang="en-US" b="1" dirty="0"/>
              <a:t>visible light</a:t>
            </a:r>
            <a:r>
              <a:rPr lang="en-US" b="0" dirty="0"/>
              <a:t>.  </a:t>
            </a:r>
            <a:endParaRPr b="0" dirty="0"/>
          </a:p>
          <a:p>
            <a:pPr marL="0" lvl="0" indent="0" algn="l" rtl="0">
              <a:spcBef>
                <a:spcPts val="0"/>
              </a:spcBef>
              <a:spcAft>
                <a:spcPts val="0"/>
              </a:spcAft>
              <a:buNone/>
            </a:pPr>
            <a:endParaRPr dirty="0"/>
          </a:p>
          <a:p>
            <a:pPr marL="0" lvl="0" indent="0" algn="l" rtl="0">
              <a:spcBef>
                <a:spcPts val="0"/>
              </a:spcBef>
              <a:spcAft>
                <a:spcPts val="0"/>
              </a:spcAft>
              <a:buNone/>
            </a:pPr>
            <a:r>
              <a:rPr lang="en-US" dirty="0"/>
              <a:t>Feedback: It's good to pick a variety of examples to work through with your students. This prepares them for some types that might trip them up when they try it on their own.</a:t>
            </a:r>
            <a:endParaRPr dirty="0"/>
          </a:p>
        </p:txBody>
      </p:sp>
      <p:sp>
        <p:nvSpPr>
          <p:cNvPr id="936" name="Google Shape;936;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Söhne"/>
              </a:rPr>
              <a:t>Materials Needed:</a:t>
            </a:r>
          </a:p>
          <a:p>
            <a:pPr algn="l">
              <a:buFont typeface="Arial" panose="020B0604020202020204" pitchFamily="34" charset="0"/>
              <a:buChar char="•"/>
            </a:pPr>
            <a:r>
              <a:rPr lang="en-US" b="0" i="0" dirty="0">
                <a:solidFill>
                  <a:srgbClr val="000000"/>
                </a:solidFill>
                <a:effectLst/>
                <a:latin typeface="Söhne"/>
              </a:rPr>
              <a:t>Clear glass or plastic container</a:t>
            </a:r>
          </a:p>
          <a:p>
            <a:pPr algn="l">
              <a:buFont typeface="Arial" panose="020B0604020202020204" pitchFamily="34" charset="0"/>
              <a:buChar char="•"/>
            </a:pPr>
            <a:r>
              <a:rPr lang="en-US" b="0" i="0" dirty="0">
                <a:solidFill>
                  <a:srgbClr val="000000"/>
                </a:solidFill>
                <a:effectLst/>
                <a:latin typeface="Söhne"/>
              </a:rPr>
              <a:t>Water</a:t>
            </a:r>
          </a:p>
          <a:p>
            <a:pPr algn="l">
              <a:buFont typeface="Arial" panose="020B0604020202020204" pitchFamily="34" charset="0"/>
              <a:buChar char="•"/>
            </a:pPr>
            <a:r>
              <a:rPr lang="en-US" b="0" i="0" dirty="0">
                <a:solidFill>
                  <a:srgbClr val="000000"/>
                </a:solidFill>
                <a:effectLst/>
                <a:latin typeface="Söhne"/>
              </a:rPr>
              <a:t>Clear plastic cup</a:t>
            </a:r>
          </a:p>
          <a:p>
            <a:pPr algn="l">
              <a:buFont typeface="Arial" panose="020B0604020202020204" pitchFamily="34" charset="0"/>
              <a:buChar char="•"/>
            </a:pPr>
            <a:r>
              <a:rPr lang="en-US" b="0" i="0" dirty="0">
                <a:solidFill>
                  <a:srgbClr val="000000"/>
                </a:solidFill>
                <a:effectLst/>
                <a:latin typeface="Söhne"/>
              </a:rPr>
              <a:t>Wax paper</a:t>
            </a:r>
          </a:p>
          <a:p>
            <a:pPr algn="l">
              <a:buFont typeface="Arial" panose="020B0604020202020204" pitchFamily="34" charset="0"/>
              <a:buChar char="•"/>
            </a:pPr>
            <a:r>
              <a:rPr lang="en-US" b="0" i="0" dirty="0">
                <a:solidFill>
                  <a:srgbClr val="000000"/>
                </a:solidFill>
                <a:effectLst/>
                <a:latin typeface="Söhne"/>
              </a:rPr>
              <a:t>Aluminum foil</a:t>
            </a:r>
          </a:p>
          <a:p>
            <a:pPr algn="l">
              <a:buFont typeface="Arial" panose="020B0604020202020204" pitchFamily="34" charset="0"/>
              <a:buChar char="•"/>
            </a:pPr>
            <a:r>
              <a:rPr lang="en-US" b="0" i="0" dirty="0">
                <a:solidFill>
                  <a:srgbClr val="000000"/>
                </a:solidFill>
                <a:effectLst/>
                <a:latin typeface="Söhne"/>
              </a:rPr>
              <a:t>Flashlight</a:t>
            </a:r>
          </a:p>
          <a:p>
            <a:pPr algn="l"/>
            <a:r>
              <a:rPr lang="en-US" b="1" i="0" dirty="0">
                <a:solidFill>
                  <a:srgbClr val="000000"/>
                </a:solidFill>
                <a:effectLst/>
                <a:latin typeface="Söhne"/>
              </a:rPr>
              <a:t>Instructions:</a:t>
            </a:r>
          </a:p>
          <a:p>
            <a:pPr algn="l">
              <a:buFont typeface="+mj-lt"/>
              <a:buAutoNum type="arabicPeriod"/>
            </a:pPr>
            <a:r>
              <a:rPr lang="en-US" b="1" i="0" dirty="0">
                <a:solidFill>
                  <a:srgbClr val="000000"/>
                </a:solidFill>
                <a:effectLst/>
                <a:latin typeface="Söhne"/>
              </a:rPr>
              <a:t>Transparent Container:</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Fill a clear glass or plastic container with water. Explain to the students that the container is transparent because they can see through it and light passes through it.</a:t>
            </a:r>
          </a:p>
          <a:p>
            <a:pPr algn="l">
              <a:buFont typeface="+mj-lt"/>
              <a:buAutoNum type="arabicPeriod"/>
            </a:pPr>
            <a:r>
              <a:rPr lang="en-US" b="1" i="0" dirty="0">
                <a:solidFill>
                  <a:srgbClr val="000000"/>
                </a:solidFill>
                <a:effectLst/>
                <a:latin typeface="Söhne"/>
              </a:rPr>
              <a:t>Transparent Plastic Cup:</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Show a clear plastic cup to the students. Explain that it's also transparent because it lets light pass through. Hold the against a light source to demonstrate this.</a:t>
            </a:r>
          </a:p>
          <a:p>
            <a:pPr algn="l">
              <a:buFont typeface="+mj-lt"/>
              <a:buAutoNum type="arabicPeriod"/>
            </a:pPr>
            <a:r>
              <a:rPr lang="en-US" b="1" i="0" dirty="0">
                <a:solidFill>
                  <a:srgbClr val="000000"/>
                </a:solidFill>
                <a:effectLst/>
                <a:latin typeface="Söhne"/>
              </a:rPr>
              <a:t>Translucent Material - Wax Paper:</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Take a piece of wax paper and hold it up to the light. Explain that wax paper is translucent because it allows some light to pass through, but not as clearly as transparent materials.</a:t>
            </a:r>
          </a:p>
          <a:p>
            <a:pPr algn="l">
              <a:buFont typeface="+mj-lt"/>
              <a:buAutoNum type="arabicPeriod"/>
            </a:pPr>
            <a:r>
              <a:rPr lang="en-US" b="1" i="0" dirty="0">
                <a:solidFill>
                  <a:srgbClr val="000000"/>
                </a:solidFill>
                <a:effectLst/>
                <a:latin typeface="Söhne"/>
              </a:rPr>
              <a:t>Opaque Material - Aluminum Foil:</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Take a piece of aluminum foil and hold it up to the light. Explain that aluminum foil is opaque because it doesn't allow light to pass through at all.</a:t>
            </a:r>
          </a:p>
          <a:p>
            <a:pPr algn="l">
              <a:buFont typeface="+mj-lt"/>
              <a:buAutoNum type="arabicPeriod"/>
            </a:pPr>
            <a:r>
              <a:rPr lang="en-US" b="1" i="0" dirty="0">
                <a:solidFill>
                  <a:srgbClr val="000000"/>
                </a:solidFill>
                <a:effectLst/>
                <a:latin typeface="Söhne"/>
              </a:rPr>
              <a:t>Experiment:</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Shine a flashlight from behind each material (transparent container, plastic cup, wax paper, and aluminum foil) to demonstrate how light behaves differently with each material. Students can observe how much light passes through or if it's blocked entirely.</a:t>
            </a:r>
          </a:p>
          <a:p>
            <a:pPr algn="l">
              <a:buFont typeface="+mj-lt"/>
              <a:buAutoNum type="arabicPeriod"/>
            </a:pPr>
            <a:r>
              <a:rPr lang="en-US" b="1" i="0" dirty="0">
                <a:solidFill>
                  <a:srgbClr val="000000"/>
                </a:solidFill>
                <a:effectLst/>
                <a:latin typeface="Söhne"/>
              </a:rPr>
              <a:t>Discussion:</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Discuss the differences between transparent, translucent, and opaque materials based on the experiment. Encourage students to think of other materials they encounter in daily life that fall into these categories.</a:t>
            </a:r>
          </a:p>
          <a:p>
            <a:pPr algn="l"/>
            <a:r>
              <a:rPr lang="en-US" b="0" i="0" dirty="0">
                <a:solidFill>
                  <a:srgbClr val="000000"/>
                </a:solidFill>
                <a:effectLst/>
                <a:latin typeface="Söhne"/>
              </a:rPr>
              <a:t>This hands-on experiment provides a clear visual demonstration of how different materials interact with light, helping students understand the concept of transparency in a practical and engaging way.</a:t>
            </a:r>
          </a:p>
          <a:p>
            <a:pPr algn="l"/>
            <a:br>
              <a:rPr lang="en-US" b="0" i="0" dirty="0">
                <a:solidFill>
                  <a:srgbClr val="000000"/>
                </a:solidFill>
                <a:effectLst/>
                <a:latin typeface="Söhne"/>
              </a:rPr>
            </a:br>
            <a:endParaRPr lang="en-US" b="0" i="0" dirty="0">
              <a:solidFill>
                <a:srgbClr val="000000"/>
              </a:solidFill>
              <a:effectLst/>
              <a:latin typeface="Söhne"/>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93799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2" name="Google Shape;942;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sz="1200" dirty="0">
                <a:latin typeface="Calibri" panose="020F0502020204030204" pitchFamily="34" charset="0"/>
                <a:cs typeface="Calibri" panose="020F0502020204030204" pitchFamily="34" charset="0"/>
              </a:rPr>
              <a:t>Cardboard is an example of something that is opaque. No light can pass through it.</a:t>
            </a:r>
          </a:p>
        </p:txBody>
      </p:sp>
      <p:sp>
        <p:nvSpPr>
          <p:cNvPr id="943" name="Google Shape;943;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nSpc>
                <a:spcPct val="90000"/>
              </a:lnSpc>
              <a:spcAft>
                <a:spcPts val="600"/>
              </a:spcAft>
            </a:pPr>
            <a:r>
              <a:rPr lang="en-US" sz="1200" b="0" i="0" kern="1200" dirty="0">
                <a:solidFill>
                  <a:schemeClr val="tx1"/>
                </a:solidFill>
                <a:effectLst/>
                <a:latin typeface="+mn-lt"/>
                <a:ea typeface="+mn-ea"/>
                <a:cs typeface="+mn-cs"/>
              </a:rPr>
              <a:t>Concrete is another example of something that is opaque</a:t>
            </a:r>
            <a:endParaRPr lang="en-US" sz="1200" kern="1200" dirty="0">
              <a:solidFill>
                <a:schemeClr val="tx1"/>
              </a:solidFill>
              <a:latin typeface="+mn-lt"/>
              <a:ea typeface="+mn-ea"/>
              <a:cs typeface="+mn-cs"/>
            </a:endParaRPr>
          </a:p>
        </p:txBody>
      </p:sp>
      <p:sp>
        <p:nvSpPr>
          <p:cNvPr id="955" name="Google Shape;955;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Next, let’s talk about some non-examples of </a:t>
            </a:r>
            <a:r>
              <a:rPr lang="en-US" b="1" dirty="0"/>
              <a:t>visible light</a:t>
            </a:r>
            <a:r>
              <a:rPr lang="en-US" dirty="0"/>
              <a:t>.  </a:t>
            </a:r>
            <a:endParaRPr dirty="0"/>
          </a:p>
        </p:txBody>
      </p:sp>
      <p:sp>
        <p:nvSpPr>
          <p:cNvPr id="521" name="Google Shape;521;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extLst>
      <p:ext uri="{BB962C8B-B14F-4D97-AF65-F5344CB8AC3E}">
        <p14:creationId xmlns:p14="http://schemas.microsoft.com/office/powerpoint/2010/main" val="7398346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dirty="0">
                <a:solidFill>
                  <a:schemeClr val="bg1"/>
                </a:solidFill>
                <a:effectLst/>
                <a:latin typeface="Calibri" panose="020F0502020204030204" pitchFamily="34" charset="0"/>
                <a:cs typeface="Calibri" panose="020F0502020204030204" pitchFamily="34" charset="0"/>
              </a:rPr>
              <a:t>Grocery story plastic bags are NOT </a:t>
            </a:r>
            <a:r>
              <a:rPr lang="en-US" sz="1200" dirty="0">
                <a:solidFill>
                  <a:schemeClr val="bg1"/>
                </a:solidFill>
                <a:latin typeface="Calibri" panose="020F0502020204030204" pitchFamily="34" charset="0"/>
                <a:cs typeface="Calibri" panose="020F0502020204030204" pitchFamily="34" charset="0"/>
              </a:rPr>
              <a:t>a</a:t>
            </a:r>
            <a:r>
              <a:rPr lang="en-US" sz="1200" b="0" i="0" dirty="0">
                <a:solidFill>
                  <a:schemeClr val="bg1"/>
                </a:solidFill>
                <a:effectLst/>
                <a:latin typeface="Calibri" panose="020F0502020204030204" pitchFamily="34" charset="0"/>
                <a:cs typeface="Calibri" panose="020F0502020204030204" pitchFamily="34" charset="0"/>
              </a:rPr>
              <a:t>n example of something opaque</a:t>
            </a:r>
            <a:r>
              <a:rPr lang="en-US" sz="1200" b="0" i="0" kern="0" dirty="0">
                <a:solidFill>
                  <a:schemeClr val="bg1"/>
                </a:solidFill>
                <a:effectLst/>
                <a:latin typeface="Calibri" panose="020F0502020204030204" pitchFamily="34" charset="0"/>
                <a:cs typeface="Calibri" panose="020F0502020204030204" pitchFamily="34" charset="0"/>
              </a:rPr>
              <a:t>. They are translucent, s</a:t>
            </a:r>
            <a:r>
              <a:rPr lang="en-US" sz="1200" b="0" i="0" dirty="0">
                <a:solidFill>
                  <a:srgbClr val="374151"/>
                </a:solidFill>
                <a:effectLst/>
                <a:latin typeface="Calibri" panose="020F0502020204030204" pitchFamily="34" charset="0"/>
                <a:cs typeface="Calibri" panose="020F0502020204030204" pitchFamily="34" charset="0"/>
              </a:rPr>
              <a:t>ome light can through the bags, but you cannot see clearly through them. </a:t>
            </a:r>
            <a:br>
              <a:rPr lang="en-US" sz="1200" b="0" i="0" dirty="0">
                <a:solidFill>
                  <a:srgbClr val="374151"/>
                </a:solidFill>
                <a:effectLst/>
                <a:latin typeface="Calibri" panose="020F0502020204030204" pitchFamily="34" charset="0"/>
                <a:cs typeface="Calibri" panose="020F0502020204030204" pitchFamily="34" charset="0"/>
              </a:rPr>
            </a:br>
            <a:endParaRPr dirty="0"/>
          </a:p>
          <a:p>
            <a:pPr marL="0" lvl="0" indent="0" algn="l" rtl="0">
              <a:spcBef>
                <a:spcPts val="0"/>
              </a:spcBef>
              <a:spcAft>
                <a:spcPts val="0"/>
              </a:spcAft>
              <a:buNone/>
            </a:pPr>
            <a:r>
              <a:rPr lang="en-US" dirty="0"/>
              <a:t>Feedback: Non-examples often need some explanation to make it clear to students the difference. Using clear and simple language can help with this.</a:t>
            </a:r>
            <a:endParaRPr dirty="0"/>
          </a:p>
        </p:txBody>
      </p:sp>
      <p:sp>
        <p:nvSpPr>
          <p:cNvPr id="528" name="Google Shape;528;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extLst>
      <p:ext uri="{BB962C8B-B14F-4D97-AF65-F5344CB8AC3E}">
        <p14:creationId xmlns:p14="http://schemas.microsoft.com/office/powerpoint/2010/main" val="33702208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a:lnSpc>
                <a:spcPct val="90000"/>
              </a:lnSpc>
              <a:spcBef>
                <a:spcPct val="0"/>
              </a:spcBef>
              <a:spcAft>
                <a:spcPts val="600"/>
              </a:spcAft>
            </a:pPr>
            <a:r>
              <a:rPr lang="en-US" sz="1200" kern="1200" dirty="0">
                <a:solidFill>
                  <a:srgbClr val="FFFFFF"/>
                </a:solidFill>
                <a:latin typeface="+mj-lt"/>
                <a:ea typeface="+mj-ea"/>
                <a:cs typeface="+mj-cs"/>
                <a:sym typeface="Calibri"/>
              </a:rPr>
              <a:t>Car windshields are another nonexample of something opaque. Car windshields are transparent, they let light pass through, and you can clearly see through them.</a:t>
            </a:r>
            <a:endParaRPr lang="en-US" sz="1200" kern="1200" dirty="0">
              <a:solidFill>
                <a:srgbClr val="FFFFFF"/>
              </a:solidFill>
              <a:latin typeface="+mj-lt"/>
              <a:ea typeface="+mj-ea"/>
              <a:cs typeface="+mj-cs"/>
            </a:endParaRPr>
          </a:p>
        </p:txBody>
      </p:sp>
      <p:sp>
        <p:nvSpPr>
          <p:cNvPr id="528" name="Google Shape;528;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extLst>
      <p:ext uri="{BB962C8B-B14F-4D97-AF65-F5344CB8AC3E}">
        <p14:creationId xmlns:p14="http://schemas.microsoft.com/office/powerpoint/2010/main" val="32337774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dc67eaed7c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0" name="Google Shape;970;gdc67eaed7c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971" name="Google Shape;971;gdc67eaed7c_0_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6" name="Google Shape;976;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t>What are examples of things that are opaque? </a:t>
            </a: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[Cardboard, concrete, brick, people, blackout curtains]</a:t>
            </a:r>
            <a:endParaRPr dirty="0"/>
          </a:p>
          <a:p>
            <a:pPr marL="0" marR="0" lvl="0" indent="0" algn="l" rtl="0">
              <a:lnSpc>
                <a:spcPct val="100000"/>
              </a:lnSpc>
              <a:spcBef>
                <a:spcPts val="0"/>
              </a:spcBef>
              <a:spcAft>
                <a:spcPts val="0"/>
              </a:spcAft>
              <a:buClr>
                <a:schemeClr val="dk1"/>
              </a:buClr>
              <a:buSzPts val="1200"/>
              <a:buFont typeface="Calibri"/>
              <a:buNone/>
            </a:pPr>
            <a:endParaRPr sz="1200" dirty="0"/>
          </a:p>
          <a:p>
            <a:pPr marL="0" lvl="0" indent="0" algn="l" rtl="0">
              <a:spcBef>
                <a:spcPts val="0"/>
              </a:spcBef>
              <a:spcAft>
                <a:spcPts val="0"/>
              </a:spcAft>
              <a:buNone/>
            </a:pPr>
            <a:endParaRPr b="0" dirty="0"/>
          </a:p>
        </p:txBody>
      </p:sp>
      <p:sp>
        <p:nvSpPr>
          <p:cNvPr id="977" name="Google Shape;977;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ct val="0"/>
              </a:spcBef>
              <a:spcAft>
                <a:spcPts val="600"/>
              </a:spcAft>
            </a:pPr>
            <a:r>
              <a:rPr lang="en-US" sz="1200" kern="1200" dirty="0">
                <a:solidFill>
                  <a:schemeClr val="tx1"/>
                </a:solidFill>
                <a:latin typeface="+mj-lt"/>
                <a:ea typeface="+mj-ea"/>
                <a:cs typeface="+mj-cs"/>
              </a:rPr>
              <a:t>True/False: Plastic grocery bags are NOT opaque.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kern="1200" dirty="0">
              <a:solidFill>
                <a:schemeClr val="tx1"/>
              </a:solidFill>
              <a:latin typeface="+mj-lt"/>
              <a:ea typeface="+mj-ea"/>
              <a:cs typeface="+mj-c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1200" dirty="0">
                <a:solidFill>
                  <a:schemeClr val="tx1"/>
                </a:solidFill>
                <a:latin typeface="+mj-lt"/>
                <a:ea typeface="+mj-ea"/>
                <a:cs typeface="+mj-cs"/>
              </a:rPr>
              <a:t>[True]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60822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ct val="0"/>
              </a:spcBef>
              <a:spcAft>
                <a:spcPts val="600"/>
              </a:spcAft>
            </a:pPr>
            <a:r>
              <a:rPr lang="en-US" sz="1200" b="1" kern="1200" dirty="0">
                <a:solidFill>
                  <a:schemeClr val="tx1"/>
                </a:solidFill>
                <a:latin typeface="+mj-lt"/>
                <a:ea typeface="+mj-ea"/>
                <a:cs typeface="+mj-cs"/>
              </a:rPr>
              <a:t>True</a:t>
            </a:r>
            <a:r>
              <a:rPr lang="en-US" sz="1200" kern="1200" dirty="0">
                <a:solidFill>
                  <a:schemeClr val="tx1"/>
                </a:solidFill>
                <a:latin typeface="+mj-lt"/>
                <a:ea typeface="+mj-ea"/>
                <a:cs typeface="+mj-cs"/>
              </a:rPr>
              <a:t>/False: Plastic grocery bags are NOT opaque. Plastic grocery bags are translucent, meaning light passes through them, but you cannot see clearly through them.</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kern="1200" dirty="0">
              <a:solidFill>
                <a:schemeClr val="tx1"/>
              </a:solidFill>
              <a:latin typeface="+mj-lt"/>
              <a:ea typeface="+mj-ea"/>
              <a:cs typeface="+mj-cs"/>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05339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We will now complete this concept map, called a Frayer model, </a:t>
            </a:r>
            <a:r>
              <a:rPr lang="en-US" dirty="0">
                <a:solidFill>
                  <a:srgbClr val="242424"/>
                </a:solidFill>
              </a:rPr>
              <a:t>to summarize and further clarify what you have learned about the term</a:t>
            </a:r>
            <a:r>
              <a:rPr lang="en-US" dirty="0"/>
              <a:t> </a:t>
            </a:r>
            <a:r>
              <a:rPr lang="en-US" b="1" dirty="0"/>
              <a:t>opaque</a:t>
            </a:r>
            <a:r>
              <a:rPr lang="en-US" dirty="0">
                <a:solidFill>
                  <a:srgbClr val="242424"/>
                </a:solidFill>
              </a:rPr>
              <a:t>. </a:t>
            </a:r>
            <a:endParaRPr dirty="0"/>
          </a:p>
        </p:txBody>
      </p:sp>
      <p:sp>
        <p:nvSpPr>
          <p:cNvPr id="416" name="Google Shape;416;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809" name="Google Shape;809;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To complete the Frayer model,</a:t>
            </a:r>
            <a:r>
              <a:rPr lang="en-US" dirty="0">
                <a:solidFill>
                  <a:srgbClr val="242424"/>
                </a:solidFill>
              </a:rPr>
              <a:t> we will choose from four choices the correct picture, definition, example, and response to the question, “How do things that are </a:t>
            </a:r>
            <a:r>
              <a:rPr lang="en-US" b="1" dirty="0">
                <a:solidFill>
                  <a:srgbClr val="242424"/>
                </a:solidFill>
              </a:rPr>
              <a:t>opaque</a:t>
            </a:r>
            <a:r>
              <a:rPr lang="en-US" dirty="0">
                <a:solidFill>
                  <a:srgbClr val="242424"/>
                </a:solidFill>
              </a:rPr>
              <a:t> impact my life?”</a:t>
            </a:r>
            <a:r>
              <a:rPr lang="en-US" dirty="0">
                <a:solidFill>
                  <a:schemeClr val="dk1"/>
                </a:solidFill>
              </a:rPr>
              <a:t> </a:t>
            </a:r>
            <a:r>
              <a:rPr lang="en-US" dirty="0">
                <a:solidFill>
                  <a:srgbClr val="242424"/>
                </a:solidFill>
              </a:rPr>
              <a:t>Select the best response for each question </a:t>
            </a:r>
            <a:r>
              <a:rPr lang="en-US" dirty="0">
                <a:solidFill>
                  <a:schemeClr val="dk1"/>
                </a:solidFill>
              </a:rPr>
              <a:t>using the information you just learned. As </a:t>
            </a:r>
            <a:r>
              <a:rPr lang="en-US" dirty="0"/>
              <a:t>we </a:t>
            </a:r>
            <a:r>
              <a:rPr lang="en-US" dirty="0">
                <a:solidFill>
                  <a:schemeClr val="dk1"/>
                </a:solidFill>
              </a:rPr>
              <a:t>select responses, </a:t>
            </a:r>
            <a:r>
              <a:rPr lang="en-US" dirty="0"/>
              <a:t>we</a:t>
            </a:r>
            <a:r>
              <a:rPr lang="en-US" dirty="0">
                <a:solidFill>
                  <a:schemeClr val="dk1"/>
                </a:solidFill>
              </a:rPr>
              <a:t> will see how this model looks filled in for the term</a:t>
            </a:r>
            <a:r>
              <a:rPr lang="en-US" dirty="0"/>
              <a:t> </a:t>
            </a:r>
            <a:r>
              <a:rPr lang="en-US" b="1" dirty="0"/>
              <a:t>opaque.</a:t>
            </a:r>
            <a:endParaRPr dirty="0">
              <a:solidFill>
                <a:schemeClr val="dk1"/>
              </a:solidFill>
            </a:endParaRPr>
          </a:p>
        </p:txBody>
      </p:sp>
      <p:sp>
        <p:nvSpPr>
          <p:cNvPr id="427" name="Google Shape;427;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5e11802ac4_0_1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25e11802ac4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Choose the one correct picture of</a:t>
            </a:r>
            <a:r>
              <a:rPr lang="en-US" dirty="0"/>
              <a:t> something </a:t>
            </a:r>
            <a:r>
              <a:rPr lang="en-US" b="1" dirty="0"/>
              <a:t>opaque</a:t>
            </a:r>
            <a:r>
              <a:rPr lang="en-US" dirty="0"/>
              <a:t> </a:t>
            </a:r>
            <a:r>
              <a:rPr lang="en-US" sz="1200" dirty="0">
                <a:solidFill>
                  <a:schemeClr val="dk1"/>
                </a:solidFill>
              </a:rPr>
              <a:t>from these four choices</a:t>
            </a:r>
            <a:r>
              <a:rPr lang="en-US" dirty="0"/>
              <a:t>.</a:t>
            </a:r>
            <a:endParaRPr dirty="0"/>
          </a:p>
        </p:txBody>
      </p:sp>
      <p:sp>
        <p:nvSpPr>
          <p:cNvPr id="449" name="Google Shape;449;g25e11802ac4_0_19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21623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5e11802ac4_0_1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25e11802ac4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This is the picture that shows something opaque. This is a brick wall; no light can pass through it.</a:t>
            </a:r>
            <a:endParaRPr lang="en-US" dirty="0"/>
          </a:p>
        </p:txBody>
      </p:sp>
      <p:sp>
        <p:nvSpPr>
          <p:cNvPr id="449" name="Google Shape;449;g25e11802ac4_0_19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44417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Here is the Frayer model filled in with a picture of something </a:t>
            </a:r>
            <a:r>
              <a:rPr lang="en-US" b="1" dirty="0"/>
              <a:t>opaque</a:t>
            </a:r>
            <a:r>
              <a:rPr lang="en-US" dirty="0"/>
              <a:t>.</a:t>
            </a:r>
            <a:endParaRPr dirty="0">
              <a:solidFill>
                <a:schemeClr val="dk1"/>
              </a:solidFill>
            </a:endParaRPr>
          </a:p>
        </p:txBody>
      </p:sp>
      <p:sp>
        <p:nvSpPr>
          <p:cNvPr id="490" name="Google Shape;490;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Choose the one correct definition of </a:t>
            </a:r>
            <a:r>
              <a:rPr lang="en-US" b="1" dirty="0"/>
              <a:t>opaque </a:t>
            </a:r>
            <a:r>
              <a:rPr lang="en-US" sz="1200" dirty="0">
                <a:solidFill>
                  <a:schemeClr val="dk1"/>
                </a:solidFill>
              </a:rPr>
              <a:t>from these four choices.</a:t>
            </a:r>
            <a:endParaRPr sz="1200" dirty="0">
              <a:solidFill>
                <a:schemeClr val="dk1"/>
              </a:solidFill>
            </a:endParaRPr>
          </a:p>
        </p:txBody>
      </p:sp>
      <p:sp>
        <p:nvSpPr>
          <p:cNvPr id="513" name="Google Shape;513;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dirty="0">
                <a:solidFill>
                  <a:schemeClr val="dk1"/>
                </a:solidFill>
                <a:highlight>
                  <a:srgbClr val="FFFFFF"/>
                </a:highlight>
                <a:latin typeface="Helvetica Neue Light"/>
                <a:ea typeface="Helvetica Neue Light"/>
                <a:cs typeface="Helvetica Neue Light"/>
                <a:sym typeface="Helvetica Neue Light"/>
              </a:rPr>
              <a:t>When no light can pass through something, and you can not see through it.</a:t>
            </a:r>
            <a:r>
              <a:rPr lang="en-US" dirty="0"/>
              <a:t>” is correct! This is the definition of </a:t>
            </a:r>
            <a:r>
              <a:rPr lang="en-US" b="1" dirty="0"/>
              <a:t>opaque.</a:t>
            </a:r>
            <a:endParaRPr lang="en-US" sz="1200" dirty="0">
              <a:solidFill>
                <a:schemeClr val="dk1"/>
              </a:solidFill>
            </a:endParaRPr>
          </a:p>
        </p:txBody>
      </p:sp>
      <p:sp>
        <p:nvSpPr>
          <p:cNvPr id="513" name="Google Shape;513;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01691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dirty="0"/>
              <a:t>Here is the Frayer Model with a picture and definition of </a:t>
            </a:r>
            <a:r>
              <a:rPr lang="en-US" sz="1200" b="1" dirty="0"/>
              <a:t>opaque: </a:t>
            </a:r>
            <a:r>
              <a:rPr lang="en-US" sz="1200" dirty="0">
                <a:solidFill>
                  <a:schemeClr val="dk1"/>
                </a:solidFill>
                <a:highlight>
                  <a:srgbClr val="FFFFFF"/>
                </a:highlight>
                <a:latin typeface="Helvetica Neue Light"/>
                <a:ea typeface="Helvetica Neue Light"/>
                <a:cs typeface="Helvetica Neue Light"/>
                <a:sym typeface="Helvetica Neue Light"/>
              </a:rPr>
              <a:t>When no light can pass through something, and you can not see through it</a:t>
            </a:r>
            <a:endParaRPr lang="en-US" sz="1200" i="0" u="none" strike="noStrike" cap="none" dirty="0">
              <a:solidFill>
                <a:srgbClr val="434343"/>
              </a:solidFill>
              <a:latin typeface="Helvetica Neue Light"/>
              <a:ea typeface="Helvetica Neue Light"/>
              <a:cs typeface="Helvetica Neue Light"/>
              <a:sym typeface="Helvetica Neue Light"/>
            </a:endParaRPr>
          </a:p>
        </p:txBody>
      </p:sp>
      <p:sp>
        <p:nvSpPr>
          <p:cNvPr id="490" name="Google Shape;490;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86539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example of </a:t>
            </a:r>
            <a:r>
              <a:rPr lang="en-US" dirty="0"/>
              <a:t>something </a:t>
            </a:r>
            <a:r>
              <a:rPr lang="en-US" b="1" dirty="0"/>
              <a:t>opaque </a:t>
            </a:r>
            <a:r>
              <a:rPr lang="en-US" sz="1200" dirty="0">
                <a:solidFill>
                  <a:schemeClr val="dk1"/>
                </a:solidFill>
                <a:latin typeface="Calibri"/>
                <a:ea typeface="Calibri"/>
                <a:cs typeface="Calibri"/>
                <a:sym typeface="Calibri"/>
              </a:rPr>
              <a:t>from these four choices. </a:t>
            </a:r>
            <a:endParaRPr sz="1200" dirty="0">
              <a:solidFill>
                <a:schemeClr val="dk1"/>
              </a:solidFill>
            </a:endParaRPr>
          </a:p>
        </p:txBody>
      </p:sp>
      <p:sp>
        <p:nvSpPr>
          <p:cNvPr id="580" name="Google Shape;580;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dirty="0">
                <a:solidFill>
                  <a:srgbClr val="43464D"/>
                </a:solidFill>
                <a:latin typeface="Helvetica Neue Light"/>
                <a:ea typeface="Helvetica Neue Light"/>
                <a:cs typeface="Helvetica Neue Light"/>
                <a:sym typeface="Helvetica Neue Light"/>
              </a:rPr>
              <a:t>A metal garage door</a:t>
            </a:r>
            <a:r>
              <a:rPr lang="en-US" dirty="0"/>
              <a:t>” is correct! This is an example of something </a:t>
            </a:r>
            <a:r>
              <a:rPr lang="en-US" b="1" dirty="0"/>
              <a:t>opaque.</a:t>
            </a:r>
            <a:endParaRPr lang="en-US" sz="1200" dirty="0">
              <a:solidFill>
                <a:schemeClr val="dk1"/>
              </a:solidFill>
            </a:endParaRPr>
          </a:p>
        </p:txBody>
      </p:sp>
      <p:sp>
        <p:nvSpPr>
          <p:cNvPr id="580" name="Google Shape;580;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61974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dirty="0"/>
              <a:t>Here is the Frayer Model with a picture, definition, and an example of</a:t>
            </a:r>
            <a:r>
              <a:rPr lang="en-US" sz="1200" b="1" dirty="0"/>
              <a:t> </a:t>
            </a:r>
            <a:r>
              <a:rPr lang="en-US" sz="1200" b="0" dirty="0"/>
              <a:t>something</a:t>
            </a:r>
            <a:r>
              <a:rPr lang="en-US" sz="1200" b="1" dirty="0"/>
              <a:t> opaque:</a:t>
            </a:r>
            <a:r>
              <a:rPr lang="en-US" sz="1200" dirty="0"/>
              <a:t> </a:t>
            </a:r>
            <a:r>
              <a:rPr lang="en-US" sz="1200" dirty="0">
                <a:solidFill>
                  <a:srgbClr val="43464D"/>
                </a:solidFill>
                <a:latin typeface="Calibri" panose="020F0502020204030204" pitchFamily="34" charset="0"/>
                <a:ea typeface="Helvetica Neue Light"/>
                <a:cs typeface="Calibri" panose="020F0502020204030204" pitchFamily="34" charset="0"/>
                <a:sym typeface="Helvetica Neue Light"/>
              </a:rPr>
              <a:t>A metal garage door</a:t>
            </a:r>
            <a:r>
              <a:rPr lang="en-US" sz="1200" dirty="0"/>
              <a:t>.</a:t>
            </a:r>
            <a:endParaRPr lang="en-US" sz="1200" dirty="0">
              <a:solidFill>
                <a:schemeClr val="dk1"/>
              </a:solidFill>
            </a:endParaRPr>
          </a:p>
        </p:txBody>
      </p:sp>
      <p:sp>
        <p:nvSpPr>
          <p:cNvPr id="490" name="Google Shape;490;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7192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4" name="Google Shape;814;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Waves are disturbances that travel through a medium, transporting energy from one location to another without transporting matter. </a:t>
            </a:r>
            <a:endParaRPr/>
          </a:p>
        </p:txBody>
      </p:sp>
      <p:sp>
        <p:nvSpPr>
          <p:cNvPr id="815" name="Google Shape;815;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a:solidFill>
                  <a:srgbClr val="000000"/>
                </a:solidFill>
                <a:latin typeface="Calibri"/>
                <a:ea typeface="Calibri"/>
                <a:cs typeface="Calibri"/>
                <a:sym typeface="Calibri"/>
              </a:rPr>
              <a:t>Choose the correct response for </a:t>
            </a:r>
            <a:r>
              <a:rPr lang="en-US" sz="1200" b="0" i="1" u="none" strike="noStrike" cap="none" dirty="0">
                <a:solidFill>
                  <a:srgbClr val="000000"/>
                </a:solidFill>
                <a:latin typeface="Calibri"/>
                <a:ea typeface="Calibri"/>
                <a:cs typeface="Calibri"/>
                <a:sym typeface="Calibri"/>
              </a:rPr>
              <a:t>“how do </a:t>
            </a:r>
            <a:r>
              <a:rPr lang="en-US" sz="1200" i="1" dirty="0">
                <a:latin typeface="Calibri"/>
                <a:ea typeface="Calibri"/>
                <a:cs typeface="Calibri"/>
                <a:sym typeface="Calibri"/>
              </a:rPr>
              <a:t>things that are opaque </a:t>
            </a:r>
            <a:r>
              <a:rPr lang="en-US" sz="1200" b="0" i="1" u="none" strike="noStrike" cap="none" dirty="0">
                <a:solidFill>
                  <a:srgbClr val="000000"/>
                </a:solidFill>
                <a:latin typeface="Calibri"/>
                <a:ea typeface="Calibri"/>
                <a:cs typeface="Calibri"/>
                <a:sym typeface="Calibri"/>
              </a:rPr>
              <a:t>impact my life?” </a:t>
            </a:r>
            <a:r>
              <a:rPr lang="en-US" sz="1200" dirty="0">
                <a:solidFill>
                  <a:schemeClr val="dk1"/>
                </a:solidFill>
                <a:latin typeface="Calibri"/>
                <a:ea typeface="Calibri"/>
                <a:cs typeface="Calibri"/>
                <a:sym typeface="Calibri"/>
              </a:rPr>
              <a:t>from these four choices. </a:t>
            </a:r>
            <a:endParaRPr sz="1200" dirty="0">
              <a:solidFill>
                <a:schemeClr val="dk1"/>
              </a:solidFill>
            </a:endParaRPr>
          </a:p>
        </p:txBody>
      </p:sp>
      <p:sp>
        <p:nvSpPr>
          <p:cNvPr id="648" name="Google Shape;648;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dirty="0">
                <a:solidFill>
                  <a:srgbClr val="43464D"/>
                </a:solidFill>
                <a:latin typeface="Helvetica Neue Light"/>
                <a:ea typeface="Helvetica Neue Light"/>
                <a:cs typeface="Helvetica Neue Light"/>
                <a:sym typeface="Helvetica Neue Light"/>
              </a:rPr>
              <a:t>Opaque things, such as walls and doors, give me privacy and make me feel safe at home and in school.</a:t>
            </a:r>
            <a:r>
              <a:rPr lang="en-US" dirty="0"/>
              <a:t>.” That is correct! This is an example of how things that are </a:t>
            </a:r>
            <a:r>
              <a:rPr lang="en-US" b="1" dirty="0"/>
              <a:t>opaque </a:t>
            </a:r>
            <a:r>
              <a:rPr lang="en-US" dirty="0"/>
              <a:t>impact your life.</a:t>
            </a:r>
            <a:endParaRPr lang="en-US" sz="1200" dirty="0">
              <a:solidFill>
                <a:schemeClr val="dk1"/>
              </a:solidFill>
            </a:endParaRPr>
          </a:p>
        </p:txBody>
      </p:sp>
      <p:sp>
        <p:nvSpPr>
          <p:cNvPr id="648" name="Google Shape;648;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49530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rPr>
              <a:t>Here is the Frayer Model with a picture, definition, example, and a correct response to “</a:t>
            </a:r>
            <a:r>
              <a:rPr lang="en-US" sz="1200" b="0" i="0" u="none" strike="noStrike" cap="none" dirty="0">
                <a:solidFill>
                  <a:srgbClr val="000000"/>
                </a:solidFill>
                <a:latin typeface="Helvetica Neue Light"/>
                <a:ea typeface="Helvetica Neue Light"/>
                <a:cs typeface="Helvetica Neue Light"/>
                <a:sym typeface="Helvetica Neue Light"/>
              </a:rPr>
              <a:t>How do things that are </a:t>
            </a:r>
            <a:r>
              <a:rPr lang="en-US" sz="1200" b="1" i="0" u="none" strike="noStrike" cap="none" dirty="0">
                <a:solidFill>
                  <a:srgbClr val="000000"/>
                </a:solidFill>
                <a:latin typeface="Helvetica Neue Light"/>
                <a:ea typeface="Helvetica Neue Light"/>
                <a:cs typeface="Helvetica Neue Light"/>
                <a:sym typeface="Helvetica Neue Light"/>
              </a:rPr>
              <a:t>opaque</a:t>
            </a:r>
            <a:r>
              <a:rPr lang="en-US" sz="1200" b="0" i="0" u="none" strike="noStrike" cap="none" dirty="0">
                <a:solidFill>
                  <a:srgbClr val="000000"/>
                </a:solidFill>
                <a:latin typeface="Helvetica Neue Light"/>
                <a:ea typeface="Helvetica Neue Light"/>
                <a:cs typeface="Helvetica Neue Light"/>
                <a:sym typeface="Helvetica Neue Light"/>
              </a:rPr>
              <a:t> impact my life</a:t>
            </a:r>
            <a:r>
              <a:rPr lang="en-US" sz="1200" dirty="0">
                <a:solidFill>
                  <a:schemeClr val="dk1"/>
                </a:solidFill>
              </a:rPr>
              <a:t>?”:  </a:t>
            </a:r>
            <a:r>
              <a:rPr lang="en-US" sz="1200" dirty="0">
                <a:solidFill>
                  <a:srgbClr val="43464D"/>
                </a:solidFill>
                <a:latin typeface="Helvetica Neue Light"/>
                <a:ea typeface="Helvetica Neue Light"/>
                <a:cs typeface="Helvetica Neue Light"/>
                <a:sym typeface="Helvetica Neue Light"/>
              </a:rPr>
              <a:t>Opaque things, such as walls and doors, give me privacy and make me feel safe at home and in school.</a:t>
            </a:r>
            <a:endParaRPr lang="en-US" sz="1200" b="0" i="0" u="none" strike="noStrike" cap="none" dirty="0">
              <a:solidFill>
                <a:srgbClr val="000000"/>
              </a:solidFill>
              <a:latin typeface="Helvetica Neue Light"/>
              <a:ea typeface="Helvetica Neue Light"/>
              <a:cs typeface="Helvetica Neue Light"/>
              <a:sym typeface="Helvetica Neue Light"/>
            </a:endParaRPr>
          </a:p>
        </p:txBody>
      </p:sp>
      <p:sp>
        <p:nvSpPr>
          <p:cNvPr id="490" name="Google Shape;490;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59045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2" name="Google Shape;1032;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A good general strategy for information retention is: 1) tell them what you're going to teach them, 2) teach them, and 3) tell them what you just taught them. Make sure to include the third and final step. While it is easy to think a quick review of what you just went over is unnecessary, it can be incredibly useful in helping the students remember the information over the long term.</a:t>
            </a:r>
            <a:endParaRPr/>
          </a:p>
        </p:txBody>
      </p:sp>
      <p:sp>
        <p:nvSpPr>
          <p:cNvPr id="1033" name="Google Shape;1033;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t>Opaque</a:t>
            </a:r>
            <a:r>
              <a:rPr lang="en-US" b="1" dirty="0"/>
              <a:t>: </a:t>
            </a:r>
            <a:r>
              <a:rPr lang="en-US" sz="1200" b="0" i="0" dirty="0">
                <a:solidFill>
                  <a:srgbClr val="374151"/>
                </a:solidFill>
                <a:effectLst/>
                <a:latin typeface="Calibri" panose="020F0502020204030204" pitchFamily="34" charset="0"/>
                <a:cs typeface="Calibri" panose="020F0502020204030204" pitchFamily="34" charset="0"/>
              </a:rPr>
              <a:t>when no light can pass through something, and you can not see through it </a:t>
            </a:r>
          </a:p>
          <a:p>
            <a:pPr marL="0" lvl="0" indent="0" algn="l" rtl="0">
              <a:spcBef>
                <a:spcPts val="0"/>
              </a:spcBef>
              <a:spcAft>
                <a:spcPts val="0"/>
              </a:spcAft>
              <a:buNone/>
            </a:pPr>
            <a:endParaRPr lang="en-US" sz="1200" b="0" i="0" dirty="0">
              <a:solidFill>
                <a:srgbClr val="374151"/>
              </a:solidFill>
              <a:effectLst/>
              <a:latin typeface="Calibri" panose="020F0502020204030204" pitchFamily="34" charset="0"/>
              <a:cs typeface="Calibri" panose="020F0502020204030204" pitchFamily="34" charset="0"/>
            </a:endParaRPr>
          </a:p>
        </p:txBody>
      </p:sp>
      <p:sp>
        <p:nvSpPr>
          <p:cNvPr id="872" name="Google Shape;87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extLst>
      <p:ext uri="{BB962C8B-B14F-4D97-AF65-F5344CB8AC3E}">
        <p14:creationId xmlns:p14="http://schemas.microsoft.com/office/powerpoint/2010/main" val="19970041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Let’s reflect once more on our big question. Our “big question” is: </a:t>
            </a:r>
            <a:r>
              <a:rPr lang="en-US" sz="1200" b="0" i="0" dirty="0">
                <a:solidFill>
                  <a:srgbClr val="374151"/>
                </a:solidFill>
                <a:effectLst/>
                <a:latin typeface="Söhne"/>
              </a:rPr>
              <a:t>How do things that are opaque influence the way we experience the world around us</a:t>
            </a:r>
            <a:r>
              <a:rPr lang="en-US" sz="1200" b="0" i="0" dirty="0">
                <a:solidFill>
                  <a:srgbClr val="374151"/>
                </a:solidFill>
                <a:effectLst/>
                <a:latin typeface="Calibri" panose="020F0502020204030204" pitchFamily="34" charset="0"/>
                <a:cs typeface="Calibri" panose="020F0502020204030204" pitchFamily="34" charset="0"/>
              </a:rPr>
              <a:t>?</a:t>
            </a:r>
            <a:endParaRPr lang="en-US" sz="1200" b="1" i="0" dirty="0">
              <a:solidFill>
                <a:srgbClr val="374151"/>
              </a:solidFill>
              <a:effectLst/>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US" sz="1200" b="1" kern="1200" dirty="0">
              <a:solidFill>
                <a:schemeClr val="tx1">
                  <a:lumMod val="85000"/>
                  <a:lumOff val="15000"/>
                </a:schemeClr>
              </a:solidFill>
              <a:latin typeface="+mj-lt"/>
              <a:ea typeface="+mj-ea"/>
              <a:cs typeface="+mj-cs"/>
              <a:sym typeface="Calibri"/>
            </a:endParaRPr>
          </a:p>
          <a:p>
            <a:pPr marL="0" lvl="0" indent="0" algn="l" rtl="0">
              <a:spcBef>
                <a:spcPts val="0"/>
              </a:spcBef>
              <a:spcAft>
                <a:spcPts val="0"/>
              </a:spcAft>
              <a:buNone/>
            </a:pPr>
            <a:r>
              <a:rPr lang="en-US" dirty="0"/>
              <a:t>Does anyone have any additional examples to share that haven’t been discussed yet? </a:t>
            </a:r>
          </a:p>
          <a:p>
            <a:pPr marL="0" lvl="0" indent="0" algn="l" rtl="0">
              <a:spcBef>
                <a:spcPts val="0"/>
              </a:spcBef>
              <a:spcAft>
                <a:spcPts val="0"/>
              </a:spcAft>
              <a:buNone/>
            </a:pPr>
            <a:endParaRPr lang="en-US" dirty="0"/>
          </a:p>
        </p:txBody>
      </p:sp>
      <p:sp>
        <p:nvSpPr>
          <p:cNvPr id="801" name="Google Shape;801;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extLst>
      <p:ext uri="{BB962C8B-B14F-4D97-AF65-F5344CB8AC3E}">
        <p14:creationId xmlns:p14="http://schemas.microsoft.com/office/powerpoint/2010/main" val="24103010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7" name="Google Shape;1067;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1068" name="Google Shape;1068;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p1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3" name="Google Shape;1073;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Transverse waves are waves that travel perpendicularly to the direction they are moving. </a:t>
            </a:r>
            <a:endParaRPr/>
          </a:p>
        </p:txBody>
      </p:sp>
      <p:sp>
        <p:nvSpPr>
          <p:cNvPr id="823" name="Google Shape;823;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0" name="Google Shape;830;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Electromagnetic waves are waves that are created as a result of vibrations between an electric field and a magnetic field. </a:t>
            </a:r>
            <a:endParaRPr/>
          </a:p>
        </p:txBody>
      </p:sp>
      <p:sp>
        <p:nvSpPr>
          <p:cNvPr id="831" name="Google Shape;831;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The electromagnetic spectrum is the range of all types of magnetic waves. </a:t>
            </a:r>
            <a:endParaRPr/>
          </a:p>
          <a:p>
            <a:pPr marL="0" lvl="0" indent="0" algn="l" rtl="0">
              <a:spcBef>
                <a:spcPts val="0"/>
              </a:spcBef>
              <a:spcAft>
                <a:spcPts val="0"/>
              </a:spcAft>
              <a:buNone/>
            </a:pPr>
            <a:endParaRPr/>
          </a:p>
        </p:txBody>
      </p:sp>
      <p:sp>
        <p:nvSpPr>
          <p:cNvPr id="653" name="Google Shape;653;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2772003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2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2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30"/>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31"/>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31"/>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2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1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2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2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1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2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12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2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2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2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2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2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2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2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2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2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2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325592" y="297175"/>
            <a:ext cx="6484572" cy="6420630"/>
            <a:chOff x="814636" y="0"/>
            <a:chExt cx="5854087" cy="6420630"/>
          </a:xfrm>
        </p:grpSpPr>
        <p:sp>
          <p:nvSpPr>
            <p:cNvPr id="102" name="Google Shape;102;p1"/>
            <p:cNvSpPr/>
            <p:nvPr/>
          </p:nvSpPr>
          <p:spPr>
            <a:xfrm rot="10800000">
              <a:off x="1480729" y="3753657"/>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99023" y="3753656"/>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dirty="0">
                  <a:solidFill>
                    <a:schemeClr val="lt1"/>
                  </a:solidFill>
                  <a:latin typeface="Calibri"/>
                  <a:ea typeface="Calibri"/>
                  <a:cs typeface="Calibri"/>
                  <a:sym typeface="Calibri"/>
                </a:rPr>
                <a:t>Vocabulary</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Student-Friendly Definition</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Examples &amp; Non-Examples</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Frayer Model</a:t>
              </a:r>
              <a:endParaRPr sz="1800" b="0" i="0" u="none" strike="noStrike" cap="none" dirty="0">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82877" y="5556630"/>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dirty="0">
                  <a:solidFill>
                    <a:schemeClr val="lt1"/>
                  </a:solidFill>
                  <a:latin typeface="Calibri"/>
                  <a:ea typeface="Calibri"/>
                  <a:cs typeface="Calibri"/>
                  <a:sym typeface="Calibri"/>
                </a:rPr>
                <a:t>Simulation/Activity</a:t>
              </a:r>
              <a:endParaRPr sz="1400" b="0" i="0" u="none" strike="noStrike" cap="none" dirty="0">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2" name="Google Shape;114;p1">
            <a:extLst>
              <a:ext uri="{FF2B5EF4-FFF2-40B4-BE49-F238E27FC236}">
                <a16:creationId xmlns:a16="http://schemas.microsoft.com/office/drawing/2014/main" id="{0090F39C-1450-A0BD-0C59-F4C554025718}"/>
              </a:ext>
            </a:extLst>
          </p:cNvPr>
          <p:cNvSpPr/>
          <p:nvPr/>
        </p:nvSpPr>
        <p:spPr>
          <a:xfrm>
            <a:off x="4452593" y="5254435"/>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15;p1">
            <a:extLst>
              <a:ext uri="{FF2B5EF4-FFF2-40B4-BE49-F238E27FC236}">
                <a16:creationId xmlns:a16="http://schemas.microsoft.com/office/drawing/2014/main" id="{B1DADD32-3BD5-3473-71EC-280529A586A0}"/>
              </a:ext>
            </a:extLst>
          </p:cNvPr>
          <p:cNvCxnSpPr/>
          <p:nvPr/>
        </p:nvCxnSpPr>
        <p:spPr>
          <a:xfrm>
            <a:off x="4588494" y="5254435"/>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16;p1">
            <a:extLst>
              <a:ext uri="{FF2B5EF4-FFF2-40B4-BE49-F238E27FC236}">
                <a16:creationId xmlns:a16="http://schemas.microsoft.com/office/drawing/2014/main" id="{71B5D812-9D84-5DAE-30A8-7A5FA375B516}"/>
              </a:ext>
            </a:extLst>
          </p:cNvPr>
          <p:cNvCxnSpPr>
            <a:stCxn id="7" idx="4"/>
            <a:endCxn id="2" idx="2"/>
          </p:cNvCxnSpPr>
          <p:nvPr/>
        </p:nvCxnSpPr>
        <p:spPr>
          <a:xfrm>
            <a:off x="4587304" y="5427726"/>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18;p1">
            <a:extLst>
              <a:ext uri="{FF2B5EF4-FFF2-40B4-BE49-F238E27FC236}">
                <a16:creationId xmlns:a16="http://schemas.microsoft.com/office/drawing/2014/main" id="{873FCBC9-77C1-1C2A-11A6-2E579E7DD386}"/>
              </a:ext>
            </a:extLst>
          </p:cNvPr>
          <p:cNvCxnSpPr/>
          <p:nvPr/>
        </p:nvCxnSpPr>
        <p:spPr>
          <a:xfrm>
            <a:off x="4452593" y="5379117"/>
            <a:ext cx="789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19;p1">
            <a:extLst>
              <a:ext uri="{FF2B5EF4-FFF2-40B4-BE49-F238E27FC236}">
                <a16:creationId xmlns:a16="http://schemas.microsoft.com/office/drawing/2014/main" id="{38B463FC-BF71-6587-2775-2FA217B930B8}"/>
              </a:ext>
            </a:extLst>
          </p:cNvPr>
          <p:cNvCxnSpPr/>
          <p:nvPr/>
        </p:nvCxnSpPr>
        <p:spPr>
          <a:xfrm>
            <a:off x="4643028" y="5377475"/>
            <a:ext cx="80400" cy="0"/>
          </a:xfrm>
          <a:prstGeom prst="straightConnector1">
            <a:avLst/>
          </a:prstGeom>
          <a:noFill/>
          <a:ln w="25400" cap="flat" cmpd="sng">
            <a:solidFill>
              <a:srgbClr val="FF932B"/>
            </a:solidFill>
            <a:prstDash val="solid"/>
            <a:round/>
            <a:headEnd type="none" w="sm" len="sm"/>
            <a:tailEnd type="none" w="sm" len="sm"/>
          </a:ln>
        </p:spPr>
      </p:cxnSp>
      <p:sp>
        <p:nvSpPr>
          <p:cNvPr id="7" name="Google Shape;117;p1">
            <a:extLst>
              <a:ext uri="{FF2B5EF4-FFF2-40B4-BE49-F238E27FC236}">
                <a16:creationId xmlns:a16="http://schemas.microsoft.com/office/drawing/2014/main" id="{E8201961-EE5F-D3C7-885D-5CDE65BED053}"/>
              </a:ext>
            </a:extLst>
          </p:cNvPr>
          <p:cNvSpPr/>
          <p:nvPr/>
        </p:nvSpPr>
        <p:spPr>
          <a:xfrm>
            <a:off x="4531654" y="5330526"/>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628650" y="562271"/>
            <a:ext cx="7886700" cy="1128417"/>
          </a:xfrm>
          <a:prstGeom prst="rect">
            <a:avLst/>
          </a:prstGeom>
        </p:spPr>
        <p:txBody>
          <a:bodyPr spcFirstLastPara="1" vert="horz" lIns="91440" tIns="45720" rIns="91440" bIns="45720" rtlCol="0" anchor="ctr" anchorCtr="0">
            <a:noAutofit/>
          </a:bodyPr>
          <a:lstStyle/>
          <a:p>
            <a:pPr marL="0" lvl="0" indent="0">
              <a:lnSpc>
                <a:spcPct val="90000"/>
              </a:lnSpc>
              <a:spcBef>
                <a:spcPct val="0"/>
              </a:spcBef>
              <a:spcAft>
                <a:spcPts val="0"/>
              </a:spcAft>
              <a:buClr>
                <a:schemeClr val="dk1"/>
              </a:buClr>
              <a:buSzPts val="3400"/>
            </a:pPr>
            <a:r>
              <a:rPr lang="en-US" sz="3200" b="1" u="sng" kern="1200" dirty="0">
                <a:solidFill>
                  <a:schemeClr val="tx1"/>
                </a:solidFill>
                <a:latin typeface="Calibri" panose="020F0502020204030204" pitchFamily="34" charset="0"/>
                <a:ea typeface="+mj-ea"/>
                <a:cs typeface="Calibri" panose="020F0502020204030204" pitchFamily="34" charset="0"/>
              </a:rPr>
              <a:t>Visible Light</a:t>
            </a:r>
            <a:r>
              <a:rPr lang="en-US" sz="3200" b="1" kern="1200" dirty="0">
                <a:solidFill>
                  <a:schemeClr val="tx1"/>
                </a:solidFill>
                <a:latin typeface="Calibri" panose="020F0502020204030204" pitchFamily="34" charset="0"/>
                <a:ea typeface="+mj-ea"/>
                <a:cs typeface="Calibri" panose="020F0502020204030204" pitchFamily="34" charset="0"/>
              </a:rPr>
              <a:t>: </a:t>
            </a:r>
            <a:r>
              <a:rPr lang="en-US" sz="3200" kern="1200" dirty="0">
                <a:solidFill>
                  <a:schemeClr val="tx1"/>
                </a:solidFill>
                <a:latin typeface="Calibri" panose="020F0502020204030204" pitchFamily="34" charset="0"/>
                <a:ea typeface="+mj-ea"/>
                <a:cs typeface="Calibri" panose="020F0502020204030204" pitchFamily="34" charset="0"/>
              </a:rPr>
              <a:t>wavelengths on the electromagnetic spectrum that people can see with their eyes</a:t>
            </a:r>
            <a:endParaRPr lang="en-US" sz="3200" b="1" kern="1200" dirty="0">
              <a:solidFill>
                <a:schemeClr val="tx1"/>
              </a:solidFill>
              <a:latin typeface="Calibri" panose="020F0502020204030204" pitchFamily="34" charset="0"/>
              <a:ea typeface="+mj-ea"/>
              <a:cs typeface="Calibri" panose="020F0502020204030204" pitchFamily="34" charset="0"/>
            </a:endParaRPr>
          </a:p>
        </p:txBody>
      </p:sp>
      <p:pic>
        <p:nvPicPr>
          <p:cNvPr id="4" name="Picture 3" descr="A rainbow colored lights on a black background&#10;&#10;Description automatically generated">
            <a:extLst>
              <a:ext uri="{FF2B5EF4-FFF2-40B4-BE49-F238E27FC236}">
                <a16:creationId xmlns:a16="http://schemas.microsoft.com/office/drawing/2014/main" id="{A093CBAE-4903-66BB-135D-FECB02387C1B}"/>
              </a:ext>
            </a:extLst>
          </p:cNvPr>
          <p:cNvPicPr>
            <a:picLocks noChangeAspect="1"/>
          </p:cNvPicPr>
          <p:nvPr/>
        </p:nvPicPr>
        <p:blipFill rotWithShape="1">
          <a:blip r:embed="rId3"/>
          <a:srcRect t="2557" b="7492"/>
          <a:stretch/>
        </p:blipFill>
        <p:spPr>
          <a:xfrm>
            <a:off x="628650" y="1845426"/>
            <a:ext cx="7884410" cy="4450303"/>
          </a:xfrm>
          <a:prstGeom prst="rect">
            <a:avLst/>
          </a:prstGeom>
        </p:spPr>
      </p:pic>
      <p:sp>
        <p:nvSpPr>
          <p:cNvPr id="2" name="Google Shape;657;p70" descr="Rewind">
            <a:extLst>
              <a:ext uri="{FF2B5EF4-FFF2-40B4-BE49-F238E27FC236}">
                <a16:creationId xmlns:a16="http://schemas.microsoft.com/office/drawing/2014/main" id="{AFE2712B-52C8-0222-E963-2569B7840750}"/>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74"/>
                                        </p:tgtEl>
                                        <p:attrNameLst>
                                          <p:attrName>style.visibility</p:attrName>
                                        </p:attrNameLst>
                                      </p:cBhvr>
                                      <p:to>
                                        <p:strVal val="visible"/>
                                      </p:to>
                                    </p:set>
                                    <p:animEffect transition="in" filter="fade">
                                      <p:cBhvr>
                                        <p:cTn id="7" dur="700"/>
                                        <p:tgtEl>
                                          <p:spTgt spid="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162838" y="4823971"/>
            <a:ext cx="8818324" cy="1325563"/>
          </a:xfrm>
          <a:prstGeom prst="rect">
            <a:avLst/>
          </a:prstGeom>
        </p:spPr>
        <p:txBody>
          <a:bodyPr spcFirstLastPara="1" vert="horz" lIns="91440" tIns="45720" rIns="91440" bIns="45720" rtlCol="0" anchor="ctr" anchorCtr="0">
            <a:noAutofit/>
          </a:bodyPr>
          <a:lstStyle/>
          <a:p>
            <a:pPr marL="0" lvl="0" indent="0">
              <a:lnSpc>
                <a:spcPct val="90000"/>
              </a:lnSpc>
              <a:spcBef>
                <a:spcPct val="0"/>
              </a:spcBef>
              <a:spcAft>
                <a:spcPts val="0"/>
              </a:spcAft>
              <a:buClr>
                <a:schemeClr val="dk1"/>
              </a:buClr>
              <a:buSzPts val="3400"/>
            </a:pPr>
            <a:r>
              <a:rPr lang="en-US" sz="3600" b="1" u="sng" kern="1200" dirty="0">
                <a:solidFill>
                  <a:schemeClr val="tx1"/>
                </a:solidFill>
                <a:latin typeface="Calibri" panose="020F0502020204030204" pitchFamily="34" charset="0"/>
                <a:ea typeface="+mj-ea"/>
                <a:cs typeface="Calibri" panose="020F0502020204030204" pitchFamily="34" charset="0"/>
              </a:rPr>
              <a:t>Visible Light Spectrum</a:t>
            </a:r>
            <a:r>
              <a:rPr lang="en-US" sz="3600" b="1" kern="1200" dirty="0">
                <a:solidFill>
                  <a:schemeClr val="tx1"/>
                </a:solidFill>
                <a:latin typeface="Calibri" panose="020F0502020204030204" pitchFamily="34" charset="0"/>
                <a:ea typeface="+mj-ea"/>
                <a:cs typeface="Calibri" panose="020F0502020204030204" pitchFamily="34" charset="0"/>
              </a:rPr>
              <a:t>: </a:t>
            </a:r>
            <a:r>
              <a:rPr lang="en-US" sz="3600" b="0" i="0" dirty="0">
                <a:solidFill>
                  <a:srgbClr val="374151"/>
                </a:solidFill>
                <a:effectLst/>
                <a:latin typeface="Calibri" panose="020F0502020204030204" pitchFamily="34" charset="0"/>
                <a:cs typeface="Calibri" panose="020F0502020204030204" pitchFamily="34" charset="0"/>
              </a:rPr>
              <a:t>the range of all wavelengths that create colors that we can see with our eyes. </a:t>
            </a:r>
            <a:endParaRPr lang="en-US" sz="3600" b="1" kern="1200" dirty="0">
              <a:solidFill>
                <a:schemeClr val="tx1"/>
              </a:solidFill>
              <a:latin typeface="Calibri" panose="020F0502020204030204" pitchFamily="34" charset="0"/>
              <a:ea typeface="+mj-ea"/>
              <a:cs typeface="Calibri" panose="020F0502020204030204" pitchFamily="34" charset="0"/>
            </a:endParaRPr>
          </a:p>
        </p:txBody>
      </p:sp>
      <p:pic>
        <p:nvPicPr>
          <p:cNvPr id="5" name="Picture 4" descr="A screenshot of a screen&#10;&#10;Description automatically generated">
            <a:extLst>
              <a:ext uri="{FF2B5EF4-FFF2-40B4-BE49-F238E27FC236}">
                <a16:creationId xmlns:a16="http://schemas.microsoft.com/office/drawing/2014/main" id="{D4868F4F-87ED-9E52-F228-37A29A0C2FCF}"/>
              </a:ext>
            </a:extLst>
          </p:cNvPr>
          <p:cNvPicPr>
            <a:picLocks noChangeAspect="1"/>
          </p:cNvPicPr>
          <p:nvPr/>
        </p:nvPicPr>
        <p:blipFill>
          <a:blip r:embed="rId3"/>
          <a:stretch>
            <a:fillRect/>
          </a:stretch>
        </p:blipFill>
        <p:spPr>
          <a:xfrm>
            <a:off x="487836" y="1609692"/>
            <a:ext cx="8176104" cy="2309749"/>
          </a:xfrm>
          <a:prstGeom prst="rect">
            <a:avLst/>
          </a:prstGeom>
        </p:spPr>
      </p:pic>
      <p:sp>
        <p:nvSpPr>
          <p:cNvPr id="2" name="Google Shape;657;p70" descr="Rewind">
            <a:extLst>
              <a:ext uri="{FF2B5EF4-FFF2-40B4-BE49-F238E27FC236}">
                <a16:creationId xmlns:a16="http://schemas.microsoft.com/office/drawing/2014/main" id="{C2F72FE7-372B-6A3F-1348-577109B9F578}"/>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27e576c1a67_0_281"/>
          <p:cNvSpPr txBox="1">
            <a:spLocks noGrp="1"/>
          </p:cNvSpPr>
          <p:nvPr>
            <p:ph type="subTitle" idx="1"/>
          </p:nvPr>
        </p:nvSpPr>
        <p:spPr>
          <a:xfrm>
            <a:off x="771749" y="8592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Refraction</a:t>
            </a:r>
            <a:r>
              <a:rPr lang="en-US" b="1">
                <a:solidFill>
                  <a:schemeClr val="dk1"/>
                </a:solidFill>
              </a:rPr>
              <a:t>: </a:t>
            </a:r>
            <a:r>
              <a:rPr lang="en-US">
                <a:solidFill>
                  <a:schemeClr val="dk1"/>
                </a:solidFill>
              </a:rPr>
              <a:t>bending of light waves when the wave moves from one medium to another</a:t>
            </a:r>
            <a:endParaRPr/>
          </a:p>
        </p:txBody>
      </p:sp>
      <p:pic>
        <p:nvPicPr>
          <p:cNvPr id="237" name="Google Shape;237;g27e576c1a67_0_281"/>
          <p:cNvPicPr preferRelativeResize="0"/>
          <p:nvPr/>
        </p:nvPicPr>
        <p:blipFill>
          <a:blip r:embed="rId3">
            <a:alphaModFix/>
          </a:blip>
          <a:stretch>
            <a:fillRect/>
          </a:stretch>
        </p:blipFill>
        <p:spPr>
          <a:xfrm>
            <a:off x="1434963" y="2149575"/>
            <a:ext cx="6274075" cy="4163800"/>
          </a:xfrm>
          <a:prstGeom prst="rect">
            <a:avLst/>
          </a:prstGeom>
          <a:noFill/>
          <a:ln>
            <a:noFill/>
          </a:ln>
        </p:spPr>
      </p:pic>
      <p:sp>
        <p:nvSpPr>
          <p:cNvPr id="2" name="Google Shape;657;p70" descr="Rewind">
            <a:extLst>
              <a:ext uri="{FF2B5EF4-FFF2-40B4-BE49-F238E27FC236}">
                <a16:creationId xmlns:a16="http://schemas.microsoft.com/office/drawing/2014/main" id="{FE1397FC-E276-8C75-6806-52F846B2C356}"/>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99823" y="780266"/>
            <a:ext cx="9121971" cy="1470025"/>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3400"/>
              <a:buFont typeface="Calibri"/>
              <a:buNone/>
            </a:pPr>
            <a:r>
              <a:rPr lang="en-US" sz="4000" b="1" u="sng" dirty="0"/>
              <a:t>Translucent</a:t>
            </a:r>
            <a:r>
              <a:rPr lang="en-US" sz="4000" b="1" dirty="0"/>
              <a:t>: </a:t>
            </a:r>
            <a:r>
              <a:rPr lang="en-US" sz="4000" b="0" i="0" dirty="0">
                <a:solidFill>
                  <a:srgbClr val="374151"/>
                </a:solidFill>
                <a:effectLst/>
                <a:latin typeface="Calibri" panose="020F0502020204030204" pitchFamily="34" charset="0"/>
                <a:cs typeface="Calibri" panose="020F0502020204030204" pitchFamily="34" charset="0"/>
              </a:rPr>
              <a:t>when some light can </a:t>
            </a:r>
            <a:br>
              <a:rPr lang="en-US" sz="4000" b="0" i="0" dirty="0">
                <a:solidFill>
                  <a:srgbClr val="374151"/>
                </a:solidFill>
                <a:effectLst/>
                <a:latin typeface="Calibri" panose="020F0502020204030204" pitchFamily="34" charset="0"/>
                <a:cs typeface="Calibri" panose="020F0502020204030204" pitchFamily="34" charset="0"/>
              </a:rPr>
            </a:br>
            <a:r>
              <a:rPr lang="en-US" sz="4000" b="0" i="0" dirty="0">
                <a:solidFill>
                  <a:srgbClr val="374151"/>
                </a:solidFill>
                <a:effectLst/>
                <a:latin typeface="Calibri" panose="020F0502020204030204" pitchFamily="34" charset="0"/>
                <a:cs typeface="Calibri" panose="020F0502020204030204" pitchFamily="34" charset="0"/>
              </a:rPr>
              <a:t>pass through an object, but you </a:t>
            </a:r>
            <a:br>
              <a:rPr lang="en-US" sz="4000" b="0" i="0" dirty="0">
                <a:solidFill>
                  <a:srgbClr val="374151"/>
                </a:solidFill>
                <a:effectLst/>
                <a:latin typeface="Calibri" panose="020F0502020204030204" pitchFamily="34" charset="0"/>
                <a:cs typeface="Calibri" panose="020F0502020204030204" pitchFamily="34" charset="0"/>
              </a:rPr>
            </a:br>
            <a:r>
              <a:rPr lang="en-US" sz="4000" b="0" i="0" dirty="0">
                <a:solidFill>
                  <a:srgbClr val="374151"/>
                </a:solidFill>
                <a:effectLst/>
                <a:latin typeface="Calibri" panose="020F0502020204030204" pitchFamily="34" charset="0"/>
                <a:cs typeface="Calibri" panose="020F0502020204030204" pitchFamily="34" charset="0"/>
              </a:rPr>
              <a:t>can’t see clearly through it</a:t>
            </a:r>
            <a:endParaRPr sz="4000" b="1" dirty="0">
              <a:latin typeface="Calibri" panose="020F0502020204030204" pitchFamily="34" charset="0"/>
              <a:cs typeface="Calibri" panose="020F0502020204030204" pitchFamily="34" charset="0"/>
            </a:endParaRPr>
          </a:p>
        </p:txBody>
      </p:sp>
      <p:pic>
        <p:nvPicPr>
          <p:cNvPr id="6" name="Picture 5" descr="A half of a red apple&#10;&#10;Description automatically generated">
            <a:extLst>
              <a:ext uri="{FF2B5EF4-FFF2-40B4-BE49-F238E27FC236}">
                <a16:creationId xmlns:a16="http://schemas.microsoft.com/office/drawing/2014/main" id="{45DEBD1F-CA21-1302-3220-BEFAD60E07E9}"/>
              </a:ext>
            </a:extLst>
          </p:cNvPr>
          <p:cNvPicPr>
            <a:picLocks noChangeAspect="1"/>
          </p:cNvPicPr>
          <p:nvPr/>
        </p:nvPicPr>
        <p:blipFill>
          <a:blip r:embed="rId3"/>
          <a:stretch>
            <a:fillRect/>
          </a:stretch>
        </p:blipFill>
        <p:spPr>
          <a:xfrm>
            <a:off x="1971963" y="2584535"/>
            <a:ext cx="5200074" cy="4273465"/>
          </a:xfrm>
          <a:prstGeom prst="rect">
            <a:avLst/>
          </a:prstGeom>
        </p:spPr>
      </p:pic>
      <p:sp>
        <p:nvSpPr>
          <p:cNvPr id="2" name="Google Shape;1056;p116" descr="Rewind">
            <a:extLst>
              <a:ext uri="{FF2B5EF4-FFF2-40B4-BE49-F238E27FC236}">
                <a16:creationId xmlns:a16="http://schemas.microsoft.com/office/drawing/2014/main" id="{5C207115-8A4F-E2A0-90B5-191D01069FBD}"/>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8111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11013" y="493808"/>
            <a:ext cx="9132987" cy="1470025"/>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3400"/>
              <a:buFont typeface="Calibri"/>
              <a:buNone/>
            </a:pPr>
            <a:r>
              <a:rPr lang="en-US" sz="3400" b="1" u="sng" dirty="0"/>
              <a:t>Transparent</a:t>
            </a:r>
            <a:r>
              <a:rPr lang="en-US" sz="3400" b="1" dirty="0"/>
              <a:t>: </a:t>
            </a:r>
            <a:r>
              <a:rPr lang="en-US" sz="3400" b="0" i="0" dirty="0">
                <a:solidFill>
                  <a:srgbClr val="374151"/>
                </a:solidFill>
                <a:effectLst/>
                <a:latin typeface="Calibri" panose="020F0502020204030204" pitchFamily="34" charset="0"/>
                <a:cs typeface="Calibri" panose="020F0502020204030204" pitchFamily="34" charset="0"/>
              </a:rPr>
              <a:t>when light can travel through an object, and you can see clearly through it</a:t>
            </a:r>
            <a:endParaRPr sz="3400" b="1" dirty="0">
              <a:latin typeface="Calibri" panose="020F0502020204030204" pitchFamily="34" charset="0"/>
              <a:cs typeface="Calibri" panose="020F0502020204030204" pitchFamily="34" charset="0"/>
            </a:endParaRPr>
          </a:p>
        </p:txBody>
      </p:sp>
      <p:pic>
        <p:nvPicPr>
          <p:cNvPr id="7" name="Picture 6" descr="A double doors with a view of trees&#10;&#10;Description automatically generated">
            <a:extLst>
              <a:ext uri="{FF2B5EF4-FFF2-40B4-BE49-F238E27FC236}">
                <a16:creationId xmlns:a16="http://schemas.microsoft.com/office/drawing/2014/main" id="{C6896AED-3C76-1748-71DA-8E32FCE7F8E9}"/>
              </a:ext>
            </a:extLst>
          </p:cNvPr>
          <p:cNvPicPr>
            <a:picLocks noChangeAspect="1"/>
          </p:cNvPicPr>
          <p:nvPr/>
        </p:nvPicPr>
        <p:blipFill>
          <a:blip r:embed="rId3"/>
          <a:stretch>
            <a:fillRect/>
          </a:stretch>
        </p:blipFill>
        <p:spPr>
          <a:xfrm>
            <a:off x="685800" y="1989836"/>
            <a:ext cx="7772400" cy="4868164"/>
          </a:xfrm>
          <a:prstGeom prst="rect">
            <a:avLst/>
          </a:prstGeom>
        </p:spPr>
      </p:pic>
      <p:sp>
        <p:nvSpPr>
          <p:cNvPr id="2" name="Google Shape;657;p70" descr="Rewind">
            <a:extLst>
              <a:ext uri="{FF2B5EF4-FFF2-40B4-BE49-F238E27FC236}">
                <a16:creationId xmlns:a16="http://schemas.microsoft.com/office/drawing/2014/main" id="{ED38BF1A-758F-95A1-0187-C62486E18AEA}"/>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88"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89"/>
          <p:cNvSpPr txBox="1"/>
          <p:nvPr/>
        </p:nvSpPr>
        <p:spPr>
          <a:xfrm>
            <a:off x="989762" y="216922"/>
            <a:ext cx="7824937"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difference between waves and transverse waves?</a:t>
            </a:r>
            <a:endParaRPr/>
          </a:p>
        </p:txBody>
      </p:sp>
      <p:sp>
        <p:nvSpPr>
          <p:cNvPr id="848" name="Google Shape;848;p8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9"/>
          <p:cNvSpPr/>
          <p:nvPr/>
        </p:nvSpPr>
        <p:spPr>
          <a:xfrm>
            <a:off x="100485" y="1748413"/>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0" name="Google Shape;850;p89"/>
          <p:cNvSpPr/>
          <p:nvPr/>
        </p:nvSpPr>
        <p:spPr>
          <a:xfrm>
            <a:off x="4614193" y="1748412"/>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51" name="Google Shape;851;p89" descr="he Physics of Sound"/>
          <p:cNvPicPr preferRelativeResize="0"/>
          <p:nvPr/>
        </p:nvPicPr>
        <p:blipFill rotWithShape="1">
          <a:blip r:embed="rId4">
            <a:alphaModFix/>
          </a:blip>
          <a:srcRect/>
          <a:stretch/>
        </p:blipFill>
        <p:spPr>
          <a:xfrm>
            <a:off x="270913" y="2868596"/>
            <a:ext cx="3978442" cy="2652295"/>
          </a:xfrm>
          <a:prstGeom prst="rect">
            <a:avLst/>
          </a:prstGeom>
          <a:noFill/>
          <a:ln>
            <a:noFill/>
          </a:ln>
        </p:spPr>
      </p:pic>
      <p:pic>
        <p:nvPicPr>
          <p:cNvPr id="852" name="Google Shape;852;p89" descr="wavelength.jpg"/>
          <p:cNvPicPr preferRelativeResize="0"/>
          <p:nvPr/>
        </p:nvPicPr>
        <p:blipFill rotWithShape="1">
          <a:blip r:embed="rId5">
            <a:alphaModFix/>
          </a:blip>
          <a:srcRect l="-10572" r="-10572"/>
          <a:stretch/>
        </p:blipFill>
        <p:spPr>
          <a:xfrm>
            <a:off x="4388930" y="2883133"/>
            <a:ext cx="4769823" cy="262321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90"/>
          <p:cNvSpPr txBox="1"/>
          <p:nvPr/>
        </p:nvSpPr>
        <p:spPr>
          <a:xfrm>
            <a:off x="946484" y="150361"/>
            <a:ext cx="786063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electromagnetic waves?</a:t>
            </a:r>
            <a:endParaRPr/>
          </a:p>
        </p:txBody>
      </p:sp>
      <p:sp>
        <p:nvSpPr>
          <p:cNvPr id="859" name="Google Shape;859;p90"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0" name="Google Shape;860;p90"/>
          <p:cNvPicPr preferRelativeResize="0"/>
          <p:nvPr/>
        </p:nvPicPr>
        <p:blipFill rotWithShape="1">
          <a:blip r:embed="rId4">
            <a:alphaModFix/>
          </a:blip>
          <a:srcRect/>
          <a:stretch/>
        </p:blipFill>
        <p:spPr>
          <a:xfrm>
            <a:off x="1183643" y="1610477"/>
            <a:ext cx="6813529" cy="410853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6"/>
          <p:cNvSpPr txBox="1"/>
          <p:nvPr/>
        </p:nvSpPr>
        <p:spPr>
          <a:xfrm>
            <a:off x="1119554" y="198487"/>
            <a:ext cx="752714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electromagnetic spectrum?</a:t>
            </a:r>
            <a:endParaRPr/>
          </a:p>
        </p:txBody>
      </p:sp>
      <p:sp>
        <p:nvSpPr>
          <p:cNvPr id="239" name="Google Shape;239;p16"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0" name="Google Shape;240;p16" descr="spectrum.jpg"/>
          <p:cNvPicPr preferRelativeResize="0"/>
          <p:nvPr/>
        </p:nvPicPr>
        <p:blipFill rotWithShape="1">
          <a:blip r:embed="rId4">
            <a:alphaModFix/>
          </a:blip>
          <a:srcRect t="-2376" b="-2376"/>
          <a:stretch/>
        </p:blipFill>
        <p:spPr>
          <a:xfrm>
            <a:off x="977796" y="1556085"/>
            <a:ext cx="7298883" cy="4014104"/>
          </a:xfrm>
          <a:prstGeom prst="rect">
            <a:avLst/>
          </a:prstGeom>
          <a:noFill/>
          <a:ln>
            <a:noFill/>
          </a:ln>
        </p:spPr>
      </p:pic>
    </p:spTree>
    <p:extLst>
      <p:ext uri="{BB962C8B-B14F-4D97-AF65-F5344CB8AC3E}">
        <p14:creationId xmlns:p14="http://schemas.microsoft.com/office/powerpoint/2010/main" val="2201221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27e576c1a67_0_281"/>
          <p:cNvSpPr txBox="1">
            <a:spLocks noGrp="1"/>
          </p:cNvSpPr>
          <p:nvPr>
            <p:ph type="subTitle" idx="1"/>
          </p:nvPr>
        </p:nvSpPr>
        <p:spPr>
          <a:xfrm>
            <a:off x="285237" y="735230"/>
            <a:ext cx="8573526" cy="114563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u="sng" dirty="0">
                <a:solidFill>
                  <a:schemeClr val="dk1"/>
                </a:solidFill>
              </a:rPr>
              <a:t>                           </a:t>
            </a:r>
            <a:r>
              <a:rPr lang="en-US" dirty="0">
                <a:solidFill>
                  <a:schemeClr val="dk1"/>
                </a:solidFill>
              </a:rPr>
              <a:t> is the bending of light waves when the wave moves from one medium to another</a:t>
            </a:r>
            <a:endParaRPr dirty="0"/>
          </a:p>
        </p:txBody>
      </p:sp>
      <p:pic>
        <p:nvPicPr>
          <p:cNvPr id="237" name="Google Shape;237;g27e576c1a67_0_281"/>
          <p:cNvPicPr preferRelativeResize="0"/>
          <p:nvPr/>
        </p:nvPicPr>
        <p:blipFill>
          <a:blip r:embed="rId3">
            <a:alphaModFix/>
          </a:blip>
          <a:stretch>
            <a:fillRect/>
          </a:stretch>
        </p:blipFill>
        <p:spPr>
          <a:xfrm>
            <a:off x="1434963" y="2149575"/>
            <a:ext cx="6274075" cy="4163800"/>
          </a:xfrm>
          <a:prstGeom prst="rect">
            <a:avLst/>
          </a:prstGeom>
          <a:noFill/>
          <a:ln>
            <a:noFill/>
          </a:ln>
        </p:spPr>
      </p:pic>
      <p:sp>
        <p:nvSpPr>
          <p:cNvPr id="3" name="Google Shape;239;p16" descr="Questions">
            <a:extLst>
              <a:ext uri="{FF2B5EF4-FFF2-40B4-BE49-F238E27FC236}">
                <a16:creationId xmlns:a16="http://schemas.microsoft.com/office/drawing/2014/main" id="{ACB8C502-12B0-6C24-60D9-BC5DCC0176DF}"/>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3720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82"/>
          <p:cNvSpPr txBox="1"/>
          <p:nvPr/>
        </p:nvSpPr>
        <p:spPr>
          <a:xfrm>
            <a:off x="2233819" y="367993"/>
            <a:ext cx="4869502" cy="14465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dirty="0">
                <a:solidFill>
                  <a:schemeClr val="dk1"/>
                </a:solidFill>
                <a:latin typeface="Calibri"/>
                <a:ea typeface="Calibri"/>
                <a:cs typeface="Calibri"/>
                <a:sym typeface="Calibri"/>
              </a:rPr>
              <a:t>Opaque</a:t>
            </a:r>
            <a:endParaRPr sz="8800" dirty="0">
              <a:solidFill>
                <a:schemeClr val="dk1"/>
              </a:solidFill>
              <a:latin typeface="Calibri"/>
              <a:ea typeface="Calibri"/>
              <a:cs typeface="Calibri"/>
              <a:sym typeface="Calibri"/>
            </a:endParaRPr>
          </a:p>
        </p:txBody>
      </p:sp>
      <p:sp>
        <p:nvSpPr>
          <p:cNvPr id="795" name="Google Shape;795;p8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6" name="Google Shape;796;p8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
        <p:nvSpPr>
          <p:cNvPr id="4" name="Rectangle 3">
            <a:extLst>
              <a:ext uri="{FF2B5EF4-FFF2-40B4-BE49-F238E27FC236}">
                <a16:creationId xmlns:a16="http://schemas.microsoft.com/office/drawing/2014/main" id="{AE41E175-2141-DD6A-AFEA-804DD124240D}"/>
              </a:ext>
            </a:extLst>
          </p:cNvPr>
          <p:cNvSpPr/>
          <p:nvPr/>
        </p:nvSpPr>
        <p:spPr>
          <a:xfrm>
            <a:off x="718457" y="2521527"/>
            <a:ext cx="2911434" cy="12607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A8097DD-DCFA-5B51-CBD9-423CDAAB67DF}"/>
              </a:ext>
            </a:extLst>
          </p:cNvPr>
          <p:cNvSpPr/>
          <p:nvPr/>
        </p:nvSpPr>
        <p:spPr>
          <a:xfrm>
            <a:off x="2769508" y="2337839"/>
            <a:ext cx="1899062" cy="394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diagram of a diagram of a light&#10;&#10;Description automatically generated">
            <a:extLst>
              <a:ext uri="{FF2B5EF4-FFF2-40B4-BE49-F238E27FC236}">
                <a16:creationId xmlns:a16="http://schemas.microsoft.com/office/drawing/2014/main" id="{A21B6C35-19C4-C61E-EFD1-700F34FE7EC9}"/>
              </a:ext>
            </a:extLst>
          </p:cNvPr>
          <p:cNvPicPr>
            <a:picLocks noChangeAspect="1"/>
          </p:cNvPicPr>
          <p:nvPr/>
        </p:nvPicPr>
        <p:blipFill>
          <a:blip r:embed="rId3"/>
          <a:stretch>
            <a:fillRect/>
          </a:stretch>
        </p:blipFill>
        <p:spPr>
          <a:xfrm>
            <a:off x="718457" y="1978926"/>
            <a:ext cx="7497840" cy="4326340"/>
          </a:xfrm>
          <a:prstGeom prst="rect">
            <a:avLst/>
          </a:prstGeom>
        </p:spPr>
      </p:pic>
      <p:sp>
        <p:nvSpPr>
          <p:cNvPr id="10" name="Rounded Rectangle 9">
            <a:extLst>
              <a:ext uri="{FF2B5EF4-FFF2-40B4-BE49-F238E27FC236}">
                <a16:creationId xmlns:a16="http://schemas.microsoft.com/office/drawing/2014/main" id="{4E1CCC5C-7ADE-F9A1-8AFA-F3158ACF4D36}"/>
              </a:ext>
            </a:extLst>
          </p:cNvPr>
          <p:cNvSpPr/>
          <p:nvPr/>
        </p:nvSpPr>
        <p:spPr>
          <a:xfrm>
            <a:off x="366765" y="4667534"/>
            <a:ext cx="8204029" cy="1937982"/>
          </a:xfrm>
          <a:prstGeom prst="roundRect">
            <a:avLst/>
          </a:prstGeom>
          <a:noFill/>
          <a:ln w="158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27e576c1a67_0_281"/>
          <p:cNvSpPr txBox="1">
            <a:spLocks noGrp="1"/>
          </p:cNvSpPr>
          <p:nvPr>
            <p:ph type="subTitle" idx="1"/>
          </p:nvPr>
        </p:nvSpPr>
        <p:spPr>
          <a:xfrm>
            <a:off x="285237" y="735230"/>
            <a:ext cx="8573526" cy="114563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dirty="0">
                <a:solidFill>
                  <a:srgbClr val="FF0000"/>
                </a:solidFill>
              </a:rPr>
              <a:t>Refraction</a:t>
            </a:r>
            <a:r>
              <a:rPr lang="en-US" dirty="0">
                <a:solidFill>
                  <a:schemeClr val="dk1"/>
                </a:solidFill>
              </a:rPr>
              <a:t> is the bending of light waves when the wave moves from one medium to another</a:t>
            </a:r>
            <a:endParaRPr dirty="0"/>
          </a:p>
        </p:txBody>
      </p:sp>
      <p:pic>
        <p:nvPicPr>
          <p:cNvPr id="237" name="Google Shape;237;g27e576c1a67_0_281"/>
          <p:cNvPicPr preferRelativeResize="0"/>
          <p:nvPr/>
        </p:nvPicPr>
        <p:blipFill>
          <a:blip r:embed="rId3">
            <a:alphaModFix/>
          </a:blip>
          <a:stretch>
            <a:fillRect/>
          </a:stretch>
        </p:blipFill>
        <p:spPr>
          <a:xfrm>
            <a:off x="1434963" y="2149575"/>
            <a:ext cx="6274075" cy="4163800"/>
          </a:xfrm>
          <a:prstGeom prst="rect">
            <a:avLst/>
          </a:prstGeom>
          <a:noFill/>
          <a:ln>
            <a:noFill/>
          </a:ln>
        </p:spPr>
      </p:pic>
      <p:sp>
        <p:nvSpPr>
          <p:cNvPr id="3" name="Google Shape;239;p16" descr="Questions">
            <a:extLst>
              <a:ext uri="{FF2B5EF4-FFF2-40B4-BE49-F238E27FC236}">
                <a16:creationId xmlns:a16="http://schemas.microsoft.com/office/drawing/2014/main" id="{ACB8C502-12B0-6C24-60D9-BC5DCC0176DF}"/>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2392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735230" y="672920"/>
            <a:ext cx="7886700" cy="1235500"/>
          </a:xfrm>
          <a:prstGeom prst="rect">
            <a:avLst/>
          </a:prstGeom>
        </p:spPr>
        <p:txBody>
          <a:bodyPr spcFirstLastPara="1" vert="horz" lIns="91440" tIns="45720" rIns="91440" bIns="45720" rtlCol="0" anchor="ctr" anchorCtr="0">
            <a:noAutofit/>
          </a:bodyPr>
          <a:lstStyle/>
          <a:p>
            <a:pPr marL="0" lvl="0" indent="0" algn="l">
              <a:lnSpc>
                <a:spcPct val="90000"/>
              </a:lnSpc>
              <a:spcBef>
                <a:spcPct val="0"/>
              </a:spcBef>
              <a:spcAft>
                <a:spcPts val="0"/>
              </a:spcAft>
              <a:buClr>
                <a:schemeClr val="dk1"/>
              </a:buClr>
              <a:buSzPts val="3400"/>
            </a:pPr>
            <a:r>
              <a:rPr lang="en-US" sz="3600" kern="1200" dirty="0">
                <a:solidFill>
                  <a:schemeClr val="tx1"/>
                </a:solidFill>
                <a:latin typeface="Calibri" panose="020F0502020204030204" pitchFamily="34" charset="0"/>
                <a:ea typeface="+mj-ea"/>
                <a:cs typeface="Calibri" panose="020F0502020204030204" pitchFamily="34" charset="0"/>
              </a:rPr>
              <a:t>T</a:t>
            </a:r>
            <a:r>
              <a:rPr lang="en-US" sz="3600" b="0" i="0" u="none" kern="1200" dirty="0">
                <a:solidFill>
                  <a:schemeClr val="tx1"/>
                </a:solidFill>
                <a:latin typeface="Calibri" panose="020F0502020204030204" pitchFamily="34" charset="0"/>
                <a:ea typeface="+mj-ea"/>
                <a:cs typeface="Calibri" panose="020F0502020204030204" pitchFamily="34" charset="0"/>
              </a:rPr>
              <a:t>he </a:t>
            </a:r>
            <a:r>
              <a:rPr lang="en-US" sz="3600" b="0" i="0" dirty="0">
                <a:solidFill>
                  <a:srgbClr val="374151"/>
                </a:solidFill>
                <a:effectLst/>
                <a:latin typeface="Calibri" panose="020F0502020204030204" pitchFamily="34" charset="0"/>
                <a:cs typeface="Calibri" panose="020F0502020204030204" pitchFamily="34" charset="0"/>
              </a:rPr>
              <a:t>range of all wavelengths that create colors that we can see with our eyes is</a:t>
            </a:r>
            <a:r>
              <a:rPr lang="en-US" sz="3600" kern="1200" dirty="0">
                <a:solidFill>
                  <a:schemeClr val="tx1"/>
                </a:solidFill>
                <a:latin typeface="Calibri" panose="020F0502020204030204" pitchFamily="34" charset="0"/>
                <a:ea typeface="+mj-ea"/>
                <a:cs typeface="Calibri" panose="020F0502020204030204" pitchFamily="34" charset="0"/>
              </a:rPr>
              <a:t>:</a:t>
            </a:r>
            <a:endParaRPr lang="en-US" sz="3600" b="1" kern="1200" dirty="0">
              <a:solidFill>
                <a:schemeClr val="tx1"/>
              </a:solidFill>
              <a:latin typeface="Calibri" panose="020F0502020204030204" pitchFamily="34" charset="0"/>
              <a:ea typeface="+mj-ea"/>
              <a:cs typeface="Calibri" panose="020F0502020204030204" pitchFamily="34" charset="0"/>
            </a:endParaRPr>
          </a:p>
        </p:txBody>
      </p:sp>
      <p:pic>
        <p:nvPicPr>
          <p:cNvPr id="3" name="Picture 2" descr="A screenshot of a screen&#10;&#10;Description automatically generated">
            <a:extLst>
              <a:ext uri="{FF2B5EF4-FFF2-40B4-BE49-F238E27FC236}">
                <a16:creationId xmlns:a16="http://schemas.microsoft.com/office/drawing/2014/main" id="{1BB57F80-F39F-45A1-83CA-FC8D6E8AE2FC}"/>
              </a:ext>
            </a:extLst>
          </p:cNvPr>
          <p:cNvPicPr>
            <a:picLocks noChangeAspect="1"/>
          </p:cNvPicPr>
          <p:nvPr/>
        </p:nvPicPr>
        <p:blipFill>
          <a:blip r:embed="rId3"/>
          <a:stretch>
            <a:fillRect/>
          </a:stretch>
        </p:blipFill>
        <p:spPr>
          <a:xfrm>
            <a:off x="629795" y="4404705"/>
            <a:ext cx="7884410" cy="2227345"/>
          </a:xfrm>
          <a:prstGeom prst="rect">
            <a:avLst/>
          </a:prstGeom>
        </p:spPr>
      </p:pic>
      <p:sp>
        <p:nvSpPr>
          <p:cNvPr id="4" name="Google Shape;239;p16" descr="Questions">
            <a:extLst>
              <a:ext uri="{FF2B5EF4-FFF2-40B4-BE49-F238E27FC236}">
                <a16:creationId xmlns:a16="http://schemas.microsoft.com/office/drawing/2014/main" id="{72A0661B-8E86-5707-1092-D2C51CABBEA3}"/>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02143DB2-9528-4128-7883-DCD90CD8923C}"/>
              </a:ext>
            </a:extLst>
          </p:cNvPr>
          <p:cNvSpPr txBox="1"/>
          <p:nvPr/>
        </p:nvSpPr>
        <p:spPr>
          <a:xfrm>
            <a:off x="735230" y="2217295"/>
            <a:ext cx="5658921" cy="1569660"/>
          </a:xfrm>
          <a:prstGeom prst="rect">
            <a:avLst/>
          </a:prstGeom>
          <a:noFill/>
        </p:spPr>
        <p:txBody>
          <a:bodyPr wrap="none" rtlCol="0">
            <a:spAutoFit/>
          </a:bodyPr>
          <a:lstStyle/>
          <a:p>
            <a:pPr marL="342900" indent="-342900">
              <a:buAutoNum type="alphaUcPeriod"/>
            </a:pPr>
            <a:r>
              <a:rPr lang="en-US" sz="3200" dirty="0">
                <a:latin typeface="Calibri" panose="020F0502020204030204" pitchFamily="34" charset="0"/>
                <a:cs typeface="Calibri" panose="020F0502020204030204" pitchFamily="34" charset="0"/>
              </a:rPr>
              <a:t>The Visible Light Spectrum</a:t>
            </a:r>
          </a:p>
          <a:p>
            <a:pPr marL="342900" indent="-342900">
              <a:buAutoNum type="alphaUcPeriod"/>
            </a:pPr>
            <a:r>
              <a:rPr lang="en-US" sz="3200" dirty="0">
                <a:latin typeface="Calibri" panose="020F0502020204030204" pitchFamily="34" charset="0"/>
                <a:cs typeface="Calibri" panose="020F0502020204030204" pitchFamily="34" charset="0"/>
              </a:rPr>
              <a:t>The Electromagnetic Spectrum</a:t>
            </a:r>
          </a:p>
          <a:p>
            <a:pPr marL="342900" indent="-342900">
              <a:buAutoNum type="alphaUcPeriod"/>
            </a:pPr>
            <a:r>
              <a:rPr lang="en-US" sz="3200" dirty="0">
                <a:latin typeface="Calibri" panose="020F0502020204030204" pitchFamily="34" charset="0"/>
                <a:cs typeface="Calibri" panose="020F0502020204030204" pitchFamily="34" charset="0"/>
              </a:rPr>
              <a:t>The Microwave Spectrum </a:t>
            </a:r>
          </a:p>
        </p:txBody>
      </p:sp>
    </p:spTree>
    <p:extLst>
      <p:ext uri="{BB962C8B-B14F-4D97-AF65-F5344CB8AC3E}">
        <p14:creationId xmlns:p14="http://schemas.microsoft.com/office/powerpoint/2010/main" val="3140823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735230" y="672920"/>
            <a:ext cx="7886700" cy="1235500"/>
          </a:xfrm>
          <a:prstGeom prst="rect">
            <a:avLst/>
          </a:prstGeom>
        </p:spPr>
        <p:txBody>
          <a:bodyPr spcFirstLastPara="1" vert="horz" lIns="91440" tIns="45720" rIns="91440" bIns="45720" rtlCol="0" anchor="ctr" anchorCtr="0">
            <a:noAutofit/>
          </a:bodyPr>
          <a:lstStyle/>
          <a:p>
            <a:pPr marL="0" lvl="0" indent="0" algn="l">
              <a:lnSpc>
                <a:spcPct val="90000"/>
              </a:lnSpc>
              <a:spcBef>
                <a:spcPct val="0"/>
              </a:spcBef>
              <a:spcAft>
                <a:spcPts val="0"/>
              </a:spcAft>
              <a:buClr>
                <a:schemeClr val="dk1"/>
              </a:buClr>
              <a:buSzPts val="3400"/>
            </a:pPr>
            <a:r>
              <a:rPr lang="en-US" sz="3600" kern="1200" dirty="0">
                <a:solidFill>
                  <a:schemeClr val="tx1"/>
                </a:solidFill>
                <a:latin typeface="Calibri" panose="020F0502020204030204" pitchFamily="34" charset="0"/>
                <a:ea typeface="+mj-ea"/>
                <a:cs typeface="Calibri" panose="020F0502020204030204" pitchFamily="34" charset="0"/>
              </a:rPr>
              <a:t>T</a:t>
            </a:r>
            <a:r>
              <a:rPr lang="en-US" sz="3600" b="0" i="0" u="none" kern="1200" dirty="0">
                <a:solidFill>
                  <a:schemeClr val="tx1"/>
                </a:solidFill>
                <a:latin typeface="Calibri" panose="020F0502020204030204" pitchFamily="34" charset="0"/>
                <a:ea typeface="+mj-ea"/>
                <a:cs typeface="Calibri" panose="020F0502020204030204" pitchFamily="34" charset="0"/>
              </a:rPr>
              <a:t>he </a:t>
            </a:r>
            <a:r>
              <a:rPr lang="en-US" sz="3600" b="0" i="0" dirty="0">
                <a:solidFill>
                  <a:srgbClr val="374151"/>
                </a:solidFill>
                <a:effectLst/>
                <a:latin typeface="Calibri" panose="020F0502020204030204" pitchFamily="34" charset="0"/>
                <a:cs typeface="Calibri" panose="020F0502020204030204" pitchFamily="34" charset="0"/>
              </a:rPr>
              <a:t>range of all wavelengths that create colors that we can see with our eyes is</a:t>
            </a:r>
            <a:r>
              <a:rPr lang="en-US" sz="3600" kern="1200" dirty="0">
                <a:solidFill>
                  <a:schemeClr val="tx1"/>
                </a:solidFill>
                <a:latin typeface="Calibri" panose="020F0502020204030204" pitchFamily="34" charset="0"/>
                <a:ea typeface="+mj-ea"/>
                <a:cs typeface="Calibri" panose="020F0502020204030204" pitchFamily="34" charset="0"/>
              </a:rPr>
              <a:t>:</a:t>
            </a:r>
            <a:endParaRPr lang="en-US" sz="3600" b="1" kern="1200" dirty="0">
              <a:solidFill>
                <a:schemeClr val="tx1"/>
              </a:solidFill>
              <a:latin typeface="Calibri" panose="020F0502020204030204" pitchFamily="34" charset="0"/>
              <a:ea typeface="+mj-ea"/>
              <a:cs typeface="Calibri" panose="020F0502020204030204" pitchFamily="34" charset="0"/>
            </a:endParaRPr>
          </a:p>
        </p:txBody>
      </p:sp>
      <p:pic>
        <p:nvPicPr>
          <p:cNvPr id="3" name="Picture 2" descr="A screenshot of a screen&#10;&#10;Description automatically generated">
            <a:extLst>
              <a:ext uri="{FF2B5EF4-FFF2-40B4-BE49-F238E27FC236}">
                <a16:creationId xmlns:a16="http://schemas.microsoft.com/office/drawing/2014/main" id="{1BB57F80-F39F-45A1-83CA-FC8D6E8AE2FC}"/>
              </a:ext>
            </a:extLst>
          </p:cNvPr>
          <p:cNvPicPr>
            <a:picLocks noChangeAspect="1"/>
          </p:cNvPicPr>
          <p:nvPr/>
        </p:nvPicPr>
        <p:blipFill>
          <a:blip r:embed="rId3"/>
          <a:stretch>
            <a:fillRect/>
          </a:stretch>
        </p:blipFill>
        <p:spPr>
          <a:xfrm>
            <a:off x="629795" y="4404705"/>
            <a:ext cx="7884410" cy="2227345"/>
          </a:xfrm>
          <a:prstGeom prst="rect">
            <a:avLst/>
          </a:prstGeom>
        </p:spPr>
      </p:pic>
      <p:sp>
        <p:nvSpPr>
          <p:cNvPr id="4" name="Google Shape;239;p16" descr="Questions">
            <a:extLst>
              <a:ext uri="{FF2B5EF4-FFF2-40B4-BE49-F238E27FC236}">
                <a16:creationId xmlns:a16="http://schemas.microsoft.com/office/drawing/2014/main" id="{72A0661B-8E86-5707-1092-D2C51CABBEA3}"/>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02143DB2-9528-4128-7883-DCD90CD8923C}"/>
              </a:ext>
            </a:extLst>
          </p:cNvPr>
          <p:cNvSpPr txBox="1"/>
          <p:nvPr/>
        </p:nvSpPr>
        <p:spPr>
          <a:xfrm>
            <a:off x="735230" y="2217295"/>
            <a:ext cx="5658921" cy="1569660"/>
          </a:xfrm>
          <a:prstGeom prst="rect">
            <a:avLst/>
          </a:prstGeom>
          <a:noFill/>
        </p:spPr>
        <p:txBody>
          <a:bodyPr wrap="none" rtlCol="0">
            <a:spAutoFit/>
          </a:bodyPr>
          <a:lstStyle/>
          <a:p>
            <a:pPr marL="342900" indent="-342900">
              <a:buAutoNum type="alphaUcPeriod"/>
            </a:pPr>
            <a:r>
              <a:rPr lang="en-US" sz="3200" dirty="0">
                <a:solidFill>
                  <a:srgbClr val="FF0000"/>
                </a:solidFill>
                <a:latin typeface="Calibri" panose="020F0502020204030204" pitchFamily="34" charset="0"/>
                <a:cs typeface="Calibri" panose="020F0502020204030204" pitchFamily="34" charset="0"/>
              </a:rPr>
              <a:t>The Visible Light Spectrum</a:t>
            </a:r>
          </a:p>
          <a:p>
            <a:pPr marL="342900" indent="-342900">
              <a:buAutoNum type="alphaUcPeriod"/>
            </a:pPr>
            <a:r>
              <a:rPr lang="en-US" sz="3200" dirty="0">
                <a:latin typeface="Calibri" panose="020F0502020204030204" pitchFamily="34" charset="0"/>
                <a:cs typeface="Calibri" panose="020F0502020204030204" pitchFamily="34" charset="0"/>
              </a:rPr>
              <a:t>The Electromagnetic Spectrum</a:t>
            </a:r>
          </a:p>
          <a:p>
            <a:pPr marL="342900" indent="-342900">
              <a:buAutoNum type="alphaUcPeriod"/>
            </a:pPr>
            <a:r>
              <a:rPr lang="en-US" sz="3200" dirty="0">
                <a:latin typeface="Calibri" panose="020F0502020204030204" pitchFamily="34" charset="0"/>
                <a:cs typeface="Calibri" panose="020F0502020204030204" pitchFamily="34" charset="0"/>
              </a:rPr>
              <a:t>The Microwave Spectrum </a:t>
            </a:r>
          </a:p>
        </p:txBody>
      </p:sp>
    </p:spTree>
    <p:extLst>
      <p:ext uri="{BB962C8B-B14F-4D97-AF65-F5344CB8AC3E}">
        <p14:creationId xmlns:p14="http://schemas.microsoft.com/office/powerpoint/2010/main" val="1142991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11013" y="493808"/>
            <a:ext cx="9132987" cy="1470025"/>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3400"/>
              <a:buFont typeface="Calibri"/>
              <a:buNone/>
            </a:pPr>
            <a:r>
              <a:rPr lang="en-US" sz="3400" b="1" u="sng" dirty="0"/>
              <a:t>Transparent</a:t>
            </a:r>
            <a:r>
              <a:rPr lang="en-US" sz="3400" b="1" dirty="0"/>
              <a:t>: </a:t>
            </a:r>
            <a:r>
              <a:rPr lang="en-US" sz="3400" b="0" i="0" dirty="0">
                <a:solidFill>
                  <a:srgbClr val="374151"/>
                </a:solidFill>
                <a:effectLst/>
                <a:latin typeface="Calibri" panose="020F0502020204030204" pitchFamily="34" charset="0"/>
                <a:cs typeface="Calibri" panose="020F0502020204030204" pitchFamily="34" charset="0"/>
              </a:rPr>
              <a:t>when </a:t>
            </a:r>
            <a:r>
              <a:rPr lang="en-US" sz="3400" b="0" i="0" u="sng" dirty="0">
                <a:solidFill>
                  <a:srgbClr val="374151"/>
                </a:solidFill>
                <a:effectLst/>
                <a:latin typeface="Calibri" panose="020F0502020204030204" pitchFamily="34" charset="0"/>
                <a:cs typeface="Calibri" panose="020F0502020204030204" pitchFamily="34" charset="0"/>
              </a:rPr>
              <a:t>                </a:t>
            </a:r>
            <a:r>
              <a:rPr lang="en-US" sz="3400" b="0" i="0" dirty="0">
                <a:solidFill>
                  <a:srgbClr val="374151"/>
                </a:solidFill>
                <a:effectLst/>
                <a:latin typeface="Calibri" panose="020F0502020204030204" pitchFamily="34" charset="0"/>
                <a:cs typeface="Calibri" panose="020F0502020204030204" pitchFamily="34" charset="0"/>
              </a:rPr>
              <a:t> can travel through an object, and you can see </a:t>
            </a:r>
            <a:r>
              <a:rPr lang="en-US" sz="3400" b="0" i="0" u="sng" dirty="0">
                <a:solidFill>
                  <a:srgbClr val="374151"/>
                </a:solidFill>
                <a:effectLst/>
                <a:latin typeface="Calibri" panose="020F0502020204030204" pitchFamily="34" charset="0"/>
                <a:cs typeface="Calibri" panose="020F0502020204030204" pitchFamily="34" charset="0"/>
              </a:rPr>
              <a:t>                  </a:t>
            </a:r>
            <a:r>
              <a:rPr lang="en-US" sz="3400" b="0" i="0" dirty="0">
                <a:solidFill>
                  <a:srgbClr val="374151"/>
                </a:solidFill>
                <a:effectLst/>
                <a:latin typeface="Calibri" panose="020F0502020204030204" pitchFamily="34" charset="0"/>
                <a:cs typeface="Calibri" panose="020F0502020204030204" pitchFamily="34" charset="0"/>
              </a:rPr>
              <a:t> through it</a:t>
            </a:r>
            <a:endParaRPr sz="3400" b="1" dirty="0">
              <a:latin typeface="Calibri" panose="020F0502020204030204" pitchFamily="34" charset="0"/>
              <a:cs typeface="Calibri" panose="020F0502020204030204" pitchFamily="34" charset="0"/>
            </a:endParaRPr>
          </a:p>
        </p:txBody>
      </p:sp>
      <p:pic>
        <p:nvPicPr>
          <p:cNvPr id="7" name="Picture 6" descr="A double doors with a view of trees&#10;&#10;Description automatically generated">
            <a:extLst>
              <a:ext uri="{FF2B5EF4-FFF2-40B4-BE49-F238E27FC236}">
                <a16:creationId xmlns:a16="http://schemas.microsoft.com/office/drawing/2014/main" id="{C6896AED-3C76-1748-71DA-8E32FCE7F8E9}"/>
              </a:ext>
            </a:extLst>
          </p:cNvPr>
          <p:cNvPicPr>
            <a:picLocks noChangeAspect="1"/>
          </p:cNvPicPr>
          <p:nvPr/>
        </p:nvPicPr>
        <p:blipFill>
          <a:blip r:embed="rId3"/>
          <a:stretch>
            <a:fillRect/>
          </a:stretch>
        </p:blipFill>
        <p:spPr>
          <a:xfrm>
            <a:off x="685800" y="1989836"/>
            <a:ext cx="7772400" cy="4868164"/>
          </a:xfrm>
          <a:prstGeom prst="rect">
            <a:avLst/>
          </a:prstGeom>
        </p:spPr>
      </p:pic>
      <p:sp>
        <p:nvSpPr>
          <p:cNvPr id="3" name="Google Shape;239;p16" descr="Questions">
            <a:extLst>
              <a:ext uri="{FF2B5EF4-FFF2-40B4-BE49-F238E27FC236}">
                <a16:creationId xmlns:a16="http://schemas.microsoft.com/office/drawing/2014/main" id="{2C80D1FB-F620-11CF-D8B6-1F1B5273D9F2}"/>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2759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11013" y="493808"/>
            <a:ext cx="9132987" cy="1470025"/>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3400"/>
              <a:buFont typeface="Calibri"/>
              <a:buNone/>
            </a:pPr>
            <a:r>
              <a:rPr lang="en-US" sz="3400" b="1" u="sng" dirty="0"/>
              <a:t>Transparent</a:t>
            </a:r>
            <a:r>
              <a:rPr lang="en-US" sz="3400" b="1" dirty="0"/>
              <a:t>: </a:t>
            </a:r>
            <a:r>
              <a:rPr lang="en-US" sz="3400" b="0" i="0" dirty="0">
                <a:solidFill>
                  <a:srgbClr val="374151"/>
                </a:solidFill>
                <a:effectLst/>
                <a:latin typeface="Calibri" panose="020F0502020204030204" pitchFamily="34" charset="0"/>
                <a:cs typeface="Calibri" panose="020F0502020204030204" pitchFamily="34" charset="0"/>
              </a:rPr>
              <a:t>when </a:t>
            </a:r>
            <a:r>
              <a:rPr lang="en-US" sz="3400" b="0" i="0" dirty="0">
                <a:solidFill>
                  <a:srgbClr val="FF0000"/>
                </a:solidFill>
                <a:effectLst/>
                <a:latin typeface="Calibri" panose="020F0502020204030204" pitchFamily="34" charset="0"/>
                <a:cs typeface="Calibri" panose="020F0502020204030204" pitchFamily="34" charset="0"/>
              </a:rPr>
              <a:t>light </a:t>
            </a:r>
            <a:r>
              <a:rPr lang="en-US" sz="3400" b="0" i="0" dirty="0">
                <a:solidFill>
                  <a:srgbClr val="374151"/>
                </a:solidFill>
                <a:effectLst/>
                <a:latin typeface="Calibri" panose="020F0502020204030204" pitchFamily="34" charset="0"/>
                <a:cs typeface="Calibri" panose="020F0502020204030204" pitchFamily="34" charset="0"/>
              </a:rPr>
              <a:t>can travel through an object, and you can see </a:t>
            </a:r>
            <a:r>
              <a:rPr lang="en-US" sz="3400" b="0" i="0" dirty="0">
                <a:solidFill>
                  <a:srgbClr val="FF0000"/>
                </a:solidFill>
                <a:effectLst/>
                <a:latin typeface="Calibri" panose="020F0502020204030204" pitchFamily="34" charset="0"/>
                <a:cs typeface="Calibri" panose="020F0502020204030204" pitchFamily="34" charset="0"/>
              </a:rPr>
              <a:t>clearly </a:t>
            </a:r>
            <a:r>
              <a:rPr lang="en-US" sz="3400" b="0" i="0" dirty="0">
                <a:solidFill>
                  <a:srgbClr val="374151"/>
                </a:solidFill>
                <a:effectLst/>
                <a:latin typeface="Calibri" panose="020F0502020204030204" pitchFamily="34" charset="0"/>
                <a:cs typeface="Calibri" panose="020F0502020204030204" pitchFamily="34" charset="0"/>
              </a:rPr>
              <a:t>through it</a:t>
            </a:r>
            <a:endParaRPr sz="3400" b="1" dirty="0">
              <a:latin typeface="Calibri" panose="020F0502020204030204" pitchFamily="34" charset="0"/>
              <a:cs typeface="Calibri" panose="020F0502020204030204" pitchFamily="34" charset="0"/>
            </a:endParaRPr>
          </a:p>
        </p:txBody>
      </p:sp>
      <p:pic>
        <p:nvPicPr>
          <p:cNvPr id="7" name="Picture 6" descr="A double doors with a view of trees&#10;&#10;Description automatically generated">
            <a:extLst>
              <a:ext uri="{FF2B5EF4-FFF2-40B4-BE49-F238E27FC236}">
                <a16:creationId xmlns:a16="http://schemas.microsoft.com/office/drawing/2014/main" id="{C6896AED-3C76-1748-71DA-8E32FCE7F8E9}"/>
              </a:ext>
            </a:extLst>
          </p:cNvPr>
          <p:cNvPicPr>
            <a:picLocks noChangeAspect="1"/>
          </p:cNvPicPr>
          <p:nvPr/>
        </p:nvPicPr>
        <p:blipFill>
          <a:blip r:embed="rId3"/>
          <a:stretch>
            <a:fillRect/>
          </a:stretch>
        </p:blipFill>
        <p:spPr>
          <a:xfrm>
            <a:off x="685800" y="1989836"/>
            <a:ext cx="7772400" cy="4868164"/>
          </a:xfrm>
          <a:prstGeom prst="rect">
            <a:avLst/>
          </a:prstGeom>
        </p:spPr>
      </p:pic>
      <p:sp>
        <p:nvSpPr>
          <p:cNvPr id="3" name="Google Shape;239;p16" descr="Questions">
            <a:extLst>
              <a:ext uri="{FF2B5EF4-FFF2-40B4-BE49-F238E27FC236}">
                <a16:creationId xmlns:a16="http://schemas.microsoft.com/office/drawing/2014/main" id="{2C80D1FB-F620-11CF-D8B6-1F1B5273D9F2}"/>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87981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91"/>
          <p:cNvSpPr txBox="1"/>
          <p:nvPr/>
        </p:nvSpPr>
        <p:spPr>
          <a:xfrm>
            <a:off x="2971667" y="897675"/>
            <a:ext cx="3575806"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dirty="0">
                <a:solidFill>
                  <a:schemeClr val="dk1"/>
                </a:solidFill>
                <a:latin typeface="Calibri"/>
                <a:ea typeface="Calibri"/>
                <a:cs typeface="Calibri"/>
                <a:sym typeface="Calibri"/>
              </a:rPr>
              <a:t>Opaque</a:t>
            </a:r>
            <a:endParaRPr sz="8000" b="1" dirty="0">
              <a:solidFill>
                <a:schemeClr val="dk1"/>
              </a:solidFill>
              <a:latin typeface="Calibri"/>
              <a:ea typeface="Calibri"/>
              <a:cs typeface="Calibri"/>
              <a:sym typeface="Calibri"/>
            </a:endParaRPr>
          </a:p>
        </p:txBody>
      </p:sp>
      <p:sp>
        <p:nvSpPr>
          <p:cNvPr id="867" name="Google Shape;867;p91"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8" name="Google Shape;868;p91"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660596" y="208413"/>
            <a:ext cx="7822803" cy="1470025"/>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3400"/>
              <a:buFont typeface="Calibri"/>
              <a:buNone/>
            </a:pPr>
            <a:r>
              <a:rPr lang="en-US" sz="3600" b="1" u="sng" dirty="0"/>
              <a:t>Opaque</a:t>
            </a:r>
            <a:r>
              <a:rPr lang="en-US" sz="3600" b="1" dirty="0"/>
              <a:t>: </a:t>
            </a:r>
            <a:r>
              <a:rPr lang="en-US" sz="3600" b="0" i="0" dirty="0">
                <a:solidFill>
                  <a:srgbClr val="374151"/>
                </a:solidFill>
                <a:effectLst/>
                <a:latin typeface="Calibri" panose="020F0502020204030204" pitchFamily="34" charset="0"/>
                <a:cs typeface="Calibri" panose="020F0502020204030204" pitchFamily="34" charset="0"/>
              </a:rPr>
              <a:t>when no light can </a:t>
            </a:r>
            <a:br>
              <a:rPr lang="en-US" sz="3600" b="0" i="0" dirty="0">
                <a:solidFill>
                  <a:srgbClr val="374151"/>
                </a:solidFill>
                <a:effectLst/>
                <a:latin typeface="Calibri" panose="020F0502020204030204" pitchFamily="34" charset="0"/>
                <a:cs typeface="Calibri" panose="020F0502020204030204" pitchFamily="34" charset="0"/>
              </a:rPr>
            </a:br>
            <a:r>
              <a:rPr lang="en-US" sz="3600" b="0" i="0" dirty="0">
                <a:solidFill>
                  <a:srgbClr val="374151"/>
                </a:solidFill>
                <a:effectLst/>
                <a:latin typeface="Calibri" panose="020F0502020204030204" pitchFamily="34" charset="0"/>
                <a:cs typeface="Calibri" panose="020F0502020204030204" pitchFamily="34" charset="0"/>
              </a:rPr>
              <a:t>pass through something, and you can not see through it</a:t>
            </a:r>
            <a:endParaRPr sz="3600" b="1" dirty="0">
              <a:latin typeface="Calibri" panose="020F0502020204030204" pitchFamily="34" charset="0"/>
              <a:cs typeface="Calibri" panose="020F0502020204030204" pitchFamily="34" charset="0"/>
            </a:endParaRPr>
          </a:p>
        </p:txBody>
      </p:sp>
      <p:sp>
        <p:nvSpPr>
          <p:cNvPr id="875" name="Google Shape;875;p92"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6" name="Google Shape;876;p92"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pic>
        <p:nvPicPr>
          <p:cNvPr id="3" name="Picture 2" descr="A double door with two lights on the side of a building&#10;&#10;Description automatically generated">
            <a:extLst>
              <a:ext uri="{FF2B5EF4-FFF2-40B4-BE49-F238E27FC236}">
                <a16:creationId xmlns:a16="http://schemas.microsoft.com/office/drawing/2014/main" id="{97A079D6-DA23-3F8B-4B45-A4740A3A1F1D}"/>
              </a:ext>
            </a:extLst>
          </p:cNvPr>
          <p:cNvPicPr>
            <a:picLocks noChangeAspect="1"/>
          </p:cNvPicPr>
          <p:nvPr/>
        </p:nvPicPr>
        <p:blipFill>
          <a:blip r:embed="rId5"/>
          <a:stretch>
            <a:fillRect/>
          </a:stretch>
        </p:blipFill>
        <p:spPr>
          <a:xfrm>
            <a:off x="2300151" y="1926751"/>
            <a:ext cx="4543698" cy="493124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9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88"/>
        <p:cNvGrpSpPr/>
        <p:nvPr/>
      </p:nvGrpSpPr>
      <p:grpSpPr>
        <a:xfrm>
          <a:off x="0" y="0"/>
          <a:ext cx="0" cy="0"/>
          <a:chOff x="0" y="0"/>
          <a:chExt cx="0" cy="0"/>
        </a:xfrm>
      </p:grpSpPr>
      <p:sp useBgFill="1">
        <p:nvSpPr>
          <p:cNvPr id="907" name="Rectangle 906">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Google Shape;889;p94"/>
          <p:cNvSpPr txBox="1"/>
          <p:nvPr/>
        </p:nvSpPr>
        <p:spPr>
          <a:xfrm>
            <a:off x="628650" y="562271"/>
            <a:ext cx="7886700" cy="1128417"/>
          </a:xfrm>
          <a:prstGeom prst="rect">
            <a:avLst/>
          </a:prstGeom>
        </p:spPr>
        <p:txBody>
          <a:bodyPr spcFirstLastPara="1" vert="horz" lIns="91440" tIns="45720" rIns="91440" bIns="45720" rtlCol="0" anchor="ctr" anchorCtr="0">
            <a:normAutofit/>
          </a:bodyPr>
          <a:lstStyle/>
          <a:p>
            <a:pPr marL="0" marR="0" lvl="0" indent="0">
              <a:lnSpc>
                <a:spcPct val="90000"/>
              </a:lnSpc>
              <a:spcBef>
                <a:spcPct val="0"/>
              </a:spcBef>
              <a:spcAft>
                <a:spcPts val="600"/>
              </a:spcAft>
            </a:pPr>
            <a:r>
              <a:rPr lang="en-US" sz="4500" kern="1200">
                <a:solidFill>
                  <a:schemeClr val="tx1"/>
                </a:solidFill>
                <a:latin typeface="+mj-lt"/>
                <a:ea typeface="+mj-ea"/>
                <a:cs typeface="+mj-cs"/>
                <a:sym typeface="Calibri"/>
              </a:rPr>
              <a:t>What does opaque mean?</a:t>
            </a:r>
            <a:endParaRPr lang="en-US" sz="4500" kern="1200">
              <a:solidFill>
                <a:schemeClr val="tx1"/>
              </a:solidFill>
              <a:latin typeface="+mj-lt"/>
              <a:ea typeface="+mj-ea"/>
              <a:cs typeface="+mj-cs"/>
            </a:endParaRPr>
          </a:p>
        </p:txBody>
      </p:sp>
      <p:pic>
        <p:nvPicPr>
          <p:cNvPr id="4" name="Picture 3" descr="A double door with two lights on the side of a building&#10;&#10;Description automatically generated">
            <a:extLst>
              <a:ext uri="{FF2B5EF4-FFF2-40B4-BE49-F238E27FC236}">
                <a16:creationId xmlns:a16="http://schemas.microsoft.com/office/drawing/2014/main" id="{3C554774-4B1E-5C7C-5088-3F2ACAB6F100}"/>
              </a:ext>
            </a:extLst>
          </p:cNvPr>
          <p:cNvPicPr>
            <a:picLocks noChangeAspect="1"/>
          </p:cNvPicPr>
          <p:nvPr/>
        </p:nvPicPr>
        <p:blipFill rotWithShape="1">
          <a:blip r:embed="rId3"/>
          <a:srcRect t="22943" b="24987"/>
          <a:stretch/>
        </p:blipFill>
        <p:spPr>
          <a:xfrm>
            <a:off x="628650" y="1845426"/>
            <a:ext cx="7884410" cy="4450303"/>
          </a:xfrm>
          <a:prstGeom prst="rect">
            <a:avLst/>
          </a:prstGeom>
        </p:spPr>
      </p:pic>
      <p:sp>
        <p:nvSpPr>
          <p:cNvPr id="890" name="Google Shape;890;p9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pic>
        <p:nvPicPr>
          <p:cNvPr id="897" name="Google Shape;897;p95"/>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898" name="Google Shape;898;p95"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8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83"/>
          <p:cNvSpPr txBox="1"/>
          <p:nvPr/>
        </p:nvSpPr>
        <p:spPr>
          <a:xfrm>
            <a:off x="697647" y="240061"/>
            <a:ext cx="7748703" cy="1569620"/>
          </a:xfrm>
          <a:prstGeom prst="rect">
            <a:avLst/>
          </a:prstGeom>
          <a:noFill/>
          <a:ln>
            <a:noFill/>
          </a:ln>
        </p:spPr>
        <p:txBody>
          <a:bodyPr spcFirstLastPara="1" wrap="square" lIns="91425" tIns="45700" rIns="91425" bIns="45700" anchor="t" anchorCtr="0">
            <a:spAutoFit/>
          </a:bodyPr>
          <a:lstStyle/>
          <a:p>
            <a:r>
              <a:rPr lang="en-US" sz="3200" b="1" dirty="0">
                <a:solidFill>
                  <a:schemeClr val="dk1"/>
                </a:solidFill>
                <a:latin typeface="Calibri"/>
                <a:ea typeface="Calibri"/>
                <a:cs typeface="Calibri"/>
                <a:sym typeface="Calibri"/>
              </a:rPr>
              <a:t>Big Question: </a:t>
            </a:r>
            <a:r>
              <a:rPr lang="en-US" sz="3200" b="0" i="0" dirty="0">
                <a:solidFill>
                  <a:srgbClr val="374151"/>
                </a:solidFill>
                <a:effectLst/>
                <a:latin typeface="Söhne"/>
              </a:rPr>
              <a:t>How do things that are opaque influence the way we experience the world around us?</a:t>
            </a:r>
            <a:endParaRPr lang="en-US" sz="3200" dirty="0"/>
          </a:p>
        </p:txBody>
      </p:sp>
      <p:pic>
        <p:nvPicPr>
          <p:cNvPr id="3" name="Picture 2" descr="A shadow of a person dancing on a wall&#10;&#10;Description automatically generated">
            <a:extLst>
              <a:ext uri="{FF2B5EF4-FFF2-40B4-BE49-F238E27FC236}">
                <a16:creationId xmlns:a16="http://schemas.microsoft.com/office/drawing/2014/main" id="{989311D1-7B5E-19E0-E362-53FCAB9EC85D}"/>
              </a:ext>
            </a:extLst>
          </p:cNvPr>
          <p:cNvPicPr>
            <a:picLocks noChangeAspect="1"/>
          </p:cNvPicPr>
          <p:nvPr/>
        </p:nvPicPr>
        <p:blipFill>
          <a:blip r:embed="rId4"/>
          <a:stretch>
            <a:fillRect/>
          </a:stretch>
        </p:blipFill>
        <p:spPr>
          <a:xfrm>
            <a:off x="1787193" y="1809681"/>
            <a:ext cx="5569613" cy="504831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67"/>
        <p:cNvGrpSpPr/>
        <p:nvPr/>
      </p:nvGrpSpPr>
      <p:grpSpPr>
        <a:xfrm>
          <a:off x="0" y="0"/>
          <a:ext cx="0" cy="0"/>
          <a:chOff x="0" y="0"/>
          <a:chExt cx="0" cy="0"/>
        </a:xfrm>
      </p:grpSpPr>
      <p:sp useBgFill="1">
        <p:nvSpPr>
          <p:cNvPr id="578" name="Rectangle 577">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5FBE257-A731-0C9B-1C26-EB133F58AA40}"/>
              </a:ext>
            </a:extLst>
          </p:cNvPr>
          <p:cNvSpPr txBox="1"/>
          <p:nvPr/>
        </p:nvSpPr>
        <p:spPr>
          <a:xfrm>
            <a:off x="628650" y="562271"/>
            <a:ext cx="7886700" cy="112841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500" kern="1200" dirty="0">
                <a:solidFill>
                  <a:schemeClr val="tx1"/>
                </a:solidFill>
                <a:latin typeface="+mj-lt"/>
                <a:ea typeface="+mj-ea"/>
                <a:cs typeface="+mj-cs"/>
              </a:rPr>
              <a:t>Opaque objects block light and create shadows</a:t>
            </a:r>
          </a:p>
        </p:txBody>
      </p:sp>
      <p:pic>
        <p:nvPicPr>
          <p:cNvPr id="6" name="Picture 5" descr="A street with trees and grass&#10;&#10;Description automatically generated">
            <a:extLst>
              <a:ext uri="{FF2B5EF4-FFF2-40B4-BE49-F238E27FC236}">
                <a16:creationId xmlns:a16="http://schemas.microsoft.com/office/drawing/2014/main" id="{2B28544A-02AD-47FD-34B7-88005591E16B}"/>
              </a:ext>
            </a:extLst>
          </p:cNvPr>
          <p:cNvPicPr>
            <a:picLocks noChangeAspect="1"/>
          </p:cNvPicPr>
          <p:nvPr/>
        </p:nvPicPr>
        <p:blipFill rotWithShape="1">
          <a:blip r:embed="rId3"/>
          <a:srcRect t="3400" b="16820"/>
          <a:stretch/>
        </p:blipFill>
        <p:spPr>
          <a:xfrm>
            <a:off x="628650" y="1845426"/>
            <a:ext cx="7884410" cy="4450303"/>
          </a:xfrm>
          <a:prstGeom prst="rect">
            <a:avLst/>
          </a:prstGeom>
        </p:spPr>
      </p:pic>
      <p:sp>
        <p:nvSpPr>
          <p:cNvPr id="568" name="Google Shape;568;ge4e4f802a9_0_319"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69D234-35BF-E12A-9D03-29B27CE11836}"/>
              </a:ext>
            </a:extLst>
          </p:cNvPr>
          <p:cNvSpPr txBox="1"/>
          <p:nvPr/>
        </p:nvSpPr>
        <p:spPr>
          <a:xfrm>
            <a:off x="628650" y="562271"/>
            <a:ext cx="7886700" cy="112841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500" b="0" i="0" kern="1200">
                <a:solidFill>
                  <a:schemeClr val="tx1"/>
                </a:solidFill>
                <a:effectLst/>
                <a:latin typeface="+mj-lt"/>
                <a:ea typeface="+mj-ea"/>
                <a:cs typeface="+mj-cs"/>
              </a:rPr>
              <a:t>Books, toys, clothes, and walls in our homes are usually opaque</a:t>
            </a:r>
            <a:endParaRPr lang="en-US" sz="3500" kern="1200">
              <a:solidFill>
                <a:schemeClr val="tx1"/>
              </a:solidFill>
              <a:latin typeface="+mj-lt"/>
              <a:ea typeface="+mj-ea"/>
              <a:cs typeface="+mj-cs"/>
            </a:endParaRPr>
          </a:p>
        </p:txBody>
      </p:sp>
      <p:pic>
        <p:nvPicPr>
          <p:cNvPr id="6" name="Picture 5" descr="A shelf of books&#10;&#10;Description automatically generated">
            <a:extLst>
              <a:ext uri="{FF2B5EF4-FFF2-40B4-BE49-F238E27FC236}">
                <a16:creationId xmlns:a16="http://schemas.microsoft.com/office/drawing/2014/main" id="{9DF10FEA-37C7-EB95-F5EA-11191BF62660}"/>
              </a:ext>
            </a:extLst>
          </p:cNvPr>
          <p:cNvPicPr>
            <a:picLocks noChangeAspect="1"/>
          </p:cNvPicPr>
          <p:nvPr/>
        </p:nvPicPr>
        <p:blipFill rotWithShape="1">
          <a:blip r:embed="rId3"/>
          <a:srcRect t="37" b="20183"/>
          <a:stretch/>
        </p:blipFill>
        <p:spPr>
          <a:xfrm>
            <a:off x="628650" y="1845426"/>
            <a:ext cx="7884410" cy="4450303"/>
          </a:xfrm>
          <a:prstGeom prst="rect">
            <a:avLst/>
          </a:prstGeom>
        </p:spPr>
      </p:pic>
      <p:sp>
        <p:nvSpPr>
          <p:cNvPr id="4" name="Google Shape;568;ge4e4f802a9_0_319" descr="Artificial Intelligence">
            <a:extLst>
              <a:ext uri="{FF2B5EF4-FFF2-40B4-BE49-F238E27FC236}">
                <a16:creationId xmlns:a16="http://schemas.microsoft.com/office/drawing/2014/main" id="{1C0BB540-3909-6E29-D05B-B709A1909DA7}"/>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059662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A680D4A-E386-427D-268F-9D048044CF51}"/>
              </a:ext>
            </a:extLst>
          </p:cNvPr>
          <p:cNvSpPr txBox="1"/>
          <p:nvPr/>
        </p:nvSpPr>
        <p:spPr>
          <a:xfrm>
            <a:off x="628650" y="562271"/>
            <a:ext cx="7886700" cy="112841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100" b="0" i="0" kern="1200">
                <a:solidFill>
                  <a:schemeClr val="tx1"/>
                </a:solidFill>
                <a:effectLst/>
                <a:latin typeface="+mj-lt"/>
                <a:ea typeface="+mj-ea"/>
                <a:cs typeface="+mj-cs"/>
              </a:rPr>
              <a:t>Opaque walls keep the indoor spaces warm or cool by blocking external heat or cold</a:t>
            </a:r>
            <a:endParaRPr lang="en-US" sz="3100" kern="1200">
              <a:solidFill>
                <a:schemeClr val="tx1"/>
              </a:solidFill>
              <a:latin typeface="+mj-lt"/>
              <a:ea typeface="+mj-ea"/>
              <a:cs typeface="+mj-cs"/>
            </a:endParaRPr>
          </a:p>
        </p:txBody>
      </p:sp>
      <p:pic>
        <p:nvPicPr>
          <p:cNvPr id="6" name="Picture 5" descr="A room with a white wall and wood floor&#10;&#10;Description automatically generated">
            <a:extLst>
              <a:ext uri="{FF2B5EF4-FFF2-40B4-BE49-F238E27FC236}">
                <a16:creationId xmlns:a16="http://schemas.microsoft.com/office/drawing/2014/main" id="{B531270F-C05E-AD4F-2302-28995E97F7B7}"/>
              </a:ext>
            </a:extLst>
          </p:cNvPr>
          <p:cNvPicPr>
            <a:picLocks noChangeAspect="1"/>
          </p:cNvPicPr>
          <p:nvPr/>
        </p:nvPicPr>
        <p:blipFill rotWithShape="1">
          <a:blip r:embed="rId3"/>
          <a:srcRect t="25731"/>
          <a:stretch/>
        </p:blipFill>
        <p:spPr>
          <a:xfrm>
            <a:off x="628650" y="1845426"/>
            <a:ext cx="7884410" cy="4450303"/>
          </a:xfrm>
          <a:prstGeom prst="rect">
            <a:avLst/>
          </a:prstGeom>
        </p:spPr>
      </p:pic>
      <p:sp>
        <p:nvSpPr>
          <p:cNvPr id="4" name="Google Shape;568;ge4e4f802a9_0_319" descr="Artificial Intelligence">
            <a:extLst>
              <a:ext uri="{FF2B5EF4-FFF2-40B4-BE49-F238E27FC236}">
                <a16:creationId xmlns:a16="http://schemas.microsoft.com/office/drawing/2014/main" id="{4B5B3892-F4DB-0EBF-1B66-C74A05253C74}"/>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739070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everal brown plastic bottles&#10;&#10;Description automatically generated">
            <a:extLst>
              <a:ext uri="{FF2B5EF4-FFF2-40B4-BE49-F238E27FC236}">
                <a16:creationId xmlns:a16="http://schemas.microsoft.com/office/drawing/2014/main" id="{E2A44F5A-362C-A144-D60D-EC41392BCB31}"/>
              </a:ext>
            </a:extLst>
          </p:cNvPr>
          <p:cNvPicPr>
            <a:picLocks noChangeAspect="1"/>
          </p:cNvPicPr>
          <p:nvPr/>
        </p:nvPicPr>
        <p:blipFill rotWithShape="1">
          <a:blip r:embed="rId3"/>
          <a:srcRect l="12264" r="17270"/>
          <a:stretch/>
        </p:blipFill>
        <p:spPr>
          <a:xfrm>
            <a:off x="4577270" y="10"/>
            <a:ext cx="4566728" cy="6857990"/>
          </a:xfrm>
          <a:prstGeom prst="rect">
            <a:avLst/>
          </a:prstGeom>
        </p:spPr>
      </p:pic>
      <p:sp useBgFill="1">
        <p:nvSpPr>
          <p:cNvPr id="12" name="Rectangle 11">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7268"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7268"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23C34B7-1A9A-B4A5-DB16-CFFC21B7A018}"/>
              </a:ext>
            </a:extLst>
          </p:cNvPr>
          <p:cNvSpPr txBox="1"/>
          <p:nvPr/>
        </p:nvSpPr>
        <p:spPr>
          <a:xfrm>
            <a:off x="107326" y="2285995"/>
            <a:ext cx="4464674" cy="3374137"/>
          </a:xfrm>
          <a:prstGeom prst="rect">
            <a:avLst/>
          </a:prstGeom>
        </p:spPr>
        <p:txBody>
          <a:bodyPr vert="horz" lIns="91440" tIns="45720" rIns="91440" bIns="45720" rtlCol="0" anchor="ctr">
            <a:normAutofit/>
          </a:bodyPr>
          <a:lstStyle/>
          <a:p>
            <a:pPr>
              <a:lnSpc>
                <a:spcPct val="90000"/>
              </a:lnSpc>
              <a:spcAft>
                <a:spcPts val="600"/>
              </a:spcAft>
            </a:pPr>
            <a:r>
              <a:rPr lang="en-US" sz="3600" b="0" i="0" kern="1200" dirty="0">
                <a:solidFill>
                  <a:schemeClr val="tx1"/>
                </a:solidFill>
                <a:effectLst/>
                <a:latin typeface="+mn-lt"/>
                <a:ea typeface="+mn-ea"/>
                <a:cs typeface="+mn-cs"/>
              </a:rPr>
              <a:t>Opaque materials are used in scientific experiments.</a:t>
            </a:r>
            <a:endParaRPr lang="en-US" sz="3600" kern="1200" dirty="0">
              <a:solidFill>
                <a:schemeClr val="tx1"/>
              </a:solidFill>
              <a:latin typeface="+mn-lt"/>
              <a:ea typeface="+mn-ea"/>
              <a:cs typeface="+mn-cs"/>
            </a:endParaRPr>
          </a:p>
        </p:txBody>
      </p:sp>
      <p:sp>
        <p:nvSpPr>
          <p:cNvPr id="3" name="Google Shape;568;ge4e4f802a9_0_319" descr="Artificial Intelligence">
            <a:extLst>
              <a:ext uri="{FF2B5EF4-FFF2-40B4-BE49-F238E27FC236}">
                <a16:creationId xmlns:a16="http://schemas.microsoft.com/office/drawing/2014/main" id="{B967BEA0-6903-EADF-19EF-79F604339F56}"/>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4927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98"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6" name="Picture 5" descr="A street with trees and grass&#10;&#10;Description automatically generated">
            <a:extLst>
              <a:ext uri="{FF2B5EF4-FFF2-40B4-BE49-F238E27FC236}">
                <a16:creationId xmlns:a16="http://schemas.microsoft.com/office/drawing/2014/main" id="{2B28544A-02AD-47FD-34B7-88005591E16B}"/>
              </a:ext>
            </a:extLst>
          </p:cNvPr>
          <p:cNvPicPr>
            <a:picLocks noChangeAspect="1"/>
          </p:cNvPicPr>
          <p:nvPr/>
        </p:nvPicPr>
        <p:blipFill rotWithShape="1">
          <a:blip r:embed="rId3"/>
          <a:srcRect t="3400" b="16820"/>
          <a:stretch/>
        </p:blipFill>
        <p:spPr>
          <a:xfrm>
            <a:off x="628650" y="1845426"/>
            <a:ext cx="7884410" cy="4450303"/>
          </a:xfrm>
          <a:prstGeom prst="rect">
            <a:avLst/>
          </a:prstGeom>
        </p:spPr>
      </p:pic>
      <p:sp>
        <p:nvSpPr>
          <p:cNvPr id="3" name="Google Shape;931;p99" descr="Questions">
            <a:extLst>
              <a:ext uri="{FF2B5EF4-FFF2-40B4-BE49-F238E27FC236}">
                <a16:creationId xmlns:a16="http://schemas.microsoft.com/office/drawing/2014/main" id="{C3AAF28F-AFEE-51B0-3CC8-83B7E3E881CA}"/>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ECD54613-AFA7-AED0-2B00-3913926936E8}"/>
              </a:ext>
            </a:extLst>
          </p:cNvPr>
          <p:cNvSpPr txBox="1"/>
          <p:nvPr/>
        </p:nvSpPr>
        <p:spPr>
          <a:xfrm>
            <a:off x="628650" y="562271"/>
            <a:ext cx="7886700" cy="112841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500" kern="1200" dirty="0">
                <a:solidFill>
                  <a:schemeClr val="tx1"/>
                </a:solidFill>
                <a:latin typeface="+mj-lt"/>
                <a:ea typeface="+mj-ea"/>
                <a:cs typeface="+mj-cs"/>
              </a:rPr>
              <a:t>Opaque objects block light and create</a:t>
            </a:r>
          </a:p>
          <a:p>
            <a:pPr>
              <a:lnSpc>
                <a:spcPct val="90000"/>
              </a:lnSpc>
              <a:spcBef>
                <a:spcPct val="0"/>
              </a:spcBef>
              <a:spcAft>
                <a:spcPts val="600"/>
              </a:spcAft>
            </a:pPr>
            <a:r>
              <a:rPr lang="en-US" sz="3500" u="sng" kern="1200" dirty="0">
                <a:solidFill>
                  <a:schemeClr val="tx1"/>
                </a:solidFill>
                <a:latin typeface="+mj-lt"/>
                <a:ea typeface="+mj-ea"/>
                <a:cs typeface="+mj-cs"/>
              </a:rPr>
              <a:t>                      </a:t>
            </a:r>
            <a:r>
              <a:rPr lang="en-US" sz="3500" kern="1200" dirty="0">
                <a:solidFill>
                  <a:schemeClr val="tx1"/>
                </a:solidFill>
                <a:latin typeface="+mj-lt"/>
                <a:ea typeface="+mj-ea"/>
                <a:cs typeface="+mj-cs"/>
              </a:rPr>
              <a:t>.</a:t>
            </a:r>
          </a:p>
        </p:txBody>
      </p:sp>
    </p:spTree>
    <p:extLst>
      <p:ext uri="{BB962C8B-B14F-4D97-AF65-F5344CB8AC3E}">
        <p14:creationId xmlns:p14="http://schemas.microsoft.com/office/powerpoint/2010/main" val="3006244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2" name="TextBox 1">
            <a:extLst>
              <a:ext uri="{FF2B5EF4-FFF2-40B4-BE49-F238E27FC236}">
                <a16:creationId xmlns:a16="http://schemas.microsoft.com/office/drawing/2014/main" id="{05FBE257-A731-0C9B-1C26-EB133F58AA40}"/>
              </a:ext>
            </a:extLst>
          </p:cNvPr>
          <p:cNvSpPr txBox="1"/>
          <p:nvPr/>
        </p:nvSpPr>
        <p:spPr>
          <a:xfrm>
            <a:off x="628650" y="562271"/>
            <a:ext cx="7886700" cy="112841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500" kern="1200" dirty="0">
                <a:solidFill>
                  <a:schemeClr val="tx1"/>
                </a:solidFill>
                <a:latin typeface="+mj-lt"/>
                <a:ea typeface="+mj-ea"/>
                <a:cs typeface="+mj-cs"/>
              </a:rPr>
              <a:t>Opaque objects block light and create </a:t>
            </a:r>
            <a:r>
              <a:rPr lang="en-US" sz="3500" kern="1200" dirty="0">
                <a:solidFill>
                  <a:srgbClr val="FF0000"/>
                </a:solidFill>
                <a:latin typeface="+mj-lt"/>
                <a:ea typeface="+mj-ea"/>
                <a:cs typeface="+mj-cs"/>
              </a:rPr>
              <a:t>shadows</a:t>
            </a:r>
          </a:p>
        </p:txBody>
      </p:sp>
      <p:pic>
        <p:nvPicPr>
          <p:cNvPr id="6" name="Picture 5" descr="A street with trees and grass&#10;&#10;Description automatically generated">
            <a:extLst>
              <a:ext uri="{FF2B5EF4-FFF2-40B4-BE49-F238E27FC236}">
                <a16:creationId xmlns:a16="http://schemas.microsoft.com/office/drawing/2014/main" id="{2B28544A-02AD-47FD-34B7-88005591E16B}"/>
              </a:ext>
            </a:extLst>
          </p:cNvPr>
          <p:cNvPicPr>
            <a:picLocks noChangeAspect="1"/>
          </p:cNvPicPr>
          <p:nvPr/>
        </p:nvPicPr>
        <p:blipFill rotWithShape="1">
          <a:blip r:embed="rId3"/>
          <a:srcRect t="3400" b="16820"/>
          <a:stretch/>
        </p:blipFill>
        <p:spPr>
          <a:xfrm>
            <a:off x="628650" y="1845426"/>
            <a:ext cx="7884410" cy="4450303"/>
          </a:xfrm>
          <a:prstGeom prst="rect">
            <a:avLst/>
          </a:prstGeom>
        </p:spPr>
      </p:pic>
      <p:sp>
        <p:nvSpPr>
          <p:cNvPr id="3" name="Google Shape;931;p99" descr="Questions">
            <a:extLst>
              <a:ext uri="{FF2B5EF4-FFF2-40B4-BE49-F238E27FC236}">
                <a16:creationId xmlns:a16="http://schemas.microsoft.com/office/drawing/2014/main" id="{C3AAF28F-AFEE-51B0-3CC8-83B7E3E881CA}"/>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5555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A680D4A-E386-427D-268F-9D048044CF51}"/>
              </a:ext>
            </a:extLst>
          </p:cNvPr>
          <p:cNvSpPr txBox="1"/>
          <p:nvPr/>
        </p:nvSpPr>
        <p:spPr>
          <a:xfrm>
            <a:off x="628650" y="562271"/>
            <a:ext cx="7886700" cy="112841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100" b="0" i="0" kern="1200" dirty="0">
                <a:solidFill>
                  <a:schemeClr val="tx1"/>
                </a:solidFill>
                <a:effectLst/>
                <a:latin typeface="+mj-lt"/>
                <a:ea typeface="+mj-ea"/>
                <a:cs typeface="+mj-cs"/>
              </a:rPr>
              <a:t>Opaque walls keep the indoor spaces warm or cool by </a:t>
            </a:r>
            <a:r>
              <a:rPr lang="en-US" sz="3100" b="0" i="0" u="sng" kern="1200" dirty="0">
                <a:solidFill>
                  <a:schemeClr val="tx1"/>
                </a:solidFill>
                <a:effectLst/>
                <a:latin typeface="+mj-lt"/>
                <a:ea typeface="+mj-ea"/>
                <a:cs typeface="+mj-cs"/>
              </a:rPr>
              <a:t>                 </a:t>
            </a:r>
            <a:r>
              <a:rPr lang="en-US" sz="3100" b="0" i="0" kern="1200" dirty="0">
                <a:solidFill>
                  <a:schemeClr val="tx1"/>
                </a:solidFill>
                <a:effectLst/>
                <a:latin typeface="+mj-lt"/>
                <a:ea typeface="+mj-ea"/>
                <a:cs typeface="+mj-cs"/>
              </a:rPr>
              <a:t> external heat or cold</a:t>
            </a:r>
            <a:endParaRPr lang="en-US" sz="3100" kern="1200" dirty="0">
              <a:solidFill>
                <a:schemeClr val="tx1"/>
              </a:solidFill>
              <a:latin typeface="+mj-lt"/>
              <a:ea typeface="+mj-ea"/>
              <a:cs typeface="+mj-cs"/>
            </a:endParaRPr>
          </a:p>
        </p:txBody>
      </p:sp>
      <p:pic>
        <p:nvPicPr>
          <p:cNvPr id="6" name="Picture 5" descr="A room with a white wall and wood floor&#10;&#10;Description automatically generated">
            <a:extLst>
              <a:ext uri="{FF2B5EF4-FFF2-40B4-BE49-F238E27FC236}">
                <a16:creationId xmlns:a16="http://schemas.microsoft.com/office/drawing/2014/main" id="{B531270F-C05E-AD4F-2302-28995E97F7B7}"/>
              </a:ext>
            </a:extLst>
          </p:cNvPr>
          <p:cNvPicPr>
            <a:picLocks noChangeAspect="1"/>
          </p:cNvPicPr>
          <p:nvPr/>
        </p:nvPicPr>
        <p:blipFill rotWithShape="1">
          <a:blip r:embed="rId3"/>
          <a:srcRect t="25731"/>
          <a:stretch/>
        </p:blipFill>
        <p:spPr>
          <a:xfrm>
            <a:off x="628650" y="1845426"/>
            <a:ext cx="7884410" cy="4450303"/>
          </a:xfrm>
          <a:prstGeom prst="rect">
            <a:avLst/>
          </a:prstGeom>
        </p:spPr>
      </p:pic>
      <p:sp>
        <p:nvSpPr>
          <p:cNvPr id="2" name="Google Shape;931;p99" descr="Questions">
            <a:extLst>
              <a:ext uri="{FF2B5EF4-FFF2-40B4-BE49-F238E27FC236}">
                <a16:creationId xmlns:a16="http://schemas.microsoft.com/office/drawing/2014/main" id="{3F6D99A5-68DE-8113-7554-475B951F185A}"/>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5460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A680D4A-E386-427D-268F-9D048044CF51}"/>
              </a:ext>
            </a:extLst>
          </p:cNvPr>
          <p:cNvSpPr txBox="1"/>
          <p:nvPr/>
        </p:nvSpPr>
        <p:spPr>
          <a:xfrm>
            <a:off x="628650" y="562271"/>
            <a:ext cx="7886700" cy="112841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100" b="0" i="0" kern="1200" dirty="0">
                <a:solidFill>
                  <a:schemeClr val="tx1"/>
                </a:solidFill>
                <a:effectLst/>
                <a:latin typeface="+mj-lt"/>
                <a:ea typeface="+mj-ea"/>
                <a:cs typeface="+mj-cs"/>
              </a:rPr>
              <a:t>Opaque walls keep the indoor spaces warm or cool by </a:t>
            </a:r>
            <a:r>
              <a:rPr lang="en-US" sz="3100" b="0" i="0" kern="1200" dirty="0">
                <a:solidFill>
                  <a:srgbClr val="FF0000"/>
                </a:solidFill>
                <a:effectLst/>
                <a:latin typeface="+mj-lt"/>
                <a:ea typeface="+mj-ea"/>
                <a:cs typeface="+mj-cs"/>
              </a:rPr>
              <a:t>blocking</a:t>
            </a:r>
            <a:r>
              <a:rPr lang="en-US" sz="3100" b="0" i="0" kern="1200" dirty="0">
                <a:solidFill>
                  <a:schemeClr val="tx1"/>
                </a:solidFill>
                <a:effectLst/>
                <a:latin typeface="+mj-lt"/>
                <a:ea typeface="+mj-ea"/>
                <a:cs typeface="+mj-cs"/>
              </a:rPr>
              <a:t> external heat or cold</a:t>
            </a:r>
            <a:endParaRPr lang="en-US" sz="3100" kern="1200" dirty="0">
              <a:solidFill>
                <a:schemeClr val="tx1"/>
              </a:solidFill>
              <a:latin typeface="+mj-lt"/>
              <a:ea typeface="+mj-ea"/>
              <a:cs typeface="+mj-cs"/>
            </a:endParaRPr>
          </a:p>
        </p:txBody>
      </p:sp>
      <p:pic>
        <p:nvPicPr>
          <p:cNvPr id="6" name="Picture 5" descr="A room with a white wall and wood floor&#10;&#10;Description automatically generated">
            <a:extLst>
              <a:ext uri="{FF2B5EF4-FFF2-40B4-BE49-F238E27FC236}">
                <a16:creationId xmlns:a16="http://schemas.microsoft.com/office/drawing/2014/main" id="{B531270F-C05E-AD4F-2302-28995E97F7B7}"/>
              </a:ext>
            </a:extLst>
          </p:cNvPr>
          <p:cNvPicPr>
            <a:picLocks noChangeAspect="1"/>
          </p:cNvPicPr>
          <p:nvPr/>
        </p:nvPicPr>
        <p:blipFill rotWithShape="1">
          <a:blip r:embed="rId3"/>
          <a:srcRect t="25731"/>
          <a:stretch/>
        </p:blipFill>
        <p:spPr>
          <a:xfrm>
            <a:off x="628650" y="1845426"/>
            <a:ext cx="7884410" cy="4450303"/>
          </a:xfrm>
          <a:prstGeom prst="rect">
            <a:avLst/>
          </a:prstGeom>
        </p:spPr>
      </p:pic>
      <p:sp>
        <p:nvSpPr>
          <p:cNvPr id="2" name="Google Shape;931;p99" descr="Questions">
            <a:extLst>
              <a:ext uri="{FF2B5EF4-FFF2-40B4-BE49-F238E27FC236}">
                <a16:creationId xmlns:a16="http://schemas.microsoft.com/office/drawing/2014/main" id="{3F6D99A5-68DE-8113-7554-475B951F185A}"/>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19473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100"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9" name="Google Shape;939;p100"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roll of aluminum foil&#10;&#10;Description automatically generated">
            <a:extLst>
              <a:ext uri="{FF2B5EF4-FFF2-40B4-BE49-F238E27FC236}">
                <a16:creationId xmlns:a16="http://schemas.microsoft.com/office/drawing/2014/main" id="{554D4129-DDD1-BD87-8D3A-C321FFB7A8F5}"/>
              </a:ext>
            </a:extLst>
          </p:cNvPr>
          <p:cNvPicPr>
            <a:picLocks noChangeAspect="1"/>
          </p:cNvPicPr>
          <p:nvPr/>
        </p:nvPicPr>
        <p:blipFill>
          <a:blip r:embed="rId3"/>
          <a:stretch>
            <a:fillRect/>
          </a:stretch>
        </p:blipFill>
        <p:spPr>
          <a:xfrm>
            <a:off x="5188684" y="2243257"/>
            <a:ext cx="3719211" cy="3071091"/>
          </a:xfrm>
          <a:prstGeom prst="rect">
            <a:avLst/>
          </a:prstGeom>
        </p:spPr>
      </p:pic>
      <p:sp>
        <p:nvSpPr>
          <p:cNvPr id="2" name="Google Shape;142;g28d0a459bb7_0_12">
            <a:extLst>
              <a:ext uri="{FF2B5EF4-FFF2-40B4-BE49-F238E27FC236}">
                <a16:creationId xmlns:a16="http://schemas.microsoft.com/office/drawing/2014/main" id="{FD08C0B2-0981-5DE5-8879-75B2E0287BA6}"/>
              </a:ext>
            </a:extLst>
          </p:cNvPr>
          <p:cNvSpPr txBox="1"/>
          <p:nvPr/>
        </p:nvSpPr>
        <p:spPr>
          <a:xfrm>
            <a:off x="2863840" y="181436"/>
            <a:ext cx="3416320" cy="813999"/>
          </a:xfrm>
          <a:prstGeom prst="rect">
            <a:avLst/>
          </a:prstGeom>
        </p:spPr>
        <p:txBody>
          <a:bodyPr spcFirstLastPara="1" vert="horz" lIns="91440" tIns="45720" rIns="91440" bIns="45720" rtlCol="0" anchor="ctr" anchorCtr="0">
            <a:noAutofit/>
          </a:bodyPr>
          <a:lstStyle/>
          <a:p>
            <a:pPr algn="ctr">
              <a:lnSpc>
                <a:spcPct val="90000"/>
              </a:lnSpc>
              <a:spcBef>
                <a:spcPct val="0"/>
              </a:spcBef>
              <a:spcAft>
                <a:spcPts val="438"/>
              </a:spcAft>
              <a:buSzPts val="5600"/>
            </a:pPr>
            <a:r>
              <a:rPr lang="en-US" sz="4000" b="0" i="0" u="none" strike="noStrike" kern="1200" cap="none" dirty="0">
                <a:solidFill>
                  <a:schemeClr val="tx1"/>
                </a:solidFill>
                <a:latin typeface="Calibri" panose="020F0502020204030204" pitchFamily="34" charset="0"/>
                <a:ea typeface="+mj-ea"/>
                <a:cs typeface="Calibri" panose="020F0502020204030204" pitchFamily="34" charset="0"/>
                <a:sym typeface="Calibri"/>
              </a:rPr>
              <a:t>Demonstration</a:t>
            </a:r>
            <a:endParaRPr lang="en-US" sz="4000" b="0" i="0" u="none" strike="noStrike" kern="1200" cap="none" dirty="0">
              <a:solidFill>
                <a:schemeClr val="tx1"/>
              </a:solidFill>
              <a:latin typeface="Calibri" panose="020F0502020204030204" pitchFamily="34" charset="0"/>
              <a:ea typeface="+mj-ea"/>
              <a:cs typeface="Calibri" panose="020F0502020204030204" pitchFamily="34" charset="0"/>
              <a:sym typeface="Arial"/>
            </a:endParaRPr>
          </a:p>
        </p:txBody>
      </p:sp>
      <p:sp>
        <p:nvSpPr>
          <p:cNvPr id="3" name="TextBox 2">
            <a:extLst>
              <a:ext uri="{FF2B5EF4-FFF2-40B4-BE49-F238E27FC236}">
                <a16:creationId xmlns:a16="http://schemas.microsoft.com/office/drawing/2014/main" id="{0827EC6A-226B-B6F7-F71D-0DA6CC80E4BE}"/>
              </a:ext>
            </a:extLst>
          </p:cNvPr>
          <p:cNvSpPr txBox="1"/>
          <p:nvPr/>
        </p:nvSpPr>
        <p:spPr>
          <a:xfrm>
            <a:off x="2211418" y="902715"/>
            <a:ext cx="4721164" cy="461665"/>
          </a:xfrm>
          <a:prstGeom prst="rect">
            <a:avLst/>
          </a:prstGeom>
          <a:noFill/>
        </p:spPr>
        <p:txBody>
          <a:bodyPr wrap="none" rtlCol="0">
            <a:spAutoFit/>
          </a:bodyPr>
          <a:lstStyle/>
          <a:p>
            <a:pPr>
              <a:spcAft>
                <a:spcPts val="600"/>
              </a:spcAft>
            </a:pPr>
            <a:r>
              <a:rPr lang="en-US" sz="2400" dirty="0"/>
              <a:t>Transparent/Translucent/Opaque</a:t>
            </a:r>
          </a:p>
        </p:txBody>
      </p:sp>
      <p:sp>
        <p:nvSpPr>
          <p:cNvPr id="4" name="Google Shape;139;gdbff74d4ed_1_1109">
            <a:extLst>
              <a:ext uri="{FF2B5EF4-FFF2-40B4-BE49-F238E27FC236}">
                <a16:creationId xmlns:a16="http://schemas.microsoft.com/office/drawing/2014/main" id="{E9CD49A0-9C15-31F3-7C77-9BF39CF35F64}"/>
              </a:ext>
            </a:extLst>
          </p:cNvPr>
          <p:cNvSpPr txBox="1"/>
          <p:nvPr/>
        </p:nvSpPr>
        <p:spPr>
          <a:xfrm>
            <a:off x="424813" y="1543652"/>
            <a:ext cx="4878054" cy="47704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Calibri"/>
              <a:buNone/>
            </a:pPr>
            <a:r>
              <a:rPr lang="en-US" sz="24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TEACHER DIRECTIONS:</a:t>
            </a:r>
            <a:endParaRPr sz="24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Before viewing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Ask students what they already know about things that are opaque. Tell students today they will be learning about </a:t>
            </a:r>
            <a:r>
              <a:rPr lang="en-US" sz="2000" dirty="0">
                <a:latin typeface="Calibri Light" panose="020F0302020204030204" pitchFamily="34" charset="0"/>
                <a:ea typeface="Calibri"/>
                <a:cs typeface="Calibri Light" panose="020F0302020204030204" pitchFamily="34" charset="0"/>
                <a:sym typeface="Calibri"/>
              </a:rPr>
              <a:t>the things that are opaque.</a:t>
            </a:r>
            <a:endParaRPr sz="1400" u="none" strike="noStrike" cap="none" dirty="0">
              <a:solidFill>
                <a:srgbClr val="000000"/>
              </a:solidFill>
              <a:latin typeface="Calibri Light" panose="020F0302020204030204" pitchFamily="34" charset="0"/>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000"/>
              <a:buFont typeface="Calibri"/>
              <a:buNone/>
            </a:pPr>
            <a:endParaRPr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pPr algn="l"/>
            <a:r>
              <a:rPr lang="en-US" sz="2000"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During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t>
            </a:r>
            <a:r>
              <a:rPr lang="en-US" sz="2000" dirty="0">
                <a:solidFill>
                  <a:srgbClr val="374151"/>
                </a:solidFill>
                <a:effectLst/>
                <a:latin typeface="Calibri Light" panose="020F0302020204030204" pitchFamily="34" charset="0"/>
                <a:cs typeface="Calibri Light" panose="020F0302020204030204" pitchFamily="34" charset="0"/>
              </a:rPr>
              <a:t>Discuss the differences between transparent, translucent, and opaque materials based on the experiment. Encourage students to think of other materials they encounter in daily life that fall into these categories.</a:t>
            </a:r>
          </a:p>
          <a:p>
            <a:pPr algn="l"/>
            <a:endParaRPr lang="en-US" sz="2000" dirty="0">
              <a:solidFill>
                <a:srgbClr val="374151"/>
              </a:solidFill>
              <a:effectLst/>
              <a:latin typeface="Calibri Light" panose="020F0302020204030204" pitchFamily="34" charset="0"/>
              <a:cs typeface="Calibri Light" panose="020F0302020204030204" pitchFamily="34" charset="0"/>
            </a:endParaRPr>
          </a:p>
          <a:p>
            <a:pPr marL="0" marR="0" lvl="0" indent="0" algn="l" rtl="0">
              <a:lnSpc>
                <a:spcPct val="100000"/>
              </a:lnSpc>
              <a:spcBef>
                <a:spcPts val="0"/>
              </a:spcBef>
              <a:spcAft>
                <a:spcPts val="0"/>
              </a:spcAft>
              <a:buClr>
                <a:srgbClr val="000000"/>
              </a:buClr>
              <a:buSzPts val="2000"/>
              <a:buFont typeface="Calibri"/>
              <a:buNone/>
            </a:pPr>
            <a:r>
              <a:rPr lang="en-US" sz="2000"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After</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Tell students that today they will be learning more about </a:t>
            </a:r>
            <a:r>
              <a:rPr lang="en-US" sz="2000" dirty="0">
                <a:latin typeface="Calibri Light" panose="020F0302020204030204" pitchFamily="34" charset="0"/>
                <a:ea typeface="Calibri"/>
                <a:cs typeface="Calibri Light" panose="020F0302020204030204" pitchFamily="34" charset="0"/>
                <a:sym typeface="Calibri"/>
              </a:rPr>
              <a:t>the term opaque.</a:t>
            </a:r>
            <a:endParaRPr sz="24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p:txBody>
      </p:sp>
      <p:sp>
        <p:nvSpPr>
          <p:cNvPr id="5" name="Google Shape;137;gdbff74d4ed_1_1109" descr="Classroom">
            <a:extLst>
              <a:ext uri="{FF2B5EF4-FFF2-40B4-BE49-F238E27FC236}">
                <a16:creationId xmlns:a16="http://schemas.microsoft.com/office/drawing/2014/main" id="{6A1C2E50-D3B7-DE03-3C21-AC2798E94A72}"/>
              </a:ext>
            </a:extLst>
          </p:cNvPr>
          <p:cNvSpPr/>
          <p:nvPr/>
        </p:nvSpPr>
        <p:spPr>
          <a:xfrm>
            <a:off x="124754" y="87073"/>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82383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101"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6" name="Google Shape;946;p101"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sp>
        <p:nvSpPr>
          <p:cNvPr id="5" name="TextBox 4">
            <a:extLst>
              <a:ext uri="{FF2B5EF4-FFF2-40B4-BE49-F238E27FC236}">
                <a16:creationId xmlns:a16="http://schemas.microsoft.com/office/drawing/2014/main" id="{EEED12D9-6AA8-0C68-7B70-70E34128ADB1}"/>
              </a:ext>
            </a:extLst>
          </p:cNvPr>
          <p:cNvSpPr txBox="1"/>
          <p:nvPr/>
        </p:nvSpPr>
        <p:spPr>
          <a:xfrm>
            <a:off x="199694" y="2151726"/>
            <a:ext cx="4114822" cy="2554545"/>
          </a:xfrm>
          <a:prstGeom prst="rect">
            <a:avLst/>
          </a:prstGeom>
          <a:noFill/>
        </p:spPr>
        <p:txBody>
          <a:bodyPr wrap="square" rtlCol="0">
            <a:spAutoFit/>
          </a:bodyPr>
          <a:lstStyle/>
          <a:p>
            <a:r>
              <a:rPr lang="en-US" sz="4000" dirty="0">
                <a:latin typeface="Calibri" panose="020F0502020204030204" pitchFamily="34" charset="0"/>
                <a:cs typeface="Calibri" panose="020F0502020204030204" pitchFamily="34" charset="0"/>
              </a:rPr>
              <a:t>Cardboard is an example of something that is opaque </a:t>
            </a:r>
          </a:p>
        </p:txBody>
      </p:sp>
      <p:pic>
        <p:nvPicPr>
          <p:cNvPr id="3" name="Picture 2" descr="A pile of cardboard boxes&#10;&#10;Description automatically generated">
            <a:extLst>
              <a:ext uri="{FF2B5EF4-FFF2-40B4-BE49-F238E27FC236}">
                <a16:creationId xmlns:a16="http://schemas.microsoft.com/office/drawing/2014/main" id="{80CF53A1-ECF6-7618-B98E-C5153E06F375}"/>
              </a:ext>
            </a:extLst>
          </p:cNvPr>
          <p:cNvPicPr>
            <a:picLocks noChangeAspect="1"/>
          </p:cNvPicPr>
          <p:nvPr/>
        </p:nvPicPr>
        <p:blipFill>
          <a:blip r:embed="rId5"/>
          <a:stretch>
            <a:fillRect/>
          </a:stretch>
        </p:blipFill>
        <p:spPr>
          <a:xfrm>
            <a:off x="4314516" y="873454"/>
            <a:ext cx="4829484" cy="511108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56"/>
        <p:cNvGrpSpPr/>
        <p:nvPr/>
      </p:nvGrpSpPr>
      <p:grpSpPr>
        <a:xfrm>
          <a:off x="0" y="0"/>
          <a:ext cx="0" cy="0"/>
          <a:chOff x="0" y="0"/>
          <a:chExt cx="0" cy="0"/>
        </a:xfrm>
      </p:grpSpPr>
      <p:sp>
        <p:nvSpPr>
          <p:cNvPr id="8" name="TextBox 7">
            <a:extLst>
              <a:ext uri="{FF2B5EF4-FFF2-40B4-BE49-F238E27FC236}">
                <a16:creationId xmlns:a16="http://schemas.microsoft.com/office/drawing/2014/main" id="{29E8E9B6-6A6B-1FAC-5E0A-E126D9D28F9E}"/>
              </a:ext>
            </a:extLst>
          </p:cNvPr>
          <p:cNvSpPr txBox="1"/>
          <p:nvPr/>
        </p:nvSpPr>
        <p:spPr>
          <a:xfrm>
            <a:off x="214462" y="2458167"/>
            <a:ext cx="3600582" cy="2138772"/>
          </a:xfrm>
          <a:prstGeom prst="rect">
            <a:avLst/>
          </a:prstGeom>
        </p:spPr>
        <p:txBody>
          <a:bodyPr vert="horz" lIns="91440" tIns="45720" rIns="91440" bIns="45720" rtlCol="0" anchor="t">
            <a:normAutofit/>
          </a:bodyPr>
          <a:lstStyle/>
          <a:p>
            <a:pPr>
              <a:lnSpc>
                <a:spcPct val="90000"/>
              </a:lnSpc>
              <a:spcAft>
                <a:spcPts val="600"/>
              </a:spcAft>
            </a:pPr>
            <a:r>
              <a:rPr lang="en-US" sz="3600" b="0" i="0" kern="1200" dirty="0">
                <a:solidFill>
                  <a:schemeClr val="tx1"/>
                </a:solidFill>
                <a:effectLst/>
                <a:latin typeface="Calibri" panose="020F0502020204030204" pitchFamily="34" charset="0"/>
                <a:ea typeface="+mn-ea"/>
                <a:cs typeface="Calibri" panose="020F0502020204030204" pitchFamily="34" charset="0"/>
              </a:rPr>
              <a:t>Concrete is another example of something that is opaque</a:t>
            </a:r>
            <a:endParaRPr lang="en-US" sz="3600" kern="1200" dirty="0">
              <a:solidFill>
                <a:schemeClr val="tx1"/>
              </a:solidFill>
              <a:latin typeface="Calibri" panose="020F0502020204030204" pitchFamily="34" charset="0"/>
              <a:ea typeface="+mn-ea"/>
              <a:cs typeface="Calibri" panose="020F0502020204030204" pitchFamily="34" charset="0"/>
            </a:endParaRPr>
          </a:p>
        </p:txBody>
      </p:sp>
      <p:pic>
        <p:nvPicPr>
          <p:cNvPr id="3" name="Picture 2" descr="A grey table with a white wall&#10;&#10;Description automatically generated">
            <a:extLst>
              <a:ext uri="{FF2B5EF4-FFF2-40B4-BE49-F238E27FC236}">
                <a16:creationId xmlns:a16="http://schemas.microsoft.com/office/drawing/2014/main" id="{8BB7402E-18B9-F4AF-77EA-ACA715202F21}"/>
              </a:ext>
            </a:extLst>
          </p:cNvPr>
          <p:cNvPicPr>
            <a:picLocks noChangeAspect="1"/>
          </p:cNvPicPr>
          <p:nvPr/>
        </p:nvPicPr>
        <p:blipFill rotWithShape="1">
          <a:blip r:embed="rId3"/>
          <a:srcRect l="36779" r="1057" b="-1"/>
          <a:stretch/>
        </p:blipFill>
        <p:spPr>
          <a:xfrm>
            <a:off x="3815044" y="10"/>
            <a:ext cx="5328955" cy="6857990"/>
          </a:xfrm>
          <a:prstGeom prst="rect">
            <a:avLst/>
          </a:prstGeom>
        </p:spPr>
      </p:pic>
      <p:grpSp>
        <p:nvGrpSpPr>
          <p:cNvPr id="963" name="Group 962">
            <a:extLst>
              <a:ext uri="{FF2B5EF4-FFF2-40B4-BE49-F238E27FC236}">
                <a16:creationId xmlns:a16="http://schemas.microsoft.com/office/drawing/2014/main" id="{A5AFD70F-20E3-55D2-E154-7D4FACFBB0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051478" y="0"/>
            <a:ext cx="92522" cy="6858000"/>
            <a:chOff x="12068638" y="0"/>
            <a:chExt cx="123362" cy="6858000"/>
          </a:xfrm>
        </p:grpSpPr>
        <p:sp>
          <p:nvSpPr>
            <p:cNvPr id="964" name="Rectangle 963">
              <a:extLst>
                <a:ext uri="{FF2B5EF4-FFF2-40B4-BE49-F238E27FC236}">
                  <a16:creationId xmlns:a16="http://schemas.microsoft.com/office/drawing/2014/main" id="{2FBDB812-268E-7EC5-B48A-7522718164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5" name="Rectangle 964">
              <a:extLst>
                <a:ext uri="{FF2B5EF4-FFF2-40B4-BE49-F238E27FC236}">
                  <a16:creationId xmlns:a16="http://schemas.microsoft.com/office/drawing/2014/main" id="{EDA30E18-AA70-D998-AAFC-727CB0367F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7" name="Google Shape;957;p10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8" name="Google Shape;958;p102"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49"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4" name="Google Shape;524;p4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extLst>
      <p:ext uri="{BB962C8B-B14F-4D97-AF65-F5344CB8AC3E}">
        <p14:creationId xmlns:p14="http://schemas.microsoft.com/office/powerpoint/2010/main" val="11938721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9"/>
        <p:cNvGrpSpPr/>
        <p:nvPr/>
      </p:nvGrpSpPr>
      <p:grpSpPr>
        <a:xfrm>
          <a:off x="0" y="0"/>
          <a:ext cx="0" cy="0"/>
          <a:chOff x="0" y="0"/>
          <a:chExt cx="0" cy="0"/>
        </a:xfrm>
      </p:grpSpPr>
      <p:sp>
        <p:nvSpPr>
          <p:cNvPr id="53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Google Shape;530;p50"/>
          <p:cNvSpPr txBox="1"/>
          <p:nvPr/>
        </p:nvSpPr>
        <p:spPr>
          <a:xfrm>
            <a:off x="538067" y="1604662"/>
            <a:ext cx="2368906" cy="3303108"/>
          </a:xfrm>
          <a:prstGeom prst="rect">
            <a:avLst/>
          </a:prstGeom>
          <a:noFill/>
        </p:spPr>
        <p:txBody>
          <a:bodyPr spcFirstLastPara="1" vert="horz" lIns="91440" tIns="45720" rIns="91440" bIns="45720" rtlCol="0" anchor="ctr" anchorCtr="0">
            <a:normAutofit lnSpcReduction="10000"/>
          </a:bodyPr>
          <a:lstStyle/>
          <a:p>
            <a:pPr algn="ctr"/>
            <a:r>
              <a:rPr lang="en-US" sz="3200" b="0" i="0" dirty="0">
                <a:solidFill>
                  <a:schemeClr val="bg1"/>
                </a:solidFill>
                <a:effectLst/>
                <a:latin typeface="Calibri" panose="020F0502020204030204" pitchFamily="34" charset="0"/>
                <a:cs typeface="Calibri" panose="020F0502020204030204" pitchFamily="34" charset="0"/>
              </a:rPr>
              <a:t>Grocery story plastic bags are NOT </a:t>
            </a:r>
            <a:r>
              <a:rPr lang="en-US" sz="3200" dirty="0">
                <a:solidFill>
                  <a:schemeClr val="bg1"/>
                </a:solidFill>
                <a:latin typeface="Calibri" panose="020F0502020204030204" pitchFamily="34" charset="0"/>
                <a:cs typeface="Calibri" panose="020F0502020204030204" pitchFamily="34" charset="0"/>
              </a:rPr>
              <a:t>a</a:t>
            </a:r>
            <a:r>
              <a:rPr lang="en-US" sz="3200" b="0" i="0" dirty="0">
                <a:solidFill>
                  <a:schemeClr val="bg1"/>
                </a:solidFill>
                <a:effectLst/>
                <a:latin typeface="Calibri" panose="020F0502020204030204" pitchFamily="34" charset="0"/>
                <a:cs typeface="Calibri" panose="020F0502020204030204" pitchFamily="34" charset="0"/>
              </a:rPr>
              <a:t>n example of something opaque</a:t>
            </a:r>
            <a:endParaRPr lang="en-US" sz="3200" dirty="0">
              <a:solidFill>
                <a:schemeClr val="bg1"/>
              </a:solidFill>
              <a:latin typeface="Calibri" panose="020F0502020204030204" pitchFamily="34" charset="0"/>
              <a:cs typeface="Calibri" panose="020F0502020204030204" pitchFamily="34" charset="0"/>
            </a:endParaRPr>
          </a:p>
        </p:txBody>
      </p:sp>
      <p:sp>
        <p:nvSpPr>
          <p:cNvPr id="531" name="Google Shape;531;p5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2" name="Google Shape;532;p5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3" name="Picture 2" descr="A person holding a plastic bag with a tomato in it&#10;&#10;Description automatically generated">
            <a:extLst>
              <a:ext uri="{FF2B5EF4-FFF2-40B4-BE49-F238E27FC236}">
                <a16:creationId xmlns:a16="http://schemas.microsoft.com/office/drawing/2014/main" id="{A7720019-70F1-F442-4F07-2745D2503F9E}"/>
              </a:ext>
            </a:extLst>
          </p:cNvPr>
          <p:cNvPicPr>
            <a:picLocks noChangeAspect="1"/>
          </p:cNvPicPr>
          <p:nvPr/>
        </p:nvPicPr>
        <p:blipFill>
          <a:blip r:embed="rId5"/>
          <a:stretch>
            <a:fillRect/>
          </a:stretch>
        </p:blipFill>
        <p:spPr>
          <a:xfrm>
            <a:off x="3329364" y="1204060"/>
            <a:ext cx="5814636" cy="4449879"/>
          </a:xfrm>
          <a:prstGeom prst="rect">
            <a:avLst/>
          </a:prstGeom>
        </p:spPr>
      </p:pic>
    </p:spTree>
    <p:extLst>
      <p:ext uri="{BB962C8B-B14F-4D97-AF65-F5344CB8AC3E}">
        <p14:creationId xmlns:p14="http://schemas.microsoft.com/office/powerpoint/2010/main" val="39679936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9"/>
        <p:cNvGrpSpPr/>
        <p:nvPr/>
      </p:nvGrpSpPr>
      <p:grpSpPr>
        <a:xfrm>
          <a:off x="0" y="0"/>
          <a:ext cx="0" cy="0"/>
          <a:chOff x="0" y="0"/>
          <a:chExt cx="0" cy="0"/>
        </a:xfrm>
      </p:grpSpPr>
      <p:sp>
        <p:nvSpPr>
          <p:cNvPr id="53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Google Shape;530;p50"/>
          <p:cNvSpPr txBox="1"/>
          <p:nvPr/>
        </p:nvSpPr>
        <p:spPr>
          <a:xfrm>
            <a:off x="538066" y="1647902"/>
            <a:ext cx="2505385" cy="3259868"/>
          </a:xfrm>
          <a:prstGeom prst="rect">
            <a:avLst/>
          </a:prstGeom>
          <a:noFill/>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pPr>
            <a:r>
              <a:rPr lang="en-US" sz="2600" kern="1200" dirty="0">
                <a:solidFill>
                  <a:srgbClr val="FFFFFF"/>
                </a:solidFill>
                <a:latin typeface="+mj-lt"/>
                <a:ea typeface="+mj-ea"/>
                <a:cs typeface="+mj-cs"/>
                <a:sym typeface="Calibri"/>
              </a:rPr>
              <a:t>Car windshields are NOT an example of something opaque</a:t>
            </a:r>
            <a:endParaRPr lang="en-US" sz="2600" kern="1200" dirty="0">
              <a:solidFill>
                <a:srgbClr val="FFFFFF"/>
              </a:solidFill>
              <a:latin typeface="+mj-lt"/>
              <a:ea typeface="+mj-ea"/>
              <a:cs typeface="+mj-cs"/>
            </a:endParaRPr>
          </a:p>
        </p:txBody>
      </p:sp>
      <p:sp>
        <p:nvSpPr>
          <p:cNvPr id="531" name="Google Shape;531;p5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2" name="Google Shape;532;p5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2" name="Picture 1" descr="A person using a tool to remove a windshield&#10;&#10;Description automatically generated">
            <a:extLst>
              <a:ext uri="{FF2B5EF4-FFF2-40B4-BE49-F238E27FC236}">
                <a16:creationId xmlns:a16="http://schemas.microsoft.com/office/drawing/2014/main" id="{DB90628B-7BEE-19CE-5925-C3FD0AE14F64}"/>
              </a:ext>
            </a:extLst>
          </p:cNvPr>
          <p:cNvPicPr>
            <a:picLocks noChangeAspect="1"/>
          </p:cNvPicPr>
          <p:nvPr/>
        </p:nvPicPr>
        <p:blipFill>
          <a:blip r:embed="rId5"/>
          <a:stretch>
            <a:fillRect/>
          </a:stretch>
        </p:blipFill>
        <p:spPr>
          <a:xfrm>
            <a:off x="3634512" y="1500680"/>
            <a:ext cx="5509488" cy="3856640"/>
          </a:xfrm>
          <a:prstGeom prst="rect">
            <a:avLst/>
          </a:prstGeom>
        </p:spPr>
      </p:pic>
    </p:spTree>
    <p:extLst>
      <p:ext uri="{BB962C8B-B14F-4D97-AF65-F5344CB8AC3E}">
        <p14:creationId xmlns:p14="http://schemas.microsoft.com/office/powerpoint/2010/main" val="33157955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gdc67eaed7c_0_39"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104"/>
          <p:cNvSpPr txBox="1"/>
          <p:nvPr/>
        </p:nvSpPr>
        <p:spPr>
          <a:xfrm>
            <a:off x="808429" y="519755"/>
            <a:ext cx="7527141"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dk1"/>
                </a:solidFill>
                <a:latin typeface="Calibri"/>
                <a:ea typeface="Calibri"/>
                <a:cs typeface="Calibri"/>
                <a:sym typeface="Calibri"/>
              </a:rPr>
              <a:t>What are examples of things that are opaque?</a:t>
            </a:r>
            <a:endParaRPr dirty="0"/>
          </a:p>
        </p:txBody>
      </p:sp>
      <p:sp>
        <p:nvSpPr>
          <p:cNvPr id="980" name="Google Shape;980;p104"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1" name="Google Shape;981;p104"/>
          <p:cNvPicPr preferRelativeResize="0"/>
          <p:nvPr/>
        </p:nvPicPr>
        <p:blipFill rotWithShape="1">
          <a:blip r:embed="rId4">
            <a:alphaModFix/>
          </a:blip>
          <a:srcRect/>
          <a:stretch/>
        </p:blipFill>
        <p:spPr>
          <a:xfrm>
            <a:off x="1351935" y="1815185"/>
            <a:ext cx="6410848" cy="419989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4AD7B40-E1C7-C55B-4ADE-E6FA6FAD4DDB}"/>
              </a:ext>
            </a:extLst>
          </p:cNvPr>
          <p:cNvSpPr txBox="1"/>
          <p:nvPr/>
        </p:nvSpPr>
        <p:spPr>
          <a:xfrm>
            <a:off x="628650" y="562271"/>
            <a:ext cx="7886700" cy="112841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500" kern="1200" dirty="0">
                <a:solidFill>
                  <a:schemeClr val="tx1"/>
                </a:solidFill>
                <a:latin typeface="+mj-lt"/>
                <a:ea typeface="+mj-ea"/>
                <a:cs typeface="+mj-cs"/>
              </a:rPr>
              <a:t>True/False: Plastic grocery bags are NOT opaque.</a:t>
            </a:r>
          </a:p>
        </p:txBody>
      </p:sp>
      <p:pic>
        <p:nvPicPr>
          <p:cNvPr id="5" name="Picture 4" descr="A person holding a plastic bag with a tomato in it&#10;&#10;Description automatically generated">
            <a:extLst>
              <a:ext uri="{FF2B5EF4-FFF2-40B4-BE49-F238E27FC236}">
                <a16:creationId xmlns:a16="http://schemas.microsoft.com/office/drawing/2014/main" id="{A00E8EFA-73BC-2E39-4572-399BA6A906EF}"/>
              </a:ext>
            </a:extLst>
          </p:cNvPr>
          <p:cNvPicPr>
            <a:picLocks noChangeAspect="1"/>
          </p:cNvPicPr>
          <p:nvPr/>
        </p:nvPicPr>
        <p:blipFill rotWithShape="1">
          <a:blip r:embed="rId3"/>
          <a:srcRect t="12840" b="13377"/>
          <a:stretch/>
        </p:blipFill>
        <p:spPr>
          <a:xfrm>
            <a:off x="628650" y="1845426"/>
            <a:ext cx="7884410" cy="4450303"/>
          </a:xfrm>
          <a:prstGeom prst="rect">
            <a:avLst/>
          </a:prstGeom>
        </p:spPr>
      </p:pic>
      <p:sp>
        <p:nvSpPr>
          <p:cNvPr id="2" name="Google Shape;980;p104" descr="Questions">
            <a:extLst>
              <a:ext uri="{FF2B5EF4-FFF2-40B4-BE49-F238E27FC236}">
                <a16:creationId xmlns:a16="http://schemas.microsoft.com/office/drawing/2014/main" id="{E4E018FD-CF0D-7F81-DD33-AAE44F7AEDF0}"/>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67092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AD7B40-E1C7-C55B-4ADE-E6FA6FAD4DDB}"/>
              </a:ext>
            </a:extLst>
          </p:cNvPr>
          <p:cNvSpPr txBox="1"/>
          <p:nvPr/>
        </p:nvSpPr>
        <p:spPr>
          <a:xfrm>
            <a:off x="628650" y="562271"/>
            <a:ext cx="7886700" cy="112841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500" kern="1200" dirty="0">
                <a:solidFill>
                  <a:srgbClr val="FF0000"/>
                </a:solidFill>
                <a:latin typeface="+mj-lt"/>
                <a:ea typeface="+mj-ea"/>
                <a:cs typeface="+mj-cs"/>
              </a:rPr>
              <a:t>True</a:t>
            </a:r>
            <a:r>
              <a:rPr lang="en-US" sz="3500" kern="1200" dirty="0">
                <a:solidFill>
                  <a:schemeClr val="tx1"/>
                </a:solidFill>
                <a:latin typeface="+mj-lt"/>
                <a:ea typeface="+mj-ea"/>
                <a:cs typeface="+mj-cs"/>
              </a:rPr>
              <a:t>/False: Plastic grocery bags are NOT opaque.</a:t>
            </a:r>
          </a:p>
        </p:txBody>
      </p:sp>
      <p:pic>
        <p:nvPicPr>
          <p:cNvPr id="5" name="Picture 4" descr="A person holding a plastic bag with a tomato in it&#10;&#10;Description automatically generated">
            <a:extLst>
              <a:ext uri="{FF2B5EF4-FFF2-40B4-BE49-F238E27FC236}">
                <a16:creationId xmlns:a16="http://schemas.microsoft.com/office/drawing/2014/main" id="{A00E8EFA-73BC-2E39-4572-399BA6A906EF}"/>
              </a:ext>
            </a:extLst>
          </p:cNvPr>
          <p:cNvPicPr>
            <a:picLocks noChangeAspect="1"/>
          </p:cNvPicPr>
          <p:nvPr/>
        </p:nvPicPr>
        <p:blipFill rotWithShape="1">
          <a:blip r:embed="rId3"/>
          <a:srcRect t="12840" b="13377"/>
          <a:stretch/>
        </p:blipFill>
        <p:spPr>
          <a:xfrm>
            <a:off x="628650" y="1845426"/>
            <a:ext cx="7884410" cy="4450303"/>
          </a:xfrm>
          <a:prstGeom prst="rect">
            <a:avLst/>
          </a:prstGeom>
        </p:spPr>
      </p:pic>
      <p:sp>
        <p:nvSpPr>
          <p:cNvPr id="2" name="Google Shape;980;p104" descr="Questions">
            <a:extLst>
              <a:ext uri="{FF2B5EF4-FFF2-40B4-BE49-F238E27FC236}">
                <a16:creationId xmlns:a16="http://schemas.microsoft.com/office/drawing/2014/main" id="{E4E018FD-CF0D-7F81-DD33-AAE44F7AEDF0}"/>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11285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19" name="Google Shape;419;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420" name="Google Shape;420;g25e11802ac4_0_1976"/>
          <p:cNvCxnSpPr>
            <a:stCxn id="421" idx="4"/>
            <a:endCxn id="418"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422" name="Google Shape;422;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423" name="Google Shape;423;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421" name="Google Shape;421;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8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30" name="Google Shape;430;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31" name="Google Shape;431;g25e11802ac4_0_1886"/>
          <p:cNvCxnSpPr>
            <a:stCxn id="432" idx="4"/>
            <a:endCxn id="429"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33" name="Google Shape;433;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34" name="Google Shape;434;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32" name="Google Shape;432;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5" name="Google Shape;435;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Opaque</a:t>
            </a:r>
            <a:endParaRPr sz="700" b="0" i="0" u="none" strike="noStrike" cap="none" dirty="0">
              <a:solidFill>
                <a:srgbClr val="000000"/>
              </a:solidFill>
              <a:latin typeface="Arial"/>
              <a:ea typeface="Arial"/>
              <a:cs typeface="Arial"/>
              <a:sym typeface="Arial"/>
            </a:endParaRPr>
          </a:p>
        </p:txBody>
      </p:sp>
      <p:sp>
        <p:nvSpPr>
          <p:cNvPr id="436" name="Google Shape;436;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37" name="Google Shape;437;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38" name="Google Shape;438;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39" name="Google Shape;439;g25e11802ac4_0_1886"/>
          <p:cNvSpPr txBox="1"/>
          <p:nvPr/>
        </p:nvSpPr>
        <p:spPr>
          <a:xfrm>
            <a:off x="4737571" y="5829043"/>
            <a:ext cx="3907666" cy="64629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 things that are opaque impact my life?</a:t>
            </a:r>
            <a:endParaRPr sz="1800" b="0" i="0" u="none" strike="noStrike" cap="none" dirty="0">
              <a:solidFill>
                <a:srgbClr val="000000"/>
              </a:solidFill>
              <a:latin typeface="Arial"/>
              <a:ea typeface="Arial"/>
              <a:cs typeface="Arial"/>
              <a:sym typeface="Arial"/>
            </a:endParaRPr>
          </a:p>
        </p:txBody>
      </p:sp>
      <p:sp>
        <p:nvSpPr>
          <p:cNvPr id="440" name="Google Shape;440;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41" name="Google Shape;441;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42" name="Google Shape;442;g25e11802ac4_0_1886"/>
          <p:cNvCxnSpPr>
            <a:stCxn id="443" idx="4"/>
            <a:endCxn id="44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44" name="Google Shape;444;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45" name="Google Shape;445;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43" name="Google Shape;443;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25e11802ac4_0_19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2" name="Google Shape;452;g25e11802ac4_0_19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g25e11802ac4_0_1992"/>
          <p:cNvCxnSpPr>
            <a:stCxn id="454" idx="4"/>
            <a:endCxn id="45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55" name="Google Shape;455;g25e11802ac4_0_19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56" name="Google Shape;456;g25e11802ac4_0_19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54" name="Google Shape;454;g25e11802ac4_0_19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7" name="Google Shape;457;g25e11802ac4_0_1992"/>
          <p:cNvSpPr txBox="1"/>
          <p:nvPr/>
        </p:nvSpPr>
        <p:spPr>
          <a:xfrm>
            <a:off x="639552" y="480593"/>
            <a:ext cx="7874100"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200" b="1" i="0" u="sng" strike="noStrike" cap="none" dirty="0">
                <a:solidFill>
                  <a:srgbClr val="000000"/>
                </a:solidFill>
                <a:latin typeface="Calibri"/>
                <a:ea typeface="Calibri"/>
                <a:cs typeface="Calibri"/>
                <a:sym typeface="Calibri"/>
              </a:rPr>
              <a:t>Directions:</a:t>
            </a:r>
            <a:r>
              <a:rPr lang="en-US" sz="3200" b="1" i="0" u="none" strike="noStrike" cap="none" dirty="0">
                <a:solidFill>
                  <a:srgbClr val="000000"/>
                </a:solidFill>
                <a:latin typeface="Calibri"/>
                <a:ea typeface="Calibri"/>
                <a:cs typeface="Calibri"/>
                <a:sym typeface="Calibri"/>
              </a:rPr>
              <a:t> </a:t>
            </a:r>
            <a:r>
              <a:rPr lang="en-US" sz="3200" b="0" i="0" u="none" strike="noStrike" cap="none" dirty="0">
                <a:solidFill>
                  <a:srgbClr val="000000"/>
                </a:solidFill>
                <a:latin typeface="Calibri"/>
                <a:ea typeface="Calibri"/>
                <a:cs typeface="Calibri"/>
                <a:sym typeface="Calibri"/>
              </a:rPr>
              <a:t>Choose the correct </a:t>
            </a:r>
            <a:r>
              <a:rPr lang="en-US" sz="3200" b="0" i="1" u="none" strike="noStrike" cap="none" dirty="0">
                <a:solidFill>
                  <a:srgbClr val="000000"/>
                </a:solidFill>
                <a:latin typeface="Calibri"/>
                <a:ea typeface="Calibri"/>
                <a:cs typeface="Calibri"/>
                <a:sym typeface="Calibri"/>
              </a:rPr>
              <a:t>picture</a:t>
            </a:r>
            <a:r>
              <a:rPr lang="en-US" sz="3200" b="0" i="0" u="none" strike="noStrike" cap="none" dirty="0">
                <a:solidFill>
                  <a:srgbClr val="000000"/>
                </a:solidFill>
                <a:latin typeface="Calibri"/>
                <a:ea typeface="Calibri"/>
                <a:cs typeface="Calibri"/>
                <a:sym typeface="Calibri"/>
              </a:rPr>
              <a:t> of something </a:t>
            </a:r>
            <a:r>
              <a:rPr lang="en-US" sz="3200" b="1" i="0" u="none" strike="noStrike" cap="none" dirty="0">
                <a:solidFill>
                  <a:srgbClr val="000000"/>
                </a:solidFill>
                <a:latin typeface="Calibri"/>
                <a:ea typeface="Calibri"/>
                <a:cs typeface="Calibri"/>
                <a:sym typeface="Calibri"/>
              </a:rPr>
              <a:t>opaque</a:t>
            </a:r>
            <a:r>
              <a:rPr lang="en-US" sz="3200" b="0" i="0" u="none" strike="noStrike" cap="none" dirty="0">
                <a:solidFill>
                  <a:srgbClr val="000000"/>
                </a:solidFill>
                <a:latin typeface="Calibri"/>
                <a:ea typeface="Calibri"/>
                <a:cs typeface="Calibri"/>
                <a:sym typeface="Calibri"/>
              </a:rPr>
              <a:t> from the choices below. </a:t>
            </a:r>
            <a:endParaRPr sz="3200" b="0" i="0" u="none" strike="noStrike" cap="none" dirty="0">
              <a:solidFill>
                <a:srgbClr val="000000"/>
              </a:solidFill>
              <a:latin typeface="Arial"/>
              <a:ea typeface="Arial"/>
              <a:cs typeface="Arial"/>
              <a:sym typeface="Arial"/>
            </a:endParaRPr>
          </a:p>
        </p:txBody>
      </p:sp>
      <p:sp>
        <p:nvSpPr>
          <p:cNvPr id="458" name="Google Shape;458;g25e11802ac4_0_1992"/>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59" name="Google Shape;459;g25e11802ac4_0_1992"/>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60" name="Google Shape;460;g25e11802ac4_0_1992"/>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61" name="Google Shape;461;g25e11802ac4_0_1992"/>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3" name="Picture 2" descr="A close up of a brick wall&#10;&#10;Description automatically generated">
            <a:extLst>
              <a:ext uri="{FF2B5EF4-FFF2-40B4-BE49-F238E27FC236}">
                <a16:creationId xmlns:a16="http://schemas.microsoft.com/office/drawing/2014/main" id="{688F1C76-1E1F-4981-B001-C26367AE2F6F}"/>
              </a:ext>
            </a:extLst>
          </p:cNvPr>
          <p:cNvPicPr>
            <a:picLocks noChangeAspect="1"/>
          </p:cNvPicPr>
          <p:nvPr/>
        </p:nvPicPr>
        <p:blipFill>
          <a:blip r:embed="rId3"/>
          <a:stretch>
            <a:fillRect/>
          </a:stretch>
        </p:blipFill>
        <p:spPr>
          <a:xfrm>
            <a:off x="1357909" y="1926564"/>
            <a:ext cx="2984011" cy="2389068"/>
          </a:xfrm>
          <a:prstGeom prst="rect">
            <a:avLst/>
          </a:prstGeom>
        </p:spPr>
      </p:pic>
      <p:pic>
        <p:nvPicPr>
          <p:cNvPr id="5" name="Picture 4" descr="A colorful lamp shade&#10;&#10;Description automatically generated">
            <a:extLst>
              <a:ext uri="{FF2B5EF4-FFF2-40B4-BE49-F238E27FC236}">
                <a16:creationId xmlns:a16="http://schemas.microsoft.com/office/drawing/2014/main" id="{94CDB915-B6C3-6CB2-21AD-E57B986D1240}"/>
              </a:ext>
            </a:extLst>
          </p:cNvPr>
          <p:cNvPicPr>
            <a:picLocks noChangeAspect="1"/>
          </p:cNvPicPr>
          <p:nvPr/>
        </p:nvPicPr>
        <p:blipFill>
          <a:blip r:embed="rId4"/>
          <a:stretch>
            <a:fillRect/>
          </a:stretch>
        </p:blipFill>
        <p:spPr>
          <a:xfrm>
            <a:off x="5516546" y="2166473"/>
            <a:ext cx="3476767" cy="1909250"/>
          </a:xfrm>
          <a:prstGeom prst="rect">
            <a:avLst/>
          </a:prstGeom>
        </p:spPr>
      </p:pic>
      <p:pic>
        <p:nvPicPr>
          <p:cNvPr id="9" name="Picture 8" descr="A hand holding a glass ball with a building and grass&#10;&#10;Description automatically generated">
            <a:extLst>
              <a:ext uri="{FF2B5EF4-FFF2-40B4-BE49-F238E27FC236}">
                <a16:creationId xmlns:a16="http://schemas.microsoft.com/office/drawing/2014/main" id="{1889BB38-D432-4183-5A06-B4A18A692B88}"/>
              </a:ext>
            </a:extLst>
          </p:cNvPr>
          <p:cNvPicPr>
            <a:picLocks noChangeAspect="1"/>
          </p:cNvPicPr>
          <p:nvPr/>
        </p:nvPicPr>
        <p:blipFill>
          <a:blip r:embed="rId5"/>
          <a:stretch>
            <a:fillRect/>
          </a:stretch>
        </p:blipFill>
        <p:spPr>
          <a:xfrm>
            <a:off x="6219879" y="4345754"/>
            <a:ext cx="2070100" cy="2108200"/>
          </a:xfrm>
          <a:prstGeom prst="rect">
            <a:avLst/>
          </a:prstGeom>
        </p:spPr>
      </p:pic>
      <p:pic>
        <p:nvPicPr>
          <p:cNvPr id="12" name="Picture 11" descr="A clear glass with a white background&#10;&#10;Description automatically generated with medium confidence">
            <a:extLst>
              <a:ext uri="{FF2B5EF4-FFF2-40B4-BE49-F238E27FC236}">
                <a16:creationId xmlns:a16="http://schemas.microsoft.com/office/drawing/2014/main" id="{5DBFED47-15AB-D95A-030E-254DEA4321D4}"/>
              </a:ext>
            </a:extLst>
          </p:cNvPr>
          <p:cNvPicPr>
            <a:picLocks noChangeAspect="1"/>
          </p:cNvPicPr>
          <p:nvPr/>
        </p:nvPicPr>
        <p:blipFill>
          <a:blip r:embed="rId6"/>
          <a:stretch>
            <a:fillRect/>
          </a:stretch>
        </p:blipFill>
        <p:spPr>
          <a:xfrm>
            <a:off x="2014085" y="4518847"/>
            <a:ext cx="1611148" cy="2123561"/>
          </a:xfrm>
          <a:prstGeom prst="rect">
            <a:avLst/>
          </a:prstGeom>
        </p:spPr>
      </p:pic>
    </p:spTree>
    <p:extLst>
      <p:ext uri="{BB962C8B-B14F-4D97-AF65-F5344CB8AC3E}">
        <p14:creationId xmlns:p14="http://schemas.microsoft.com/office/powerpoint/2010/main" val="15022570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25e11802ac4_0_19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52" name="Google Shape;452;g25e11802ac4_0_19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g25e11802ac4_0_1992"/>
          <p:cNvCxnSpPr>
            <a:stCxn id="454" idx="4"/>
            <a:endCxn id="45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55" name="Google Shape;455;g25e11802ac4_0_19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56" name="Google Shape;456;g25e11802ac4_0_19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54" name="Google Shape;454;g25e11802ac4_0_19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57" name="Google Shape;457;g25e11802ac4_0_1992"/>
          <p:cNvSpPr txBox="1"/>
          <p:nvPr/>
        </p:nvSpPr>
        <p:spPr>
          <a:xfrm>
            <a:off x="639552" y="480593"/>
            <a:ext cx="7874100"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200" b="1" i="0" u="sng" strike="noStrike" cap="none" dirty="0">
                <a:solidFill>
                  <a:srgbClr val="000000"/>
                </a:solidFill>
                <a:latin typeface="Calibri"/>
                <a:ea typeface="Calibri"/>
                <a:cs typeface="Calibri"/>
                <a:sym typeface="Calibri"/>
              </a:rPr>
              <a:t>Directions:</a:t>
            </a:r>
            <a:r>
              <a:rPr lang="en-US" sz="3200" b="1" i="0" u="none" strike="noStrike" cap="none" dirty="0">
                <a:solidFill>
                  <a:srgbClr val="000000"/>
                </a:solidFill>
                <a:latin typeface="Calibri"/>
                <a:ea typeface="Calibri"/>
                <a:cs typeface="Calibri"/>
                <a:sym typeface="Calibri"/>
              </a:rPr>
              <a:t> </a:t>
            </a:r>
            <a:r>
              <a:rPr lang="en-US" sz="3200" b="0" i="0" u="none" strike="noStrike" cap="none" dirty="0">
                <a:solidFill>
                  <a:srgbClr val="000000"/>
                </a:solidFill>
                <a:latin typeface="Calibri"/>
                <a:ea typeface="Calibri"/>
                <a:cs typeface="Calibri"/>
                <a:sym typeface="Calibri"/>
              </a:rPr>
              <a:t>Choose the correct </a:t>
            </a:r>
            <a:r>
              <a:rPr lang="en-US" sz="3200" b="0" i="1" u="none" strike="noStrike" cap="none" dirty="0">
                <a:solidFill>
                  <a:srgbClr val="000000"/>
                </a:solidFill>
                <a:latin typeface="Calibri"/>
                <a:ea typeface="Calibri"/>
                <a:cs typeface="Calibri"/>
                <a:sym typeface="Calibri"/>
              </a:rPr>
              <a:t>picture</a:t>
            </a:r>
            <a:r>
              <a:rPr lang="en-US" sz="3200" b="0" i="0" u="none" strike="noStrike" cap="none" dirty="0">
                <a:solidFill>
                  <a:srgbClr val="000000"/>
                </a:solidFill>
                <a:latin typeface="Calibri"/>
                <a:ea typeface="Calibri"/>
                <a:cs typeface="Calibri"/>
                <a:sym typeface="Calibri"/>
              </a:rPr>
              <a:t> of something </a:t>
            </a:r>
            <a:r>
              <a:rPr lang="en-US" sz="3200" b="1" i="0" u="none" strike="noStrike" cap="none" dirty="0">
                <a:solidFill>
                  <a:srgbClr val="000000"/>
                </a:solidFill>
                <a:latin typeface="Calibri"/>
                <a:ea typeface="Calibri"/>
                <a:cs typeface="Calibri"/>
                <a:sym typeface="Calibri"/>
              </a:rPr>
              <a:t>opaque</a:t>
            </a:r>
            <a:r>
              <a:rPr lang="en-US" sz="3200" b="0" i="0" u="none" strike="noStrike" cap="none" dirty="0">
                <a:solidFill>
                  <a:srgbClr val="000000"/>
                </a:solidFill>
                <a:latin typeface="Calibri"/>
                <a:ea typeface="Calibri"/>
                <a:cs typeface="Calibri"/>
                <a:sym typeface="Calibri"/>
              </a:rPr>
              <a:t> from the choices below. </a:t>
            </a:r>
            <a:endParaRPr sz="3200" b="0" i="0" u="none" strike="noStrike" cap="none" dirty="0">
              <a:solidFill>
                <a:srgbClr val="000000"/>
              </a:solidFill>
              <a:latin typeface="Arial"/>
              <a:ea typeface="Arial"/>
              <a:cs typeface="Arial"/>
              <a:sym typeface="Arial"/>
            </a:endParaRPr>
          </a:p>
        </p:txBody>
      </p:sp>
      <p:sp>
        <p:nvSpPr>
          <p:cNvPr id="458" name="Google Shape;458;g25e11802ac4_0_1992"/>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59" name="Google Shape;459;g25e11802ac4_0_1992"/>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60" name="Google Shape;460;g25e11802ac4_0_1992"/>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61" name="Google Shape;461;g25e11802ac4_0_1992"/>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3" name="Picture 2" descr="A close up of a brick wall&#10;&#10;Description automatically generated">
            <a:extLst>
              <a:ext uri="{FF2B5EF4-FFF2-40B4-BE49-F238E27FC236}">
                <a16:creationId xmlns:a16="http://schemas.microsoft.com/office/drawing/2014/main" id="{688F1C76-1E1F-4981-B001-C26367AE2F6F}"/>
              </a:ext>
            </a:extLst>
          </p:cNvPr>
          <p:cNvPicPr>
            <a:picLocks noChangeAspect="1"/>
          </p:cNvPicPr>
          <p:nvPr/>
        </p:nvPicPr>
        <p:blipFill>
          <a:blip r:embed="rId3"/>
          <a:stretch>
            <a:fillRect/>
          </a:stretch>
        </p:blipFill>
        <p:spPr>
          <a:xfrm>
            <a:off x="1357909" y="1926564"/>
            <a:ext cx="2984011" cy="2389068"/>
          </a:xfrm>
          <a:prstGeom prst="rect">
            <a:avLst/>
          </a:prstGeom>
        </p:spPr>
      </p:pic>
      <p:pic>
        <p:nvPicPr>
          <p:cNvPr id="5" name="Picture 4" descr="A colorful lamp shade&#10;&#10;Description automatically generated">
            <a:extLst>
              <a:ext uri="{FF2B5EF4-FFF2-40B4-BE49-F238E27FC236}">
                <a16:creationId xmlns:a16="http://schemas.microsoft.com/office/drawing/2014/main" id="{94CDB915-B6C3-6CB2-21AD-E57B986D1240}"/>
              </a:ext>
            </a:extLst>
          </p:cNvPr>
          <p:cNvPicPr>
            <a:picLocks noChangeAspect="1"/>
          </p:cNvPicPr>
          <p:nvPr/>
        </p:nvPicPr>
        <p:blipFill>
          <a:blip r:embed="rId4"/>
          <a:stretch>
            <a:fillRect/>
          </a:stretch>
        </p:blipFill>
        <p:spPr>
          <a:xfrm>
            <a:off x="5516546" y="2166473"/>
            <a:ext cx="3476767" cy="1909250"/>
          </a:xfrm>
          <a:prstGeom prst="rect">
            <a:avLst/>
          </a:prstGeom>
        </p:spPr>
      </p:pic>
      <p:pic>
        <p:nvPicPr>
          <p:cNvPr id="9" name="Picture 8" descr="A hand holding a glass ball with a building and grass&#10;&#10;Description automatically generated">
            <a:extLst>
              <a:ext uri="{FF2B5EF4-FFF2-40B4-BE49-F238E27FC236}">
                <a16:creationId xmlns:a16="http://schemas.microsoft.com/office/drawing/2014/main" id="{1889BB38-D432-4183-5A06-B4A18A692B88}"/>
              </a:ext>
            </a:extLst>
          </p:cNvPr>
          <p:cNvPicPr>
            <a:picLocks noChangeAspect="1"/>
          </p:cNvPicPr>
          <p:nvPr/>
        </p:nvPicPr>
        <p:blipFill>
          <a:blip r:embed="rId5"/>
          <a:stretch>
            <a:fillRect/>
          </a:stretch>
        </p:blipFill>
        <p:spPr>
          <a:xfrm>
            <a:off x="6219879" y="4345754"/>
            <a:ext cx="2070100" cy="2108200"/>
          </a:xfrm>
          <a:prstGeom prst="rect">
            <a:avLst/>
          </a:prstGeom>
        </p:spPr>
      </p:pic>
      <p:pic>
        <p:nvPicPr>
          <p:cNvPr id="12" name="Picture 11" descr="A clear glass with a white background&#10;&#10;Description automatically generated with medium confidence">
            <a:extLst>
              <a:ext uri="{FF2B5EF4-FFF2-40B4-BE49-F238E27FC236}">
                <a16:creationId xmlns:a16="http://schemas.microsoft.com/office/drawing/2014/main" id="{5DBFED47-15AB-D95A-030E-254DEA4321D4}"/>
              </a:ext>
            </a:extLst>
          </p:cNvPr>
          <p:cNvPicPr>
            <a:picLocks noChangeAspect="1"/>
          </p:cNvPicPr>
          <p:nvPr/>
        </p:nvPicPr>
        <p:blipFill>
          <a:blip r:embed="rId6"/>
          <a:stretch>
            <a:fillRect/>
          </a:stretch>
        </p:blipFill>
        <p:spPr>
          <a:xfrm>
            <a:off x="2014085" y="4518847"/>
            <a:ext cx="1611148" cy="2123561"/>
          </a:xfrm>
          <a:prstGeom prst="rect">
            <a:avLst/>
          </a:prstGeom>
        </p:spPr>
      </p:pic>
      <p:sp>
        <p:nvSpPr>
          <p:cNvPr id="2" name="Google Shape;486;g28640247ed3_1_0">
            <a:extLst>
              <a:ext uri="{FF2B5EF4-FFF2-40B4-BE49-F238E27FC236}">
                <a16:creationId xmlns:a16="http://schemas.microsoft.com/office/drawing/2014/main" id="{355B0129-53FF-A5F5-C06C-1BFFD77E53CF}"/>
              </a:ext>
            </a:extLst>
          </p:cNvPr>
          <p:cNvSpPr/>
          <p:nvPr/>
        </p:nvSpPr>
        <p:spPr>
          <a:xfrm>
            <a:off x="1202237" y="1813032"/>
            <a:ext cx="3356115" cy="2588836"/>
          </a:xfrm>
          <a:prstGeom prst="roundRect">
            <a:avLst>
              <a:gd name="adj" fmla="val 16667"/>
            </a:avLst>
          </a:prstGeom>
          <a:noFill/>
          <a:ln w="698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extLst>
      <p:ext uri="{BB962C8B-B14F-4D97-AF65-F5344CB8AC3E}">
        <p14:creationId xmlns:p14="http://schemas.microsoft.com/office/powerpoint/2010/main" val="4135726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2" name="Picture 1" descr="A close up of a brick wall&#10;&#10;Description automatically generated">
            <a:extLst>
              <a:ext uri="{FF2B5EF4-FFF2-40B4-BE49-F238E27FC236}">
                <a16:creationId xmlns:a16="http://schemas.microsoft.com/office/drawing/2014/main" id="{3D775EB5-268E-6535-4F4E-A01C78E34C55}"/>
              </a:ext>
            </a:extLst>
          </p:cNvPr>
          <p:cNvPicPr>
            <a:picLocks noChangeAspect="1"/>
          </p:cNvPicPr>
          <p:nvPr/>
        </p:nvPicPr>
        <p:blipFill>
          <a:blip r:embed="rId3"/>
          <a:stretch>
            <a:fillRect/>
          </a:stretch>
        </p:blipFill>
        <p:spPr>
          <a:xfrm>
            <a:off x="5717490" y="1148089"/>
            <a:ext cx="2984011" cy="2389068"/>
          </a:xfrm>
          <a:prstGeom prst="rect">
            <a:avLst/>
          </a:prstGeom>
        </p:spPr>
      </p:pic>
      <p:sp>
        <p:nvSpPr>
          <p:cNvPr id="492" name="Google Shape;492;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3" name="Google Shape;493;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4" name="Google Shape;494;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95" name="Google Shape;495;g25e11802ac4_0_2108"/>
          <p:cNvCxnSpPr>
            <a:stCxn id="496" idx="4"/>
            <a:endCxn id="49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97" name="Google Shape;497;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8" name="Google Shape;498;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96" name="Google Shape;496;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9" name="Google Shape;499;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00" name="Google Shape;500;g25e11802ac4_0_2108"/>
          <p:cNvCxnSpPr>
            <a:stCxn id="501" idx="4"/>
            <a:endCxn id="492"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02" name="Google Shape;502;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03" name="Google Shape;503;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01" name="Google Shape;501;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05" name="Google Shape;505;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06" name="Google Shape;506;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07" name="Google Shape;507;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 name="Google Shape;435;g25e11802ac4_0_1886">
            <a:extLst>
              <a:ext uri="{FF2B5EF4-FFF2-40B4-BE49-F238E27FC236}">
                <a16:creationId xmlns:a16="http://schemas.microsoft.com/office/drawing/2014/main" id="{38C39E22-D783-402B-375D-CE178EAB5BC4}"/>
              </a:ext>
            </a:extLst>
          </p:cNvPr>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Opaque</a:t>
            </a:r>
            <a:endParaRPr sz="700" b="0" i="0" u="none" strike="noStrike" cap="none" dirty="0">
              <a:solidFill>
                <a:srgbClr val="000000"/>
              </a:solidFill>
              <a:latin typeface="Arial"/>
              <a:ea typeface="Arial"/>
              <a:cs typeface="Arial"/>
              <a:sym typeface="Arial"/>
            </a:endParaRPr>
          </a:p>
        </p:txBody>
      </p:sp>
      <p:sp>
        <p:nvSpPr>
          <p:cNvPr id="5" name="Google Shape;439;g25e11802ac4_0_1886">
            <a:extLst>
              <a:ext uri="{FF2B5EF4-FFF2-40B4-BE49-F238E27FC236}">
                <a16:creationId xmlns:a16="http://schemas.microsoft.com/office/drawing/2014/main" id="{ADBDE87D-31E5-2041-AC13-6E99FCD6CEB0}"/>
              </a:ext>
            </a:extLst>
          </p:cNvPr>
          <p:cNvSpPr txBox="1"/>
          <p:nvPr/>
        </p:nvSpPr>
        <p:spPr>
          <a:xfrm>
            <a:off x="4737571" y="5829043"/>
            <a:ext cx="3907666" cy="64629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 things that are opaque impact my life?</a:t>
            </a:r>
            <a:endParaRPr sz="1800" b="0" i="0" u="none" strike="noStrike" cap="none" dirty="0">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16" name="Google Shape;516;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17" name="Google Shape;517;g25e11802ac4_0_2130"/>
          <p:cNvCxnSpPr>
            <a:stCxn id="518" idx="4"/>
            <a:endCxn id="51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19" name="Google Shape;519;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20" name="Google Shape;520;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18" name="Google Shape;518;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21" name="Google Shape;521;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opaque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22" name="Google Shape;522;g25e11802ac4_0_2130"/>
          <p:cNvSpPr txBox="1"/>
          <p:nvPr/>
        </p:nvSpPr>
        <p:spPr>
          <a:xfrm>
            <a:off x="1073532" y="5377556"/>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When no light can pass through something, and you can not see through it</a:t>
            </a:r>
            <a:endParaRPr sz="2400" i="0" u="none" strike="noStrike" cap="none" dirty="0">
              <a:solidFill>
                <a:srgbClr val="434343"/>
              </a:solidFill>
              <a:latin typeface="Helvetica Neue Light"/>
              <a:ea typeface="Helvetica Neue Light"/>
              <a:cs typeface="Helvetica Neue Light"/>
              <a:sym typeface="Helvetica Neue Light"/>
            </a:endParaRPr>
          </a:p>
        </p:txBody>
      </p:sp>
      <p:sp>
        <p:nvSpPr>
          <p:cNvPr id="523" name="Google Shape;523;g25e11802ac4_0_2130"/>
          <p:cNvSpPr txBox="1"/>
          <p:nvPr/>
        </p:nvSpPr>
        <p:spPr>
          <a:xfrm>
            <a:off x="1073532" y="4208310"/>
            <a:ext cx="7874100" cy="830956"/>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200"/>
              <a:buFont typeface="Calibri"/>
              <a:buNone/>
            </a:pPr>
            <a:r>
              <a:rPr lang="en-US" sz="2400" dirty="0">
                <a:solidFill>
                  <a:schemeClr val="dk1"/>
                </a:solidFill>
                <a:latin typeface="Helvetica Neue Light"/>
                <a:ea typeface="Helvetica Neue Light"/>
                <a:cs typeface="Helvetica Neue Light"/>
                <a:sym typeface="Helvetica Neue Light"/>
              </a:rPr>
              <a:t>The bending of light waves when the wave moves from one medium to another</a:t>
            </a:r>
            <a:endParaRPr sz="2400" i="0" u="none" strike="noStrike" cap="none" dirty="0">
              <a:solidFill>
                <a:srgbClr val="434343"/>
              </a:solidFill>
              <a:latin typeface="Helvetica Neue Light"/>
              <a:ea typeface="Helvetica Neue Light"/>
              <a:cs typeface="Helvetica Neue Light"/>
              <a:sym typeface="Helvetica Neue Light"/>
            </a:endParaRPr>
          </a:p>
        </p:txBody>
      </p:sp>
      <p:sp>
        <p:nvSpPr>
          <p:cNvPr id="526" name="Google Shape;526;g25e11802ac4_0_2130"/>
          <p:cNvSpPr txBox="1"/>
          <p:nvPr/>
        </p:nvSpPr>
        <p:spPr>
          <a:xfrm>
            <a:off x="325969" y="192606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A</a:t>
            </a:r>
            <a:endParaRPr sz="1400" b="0" i="0" u="none" strike="noStrike" cap="none" dirty="0">
              <a:solidFill>
                <a:srgbClr val="000000"/>
              </a:solidFill>
              <a:latin typeface="Arial"/>
              <a:ea typeface="Arial"/>
              <a:cs typeface="Arial"/>
              <a:sym typeface="Arial"/>
            </a:endParaRPr>
          </a:p>
        </p:txBody>
      </p:sp>
      <p:sp>
        <p:nvSpPr>
          <p:cNvPr id="527" name="Google Shape;527;g25e11802ac4_0_2130"/>
          <p:cNvSpPr txBox="1"/>
          <p:nvPr/>
        </p:nvSpPr>
        <p:spPr>
          <a:xfrm>
            <a:off x="354708" y="309810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B</a:t>
            </a:r>
            <a:endParaRPr sz="1400" b="0" i="0" u="none" strike="noStrike" cap="none" dirty="0">
              <a:solidFill>
                <a:srgbClr val="000000"/>
              </a:solidFill>
              <a:latin typeface="Arial"/>
              <a:ea typeface="Arial"/>
              <a:cs typeface="Arial"/>
              <a:sym typeface="Arial"/>
            </a:endParaRPr>
          </a:p>
        </p:txBody>
      </p:sp>
      <p:sp>
        <p:nvSpPr>
          <p:cNvPr id="528" name="Google Shape;528;g25e11802ac4_0_2130"/>
          <p:cNvSpPr txBox="1"/>
          <p:nvPr/>
        </p:nvSpPr>
        <p:spPr>
          <a:xfrm>
            <a:off x="354708" y="42982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C</a:t>
            </a:r>
            <a:endParaRPr sz="1400" b="0" i="0" u="none" strike="noStrike" cap="none" dirty="0">
              <a:solidFill>
                <a:srgbClr val="000000"/>
              </a:solidFill>
              <a:latin typeface="Arial"/>
              <a:ea typeface="Arial"/>
              <a:cs typeface="Arial"/>
              <a:sym typeface="Arial"/>
            </a:endParaRPr>
          </a:p>
        </p:txBody>
      </p:sp>
      <p:sp>
        <p:nvSpPr>
          <p:cNvPr id="529" name="Google Shape;529;g25e11802ac4_0_2130"/>
          <p:cNvSpPr txBox="1"/>
          <p:nvPr/>
        </p:nvSpPr>
        <p:spPr>
          <a:xfrm>
            <a:off x="380508" y="5424071"/>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D</a:t>
            </a:r>
            <a:endParaRPr sz="1400" b="0" i="0" u="none" strike="noStrike" cap="none" dirty="0">
              <a:solidFill>
                <a:srgbClr val="000000"/>
              </a:solidFill>
              <a:latin typeface="Arial"/>
              <a:ea typeface="Arial"/>
              <a:cs typeface="Arial"/>
              <a:sym typeface="Arial"/>
            </a:endParaRPr>
          </a:p>
        </p:txBody>
      </p:sp>
      <p:sp>
        <p:nvSpPr>
          <p:cNvPr id="2" name="Google Shape;522;g25e11802ac4_0_2130">
            <a:extLst>
              <a:ext uri="{FF2B5EF4-FFF2-40B4-BE49-F238E27FC236}">
                <a16:creationId xmlns:a16="http://schemas.microsoft.com/office/drawing/2014/main" id="{EFE2422B-AFD1-F821-EEBC-35620919B836}"/>
              </a:ext>
            </a:extLst>
          </p:cNvPr>
          <p:cNvSpPr txBox="1"/>
          <p:nvPr/>
        </p:nvSpPr>
        <p:spPr>
          <a:xfrm>
            <a:off x="1073532" y="1869818"/>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When light can travel through an object, and you can see clearly through it</a:t>
            </a:r>
            <a:endParaRPr sz="2400" i="0" u="none" strike="noStrike" cap="none" dirty="0">
              <a:solidFill>
                <a:srgbClr val="434343"/>
              </a:solidFill>
              <a:latin typeface="Helvetica Neue Light"/>
              <a:ea typeface="Helvetica Neue Light"/>
              <a:cs typeface="Helvetica Neue Light"/>
              <a:sym typeface="Helvetica Neue Light"/>
            </a:endParaRPr>
          </a:p>
        </p:txBody>
      </p:sp>
      <p:sp>
        <p:nvSpPr>
          <p:cNvPr id="3" name="Google Shape;530;g25e11802ac4_0_2130">
            <a:extLst>
              <a:ext uri="{FF2B5EF4-FFF2-40B4-BE49-F238E27FC236}">
                <a16:creationId xmlns:a16="http://schemas.microsoft.com/office/drawing/2014/main" id="{A72DD264-5B13-8702-EA84-3829348A0D57}"/>
              </a:ext>
            </a:extLst>
          </p:cNvPr>
          <p:cNvSpPr txBox="1"/>
          <p:nvPr/>
        </p:nvSpPr>
        <p:spPr>
          <a:xfrm>
            <a:off x="1073532" y="3039064"/>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When some light can pass through an object, but you </a:t>
            </a:r>
            <a:br>
              <a:rPr lang="en-US" sz="2400" dirty="0">
                <a:solidFill>
                  <a:schemeClr val="dk1"/>
                </a:solidFill>
                <a:highlight>
                  <a:srgbClr val="FFFFFF"/>
                </a:highlight>
                <a:latin typeface="Helvetica Neue Light"/>
                <a:ea typeface="Helvetica Neue Light"/>
                <a:cs typeface="Helvetica Neue Light"/>
                <a:sym typeface="Helvetica Neue Light"/>
              </a:rPr>
            </a:br>
            <a:r>
              <a:rPr lang="en-US" sz="2400" dirty="0">
                <a:solidFill>
                  <a:schemeClr val="dk1"/>
                </a:solidFill>
                <a:highlight>
                  <a:srgbClr val="FFFFFF"/>
                </a:highlight>
                <a:latin typeface="Helvetica Neue Light"/>
                <a:ea typeface="Helvetica Neue Light"/>
                <a:cs typeface="Helvetica Neue Light"/>
                <a:sym typeface="Helvetica Neue Light"/>
              </a:rPr>
              <a:t>can’t see clearly through it</a:t>
            </a:r>
            <a:endParaRPr sz="240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16" name="Google Shape;516;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17" name="Google Shape;517;g25e11802ac4_0_2130"/>
          <p:cNvCxnSpPr>
            <a:stCxn id="518" idx="4"/>
            <a:endCxn id="51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19" name="Google Shape;519;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20" name="Google Shape;520;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18" name="Google Shape;518;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21" name="Google Shape;521;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opaque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22" name="Google Shape;522;g25e11802ac4_0_2130"/>
          <p:cNvSpPr txBox="1"/>
          <p:nvPr/>
        </p:nvSpPr>
        <p:spPr>
          <a:xfrm>
            <a:off x="1073532" y="5377556"/>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When no light can pass through something, and you can not see through it</a:t>
            </a:r>
            <a:endParaRPr sz="2400" i="0" u="none" strike="noStrike" cap="none" dirty="0">
              <a:solidFill>
                <a:srgbClr val="434343"/>
              </a:solidFill>
              <a:latin typeface="Helvetica Neue Light"/>
              <a:ea typeface="Helvetica Neue Light"/>
              <a:cs typeface="Helvetica Neue Light"/>
              <a:sym typeface="Helvetica Neue Light"/>
            </a:endParaRPr>
          </a:p>
        </p:txBody>
      </p:sp>
      <p:sp>
        <p:nvSpPr>
          <p:cNvPr id="523" name="Google Shape;523;g25e11802ac4_0_2130"/>
          <p:cNvSpPr txBox="1"/>
          <p:nvPr/>
        </p:nvSpPr>
        <p:spPr>
          <a:xfrm>
            <a:off x="1073532" y="4208310"/>
            <a:ext cx="7874100" cy="830956"/>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200"/>
              <a:buFont typeface="Calibri"/>
              <a:buNone/>
            </a:pPr>
            <a:r>
              <a:rPr lang="en-US" sz="2400" dirty="0">
                <a:solidFill>
                  <a:schemeClr val="dk1"/>
                </a:solidFill>
                <a:latin typeface="Helvetica Neue Light"/>
                <a:ea typeface="Helvetica Neue Light"/>
                <a:cs typeface="Helvetica Neue Light"/>
                <a:sym typeface="Helvetica Neue Light"/>
              </a:rPr>
              <a:t>The bending of light waves when the wave moves from one medium to another</a:t>
            </a:r>
            <a:endParaRPr sz="2400" i="0" u="none" strike="noStrike" cap="none" dirty="0">
              <a:solidFill>
                <a:srgbClr val="434343"/>
              </a:solidFill>
              <a:latin typeface="Helvetica Neue Light"/>
              <a:ea typeface="Helvetica Neue Light"/>
              <a:cs typeface="Helvetica Neue Light"/>
              <a:sym typeface="Helvetica Neue Light"/>
            </a:endParaRPr>
          </a:p>
        </p:txBody>
      </p:sp>
      <p:sp>
        <p:nvSpPr>
          <p:cNvPr id="526" name="Google Shape;526;g25e11802ac4_0_2130"/>
          <p:cNvSpPr txBox="1"/>
          <p:nvPr/>
        </p:nvSpPr>
        <p:spPr>
          <a:xfrm>
            <a:off x="325969" y="192606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A</a:t>
            </a:r>
            <a:endParaRPr sz="1400" b="0" i="0" u="none" strike="noStrike" cap="none" dirty="0">
              <a:solidFill>
                <a:srgbClr val="000000"/>
              </a:solidFill>
              <a:latin typeface="Arial"/>
              <a:ea typeface="Arial"/>
              <a:cs typeface="Arial"/>
              <a:sym typeface="Arial"/>
            </a:endParaRPr>
          </a:p>
        </p:txBody>
      </p:sp>
      <p:sp>
        <p:nvSpPr>
          <p:cNvPr id="527" name="Google Shape;527;g25e11802ac4_0_2130"/>
          <p:cNvSpPr txBox="1"/>
          <p:nvPr/>
        </p:nvSpPr>
        <p:spPr>
          <a:xfrm>
            <a:off x="354708" y="309810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B</a:t>
            </a:r>
            <a:endParaRPr sz="1400" b="0" i="0" u="none" strike="noStrike" cap="none" dirty="0">
              <a:solidFill>
                <a:srgbClr val="000000"/>
              </a:solidFill>
              <a:latin typeface="Arial"/>
              <a:ea typeface="Arial"/>
              <a:cs typeface="Arial"/>
              <a:sym typeface="Arial"/>
            </a:endParaRPr>
          </a:p>
        </p:txBody>
      </p:sp>
      <p:sp>
        <p:nvSpPr>
          <p:cNvPr id="528" name="Google Shape;528;g25e11802ac4_0_2130"/>
          <p:cNvSpPr txBox="1"/>
          <p:nvPr/>
        </p:nvSpPr>
        <p:spPr>
          <a:xfrm>
            <a:off x="354708" y="42982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C</a:t>
            </a:r>
            <a:endParaRPr sz="1400" b="0" i="0" u="none" strike="noStrike" cap="none" dirty="0">
              <a:solidFill>
                <a:srgbClr val="000000"/>
              </a:solidFill>
              <a:latin typeface="Arial"/>
              <a:ea typeface="Arial"/>
              <a:cs typeface="Arial"/>
              <a:sym typeface="Arial"/>
            </a:endParaRPr>
          </a:p>
        </p:txBody>
      </p:sp>
      <p:sp>
        <p:nvSpPr>
          <p:cNvPr id="529" name="Google Shape;529;g25e11802ac4_0_2130"/>
          <p:cNvSpPr txBox="1"/>
          <p:nvPr/>
        </p:nvSpPr>
        <p:spPr>
          <a:xfrm>
            <a:off x="380508" y="5424071"/>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D</a:t>
            </a:r>
            <a:endParaRPr sz="1400" b="0" i="0" u="none" strike="noStrike" cap="none" dirty="0">
              <a:solidFill>
                <a:srgbClr val="000000"/>
              </a:solidFill>
              <a:latin typeface="Arial"/>
              <a:ea typeface="Arial"/>
              <a:cs typeface="Arial"/>
              <a:sym typeface="Arial"/>
            </a:endParaRPr>
          </a:p>
        </p:txBody>
      </p:sp>
      <p:sp>
        <p:nvSpPr>
          <p:cNvPr id="2" name="Google Shape;522;g25e11802ac4_0_2130">
            <a:extLst>
              <a:ext uri="{FF2B5EF4-FFF2-40B4-BE49-F238E27FC236}">
                <a16:creationId xmlns:a16="http://schemas.microsoft.com/office/drawing/2014/main" id="{EFE2422B-AFD1-F821-EEBC-35620919B836}"/>
              </a:ext>
            </a:extLst>
          </p:cNvPr>
          <p:cNvSpPr txBox="1"/>
          <p:nvPr/>
        </p:nvSpPr>
        <p:spPr>
          <a:xfrm>
            <a:off x="1073532" y="1869818"/>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When light can travel through an object, and you can see clearly through it</a:t>
            </a:r>
            <a:endParaRPr sz="2400" i="0" u="none" strike="noStrike" cap="none" dirty="0">
              <a:solidFill>
                <a:srgbClr val="434343"/>
              </a:solidFill>
              <a:latin typeface="Helvetica Neue Light"/>
              <a:ea typeface="Helvetica Neue Light"/>
              <a:cs typeface="Helvetica Neue Light"/>
              <a:sym typeface="Helvetica Neue Light"/>
            </a:endParaRPr>
          </a:p>
        </p:txBody>
      </p:sp>
      <p:sp>
        <p:nvSpPr>
          <p:cNvPr id="3" name="Google Shape;530;g25e11802ac4_0_2130">
            <a:extLst>
              <a:ext uri="{FF2B5EF4-FFF2-40B4-BE49-F238E27FC236}">
                <a16:creationId xmlns:a16="http://schemas.microsoft.com/office/drawing/2014/main" id="{A72DD264-5B13-8702-EA84-3829348A0D57}"/>
              </a:ext>
            </a:extLst>
          </p:cNvPr>
          <p:cNvSpPr txBox="1"/>
          <p:nvPr/>
        </p:nvSpPr>
        <p:spPr>
          <a:xfrm>
            <a:off x="1073532" y="3039064"/>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When some light can pass through an object, but you </a:t>
            </a:r>
            <a:br>
              <a:rPr lang="en-US" sz="2400" dirty="0">
                <a:solidFill>
                  <a:schemeClr val="dk1"/>
                </a:solidFill>
                <a:highlight>
                  <a:srgbClr val="FFFFFF"/>
                </a:highlight>
                <a:latin typeface="Helvetica Neue Light"/>
                <a:ea typeface="Helvetica Neue Light"/>
                <a:cs typeface="Helvetica Neue Light"/>
                <a:sym typeface="Helvetica Neue Light"/>
              </a:rPr>
            </a:br>
            <a:r>
              <a:rPr lang="en-US" sz="2400" dirty="0">
                <a:solidFill>
                  <a:schemeClr val="dk1"/>
                </a:solidFill>
                <a:highlight>
                  <a:srgbClr val="FFFFFF"/>
                </a:highlight>
                <a:latin typeface="Helvetica Neue Light"/>
                <a:ea typeface="Helvetica Neue Light"/>
                <a:cs typeface="Helvetica Neue Light"/>
                <a:sym typeface="Helvetica Neue Light"/>
              </a:rPr>
              <a:t>can’t see clearly through it</a:t>
            </a:r>
            <a:endParaRPr sz="2400" i="0" u="none" strike="noStrike" cap="none" dirty="0">
              <a:solidFill>
                <a:srgbClr val="000000"/>
              </a:solidFill>
              <a:latin typeface="Helvetica Neue Light"/>
              <a:ea typeface="Helvetica Neue Light"/>
              <a:cs typeface="Helvetica Neue Light"/>
              <a:sym typeface="Helvetica Neue Light"/>
            </a:endParaRPr>
          </a:p>
        </p:txBody>
      </p:sp>
      <p:sp>
        <p:nvSpPr>
          <p:cNvPr id="4" name="Google Shape;552;g28640247ed3_1_32">
            <a:extLst>
              <a:ext uri="{FF2B5EF4-FFF2-40B4-BE49-F238E27FC236}">
                <a16:creationId xmlns:a16="http://schemas.microsoft.com/office/drawing/2014/main" id="{A5F41EB4-D9C1-F02D-9550-C92AEBEDDD21}"/>
              </a:ext>
            </a:extLst>
          </p:cNvPr>
          <p:cNvSpPr/>
          <p:nvPr/>
        </p:nvSpPr>
        <p:spPr>
          <a:xfrm>
            <a:off x="289637" y="5216884"/>
            <a:ext cx="8696100" cy="11523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extLst>
      <p:ext uri="{BB962C8B-B14F-4D97-AF65-F5344CB8AC3E}">
        <p14:creationId xmlns:p14="http://schemas.microsoft.com/office/powerpoint/2010/main" val="30125689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2" name="Picture 1" descr="A close up of a brick wall&#10;&#10;Description automatically generated">
            <a:extLst>
              <a:ext uri="{FF2B5EF4-FFF2-40B4-BE49-F238E27FC236}">
                <a16:creationId xmlns:a16="http://schemas.microsoft.com/office/drawing/2014/main" id="{3D775EB5-268E-6535-4F4E-A01C78E34C55}"/>
              </a:ext>
            </a:extLst>
          </p:cNvPr>
          <p:cNvPicPr>
            <a:picLocks noChangeAspect="1"/>
          </p:cNvPicPr>
          <p:nvPr/>
        </p:nvPicPr>
        <p:blipFill>
          <a:blip r:embed="rId3"/>
          <a:stretch>
            <a:fillRect/>
          </a:stretch>
        </p:blipFill>
        <p:spPr>
          <a:xfrm>
            <a:off x="5717490" y="1148089"/>
            <a:ext cx="2984011" cy="2389068"/>
          </a:xfrm>
          <a:prstGeom prst="rect">
            <a:avLst/>
          </a:prstGeom>
        </p:spPr>
      </p:pic>
      <p:sp>
        <p:nvSpPr>
          <p:cNvPr id="492" name="Google Shape;492;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3" name="Google Shape;493;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4" name="Google Shape;494;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95" name="Google Shape;495;g25e11802ac4_0_2108"/>
          <p:cNvCxnSpPr>
            <a:stCxn id="496" idx="4"/>
            <a:endCxn id="49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97" name="Google Shape;497;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8" name="Google Shape;498;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96" name="Google Shape;496;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9" name="Google Shape;499;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00" name="Google Shape;500;g25e11802ac4_0_2108"/>
          <p:cNvCxnSpPr>
            <a:stCxn id="501" idx="4"/>
            <a:endCxn id="492"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02" name="Google Shape;502;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03" name="Google Shape;503;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01" name="Google Shape;501;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05" name="Google Shape;505;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06" name="Google Shape;506;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07" name="Google Shape;507;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 name="Google Shape;435;g25e11802ac4_0_1886">
            <a:extLst>
              <a:ext uri="{FF2B5EF4-FFF2-40B4-BE49-F238E27FC236}">
                <a16:creationId xmlns:a16="http://schemas.microsoft.com/office/drawing/2014/main" id="{38C39E22-D783-402B-375D-CE178EAB5BC4}"/>
              </a:ext>
            </a:extLst>
          </p:cNvPr>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Opaque</a:t>
            </a:r>
            <a:endParaRPr sz="700" b="0" i="0" u="none" strike="noStrike" cap="none" dirty="0">
              <a:solidFill>
                <a:srgbClr val="000000"/>
              </a:solidFill>
              <a:latin typeface="Arial"/>
              <a:ea typeface="Arial"/>
              <a:cs typeface="Arial"/>
              <a:sym typeface="Arial"/>
            </a:endParaRPr>
          </a:p>
        </p:txBody>
      </p:sp>
      <p:sp>
        <p:nvSpPr>
          <p:cNvPr id="5" name="Google Shape;439;g25e11802ac4_0_1886">
            <a:extLst>
              <a:ext uri="{FF2B5EF4-FFF2-40B4-BE49-F238E27FC236}">
                <a16:creationId xmlns:a16="http://schemas.microsoft.com/office/drawing/2014/main" id="{ADBDE87D-31E5-2041-AC13-6E99FCD6CEB0}"/>
              </a:ext>
            </a:extLst>
          </p:cNvPr>
          <p:cNvSpPr txBox="1"/>
          <p:nvPr/>
        </p:nvSpPr>
        <p:spPr>
          <a:xfrm>
            <a:off x="4737571" y="5829043"/>
            <a:ext cx="3907666" cy="64629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 things that are opaque impact my life?</a:t>
            </a:r>
            <a:endParaRPr sz="1800" b="0" i="0" u="none" strike="noStrike" cap="none" dirty="0">
              <a:solidFill>
                <a:srgbClr val="000000"/>
              </a:solidFill>
              <a:latin typeface="Arial"/>
              <a:ea typeface="Arial"/>
              <a:cs typeface="Arial"/>
              <a:sym typeface="Arial"/>
            </a:endParaRPr>
          </a:p>
        </p:txBody>
      </p:sp>
      <p:sp>
        <p:nvSpPr>
          <p:cNvPr id="3" name="Google Shape;522;g25e11802ac4_0_2130">
            <a:extLst>
              <a:ext uri="{FF2B5EF4-FFF2-40B4-BE49-F238E27FC236}">
                <a16:creationId xmlns:a16="http://schemas.microsoft.com/office/drawing/2014/main" id="{957687B7-1E69-0ED1-CC53-CF91FB126566}"/>
              </a:ext>
            </a:extLst>
          </p:cNvPr>
          <p:cNvSpPr txBox="1"/>
          <p:nvPr/>
        </p:nvSpPr>
        <p:spPr>
          <a:xfrm>
            <a:off x="800523" y="1238380"/>
            <a:ext cx="2695688"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When no light can pass through something, and you can not see through it</a:t>
            </a:r>
            <a:endParaRPr sz="2400" i="0" u="none" strike="noStrike" cap="none" dirty="0">
              <a:solidFill>
                <a:srgbClr val="434343"/>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26706210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83" name="Google Shape;583;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84" name="Google Shape;584;g25e11802ac4_0_2367"/>
          <p:cNvCxnSpPr>
            <a:stCxn id="585" idx="4"/>
            <a:endCxn id="58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86" name="Google Shape;586;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87" name="Google Shape;587;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85" name="Google Shape;585;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88" name="Google Shape;588;g25e11802ac4_0_2367"/>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t>
            </a:r>
            <a:r>
              <a:rPr lang="en-US" sz="3000" dirty="0">
                <a:latin typeface="Calibri"/>
                <a:ea typeface="Calibri"/>
                <a:cs typeface="Calibri"/>
                <a:sym typeface="Calibri"/>
              </a:rPr>
              <a:t>something</a:t>
            </a:r>
            <a:r>
              <a:rPr lang="en-US" sz="3000" b="1" dirty="0">
                <a:latin typeface="Calibri"/>
                <a:ea typeface="Calibri"/>
                <a:cs typeface="Calibri"/>
                <a:sym typeface="Calibri"/>
              </a:rPr>
              <a:t> opaque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93" name="Google Shape;593;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94" name="Google Shape;594;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95" name="Google Shape;595;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96" name="Google Shape;596;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2" name="Google Shape;590;g25e11802ac4_0_2367">
            <a:extLst>
              <a:ext uri="{FF2B5EF4-FFF2-40B4-BE49-F238E27FC236}">
                <a16:creationId xmlns:a16="http://schemas.microsoft.com/office/drawing/2014/main" id="{2503DBFE-D973-0EB2-AAE3-3DCDA264C960}"/>
              </a:ext>
            </a:extLst>
          </p:cNvPr>
          <p:cNvSpPr txBox="1"/>
          <p:nvPr/>
        </p:nvSpPr>
        <p:spPr>
          <a:xfrm>
            <a:off x="1073531" y="4948437"/>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clean sliding glass door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3" name="Google Shape;592;g25e11802ac4_0_2367">
            <a:extLst>
              <a:ext uri="{FF2B5EF4-FFF2-40B4-BE49-F238E27FC236}">
                <a16:creationId xmlns:a16="http://schemas.microsoft.com/office/drawing/2014/main" id="{1D48AB2A-3704-4894-8BDD-21DB963AFF83}"/>
              </a:ext>
            </a:extLst>
          </p:cNvPr>
          <p:cNvSpPr txBox="1"/>
          <p:nvPr/>
        </p:nvSpPr>
        <p:spPr>
          <a:xfrm>
            <a:off x="1056381" y="296730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Helvetica Neue Light"/>
                <a:ea typeface="Helvetica Neue Light"/>
                <a:cs typeface="Helvetica Neue Light"/>
                <a:sym typeface="Helvetica Neue Light"/>
              </a:rPr>
              <a:t>A metal garage door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4" name="Google Shape;590;g25e11802ac4_0_2367">
            <a:extLst>
              <a:ext uri="{FF2B5EF4-FFF2-40B4-BE49-F238E27FC236}">
                <a16:creationId xmlns:a16="http://schemas.microsoft.com/office/drawing/2014/main" id="{45B10B6B-5271-F943-FD5C-107AB5707898}"/>
              </a:ext>
            </a:extLst>
          </p:cNvPr>
          <p:cNvSpPr txBox="1"/>
          <p:nvPr/>
        </p:nvSpPr>
        <p:spPr>
          <a:xfrm>
            <a:off x="1073531" y="4005153"/>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Wax paper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 name="Google Shape;591;g25e11802ac4_0_2367">
            <a:extLst>
              <a:ext uri="{FF2B5EF4-FFF2-40B4-BE49-F238E27FC236}">
                <a16:creationId xmlns:a16="http://schemas.microsoft.com/office/drawing/2014/main" id="{BAC20D84-2B14-0AA4-CF40-E2B2B4499011}"/>
              </a:ext>
            </a:extLst>
          </p:cNvPr>
          <p:cNvSpPr txBox="1"/>
          <p:nvPr/>
        </p:nvSpPr>
        <p:spPr>
          <a:xfrm>
            <a:off x="1073531" y="19294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Helvetica Neue Light"/>
                <a:ea typeface="Helvetica Neue Light"/>
                <a:cs typeface="Helvetica Neue Light"/>
                <a:sym typeface="Helvetica Neue Light"/>
              </a:rPr>
              <a:t>Car windshield</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83" name="Google Shape;583;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84" name="Google Shape;584;g25e11802ac4_0_2367"/>
          <p:cNvCxnSpPr>
            <a:stCxn id="585" idx="4"/>
            <a:endCxn id="58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86" name="Google Shape;586;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87" name="Google Shape;587;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85" name="Google Shape;585;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88" name="Google Shape;588;g25e11802ac4_0_2367"/>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t>
            </a:r>
            <a:r>
              <a:rPr lang="en-US" sz="3000" dirty="0">
                <a:latin typeface="Calibri"/>
                <a:ea typeface="Calibri"/>
                <a:cs typeface="Calibri"/>
                <a:sym typeface="Calibri"/>
              </a:rPr>
              <a:t>something</a:t>
            </a:r>
            <a:r>
              <a:rPr lang="en-US" sz="3000" b="1" dirty="0">
                <a:latin typeface="Calibri"/>
                <a:ea typeface="Calibri"/>
                <a:cs typeface="Calibri"/>
                <a:sym typeface="Calibri"/>
              </a:rPr>
              <a:t> opaque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93" name="Google Shape;593;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94" name="Google Shape;594;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95" name="Google Shape;595;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96" name="Google Shape;596;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2" name="Google Shape;590;g25e11802ac4_0_2367">
            <a:extLst>
              <a:ext uri="{FF2B5EF4-FFF2-40B4-BE49-F238E27FC236}">
                <a16:creationId xmlns:a16="http://schemas.microsoft.com/office/drawing/2014/main" id="{2503DBFE-D973-0EB2-AAE3-3DCDA264C960}"/>
              </a:ext>
            </a:extLst>
          </p:cNvPr>
          <p:cNvSpPr txBox="1"/>
          <p:nvPr/>
        </p:nvSpPr>
        <p:spPr>
          <a:xfrm>
            <a:off x="1073531" y="4948437"/>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clean sliding glass door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3" name="Google Shape;592;g25e11802ac4_0_2367">
            <a:extLst>
              <a:ext uri="{FF2B5EF4-FFF2-40B4-BE49-F238E27FC236}">
                <a16:creationId xmlns:a16="http://schemas.microsoft.com/office/drawing/2014/main" id="{1D48AB2A-3704-4894-8BDD-21DB963AFF83}"/>
              </a:ext>
            </a:extLst>
          </p:cNvPr>
          <p:cNvSpPr txBox="1"/>
          <p:nvPr/>
        </p:nvSpPr>
        <p:spPr>
          <a:xfrm>
            <a:off x="1056381" y="296730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Helvetica Neue Light"/>
                <a:ea typeface="Helvetica Neue Light"/>
                <a:cs typeface="Helvetica Neue Light"/>
                <a:sym typeface="Helvetica Neue Light"/>
              </a:rPr>
              <a:t>A metal garage door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4" name="Google Shape;590;g25e11802ac4_0_2367">
            <a:extLst>
              <a:ext uri="{FF2B5EF4-FFF2-40B4-BE49-F238E27FC236}">
                <a16:creationId xmlns:a16="http://schemas.microsoft.com/office/drawing/2014/main" id="{45B10B6B-5271-F943-FD5C-107AB5707898}"/>
              </a:ext>
            </a:extLst>
          </p:cNvPr>
          <p:cNvSpPr txBox="1"/>
          <p:nvPr/>
        </p:nvSpPr>
        <p:spPr>
          <a:xfrm>
            <a:off x="1073531" y="4005153"/>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Wax paper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 name="Google Shape;591;g25e11802ac4_0_2367">
            <a:extLst>
              <a:ext uri="{FF2B5EF4-FFF2-40B4-BE49-F238E27FC236}">
                <a16:creationId xmlns:a16="http://schemas.microsoft.com/office/drawing/2014/main" id="{BAC20D84-2B14-0AA4-CF40-E2B2B4499011}"/>
              </a:ext>
            </a:extLst>
          </p:cNvPr>
          <p:cNvSpPr txBox="1"/>
          <p:nvPr/>
        </p:nvSpPr>
        <p:spPr>
          <a:xfrm>
            <a:off x="1073531" y="19294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Helvetica Neue Light"/>
                <a:ea typeface="Helvetica Neue Light"/>
                <a:cs typeface="Helvetica Neue Light"/>
                <a:sym typeface="Helvetica Neue Light"/>
              </a:rPr>
              <a:t>Car windshield</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 name="Google Shape;619;g28640247ed3_1_67">
            <a:extLst>
              <a:ext uri="{FF2B5EF4-FFF2-40B4-BE49-F238E27FC236}">
                <a16:creationId xmlns:a16="http://schemas.microsoft.com/office/drawing/2014/main" id="{230F880A-069F-15FF-CDC7-14BE69E4ACB1}"/>
              </a:ext>
            </a:extLst>
          </p:cNvPr>
          <p:cNvSpPr/>
          <p:nvPr/>
        </p:nvSpPr>
        <p:spPr>
          <a:xfrm>
            <a:off x="325969" y="2630790"/>
            <a:ext cx="8563500" cy="1152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extLst>
      <p:ext uri="{BB962C8B-B14F-4D97-AF65-F5344CB8AC3E}">
        <p14:creationId xmlns:p14="http://schemas.microsoft.com/office/powerpoint/2010/main" val="6979625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2" name="Picture 1" descr="A close up of a brick wall&#10;&#10;Description automatically generated">
            <a:extLst>
              <a:ext uri="{FF2B5EF4-FFF2-40B4-BE49-F238E27FC236}">
                <a16:creationId xmlns:a16="http://schemas.microsoft.com/office/drawing/2014/main" id="{3D775EB5-268E-6535-4F4E-A01C78E34C55}"/>
              </a:ext>
            </a:extLst>
          </p:cNvPr>
          <p:cNvPicPr>
            <a:picLocks noChangeAspect="1"/>
          </p:cNvPicPr>
          <p:nvPr/>
        </p:nvPicPr>
        <p:blipFill>
          <a:blip r:embed="rId3"/>
          <a:stretch>
            <a:fillRect/>
          </a:stretch>
        </p:blipFill>
        <p:spPr>
          <a:xfrm>
            <a:off x="5717490" y="1148089"/>
            <a:ext cx="2984011" cy="2389068"/>
          </a:xfrm>
          <a:prstGeom prst="rect">
            <a:avLst/>
          </a:prstGeom>
        </p:spPr>
      </p:pic>
      <p:sp>
        <p:nvSpPr>
          <p:cNvPr id="492" name="Google Shape;492;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3" name="Google Shape;493;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4" name="Google Shape;494;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95" name="Google Shape;495;g25e11802ac4_0_2108"/>
          <p:cNvCxnSpPr>
            <a:stCxn id="496" idx="4"/>
            <a:endCxn id="49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97" name="Google Shape;497;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8" name="Google Shape;498;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96" name="Google Shape;496;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9" name="Google Shape;499;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00" name="Google Shape;500;g25e11802ac4_0_2108"/>
          <p:cNvCxnSpPr>
            <a:stCxn id="501" idx="4"/>
            <a:endCxn id="492"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02" name="Google Shape;502;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03" name="Google Shape;503;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01" name="Google Shape;501;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05" name="Google Shape;505;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06" name="Google Shape;506;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07" name="Google Shape;507;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 name="Google Shape;435;g25e11802ac4_0_1886">
            <a:extLst>
              <a:ext uri="{FF2B5EF4-FFF2-40B4-BE49-F238E27FC236}">
                <a16:creationId xmlns:a16="http://schemas.microsoft.com/office/drawing/2014/main" id="{38C39E22-D783-402B-375D-CE178EAB5BC4}"/>
              </a:ext>
            </a:extLst>
          </p:cNvPr>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Opaque</a:t>
            </a:r>
            <a:endParaRPr sz="700" b="0" i="0" u="none" strike="noStrike" cap="none" dirty="0">
              <a:solidFill>
                <a:srgbClr val="000000"/>
              </a:solidFill>
              <a:latin typeface="Arial"/>
              <a:ea typeface="Arial"/>
              <a:cs typeface="Arial"/>
              <a:sym typeface="Arial"/>
            </a:endParaRPr>
          </a:p>
        </p:txBody>
      </p:sp>
      <p:sp>
        <p:nvSpPr>
          <p:cNvPr id="5" name="Google Shape;439;g25e11802ac4_0_1886">
            <a:extLst>
              <a:ext uri="{FF2B5EF4-FFF2-40B4-BE49-F238E27FC236}">
                <a16:creationId xmlns:a16="http://schemas.microsoft.com/office/drawing/2014/main" id="{ADBDE87D-31E5-2041-AC13-6E99FCD6CEB0}"/>
              </a:ext>
            </a:extLst>
          </p:cNvPr>
          <p:cNvSpPr txBox="1"/>
          <p:nvPr/>
        </p:nvSpPr>
        <p:spPr>
          <a:xfrm>
            <a:off x="4737571" y="5829043"/>
            <a:ext cx="3907666" cy="64629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 things that are opaque impact my life?</a:t>
            </a:r>
            <a:endParaRPr sz="1800" b="0" i="0" u="none" strike="noStrike" cap="none" dirty="0">
              <a:solidFill>
                <a:srgbClr val="000000"/>
              </a:solidFill>
              <a:latin typeface="Arial"/>
              <a:ea typeface="Arial"/>
              <a:cs typeface="Arial"/>
              <a:sym typeface="Arial"/>
            </a:endParaRPr>
          </a:p>
        </p:txBody>
      </p:sp>
      <p:sp>
        <p:nvSpPr>
          <p:cNvPr id="3" name="Google Shape;522;g25e11802ac4_0_2130">
            <a:extLst>
              <a:ext uri="{FF2B5EF4-FFF2-40B4-BE49-F238E27FC236}">
                <a16:creationId xmlns:a16="http://schemas.microsoft.com/office/drawing/2014/main" id="{957687B7-1E69-0ED1-CC53-CF91FB126566}"/>
              </a:ext>
            </a:extLst>
          </p:cNvPr>
          <p:cNvSpPr txBox="1"/>
          <p:nvPr/>
        </p:nvSpPr>
        <p:spPr>
          <a:xfrm>
            <a:off x="800523" y="1238380"/>
            <a:ext cx="2695688"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When no light can pass through something, and you can not see through it</a:t>
            </a:r>
            <a:endParaRPr sz="2400" i="0" u="none" strike="noStrike" cap="none" dirty="0">
              <a:solidFill>
                <a:srgbClr val="434343"/>
              </a:solidFill>
              <a:latin typeface="Helvetica Neue Light"/>
              <a:ea typeface="Helvetica Neue Light"/>
              <a:cs typeface="Helvetica Neue Light"/>
              <a:sym typeface="Helvetica Neue Light"/>
            </a:endParaRPr>
          </a:p>
        </p:txBody>
      </p:sp>
      <p:sp>
        <p:nvSpPr>
          <p:cNvPr id="6" name="Google Shape;592;g25e11802ac4_0_2367">
            <a:extLst>
              <a:ext uri="{FF2B5EF4-FFF2-40B4-BE49-F238E27FC236}">
                <a16:creationId xmlns:a16="http://schemas.microsoft.com/office/drawing/2014/main" id="{64E05ED9-896E-DC17-1A5C-84B5F58E624F}"/>
              </a:ext>
            </a:extLst>
          </p:cNvPr>
          <p:cNvSpPr txBox="1"/>
          <p:nvPr/>
        </p:nvSpPr>
        <p:spPr>
          <a:xfrm>
            <a:off x="771137" y="4838446"/>
            <a:ext cx="3041814"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Helvetica Neue Light"/>
                <a:ea typeface="Helvetica Neue Light"/>
                <a:cs typeface="Helvetica Neue Light"/>
                <a:sym typeface="Helvetica Neue Light"/>
              </a:rPr>
              <a:t>A metal garage door</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3898408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85"/>
          <p:cNvSpPr txBox="1"/>
          <p:nvPr/>
        </p:nvSpPr>
        <p:spPr>
          <a:xfrm>
            <a:off x="849542" y="162531"/>
            <a:ext cx="8085911" cy="201919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3000"/>
              <a:buFont typeface="Arial"/>
              <a:buNone/>
            </a:pPr>
            <a:r>
              <a:rPr lang="en-US" sz="3000" b="1" u="sng">
                <a:solidFill>
                  <a:srgbClr val="0C0C0C"/>
                </a:solidFill>
                <a:latin typeface="Calibri"/>
                <a:ea typeface="Calibri"/>
                <a:cs typeface="Calibri"/>
                <a:sym typeface="Calibri"/>
              </a:rPr>
              <a:t>Waves</a:t>
            </a:r>
            <a:r>
              <a:rPr lang="en-US" sz="3000" b="1">
                <a:solidFill>
                  <a:srgbClr val="0C0C0C"/>
                </a:solidFill>
                <a:latin typeface="Calibri"/>
                <a:ea typeface="Calibri"/>
                <a:cs typeface="Calibri"/>
                <a:sym typeface="Calibri"/>
              </a:rPr>
              <a:t>: </a:t>
            </a:r>
            <a:r>
              <a:rPr lang="en-US" sz="3000">
                <a:solidFill>
                  <a:srgbClr val="0C0C0C"/>
                </a:solidFill>
                <a:latin typeface="Calibri"/>
                <a:ea typeface="Calibri"/>
                <a:cs typeface="Calibri"/>
                <a:sym typeface="Calibri"/>
              </a:rPr>
              <a:t>disturbances that travel through a medium, transporting energy from one location to another without transporting matter</a:t>
            </a:r>
            <a:endParaRPr sz="3000" b="1">
              <a:solidFill>
                <a:schemeClr val="dk1"/>
              </a:solidFill>
              <a:latin typeface="Calibri"/>
              <a:ea typeface="Calibri"/>
              <a:cs typeface="Calibri"/>
              <a:sym typeface="Calibri"/>
            </a:endParaRPr>
          </a:p>
        </p:txBody>
      </p:sp>
      <p:sp>
        <p:nvSpPr>
          <p:cNvPr id="818" name="Google Shape;818;p85"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9" name="Google Shape;819;p85" descr="he Physics of Sound"/>
          <p:cNvPicPr preferRelativeResize="0"/>
          <p:nvPr/>
        </p:nvPicPr>
        <p:blipFill rotWithShape="1">
          <a:blip r:embed="rId4">
            <a:alphaModFix/>
          </a:blip>
          <a:srcRect/>
          <a:stretch/>
        </p:blipFill>
        <p:spPr>
          <a:xfrm>
            <a:off x="1242950" y="1867151"/>
            <a:ext cx="6722268" cy="448151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51" name="Google Shape;651;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52" name="Google Shape;652;g25e11802ac4_0_2536"/>
          <p:cNvCxnSpPr>
            <a:stCxn id="653" idx="4"/>
            <a:endCxn id="65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54" name="Google Shape;654;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55" name="Google Shape;655;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53" name="Google Shape;653;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56" name="Google Shape;656;g25e11802ac4_0_2536"/>
          <p:cNvSpPr txBox="1"/>
          <p:nvPr/>
        </p:nvSpPr>
        <p:spPr>
          <a:xfrm>
            <a:off x="485400" y="138335"/>
            <a:ext cx="846210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 </a:t>
            </a:r>
            <a:r>
              <a:rPr lang="en-US" sz="2900" i="1" dirty="0">
                <a:latin typeface="Calibri"/>
                <a:ea typeface="Calibri"/>
                <a:cs typeface="Calibri"/>
                <a:sym typeface="Calibri"/>
              </a:rPr>
              <a:t>things that are opaque </a:t>
            </a:r>
            <a:r>
              <a:rPr lang="en-US" sz="2900" b="0" i="1" u="none" strike="noStrike" cap="none" dirty="0">
                <a:solidFill>
                  <a:srgbClr val="000000"/>
                </a:solidFill>
                <a:latin typeface="Calibri"/>
                <a:ea typeface="Calibri"/>
                <a:cs typeface="Calibri"/>
                <a:sym typeface="Calibri"/>
              </a:rPr>
              <a:t>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658" name="Google Shape;658;g25e11802ac4_0_2536"/>
          <p:cNvSpPr txBox="1"/>
          <p:nvPr/>
        </p:nvSpPr>
        <p:spPr>
          <a:xfrm>
            <a:off x="911430" y="1672163"/>
            <a:ext cx="7874100" cy="83711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Opaque things, such as walls and doors, give me privacy and make me feel safe at home and in school.</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661" name="Google Shape;661;g25e11802ac4_0_2536"/>
          <p:cNvSpPr txBox="1"/>
          <p:nvPr/>
        </p:nvSpPr>
        <p:spPr>
          <a:xfrm>
            <a:off x="380509" y="16084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62" name="Google Shape;662;g25e11802ac4_0_2536"/>
          <p:cNvSpPr txBox="1"/>
          <p:nvPr/>
        </p:nvSpPr>
        <p:spPr>
          <a:xfrm>
            <a:off x="380508" y="28104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63" name="Google Shape;663;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64" name="Google Shape;664;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65" name="Google Shape;665;g25e11802ac4_0_2536"/>
          <p:cNvSpPr txBox="1"/>
          <p:nvPr/>
        </p:nvSpPr>
        <p:spPr>
          <a:xfrm>
            <a:off x="911430" y="5634448"/>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When I take a selfie the camera lens is opaque which allows it to capture how I look at the time.</a:t>
            </a:r>
            <a:endParaRPr sz="2200" b="0" i="0" u="none" strike="noStrike" cap="none" dirty="0">
              <a:solidFill>
                <a:srgbClr val="434343"/>
              </a:solidFill>
              <a:latin typeface="Arial"/>
              <a:ea typeface="Arial"/>
              <a:cs typeface="Arial"/>
              <a:sym typeface="Arial"/>
            </a:endParaRPr>
          </a:p>
        </p:txBody>
      </p:sp>
      <p:sp>
        <p:nvSpPr>
          <p:cNvPr id="2" name="Google Shape;657;g25e11802ac4_0_2536">
            <a:extLst>
              <a:ext uri="{FF2B5EF4-FFF2-40B4-BE49-F238E27FC236}">
                <a16:creationId xmlns:a16="http://schemas.microsoft.com/office/drawing/2014/main" id="{B29CE4BB-BB65-7D1B-64C5-702E15A27DBF}"/>
              </a:ext>
            </a:extLst>
          </p:cNvPr>
          <p:cNvSpPr txBox="1"/>
          <p:nvPr/>
        </p:nvSpPr>
        <p:spPr>
          <a:xfrm>
            <a:off x="911430" y="2792762"/>
            <a:ext cx="807060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Opaque things like frosted glass provide privacy in bathrooms or other spaces, allowing me to see and enjoy the light from outside, but preventing people outside to see clearly inside. </a:t>
            </a:r>
            <a:endParaRPr sz="2200" b="0" i="0" u="none" strike="noStrike" cap="none" dirty="0">
              <a:solidFill>
                <a:srgbClr val="434343"/>
              </a:solidFill>
              <a:latin typeface="Arial"/>
              <a:ea typeface="Arial"/>
              <a:cs typeface="Arial"/>
              <a:sym typeface="Arial"/>
            </a:endParaRPr>
          </a:p>
        </p:txBody>
      </p:sp>
      <p:sp>
        <p:nvSpPr>
          <p:cNvPr id="3" name="Google Shape;660;g25e11802ac4_0_2536">
            <a:extLst>
              <a:ext uri="{FF2B5EF4-FFF2-40B4-BE49-F238E27FC236}">
                <a16:creationId xmlns:a16="http://schemas.microsoft.com/office/drawing/2014/main" id="{D2902FF7-E492-E968-95E2-6C6331455DA6}"/>
              </a:ext>
            </a:extLst>
          </p:cNvPr>
          <p:cNvSpPr txBox="1"/>
          <p:nvPr/>
        </p:nvSpPr>
        <p:spPr>
          <a:xfrm>
            <a:off x="911430" y="4044901"/>
            <a:ext cx="7874100" cy="120952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I see my reflection in the mirror every morning. The mirror is always opaque, letting me clearly see how I look and helping me get ready for the day.</a:t>
            </a:r>
            <a:endParaRPr lang="en-US" sz="2200" b="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51" name="Google Shape;651;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52" name="Google Shape;652;g25e11802ac4_0_2536"/>
          <p:cNvCxnSpPr>
            <a:stCxn id="653" idx="4"/>
            <a:endCxn id="65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54" name="Google Shape;654;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55" name="Google Shape;655;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53" name="Google Shape;653;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56" name="Google Shape;656;g25e11802ac4_0_2536"/>
          <p:cNvSpPr txBox="1"/>
          <p:nvPr/>
        </p:nvSpPr>
        <p:spPr>
          <a:xfrm>
            <a:off x="485400" y="138335"/>
            <a:ext cx="8462100" cy="1446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 </a:t>
            </a:r>
            <a:r>
              <a:rPr lang="en-US" sz="2900" i="1" dirty="0">
                <a:latin typeface="Calibri"/>
                <a:ea typeface="Calibri"/>
                <a:cs typeface="Calibri"/>
                <a:sym typeface="Calibri"/>
              </a:rPr>
              <a:t>things that are opaque </a:t>
            </a:r>
            <a:r>
              <a:rPr lang="en-US" sz="2900" b="0" i="1" u="none" strike="noStrike" cap="none" dirty="0">
                <a:solidFill>
                  <a:srgbClr val="000000"/>
                </a:solidFill>
                <a:latin typeface="Calibri"/>
                <a:ea typeface="Calibri"/>
                <a:cs typeface="Calibri"/>
                <a:sym typeface="Calibri"/>
              </a:rPr>
              <a:t>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658" name="Google Shape;658;g25e11802ac4_0_2536"/>
          <p:cNvSpPr txBox="1"/>
          <p:nvPr/>
        </p:nvSpPr>
        <p:spPr>
          <a:xfrm>
            <a:off x="911430" y="1672163"/>
            <a:ext cx="7874100" cy="83711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Opaque things, such as walls and doors, give me privacy and make me feel safe at home and in school.</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661" name="Google Shape;661;g25e11802ac4_0_2536"/>
          <p:cNvSpPr txBox="1"/>
          <p:nvPr/>
        </p:nvSpPr>
        <p:spPr>
          <a:xfrm>
            <a:off x="380509" y="16084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62" name="Google Shape;662;g25e11802ac4_0_2536"/>
          <p:cNvSpPr txBox="1"/>
          <p:nvPr/>
        </p:nvSpPr>
        <p:spPr>
          <a:xfrm>
            <a:off x="380508" y="28104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63" name="Google Shape;663;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64" name="Google Shape;664;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65" name="Google Shape;665;g25e11802ac4_0_2536"/>
          <p:cNvSpPr txBox="1"/>
          <p:nvPr/>
        </p:nvSpPr>
        <p:spPr>
          <a:xfrm>
            <a:off x="911430" y="5634448"/>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When I take a selfie the camera lens is opaque which allows it to capture how I look at the time.</a:t>
            </a:r>
            <a:endParaRPr sz="2200" b="0" i="0" u="none" strike="noStrike" cap="none" dirty="0">
              <a:solidFill>
                <a:srgbClr val="434343"/>
              </a:solidFill>
              <a:latin typeface="Arial"/>
              <a:ea typeface="Arial"/>
              <a:cs typeface="Arial"/>
              <a:sym typeface="Arial"/>
            </a:endParaRPr>
          </a:p>
        </p:txBody>
      </p:sp>
      <p:sp>
        <p:nvSpPr>
          <p:cNvPr id="2" name="Google Shape;657;g25e11802ac4_0_2536">
            <a:extLst>
              <a:ext uri="{FF2B5EF4-FFF2-40B4-BE49-F238E27FC236}">
                <a16:creationId xmlns:a16="http://schemas.microsoft.com/office/drawing/2014/main" id="{B29CE4BB-BB65-7D1B-64C5-702E15A27DBF}"/>
              </a:ext>
            </a:extLst>
          </p:cNvPr>
          <p:cNvSpPr txBox="1"/>
          <p:nvPr/>
        </p:nvSpPr>
        <p:spPr>
          <a:xfrm>
            <a:off x="911430" y="2792762"/>
            <a:ext cx="807060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Opaque things like frosted glass provide privacy in bathrooms or other spaces, allowing me to see and enjoy the light from outside, but preventing people outside to see clearly inside. </a:t>
            </a:r>
            <a:endParaRPr sz="2200" b="0" i="0" u="none" strike="noStrike" cap="none" dirty="0">
              <a:solidFill>
                <a:srgbClr val="434343"/>
              </a:solidFill>
              <a:latin typeface="Arial"/>
              <a:ea typeface="Arial"/>
              <a:cs typeface="Arial"/>
              <a:sym typeface="Arial"/>
            </a:endParaRPr>
          </a:p>
        </p:txBody>
      </p:sp>
      <p:sp>
        <p:nvSpPr>
          <p:cNvPr id="3" name="Google Shape;660;g25e11802ac4_0_2536">
            <a:extLst>
              <a:ext uri="{FF2B5EF4-FFF2-40B4-BE49-F238E27FC236}">
                <a16:creationId xmlns:a16="http://schemas.microsoft.com/office/drawing/2014/main" id="{D2902FF7-E492-E968-95E2-6C6331455DA6}"/>
              </a:ext>
            </a:extLst>
          </p:cNvPr>
          <p:cNvSpPr txBox="1"/>
          <p:nvPr/>
        </p:nvSpPr>
        <p:spPr>
          <a:xfrm>
            <a:off x="911430" y="4044901"/>
            <a:ext cx="7874100" cy="120952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I see my reflection in the mirror every morning. The mirror is always opaque, letting me clearly see how I look and helping me get ready for the day.</a:t>
            </a:r>
            <a:endParaRPr lang="en-US" sz="2200" b="0" i="0" u="none" strike="noStrike" cap="none" dirty="0">
              <a:solidFill>
                <a:srgbClr val="000000"/>
              </a:solidFill>
              <a:latin typeface="Helvetica Neue Light"/>
              <a:ea typeface="Helvetica Neue Light"/>
              <a:cs typeface="Helvetica Neue Light"/>
              <a:sym typeface="Helvetica Neue Light"/>
            </a:endParaRPr>
          </a:p>
        </p:txBody>
      </p:sp>
      <p:sp>
        <p:nvSpPr>
          <p:cNvPr id="4" name="Google Shape;687;g28640247ed3_1_485">
            <a:extLst>
              <a:ext uri="{FF2B5EF4-FFF2-40B4-BE49-F238E27FC236}">
                <a16:creationId xmlns:a16="http://schemas.microsoft.com/office/drawing/2014/main" id="{77BABC93-22BC-690D-47EE-C17FE24BED0A}"/>
              </a:ext>
            </a:extLst>
          </p:cNvPr>
          <p:cNvSpPr/>
          <p:nvPr/>
        </p:nvSpPr>
        <p:spPr>
          <a:xfrm>
            <a:off x="251400" y="1573706"/>
            <a:ext cx="8696100" cy="960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extLst>
      <p:ext uri="{BB962C8B-B14F-4D97-AF65-F5344CB8AC3E}">
        <p14:creationId xmlns:p14="http://schemas.microsoft.com/office/powerpoint/2010/main" val="40417677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2" name="Picture 1" descr="A close up of a brick wall&#10;&#10;Description automatically generated">
            <a:extLst>
              <a:ext uri="{FF2B5EF4-FFF2-40B4-BE49-F238E27FC236}">
                <a16:creationId xmlns:a16="http://schemas.microsoft.com/office/drawing/2014/main" id="{3D775EB5-268E-6535-4F4E-A01C78E34C55}"/>
              </a:ext>
            </a:extLst>
          </p:cNvPr>
          <p:cNvPicPr>
            <a:picLocks noChangeAspect="1"/>
          </p:cNvPicPr>
          <p:nvPr/>
        </p:nvPicPr>
        <p:blipFill>
          <a:blip r:embed="rId3"/>
          <a:stretch>
            <a:fillRect/>
          </a:stretch>
        </p:blipFill>
        <p:spPr>
          <a:xfrm>
            <a:off x="5717490" y="1148089"/>
            <a:ext cx="2984011" cy="2389068"/>
          </a:xfrm>
          <a:prstGeom prst="rect">
            <a:avLst/>
          </a:prstGeom>
        </p:spPr>
      </p:pic>
      <p:sp>
        <p:nvSpPr>
          <p:cNvPr id="492" name="Google Shape;492;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3" name="Google Shape;493;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4" name="Google Shape;494;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95" name="Google Shape;495;g25e11802ac4_0_2108"/>
          <p:cNvCxnSpPr>
            <a:stCxn id="496" idx="4"/>
            <a:endCxn id="49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97" name="Google Shape;497;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8" name="Google Shape;498;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96" name="Google Shape;496;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9" name="Google Shape;499;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00" name="Google Shape;500;g25e11802ac4_0_2108"/>
          <p:cNvCxnSpPr>
            <a:stCxn id="501" idx="4"/>
            <a:endCxn id="492"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02" name="Google Shape;502;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03" name="Google Shape;503;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01" name="Google Shape;501;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05" name="Google Shape;505;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06" name="Google Shape;506;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07" name="Google Shape;507;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 name="Google Shape;435;g25e11802ac4_0_1886">
            <a:extLst>
              <a:ext uri="{FF2B5EF4-FFF2-40B4-BE49-F238E27FC236}">
                <a16:creationId xmlns:a16="http://schemas.microsoft.com/office/drawing/2014/main" id="{38C39E22-D783-402B-375D-CE178EAB5BC4}"/>
              </a:ext>
            </a:extLst>
          </p:cNvPr>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Opaque</a:t>
            </a:r>
            <a:endParaRPr sz="700" b="0" i="0" u="none" strike="noStrike" cap="none" dirty="0">
              <a:solidFill>
                <a:srgbClr val="000000"/>
              </a:solidFill>
              <a:latin typeface="Arial"/>
              <a:ea typeface="Arial"/>
              <a:cs typeface="Arial"/>
              <a:sym typeface="Arial"/>
            </a:endParaRPr>
          </a:p>
        </p:txBody>
      </p:sp>
      <p:sp>
        <p:nvSpPr>
          <p:cNvPr id="5" name="Google Shape;439;g25e11802ac4_0_1886">
            <a:extLst>
              <a:ext uri="{FF2B5EF4-FFF2-40B4-BE49-F238E27FC236}">
                <a16:creationId xmlns:a16="http://schemas.microsoft.com/office/drawing/2014/main" id="{ADBDE87D-31E5-2041-AC13-6E99FCD6CEB0}"/>
              </a:ext>
            </a:extLst>
          </p:cNvPr>
          <p:cNvSpPr txBox="1"/>
          <p:nvPr/>
        </p:nvSpPr>
        <p:spPr>
          <a:xfrm>
            <a:off x="4737571" y="5910931"/>
            <a:ext cx="3907666" cy="64629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How do things that are opaque impact my life?</a:t>
            </a:r>
            <a:endParaRPr sz="1800" b="0" i="0" u="none" strike="noStrike" cap="none" dirty="0">
              <a:solidFill>
                <a:srgbClr val="000000"/>
              </a:solidFill>
              <a:latin typeface="Arial"/>
              <a:ea typeface="Arial"/>
              <a:cs typeface="Arial"/>
              <a:sym typeface="Arial"/>
            </a:endParaRPr>
          </a:p>
        </p:txBody>
      </p:sp>
      <p:sp>
        <p:nvSpPr>
          <p:cNvPr id="3" name="Google Shape;522;g25e11802ac4_0_2130">
            <a:extLst>
              <a:ext uri="{FF2B5EF4-FFF2-40B4-BE49-F238E27FC236}">
                <a16:creationId xmlns:a16="http://schemas.microsoft.com/office/drawing/2014/main" id="{957687B7-1E69-0ED1-CC53-CF91FB126566}"/>
              </a:ext>
            </a:extLst>
          </p:cNvPr>
          <p:cNvSpPr txBox="1"/>
          <p:nvPr/>
        </p:nvSpPr>
        <p:spPr>
          <a:xfrm>
            <a:off x="800523" y="1238380"/>
            <a:ext cx="2695688"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When no light can pass through something, and you can not see through it</a:t>
            </a:r>
            <a:endParaRPr sz="2400" i="0" u="none" strike="noStrike" cap="none" dirty="0">
              <a:solidFill>
                <a:srgbClr val="434343"/>
              </a:solidFill>
              <a:latin typeface="Helvetica Neue Light"/>
              <a:ea typeface="Helvetica Neue Light"/>
              <a:cs typeface="Helvetica Neue Light"/>
              <a:sym typeface="Helvetica Neue Light"/>
            </a:endParaRPr>
          </a:p>
        </p:txBody>
      </p:sp>
      <p:sp>
        <p:nvSpPr>
          <p:cNvPr id="6" name="Google Shape;592;g25e11802ac4_0_2367">
            <a:extLst>
              <a:ext uri="{FF2B5EF4-FFF2-40B4-BE49-F238E27FC236}">
                <a16:creationId xmlns:a16="http://schemas.microsoft.com/office/drawing/2014/main" id="{64E05ED9-896E-DC17-1A5C-84B5F58E624F}"/>
              </a:ext>
            </a:extLst>
          </p:cNvPr>
          <p:cNvSpPr txBox="1"/>
          <p:nvPr/>
        </p:nvSpPr>
        <p:spPr>
          <a:xfrm>
            <a:off x="771137" y="4838446"/>
            <a:ext cx="3041814"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Helvetica Neue Light"/>
                <a:ea typeface="Helvetica Neue Light"/>
                <a:cs typeface="Helvetica Neue Light"/>
                <a:sym typeface="Helvetica Neue Light"/>
              </a:rPr>
              <a:t>A metal garage door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7" name="Google Shape;658;g25e11802ac4_0_2536">
            <a:extLst>
              <a:ext uri="{FF2B5EF4-FFF2-40B4-BE49-F238E27FC236}">
                <a16:creationId xmlns:a16="http://schemas.microsoft.com/office/drawing/2014/main" id="{5CE9742B-774D-A70F-A6DD-3D22A1D911AF}"/>
              </a:ext>
            </a:extLst>
          </p:cNvPr>
          <p:cNvSpPr txBox="1"/>
          <p:nvPr/>
        </p:nvSpPr>
        <p:spPr>
          <a:xfrm>
            <a:off x="5661847" y="4194269"/>
            <a:ext cx="2990809" cy="1785064"/>
          </a:xfrm>
          <a:prstGeom prst="rect">
            <a:avLst/>
          </a:prstGeom>
          <a:noFill/>
          <a:ln>
            <a:noFill/>
          </a:ln>
        </p:spPr>
        <p:txBody>
          <a:bodyPr spcFirstLastPara="1" wrap="square" lIns="91425" tIns="45700" rIns="91425" bIns="45700" anchor="t" anchorCtr="0">
            <a:spAutoFit/>
          </a:bodyPr>
          <a:lstStyle/>
          <a:p>
            <a:pPr marL="0" marR="0" lvl="0" indent="0" algn="r" rtl="0">
              <a:lnSpc>
                <a:spcPct val="110000"/>
              </a:lnSpc>
              <a:spcBef>
                <a:spcPts val="0"/>
              </a:spcBef>
              <a:spcAft>
                <a:spcPts val="0"/>
              </a:spcAft>
              <a:buClr>
                <a:srgbClr val="000000"/>
              </a:buClr>
              <a:buSzPts val="2200"/>
              <a:buFont typeface="Arial"/>
              <a:buNone/>
            </a:pPr>
            <a:r>
              <a:rPr lang="en-US" sz="2000" dirty="0">
                <a:solidFill>
                  <a:srgbClr val="43464D"/>
                </a:solidFill>
                <a:latin typeface="Helvetica Neue Light"/>
                <a:ea typeface="Helvetica Neue Light"/>
                <a:cs typeface="Helvetica Neue Light"/>
                <a:sym typeface="Helvetica Neue Light"/>
              </a:rPr>
              <a:t>Opaque things, such as walls and doors, give me privacy and make me feel safe at home and in school.</a:t>
            </a:r>
            <a:endParaRPr sz="20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26496389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114"/>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1036" name="Google Shape;1036;p114"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92"/>
          <p:cNvSpPr txBox="1">
            <a:spLocks noGrp="1"/>
          </p:cNvSpPr>
          <p:nvPr>
            <p:ph type="ctrTitle"/>
          </p:nvPr>
        </p:nvSpPr>
        <p:spPr>
          <a:xfrm>
            <a:off x="660596" y="208413"/>
            <a:ext cx="7822803" cy="1470025"/>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3400"/>
              <a:buFont typeface="Calibri"/>
              <a:buNone/>
            </a:pPr>
            <a:r>
              <a:rPr lang="en-US" sz="3600" b="1" u="sng" dirty="0"/>
              <a:t>Opaque</a:t>
            </a:r>
            <a:r>
              <a:rPr lang="en-US" sz="3600" b="1" dirty="0"/>
              <a:t>: </a:t>
            </a:r>
            <a:r>
              <a:rPr lang="en-US" sz="3600" b="0" i="0" dirty="0">
                <a:solidFill>
                  <a:srgbClr val="374151"/>
                </a:solidFill>
                <a:effectLst/>
                <a:latin typeface="Calibri" panose="020F0502020204030204" pitchFamily="34" charset="0"/>
                <a:cs typeface="Calibri" panose="020F0502020204030204" pitchFamily="34" charset="0"/>
              </a:rPr>
              <a:t>when no light can </a:t>
            </a:r>
            <a:br>
              <a:rPr lang="en-US" sz="3600" b="0" i="0" dirty="0">
                <a:solidFill>
                  <a:srgbClr val="374151"/>
                </a:solidFill>
                <a:effectLst/>
                <a:latin typeface="Calibri" panose="020F0502020204030204" pitchFamily="34" charset="0"/>
                <a:cs typeface="Calibri" panose="020F0502020204030204" pitchFamily="34" charset="0"/>
              </a:rPr>
            </a:br>
            <a:r>
              <a:rPr lang="en-US" sz="3600" b="0" i="0" dirty="0">
                <a:solidFill>
                  <a:srgbClr val="374151"/>
                </a:solidFill>
                <a:effectLst/>
                <a:latin typeface="Calibri" panose="020F0502020204030204" pitchFamily="34" charset="0"/>
                <a:cs typeface="Calibri" panose="020F0502020204030204" pitchFamily="34" charset="0"/>
              </a:rPr>
              <a:t>pass through something, and you can not see through it</a:t>
            </a:r>
            <a:endParaRPr sz="3600" b="1" dirty="0">
              <a:latin typeface="Calibri" panose="020F0502020204030204" pitchFamily="34" charset="0"/>
              <a:cs typeface="Calibri" panose="020F0502020204030204" pitchFamily="34" charset="0"/>
            </a:endParaRPr>
          </a:p>
        </p:txBody>
      </p:sp>
      <p:pic>
        <p:nvPicPr>
          <p:cNvPr id="3" name="Picture 2" descr="A double door with two lights on the side of a building&#10;&#10;Description automatically generated">
            <a:extLst>
              <a:ext uri="{FF2B5EF4-FFF2-40B4-BE49-F238E27FC236}">
                <a16:creationId xmlns:a16="http://schemas.microsoft.com/office/drawing/2014/main" id="{97A079D6-DA23-3F8B-4B45-A4740A3A1F1D}"/>
              </a:ext>
            </a:extLst>
          </p:cNvPr>
          <p:cNvPicPr>
            <a:picLocks noChangeAspect="1"/>
          </p:cNvPicPr>
          <p:nvPr/>
        </p:nvPicPr>
        <p:blipFill>
          <a:blip r:embed="rId3"/>
          <a:stretch>
            <a:fillRect/>
          </a:stretch>
        </p:blipFill>
        <p:spPr>
          <a:xfrm>
            <a:off x="2300151" y="1926751"/>
            <a:ext cx="4543698" cy="4931249"/>
          </a:xfrm>
          <a:prstGeom prst="rect">
            <a:avLst/>
          </a:prstGeom>
        </p:spPr>
      </p:pic>
      <p:sp>
        <p:nvSpPr>
          <p:cNvPr id="2" name="Google Shape;1044;p115" descr="Rewind">
            <a:extLst>
              <a:ext uri="{FF2B5EF4-FFF2-40B4-BE49-F238E27FC236}">
                <a16:creationId xmlns:a16="http://schemas.microsoft.com/office/drawing/2014/main" id="{4737F164-2C6F-11C0-0E9D-3EE4FC1A30C2}"/>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29328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8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83"/>
          <p:cNvSpPr txBox="1"/>
          <p:nvPr/>
        </p:nvSpPr>
        <p:spPr>
          <a:xfrm>
            <a:off x="697647" y="240061"/>
            <a:ext cx="7748703" cy="1569620"/>
          </a:xfrm>
          <a:prstGeom prst="rect">
            <a:avLst/>
          </a:prstGeom>
          <a:noFill/>
          <a:ln>
            <a:noFill/>
          </a:ln>
        </p:spPr>
        <p:txBody>
          <a:bodyPr spcFirstLastPara="1" wrap="square" lIns="91425" tIns="45700" rIns="91425" bIns="45700" anchor="t" anchorCtr="0">
            <a:spAutoFit/>
          </a:bodyPr>
          <a:lstStyle/>
          <a:p>
            <a:r>
              <a:rPr lang="en-US" sz="3200" b="1" dirty="0">
                <a:solidFill>
                  <a:schemeClr val="dk1"/>
                </a:solidFill>
                <a:latin typeface="Calibri"/>
                <a:ea typeface="Calibri"/>
                <a:cs typeface="Calibri"/>
                <a:sym typeface="Calibri"/>
              </a:rPr>
              <a:t>Big Question: </a:t>
            </a:r>
            <a:r>
              <a:rPr lang="en-US" sz="3200" b="0" i="0" dirty="0">
                <a:solidFill>
                  <a:srgbClr val="374151"/>
                </a:solidFill>
                <a:effectLst/>
                <a:latin typeface="Söhne"/>
              </a:rPr>
              <a:t>How do things that are opaque influence the way we experience the world around us?</a:t>
            </a:r>
            <a:endParaRPr lang="en-US" sz="3200" dirty="0"/>
          </a:p>
        </p:txBody>
      </p:sp>
      <p:pic>
        <p:nvPicPr>
          <p:cNvPr id="3" name="Picture 2" descr="A shadow of a person dancing on a wall&#10;&#10;Description automatically generated">
            <a:extLst>
              <a:ext uri="{FF2B5EF4-FFF2-40B4-BE49-F238E27FC236}">
                <a16:creationId xmlns:a16="http://schemas.microsoft.com/office/drawing/2014/main" id="{989311D1-7B5E-19E0-E362-53FCAB9EC85D}"/>
              </a:ext>
            </a:extLst>
          </p:cNvPr>
          <p:cNvPicPr>
            <a:picLocks noChangeAspect="1"/>
          </p:cNvPicPr>
          <p:nvPr/>
        </p:nvPicPr>
        <p:blipFill>
          <a:blip r:embed="rId4"/>
          <a:stretch>
            <a:fillRect/>
          </a:stretch>
        </p:blipFill>
        <p:spPr>
          <a:xfrm>
            <a:off x="1787193" y="1809681"/>
            <a:ext cx="5569613" cy="5048319"/>
          </a:xfrm>
          <a:prstGeom prst="rect">
            <a:avLst/>
          </a:prstGeom>
        </p:spPr>
      </p:pic>
    </p:spTree>
    <p:extLst>
      <p:ext uri="{BB962C8B-B14F-4D97-AF65-F5344CB8AC3E}">
        <p14:creationId xmlns:p14="http://schemas.microsoft.com/office/powerpoint/2010/main" val="23099371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pic>
        <p:nvPicPr>
          <p:cNvPr id="1070" name="Google Shape;1070;p118"/>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119" descr="IEP Translation – Communication from OSEP regarding the ..."/>
          <p:cNvPicPr preferRelativeResize="0"/>
          <p:nvPr/>
        </p:nvPicPr>
        <p:blipFill rotWithShape="1">
          <a:blip r:embed="rId3">
            <a:alphaModFix/>
          </a:blip>
          <a:srcRect/>
          <a:stretch/>
        </p:blipFill>
        <p:spPr>
          <a:xfrm>
            <a:off x="2095928" y="924218"/>
            <a:ext cx="5718382" cy="904494"/>
          </a:xfrm>
          <a:prstGeom prst="rect">
            <a:avLst/>
          </a:prstGeom>
          <a:noFill/>
          <a:ln>
            <a:noFill/>
          </a:ln>
        </p:spPr>
      </p:pic>
      <p:pic>
        <p:nvPicPr>
          <p:cNvPr id="1076" name="Google Shape;1076;p119" descr="United States Department of Education - Wikipedia"/>
          <p:cNvPicPr preferRelativeResize="0"/>
          <p:nvPr/>
        </p:nvPicPr>
        <p:blipFill rotWithShape="1">
          <a:blip r:embed="rId4">
            <a:alphaModFix/>
          </a:blip>
          <a:srcRect/>
          <a:stretch/>
        </p:blipFill>
        <p:spPr>
          <a:xfrm>
            <a:off x="3737160" y="1949664"/>
            <a:ext cx="2153432" cy="2006936"/>
          </a:xfrm>
          <a:prstGeom prst="rect">
            <a:avLst/>
          </a:prstGeom>
          <a:noFill/>
          <a:ln>
            <a:noFill/>
          </a:ln>
        </p:spPr>
      </p:pic>
      <p:pic>
        <p:nvPicPr>
          <p:cNvPr id="1077" name="Google Shape;1077;p119"/>
          <p:cNvPicPr preferRelativeResize="0"/>
          <p:nvPr/>
        </p:nvPicPr>
        <p:blipFill rotWithShape="1">
          <a:blip r:embed="rId5">
            <a:alphaModFix/>
          </a:blip>
          <a:srcRect/>
          <a:stretch/>
        </p:blipFill>
        <p:spPr>
          <a:xfrm>
            <a:off x="1056729" y="4236386"/>
            <a:ext cx="7452642" cy="1289764"/>
          </a:xfrm>
          <a:prstGeom prst="rect">
            <a:avLst/>
          </a:prstGeom>
          <a:noFill/>
          <a:ln>
            <a:noFill/>
          </a:ln>
        </p:spPr>
      </p:pic>
      <p:sp>
        <p:nvSpPr>
          <p:cNvPr id="1078" name="Google Shape;1078;p119"/>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1079" name="Google Shape;1079;p119"/>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86"/>
          <p:cNvSpPr txBox="1"/>
          <p:nvPr/>
        </p:nvSpPr>
        <p:spPr>
          <a:xfrm>
            <a:off x="849541" y="123839"/>
            <a:ext cx="8013979" cy="10735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2800"/>
              <a:buFont typeface="Arial"/>
              <a:buNone/>
            </a:pPr>
            <a:r>
              <a:rPr lang="en-US" sz="2800" b="1" u="sng">
                <a:solidFill>
                  <a:srgbClr val="0C0C0C"/>
                </a:solidFill>
                <a:latin typeface="Calibri"/>
                <a:ea typeface="Calibri"/>
                <a:cs typeface="Calibri"/>
                <a:sym typeface="Calibri"/>
              </a:rPr>
              <a:t>Transverse Waves</a:t>
            </a:r>
            <a:r>
              <a:rPr lang="en-US" sz="2800" b="1">
                <a:solidFill>
                  <a:srgbClr val="0C0C0C"/>
                </a:solidFill>
                <a:latin typeface="Calibri"/>
                <a:ea typeface="Calibri"/>
                <a:cs typeface="Calibri"/>
                <a:sym typeface="Calibri"/>
              </a:rPr>
              <a:t>: </a:t>
            </a:r>
            <a:r>
              <a:rPr lang="en-US" sz="2800">
                <a:solidFill>
                  <a:srgbClr val="0C0C0C"/>
                </a:solidFill>
                <a:latin typeface="Calibri"/>
                <a:ea typeface="Calibri"/>
                <a:cs typeface="Calibri"/>
                <a:sym typeface="Calibri"/>
              </a:rPr>
              <a:t>waves that travel perpendicularly to the direction they are moving</a:t>
            </a:r>
            <a:endParaRPr sz="2800" b="1">
              <a:solidFill>
                <a:schemeClr val="dk1"/>
              </a:solidFill>
              <a:latin typeface="Calibri"/>
              <a:ea typeface="Calibri"/>
              <a:cs typeface="Calibri"/>
              <a:sym typeface="Calibri"/>
            </a:endParaRPr>
          </a:p>
        </p:txBody>
      </p:sp>
      <p:sp>
        <p:nvSpPr>
          <p:cNvPr id="826" name="Google Shape;826;p86"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7" name="Google Shape;827;p86" descr="wavelength.jpg"/>
          <p:cNvPicPr preferRelativeResize="0"/>
          <p:nvPr/>
        </p:nvPicPr>
        <p:blipFill rotWithShape="1">
          <a:blip r:embed="rId4">
            <a:alphaModFix/>
          </a:blip>
          <a:srcRect l="-10572" r="-10572"/>
          <a:stretch/>
        </p:blipFill>
        <p:spPr>
          <a:xfrm>
            <a:off x="424771" y="1738814"/>
            <a:ext cx="8229600" cy="452596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87"/>
          <p:cNvSpPr txBox="1">
            <a:spLocks noGrp="1"/>
          </p:cNvSpPr>
          <p:nvPr>
            <p:ph type="ctrTitle"/>
          </p:nvPr>
        </p:nvSpPr>
        <p:spPr>
          <a:xfrm>
            <a:off x="1134725" y="366100"/>
            <a:ext cx="7159200" cy="16146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sz="2800" b="1" u="sng"/>
              <a:t>Electromagnetic Waves:</a:t>
            </a:r>
            <a:r>
              <a:rPr lang="en-US" sz="2800"/>
              <a:t> waves that are created as a result of vibrations between an electric field and a magnetic field</a:t>
            </a:r>
            <a:endParaRPr sz="2800"/>
          </a:p>
        </p:txBody>
      </p:sp>
      <p:pic>
        <p:nvPicPr>
          <p:cNvPr id="834" name="Google Shape;834;p87"/>
          <p:cNvPicPr preferRelativeResize="0"/>
          <p:nvPr/>
        </p:nvPicPr>
        <p:blipFill rotWithShape="1">
          <a:blip r:embed="rId3">
            <a:alphaModFix/>
          </a:blip>
          <a:srcRect/>
          <a:stretch/>
        </p:blipFill>
        <p:spPr>
          <a:xfrm>
            <a:off x="1165233" y="2212398"/>
            <a:ext cx="6813529" cy="4108533"/>
          </a:xfrm>
          <a:prstGeom prst="rect">
            <a:avLst/>
          </a:prstGeom>
          <a:noFill/>
          <a:ln>
            <a:noFill/>
          </a:ln>
        </p:spPr>
      </p:pic>
      <p:sp>
        <p:nvSpPr>
          <p:cNvPr id="835" name="Google Shape;835;p8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70"/>
          <p:cNvSpPr txBox="1">
            <a:spLocks noGrp="1"/>
          </p:cNvSpPr>
          <p:nvPr>
            <p:ph type="ctrTitle"/>
          </p:nvPr>
        </p:nvSpPr>
        <p:spPr>
          <a:xfrm>
            <a:off x="1198722" y="135869"/>
            <a:ext cx="7754359" cy="1147499"/>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Electromagnetic Spectrum</a:t>
            </a:r>
            <a:r>
              <a:rPr lang="en-US" sz="3400" b="1"/>
              <a:t>: </a:t>
            </a:r>
            <a:r>
              <a:rPr lang="en-US" sz="3400"/>
              <a:t>range of all types of electromagnetic waves</a:t>
            </a:r>
            <a:endParaRPr sz="3400" b="1"/>
          </a:p>
        </p:txBody>
      </p:sp>
      <p:pic>
        <p:nvPicPr>
          <p:cNvPr id="656" name="Google Shape;656;p70" descr="spectrum.jpg"/>
          <p:cNvPicPr preferRelativeResize="0"/>
          <p:nvPr/>
        </p:nvPicPr>
        <p:blipFill rotWithShape="1">
          <a:blip r:embed="rId3">
            <a:alphaModFix/>
          </a:blip>
          <a:srcRect t="5192" b="5191"/>
          <a:stretch/>
        </p:blipFill>
        <p:spPr>
          <a:xfrm>
            <a:off x="514044" y="1941096"/>
            <a:ext cx="8110972" cy="3816100"/>
          </a:xfrm>
          <a:prstGeom prst="rect">
            <a:avLst/>
          </a:prstGeom>
          <a:noFill/>
          <a:ln>
            <a:noFill/>
          </a:ln>
        </p:spPr>
      </p:pic>
      <p:sp>
        <p:nvSpPr>
          <p:cNvPr id="657" name="Google Shape;657;p70"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052377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2722</TotalTime>
  <Words>3406</Words>
  <Application>Microsoft Macintosh PowerPoint</Application>
  <PresentationFormat>On-screen Show (4:3)</PresentationFormat>
  <Paragraphs>355</Paragraphs>
  <Slides>67</Slides>
  <Notes>67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67</vt:i4>
      </vt:variant>
    </vt:vector>
  </HeadingPairs>
  <TitlesOfParts>
    <vt:vector size="74" baseType="lpstr">
      <vt:lpstr>Arial</vt:lpstr>
      <vt:lpstr>Calibri</vt:lpstr>
      <vt:lpstr>Calibri Light</vt:lpstr>
      <vt:lpstr>Helvetica Neue Light</vt:lpstr>
      <vt:lpstr>Poppins</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Electromagnetic Waves: waves that are created as a result of vibrations between an electric field and a magnetic field</vt:lpstr>
      <vt:lpstr>Electromagnetic Spectrum: range of all types of electromagnetic waves</vt:lpstr>
      <vt:lpstr>Visible Light: wavelengths on the electromagnetic spectrum that people can see with their eyes</vt:lpstr>
      <vt:lpstr>Visible Light Spectrum: the range of all wavelengths that create colors that we can see with our eyes. </vt:lpstr>
      <vt:lpstr>PowerPoint Presentation</vt:lpstr>
      <vt:lpstr>Translucent: when some light can  pass through an object, but you  can’t see clearly through it</vt:lpstr>
      <vt:lpstr>Transparent: when light can travel through an object, and you can see clearly through it</vt:lpstr>
      <vt:lpstr>PowerPoint Presentation</vt:lpstr>
      <vt:lpstr>PowerPoint Presentation</vt:lpstr>
      <vt:lpstr>PowerPoint Presentation</vt:lpstr>
      <vt:lpstr>PowerPoint Presentation</vt:lpstr>
      <vt:lpstr>PowerPoint Presentation</vt:lpstr>
      <vt:lpstr>PowerPoint Presentation</vt:lpstr>
      <vt:lpstr>The range of all wavelengths that create colors that we can see with our eyes is:</vt:lpstr>
      <vt:lpstr>The range of all wavelengths that create colors that we can see with our eyes is:</vt:lpstr>
      <vt:lpstr>Transparent: when                  can travel through an object, and you can see                    through it</vt:lpstr>
      <vt:lpstr>Transparent: when light can travel through an object, and you can see clearly through it</vt:lpstr>
      <vt:lpstr>PowerPoint Presentation</vt:lpstr>
      <vt:lpstr>Opaque: when no light can  pass through something, and you can not see through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Opaque: when no light can  pass through something, and you can not see through it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Raquel Friedman</dc:creator>
  <cp:lastModifiedBy>Coleman, Olivia Fudge (rhz9xk)</cp:lastModifiedBy>
  <cp:revision>93</cp:revision>
  <dcterms:created xsi:type="dcterms:W3CDTF">2020-09-19T21:08:02Z</dcterms:created>
  <dcterms:modified xsi:type="dcterms:W3CDTF">2023-11-05T19:05:03Z</dcterms:modified>
</cp:coreProperties>
</file>