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Lst>
  <p:sldSz cy="6858000" cx="9144000"/>
  <p:notesSz cx="6858000" cy="9144000"/>
  <p:embeddedFontLst>
    <p:embeddedFont>
      <p:font typeface="Poppins"/>
      <p:regular r:id="rId78"/>
      <p:bold r:id="rId79"/>
      <p:italic r:id="rId80"/>
      <p:boldItalic r:id="rId81"/>
    </p:embeddedFont>
    <p:embeddedFont>
      <p:font typeface="Helvetica Neue Light"/>
      <p:regular r:id="rId82"/>
      <p:bold r:id="rId83"/>
      <p:italic r:id="rId84"/>
      <p:boldItalic r:id="rId8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86" roundtripDataSignature="AMtx7mj/Qa43+k2tvnT8WqNt8YtyC0W0l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HelveticaNeueLight-italic.fntdata"/><Relationship Id="rId83" Type="http://schemas.openxmlformats.org/officeDocument/2006/relationships/font" Target="fonts/HelveticaNeueLight-bold.fntdata"/><Relationship Id="rId42" Type="http://schemas.openxmlformats.org/officeDocument/2006/relationships/slide" Target="slides/slide37.xml"/><Relationship Id="rId86" Type="http://customschemas.google.com/relationships/presentationmetadata" Target="metadata"/><Relationship Id="rId41" Type="http://schemas.openxmlformats.org/officeDocument/2006/relationships/slide" Target="slides/slide36.xml"/><Relationship Id="rId85" Type="http://schemas.openxmlformats.org/officeDocument/2006/relationships/font" Target="fonts/HelveticaNeueLight-boldItalic.fntdata"/><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Poppins-italic.fntdata"/><Relationship Id="rId82" Type="http://schemas.openxmlformats.org/officeDocument/2006/relationships/font" Target="fonts/HelveticaNeueLight-regular.fntdata"/><Relationship Id="rId81" Type="http://schemas.openxmlformats.org/officeDocument/2006/relationships/font" Target="fonts/Poppins-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font" Target="fonts/Poppins-bold.fntdata"/><Relationship Id="rId34" Type="http://schemas.openxmlformats.org/officeDocument/2006/relationships/slide" Target="slides/slide29.xml"/><Relationship Id="rId78" Type="http://schemas.openxmlformats.org/officeDocument/2006/relationships/font" Target="fonts/Poppins-regular.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8d0a459bb7_0_1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g28d0a459bb7_0_1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Chlorophyll is a green pigment found in plants. </a:t>
            </a:r>
            <a:endParaRPr/>
          </a:p>
        </p:txBody>
      </p:sp>
      <p:sp>
        <p:nvSpPr>
          <p:cNvPr id="188" name="Google Shape;188;g28d0a459bb7_0_1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review the information we have covered already.</a:t>
            </a:r>
            <a:endParaRPr b="0"/>
          </a:p>
        </p:txBody>
      </p:sp>
      <p:sp>
        <p:nvSpPr>
          <p:cNvPr id="196" name="Google Shape;196;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8d0a459bb7_0_2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g28d0a459bb7_0_2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______ is to change something and _______ is to use </a:t>
            </a:r>
            <a:r>
              <a:rPr lang="en-US"/>
              <a:t>something</a:t>
            </a:r>
            <a:r>
              <a:rPr lang="en-US"/>
              <a: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[Convert, consume]</a:t>
            </a:r>
            <a:endParaRPr/>
          </a:p>
          <a:p>
            <a:pPr indent="0" lvl="0" marL="0" rtl="0" algn="l">
              <a:lnSpc>
                <a:spcPct val="100000"/>
              </a:lnSpc>
              <a:spcBef>
                <a:spcPts val="0"/>
              </a:spcBef>
              <a:spcAft>
                <a:spcPts val="0"/>
              </a:spcAft>
              <a:buSzPts val="1400"/>
              <a:buNone/>
            </a:pPr>
            <a:r>
              <a:t/>
            </a:r>
            <a:endParaRPr/>
          </a:p>
        </p:txBody>
      </p:sp>
      <p:sp>
        <p:nvSpPr>
          <p:cNvPr id="202" name="Google Shape;202;g28d0a459bb7_0_2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8d0a459bb7_0_2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g28d0a459bb7_0_27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Convert</a:t>
            </a:r>
            <a:r>
              <a:rPr lang="en-US"/>
              <a:t> is to change something and consume is to use something.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12" name="Google Shape;212;g28d0a459bb7_0_27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7e576c1a67_0_1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g27e576c1a67_0_1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Cells make up both plants and animals.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[True]</a:t>
            </a:r>
            <a:endParaRPr/>
          </a:p>
          <a:p>
            <a:pPr indent="0" lvl="0" marL="0" rtl="0" algn="l">
              <a:lnSpc>
                <a:spcPct val="100000"/>
              </a:lnSpc>
              <a:spcBef>
                <a:spcPts val="0"/>
              </a:spcBef>
              <a:spcAft>
                <a:spcPts val="0"/>
              </a:spcAft>
              <a:buSzPts val="1400"/>
              <a:buNone/>
            </a:pPr>
            <a:r>
              <a:t/>
            </a:r>
            <a:endParaRPr/>
          </a:p>
        </p:txBody>
      </p:sp>
      <p:sp>
        <p:nvSpPr>
          <p:cNvPr id="222" name="Google Shape;222;g27e576c1a67_0_1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8d0a459bb7_0_2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g28d0a459bb7_0_2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Cells make up both plants and animals.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US"/>
              <a:t>[True]</a:t>
            </a:r>
            <a:endParaRPr b="1"/>
          </a:p>
          <a:p>
            <a:pPr indent="0" lvl="0" marL="0" rtl="0" algn="l">
              <a:lnSpc>
                <a:spcPct val="100000"/>
              </a:lnSpc>
              <a:spcBef>
                <a:spcPts val="0"/>
              </a:spcBef>
              <a:spcAft>
                <a:spcPts val="0"/>
              </a:spcAft>
              <a:buSzPts val="1400"/>
              <a:buNone/>
            </a:pPr>
            <a:r>
              <a:t/>
            </a:r>
            <a:endParaRPr/>
          </a:p>
        </p:txBody>
      </p:sp>
      <p:sp>
        <p:nvSpPr>
          <p:cNvPr id="231" name="Google Shape;231;g28d0a459bb7_0_2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8d0a459bb7_0_2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g28d0a459bb7_0_2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__________ is the green pigment found in plants.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 Chlorophyll]</a:t>
            </a:r>
            <a:endParaRPr/>
          </a:p>
          <a:p>
            <a:pPr indent="0" lvl="0" marL="0" rtl="0" algn="l">
              <a:lnSpc>
                <a:spcPct val="100000"/>
              </a:lnSpc>
              <a:spcBef>
                <a:spcPts val="0"/>
              </a:spcBef>
              <a:spcAft>
                <a:spcPts val="0"/>
              </a:spcAft>
              <a:buSzPts val="1400"/>
              <a:buNone/>
            </a:pPr>
            <a:r>
              <a:t/>
            </a:r>
            <a:endParaRPr/>
          </a:p>
        </p:txBody>
      </p:sp>
      <p:sp>
        <p:nvSpPr>
          <p:cNvPr id="240" name="Google Shape;240;g28d0a459bb7_0_2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8d0a459bb7_0_2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g28d0a459bb7_0_2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[Chlorophyll]</a:t>
            </a:r>
            <a:r>
              <a:rPr lang="en-US"/>
              <a:t> is the green pigment found in plants.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49" name="Google Shape;249;g28d0a459bb7_0_2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reviewed, let’s define the phrase </a:t>
            </a:r>
            <a:r>
              <a:rPr b="1" lang="en-US"/>
              <a:t>photosynthesis</a:t>
            </a:r>
            <a:r>
              <a:rPr lang="en-US"/>
              <a:t>.</a:t>
            </a:r>
            <a:endParaRPr/>
          </a:p>
        </p:txBody>
      </p:sp>
      <p:sp>
        <p:nvSpPr>
          <p:cNvPr id="258" name="Google Shape;258;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7e576c1a67_0_2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g27e576c1a67_0_2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Photosynthesis</a:t>
            </a:r>
            <a:r>
              <a:rPr lang="en-US"/>
              <a:t> is the process that green plants use to make their own food.</a:t>
            </a:r>
            <a:endParaRPr b="0"/>
          </a:p>
          <a:p>
            <a:pPr indent="0" lvl="0" marL="0" rtl="0" algn="l">
              <a:lnSpc>
                <a:spcPct val="100000"/>
              </a:lnSpc>
              <a:spcBef>
                <a:spcPts val="0"/>
              </a:spcBef>
              <a:spcAft>
                <a:spcPts val="0"/>
              </a:spcAft>
              <a:buSzPts val="1400"/>
              <a:buNone/>
            </a:pPr>
            <a:r>
              <a:t/>
            </a:r>
            <a:endParaRPr/>
          </a:p>
        </p:txBody>
      </p:sp>
      <p:sp>
        <p:nvSpPr>
          <p:cNvPr id="266" name="Google Shape;266;g27e576c1a67_0_2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Today, we’ll be learning about the word: </a:t>
            </a:r>
            <a:r>
              <a:rPr b="1" lang="en-US"/>
              <a:t>Photosynthesis</a:t>
            </a:r>
            <a:r>
              <a:rPr lang="en-US"/>
              <a:t>.</a:t>
            </a:r>
            <a:endParaRPr/>
          </a:p>
        </p:txBody>
      </p:sp>
      <p:sp>
        <p:nvSpPr>
          <p:cNvPr id="123" name="Google Shape;123;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275" name="Google Shape;275;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7e576c1a67_0_3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g27e576c1a67_0_3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What is </a:t>
            </a:r>
            <a:r>
              <a:rPr lang="en-US"/>
              <a:t>photosynthesis</a:t>
            </a:r>
            <a:r>
              <a:rPr b="0" lang="en-US"/>
              <a:t>? </a:t>
            </a:r>
            <a:endParaRPr b="0"/>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a:t>
            </a:r>
            <a:r>
              <a:rPr lang="en-US"/>
              <a:t>The process that green plants use to make their own food.</a:t>
            </a:r>
            <a:r>
              <a:rPr b="0" lang="en-US"/>
              <a:t>]</a:t>
            </a:r>
            <a:endParaRPr/>
          </a:p>
        </p:txBody>
      </p:sp>
      <p:sp>
        <p:nvSpPr>
          <p:cNvPr id="281" name="Google Shape;281;g27e576c1a67_0_3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 is the basic definition, but there is a bit more you need to know. </a:t>
            </a:r>
            <a:endParaRPr/>
          </a:p>
        </p:txBody>
      </p:sp>
      <p:sp>
        <p:nvSpPr>
          <p:cNvPr id="289" name="Google Shape;289;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8d0a459bb7_0_3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g28d0a459bb7_0_3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Photosynthesis happens in the plant cell part known as the chloroplast, which contain chlorophyll. </a:t>
            </a:r>
            <a:endParaRPr/>
          </a:p>
        </p:txBody>
      </p:sp>
      <p:sp>
        <p:nvSpPr>
          <p:cNvPr id="296" name="Google Shape;296;g28d0a459bb7_0_3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8d0a459bb7_0_40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g28d0a459bb7_0_40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Chlorophyll</a:t>
            </a:r>
            <a:r>
              <a:rPr lang="en-US"/>
              <a:t> helps the plant absorb light energy from the SUn during photosynthesis. It captures the sun’s light energy so it can be used to make a food for the plant.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28d0a459bb7_0_2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 name="Google Shape;315;g28d0a459bb7_0_2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 photosynthesis, green plants use chlorophyll, carbon dioxide, water, and sunlight to make their own food. </a:t>
            </a:r>
            <a:endParaRPr/>
          </a:p>
        </p:txBody>
      </p:sp>
      <p:sp>
        <p:nvSpPr>
          <p:cNvPr id="316" name="Google Shape;316;g28d0a459bb7_0_2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8d0a459bb7_0_4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g28d0a459bb7_0_4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a:t>
            </a:r>
            <a:r>
              <a:rPr lang="en-US"/>
              <a:t>he leaves of the plant make the food. The food, or sugar, is also known as glucose.</a:t>
            </a:r>
            <a:endParaRPr/>
          </a:p>
          <a:p>
            <a:pPr indent="0" lvl="0" marL="0" rtl="0" algn="l">
              <a:lnSpc>
                <a:spcPct val="100000"/>
              </a:lnSpc>
              <a:spcBef>
                <a:spcPts val="0"/>
              </a:spcBef>
              <a:spcAft>
                <a:spcPts val="0"/>
              </a:spcAft>
              <a:buSzPts val="1400"/>
              <a:buNone/>
            </a:pPr>
            <a:r>
              <a:t/>
            </a:r>
            <a:endParaRPr/>
          </a:p>
        </p:txBody>
      </p:sp>
      <p:sp>
        <p:nvSpPr>
          <p:cNvPr id="327" name="Google Shape;327;g28d0a459bb7_0_49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8d0a459bb7_0_5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g28d0a459bb7_0_50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Oxygen is also made during photosynthesis and is released by the plant.</a:t>
            </a:r>
            <a:endParaRPr/>
          </a:p>
        </p:txBody>
      </p:sp>
      <p:sp>
        <p:nvSpPr>
          <p:cNvPr id="336" name="Google Shape;336;g28d0a459bb7_0_50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d96993b0a5_0_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gd96993b0a5_0_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345" name="Google Shape;345;gd96993b0a5_0_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8c7b7e697c_0_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g28c7b7e697c_0_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Why is </a:t>
            </a:r>
            <a:r>
              <a:rPr lang="en-US"/>
              <a:t>chlorophyll</a:t>
            </a:r>
            <a:r>
              <a:rPr lang="en-US"/>
              <a:t> </a:t>
            </a:r>
            <a:r>
              <a:rPr lang="en-US"/>
              <a:t>important</a:t>
            </a:r>
            <a:r>
              <a:rPr lang="en-US"/>
              <a:t> during photosynthesis?</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[Chlorophyll helps the plant absorb light energy from the Sun. This helps the plant make food, or glucose.]</a:t>
            </a:r>
            <a:endParaRPr/>
          </a:p>
        </p:txBody>
      </p:sp>
      <p:sp>
        <p:nvSpPr>
          <p:cNvPr id="351" name="Google Shape;351;g28c7b7e697c_0_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7e68c1a8e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g27e68c1a8e3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 </a:t>
            </a:r>
            <a:r>
              <a:rPr b="1" lang="en-US"/>
              <a:t>What do plants need to survive?</a:t>
            </a:r>
            <a:endParaRPr b="1"/>
          </a:p>
          <a:p>
            <a:pPr indent="0" lvl="0" marL="0" rtl="0" algn="l">
              <a:lnSpc>
                <a:spcPct val="100000"/>
              </a:lnSpc>
              <a:spcBef>
                <a:spcPts val="0"/>
              </a:spcBef>
              <a:spcAft>
                <a:spcPts val="0"/>
              </a:spcAft>
              <a:buSzPts val="1400"/>
              <a:buNone/>
            </a:pPr>
            <a:r>
              <a:rPr b="0" lang="en-US"/>
              <a:t>[Pause and illicit predictions from students.]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I love all these thoughtful scientific hypotheses!  Be sure to keep this question and your predictions in mind as we move through these next few lessons, and we’ll continue to revisit it.</a:t>
            </a:r>
            <a:endParaRPr/>
          </a:p>
        </p:txBody>
      </p:sp>
      <p:sp>
        <p:nvSpPr>
          <p:cNvPr id="132" name="Google Shape;132;g27e68c1a8e3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8c7b7e697c_0_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g28c7b7e697c_0_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Photosynthesis takes place in the ____________, which contain ______________.</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[Chloroplasts, chlorophyll]</a:t>
            </a:r>
            <a:endParaRPr/>
          </a:p>
        </p:txBody>
      </p:sp>
      <p:sp>
        <p:nvSpPr>
          <p:cNvPr id="361" name="Google Shape;361;g28c7b7e697c_0_7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8d0a459bb7_0_5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g28d0a459bb7_0_5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Photosynthesis takes place in the [chloroplasts], which contain [chlorophyll].</a:t>
            </a:r>
            <a:endParaRPr/>
          </a:p>
        </p:txBody>
      </p:sp>
      <p:sp>
        <p:nvSpPr>
          <p:cNvPr id="371" name="Google Shape;371;g28d0a459bb7_0_5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8d0a459bb7_0_5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g28d0a459bb7_0_5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 photosynthesis, green plants use or take in: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[Sunlight through chlorophyll, carbon dioxide, and water]</a:t>
            </a:r>
            <a:endParaRPr/>
          </a:p>
        </p:txBody>
      </p:sp>
      <p:sp>
        <p:nvSpPr>
          <p:cNvPr id="381" name="Google Shape;381;g28d0a459bb7_0_5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8d0a459bb7_0_5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g28d0a459bb7_0_5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 photosynthesis, green plants use or take in: Sunlight through chlorophyll, carbon dioxide, and water.</a:t>
            </a:r>
            <a:endParaRPr/>
          </a:p>
        </p:txBody>
      </p:sp>
      <p:sp>
        <p:nvSpPr>
          <p:cNvPr id="393" name="Google Shape;393;g28d0a459bb7_0_5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8d0a459bb7_0_5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 name="Google Shape;404;g28d0a459bb7_0_5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 photosynthesis, green plants use or take in: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[Glucose (sugar) and oxygen]</a:t>
            </a:r>
            <a:endParaRPr/>
          </a:p>
        </p:txBody>
      </p:sp>
      <p:sp>
        <p:nvSpPr>
          <p:cNvPr id="405" name="Google Shape;405;g28d0a459bb7_0_56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8d0a459bb7_0_5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g28d0a459bb7_0_57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 photosynthesis, green plants use or take in: Glucose (sugar) and oxygen</a:t>
            </a:r>
            <a:endParaRPr/>
          </a:p>
        </p:txBody>
      </p:sp>
      <p:sp>
        <p:nvSpPr>
          <p:cNvPr id="416" name="Google Shape;416;g28d0a459bb7_0_57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5e11802ac4_0_4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g25e11802ac4_0_4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examples of </a:t>
            </a:r>
            <a:r>
              <a:rPr b="1" lang="en-US"/>
              <a:t>photosynthesis</a:t>
            </a:r>
            <a:r>
              <a:rPr lang="en-US"/>
              <a:t>.</a:t>
            </a:r>
            <a:endParaRPr/>
          </a:p>
        </p:txBody>
      </p:sp>
      <p:sp>
        <p:nvSpPr>
          <p:cNvPr id="427" name="Google Shape;427;g25e11802ac4_0_4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7e576c1a67_0_7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3" name="Google Shape;433;g27e576c1a67_0_79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 example of photosynthesis is flowers in a garden. The flowers take in sunlight, water, and carbon dioxide. They make glucose which helps them grow and eventually bloom.</a:t>
            </a:r>
            <a:endParaRPr/>
          </a:p>
        </p:txBody>
      </p:sp>
      <p:sp>
        <p:nvSpPr>
          <p:cNvPr id="434" name="Google Shape;434;g27e576c1a67_0_79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7e576c1a67_0_8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2" name="Google Shape;442;g27e576c1a67_0_8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Another</a:t>
            </a:r>
            <a:r>
              <a:rPr lang="en-US"/>
              <a:t> example of photosynthesis is crops in a field. They take in the sunlight, water, and carbon dioxide to make glucose. The glucose helps them grow into fruit, vegetables, and other crops that humans and other organisms can eat.</a:t>
            </a:r>
            <a:endParaRPr/>
          </a:p>
        </p:txBody>
      </p:sp>
      <p:sp>
        <p:nvSpPr>
          <p:cNvPr id="443" name="Google Shape;443;g27e576c1a67_0_80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5e11802ac4_0_6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g25e11802ac4_0_6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non-examples of </a:t>
            </a:r>
            <a:r>
              <a:rPr b="1" lang="en-US"/>
              <a:t>photosynthesis</a:t>
            </a:r>
            <a:r>
              <a:rPr lang="en-US"/>
              <a:t>.</a:t>
            </a:r>
            <a:endParaRPr/>
          </a:p>
        </p:txBody>
      </p:sp>
      <p:sp>
        <p:nvSpPr>
          <p:cNvPr id="452" name="Google Shape;452;g25e11802ac4_0_6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8d0a459bb7_0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g28d0a459bb7_0_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Feedback: Alternatively, you can also provide students a virtual investigation where students engage in a simplified computer science program to control the growing of plants based on changing different variables: https://scratch.mit.edu/studios/9323539/</a:t>
            </a:r>
            <a:endParaRPr/>
          </a:p>
        </p:txBody>
      </p:sp>
      <p:sp>
        <p:nvSpPr>
          <p:cNvPr id="140" name="Google Shape;140;g28d0a459bb7_0_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5e11802ac4_0_8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g25e11802ac4_0_8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water </a:t>
            </a:r>
            <a:r>
              <a:rPr lang="en-US"/>
              <a:t>cycle is not an example of photosynthesis. The water cycle shows how water moves through our environment, not how plants make food</a:t>
            </a:r>
            <a:r>
              <a:rPr lang="en-US"/>
              <a:t>. </a:t>
            </a:r>
            <a:endParaRPr/>
          </a:p>
        </p:txBody>
      </p:sp>
      <p:sp>
        <p:nvSpPr>
          <p:cNvPr id="459" name="Google Shape;459;g25e11802ac4_0_8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5e11802ac4_0_7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g25e11802ac4_0_7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The rock cycle is not an example of photosynthesis. It shows how different types of rocks are </a:t>
            </a:r>
            <a:r>
              <a:rPr lang="en-US"/>
              <a:t>formed</a:t>
            </a:r>
            <a:r>
              <a:rPr lang="en-US"/>
              <a:t>, not how plants make their own food.</a:t>
            </a:r>
            <a:endParaRPr/>
          </a:p>
        </p:txBody>
      </p:sp>
      <p:sp>
        <p:nvSpPr>
          <p:cNvPr id="468" name="Google Shape;468;g25e11802ac4_0_7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5e11802ac4_0_8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g25e11802ac4_0_8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477" name="Google Shape;477;g25e11802ac4_0_8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27430209113_0_14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2" name="Google Shape;482;g27430209113_0_14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Why are the water and rock cycles not examples of photosynthesis?</a:t>
            </a:r>
            <a:endParaRPr b="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water </a:t>
            </a:r>
            <a:r>
              <a:rPr lang="en-US"/>
              <a:t>cycle</a:t>
            </a:r>
            <a:r>
              <a:rPr lang="en-US"/>
              <a:t> shows how water moves through the environment. The rock cycle shows how different types of </a:t>
            </a:r>
            <a:r>
              <a:rPr lang="en-US"/>
              <a:t>rocks</a:t>
            </a:r>
            <a:r>
              <a:rPr lang="en-US"/>
              <a:t> are made. Neither show how plants make their own food, which is what photosynthesis is.]</a:t>
            </a:r>
            <a:endParaRPr/>
          </a:p>
        </p:txBody>
      </p:sp>
      <p:sp>
        <p:nvSpPr>
          <p:cNvPr id="483" name="Google Shape;483;g27430209113_0_14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25e11802ac4_0_10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4" name="Google Shape;494;g25e11802ac4_0_10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can also break down the term </a:t>
            </a:r>
            <a:r>
              <a:rPr b="1" lang="en-US"/>
              <a:t>photosynthesis </a:t>
            </a:r>
            <a:r>
              <a:rPr lang="en-US"/>
              <a:t>into different word parts to help us remember the meaning.  Let’s take a look!</a:t>
            </a:r>
            <a:endParaRPr/>
          </a:p>
        </p:txBody>
      </p:sp>
      <p:sp>
        <p:nvSpPr>
          <p:cNvPr id="495" name="Google Shape;495;g25e11802ac4_0_10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25e11802ac4_0_13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1" name="Google Shape;501;g25e11802ac4_0_13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can break up the term photosynthesis into two parts: a prefix and a root.</a:t>
            </a:r>
            <a:endParaRPr/>
          </a:p>
        </p:txBody>
      </p:sp>
      <p:sp>
        <p:nvSpPr>
          <p:cNvPr id="502" name="Google Shape;502;g25e11802ac4_0_13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28d0a459bb7_0_6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3" name="Google Shape;513;g28d0a459bb7_0_60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prefix, photo, means light.</a:t>
            </a:r>
            <a:endParaRPr/>
          </a:p>
        </p:txBody>
      </p:sp>
      <p:sp>
        <p:nvSpPr>
          <p:cNvPr id="514" name="Google Shape;514;g28d0a459bb7_0_60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8d0a459bb7_0_6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5" name="Google Shape;525;g28d0a459bb7_0_6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suffix, synthesi,  means putting two or more things together to make something new.</a:t>
            </a:r>
            <a:endParaRPr/>
          </a:p>
        </p:txBody>
      </p:sp>
      <p:sp>
        <p:nvSpPr>
          <p:cNvPr id="526" name="Google Shape;526;g28d0a459bb7_0_6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8d0a459bb7_0_6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7" name="Google Shape;537;g28d0a459bb7_0_6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Photosynthesis means using light to put together. Photosynthesis uses light energy to put together sugar so the plant can grow. </a:t>
            </a:r>
            <a:endParaRPr/>
          </a:p>
        </p:txBody>
      </p:sp>
      <p:sp>
        <p:nvSpPr>
          <p:cNvPr id="538" name="Google Shape;538;g28d0a459bb7_0_62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28d0a459bb7_0_6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8" name="Google Shape;548;g28d0a459bb7_0_6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549" name="Google Shape;549;g28d0a459bb7_0_6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9" name="Google Shape;149;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28d0a459bb7_0_6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4" name="Google Shape;554;g28d0a459bb7_0_6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t>How can we use the word parts of photosynthesis to help us remember the definition of the term? </a:t>
            </a:r>
            <a:endParaRPr sz="1200"/>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[Photo = light </a:t>
            </a:r>
            <a:endParaRPr/>
          </a:p>
          <a:p>
            <a:pPr indent="0" lvl="0" marL="0" marR="0" rtl="0" algn="l">
              <a:lnSpc>
                <a:spcPct val="100000"/>
              </a:lnSpc>
              <a:spcBef>
                <a:spcPts val="0"/>
              </a:spcBef>
              <a:spcAft>
                <a:spcPts val="0"/>
              </a:spcAft>
              <a:buClr>
                <a:schemeClr val="dk1"/>
              </a:buClr>
              <a:buSzPts val="1200"/>
              <a:buFont typeface="Calibri"/>
              <a:buNone/>
            </a:pPr>
            <a:r>
              <a:rPr lang="en-US"/>
              <a:t>Synthesis = to put two or more things together </a:t>
            </a:r>
            <a:endParaRPr/>
          </a:p>
          <a:p>
            <a:pPr indent="0" lvl="0" marL="0" marR="0" rtl="0" algn="l">
              <a:lnSpc>
                <a:spcPct val="100000"/>
              </a:lnSpc>
              <a:spcBef>
                <a:spcPts val="0"/>
              </a:spcBef>
              <a:spcAft>
                <a:spcPts val="0"/>
              </a:spcAft>
              <a:buClr>
                <a:schemeClr val="dk1"/>
              </a:buClr>
              <a:buSzPts val="1200"/>
              <a:buFont typeface="Calibri"/>
              <a:buNone/>
            </a:pPr>
            <a:r>
              <a:rPr lang="en-US"/>
              <a:t>In photosynthesis, light is used to build the sugars that plants need.]</a:t>
            </a:r>
            <a:endParaRPr sz="1200"/>
          </a:p>
        </p:txBody>
      </p:sp>
      <p:sp>
        <p:nvSpPr>
          <p:cNvPr id="555" name="Google Shape;555;g28d0a459bb7_0_6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25e11802ac4_0_22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4" name="Google Shape;564;g25e11802ac4_0_22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565" name="Google Shape;565;g25e11802ac4_0_22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28d0a459bb7_0_2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1" name="Google Shape;571;g28d0a459bb7_0_2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200"/>
              <a:buNone/>
            </a:pPr>
            <a:r>
              <a:rPr b="1" lang="en-US"/>
              <a:t>Photosynthesis</a:t>
            </a:r>
            <a:r>
              <a:rPr lang="en-US"/>
              <a:t> is the process that green plants use to make their own food.</a:t>
            </a:r>
            <a:endParaRPr/>
          </a:p>
        </p:txBody>
      </p:sp>
      <p:sp>
        <p:nvSpPr>
          <p:cNvPr id="572" name="Google Shape;572;g28d0a459bb7_0_23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25e11802ac4_0_19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9" name="Google Shape;579;g25e11802ac4_0_19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photosynthesis</a:t>
            </a:r>
            <a:r>
              <a:rPr lang="en-US">
                <a:solidFill>
                  <a:srgbClr val="242424"/>
                </a:solidFill>
              </a:rPr>
              <a:t>. </a:t>
            </a:r>
            <a:endParaRPr/>
          </a:p>
        </p:txBody>
      </p:sp>
      <p:sp>
        <p:nvSpPr>
          <p:cNvPr id="580" name="Google Shape;580;g25e11802ac4_0_19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25e11802ac4_0_18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0" name="Google Shape;590;g25e11802ac4_0_18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does </a:t>
            </a:r>
            <a:r>
              <a:rPr b="1" lang="en-US">
                <a:solidFill>
                  <a:srgbClr val="242424"/>
                </a:solidFill>
              </a:rPr>
              <a:t>photosynthesis </a:t>
            </a:r>
            <a:r>
              <a:rPr lang="en-US">
                <a:solidFill>
                  <a:srgbClr val="242424"/>
                </a:solidFill>
              </a:rPr>
              <a:t>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b="1" lang="en-US"/>
              <a:t>photosynthesis</a:t>
            </a:r>
            <a:r>
              <a:rPr b="1" lang="en-US"/>
              <a:t>.</a:t>
            </a:r>
            <a:endParaRPr>
              <a:solidFill>
                <a:schemeClr val="dk1"/>
              </a:solidFill>
            </a:endParaRPr>
          </a:p>
        </p:txBody>
      </p:sp>
      <p:sp>
        <p:nvSpPr>
          <p:cNvPr id="591" name="Google Shape;591;g25e11802ac4_0_18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25e11802ac4_0_19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2" name="Google Shape;612;g25e11802ac4_0_19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picture of</a:t>
            </a:r>
            <a:r>
              <a:rPr lang="en-US"/>
              <a:t> </a:t>
            </a:r>
            <a:r>
              <a:rPr b="1" lang="en-US"/>
              <a:t>photosynthesis </a:t>
            </a:r>
            <a:r>
              <a:rPr lang="en-US" sz="1200">
                <a:solidFill>
                  <a:schemeClr val="dk1"/>
                </a:solidFill>
              </a:rPr>
              <a:t>from these four choices</a:t>
            </a:r>
            <a:r>
              <a:rPr lang="en-US"/>
              <a:t>.</a:t>
            </a:r>
            <a:endParaRPr/>
          </a:p>
        </p:txBody>
      </p:sp>
      <p:sp>
        <p:nvSpPr>
          <p:cNvPr id="613" name="Google Shape;613;g25e11802ac4_0_19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28d0a459bb7_0_7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2" name="Google Shape;632;g28d0a459bb7_0_7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This is the picture that shows </a:t>
            </a:r>
            <a:r>
              <a:rPr b="1" lang="en-US"/>
              <a:t>photosynthesis.</a:t>
            </a:r>
            <a:endParaRPr/>
          </a:p>
        </p:txBody>
      </p:sp>
      <p:sp>
        <p:nvSpPr>
          <p:cNvPr id="633" name="Google Shape;633;g28d0a459bb7_0_7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25e11802ac4_0_2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3" name="Google Shape;653;g25e11802ac4_0_21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Here is the Frayer model filled in with a picture of </a:t>
            </a:r>
            <a:r>
              <a:rPr b="1" lang="en-US"/>
              <a:t>photosynthesis.</a:t>
            </a:r>
            <a:endParaRPr>
              <a:solidFill>
                <a:schemeClr val="dk1"/>
              </a:solidFill>
            </a:endParaRPr>
          </a:p>
        </p:txBody>
      </p:sp>
      <p:sp>
        <p:nvSpPr>
          <p:cNvPr id="654" name="Google Shape;654;g25e11802ac4_0_21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25e11802ac4_0_21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6" name="Google Shape;676;g25e11802ac4_0_21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definition of </a:t>
            </a:r>
            <a:r>
              <a:rPr b="1" lang="en-US"/>
              <a:t>photosynthesis</a:t>
            </a:r>
            <a:r>
              <a:rPr b="1" lang="en-US" sz="1200">
                <a:solidFill>
                  <a:schemeClr val="dk1"/>
                </a:solidFill>
              </a:rPr>
              <a:t> </a:t>
            </a:r>
            <a:r>
              <a:rPr lang="en-US" sz="1200">
                <a:solidFill>
                  <a:schemeClr val="dk1"/>
                </a:solidFill>
              </a:rPr>
              <a:t>from these four choices.</a:t>
            </a:r>
            <a:endParaRPr sz="1200">
              <a:solidFill>
                <a:schemeClr val="dk1"/>
              </a:solidFill>
            </a:endParaRPr>
          </a:p>
        </p:txBody>
      </p:sp>
      <p:sp>
        <p:nvSpPr>
          <p:cNvPr id="677" name="Google Shape;677;g25e11802ac4_0_21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28d164d3bd8_0_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7" name="Google Shape;697;g28d164d3bd8_0_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“The process that green plants use to make their own food is correct” is correct! This is the definition of </a:t>
            </a:r>
            <a:r>
              <a:rPr b="1" lang="en-US"/>
              <a:t>photosynthesis</a:t>
            </a:r>
            <a:r>
              <a:rPr lang="en-US"/>
              <a:t>.</a:t>
            </a:r>
            <a:endParaRPr sz="1200">
              <a:solidFill>
                <a:schemeClr val="dk1"/>
              </a:solidFill>
            </a:endParaRPr>
          </a:p>
        </p:txBody>
      </p:sp>
      <p:sp>
        <p:nvSpPr>
          <p:cNvPr id="698" name="Google Shape;698;g28d164d3bd8_0_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7e576c1a67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g27e576c1a67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Living things are organisms that grow, change, and respond to its environment.</a:t>
            </a:r>
            <a:endParaRPr/>
          </a:p>
        </p:txBody>
      </p:sp>
      <p:sp>
        <p:nvSpPr>
          <p:cNvPr id="155" name="Google Shape;155;g27e576c1a67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25e11802ac4_0_23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9" name="Google Shape;719;g25e11802ac4_0_23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Here is the Frayer Model with a picture and the definition filled in for </a:t>
            </a:r>
            <a:r>
              <a:rPr b="1" lang="en-US"/>
              <a:t>photosynthesis</a:t>
            </a:r>
            <a:r>
              <a:rPr b="1" lang="en-US"/>
              <a:t>: </a:t>
            </a:r>
            <a:r>
              <a:rPr lang="en-US"/>
              <a:t> the process that green plants use to make their own food.</a:t>
            </a:r>
            <a:endParaRPr>
              <a:solidFill>
                <a:schemeClr val="dk1"/>
              </a:solidFill>
            </a:endParaRPr>
          </a:p>
        </p:txBody>
      </p:sp>
      <p:sp>
        <p:nvSpPr>
          <p:cNvPr id="720" name="Google Shape;720;g25e11802ac4_0_23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25e11802ac4_0_23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3" name="Google Shape;743;g25e11802ac4_0_23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example of </a:t>
            </a:r>
            <a:r>
              <a:rPr b="1" lang="en-US"/>
              <a:t>photosynthesis</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from these four choices. </a:t>
            </a:r>
            <a:endParaRPr sz="1200">
              <a:solidFill>
                <a:schemeClr val="dk1"/>
              </a:solidFill>
            </a:endParaRPr>
          </a:p>
        </p:txBody>
      </p:sp>
      <p:sp>
        <p:nvSpPr>
          <p:cNvPr id="744" name="Google Shape;744;g25e11802ac4_0_23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28d164d3bd8_0_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4" name="Google Shape;764;g28d164d3bd8_0_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“A daisy making its own food” is correct! This is an example of </a:t>
            </a:r>
            <a:r>
              <a:rPr b="1" lang="en-US"/>
              <a:t>photosynthesis.</a:t>
            </a:r>
            <a:endParaRPr sz="1200">
              <a:solidFill>
                <a:schemeClr val="dk1"/>
              </a:solidFill>
            </a:endParaRPr>
          </a:p>
        </p:txBody>
      </p:sp>
      <p:sp>
        <p:nvSpPr>
          <p:cNvPr id="765" name="Google Shape;765;g28d164d3bd8_0_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25e11802ac4_0_25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6" name="Google Shape;786;g25e11802ac4_0_25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t>Here is the Frayer Model with a picture, definition, and an example of </a:t>
            </a:r>
            <a:r>
              <a:rPr b="1" lang="en-US" sz="1100"/>
              <a:t>photosynthesis</a:t>
            </a:r>
            <a:r>
              <a:rPr lang="en-US" sz="1100"/>
              <a:t>: A daisy making its own food.</a:t>
            </a:r>
            <a:endParaRPr sz="1100">
              <a:solidFill>
                <a:schemeClr val="dk1"/>
              </a:solidFill>
            </a:endParaRPr>
          </a:p>
        </p:txBody>
      </p:sp>
      <p:sp>
        <p:nvSpPr>
          <p:cNvPr id="787" name="Google Shape;787;g25e11802ac4_0_25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25e11802ac4_0_25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1" name="Google Shape;811;g25e11802ac4_0_25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does </a:t>
            </a:r>
            <a:r>
              <a:rPr b="1" lang="en-US"/>
              <a:t>photosynthesis </a:t>
            </a:r>
            <a:r>
              <a:rPr lang="en-US"/>
              <a:t>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812" name="Google Shape;812;g25e11802ac4_0_25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28d164d3bd8_0_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2" name="Google Shape;832;g28d164d3bd8_0_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“Photosynthesis makes food for plants. We eat plants as food or use them for other things like medicine in our daily lives.” That is correct! This is an example of how </a:t>
            </a:r>
            <a:r>
              <a:rPr b="1" lang="en-US"/>
              <a:t>photosynthesis </a:t>
            </a:r>
            <a:r>
              <a:rPr lang="en-US"/>
              <a:t>impacts your life.</a:t>
            </a:r>
            <a:endParaRPr sz="1200">
              <a:solidFill>
                <a:schemeClr val="dk1"/>
              </a:solidFill>
            </a:endParaRPr>
          </a:p>
        </p:txBody>
      </p:sp>
      <p:sp>
        <p:nvSpPr>
          <p:cNvPr id="833" name="Google Shape;833;g28d164d3bd8_0_9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g25e11802ac4_0_26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4" name="Google Shape;854;g25e11802ac4_0_26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rPr>
              <a:t>Here is the Frayer Model with a picture, definition, example, and a correct response to “how d</a:t>
            </a:r>
            <a:r>
              <a:rPr lang="en-US"/>
              <a:t>oes </a:t>
            </a:r>
            <a:r>
              <a:rPr b="1" lang="en-US"/>
              <a:t>photosynthesis</a:t>
            </a:r>
            <a:r>
              <a:rPr b="1" lang="en-US" sz="1200">
                <a:solidFill>
                  <a:schemeClr val="dk1"/>
                </a:solidFill>
              </a:rPr>
              <a:t> </a:t>
            </a:r>
            <a:r>
              <a:rPr lang="en-US" sz="1200">
                <a:solidFill>
                  <a:schemeClr val="dk1"/>
                </a:solidFill>
              </a:rPr>
              <a:t>impact my life?”: </a:t>
            </a:r>
            <a:r>
              <a:rPr lang="en-US"/>
              <a:t>P</a:t>
            </a:r>
            <a:r>
              <a:rPr lang="en-US"/>
              <a:t>hotosynthesis makes food for plants. We eat plants as food or use them for other things like medicine in our daily lives.</a:t>
            </a:r>
            <a:endParaRPr/>
          </a:p>
        </p:txBody>
      </p:sp>
      <p:sp>
        <p:nvSpPr>
          <p:cNvPr id="855" name="Google Shape;855;g25e11802ac4_0_26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0" name="Google Shape;880;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881" name="Google Shape;881;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g27e576c1a67_0_10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7" name="Google Shape;887;g27e576c1a67_0_10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b="1" lang="en-US"/>
              <a:t>Photosynthesis</a:t>
            </a:r>
            <a:r>
              <a:rPr lang="en-US"/>
              <a:t> is the process that green plants use to make their own food.</a:t>
            </a:r>
            <a:endParaRPr/>
          </a:p>
        </p:txBody>
      </p:sp>
      <p:sp>
        <p:nvSpPr>
          <p:cNvPr id="888" name="Google Shape;888;g27e576c1a67_0_107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g28c7b7e697c_0_2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5" name="Google Shape;895;g28c7b7e697c_0_2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Let’s reflect once more on our big question. Our “big question” is:</a:t>
            </a:r>
            <a:r>
              <a:rPr b="1" lang="en-US"/>
              <a:t>  What do plants need to survive?</a:t>
            </a:r>
            <a:endParaRPr b="1"/>
          </a:p>
          <a:p>
            <a:pPr indent="0" lvl="0" marL="0" rtl="0" algn="l">
              <a:lnSpc>
                <a:spcPct val="100000"/>
              </a:lnSpc>
              <a:spcBef>
                <a:spcPts val="0"/>
              </a:spcBef>
              <a:spcAft>
                <a:spcPts val="0"/>
              </a:spcAft>
              <a:buClr>
                <a:schemeClr val="dk1"/>
              </a:buClr>
              <a:buSzPts val="1400"/>
              <a:buFont typeface="Arial"/>
              <a:buNone/>
            </a:pPr>
            <a:r>
              <a:rPr lang="en-US"/>
              <a:t> </a:t>
            </a:r>
            <a:endParaRPr/>
          </a:p>
          <a:p>
            <a:pPr indent="0" lvl="0" marL="0" rtl="0" algn="l">
              <a:lnSpc>
                <a:spcPct val="100000"/>
              </a:lnSpc>
              <a:spcBef>
                <a:spcPts val="0"/>
              </a:spcBef>
              <a:spcAft>
                <a:spcPts val="0"/>
              </a:spcAft>
              <a:buClr>
                <a:schemeClr val="dk1"/>
              </a:buClr>
              <a:buSzPts val="1400"/>
              <a:buFont typeface="Arial"/>
              <a:buNone/>
            </a:pPr>
            <a:r>
              <a:rPr lang="en-US"/>
              <a:t>Does anyone have any additional examples to share that haven’t been discussed yet? </a:t>
            </a:r>
            <a:endParaRPr/>
          </a:p>
        </p:txBody>
      </p:sp>
      <p:sp>
        <p:nvSpPr>
          <p:cNvPr id="896" name="Google Shape;896;g28c7b7e697c_0_2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8d0a459bb7_0_2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g28d0a459bb7_0_2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Convert means to change something. For example, when you bake cookie dough, you change the liquidy </a:t>
            </a:r>
            <a:r>
              <a:rPr lang="en-US"/>
              <a:t>cookie</a:t>
            </a:r>
            <a:r>
              <a:rPr lang="en-US"/>
              <a:t> dough into solid cookies. </a:t>
            </a:r>
            <a:endParaRPr/>
          </a:p>
        </p:txBody>
      </p:sp>
      <p:sp>
        <p:nvSpPr>
          <p:cNvPr id="164" name="Google Shape;164;g28d0a459bb7_0_2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28d164d3bd8_0_1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4" name="Google Shape;904;g28d164d3bd8_0_1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Click the link above for a simulation to deepen your understanding of photosynthesis.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Feedback: Providing a simulation activity is a great way to make science thinking visible. In this simulation, students have the opportunity to make predictions and apply an idea to a new situation by changing the variables in the simulation (i.e., light intensity).</a:t>
            </a:r>
            <a:endParaRPr/>
          </a:p>
        </p:txBody>
      </p:sp>
      <p:sp>
        <p:nvSpPr>
          <p:cNvPr id="905" name="Google Shape;905;g28d164d3bd8_0_1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5" name="Google Shape;915;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Thanks for watching, and please continue watching CAPs available from this website.  </a:t>
            </a:r>
            <a:endParaRPr/>
          </a:p>
        </p:txBody>
      </p:sp>
      <p:sp>
        <p:nvSpPr>
          <p:cNvPr id="916" name="Google Shape;916;p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1" name="Google Shape;921;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8d0a459bb7_0_2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g28d0a459bb7_0_2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Convert means to change something. For example, when you eat a cookie, you use it to not feel hungry anymore.</a:t>
            </a:r>
            <a:endParaRPr/>
          </a:p>
        </p:txBody>
      </p:sp>
      <p:sp>
        <p:nvSpPr>
          <p:cNvPr id="172" name="Google Shape;172;g28d0a459bb7_0_25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8d0a459bb7_0_1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g28d0a459bb7_0_19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cell is a tiny “building </a:t>
            </a:r>
            <a:r>
              <a:rPr lang="en-US"/>
              <a:t>block</a:t>
            </a:r>
            <a:r>
              <a:rPr lang="en-US"/>
              <a:t>” of life that makes up plants and animals.</a:t>
            </a:r>
            <a:endParaRPr/>
          </a:p>
        </p:txBody>
      </p:sp>
      <p:sp>
        <p:nvSpPr>
          <p:cNvPr id="180" name="Google Shape;180;g28d0a459bb7_0_19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6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6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7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74"/>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7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7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7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75"/>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75"/>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7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7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7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6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6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7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7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6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9" name="Google Shape;39;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6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6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5" name="Google Shape;45;p6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6" name="Google Shape;46;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7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2" name="Google Shape;52;p7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3" name="Google Shape;53;p7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4" name="Google Shape;54;p7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5" name="Google Shape;55;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7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7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7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7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7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7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7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73"/>
          <p:cNvSpPr/>
          <p:nvPr>
            <p:ph idx="2" type="pic"/>
          </p:nvPr>
        </p:nvSpPr>
        <p:spPr>
          <a:xfrm>
            <a:off x="1792288" y="612775"/>
            <a:ext cx="5486400" cy="4114800"/>
          </a:xfrm>
          <a:prstGeom prst="rect">
            <a:avLst/>
          </a:prstGeom>
          <a:noFill/>
          <a:ln>
            <a:noFill/>
          </a:ln>
        </p:spPr>
      </p:sp>
      <p:sp>
        <p:nvSpPr>
          <p:cNvPr id="68" name="Google Shape;68;p7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7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7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4.png"/><Relationship Id="rId11" Type="http://schemas.openxmlformats.org/officeDocument/2006/relationships/image" Target="../media/image5.png"/><Relationship Id="rId10" Type="http://schemas.openxmlformats.org/officeDocument/2006/relationships/image" Target="../media/image6.png"/><Relationship Id="rId12" Type="http://schemas.openxmlformats.org/officeDocument/2006/relationships/image" Target="../media/image9.png"/><Relationship Id="rId9" Type="http://schemas.openxmlformats.org/officeDocument/2006/relationships/image" Target="../media/image12.png"/><Relationship Id="rId5" Type="http://schemas.openxmlformats.org/officeDocument/2006/relationships/image" Target="../media/image7.png"/><Relationship Id="rId6" Type="http://schemas.openxmlformats.org/officeDocument/2006/relationships/image" Target="../media/image3.png"/><Relationship Id="rId7" Type="http://schemas.openxmlformats.org/officeDocument/2006/relationships/image" Target="../media/image8.png"/><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18.jpg"/><Relationship Id="rId5"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4.png"/><Relationship Id="rId4" Type="http://schemas.openxmlformats.org/officeDocument/2006/relationships/image" Target="../media/image18.jpg"/><Relationship Id="rId5" Type="http://schemas.openxmlformats.org/officeDocument/2006/relationships/image" Target="../media/image2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4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4.png"/><Relationship Id="rId4" Type="http://schemas.openxmlformats.org/officeDocument/2006/relationships/image" Target="../media/image4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4.png"/><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4.pn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6.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3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4.png"/><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3.jp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6.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6.png"/><Relationship Id="rId4" Type="http://schemas.openxmlformats.org/officeDocument/2006/relationships/image" Target="../media/image35.png"/><Relationship Id="rId5"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6.png"/><Relationship Id="rId4" Type="http://schemas.openxmlformats.org/officeDocument/2006/relationships/image" Target="../media/image2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png"/><Relationship Id="rId4" Type="http://schemas.openxmlformats.org/officeDocument/2006/relationships/image" Target="../media/image2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6.png"/><Relationship Id="rId4" Type="http://schemas.openxmlformats.org/officeDocument/2006/relationships/image" Target="../media/image2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4.png"/><Relationship Id="rId4" Type="http://schemas.openxmlformats.org/officeDocument/2006/relationships/image" Target="../media/image35.png"/><Relationship Id="rId5"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4.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4.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6.png"/><Relationship Id="rId4" Type="http://schemas.openxmlformats.org/officeDocument/2006/relationships/image" Target="../media/image2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6.png"/><Relationship Id="rId4" Type="http://schemas.openxmlformats.org/officeDocument/2006/relationships/image" Target="../media/image2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6.png"/><Relationship Id="rId4" Type="http://schemas.openxmlformats.org/officeDocument/2006/relationships/image" Target="../media/image2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6.png"/><Relationship Id="rId4" Type="http://schemas.openxmlformats.org/officeDocument/2006/relationships/image" Target="../media/image2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6.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6.png"/><Relationship Id="rId4" Type="http://schemas.openxmlformats.org/officeDocument/2006/relationships/image" Target="../media/image38.png"/><Relationship Id="rId5" Type="http://schemas.openxmlformats.org/officeDocument/2006/relationships/image" Target="../media/image6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6.png"/><Relationship Id="rId4" Type="http://schemas.openxmlformats.org/officeDocument/2006/relationships/image" Target="../media/image38.png"/><Relationship Id="rId5" Type="http://schemas.openxmlformats.org/officeDocument/2006/relationships/image" Target="../media/image6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6.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6.png"/><Relationship Id="rId4" Type="http://schemas.openxmlformats.org/officeDocument/2006/relationships/image" Target="../media/image44.png"/><Relationship Id="rId5" Type="http://schemas.openxmlformats.org/officeDocument/2006/relationships/image" Target="../media/image4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6.png"/><Relationship Id="rId4" Type="http://schemas.openxmlformats.org/officeDocument/2006/relationships/image" Target="../media/image44.png"/><Relationship Id="rId5" Type="http://schemas.openxmlformats.org/officeDocument/2006/relationships/image" Target="../media/image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4.png"/><Relationship Id="rId4" Type="http://schemas.openxmlformats.org/officeDocument/2006/relationships/image" Target="../media/image42.png"/><Relationship Id="rId5" Type="http://schemas.openxmlformats.org/officeDocument/2006/relationships/image" Target="../media/image41.png"/><Relationship Id="rId6" Type="http://schemas.openxmlformats.org/officeDocument/2006/relationships/image" Target="../media/image48.png"/><Relationship Id="rId7" Type="http://schemas.openxmlformats.org/officeDocument/2006/relationships/image" Target="../media/image2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26.png"/><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26.png"/><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26.png"/><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26.png"/><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26.png"/><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2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17.png"/><Relationship Id="rId4" Type="http://schemas.openxmlformats.org/officeDocument/2006/relationships/image" Target="../media/image32.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51.jpg"/><Relationship Id="rId4" Type="http://schemas.openxmlformats.org/officeDocument/2006/relationships/image" Target="../media/image52.jpg"/><Relationship Id="rId5" Type="http://schemas.openxmlformats.org/officeDocument/2006/relationships/image" Target="../media/image65.jpg"/><Relationship Id="rId6" Type="http://schemas.openxmlformats.org/officeDocument/2006/relationships/image" Target="../media/image4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51.jpg"/><Relationship Id="rId4" Type="http://schemas.openxmlformats.org/officeDocument/2006/relationships/image" Target="../media/image65.jpg"/><Relationship Id="rId5" Type="http://schemas.openxmlformats.org/officeDocument/2006/relationships/image" Target="../media/image47.png"/><Relationship Id="rId6" Type="http://schemas.openxmlformats.org/officeDocument/2006/relationships/image" Target="../media/image52.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51.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14.png"/><Relationship Id="rId5"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51.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51.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51.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1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17.png"/><Relationship Id="rId4" Type="http://schemas.openxmlformats.org/officeDocument/2006/relationships/image" Target="../media/image32.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20.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18.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hyperlink" Target="https://www.explorelearning.com/index.cfm?method=cResource.dspView&amp;ResourceID=395" TargetMode="External"/><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5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54.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55.jpg"/><Relationship Id="rId4" Type="http://schemas.openxmlformats.org/officeDocument/2006/relationships/image" Target="../media/image57.png"/><Relationship Id="rId5" Type="http://schemas.openxmlformats.org/officeDocument/2006/relationships/image" Target="../media/image5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4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grpSp>
        <p:nvGrpSpPr>
          <p:cNvPr id="89" name="Google Shape;89;p1"/>
          <p:cNvGrpSpPr/>
          <p:nvPr/>
        </p:nvGrpSpPr>
        <p:grpSpPr>
          <a:xfrm>
            <a:off x="1325592" y="297175"/>
            <a:ext cx="6456691" cy="6404394"/>
            <a:chOff x="814636" y="0"/>
            <a:chExt cx="5828917" cy="6404394"/>
          </a:xfrm>
        </p:grpSpPr>
        <p:sp>
          <p:nvSpPr>
            <p:cNvPr id="90" name="Google Shape;90;p1"/>
            <p:cNvSpPr/>
            <p:nvPr/>
          </p:nvSpPr>
          <p:spPr>
            <a:xfrm rot="10800000">
              <a:off x="1480984" y="68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“Big Idea” Question</a:t>
              </a:r>
              <a:endParaRPr b="0" i="0" sz="1400" u="none" cap="none" strike="noStrik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Review Concepts</a:t>
              </a:r>
              <a:endParaRPr b="0" i="0" sz="1400" u="none" cap="none" strike="noStrik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Check-In Questions</a:t>
              </a:r>
              <a:endParaRPr b="0" i="0" sz="1400" u="none" cap="none" strike="noStrik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 Engagement</a:t>
              </a:r>
              <a:endParaRPr b="0" i="0" sz="1400" u="none" cap="none" strike="noStrik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1"/>
            <p:cNvSpPr/>
            <p:nvPr/>
          </p:nvSpPr>
          <p:spPr>
            <a:xfrm rot="10800000">
              <a:off x="1480853" y="3753570"/>
              <a:ext cx="5162700" cy="17580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1"/>
            <p:cNvSpPr txBox="1"/>
            <p:nvPr/>
          </p:nvSpPr>
          <p:spPr>
            <a:xfrm>
              <a:off x="1873753" y="3753671"/>
              <a:ext cx="4769700" cy="1619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Vocabulary</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98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Student-Friendly Definition</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Examples &amp; Non-Examples</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Morphological Word Parts</a:t>
              </a:r>
              <a:endParaRPr b="0" i="0" sz="1800" u="none" cap="none" strike="noStrike">
                <a:solidFill>
                  <a:schemeClr val="lt1"/>
                </a:solidFill>
                <a:latin typeface="Calibri"/>
                <a:ea typeface="Calibri"/>
                <a:cs typeface="Calibri"/>
                <a:sym typeface="Calibri"/>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Frayer Model</a:t>
              </a:r>
              <a:endParaRPr b="0" i="0" sz="1800" u="none" cap="none" strike="noStrike">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Simulation/Activity</a:t>
              </a:r>
              <a:endParaRPr b="0" i="0" sz="1400" u="none" cap="none" strike="noStrik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omment Like" id="108" name="Google Shape;108;p1"/>
          <p:cNvPicPr preferRelativeResize="0"/>
          <p:nvPr/>
        </p:nvPicPr>
        <p:blipFill rotWithShape="1">
          <a:blip r:embed="rId9">
            <a:alphaModFix/>
          </a:blip>
          <a:srcRect b="0" l="0" r="0" t="0"/>
          <a:stretch/>
        </p:blipFill>
        <p:spPr>
          <a:xfrm>
            <a:off x="5786600" y="4959804"/>
            <a:ext cx="385108" cy="347619"/>
          </a:xfrm>
          <a:prstGeom prst="rect">
            <a:avLst/>
          </a:prstGeom>
          <a:noFill/>
          <a:ln>
            <a:noFill/>
          </a:ln>
        </p:spPr>
      </p:pic>
      <p:pic>
        <p:nvPicPr>
          <p:cNvPr descr="Comment Dislike" id="109" name="Google Shape;109;p1"/>
          <p:cNvPicPr preferRelativeResize="0"/>
          <p:nvPr/>
        </p:nvPicPr>
        <p:blipFill rotWithShape="1">
          <a:blip r:embed="rId10">
            <a:alphaModFix/>
          </a:blip>
          <a:srcRect b="0" l="0" r="0" t="0"/>
          <a:stretch/>
        </p:blipFill>
        <p:spPr>
          <a:xfrm>
            <a:off x="6140137" y="4959804"/>
            <a:ext cx="385108" cy="347619"/>
          </a:xfrm>
          <a:prstGeom prst="rect">
            <a:avLst/>
          </a:prstGeom>
          <a:noFill/>
          <a:ln>
            <a:noFill/>
          </a:ln>
        </p:spPr>
      </p:pic>
      <p:pic>
        <p:nvPicPr>
          <p:cNvPr descr="Blog" id="110" name="Google Shape;110;p1"/>
          <p:cNvPicPr preferRelativeResize="0"/>
          <p:nvPr/>
        </p:nvPicPr>
        <p:blipFill rotWithShape="1">
          <a:blip r:embed="rId11">
            <a:alphaModFix/>
          </a:blip>
          <a:srcRect b="0" l="0" r="0" t="0"/>
          <a:stretch/>
        </p:blipFill>
        <p:spPr>
          <a:xfrm>
            <a:off x="5913444" y="4638256"/>
            <a:ext cx="385108" cy="347619"/>
          </a:xfrm>
          <a:prstGeom prst="rect">
            <a:avLst/>
          </a:prstGeom>
          <a:noFill/>
          <a:ln>
            <a:noFill/>
          </a:ln>
        </p:spPr>
      </p:pic>
      <p:pic>
        <p:nvPicPr>
          <p:cNvPr descr="Labor" id="111" name="Google Shape;111;p1"/>
          <p:cNvPicPr preferRelativeResize="0"/>
          <p:nvPr/>
        </p:nvPicPr>
        <p:blipFill rotWithShape="1">
          <a:blip r:embed="rId12">
            <a:alphaModFix/>
          </a:blip>
          <a:srcRect b="0" l="0" r="0" t="0"/>
          <a:stretch/>
        </p:blipFill>
        <p:spPr>
          <a:xfrm>
            <a:off x="5786600" y="5249251"/>
            <a:ext cx="335447"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2156"/>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14" name="Google Shape;114;p1"/>
          <p:cNvSpPr/>
          <p:nvPr/>
        </p:nvSpPr>
        <p:spPr>
          <a:xfrm>
            <a:off x="4452593" y="5493587"/>
            <a:ext cx="2709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15" name="Google Shape;115;p1"/>
          <p:cNvCxnSpPr/>
          <p:nvPr/>
        </p:nvCxnSpPr>
        <p:spPr>
          <a:xfrm>
            <a:off x="4588494" y="5493587"/>
            <a:ext cx="0" cy="76200"/>
          </a:xfrm>
          <a:prstGeom prst="straightConnector1">
            <a:avLst/>
          </a:prstGeom>
          <a:noFill/>
          <a:ln cap="flat" cmpd="sng" w="25400">
            <a:solidFill>
              <a:srgbClr val="FF932B"/>
            </a:solidFill>
            <a:prstDash val="solid"/>
            <a:round/>
            <a:headEnd len="sm" w="sm" type="none"/>
            <a:tailEnd len="sm" w="sm" type="none"/>
          </a:ln>
        </p:spPr>
      </p:cxnSp>
      <p:cxnSp>
        <p:nvCxnSpPr>
          <p:cNvPr id="116" name="Google Shape;116;p1"/>
          <p:cNvCxnSpPr>
            <a:stCxn id="117" idx="4"/>
            <a:endCxn id="114" idx="2"/>
          </p:cNvCxnSpPr>
          <p:nvPr/>
        </p:nvCxnSpPr>
        <p:spPr>
          <a:xfrm>
            <a:off x="4587304" y="5666878"/>
            <a:ext cx="600" cy="77100"/>
          </a:xfrm>
          <a:prstGeom prst="straightConnector1">
            <a:avLst/>
          </a:prstGeom>
          <a:noFill/>
          <a:ln cap="flat" cmpd="sng" w="25400">
            <a:solidFill>
              <a:srgbClr val="FF932B"/>
            </a:solidFill>
            <a:prstDash val="solid"/>
            <a:round/>
            <a:headEnd len="sm" w="sm" type="none"/>
            <a:tailEnd len="sm" w="sm" type="none"/>
          </a:ln>
        </p:spPr>
      </p:cxnSp>
      <p:cxnSp>
        <p:nvCxnSpPr>
          <p:cNvPr id="118" name="Google Shape;118;p1"/>
          <p:cNvCxnSpPr/>
          <p:nvPr/>
        </p:nvCxnSpPr>
        <p:spPr>
          <a:xfrm>
            <a:off x="4452593" y="5618269"/>
            <a:ext cx="78900" cy="0"/>
          </a:xfrm>
          <a:prstGeom prst="straightConnector1">
            <a:avLst/>
          </a:prstGeom>
          <a:noFill/>
          <a:ln cap="flat" cmpd="sng" w="25400">
            <a:solidFill>
              <a:srgbClr val="FF932B"/>
            </a:solidFill>
            <a:prstDash val="solid"/>
            <a:round/>
            <a:headEnd len="sm" w="sm" type="none"/>
            <a:tailEnd len="sm" w="sm" type="none"/>
          </a:ln>
        </p:spPr>
      </p:cxnSp>
      <p:cxnSp>
        <p:nvCxnSpPr>
          <p:cNvPr id="119" name="Google Shape;119;p1"/>
          <p:cNvCxnSpPr/>
          <p:nvPr/>
        </p:nvCxnSpPr>
        <p:spPr>
          <a:xfrm>
            <a:off x="4643028" y="5616627"/>
            <a:ext cx="80400" cy="0"/>
          </a:xfrm>
          <a:prstGeom prst="straightConnector1">
            <a:avLst/>
          </a:prstGeom>
          <a:noFill/>
          <a:ln cap="flat" cmpd="sng" w="25400">
            <a:solidFill>
              <a:srgbClr val="FF932B"/>
            </a:solidFill>
            <a:prstDash val="solid"/>
            <a:round/>
            <a:headEnd len="sm" w="sm" type="none"/>
            <a:tailEnd len="sm" w="sm" type="none"/>
          </a:ln>
        </p:spPr>
      </p:cxnSp>
      <p:sp>
        <p:nvSpPr>
          <p:cNvPr id="117" name="Google Shape;117;p1"/>
          <p:cNvSpPr/>
          <p:nvPr/>
        </p:nvSpPr>
        <p:spPr>
          <a:xfrm>
            <a:off x="4531654" y="5569678"/>
            <a:ext cx="111300" cy="97200"/>
          </a:xfrm>
          <a:prstGeom prst="ellipse">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g28d0a459bb7_0_114"/>
          <p:cNvSpPr txBox="1"/>
          <p:nvPr/>
        </p:nvSpPr>
        <p:spPr>
          <a:xfrm>
            <a:off x="849542" y="424771"/>
            <a:ext cx="8078400" cy="683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C0C0C"/>
              </a:buClr>
              <a:buSzPts val="2800"/>
              <a:buFont typeface="Arial"/>
              <a:buNone/>
            </a:pPr>
            <a:r>
              <a:rPr b="1" i="0" lang="en-US" sz="2800" u="sng" cap="none" strike="noStrike">
                <a:solidFill>
                  <a:srgbClr val="0C0C0C"/>
                </a:solidFill>
                <a:latin typeface="Calibri"/>
                <a:ea typeface="Calibri"/>
                <a:cs typeface="Calibri"/>
                <a:sym typeface="Calibri"/>
              </a:rPr>
              <a:t>Chlorophyll</a:t>
            </a:r>
            <a:r>
              <a:rPr b="1" i="0" lang="en-US" sz="2800" u="none" cap="none" strike="noStrike">
                <a:solidFill>
                  <a:srgbClr val="0C0C0C"/>
                </a:solidFill>
                <a:latin typeface="Calibri"/>
                <a:ea typeface="Calibri"/>
                <a:cs typeface="Calibri"/>
                <a:sym typeface="Calibri"/>
              </a:rPr>
              <a:t>: </a:t>
            </a:r>
            <a:r>
              <a:rPr b="0" i="0" lang="en-US" sz="2800" u="none" cap="none" strike="noStrike">
                <a:solidFill>
                  <a:srgbClr val="0C0C0C"/>
                </a:solidFill>
                <a:latin typeface="Calibri"/>
                <a:ea typeface="Calibri"/>
                <a:cs typeface="Calibri"/>
                <a:sym typeface="Calibri"/>
              </a:rPr>
              <a:t>green pigment found in plants</a:t>
            </a:r>
            <a:endParaRPr b="1" i="0" sz="2800" u="none" cap="none" strike="noStrike">
              <a:solidFill>
                <a:srgbClr val="FF0000"/>
              </a:solidFill>
              <a:latin typeface="Calibri"/>
              <a:ea typeface="Calibri"/>
              <a:cs typeface="Calibri"/>
              <a:sym typeface="Calibri"/>
            </a:endParaRPr>
          </a:p>
        </p:txBody>
      </p:sp>
      <p:sp>
        <p:nvSpPr>
          <p:cNvPr descr="Rewind" id="191" name="Google Shape;191;g28d0a459bb7_0_11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WAYS To Use Chlorophyll For Hair Re-Growth?" id="192" name="Google Shape;192;g28d0a459bb7_0_114"/>
          <p:cNvPicPr preferRelativeResize="0"/>
          <p:nvPr/>
        </p:nvPicPr>
        <p:blipFill rotWithShape="1">
          <a:blip r:embed="rId4">
            <a:alphaModFix/>
          </a:blip>
          <a:srcRect b="0" l="0" r="0" t="0"/>
          <a:stretch/>
        </p:blipFill>
        <p:spPr>
          <a:xfrm>
            <a:off x="1605872" y="2011680"/>
            <a:ext cx="5958710" cy="387959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descr="Questions" id="198" name="Google Shape;198;p12"/>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g28d0a459bb7_0_262"/>
          <p:cNvSpPr txBox="1"/>
          <p:nvPr/>
        </p:nvSpPr>
        <p:spPr>
          <a:xfrm>
            <a:off x="849588" y="47867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______ is to change something and ______ is to use something.</a:t>
            </a:r>
            <a:endParaRPr b="0" i="0" sz="1400" u="none" cap="none" strike="noStrike">
              <a:solidFill>
                <a:srgbClr val="000000"/>
              </a:solidFill>
              <a:latin typeface="Arial"/>
              <a:ea typeface="Arial"/>
              <a:cs typeface="Arial"/>
              <a:sym typeface="Arial"/>
            </a:endParaRPr>
          </a:p>
        </p:txBody>
      </p:sp>
      <p:sp>
        <p:nvSpPr>
          <p:cNvPr descr="Questions" id="205" name="Google Shape;205;g28d0a459bb7_0_26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g28d0a459bb7_0_262"/>
          <p:cNvSpPr txBox="1"/>
          <p:nvPr/>
        </p:nvSpPr>
        <p:spPr>
          <a:xfrm>
            <a:off x="838200" y="190182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Convert, consume</a:t>
            </a:r>
            <a:endParaRPr sz="3200">
              <a:solidFill>
                <a:schemeClr val="dk1"/>
              </a:solidFill>
              <a:latin typeface="Calibri"/>
              <a:ea typeface="Calibri"/>
              <a:cs typeface="Calibri"/>
              <a:sym typeface="Calibri"/>
            </a:endParaRPr>
          </a:p>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Consume, convert</a:t>
            </a:r>
            <a:endParaRPr b="0" i="0" sz="3200" u="none" cap="none" strike="noStrike">
              <a:solidFill>
                <a:schemeClr val="dk1"/>
              </a:solidFill>
              <a:latin typeface="Calibri"/>
              <a:ea typeface="Calibri"/>
              <a:cs typeface="Calibri"/>
              <a:sym typeface="Calibri"/>
            </a:endParaRPr>
          </a:p>
        </p:txBody>
      </p:sp>
      <p:pic>
        <p:nvPicPr>
          <p:cNvPr id="207" name="Google Shape;207;g28d0a459bb7_0_262"/>
          <p:cNvPicPr preferRelativeResize="0"/>
          <p:nvPr/>
        </p:nvPicPr>
        <p:blipFill>
          <a:blip r:embed="rId4">
            <a:alphaModFix/>
          </a:blip>
          <a:stretch>
            <a:fillRect/>
          </a:stretch>
        </p:blipFill>
        <p:spPr>
          <a:xfrm>
            <a:off x="849600" y="3429000"/>
            <a:ext cx="3268876" cy="3268876"/>
          </a:xfrm>
          <a:prstGeom prst="rect">
            <a:avLst/>
          </a:prstGeom>
          <a:noFill/>
          <a:ln>
            <a:noFill/>
          </a:ln>
        </p:spPr>
      </p:pic>
      <p:pic>
        <p:nvPicPr>
          <p:cNvPr id="208" name="Google Shape;208;g28d0a459bb7_0_262"/>
          <p:cNvPicPr preferRelativeResize="0"/>
          <p:nvPr/>
        </p:nvPicPr>
        <p:blipFill>
          <a:blip r:embed="rId5">
            <a:alphaModFix/>
          </a:blip>
          <a:stretch>
            <a:fillRect/>
          </a:stretch>
        </p:blipFill>
        <p:spPr>
          <a:xfrm>
            <a:off x="4418572" y="3775521"/>
            <a:ext cx="4328300" cy="24346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g28d0a459bb7_0_272"/>
          <p:cNvSpPr txBox="1"/>
          <p:nvPr/>
        </p:nvSpPr>
        <p:spPr>
          <a:xfrm>
            <a:off x="849588" y="47867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______ is to change something and ______ is to use something.</a:t>
            </a:r>
            <a:endParaRPr b="0" i="0" sz="1400" u="none" cap="none" strike="noStrike">
              <a:solidFill>
                <a:srgbClr val="000000"/>
              </a:solidFill>
              <a:latin typeface="Arial"/>
              <a:ea typeface="Arial"/>
              <a:cs typeface="Arial"/>
              <a:sym typeface="Arial"/>
            </a:endParaRPr>
          </a:p>
        </p:txBody>
      </p:sp>
      <p:sp>
        <p:nvSpPr>
          <p:cNvPr descr="Questions" id="215" name="Google Shape;215;g28d0a459bb7_0_27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g28d0a459bb7_0_272"/>
          <p:cNvSpPr txBox="1"/>
          <p:nvPr/>
        </p:nvSpPr>
        <p:spPr>
          <a:xfrm>
            <a:off x="838200" y="190182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rgbClr val="FF0000"/>
              </a:buClr>
              <a:buSzPts val="3200"/>
              <a:buFont typeface="Calibri"/>
              <a:buAutoNum type="alphaUcPeriod"/>
            </a:pPr>
            <a:r>
              <a:rPr b="1" lang="en-US" sz="3200">
                <a:solidFill>
                  <a:srgbClr val="FF0000"/>
                </a:solidFill>
                <a:latin typeface="Calibri"/>
                <a:ea typeface="Calibri"/>
                <a:cs typeface="Calibri"/>
                <a:sym typeface="Calibri"/>
              </a:rPr>
              <a:t>Convert, consume</a:t>
            </a:r>
            <a:endParaRPr b="1" sz="3200">
              <a:solidFill>
                <a:srgbClr val="FF0000"/>
              </a:solidFill>
              <a:latin typeface="Calibri"/>
              <a:ea typeface="Calibri"/>
              <a:cs typeface="Calibri"/>
              <a:sym typeface="Calibri"/>
            </a:endParaRPr>
          </a:p>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Consume, convert</a:t>
            </a:r>
            <a:endParaRPr b="0" i="0" sz="3200" u="none" cap="none" strike="noStrike">
              <a:solidFill>
                <a:schemeClr val="dk1"/>
              </a:solidFill>
              <a:latin typeface="Calibri"/>
              <a:ea typeface="Calibri"/>
              <a:cs typeface="Calibri"/>
              <a:sym typeface="Calibri"/>
            </a:endParaRPr>
          </a:p>
        </p:txBody>
      </p:sp>
      <p:pic>
        <p:nvPicPr>
          <p:cNvPr id="217" name="Google Shape;217;g28d0a459bb7_0_272"/>
          <p:cNvPicPr preferRelativeResize="0"/>
          <p:nvPr/>
        </p:nvPicPr>
        <p:blipFill>
          <a:blip r:embed="rId4">
            <a:alphaModFix/>
          </a:blip>
          <a:stretch>
            <a:fillRect/>
          </a:stretch>
        </p:blipFill>
        <p:spPr>
          <a:xfrm>
            <a:off x="849600" y="3429000"/>
            <a:ext cx="3268876" cy="3268876"/>
          </a:xfrm>
          <a:prstGeom prst="rect">
            <a:avLst/>
          </a:prstGeom>
          <a:noFill/>
          <a:ln>
            <a:noFill/>
          </a:ln>
        </p:spPr>
      </p:pic>
      <p:pic>
        <p:nvPicPr>
          <p:cNvPr id="218" name="Google Shape;218;g28d0a459bb7_0_272"/>
          <p:cNvPicPr preferRelativeResize="0"/>
          <p:nvPr/>
        </p:nvPicPr>
        <p:blipFill>
          <a:blip r:embed="rId5">
            <a:alphaModFix/>
          </a:blip>
          <a:stretch>
            <a:fillRect/>
          </a:stretch>
        </p:blipFill>
        <p:spPr>
          <a:xfrm>
            <a:off x="4418572" y="3775521"/>
            <a:ext cx="4328300" cy="24346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g27e576c1a67_0_165"/>
          <p:cNvSpPr txBox="1"/>
          <p:nvPr/>
        </p:nvSpPr>
        <p:spPr>
          <a:xfrm>
            <a:off x="849588" y="478672"/>
            <a:ext cx="77787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Cells make up both plants and animals.</a:t>
            </a:r>
            <a:endParaRPr b="0" i="0" sz="1400" u="none" cap="none" strike="noStrike">
              <a:solidFill>
                <a:srgbClr val="000000"/>
              </a:solidFill>
              <a:latin typeface="Arial"/>
              <a:ea typeface="Arial"/>
              <a:cs typeface="Arial"/>
              <a:sym typeface="Arial"/>
            </a:endParaRPr>
          </a:p>
        </p:txBody>
      </p:sp>
      <p:sp>
        <p:nvSpPr>
          <p:cNvPr descr="Questions" id="225" name="Google Shape;225;g27e576c1a67_0_16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g27e576c1a67_0_165"/>
          <p:cNvSpPr txBox="1"/>
          <p:nvPr/>
        </p:nvSpPr>
        <p:spPr>
          <a:xfrm>
            <a:off x="838200" y="144462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True</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False</a:t>
            </a:r>
            <a:endParaRPr b="0" i="0" sz="3200" u="none" cap="none" strike="noStrike">
              <a:solidFill>
                <a:schemeClr val="dk1"/>
              </a:solidFill>
              <a:latin typeface="Calibri"/>
              <a:ea typeface="Calibri"/>
              <a:cs typeface="Calibri"/>
              <a:sym typeface="Calibri"/>
            </a:endParaRPr>
          </a:p>
        </p:txBody>
      </p:sp>
      <p:pic>
        <p:nvPicPr>
          <p:cNvPr id="227" name="Google Shape;227;g27e576c1a67_0_165"/>
          <p:cNvPicPr preferRelativeResize="0"/>
          <p:nvPr/>
        </p:nvPicPr>
        <p:blipFill>
          <a:blip r:embed="rId4">
            <a:alphaModFix/>
          </a:blip>
          <a:stretch>
            <a:fillRect/>
          </a:stretch>
        </p:blipFill>
        <p:spPr>
          <a:xfrm>
            <a:off x="1449000" y="2487975"/>
            <a:ext cx="6397549" cy="42650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g28d0a459bb7_0_212"/>
          <p:cNvSpPr txBox="1"/>
          <p:nvPr/>
        </p:nvSpPr>
        <p:spPr>
          <a:xfrm>
            <a:off x="849588" y="478672"/>
            <a:ext cx="77787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Cells make up both plants and animals.</a:t>
            </a:r>
            <a:endParaRPr b="0" i="0" sz="1400" u="none" cap="none" strike="noStrike">
              <a:solidFill>
                <a:srgbClr val="000000"/>
              </a:solidFill>
              <a:latin typeface="Arial"/>
              <a:ea typeface="Arial"/>
              <a:cs typeface="Arial"/>
              <a:sym typeface="Arial"/>
            </a:endParaRPr>
          </a:p>
        </p:txBody>
      </p:sp>
      <p:sp>
        <p:nvSpPr>
          <p:cNvPr descr="Questions" id="234" name="Google Shape;234;g28d0a459bb7_0_21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g28d0a459bb7_0_212"/>
          <p:cNvSpPr txBox="1"/>
          <p:nvPr/>
        </p:nvSpPr>
        <p:spPr>
          <a:xfrm>
            <a:off x="838200" y="144462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rgbClr val="FF0000"/>
              </a:buClr>
              <a:buSzPts val="3200"/>
              <a:buFont typeface="Calibri"/>
              <a:buAutoNum type="alphaUcPeriod"/>
            </a:pPr>
            <a:r>
              <a:rPr b="1" i="0" lang="en-US" sz="3200" u="none" cap="none" strike="noStrike">
                <a:solidFill>
                  <a:srgbClr val="FF0000"/>
                </a:solidFill>
                <a:latin typeface="Calibri"/>
                <a:ea typeface="Calibri"/>
                <a:cs typeface="Calibri"/>
                <a:sym typeface="Calibri"/>
              </a:rPr>
              <a:t>True</a:t>
            </a:r>
            <a:endParaRPr b="1" i="0" sz="3200" u="none" cap="none" strike="noStrike">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False</a:t>
            </a:r>
            <a:endParaRPr b="0" i="0" sz="3200" u="none" cap="none" strike="noStrike">
              <a:solidFill>
                <a:schemeClr val="dk1"/>
              </a:solidFill>
              <a:latin typeface="Calibri"/>
              <a:ea typeface="Calibri"/>
              <a:cs typeface="Calibri"/>
              <a:sym typeface="Calibri"/>
            </a:endParaRPr>
          </a:p>
        </p:txBody>
      </p:sp>
      <p:pic>
        <p:nvPicPr>
          <p:cNvPr id="236" name="Google Shape;236;g28d0a459bb7_0_212"/>
          <p:cNvPicPr preferRelativeResize="0"/>
          <p:nvPr/>
        </p:nvPicPr>
        <p:blipFill>
          <a:blip r:embed="rId4">
            <a:alphaModFix/>
          </a:blip>
          <a:stretch>
            <a:fillRect/>
          </a:stretch>
        </p:blipFill>
        <p:spPr>
          <a:xfrm>
            <a:off x="1449000" y="2487975"/>
            <a:ext cx="6397549" cy="42650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g28d0a459bb7_0_220"/>
          <p:cNvSpPr txBox="1"/>
          <p:nvPr/>
        </p:nvSpPr>
        <p:spPr>
          <a:xfrm>
            <a:off x="849588" y="47867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_________ is the green pigment found in plants.</a:t>
            </a:r>
            <a:endParaRPr b="0" i="0" sz="1400" u="none" cap="none" strike="noStrike">
              <a:solidFill>
                <a:srgbClr val="000000"/>
              </a:solidFill>
              <a:latin typeface="Arial"/>
              <a:ea typeface="Arial"/>
              <a:cs typeface="Arial"/>
              <a:sym typeface="Arial"/>
            </a:endParaRPr>
          </a:p>
        </p:txBody>
      </p:sp>
      <p:sp>
        <p:nvSpPr>
          <p:cNvPr descr="Questions" id="243" name="Google Shape;243;g28d0a459bb7_0_22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g28d0a459bb7_0_220"/>
          <p:cNvSpPr txBox="1"/>
          <p:nvPr/>
        </p:nvSpPr>
        <p:spPr>
          <a:xfrm>
            <a:off x="838200" y="182562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Cells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Chlorophyll</a:t>
            </a:r>
            <a:endParaRPr i="0" sz="3200" u="none" cap="none" strike="noStrike">
              <a:solidFill>
                <a:schemeClr val="dk1"/>
              </a:solidFill>
              <a:latin typeface="Calibri"/>
              <a:ea typeface="Calibri"/>
              <a:cs typeface="Calibri"/>
              <a:sym typeface="Calibri"/>
            </a:endParaRPr>
          </a:p>
        </p:txBody>
      </p:sp>
      <p:pic>
        <p:nvPicPr>
          <p:cNvPr descr=" WAYS To Use Chlorophyll For Hair Re-Growth?" id="245" name="Google Shape;245;g28d0a459bb7_0_220"/>
          <p:cNvPicPr preferRelativeResize="0"/>
          <p:nvPr/>
        </p:nvPicPr>
        <p:blipFill rotWithShape="1">
          <a:blip r:embed="rId4">
            <a:alphaModFix/>
          </a:blip>
          <a:srcRect b="0" l="0" r="0" t="0"/>
          <a:stretch/>
        </p:blipFill>
        <p:spPr>
          <a:xfrm>
            <a:off x="1859187" y="3141175"/>
            <a:ext cx="5425625" cy="35325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g28d0a459bb7_0_229"/>
          <p:cNvSpPr txBox="1"/>
          <p:nvPr/>
        </p:nvSpPr>
        <p:spPr>
          <a:xfrm>
            <a:off x="849588" y="47867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_________ is the green pigment found in plants.</a:t>
            </a:r>
            <a:endParaRPr b="0" i="0" sz="1400" u="none" cap="none" strike="noStrike">
              <a:solidFill>
                <a:srgbClr val="000000"/>
              </a:solidFill>
              <a:latin typeface="Arial"/>
              <a:ea typeface="Arial"/>
              <a:cs typeface="Arial"/>
              <a:sym typeface="Arial"/>
            </a:endParaRPr>
          </a:p>
        </p:txBody>
      </p:sp>
      <p:sp>
        <p:nvSpPr>
          <p:cNvPr descr="Questions" id="252" name="Google Shape;252;g28d0a459bb7_0_22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g28d0a459bb7_0_229"/>
          <p:cNvSpPr txBox="1"/>
          <p:nvPr/>
        </p:nvSpPr>
        <p:spPr>
          <a:xfrm>
            <a:off x="838200" y="182562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Cells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rgbClr val="FF0000"/>
              </a:buClr>
              <a:buSzPts val="3200"/>
              <a:buFont typeface="Calibri"/>
              <a:buAutoNum type="alphaUcPeriod"/>
            </a:pPr>
            <a:r>
              <a:rPr b="1" lang="en-US" sz="3200">
                <a:solidFill>
                  <a:srgbClr val="FF0000"/>
                </a:solidFill>
                <a:latin typeface="Calibri"/>
                <a:ea typeface="Calibri"/>
                <a:cs typeface="Calibri"/>
                <a:sym typeface="Calibri"/>
              </a:rPr>
              <a:t>Chlorophyll</a:t>
            </a:r>
            <a:endParaRPr b="1" i="0" sz="3200" u="none" cap="none" strike="noStrike">
              <a:solidFill>
                <a:srgbClr val="FF0000"/>
              </a:solidFill>
              <a:latin typeface="Calibri"/>
              <a:ea typeface="Calibri"/>
              <a:cs typeface="Calibri"/>
              <a:sym typeface="Calibri"/>
            </a:endParaRPr>
          </a:p>
        </p:txBody>
      </p:sp>
      <p:pic>
        <p:nvPicPr>
          <p:cNvPr descr=" WAYS To Use Chlorophyll For Hair Re-Growth?" id="254" name="Google Shape;254;g28d0a459bb7_0_229"/>
          <p:cNvPicPr preferRelativeResize="0"/>
          <p:nvPr/>
        </p:nvPicPr>
        <p:blipFill rotWithShape="1">
          <a:blip r:embed="rId4">
            <a:alphaModFix/>
          </a:blip>
          <a:srcRect b="0" l="0" r="0" t="0"/>
          <a:stretch/>
        </p:blipFill>
        <p:spPr>
          <a:xfrm>
            <a:off x="1859187" y="3141175"/>
            <a:ext cx="5425625" cy="35325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18"/>
          <p:cNvSpPr txBox="1"/>
          <p:nvPr/>
        </p:nvSpPr>
        <p:spPr>
          <a:xfrm>
            <a:off x="1342650" y="1334950"/>
            <a:ext cx="64587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chemeClr val="dk1"/>
                </a:solidFill>
                <a:latin typeface="Calibri"/>
                <a:ea typeface="Calibri"/>
                <a:cs typeface="Calibri"/>
                <a:sym typeface="Calibri"/>
              </a:rPr>
              <a:t>Photosynthesis</a:t>
            </a:r>
            <a:endParaRPr b="0" i="0" sz="1400" u="none" cap="none" strike="noStrike">
              <a:solidFill>
                <a:srgbClr val="000000"/>
              </a:solidFill>
              <a:latin typeface="Arial"/>
              <a:ea typeface="Arial"/>
              <a:cs typeface="Arial"/>
              <a:sym typeface="Arial"/>
            </a:endParaRPr>
          </a:p>
        </p:txBody>
      </p:sp>
      <p:sp>
        <p:nvSpPr>
          <p:cNvPr descr="Artificial Intelligence" id="261" name="Google Shape;261;p18"/>
          <p:cNvSpPr/>
          <p:nvPr/>
        </p:nvSpPr>
        <p:spPr>
          <a:xfrm>
            <a:off x="1432781" y="2468252"/>
            <a:ext cx="3326789" cy="309489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62" name="Google Shape;262;p18"/>
          <p:cNvPicPr preferRelativeResize="0"/>
          <p:nvPr/>
        </p:nvPicPr>
        <p:blipFill rotWithShape="1">
          <a:blip r:embed="rId4">
            <a:alphaModFix/>
          </a:blip>
          <a:srcRect b="0" l="0" r="0" t="0"/>
          <a:stretch/>
        </p:blipFill>
        <p:spPr>
          <a:xfrm>
            <a:off x="4572000" y="2595544"/>
            <a:ext cx="2840308" cy="284030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g27e576c1a67_0_281"/>
          <p:cNvSpPr txBox="1"/>
          <p:nvPr>
            <p:ph idx="1" type="subTitle"/>
          </p:nvPr>
        </p:nvSpPr>
        <p:spPr>
          <a:xfrm>
            <a:off x="771749" y="1011617"/>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Photosynthesis</a:t>
            </a:r>
            <a:r>
              <a:rPr b="1" lang="en-US">
                <a:solidFill>
                  <a:schemeClr val="dk1"/>
                </a:solidFill>
              </a:rPr>
              <a:t>: </a:t>
            </a:r>
            <a:r>
              <a:rPr lang="en-US">
                <a:solidFill>
                  <a:schemeClr val="dk1"/>
                </a:solidFill>
              </a:rPr>
              <a:t>the process that green plants use to make their own food</a:t>
            </a:r>
            <a:endParaRPr/>
          </a:p>
        </p:txBody>
      </p:sp>
      <p:sp>
        <p:nvSpPr>
          <p:cNvPr descr="Artificial Intelligence" id="269" name="Google Shape;269;g27e576c1a67_0_28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70" name="Google Shape;270;g27e576c1a67_0_281"/>
          <p:cNvPicPr preferRelativeResize="0"/>
          <p:nvPr/>
        </p:nvPicPr>
        <p:blipFill rotWithShape="1">
          <a:blip r:embed="rId4">
            <a:alphaModFix/>
          </a:blip>
          <a:srcRect b="0" l="0" r="0" t="0"/>
          <a:stretch/>
        </p:blipFill>
        <p:spPr>
          <a:xfrm>
            <a:off x="849542" y="222126"/>
            <a:ext cx="465357" cy="465357"/>
          </a:xfrm>
          <a:prstGeom prst="rect">
            <a:avLst/>
          </a:prstGeom>
          <a:noFill/>
          <a:ln>
            <a:noFill/>
          </a:ln>
        </p:spPr>
      </p:pic>
      <p:pic>
        <p:nvPicPr>
          <p:cNvPr id="271" name="Google Shape;271;g27e576c1a67_0_281"/>
          <p:cNvPicPr preferRelativeResize="0"/>
          <p:nvPr/>
        </p:nvPicPr>
        <p:blipFill>
          <a:blip r:embed="rId5">
            <a:alphaModFix/>
          </a:blip>
          <a:stretch>
            <a:fillRect/>
          </a:stretch>
        </p:blipFill>
        <p:spPr>
          <a:xfrm>
            <a:off x="1590675" y="2104517"/>
            <a:ext cx="5962650" cy="3886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2156"/>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6" name="Google Shape;126;p2"/>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27" name="Google Shape;127;p2"/>
          <p:cNvSpPr txBox="1"/>
          <p:nvPr/>
        </p:nvSpPr>
        <p:spPr>
          <a:xfrm>
            <a:off x="1828800" y="287215"/>
            <a:ext cx="54864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b="1" lang="en-US" sz="6000">
                <a:latin typeface="Calibri"/>
                <a:ea typeface="Calibri"/>
                <a:cs typeface="Calibri"/>
                <a:sym typeface="Calibri"/>
              </a:rPr>
              <a:t>Photosynthesis</a:t>
            </a:r>
            <a:endParaRPr b="0" i="0" sz="1800" u="none" cap="none" strike="noStrike">
              <a:solidFill>
                <a:srgbClr val="000000"/>
              </a:solidFill>
              <a:latin typeface="Calibri"/>
              <a:ea typeface="Calibri"/>
              <a:cs typeface="Calibri"/>
              <a:sym typeface="Calibri"/>
            </a:endParaRPr>
          </a:p>
        </p:txBody>
      </p:sp>
      <p:pic>
        <p:nvPicPr>
          <p:cNvPr id="128" name="Google Shape;128;p2"/>
          <p:cNvPicPr preferRelativeResize="0"/>
          <p:nvPr/>
        </p:nvPicPr>
        <p:blipFill>
          <a:blip r:embed="rId3">
            <a:alphaModFix/>
          </a:blip>
          <a:stretch>
            <a:fillRect/>
          </a:stretch>
        </p:blipFill>
        <p:spPr>
          <a:xfrm>
            <a:off x="1946913" y="1455415"/>
            <a:ext cx="5250186" cy="525018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descr="Questions" id="277" name="Google Shape;277;p33"/>
          <p:cNvSpPr/>
          <p:nvPr/>
        </p:nvSpPr>
        <p:spPr>
          <a:xfrm>
            <a:off x="1905000" y="609599"/>
            <a:ext cx="5334000" cy="5040923"/>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g27e576c1a67_0_364"/>
          <p:cNvSpPr txBox="1"/>
          <p:nvPr/>
        </p:nvSpPr>
        <p:spPr>
          <a:xfrm>
            <a:off x="2280974" y="526376"/>
            <a:ext cx="45819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a:t>
            </a:r>
            <a:r>
              <a:rPr lang="en-US" sz="3600">
                <a:solidFill>
                  <a:schemeClr val="dk1"/>
                </a:solidFill>
                <a:latin typeface="Calibri"/>
                <a:ea typeface="Calibri"/>
                <a:cs typeface="Calibri"/>
                <a:sym typeface="Calibri"/>
              </a:rPr>
              <a:t>photosynthesis?</a:t>
            </a:r>
            <a:endParaRPr b="0" i="0" sz="3600" u="none" cap="none" strike="noStrike">
              <a:solidFill>
                <a:schemeClr val="dk1"/>
              </a:solidFill>
              <a:latin typeface="Calibri"/>
              <a:ea typeface="Calibri"/>
              <a:cs typeface="Calibri"/>
              <a:sym typeface="Calibri"/>
            </a:endParaRPr>
          </a:p>
        </p:txBody>
      </p:sp>
      <p:sp>
        <p:nvSpPr>
          <p:cNvPr descr="Questions" id="284" name="Google Shape;284;g27e576c1a67_0_36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5" name="Google Shape;285;g27e576c1a67_0_364"/>
          <p:cNvPicPr preferRelativeResize="0"/>
          <p:nvPr/>
        </p:nvPicPr>
        <p:blipFill>
          <a:blip r:embed="rId4">
            <a:alphaModFix/>
          </a:blip>
          <a:stretch>
            <a:fillRect/>
          </a:stretch>
        </p:blipFill>
        <p:spPr>
          <a:xfrm>
            <a:off x="1590675" y="2104517"/>
            <a:ext cx="5962650" cy="3886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id="291" name="Google Shape;291;p20"/>
          <p:cNvPicPr preferRelativeResize="0"/>
          <p:nvPr/>
        </p:nvPicPr>
        <p:blipFill rotWithShape="1">
          <a:blip r:embed="rId3">
            <a:alphaModFix/>
          </a:blip>
          <a:srcRect b="0" l="0" r="0" t="0"/>
          <a:stretch/>
        </p:blipFill>
        <p:spPr>
          <a:xfrm>
            <a:off x="0" y="406400"/>
            <a:ext cx="9144000" cy="6035566"/>
          </a:xfrm>
          <a:prstGeom prst="rect">
            <a:avLst/>
          </a:prstGeom>
          <a:noFill/>
          <a:ln>
            <a:noFill/>
          </a:ln>
        </p:spPr>
      </p:pic>
      <p:sp>
        <p:nvSpPr>
          <p:cNvPr descr="Artificial Intelligence" id="292" name="Google Shape;292;p20"/>
          <p:cNvSpPr/>
          <p:nvPr/>
        </p:nvSpPr>
        <p:spPr>
          <a:xfrm>
            <a:off x="0" y="0"/>
            <a:ext cx="735230" cy="73523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descr="Artificial Intelligence" id="298" name="Google Shape;298;g28d0a459bb7_0_31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g28d0a459bb7_0_316"/>
          <p:cNvSpPr txBox="1"/>
          <p:nvPr/>
        </p:nvSpPr>
        <p:spPr>
          <a:xfrm>
            <a:off x="1617750" y="2131225"/>
            <a:ext cx="2163300" cy="477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2500" u="none" cap="none" strike="noStrike">
                <a:solidFill>
                  <a:srgbClr val="000000"/>
                </a:solidFill>
                <a:latin typeface="Calibri"/>
                <a:ea typeface="Calibri"/>
                <a:cs typeface="Calibri"/>
                <a:sym typeface="Calibri"/>
              </a:rPr>
              <a:t>Chloroplasts</a:t>
            </a:r>
            <a:endParaRPr b="0" i="0" sz="2500" u="none" cap="none" strike="noStrike">
              <a:solidFill>
                <a:srgbClr val="000000"/>
              </a:solidFill>
              <a:latin typeface="Arial"/>
              <a:ea typeface="Arial"/>
              <a:cs typeface="Arial"/>
              <a:sym typeface="Arial"/>
            </a:endParaRPr>
          </a:p>
        </p:txBody>
      </p:sp>
      <p:pic>
        <p:nvPicPr>
          <p:cNvPr id="300" name="Google Shape;300;g28d0a459bb7_0_316"/>
          <p:cNvPicPr preferRelativeResize="0"/>
          <p:nvPr/>
        </p:nvPicPr>
        <p:blipFill rotWithShape="1">
          <a:blip r:embed="rId4">
            <a:alphaModFix/>
          </a:blip>
          <a:srcRect b="0" l="16728" r="18879" t="8642"/>
          <a:stretch/>
        </p:blipFill>
        <p:spPr>
          <a:xfrm>
            <a:off x="2997181" y="2670671"/>
            <a:ext cx="4589844" cy="4034380"/>
          </a:xfrm>
          <a:prstGeom prst="rect">
            <a:avLst/>
          </a:prstGeom>
          <a:noFill/>
          <a:ln>
            <a:noFill/>
          </a:ln>
        </p:spPr>
      </p:pic>
      <p:cxnSp>
        <p:nvCxnSpPr>
          <p:cNvPr id="301" name="Google Shape;301;g28d0a459bb7_0_316"/>
          <p:cNvCxnSpPr/>
          <p:nvPr/>
        </p:nvCxnSpPr>
        <p:spPr>
          <a:xfrm>
            <a:off x="2862185" y="2670671"/>
            <a:ext cx="847500" cy="1413900"/>
          </a:xfrm>
          <a:prstGeom prst="straightConnector1">
            <a:avLst/>
          </a:prstGeom>
          <a:noFill/>
          <a:ln cap="flat" cmpd="sng" w="57150">
            <a:solidFill>
              <a:srgbClr val="FF0000"/>
            </a:solidFill>
            <a:prstDash val="solid"/>
            <a:round/>
            <a:headEnd len="sm" w="sm" type="none"/>
            <a:tailEnd len="med" w="med" type="stealth"/>
          </a:ln>
          <a:effectLst>
            <a:outerShdw blurRad="40000" rotWithShape="0" dir="5400000" dist="20000">
              <a:srgbClr val="000000">
                <a:alpha val="37250"/>
              </a:srgbClr>
            </a:outerShdw>
          </a:effectLst>
        </p:spPr>
      </p:cxnSp>
      <p:cxnSp>
        <p:nvCxnSpPr>
          <p:cNvPr id="302" name="Google Shape;302;g28d0a459bb7_0_316"/>
          <p:cNvCxnSpPr/>
          <p:nvPr/>
        </p:nvCxnSpPr>
        <p:spPr>
          <a:xfrm>
            <a:off x="2862185" y="2670671"/>
            <a:ext cx="847500" cy="1769700"/>
          </a:xfrm>
          <a:prstGeom prst="straightConnector1">
            <a:avLst/>
          </a:prstGeom>
          <a:noFill/>
          <a:ln cap="flat" cmpd="sng" w="57150">
            <a:solidFill>
              <a:srgbClr val="FF0000"/>
            </a:solidFill>
            <a:prstDash val="solid"/>
            <a:round/>
            <a:headEnd len="sm" w="sm" type="none"/>
            <a:tailEnd len="med" w="med" type="stealth"/>
          </a:ln>
          <a:effectLst>
            <a:outerShdw blurRad="40000" rotWithShape="0" dir="5400000" dist="20000">
              <a:srgbClr val="000000">
                <a:alpha val="37250"/>
              </a:srgbClr>
            </a:outerShdw>
          </a:effectLst>
        </p:spPr>
      </p:cxnSp>
      <p:sp>
        <p:nvSpPr>
          <p:cNvPr id="303" name="Google Shape;303;g28d0a459bb7_0_316"/>
          <p:cNvSpPr txBox="1"/>
          <p:nvPr/>
        </p:nvSpPr>
        <p:spPr>
          <a:xfrm>
            <a:off x="506625" y="302850"/>
            <a:ext cx="8416500" cy="1169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lang="en-US" sz="3000">
                <a:solidFill>
                  <a:schemeClr val="dk1"/>
                </a:solidFill>
                <a:latin typeface="Calibri"/>
                <a:ea typeface="Calibri"/>
                <a:cs typeface="Calibri"/>
                <a:sym typeface="Calibri"/>
              </a:rPr>
              <a:t>Photosynthesis happens in the plant cell part known as the chloroplast, which contain chlorophyll.</a:t>
            </a:r>
            <a:endParaRPr b="0" i="0" sz="30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descr="Artificial Intelligence" id="308" name="Google Shape;308;g28d0a459bb7_0_40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g28d0a459bb7_0_404"/>
          <p:cNvSpPr txBox="1"/>
          <p:nvPr/>
        </p:nvSpPr>
        <p:spPr>
          <a:xfrm>
            <a:off x="344325" y="649125"/>
            <a:ext cx="86532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Chlorophyll </a:t>
            </a:r>
            <a:r>
              <a:rPr lang="en-US" sz="3600">
                <a:solidFill>
                  <a:schemeClr val="dk1"/>
                </a:solidFill>
                <a:latin typeface="Calibri"/>
                <a:ea typeface="Calibri"/>
                <a:cs typeface="Calibri"/>
                <a:sym typeface="Calibri"/>
              </a:rPr>
              <a:t>helps the plant absorb light energy from the Sun during photosynthesis.</a:t>
            </a:r>
            <a:endParaRPr b="0" i="0" sz="3600" u="none" cap="none" strike="noStrike">
              <a:solidFill>
                <a:schemeClr val="dk1"/>
              </a:solidFill>
              <a:latin typeface="Calibri"/>
              <a:ea typeface="Calibri"/>
              <a:cs typeface="Calibri"/>
              <a:sym typeface="Calibri"/>
            </a:endParaRPr>
          </a:p>
        </p:txBody>
      </p:sp>
      <p:pic>
        <p:nvPicPr>
          <p:cNvPr id="310" name="Google Shape;310;g28d0a459bb7_0_404"/>
          <p:cNvPicPr preferRelativeResize="0"/>
          <p:nvPr/>
        </p:nvPicPr>
        <p:blipFill>
          <a:blip r:embed="rId4">
            <a:alphaModFix/>
          </a:blip>
          <a:stretch>
            <a:fillRect/>
          </a:stretch>
        </p:blipFill>
        <p:spPr>
          <a:xfrm>
            <a:off x="178575" y="4156650"/>
            <a:ext cx="5325950" cy="2282550"/>
          </a:xfrm>
          <a:prstGeom prst="rect">
            <a:avLst/>
          </a:prstGeom>
          <a:noFill/>
          <a:ln>
            <a:noFill/>
          </a:ln>
        </p:spPr>
      </p:pic>
      <p:sp>
        <p:nvSpPr>
          <p:cNvPr id="311" name="Google Shape;311;g28d0a459bb7_0_404"/>
          <p:cNvSpPr/>
          <p:nvPr/>
        </p:nvSpPr>
        <p:spPr>
          <a:xfrm rot="-2037449">
            <a:off x="3814743" y="3888736"/>
            <a:ext cx="2210615" cy="392732"/>
          </a:xfrm>
          <a:prstGeom prst="leftArrow">
            <a:avLst>
              <a:gd fmla="val 26600" name="adj1"/>
              <a:gd fmla="val 50000" name="adj2"/>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descr="40,500+ Sun Clip Art Illustrations, Royalty-Free Vector Graphics &amp; Clip Art  - iStock | Sunshine, Sunny, Summer" id="312" name="Google Shape;312;g28d0a459bb7_0_404"/>
          <p:cNvPicPr preferRelativeResize="0"/>
          <p:nvPr/>
        </p:nvPicPr>
        <p:blipFill>
          <a:blip r:embed="rId5">
            <a:alphaModFix/>
          </a:blip>
          <a:stretch>
            <a:fillRect/>
          </a:stretch>
        </p:blipFill>
        <p:spPr>
          <a:xfrm>
            <a:off x="5946502" y="1726975"/>
            <a:ext cx="2717600" cy="26308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g28d0a459bb7_0_281"/>
          <p:cNvSpPr txBox="1"/>
          <p:nvPr>
            <p:ph type="ctrTitle"/>
          </p:nvPr>
        </p:nvSpPr>
        <p:spPr>
          <a:xfrm>
            <a:off x="543800" y="427700"/>
            <a:ext cx="8238900" cy="1470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lang="en-US"/>
              <a:t>In photosynthesis, green plants use chlorophyll, carbon dioxide, water, and sunlight to make their own food. </a:t>
            </a:r>
            <a:endParaRPr/>
          </a:p>
        </p:txBody>
      </p:sp>
      <p:sp>
        <p:nvSpPr>
          <p:cNvPr descr="Artificial Intelligence" id="319" name="Google Shape;319;g28d0a459bb7_0_281"/>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0" name="Google Shape;320;g28d0a459bb7_0_281"/>
          <p:cNvPicPr preferRelativeResize="0"/>
          <p:nvPr/>
        </p:nvPicPr>
        <p:blipFill>
          <a:blip r:embed="rId4">
            <a:alphaModFix/>
          </a:blip>
          <a:stretch>
            <a:fillRect/>
          </a:stretch>
        </p:blipFill>
        <p:spPr>
          <a:xfrm>
            <a:off x="2542100" y="2225225"/>
            <a:ext cx="4242299" cy="4279926"/>
          </a:xfrm>
          <a:prstGeom prst="rect">
            <a:avLst/>
          </a:prstGeom>
          <a:noFill/>
          <a:ln>
            <a:noFill/>
          </a:ln>
        </p:spPr>
      </p:pic>
      <p:sp>
        <p:nvSpPr>
          <p:cNvPr id="321" name="Google Shape;321;g28d0a459bb7_0_281"/>
          <p:cNvSpPr/>
          <p:nvPr/>
        </p:nvSpPr>
        <p:spPr>
          <a:xfrm>
            <a:off x="2584325" y="4187150"/>
            <a:ext cx="1534200" cy="9204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22" name="Google Shape;322;g28d0a459bb7_0_281"/>
          <p:cNvSpPr/>
          <p:nvPr/>
        </p:nvSpPr>
        <p:spPr>
          <a:xfrm>
            <a:off x="5053400" y="5705000"/>
            <a:ext cx="1534200" cy="9204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23" name="Google Shape;323;g28d0a459bb7_0_281"/>
          <p:cNvSpPr/>
          <p:nvPr/>
        </p:nvSpPr>
        <p:spPr>
          <a:xfrm>
            <a:off x="2584325" y="2436100"/>
            <a:ext cx="1534200" cy="1643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g28d0a459bb7_0_494"/>
          <p:cNvSpPr txBox="1"/>
          <p:nvPr>
            <p:ph type="ctrTitle"/>
          </p:nvPr>
        </p:nvSpPr>
        <p:spPr>
          <a:xfrm>
            <a:off x="543800" y="427700"/>
            <a:ext cx="8238900" cy="1470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lang="en-US"/>
              <a:t>The leaves of the plant make the food. The food, or sugar, is also known as glucose.</a:t>
            </a:r>
            <a:endParaRPr/>
          </a:p>
        </p:txBody>
      </p:sp>
      <p:sp>
        <p:nvSpPr>
          <p:cNvPr descr="Artificial Intelligence" id="330" name="Google Shape;330;g28d0a459bb7_0_49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31" name="Google Shape;331;g28d0a459bb7_0_494"/>
          <p:cNvPicPr preferRelativeResize="0"/>
          <p:nvPr/>
        </p:nvPicPr>
        <p:blipFill>
          <a:blip r:embed="rId4">
            <a:alphaModFix/>
          </a:blip>
          <a:stretch>
            <a:fillRect/>
          </a:stretch>
        </p:blipFill>
        <p:spPr>
          <a:xfrm>
            <a:off x="2542100" y="2225225"/>
            <a:ext cx="4242299" cy="4279926"/>
          </a:xfrm>
          <a:prstGeom prst="rect">
            <a:avLst/>
          </a:prstGeom>
          <a:noFill/>
          <a:ln>
            <a:noFill/>
          </a:ln>
        </p:spPr>
      </p:pic>
      <p:sp>
        <p:nvSpPr>
          <p:cNvPr id="332" name="Google Shape;332;g28d0a459bb7_0_494"/>
          <p:cNvSpPr/>
          <p:nvPr/>
        </p:nvSpPr>
        <p:spPr>
          <a:xfrm>
            <a:off x="4870325" y="4110950"/>
            <a:ext cx="1534200" cy="9204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g28d0a459bb7_0_504"/>
          <p:cNvSpPr txBox="1"/>
          <p:nvPr>
            <p:ph type="ctrTitle"/>
          </p:nvPr>
        </p:nvSpPr>
        <p:spPr>
          <a:xfrm>
            <a:off x="543800" y="427700"/>
            <a:ext cx="82389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Oxygen is also made during photosynthesis.</a:t>
            </a:r>
            <a:endParaRPr/>
          </a:p>
        </p:txBody>
      </p:sp>
      <p:sp>
        <p:nvSpPr>
          <p:cNvPr descr="Artificial Intelligence" id="339" name="Google Shape;339;g28d0a459bb7_0_50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40" name="Google Shape;340;g28d0a459bb7_0_504"/>
          <p:cNvPicPr preferRelativeResize="0"/>
          <p:nvPr/>
        </p:nvPicPr>
        <p:blipFill>
          <a:blip r:embed="rId4">
            <a:alphaModFix/>
          </a:blip>
          <a:stretch>
            <a:fillRect/>
          </a:stretch>
        </p:blipFill>
        <p:spPr>
          <a:xfrm>
            <a:off x="2542100" y="2225225"/>
            <a:ext cx="4242299" cy="4279926"/>
          </a:xfrm>
          <a:prstGeom prst="rect">
            <a:avLst/>
          </a:prstGeom>
          <a:noFill/>
          <a:ln>
            <a:noFill/>
          </a:ln>
        </p:spPr>
      </p:pic>
      <p:sp>
        <p:nvSpPr>
          <p:cNvPr id="341" name="Google Shape;341;g28d0a459bb7_0_504"/>
          <p:cNvSpPr/>
          <p:nvPr/>
        </p:nvSpPr>
        <p:spPr>
          <a:xfrm>
            <a:off x="4870325" y="2663150"/>
            <a:ext cx="1534200" cy="9204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descr="Questions" id="347" name="Google Shape;347;gd96993b0a5_0_44"/>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descr="Questions" id="353" name="Google Shape;353;g28c7b7e697c_0_69"/>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g28c7b7e697c_0_69"/>
          <p:cNvSpPr txBox="1"/>
          <p:nvPr/>
        </p:nvSpPr>
        <p:spPr>
          <a:xfrm>
            <a:off x="983701" y="528500"/>
            <a:ext cx="78825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Why is chlorophyll important during photosynthesis?</a:t>
            </a:r>
            <a:endParaRPr b="0" i="0" sz="1800" u="none" cap="none" strike="noStrike">
              <a:solidFill>
                <a:srgbClr val="000000"/>
              </a:solidFill>
              <a:latin typeface="Calibri"/>
              <a:ea typeface="Calibri"/>
              <a:cs typeface="Calibri"/>
              <a:sym typeface="Calibri"/>
            </a:endParaRPr>
          </a:p>
        </p:txBody>
      </p:sp>
      <p:pic>
        <p:nvPicPr>
          <p:cNvPr id="355" name="Google Shape;355;g28c7b7e697c_0_69"/>
          <p:cNvPicPr preferRelativeResize="0"/>
          <p:nvPr/>
        </p:nvPicPr>
        <p:blipFill>
          <a:blip r:embed="rId4">
            <a:alphaModFix/>
          </a:blip>
          <a:stretch>
            <a:fillRect/>
          </a:stretch>
        </p:blipFill>
        <p:spPr>
          <a:xfrm>
            <a:off x="178575" y="4156650"/>
            <a:ext cx="5325950" cy="2282550"/>
          </a:xfrm>
          <a:prstGeom prst="rect">
            <a:avLst/>
          </a:prstGeom>
          <a:noFill/>
          <a:ln>
            <a:noFill/>
          </a:ln>
        </p:spPr>
      </p:pic>
      <p:sp>
        <p:nvSpPr>
          <p:cNvPr id="356" name="Google Shape;356;g28c7b7e697c_0_69"/>
          <p:cNvSpPr/>
          <p:nvPr/>
        </p:nvSpPr>
        <p:spPr>
          <a:xfrm rot="-2037449">
            <a:off x="3814743" y="3888736"/>
            <a:ext cx="2210615" cy="392732"/>
          </a:xfrm>
          <a:prstGeom prst="leftArrow">
            <a:avLst>
              <a:gd fmla="val 26600" name="adj1"/>
              <a:gd fmla="val 50000" name="adj2"/>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descr="40,500+ Sun Clip Art Illustrations, Royalty-Free Vector Graphics &amp; Clip Art  - iStock | Sunshine, Sunny, Summer" id="357" name="Google Shape;357;g28c7b7e697c_0_69"/>
          <p:cNvPicPr preferRelativeResize="0"/>
          <p:nvPr/>
        </p:nvPicPr>
        <p:blipFill>
          <a:blip r:embed="rId5">
            <a:alphaModFix/>
          </a:blip>
          <a:stretch>
            <a:fillRect/>
          </a:stretch>
        </p:blipFill>
        <p:spPr>
          <a:xfrm>
            <a:off x="5946502" y="1726975"/>
            <a:ext cx="2717600" cy="26308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descr="Lightbulb and gear" id="134" name="Google Shape;134;g27e68c1a8e3_0_0"/>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g27e68c1a8e3_0_0"/>
          <p:cNvSpPr txBox="1"/>
          <p:nvPr/>
        </p:nvSpPr>
        <p:spPr>
          <a:xfrm>
            <a:off x="467257" y="404359"/>
            <a:ext cx="8209500" cy="55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b="0" i="0" lang="en-US" sz="3000" u="none" cap="none" strike="noStrike">
                <a:solidFill>
                  <a:schemeClr val="dk1"/>
                </a:solidFill>
                <a:latin typeface="Calibri"/>
                <a:ea typeface="Calibri"/>
                <a:cs typeface="Calibri"/>
                <a:sym typeface="Calibri"/>
              </a:rPr>
              <a:t>What do plants need to survive?</a:t>
            </a:r>
            <a:endParaRPr b="0" i="0" sz="1400" u="none" cap="none" strike="noStrike">
              <a:solidFill>
                <a:srgbClr val="000000"/>
              </a:solidFill>
              <a:latin typeface="Arial"/>
              <a:ea typeface="Arial"/>
              <a:cs typeface="Arial"/>
              <a:sym typeface="Arial"/>
            </a:endParaRPr>
          </a:p>
        </p:txBody>
      </p:sp>
      <p:pic>
        <p:nvPicPr>
          <p:cNvPr id="136" name="Google Shape;136;g27e68c1a8e3_0_0"/>
          <p:cNvPicPr preferRelativeResize="0"/>
          <p:nvPr/>
        </p:nvPicPr>
        <p:blipFill rotWithShape="1">
          <a:blip r:embed="rId4">
            <a:alphaModFix/>
          </a:blip>
          <a:srcRect b="0" l="0" r="0" t="0"/>
          <a:stretch/>
        </p:blipFill>
        <p:spPr>
          <a:xfrm>
            <a:off x="852738" y="1408625"/>
            <a:ext cx="7438526" cy="49590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descr="Questions" id="363" name="Google Shape;363;g28c7b7e697c_0_78"/>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g28c7b7e697c_0_78"/>
          <p:cNvSpPr txBox="1"/>
          <p:nvPr/>
        </p:nvSpPr>
        <p:spPr>
          <a:xfrm>
            <a:off x="983700" y="465000"/>
            <a:ext cx="74394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Photosynthesis takes place in the _________, which contain ________.</a:t>
            </a:r>
            <a:endParaRPr b="0" i="0" sz="3600" u="none" cap="none" strike="noStrike">
              <a:solidFill>
                <a:schemeClr val="dk1"/>
              </a:solidFill>
              <a:latin typeface="Calibri"/>
              <a:ea typeface="Calibri"/>
              <a:cs typeface="Calibri"/>
              <a:sym typeface="Calibri"/>
            </a:endParaRPr>
          </a:p>
        </p:txBody>
      </p:sp>
      <p:pic>
        <p:nvPicPr>
          <p:cNvPr id="365" name="Google Shape;365;g28c7b7e697c_0_78"/>
          <p:cNvPicPr preferRelativeResize="0"/>
          <p:nvPr/>
        </p:nvPicPr>
        <p:blipFill rotWithShape="1">
          <a:blip r:embed="rId4">
            <a:alphaModFix/>
          </a:blip>
          <a:srcRect b="0" l="16728" r="18879" t="8642"/>
          <a:stretch/>
        </p:blipFill>
        <p:spPr>
          <a:xfrm>
            <a:off x="2997181" y="2670671"/>
            <a:ext cx="4589844" cy="4034380"/>
          </a:xfrm>
          <a:prstGeom prst="rect">
            <a:avLst/>
          </a:prstGeom>
          <a:noFill/>
          <a:ln>
            <a:noFill/>
          </a:ln>
        </p:spPr>
      </p:pic>
      <p:cxnSp>
        <p:nvCxnSpPr>
          <p:cNvPr id="366" name="Google Shape;366;g28c7b7e697c_0_78"/>
          <p:cNvCxnSpPr/>
          <p:nvPr/>
        </p:nvCxnSpPr>
        <p:spPr>
          <a:xfrm>
            <a:off x="2862185" y="2670671"/>
            <a:ext cx="847500" cy="1413900"/>
          </a:xfrm>
          <a:prstGeom prst="straightConnector1">
            <a:avLst/>
          </a:prstGeom>
          <a:noFill/>
          <a:ln cap="flat" cmpd="sng" w="57150">
            <a:solidFill>
              <a:srgbClr val="FF0000"/>
            </a:solidFill>
            <a:prstDash val="solid"/>
            <a:round/>
            <a:headEnd len="sm" w="sm" type="none"/>
            <a:tailEnd len="med" w="med" type="stealth"/>
          </a:ln>
          <a:effectLst>
            <a:outerShdw blurRad="40000" rotWithShape="0" dir="5400000" dist="20000">
              <a:srgbClr val="000000">
                <a:alpha val="37250"/>
              </a:srgbClr>
            </a:outerShdw>
          </a:effectLst>
        </p:spPr>
      </p:cxnSp>
      <p:cxnSp>
        <p:nvCxnSpPr>
          <p:cNvPr id="367" name="Google Shape;367;g28c7b7e697c_0_78"/>
          <p:cNvCxnSpPr/>
          <p:nvPr/>
        </p:nvCxnSpPr>
        <p:spPr>
          <a:xfrm>
            <a:off x="2862185" y="2670671"/>
            <a:ext cx="847500" cy="1769700"/>
          </a:xfrm>
          <a:prstGeom prst="straightConnector1">
            <a:avLst/>
          </a:prstGeom>
          <a:noFill/>
          <a:ln cap="flat" cmpd="sng" w="57150">
            <a:solidFill>
              <a:srgbClr val="FF0000"/>
            </a:solidFill>
            <a:prstDash val="solid"/>
            <a:round/>
            <a:headEnd len="sm" w="sm" type="none"/>
            <a:tailEnd len="med" w="med" type="stealth"/>
          </a:ln>
          <a:effectLst>
            <a:outerShdw blurRad="40000" rotWithShape="0" dir="5400000" dist="20000">
              <a:srgbClr val="000000">
                <a:alpha val="37250"/>
              </a:srgbClr>
            </a:outerShdw>
          </a:effectLst>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descr="Questions" id="373" name="Google Shape;373;g28d0a459bb7_0_516"/>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g28d0a459bb7_0_516"/>
          <p:cNvSpPr txBox="1"/>
          <p:nvPr/>
        </p:nvSpPr>
        <p:spPr>
          <a:xfrm>
            <a:off x="983700" y="465000"/>
            <a:ext cx="78144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Photosynthesis takes place in the </a:t>
            </a:r>
            <a:r>
              <a:rPr b="1" lang="en-US" sz="3600">
                <a:solidFill>
                  <a:srgbClr val="FF0000"/>
                </a:solidFill>
                <a:latin typeface="Calibri"/>
                <a:ea typeface="Calibri"/>
                <a:cs typeface="Calibri"/>
                <a:sym typeface="Calibri"/>
              </a:rPr>
              <a:t>chloroplasts</a:t>
            </a:r>
            <a:r>
              <a:rPr lang="en-US" sz="3600">
                <a:solidFill>
                  <a:schemeClr val="dk1"/>
                </a:solidFill>
                <a:latin typeface="Calibri"/>
                <a:ea typeface="Calibri"/>
                <a:cs typeface="Calibri"/>
                <a:sym typeface="Calibri"/>
              </a:rPr>
              <a:t> which contain </a:t>
            </a:r>
            <a:r>
              <a:rPr b="1" lang="en-US" sz="3600">
                <a:solidFill>
                  <a:srgbClr val="FF0000"/>
                </a:solidFill>
                <a:latin typeface="Calibri"/>
                <a:ea typeface="Calibri"/>
                <a:cs typeface="Calibri"/>
                <a:sym typeface="Calibri"/>
              </a:rPr>
              <a:t>chlorophyll</a:t>
            </a:r>
            <a:r>
              <a:rPr lang="en-US" sz="3600">
                <a:solidFill>
                  <a:schemeClr val="dk1"/>
                </a:solidFill>
                <a:latin typeface="Calibri"/>
                <a:ea typeface="Calibri"/>
                <a:cs typeface="Calibri"/>
                <a:sym typeface="Calibri"/>
              </a:rPr>
              <a:t>.</a:t>
            </a:r>
            <a:endParaRPr b="0" i="0" sz="3600" u="none" cap="none" strike="noStrike">
              <a:solidFill>
                <a:schemeClr val="dk1"/>
              </a:solidFill>
              <a:latin typeface="Calibri"/>
              <a:ea typeface="Calibri"/>
              <a:cs typeface="Calibri"/>
              <a:sym typeface="Calibri"/>
            </a:endParaRPr>
          </a:p>
        </p:txBody>
      </p:sp>
      <p:pic>
        <p:nvPicPr>
          <p:cNvPr id="375" name="Google Shape;375;g28d0a459bb7_0_516"/>
          <p:cNvPicPr preferRelativeResize="0"/>
          <p:nvPr/>
        </p:nvPicPr>
        <p:blipFill rotWithShape="1">
          <a:blip r:embed="rId4">
            <a:alphaModFix/>
          </a:blip>
          <a:srcRect b="0" l="16728" r="18879" t="8642"/>
          <a:stretch/>
        </p:blipFill>
        <p:spPr>
          <a:xfrm>
            <a:off x="2997181" y="2670671"/>
            <a:ext cx="4589844" cy="4034380"/>
          </a:xfrm>
          <a:prstGeom prst="rect">
            <a:avLst/>
          </a:prstGeom>
          <a:noFill/>
          <a:ln>
            <a:noFill/>
          </a:ln>
        </p:spPr>
      </p:pic>
      <p:cxnSp>
        <p:nvCxnSpPr>
          <p:cNvPr id="376" name="Google Shape;376;g28d0a459bb7_0_516"/>
          <p:cNvCxnSpPr/>
          <p:nvPr/>
        </p:nvCxnSpPr>
        <p:spPr>
          <a:xfrm>
            <a:off x="2862185" y="2670671"/>
            <a:ext cx="847500" cy="1413900"/>
          </a:xfrm>
          <a:prstGeom prst="straightConnector1">
            <a:avLst/>
          </a:prstGeom>
          <a:noFill/>
          <a:ln cap="flat" cmpd="sng" w="57150">
            <a:solidFill>
              <a:srgbClr val="FF0000"/>
            </a:solidFill>
            <a:prstDash val="solid"/>
            <a:round/>
            <a:headEnd len="sm" w="sm" type="none"/>
            <a:tailEnd len="med" w="med" type="stealth"/>
          </a:ln>
          <a:effectLst>
            <a:outerShdw blurRad="40000" rotWithShape="0" dir="5400000" dist="20000">
              <a:srgbClr val="000000">
                <a:alpha val="37250"/>
              </a:srgbClr>
            </a:outerShdw>
          </a:effectLst>
        </p:spPr>
      </p:cxnSp>
      <p:cxnSp>
        <p:nvCxnSpPr>
          <p:cNvPr id="377" name="Google Shape;377;g28d0a459bb7_0_516"/>
          <p:cNvCxnSpPr/>
          <p:nvPr/>
        </p:nvCxnSpPr>
        <p:spPr>
          <a:xfrm>
            <a:off x="2862185" y="2670671"/>
            <a:ext cx="847500" cy="1769700"/>
          </a:xfrm>
          <a:prstGeom prst="straightConnector1">
            <a:avLst/>
          </a:prstGeom>
          <a:noFill/>
          <a:ln cap="flat" cmpd="sng" w="57150">
            <a:solidFill>
              <a:srgbClr val="FF0000"/>
            </a:solidFill>
            <a:prstDash val="solid"/>
            <a:round/>
            <a:headEnd len="sm" w="sm" type="none"/>
            <a:tailEnd len="med" w="med" type="stealth"/>
          </a:ln>
          <a:effectLst>
            <a:outerShdw blurRad="40000" rotWithShape="0" dir="5400000" dist="20000">
              <a:srgbClr val="000000">
                <a:alpha val="37250"/>
              </a:srgbClr>
            </a:outerShdw>
          </a:effectLst>
        </p:spPr>
      </p:cxn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g28d0a459bb7_0_538"/>
          <p:cNvSpPr txBox="1"/>
          <p:nvPr>
            <p:ph type="ctrTitle"/>
          </p:nvPr>
        </p:nvSpPr>
        <p:spPr>
          <a:xfrm>
            <a:off x="543800" y="427700"/>
            <a:ext cx="82389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In photosynthesis, green plants use or take in:</a:t>
            </a:r>
            <a:endParaRPr/>
          </a:p>
        </p:txBody>
      </p:sp>
      <p:sp>
        <p:nvSpPr>
          <p:cNvPr descr="Artificial Intelligence" id="384" name="Google Shape;384;g28d0a459bb7_0_538"/>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5" name="Google Shape;385;g28d0a459bb7_0_538"/>
          <p:cNvPicPr preferRelativeResize="0"/>
          <p:nvPr/>
        </p:nvPicPr>
        <p:blipFill>
          <a:blip r:embed="rId4">
            <a:alphaModFix/>
          </a:blip>
          <a:stretch>
            <a:fillRect/>
          </a:stretch>
        </p:blipFill>
        <p:spPr>
          <a:xfrm>
            <a:off x="5692012" y="3260250"/>
            <a:ext cx="2819274" cy="3109048"/>
          </a:xfrm>
          <a:prstGeom prst="rect">
            <a:avLst/>
          </a:prstGeom>
          <a:noFill/>
          <a:ln>
            <a:noFill/>
          </a:ln>
        </p:spPr>
      </p:pic>
      <p:sp>
        <p:nvSpPr>
          <p:cNvPr id="386" name="Google Shape;386;g28d0a459bb7_0_538"/>
          <p:cNvSpPr/>
          <p:nvPr/>
        </p:nvSpPr>
        <p:spPr>
          <a:xfrm>
            <a:off x="5720073" y="4685443"/>
            <a:ext cx="1019700" cy="668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87" name="Google Shape;387;g28d0a459bb7_0_538"/>
          <p:cNvSpPr/>
          <p:nvPr/>
        </p:nvSpPr>
        <p:spPr>
          <a:xfrm>
            <a:off x="7360929" y="5788048"/>
            <a:ext cx="1019700" cy="668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88" name="Google Shape;388;g28d0a459bb7_0_538"/>
          <p:cNvSpPr/>
          <p:nvPr/>
        </p:nvSpPr>
        <p:spPr>
          <a:xfrm>
            <a:off x="5720073" y="3413435"/>
            <a:ext cx="1019700" cy="11940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89" name="Google Shape;389;g28d0a459bb7_0_538"/>
          <p:cNvSpPr txBox="1"/>
          <p:nvPr/>
        </p:nvSpPr>
        <p:spPr>
          <a:xfrm>
            <a:off x="304800" y="1901825"/>
            <a:ext cx="63948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Sunlight</a:t>
            </a:r>
            <a:r>
              <a:rPr lang="en-US" sz="3200">
                <a:solidFill>
                  <a:schemeClr val="dk1"/>
                </a:solidFill>
                <a:latin typeface="Calibri"/>
                <a:ea typeface="Calibri"/>
                <a:cs typeface="Calibri"/>
                <a:sym typeface="Calibri"/>
              </a:rPr>
              <a:t> through chlorophyll, carbon </a:t>
            </a:r>
            <a:r>
              <a:rPr lang="en-US" sz="3200">
                <a:solidFill>
                  <a:schemeClr val="dk1"/>
                </a:solidFill>
                <a:latin typeface="Calibri"/>
                <a:ea typeface="Calibri"/>
                <a:cs typeface="Calibri"/>
                <a:sym typeface="Calibri"/>
              </a:rPr>
              <a:t>dioxide</a:t>
            </a:r>
            <a:r>
              <a:rPr lang="en-US" sz="3200">
                <a:solidFill>
                  <a:schemeClr val="dk1"/>
                </a:solidFill>
                <a:latin typeface="Calibri"/>
                <a:ea typeface="Calibri"/>
                <a:cs typeface="Calibri"/>
                <a:sym typeface="Calibri"/>
              </a:rPr>
              <a:t>, and water</a:t>
            </a:r>
            <a:endParaRPr sz="3200">
              <a:solidFill>
                <a:schemeClr val="dk1"/>
              </a:solidFill>
              <a:latin typeface="Calibri"/>
              <a:ea typeface="Calibri"/>
              <a:cs typeface="Calibri"/>
              <a:sym typeface="Calibri"/>
            </a:endParaRPr>
          </a:p>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Glucose (sugar) and oxygen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g28d0a459bb7_0_549"/>
          <p:cNvSpPr txBox="1"/>
          <p:nvPr>
            <p:ph type="ctrTitle"/>
          </p:nvPr>
        </p:nvSpPr>
        <p:spPr>
          <a:xfrm>
            <a:off x="543800" y="427700"/>
            <a:ext cx="82389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In photosynthesis, green plants use or take in:</a:t>
            </a:r>
            <a:endParaRPr/>
          </a:p>
        </p:txBody>
      </p:sp>
      <p:sp>
        <p:nvSpPr>
          <p:cNvPr descr="Artificial Intelligence" id="396" name="Google Shape;396;g28d0a459bb7_0_549"/>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97" name="Google Shape;397;g28d0a459bb7_0_549"/>
          <p:cNvPicPr preferRelativeResize="0"/>
          <p:nvPr/>
        </p:nvPicPr>
        <p:blipFill>
          <a:blip r:embed="rId4">
            <a:alphaModFix/>
          </a:blip>
          <a:stretch>
            <a:fillRect/>
          </a:stretch>
        </p:blipFill>
        <p:spPr>
          <a:xfrm>
            <a:off x="5692012" y="3260250"/>
            <a:ext cx="2819274" cy="3109048"/>
          </a:xfrm>
          <a:prstGeom prst="rect">
            <a:avLst/>
          </a:prstGeom>
          <a:noFill/>
          <a:ln>
            <a:noFill/>
          </a:ln>
        </p:spPr>
      </p:pic>
      <p:sp>
        <p:nvSpPr>
          <p:cNvPr id="398" name="Google Shape;398;g28d0a459bb7_0_549"/>
          <p:cNvSpPr/>
          <p:nvPr/>
        </p:nvSpPr>
        <p:spPr>
          <a:xfrm>
            <a:off x="5720073" y="4685443"/>
            <a:ext cx="1019700" cy="668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99" name="Google Shape;399;g28d0a459bb7_0_549"/>
          <p:cNvSpPr/>
          <p:nvPr/>
        </p:nvSpPr>
        <p:spPr>
          <a:xfrm>
            <a:off x="7360929" y="5788048"/>
            <a:ext cx="1019700" cy="668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00" name="Google Shape;400;g28d0a459bb7_0_549"/>
          <p:cNvSpPr/>
          <p:nvPr/>
        </p:nvSpPr>
        <p:spPr>
          <a:xfrm>
            <a:off x="5720073" y="3413435"/>
            <a:ext cx="1019700" cy="11940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01" name="Google Shape;401;g28d0a459bb7_0_549"/>
          <p:cNvSpPr txBox="1"/>
          <p:nvPr/>
        </p:nvSpPr>
        <p:spPr>
          <a:xfrm>
            <a:off x="304800" y="1901825"/>
            <a:ext cx="63948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rgbClr val="FF0000"/>
              </a:buClr>
              <a:buSzPts val="3200"/>
              <a:buFont typeface="Calibri"/>
              <a:buAutoNum type="alphaUcPeriod"/>
            </a:pPr>
            <a:r>
              <a:rPr b="1" lang="en-US" sz="3200">
                <a:solidFill>
                  <a:srgbClr val="FF0000"/>
                </a:solidFill>
                <a:latin typeface="Calibri"/>
                <a:ea typeface="Calibri"/>
                <a:cs typeface="Calibri"/>
                <a:sym typeface="Calibri"/>
              </a:rPr>
              <a:t>Sunlight through chlorophyll, carbon dioxide, and water</a:t>
            </a:r>
            <a:endParaRPr b="1" sz="3200">
              <a:solidFill>
                <a:srgbClr val="FF0000"/>
              </a:solidFill>
              <a:latin typeface="Calibri"/>
              <a:ea typeface="Calibri"/>
              <a:cs typeface="Calibri"/>
              <a:sym typeface="Calibri"/>
            </a:endParaRPr>
          </a:p>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Glucose (sugar) and oxygen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g28d0a459bb7_0_560"/>
          <p:cNvSpPr txBox="1"/>
          <p:nvPr>
            <p:ph type="ctrTitle"/>
          </p:nvPr>
        </p:nvSpPr>
        <p:spPr>
          <a:xfrm>
            <a:off x="543800" y="427700"/>
            <a:ext cx="82389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In photosynthesis, green plants use or take in:</a:t>
            </a:r>
            <a:endParaRPr/>
          </a:p>
        </p:txBody>
      </p:sp>
      <p:sp>
        <p:nvSpPr>
          <p:cNvPr descr="Artificial Intelligence" id="408" name="Google Shape;408;g28d0a459bb7_0_56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09" name="Google Shape;409;g28d0a459bb7_0_560"/>
          <p:cNvPicPr preferRelativeResize="0"/>
          <p:nvPr/>
        </p:nvPicPr>
        <p:blipFill>
          <a:blip r:embed="rId4">
            <a:alphaModFix/>
          </a:blip>
          <a:stretch>
            <a:fillRect/>
          </a:stretch>
        </p:blipFill>
        <p:spPr>
          <a:xfrm>
            <a:off x="5692012" y="3260250"/>
            <a:ext cx="2819274" cy="3109048"/>
          </a:xfrm>
          <a:prstGeom prst="rect">
            <a:avLst/>
          </a:prstGeom>
          <a:noFill/>
          <a:ln>
            <a:noFill/>
          </a:ln>
        </p:spPr>
      </p:pic>
      <p:sp>
        <p:nvSpPr>
          <p:cNvPr id="410" name="Google Shape;410;g28d0a459bb7_0_560"/>
          <p:cNvSpPr/>
          <p:nvPr/>
        </p:nvSpPr>
        <p:spPr>
          <a:xfrm>
            <a:off x="7253273" y="4639418"/>
            <a:ext cx="1019700" cy="668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11" name="Google Shape;411;g28d0a459bb7_0_560"/>
          <p:cNvSpPr txBox="1"/>
          <p:nvPr/>
        </p:nvSpPr>
        <p:spPr>
          <a:xfrm>
            <a:off x="304800" y="1901825"/>
            <a:ext cx="63948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Sunlight through chlorophyll, carbon dioxide, and water</a:t>
            </a:r>
            <a:endParaRPr sz="3200">
              <a:solidFill>
                <a:schemeClr val="dk1"/>
              </a:solidFill>
              <a:latin typeface="Calibri"/>
              <a:ea typeface="Calibri"/>
              <a:cs typeface="Calibri"/>
              <a:sym typeface="Calibri"/>
            </a:endParaRPr>
          </a:p>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Glucose (sugar) and oxygen</a:t>
            </a:r>
            <a:endParaRPr i="0" sz="3200" u="none" cap="none" strike="noStrike">
              <a:solidFill>
                <a:schemeClr val="dk1"/>
              </a:solidFill>
              <a:latin typeface="Calibri"/>
              <a:ea typeface="Calibri"/>
              <a:cs typeface="Calibri"/>
              <a:sym typeface="Calibri"/>
            </a:endParaRPr>
          </a:p>
        </p:txBody>
      </p:sp>
      <p:sp>
        <p:nvSpPr>
          <p:cNvPr id="412" name="Google Shape;412;g28d0a459bb7_0_560"/>
          <p:cNvSpPr/>
          <p:nvPr/>
        </p:nvSpPr>
        <p:spPr>
          <a:xfrm>
            <a:off x="7253273" y="3595118"/>
            <a:ext cx="1019700" cy="668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g28d0a459bb7_0_572"/>
          <p:cNvSpPr txBox="1"/>
          <p:nvPr>
            <p:ph type="ctrTitle"/>
          </p:nvPr>
        </p:nvSpPr>
        <p:spPr>
          <a:xfrm>
            <a:off x="543800" y="427700"/>
            <a:ext cx="82389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In photosynthesis, green plants use or take in:</a:t>
            </a:r>
            <a:endParaRPr/>
          </a:p>
        </p:txBody>
      </p:sp>
      <p:sp>
        <p:nvSpPr>
          <p:cNvPr descr="Artificial Intelligence" id="419" name="Google Shape;419;g28d0a459bb7_0_572"/>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0" name="Google Shape;420;g28d0a459bb7_0_572"/>
          <p:cNvPicPr preferRelativeResize="0"/>
          <p:nvPr/>
        </p:nvPicPr>
        <p:blipFill>
          <a:blip r:embed="rId4">
            <a:alphaModFix/>
          </a:blip>
          <a:stretch>
            <a:fillRect/>
          </a:stretch>
        </p:blipFill>
        <p:spPr>
          <a:xfrm>
            <a:off x="5692012" y="3260250"/>
            <a:ext cx="2819274" cy="3109048"/>
          </a:xfrm>
          <a:prstGeom prst="rect">
            <a:avLst/>
          </a:prstGeom>
          <a:noFill/>
          <a:ln>
            <a:noFill/>
          </a:ln>
        </p:spPr>
      </p:pic>
      <p:sp>
        <p:nvSpPr>
          <p:cNvPr id="421" name="Google Shape;421;g28d0a459bb7_0_572"/>
          <p:cNvSpPr/>
          <p:nvPr/>
        </p:nvSpPr>
        <p:spPr>
          <a:xfrm>
            <a:off x="7253273" y="4639418"/>
            <a:ext cx="1019700" cy="668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22" name="Google Shape;422;g28d0a459bb7_0_572"/>
          <p:cNvSpPr txBox="1"/>
          <p:nvPr/>
        </p:nvSpPr>
        <p:spPr>
          <a:xfrm>
            <a:off x="304800" y="1901825"/>
            <a:ext cx="63948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Sunlight through chlorophyll, carbon dioxide, and water</a:t>
            </a:r>
            <a:endParaRPr sz="3200">
              <a:solidFill>
                <a:schemeClr val="dk1"/>
              </a:solidFill>
              <a:latin typeface="Calibri"/>
              <a:ea typeface="Calibri"/>
              <a:cs typeface="Calibri"/>
              <a:sym typeface="Calibri"/>
            </a:endParaRPr>
          </a:p>
          <a:p>
            <a:pPr indent="-431800" lvl="0" marL="457200" marR="0" rtl="0" algn="l">
              <a:lnSpc>
                <a:spcPct val="115000"/>
              </a:lnSpc>
              <a:spcBef>
                <a:spcPts val="640"/>
              </a:spcBef>
              <a:spcAft>
                <a:spcPts val="0"/>
              </a:spcAft>
              <a:buClr>
                <a:srgbClr val="FF0000"/>
              </a:buClr>
              <a:buSzPts val="3200"/>
              <a:buFont typeface="Calibri"/>
              <a:buAutoNum type="alphaUcPeriod"/>
            </a:pPr>
            <a:r>
              <a:rPr b="1" lang="en-US" sz="3200">
                <a:solidFill>
                  <a:srgbClr val="FF0000"/>
                </a:solidFill>
                <a:latin typeface="Calibri"/>
                <a:ea typeface="Calibri"/>
                <a:cs typeface="Calibri"/>
                <a:sym typeface="Calibri"/>
              </a:rPr>
              <a:t>Glucose (sugar) and oxygen</a:t>
            </a:r>
            <a:endParaRPr b="1" i="0" sz="3200" u="none" cap="none" strike="noStrike">
              <a:solidFill>
                <a:srgbClr val="FF0000"/>
              </a:solidFill>
              <a:latin typeface="Calibri"/>
              <a:ea typeface="Calibri"/>
              <a:cs typeface="Calibri"/>
              <a:sym typeface="Calibri"/>
            </a:endParaRPr>
          </a:p>
        </p:txBody>
      </p:sp>
      <p:sp>
        <p:nvSpPr>
          <p:cNvPr id="423" name="Google Shape;423;g28d0a459bb7_0_572"/>
          <p:cNvSpPr/>
          <p:nvPr/>
        </p:nvSpPr>
        <p:spPr>
          <a:xfrm>
            <a:off x="7253273" y="3595118"/>
            <a:ext cx="1019700" cy="668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descr="Artificial Intelligence" id="429" name="Google Shape;429;g25e11802ac4_0_41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30" name="Google Shape;430;g25e11802ac4_0_419"/>
          <p:cNvPicPr preferRelativeResize="0"/>
          <p:nvPr/>
        </p:nvPicPr>
        <p:blipFill rotWithShape="1">
          <a:blip r:embed="rId4">
            <a:alphaModFix/>
          </a:blip>
          <a:srcRect b="0" l="0" r="0" t="0"/>
          <a:stretch/>
        </p:blipFill>
        <p:spPr>
          <a:xfrm>
            <a:off x="4572000" y="2036490"/>
            <a:ext cx="3133385" cy="313338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descr="Artificial Intelligence" id="436" name="Google Shape;436;g27e576c1a67_0_79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37" name="Google Shape;437;g27e576c1a67_0_796"/>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pic>
        <p:nvPicPr>
          <p:cNvPr id="438" name="Google Shape;438;g27e576c1a67_0_796"/>
          <p:cNvPicPr preferRelativeResize="0"/>
          <p:nvPr/>
        </p:nvPicPr>
        <p:blipFill>
          <a:blip r:embed="rId5">
            <a:alphaModFix/>
          </a:blip>
          <a:stretch>
            <a:fillRect/>
          </a:stretch>
        </p:blipFill>
        <p:spPr>
          <a:xfrm>
            <a:off x="849550" y="1907175"/>
            <a:ext cx="7783101" cy="4796026"/>
          </a:xfrm>
          <a:prstGeom prst="rect">
            <a:avLst/>
          </a:prstGeom>
          <a:noFill/>
          <a:ln>
            <a:noFill/>
          </a:ln>
        </p:spPr>
      </p:pic>
      <p:sp>
        <p:nvSpPr>
          <p:cNvPr id="439" name="Google Shape;439;g27e576c1a67_0_796"/>
          <p:cNvSpPr txBox="1"/>
          <p:nvPr>
            <p:ph idx="4294967295" type="ctrTitle"/>
          </p:nvPr>
        </p:nvSpPr>
        <p:spPr>
          <a:xfrm>
            <a:off x="543800" y="427700"/>
            <a:ext cx="82389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Flowers in a garden are an example of plants that use photosynthesis.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descr="Artificial Intelligence" id="445" name="Google Shape;445;g27e576c1a67_0_80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46" name="Google Shape;446;g27e576c1a67_0_803"/>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pic>
        <p:nvPicPr>
          <p:cNvPr id="447" name="Google Shape;447;g27e576c1a67_0_803"/>
          <p:cNvPicPr preferRelativeResize="0"/>
          <p:nvPr/>
        </p:nvPicPr>
        <p:blipFill>
          <a:blip r:embed="rId5">
            <a:alphaModFix/>
          </a:blip>
          <a:stretch>
            <a:fillRect/>
          </a:stretch>
        </p:blipFill>
        <p:spPr>
          <a:xfrm>
            <a:off x="890750" y="1845825"/>
            <a:ext cx="7362500" cy="4903425"/>
          </a:xfrm>
          <a:prstGeom prst="rect">
            <a:avLst/>
          </a:prstGeom>
          <a:noFill/>
          <a:ln>
            <a:noFill/>
          </a:ln>
        </p:spPr>
      </p:pic>
      <p:sp>
        <p:nvSpPr>
          <p:cNvPr id="448" name="Google Shape;448;g27e576c1a67_0_803"/>
          <p:cNvSpPr txBox="1"/>
          <p:nvPr>
            <p:ph idx="4294967295" type="ctrTitle"/>
          </p:nvPr>
        </p:nvSpPr>
        <p:spPr>
          <a:xfrm>
            <a:off x="543800" y="427700"/>
            <a:ext cx="82389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Crops in a field are an example of plants that use photosynthesis.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descr="Artificial Intelligence" id="454" name="Google Shape;454;g25e11802ac4_0_69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55" name="Google Shape;455;g25e11802ac4_0_699"/>
          <p:cNvPicPr preferRelativeResize="0"/>
          <p:nvPr/>
        </p:nvPicPr>
        <p:blipFill rotWithShape="1">
          <a:blip r:embed="rId4">
            <a:alphaModFix/>
          </a:blip>
          <a:srcRect b="0" l="0" r="0" t="0"/>
          <a:stretch/>
        </p:blipFill>
        <p:spPr>
          <a:xfrm>
            <a:off x="4572000" y="1755137"/>
            <a:ext cx="3347725" cy="33477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g28d0a459bb7_0_12"/>
          <p:cNvSpPr txBox="1"/>
          <p:nvPr/>
        </p:nvSpPr>
        <p:spPr>
          <a:xfrm>
            <a:off x="2301072" y="693336"/>
            <a:ext cx="46752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b="0" i="0" lang="en-US" sz="5600" u="none" cap="none" strike="noStrike">
                <a:solidFill>
                  <a:srgbClr val="FFC000"/>
                </a:solidFill>
                <a:latin typeface="Calibri"/>
                <a:ea typeface="Calibri"/>
                <a:cs typeface="Calibri"/>
                <a:sym typeface="Calibri"/>
              </a:rPr>
              <a:t>Demonstration</a:t>
            </a:r>
            <a:endParaRPr b="0" i="0" sz="1400" u="none" cap="none" strike="noStrike">
              <a:solidFill>
                <a:srgbClr val="000000"/>
              </a:solidFill>
              <a:latin typeface="Arial"/>
              <a:ea typeface="Arial"/>
              <a:cs typeface="Arial"/>
              <a:sym typeface="Arial"/>
            </a:endParaRPr>
          </a:p>
        </p:txBody>
      </p:sp>
      <p:sp>
        <p:nvSpPr>
          <p:cNvPr descr="Classroom" id="143" name="Google Shape;143;g28d0a459bb7_0_12"/>
          <p:cNvSpPr/>
          <p:nvPr/>
        </p:nvSpPr>
        <p:spPr>
          <a:xfrm>
            <a:off x="124754" y="87073"/>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g28d0a459bb7_0_12"/>
          <p:cNvSpPr txBox="1"/>
          <p:nvPr/>
        </p:nvSpPr>
        <p:spPr>
          <a:xfrm>
            <a:off x="1521275" y="3349275"/>
            <a:ext cx="6698400" cy="2955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Plant With and Without Sun Comparison </a:t>
            </a:r>
            <a:endParaRPr b="1"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For this topic one optional demonstration would involve preparing two of the same plant - one grown with access to sunlight and the other grown without access to sunlight. You can use these to explain the importance of sunlight in help plants to grow. Alternatively, you can bring in a healthy plant and talk about how the green pigments are chlorophyll in the chloroplast. We see many plants as green because green is the wavelength of light that chlorophyll do not absorb. </a:t>
            </a:r>
            <a:endParaRPr b="0" i="0" sz="1800" u="none" cap="none" strike="noStrike">
              <a:solidFill>
                <a:srgbClr val="000000"/>
              </a:solidFill>
              <a:latin typeface="Calibri"/>
              <a:ea typeface="Calibri"/>
              <a:cs typeface="Calibri"/>
              <a:sym typeface="Calibri"/>
            </a:endParaRPr>
          </a:p>
        </p:txBody>
      </p:sp>
      <p:pic>
        <p:nvPicPr>
          <p:cNvPr id="145" name="Google Shape;145;g28d0a459bb7_0_12"/>
          <p:cNvPicPr preferRelativeResize="0"/>
          <p:nvPr/>
        </p:nvPicPr>
        <p:blipFill rotWithShape="1">
          <a:blip r:embed="rId4">
            <a:alphaModFix/>
          </a:blip>
          <a:srcRect b="0" l="0" r="0" t="0"/>
          <a:stretch/>
        </p:blipFill>
        <p:spPr>
          <a:xfrm>
            <a:off x="3328750" y="1647450"/>
            <a:ext cx="3083451" cy="17344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descr="Artificial Intelligence" id="461" name="Google Shape;461;g25e11802ac4_0_86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62" name="Google Shape;462;g25e11802ac4_0_864"/>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463" name="Google Shape;463;g25e11802ac4_0_864"/>
          <p:cNvPicPr preferRelativeResize="0"/>
          <p:nvPr/>
        </p:nvPicPr>
        <p:blipFill>
          <a:blip r:embed="rId5">
            <a:alphaModFix/>
          </a:blip>
          <a:stretch>
            <a:fillRect/>
          </a:stretch>
        </p:blipFill>
        <p:spPr>
          <a:xfrm>
            <a:off x="152400" y="2084400"/>
            <a:ext cx="8839204" cy="4523186"/>
          </a:xfrm>
          <a:prstGeom prst="rect">
            <a:avLst/>
          </a:prstGeom>
          <a:noFill/>
          <a:ln>
            <a:noFill/>
          </a:ln>
        </p:spPr>
      </p:pic>
      <p:sp>
        <p:nvSpPr>
          <p:cNvPr id="464" name="Google Shape;464;g25e11802ac4_0_864"/>
          <p:cNvSpPr txBox="1"/>
          <p:nvPr>
            <p:ph idx="4294967295" type="ctrTitle"/>
          </p:nvPr>
        </p:nvSpPr>
        <p:spPr>
          <a:xfrm>
            <a:off x="811500" y="427700"/>
            <a:ext cx="8047500" cy="1470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lang="en-US"/>
              <a:t>The water cycle, which shows how water moves in our environment, is not an example of photosynthesis.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descr="Artificial Intelligence" id="470" name="Google Shape;470;g25e11802ac4_0_78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71" name="Google Shape;471;g25e11802ac4_0_780"/>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472" name="Google Shape;472;g25e11802ac4_0_780"/>
          <p:cNvPicPr preferRelativeResize="0"/>
          <p:nvPr/>
        </p:nvPicPr>
        <p:blipFill>
          <a:blip r:embed="rId5">
            <a:alphaModFix/>
          </a:blip>
          <a:stretch>
            <a:fillRect/>
          </a:stretch>
        </p:blipFill>
        <p:spPr>
          <a:xfrm>
            <a:off x="2476687" y="2089000"/>
            <a:ext cx="4717125" cy="4769001"/>
          </a:xfrm>
          <a:prstGeom prst="rect">
            <a:avLst/>
          </a:prstGeom>
          <a:noFill/>
          <a:ln>
            <a:noFill/>
          </a:ln>
        </p:spPr>
      </p:pic>
      <p:sp>
        <p:nvSpPr>
          <p:cNvPr id="473" name="Google Shape;473;g25e11802ac4_0_780"/>
          <p:cNvSpPr txBox="1"/>
          <p:nvPr>
            <p:ph idx="4294967295" type="ctrTitle"/>
          </p:nvPr>
        </p:nvSpPr>
        <p:spPr>
          <a:xfrm>
            <a:off x="811500" y="427700"/>
            <a:ext cx="8047500" cy="1470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lang="en-US"/>
              <a:t>The rock cycle, which shows how rocks are formed , is not an example of photosynthesis.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descr="Questions" id="479" name="Google Shape;479;g25e11802ac4_0_873"/>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g27430209113_0_1469"/>
          <p:cNvSpPr txBox="1"/>
          <p:nvPr/>
        </p:nvSpPr>
        <p:spPr>
          <a:xfrm>
            <a:off x="1028700" y="424771"/>
            <a:ext cx="76773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Why</a:t>
            </a:r>
            <a:r>
              <a:rPr lang="en-US" sz="3600">
                <a:solidFill>
                  <a:schemeClr val="dk1"/>
                </a:solidFill>
                <a:latin typeface="Calibri"/>
                <a:ea typeface="Calibri"/>
                <a:cs typeface="Calibri"/>
                <a:sym typeface="Calibri"/>
              </a:rPr>
              <a:t> are the water and rock cycles not examples of photosynthesis?</a:t>
            </a:r>
            <a:endParaRPr b="0" i="0" sz="1400" u="none" cap="none" strike="noStrike">
              <a:solidFill>
                <a:srgbClr val="000000"/>
              </a:solidFill>
              <a:latin typeface="Arial"/>
              <a:ea typeface="Arial"/>
              <a:cs typeface="Arial"/>
              <a:sym typeface="Arial"/>
            </a:endParaRPr>
          </a:p>
        </p:txBody>
      </p:sp>
      <p:sp>
        <p:nvSpPr>
          <p:cNvPr descr="Questions" id="486" name="Google Shape;486;g27430209113_0_146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87" name="Google Shape;487;g27430209113_0_1469"/>
          <p:cNvPicPr preferRelativeResize="0"/>
          <p:nvPr/>
        </p:nvPicPr>
        <p:blipFill rotWithShape="1">
          <a:blip r:embed="rId4">
            <a:alphaModFix/>
          </a:blip>
          <a:srcRect b="0" l="0" r="0" t="0"/>
          <a:stretch/>
        </p:blipFill>
        <p:spPr>
          <a:xfrm>
            <a:off x="200050" y="1703375"/>
            <a:ext cx="4196350" cy="4723900"/>
          </a:xfrm>
          <a:prstGeom prst="rect">
            <a:avLst/>
          </a:prstGeom>
          <a:noFill/>
          <a:ln>
            <a:noFill/>
          </a:ln>
        </p:spPr>
      </p:pic>
      <p:pic>
        <p:nvPicPr>
          <p:cNvPr id="488" name="Google Shape;488;g27430209113_0_1469"/>
          <p:cNvPicPr preferRelativeResize="0"/>
          <p:nvPr/>
        </p:nvPicPr>
        <p:blipFill rotWithShape="1">
          <a:blip r:embed="rId4">
            <a:alphaModFix/>
          </a:blip>
          <a:srcRect b="0" l="0" r="0" t="0"/>
          <a:stretch/>
        </p:blipFill>
        <p:spPr>
          <a:xfrm>
            <a:off x="4702875" y="1703375"/>
            <a:ext cx="4196350" cy="4723900"/>
          </a:xfrm>
          <a:prstGeom prst="rect">
            <a:avLst/>
          </a:prstGeom>
          <a:noFill/>
          <a:ln>
            <a:noFill/>
          </a:ln>
        </p:spPr>
      </p:pic>
      <p:pic>
        <p:nvPicPr>
          <p:cNvPr id="489" name="Google Shape;489;g27430209113_0_1469"/>
          <p:cNvPicPr preferRelativeResize="0"/>
          <p:nvPr/>
        </p:nvPicPr>
        <p:blipFill>
          <a:blip r:embed="rId5">
            <a:alphaModFix/>
          </a:blip>
          <a:stretch>
            <a:fillRect/>
          </a:stretch>
        </p:blipFill>
        <p:spPr>
          <a:xfrm>
            <a:off x="1054014" y="3782450"/>
            <a:ext cx="2488425" cy="2515800"/>
          </a:xfrm>
          <a:prstGeom prst="rect">
            <a:avLst/>
          </a:prstGeom>
          <a:noFill/>
          <a:ln>
            <a:noFill/>
          </a:ln>
        </p:spPr>
      </p:pic>
      <p:pic>
        <p:nvPicPr>
          <p:cNvPr id="490" name="Google Shape;490;g27430209113_0_1469"/>
          <p:cNvPicPr preferRelativeResize="0"/>
          <p:nvPr/>
        </p:nvPicPr>
        <p:blipFill>
          <a:blip r:embed="rId6">
            <a:alphaModFix/>
          </a:blip>
          <a:stretch>
            <a:fillRect/>
          </a:stretch>
        </p:blipFill>
        <p:spPr>
          <a:xfrm>
            <a:off x="520625" y="2047700"/>
            <a:ext cx="3390049" cy="1734749"/>
          </a:xfrm>
          <a:prstGeom prst="rect">
            <a:avLst/>
          </a:prstGeom>
          <a:noFill/>
          <a:ln>
            <a:noFill/>
          </a:ln>
        </p:spPr>
      </p:pic>
      <p:pic>
        <p:nvPicPr>
          <p:cNvPr id="491" name="Google Shape;491;g27430209113_0_1469"/>
          <p:cNvPicPr preferRelativeResize="0"/>
          <p:nvPr/>
        </p:nvPicPr>
        <p:blipFill>
          <a:blip r:embed="rId7">
            <a:alphaModFix/>
          </a:blip>
          <a:stretch>
            <a:fillRect/>
          </a:stretch>
        </p:blipFill>
        <p:spPr>
          <a:xfrm>
            <a:off x="5180075" y="2363300"/>
            <a:ext cx="3241951" cy="327070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descr="Artificial Intelligence" id="497" name="Google Shape;497;g25e11802ac4_0_1043"/>
          <p:cNvSpPr/>
          <p:nvPr/>
        </p:nvSpPr>
        <p:spPr>
          <a:xfrm>
            <a:off x="892768" y="1482969"/>
            <a:ext cx="4185000" cy="3892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498" name="Google Shape;498;g25e11802ac4_0_1043"/>
          <p:cNvPicPr preferRelativeResize="0"/>
          <p:nvPr/>
        </p:nvPicPr>
        <p:blipFill rotWithShape="1">
          <a:blip r:embed="rId4">
            <a:alphaModFix/>
          </a:blip>
          <a:srcRect b="0" l="0" r="0" t="0"/>
          <a:stretch/>
        </p:blipFill>
        <p:spPr>
          <a:xfrm>
            <a:off x="4572000" y="1727492"/>
            <a:ext cx="3403016" cy="340301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g25e11802ac4_0_1376"/>
          <p:cNvSpPr txBox="1"/>
          <p:nvPr>
            <p:ph type="title"/>
          </p:nvPr>
        </p:nvSpPr>
        <p:spPr>
          <a:xfrm>
            <a:off x="457200" y="735221"/>
            <a:ext cx="82296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Photosynthesis</a:t>
            </a:r>
            <a:endParaRPr/>
          </a:p>
        </p:txBody>
      </p:sp>
      <p:sp>
        <p:nvSpPr>
          <p:cNvPr descr="Artificial Intelligence" id="505" name="Google Shape;505;g25e11802ac4_0_137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506" name="Google Shape;506;g25e11802ac4_0_1376"/>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cxnSp>
        <p:nvCxnSpPr>
          <p:cNvPr id="507" name="Google Shape;507;g25e11802ac4_0_1376"/>
          <p:cNvCxnSpPr/>
          <p:nvPr/>
        </p:nvCxnSpPr>
        <p:spPr>
          <a:xfrm>
            <a:off x="3488022" y="2171036"/>
            <a:ext cx="0" cy="1702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4901"/>
              </a:srgbClr>
            </a:outerShdw>
          </a:effectLst>
        </p:spPr>
      </p:cxnSp>
      <p:sp>
        <p:nvSpPr>
          <p:cNvPr id="508" name="Google Shape;508;g25e11802ac4_0_1376"/>
          <p:cNvSpPr txBox="1"/>
          <p:nvPr/>
        </p:nvSpPr>
        <p:spPr>
          <a:xfrm>
            <a:off x="2617550" y="4150625"/>
            <a:ext cx="1701300" cy="6309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500" u="none" cap="none" strike="noStrike">
                <a:solidFill>
                  <a:schemeClr val="dk1"/>
                </a:solidFill>
                <a:latin typeface="Calibri"/>
                <a:ea typeface="Calibri"/>
                <a:cs typeface="Calibri"/>
                <a:sym typeface="Calibri"/>
              </a:rPr>
              <a:t>(</a:t>
            </a:r>
            <a:r>
              <a:rPr lang="en-US" sz="3500">
                <a:solidFill>
                  <a:schemeClr val="dk1"/>
                </a:solidFill>
                <a:latin typeface="Calibri"/>
                <a:ea typeface="Calibri"/>
                <a:cs typeface="Calibri"/>
                <a:sym typeface="Calibri"/>
              </a:rPr>
              <a:t>prefix</a:t>
            </a:r>
            <a:r>
              <a:rPr b="0" i="0" lang="en-US" sz="3500" u="none" cap="none" strike="noStrike">
                <a:solidFill>
                  <a:schemeClr val="dk1"/>
                </a:solidFill>
                <a:latin typeface="Calibri"/>
                <a:ea typeface="Calibri"/>
                <a:cs typeface="Calibri"/>
                <a:sym typeface="Calibri"/>
              </a:rPr>
              <a:t>)</a:t>
            </a:r>
            <a:endParaRPr b="0" i="0" sz="3500" u="none" cap="none" strike="noStrike">
              <a:solidFill>
                <a:srgbClr val="000000"/>
              </a:solidFill>
              <a:latin typeface="Arial"/>
              <a:ea typeface="Arial"/>
              <a:cs typeface="Arial"/>
              <a:sym typeface="Arial"/>
            </a:endParaRPr>
          </a:p>
        </p:txBody>
      </p:sp>
      <p:cxnSp>
        <p:nvCxnSpPr>
          <p:cNvPr id="509" name="Google Shape;509;g25e11802ac4_0_1376"/>
          <p:cNvCxnSpPr/>
          <p:nvPr/>
        </p:nvCxnSpPr>
        <p:spPr>
          <a:xfrm>
            <a:off x="6231797" y="2061686"/>
            <a:ext cx="0" cy="1702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4901"/>
              </a:srgbClr>
            </a:outerShdw>
          </a:effectLst>
        </p:spPr>
      </p:cxnSp>
      <p:sp>
        <p:nvSpPr>
          <p:cNvPr id="510" name="Google Shape;510;g25e11802ac4_0_1376"/>
          <p:cNvSpPr txBox="1"/>
          <p:nvPr/>
        </p:nvSpPr>
        <p:spPr>
          <a:xfrm>
            <a:off x="5381150" y="4150625"/>
            <a:ext cx="1701300" cy="6309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500" u="none" cap="none" strike="noStrike">
                <a:solidFill>
                  <a:schemeClr val="dk1"/>
                </a:solidFill>
                <a:latin typeface="Calibri"/>
                <a:ea typeface="Calibri"/>
                <a:cs typeface="Calibri"/>
                <a:sym typeface="Calibri"/>
              </a:rPr>
              <a:t>(</a:t>
            </a:r>
            <a:r>
              <a:rPr lang="en-US" sz="3500">
                <a:solidFill>
                  <a:schemeClr val="dk1"/>
                </a:solidFill>
                <a:latin typeface="Calibri"/>
                <a:ea typeface="Calibri"/>
                <a:cs typeface="Calibri"/>
                <a:sym typeface="Calibri"/>
              </a:rPr>
              <a:t>root</a:t>
            </a:r>
            <a:r>
              <a:rPr b="0" i="0" lang="en-US" sz="3500" u="none" cap="none" strike="noStrike">
                <a:solidFill>
                  <a:schemeClr val="dk1"/>
                </a:solidFill>
                <a:latin typeface="Calibri"/>
                <a:ea typeface="Calibri"/>
                <a:cs typeface="Calibri"/>
                <a:sym typeface="Calibri"/>
              </a:rPr>
              <a:t>)</a:t>
            </a:r>
            <a:endParaRPr b="0" i="0" sz="3500" u="none" cap="none" strike="noStrik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g28d0a459bb7_0_604"/>
          <p:cNvSpPr txBox="1"/>
          <p:nvPr/>
        </p:nvSpPr>
        <p:spPr>
          <a:xfrm>
            <a:off x="448888" y="1278652"/>
            <a:ext cx="8478900" cy="4032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400"/>
              <a:buFont typeface="Arial"/>
              <a:buNone/>
            </a:pPr>
            <a:r>
              <a:rPr b="1" i="0" lang="en-US" sz="6400" u="none" cap="none" strike="noStrike">
                <a:solidFill>
                  <a:schemeClr val="dk1"/>
                </a:solidFill>
                <a:latin typeface="Calibri"/>
                <a:ea typeface="Calibri"/>
                <a:cs typeface="Calibri"/>
                <a:sym typeface="Calibri"/>
              </a:rPr>
              <a:t>Photosynthesis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400"/>
              <a:buFont typeface="Arial"/>
              <a:buNone/>
            </a:pPr>
            <a:r>
              <a:t/>
            </a:r>
            <a:endParaRPr b="1" i="0" sz="6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6400"/>
              <a:buFont typeface="Arial"/>
              <a:buNone/>
            </a:pPr>
            <a:r>
              <a:rPr b="1" i="0" lang="en-US" sz="6400" u="none" cap="none" strike="noStrike">
                <a:solidFill>
                  <a:schemeClr val="dk1"/>
                </a:solidFill>
                <a:latin typeface="Calibri"/>
                <a:ea typeface="Calibri"/>
                <a:cs typeface="Calibri"/>
                <a:sym typeface="Calibri"/>
              </a:rPr>
              <a:t>          Photo       synthesis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400"/>
              <a:buFont typeface="Arial"/>
              <a:buNone/>
            </a:pPr>
            <a:r>
              <a:t/>
            </a:r>
            <a:endParaRPr b="0" i="0" sz="6400" u="none" cap="none" strike="noStrike">
              <a:solidFill>
                <a:schemeClr val="dk1"/>
              </a:solidFill>
              <a:latin typeface="Calibri"/>
              <a:ea typeface="Calibri"/>
              <a:cs typeface="Calibri"/>
              <a:sym typeface="Calibri"/>
            </a:endParaRPr>
          </a:p>
        </p:txBody>
      </p:sp>
      <p:cxnSp>
        <p:nvCxnSpPr>
          <p:cNvPr id="517" name="Google Shape;517;g28d0a459bb7_0_604"/>
          <p:cNvCxnSpPr/>
          <p:nvPr/>
        </p:nvCxnSpPr>
        <p:spPr>
          <a:xfrm flipH="1">
            <a:off x="3687659" y="2210637"/>
            <a:ext cx="522600" cy="10839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7250"/>
              </a:srgbClr>
            </a:outerShdw>
          </a:effectLst>
        </p:spPr>
      </p:cxnSp>
      <p:cxnSp>
        <p:nvCxnSpPr>
          <p:cNvPr id="518" name="Google Shape;518;g28d0a459bb7_0_604"/>
          <p:cNvCxnSpPr/>
          <p:nvPr/>
        </p:nvCxnSpPr>
        <p:spPr>
          <a:xfrm>
            <a:off x="3356149" y="4387951"/>
            <a:ext cx="854100" cy="9225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7250"/>
              </a:srgbClr>
            </a:outerShdw>
          </a:effectLst>
        </p:spPr>
      </p:cxnSp>
      <p:sp>
        <p:nvSpPr>
          <p:cNvPr id="519" name="Google Shape;519;g28d0a459bb7_0_604"/>
          <p:cNvSpPr/>
          <p:nvPr/>
        </p:nvSpPr>
        <p:spPr>
          <a:xfrm>
            <a:off x="1698171" y="3294588"/>
            <a:ext cx="3315900" cy="1083900"/>
          </a:xfrm>
          <a:prstGeom prst="ellipse">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0" name="Google Shape;520;g28d0a459bb7_0_604"/>
          <p:cNvSpPr txBox="1"/>
          <p:nvPr/>
        </p:nvSpPr>
        <p:spPr>
          <a:xfrm>
            <a:off x="3783204" y="5319937"/>
            <a:ext cx="1718400" cy="6465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light</a:t>
            </a:r>
            <a:endParaRPr b="0" i="0" sz="1400" u="none" cap="none" strike="noStrike">
              <a:solidFill>
                <a:srgbClr val="000000"/>
              </a:solidFill>
              <a:latin typeface="Arial"/>
              <a:ea typeface="Arial"/>
              <a:cs typeface="Arial"/>
              <a:sym typeface="Arial"/>
            </a:endParaRPr>
          </a:p>
        </p:txBody>
      </p:sp>
      <p:sp>
        <p:nvSpPr>
          <p:cNvPr descr="Artificial Intelligence" id="521" name="Google Shape;521;g28d0a459bb7_0_60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522" name="Google Shape;522;g28d0a459bb7_0_604"/>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g28d0a459bb7_0_615"/>
          <p:cNvSpPr txBox="1"/>
          <p:nvPr/>
        </p:nvSpPr>
        <p:spPr>
          <a:xfrm>
            <a:off x="735230" y="1278652"/>
            <a:ext cx="7818300" cy="3047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400"/>
              <a:buFont typeface="Arial"/>
              <a:buNone/>
            </a:pPr>
            <a:r>
              <a:rPr b="1" i="0" lang="en-US" sz="6400" u="none" cap="none" strike="noStrike">
                <a:solidFill>
                  <a:schemeClr val="dk1"/>
                </a:solidFill>
                <a:latin typeface="Calibri"/>
                <a:ea typeface="Calibri"/>
                <a:cs typeface="Calibri"/>
                <a:sym typeface="Calibri"/>
              </a:rPr>
              <a:t>Photosynthesis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400"/>
              <a:buFont typeface="Arial"/>
              <a:buNone/>
            </a:pPr>
            <a:r>
              <a:t/>
            </a:r>
            <a:endParaRPr b="1" i="0" sz="6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6400"/>
              <a:buFont typeface="Arial"/>
              <a:buNone/>
            </a:pPr>
            <a:r>
              <a:rPr b="1" i="0" lang="en-US" sz="6400" u="none" cap="none" strike="noStrike">
                <a:solidFill>
                  <a:schemeClr val="dk1"/>
                </a:solidFill>
                <a:latin typeface="Calibri"/>
                <a:ea typeface="Calibri"/>
                <a:cs typeface="Calibri"/>
                <a:sym typeface="Calibri"/>
              </a:rPr>
              <a:t>Photo            synthesis</a:t>
            </a:r>
            <a:endParaRPr b="0" i="0" sz="6400" u="none" cap="none" strike="noStrike">
              <a:solidFill>
                <a:schemeClr val="dk1"/>
              </a:solidFill>
              <a:latin typeface="Calibri"/>
              <a:ea typeface="Calibri"/>
              <a:cs typeface="Calibri"/>
              <a:sym typeface="Calibri"/>
            </a:endParaRPr>
          </a:p>
        </p:txBody>
      </p:sp>
      <p:cxnSp>
        <p:nvCxnSpPr>
          <p:cNvPr id="529" name="Google Shape;529;g28d0a459bb7_0_615"/>
          <p:cNvCxnSpPr/>
          <p:nvPr/>
        </p:nvCxnSpPr>
        <p:spPr>
          <a:xfrm>
            <a:off x="5926016" y="2210637"/>
            <a:ext cx="464700" cy="12183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7250"/>
              </a:srgbClr>
            </a:outerShdw>
          </a:effectLst>
        </p:spPr>
      </p:cxnSp>
      <p:sp>
        <p:nvSpPr>
          <p:cNvPr id="530" name="Google Shape;530;g28d0a459bb7_0_615"/>
          <p:cNvSpPr txBox="1"/>
          <p:nvPr/>
        </p:nvSpPr>
        <p:spPr>
          <a:xfrm>
            <a:off x="1138952" y="5006305"/>
            <a:ext cx="6858000" cy="9543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alibri"/>
                <a:ea typeface="Calibri"/>
                <a:cs typeface="Calibri"/>
                <a:sym typeface="Calibri"/>
              </a:rPr>
              <a:t>Putting two or more things together to make something new</a:t>
            </a:r>
            <a:endParaRPr b="0" i="0" sz="2800" u="none" cap="none" strike="noStrike">
              <a:solidFill>
                <a:schemeClr val="dk1"/>
              </a:solidFill>
              <a:latin typeface="Calibri"/>
              <a:ea typeface="Calibri"/>
              <a:cs typeface="Calibri"/>
              <a:sym typeface="Calibri"/>
            </a:endParaRPr>
          </a:p>
        </p:txBody>
      </p:sp>
      <p:cxnSp>
        <p:nvCxnSpPr>
          <p:cNvPr id="531" name="Google Shape;531;g28d0a459bb7_0_615"/>
          <p:cNvCxnSpPr/>
          <p:nvPr/>
        </p:nvCxnSpPr>
        <p:spPr>
          <a:xfrm flipH="1">
            <a:off x="5926052" y="4397147"/>
            <a:ext cx="464700" cy="6093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7250"/>
              </a:srgbClr>
            </a:outerShdw>
          </a:effectLst>
        </p:spPr>
      </p:cxnSp>
      <p:sp>
        <p:nvSpPr>
          <p:cNvPr id="532" name="Google Shape;532;g28d0a459bb7_0_615"/>
          <p:cNvSpPr/>
          <p:nvPr/>
        </p:nvSpPr>
        <p:spPr>
          <a:xfrm>
            <a:off x="4788131" y="3429000"/>
            <a:ext cx="3765600" cy="896700"/>
          </a:xfrm>
          <a:prstGeom prst="ellipse">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descr="Artificial Intelligence" id="533" name="Google Shape;533;g28d0a459bb7_0_615"/>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534" name="Google Shape;534;g28d0a459bb7_0_615"/>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g28d0a459bb7_0_626"/>
          <p:cNvSpPr txBox="1"/>
          <p:nvPr/>
        </p:nvSpPr>
        <p:spPr>
          <a:xfrm>
            <a:off x="399011" y="1188217"/>
            <a:ext cx="8478900" cy="3047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400"/>
              <a:buFont typeface="Arial"/>
              <a:buNone/>
            </a:pPr>
            <a:r>
              <a:rPr b="1" i="0" lang="en-US" sz="6400" u="none" cap="none" strike="noStrike">
                <a:solidFill>
                  <a:schemeClr val="dk1"/>
                </a:solidFill>
                <a:latin typeface="Calibri"/>
                <a:ea typeface="Calibri"/>
                <a:cs typeface="Calibri"/>
                <a:sym typeface="Calibri"/>
              </a:rPr>
              <a:t>  Photo         synthesis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400"/>
              <a:buFont typeface="Arial"/>
              <a:buNone/>
            </a:pPr>
            <a:r>
              <a:t/>
            </a:r>
            <a:endParaRPr b="1" i="0" sz="6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6400"/>
              <a:buFont typeface="Arial"/>
              <a:buNone/>
            </a:pPr>
            <a:r>
              <a:rPr b="1" i="0" lang="en-US" sz="6400" u="none" cap="none" strike="noStrike">
                <a:solidFill>
                  <a:schemeClr val="dk1"/>
                </a:solidFill>
                <a:latin typeface="Calibri"/>
                <a:ea typeface="Calibri"/>
                <a:cs typeface="Calibri"/>
                <a:sym typeface="Calibri"/>
              </a:rPr>
              <a:t>Photosynthesis</a:t>
            </a:r>
            <a:endParaRPr b="0" i="0" sz="1400" u="none" cap="none" strike="noStrike">
              <a:solidFill>
                <a:srgbClr val="000000"/>
              </a:solidFill>
              <a:latin typeface="Arial"/>
              <a:ea typeface="Arial"/>
              <a:cs typeface="Arial"/>
              <a:sym typeface="Arial"/>
            </a:endParaRPr>
          </a:p>
        </p:txBody>
      </p:sp>
      <p:sp>
        <p:nvSpPr>
          <p:cNvPr id="541" name="Google Shape;541;g28d0a459bb7_0_626"/>
          <p:cNvSpPr txBox="1"/>
          <p:nvPr/>
        </p:nvSpPr>
        <p:spPr>
          <a:xfrm>
            <a:off x="1566286" y="5111940"/>
            <a:ext cx="6011400" cy="5232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alibri"/>
                <a:ea typeface="Calibri"/>
                <a:cs typeface="Calibri"/>
                <a:sym typeface="Calibri"/>
              </a:rPr>
              <a:t>Using light to put together</a:t>
            </a:r>
            <a:endParaRPr b="0" i="0" sz="1400" u="none" cap="none" strike="noStrike">
              <a:solidFill>
                <a:srgbClr val="000000"/>
              </a:solidFill>
              <a:latin typeface="Arial"/>
              <a:ea typeface="Arial"/>
              <a:cs typeface="Arial"/>
              <a:sym typeface="Arial"/>
            </a:endParaRPr>
          </a:p>
        </p:txBody>
      </p:sp>
      <p:sp>
        <p:nvSpPr>
          <p:cNvPr id="542" name="Google Shape;542;g28d0a459bb7_0_626"/>
          <p:cNvSpPr/>
          <p:nvPr/>
        </p:nvSpPr>
        <p:spPr>
          <a:xfrm>
            <a:off x="4009292" y="1407863"/>
            <a:ext cx="663300" cy="723600"/>
          </a:xfrm>
          <a:prstGeom prst="mathPlus">
            <a:avLst>
              <a:gd fmla="val 23520" name="adj1"/>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3" name="Google Shape;543;g28d0a459bb7_0_626"/>
          <p:cNvSpPr/>
          <p:nvPr/>
        </p:nvSpPr>
        <p:spPr>
          <a:xfrm>
            <a:off x="4386075" y="4235209"/>
            <a:ext cx="371700" cy="880800"/>
          </a:xfrm>
          <a:prstGeom prst="downArrow">
            <a:avLst>
              <a:gd fmla="val 50000" name="adj1"/>
              <a:gd fmla="val 50000" name="adj2"/>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descr="Artificial Intelligence" id="544" name="Google Shape;544;g28d0a459bb7_0_62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545" name="Google Shape;545;g28d0a459bb7_0_626"/>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descr="Questions" id="551" name="Google Shape;551;g28d0a459bb7_0_636"/>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descr="Rewind" id="151" name="Google Shape;151;p4"/>
          <p:cNvSpPr/>
          <p:nvPr/>
        </p:nvSpPr>
        <p:spPr>
          <a:xfrm>
            <a:off x="1828800" y="914400"/>
            <a:ext cx="5486400" cy="465406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g28d0a459bb7_0_641"/>
          <p:cNvSpPr txBox="1"/>
          <p:nvPr/>
        </p:nvSpPr>
        <p:spPr>
          <a:xfrm>
            <a:off x="898070" y="367615"/>
            <a:ext cx="79521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How can we use the word parts of photosynthesis to help us remember the definition of the term?</a:t>
            </a:r>
            <a:endParaRPr b="0" i="0" sz="1400" u="none" cap="none" strike="noStrike">
              <a:solidFill>
                <a:srgbClr val="000000"/>
              </a:solidFill>
              <a:latin typeface="Arial"/>
              <a:ea typeface="Arial"/>
              <a:cs typeface="Arial"/>
              <a:sym typeface="Arial"/>
            </a:endParaRPr>
          </a:p>
        </p:txBody>
      </p:sp>
      <p:sp>
        <p:nvSpPr>
          <p:cNvPr descr="Questions" id="558" name="Google Shape;558;g28d0a459bb7_0_641"/>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 name="Google Shape;559;g28d0a459bb7_0_641"/>
          <p:cNvSpPr txBox="1"/>
          <p:nvPr/>
        </p:nvSpPr>
        <p:spPr>
          <a:xfrm>
            <a:off x="799941" y="2466426"/>
            <a:ext cx="7544100" cy="4032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400"/>
              <a:buFont typeface="Arial"/>
              <a:buNone/>
            </a:pPr>
            <a:r>
              <a:rPr b="1" i="0" lang="en-US" sz="6400" u="none" cap="none" strike="noStrike">
                <a:solidFill>
                  <a:schemeClr val="dk1"/>
                </a:solidFill>
                <a:latin typeface="Calibri"/>
                <a:ea typeface="Calibri"/>
                <a:cs typeface="Calibri"/>
                <a:sym typeface="Calibri"/>
              </a:rPr>
              <a:t>Photosynthesis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400"/>
              <a:buFont typeface="Arial"/>
              <a:buNone/>
            </a:pPr>
            <a:r>
              <a:t/>
            </a:r>
            <a:endParaRPr b="1" i="0" sz="6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6400"/>
              <a:buFont typeface="Arial"/>
              <a:buNone/>
            </a:pPr>
            <a:r>
              <a:rPr b="1" i="0" lang="en-US" sz="6400" u="none" cap="none" strike="noStrike">
                <a:solidFill>
                  <a:schemeClr val="dk1"/>
                </a:solidFill>
                <a:latin typeface="Calibri"/>
                <a:ea typeface="Calibri"/>
                <a:cs typeface="Calibri"/>
                <a:sym typeface="Calibri"/>
              </a:rPr>
              <a:t>     Photo      synthesis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400"/>
              <a:buFont typeface="Arial"/>
              <a:buNone/>
            </a:pPr>
            <a:r>
              <a:t/>
            </a:r>
            <a:endParaRPr b="0" i="0" sz="6400" u="none" cap="none" strike="noStrike">
              <a:solidFill>
                <a:schemeClr val="dk1"/>
              </a:solidFill>
              <a:latin typeface="Calibri"/>
              <a:ea typeface="Calibri"/>
              <a:cs typeface="Calibri"/>
              <a:sym typeface="Calibri"/>
            </a:endParaRPr>
          </a:p>
        </p:txBody>
      </p:sp>
      <p:cxnSp>
        <p:nvCxnSpPr>
          <p:cNvPr id="560" name="Google Shape;560;g28d0a459bb7_0_641"/>
          <p:cNvCxnSpPr/>
          <p:nvPr/>
        </p:nvCxnSpPr>
        <p:spPr>
          <a:xfrm flipH="1">
            <a:off x="3550509" y="3398412"/>
            <a:ext cx="522600" cy="10839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7650"/>
              </a:srgbClr>
            </a:outerShdw>
          </a:effectLst>
        </p:spPr>
      </p:cxnSp>
      <p:cxnSp>
        <p:nvCxnSpPr>
          <p:cNvPr id="561" name="Google Shape;561;g28d0a459bb7_0_641"/>
          <p:cNvCxnSpPr/>
          <p:nvPr/>
        </p:nvCxnSpPr>
        <p:spPr>
          <a:xfrm>
            <a:off x="5788866" y="3398412"/>
            <a:ext cx="464700" cy="12183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7650"/>
              </a:srgbClr>
            </a:outerShdw>
          </a:effectLst>
        </p:spPr>
      </p:cxn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g25e11802ac4_0_2229"/>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568" name="Google Shape;568;g25e11802ac4_0_2229"/>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g28d0a459bb7_0_239"/>
          <p:cNvSpPr txBox="1"/>
          <p:nvPr>
            <p:ph idx="1" type="subTitle"/>
          </p:nvPr>
        </p:nvSpPr>
        <p:spPr>
          <a:xfrm>
            <a:off x="771749" y="1011617"/>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Photosynthesis</a:t>
            </a:r>
            <a:r>
              <a:rPr b="1" lang="en-US">
                <a:solidFill>
                  <a:schemeClr val="dk1"/>
                </a:solidFill>
              </a:rPr>
              <a:t>: </a:t>
            </a:r>
            <a:r>
              <a:rPr lang="en-US">
                <a:solidFill>
                  <a:schemeClr val="dk1"/>
                </a:solidFill>
              </a:rPr>
              <a:t>the process that green plants use to make their own food</a:t>
            </a:r>
            <a:endParaRPr/>
          </a:p>
        </p:txBody>
      </p:sp>
      <p:sp>
        <p:nvSpPr>
          <p:cNvPr descr="Rewind" id="575" name="Google Shape;575;g28d0a459bb7_0_239"/>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76" name="Google Shape;576;g28d0a459bb7_0_239"/>
          <p:cNvPicPr preferRelativeResize="0"/>
          <p:nvPr/>
        </p:nvPicPr>
        <p:blipFill>
          <a:blip r:embed="rId4">
            <a:alphaModFix/>
          </a:blip>
          <a:stretch>
            <a:fillRect/>
          </a:stretch>
        </p:blipFill>
        <p:spPr>
          <a:xfrm>
            <a:off x="1590675" y="2104517"/>
            <a:ext cx="5962650" cy="38862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g25e11802ac4_0_1976"/>
          <p:cNvSpPr/>
          <p:nvPr/>
        </p:nvSpPr>
        <p:spPr>
          <a:xfrm>
            <a:off x="169647" y="319225"/>
            <a:ext cx="8804700" cy="5899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83" name="Google Shape;583;g25e11802ac4_0_1976"/>
          <p:cNvCxnSpPr/>
          <p:nvPr/>
        </p:nvCxnSpPr>
        <p:spPr>
          <a:xfrm>
            <a:off x="4587204" y="319225"/>
            <a:ext cx="0" cy="1794600"/>
          </a:xfrm>
          <a:prstGeom prst="straightConnector1">
            <a:avLst/>
          </a:prstGeom>
          <a:noFill/>
          <a:ln cap="flat" cmpd="sng" w="25400">
            <a:solidFill>
              <a:srgbClr val="FF932B"/>
            </a:solidFill>
            <a:prstDash val="solid"/>
            <a:round/>
            <a:headEnd len="sm" w="sm" type="none"/>
            <a:tailEnd len="sm" w="sm" type="none"/>
          </a:ln>
        </p:spPr>
      </p:cxnSp>
      <p:cxnSp>
        <p:nvCxnSpPr>
          <p:cNvPr id="584" name="Google Shape;584;g25e11802ac4_0_1976"/>
          <p:cNvCxnSpPr>
            <a:stCxn id="585" idx="4"/>
            <a:endCxn id="582" idx="2"/>
          </p:cNvCxnSpPr>
          <p:nvPr/>
        </p:nvCxnSpPr>
        <p:spPr>
          <a:xfrm>
            <a:off x="4549192" y="4400219"/>
            <a:ext cx="22800" cy="1818600"/>
          </a:xfrm>
          <a:prstGeom prst="straightConnector1">
            <a:avLst/>
          </a:prstGeom>
          <a:noFill/>
          <a:ln cap="flat" cmpd="sng" w="25400">
            <a:solidFill>
              <a:srgbClr val="FF932B"/>
            </a:solidFill>
            <a:prstDash val="solid"/>
            <a:round/>
            <a:headEnd len="sm" w="sm" type="none"/>
            <a:tailEnd len="sm" w="sm" type="none"/>
          </a:ln>
        </p:spPr>
      </p:cxnSp>
      <p:cxnSp>
        <p:nvCxnSpPr>
          <p:cNvPr id="586" name="Google Shape;586;g25e11802ac4_0_1976"/>
          <p:cNvCxnSpPr/>
          <p:nvPr/>
        </p:nvCxnSpPr>
        <p:spPr>
          <a:xfrm>
            <a:off x="169647" y="3255554"/>
            <a:ext cx="2571300" cy="0"/>
          </a:xfrm>
          <a:prstGeom prst="straightConnector1">
            <a:avLst/>
          </a:prstGeom>
          <a:noFill/>
          <a:ln cap="flat" cmpd="sng" w="25400">
            <a:solidFill>
              <a:srgbClr val="FF932B"/>
            </a:solidFill>
            <a:prstDash val="solid"/>
            <a:round/>
            <a:headEnd len="sm" w="sm" type="none"/>
            <a:tailEnd len="sm" w="sm" type="none"/>
          </a:ln>
        </p:spPr>
      </p:cxnSp>
      <p:cxnSp>
        <p:nvCxnSpPr>
          <p:cNvPr id="587" name="Google Shape;587;g25e11802ac4_0_1976"/>
          <p:cNvCxnSpPr/>
          <p:nvPr/>
        </p:nvCxnSpPr>
        <p:spPr>
          <a:xfrm>
            <a:off x="6359863" y="3216898"/>
            <a:ext cx="2614500" cy="0"/>
          </a:xfrm>
          <a:prstGeom prst="straightConnector1">
            <a:avLst/>
          </a:prstGeom>
          <a:noFill/>
          <a:ln cap="flat" cmpd="sng" w="25400">
            <a:solidFill>
              <a:srgbClr val="FF932B"/>
            </a:solidFill>
            <a:prstDash val="solid"/>
            <a:round/>
            <a:headEnd len="sm" w="sm" type="none"/>
            <a:tailEnd len="sm" w="sm" type="none"/>
          </a:ln>
        </p:spPr>
      </p:cxnSp>
      <p:sp>
        <p:nvSpPr>
          <p:cNvPr id="585" name="Google Shape;585;g25e11802ac4_0_1976"/>
          <p:cNvSpPr/>
          <p:nvPr/>
        </p:nvSpPr>
        <p:spPr>
          <a:xfrm>
            <a:off x="2739592" y="2111219"/>
            <a:ext cx="3619200" cy="22890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g25e11802ac4_0_1886"/>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594" name="Google Shape;594;g25e11802ac4_0_1886"/>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595" name="Google Shape;595;g25e11802ac4_0_1886"/>
          <p:cNvCxnSpPr>
            <a:stCxn id="596" idx="4"/>
            <a:endCxn id="593"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597" name="Google Shape;597;g25e11802ac4_0_1886"/>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598" name="Google Shape;598;g25e11802ac4_0_1886"/>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596" name="Google Shape;596;g25e11802ac4_0_1886"/>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99" name="Google Shape;599;g25e11802ac4_0_1886"/>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Photosynthesis</a:t>
            </a:r>
            <a:endParaRPr b="0" i="0" sz="700" u="none" cap="none" strike="noStrike">
              <a:solidFill>
                <a:srgbClr val="000000"/>
              </a:solidFill>
              <a:latin typeface="Arial"/>
              <a:ea typeface="Arial"/>
              <a:cs typeface="Arial"/>
              <a:sym typeface="Arial"/>
            </a:endParaRPr>
          </a:p>
        </p:txBody>
      </p:sp>
      <p:sp>
        <p:nvSpPr>
          <p:cNvPr id="600" name="Google Shape;600;g25e11802ac4_0_1886"/>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01" name="Google Shape;601;g25e11802ac4_0_1886"/>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02" name="Google Shape;602;g25e11802ac4_0_1886"/>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03" name="Google Shape;603;g25e11802ac4_0_1886"/>
          <p:cNvSpPr txBox="1"/>
          <p:nvPr/>
        </p:nvSpPr>
        <p:spPr>
          <a:xfrm>
            <a:off x="4210100" y="6143700"/>
            <a:ext cx="45042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does</a:t>
            </a:r>
            <a:r>
              <a:rPr lang="en-US" sz="1700">
                <a:latin typeface="Helvetica Neue Light"/>
                <a:ea typeface="Helvetica Neue Light"/>
                <a:cs typeface="Helvetica Neue Light"/>
                <a:sym typeface="Helvetica Neue Light"/>
              </a:rPr>
              <a:t> photosynthesis </a:t>
            </a:r>
            <a:r>
              <a:rPr b="0" i="0" lang="en-US" sz="1700" u="none" cap="none" strike="noStrike">
                <a:solidFill>
                  <a:srgbClr val="000000"/>
                </a:solidFill>
                <a:latin typeface="Helvetica Neue Light"/>
                <a:ea typeface="Helvetica Neue Light"/>
                <a:cs typeface="Helvetica Neue Light"/>
                <a:sym typeface="Helvetica Neue Light"/>
              </a:rPr>
              <a:t>impact my life?</a:t>
            </a:r>
            <a:endParaRPr b="0" i="0" sz="1700" u="none" cap="none" strike="noStrike">
              <a:solidFill>
                <a:srgbClr val="000000"/>
              </a:solidFill>
              <a:latin typeface="Arial"/>
              <a:ea typeface="Arial"/>
              <a:cs typeface="Arial"/>
              <a:sym typeface="Arial"/>
            </a:endParaRPr>
          </a:p>
        </p:txBody>
      </p:sp>
      <p:sp>
        <p:nvSpPr>
          <p:cNvPr id="604" name="Google Shape;604;g25e11802ac4_0_188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05" name="Google Shape;605;g25e11802ac4_0_188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06" name="Google Shape;606;g25e11802ac4_0_1886"/>
          <p:cNvCxnSpPr>
            <a:stCxn id="607" idx="4"/>
            <a:endCxn id="60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08" name="Google Shape;608;g25e11802ac4_0_188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09" name="Google Shape;609;g25e11802ac4_0_188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07" name="Google Shape;607;g25e11802ac4_0_188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g25e11802ac4_0_199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16" name="Google Shape;616;g25e11802ac4_0_199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17" name="Google Shape;617;g25e11802ac4_0_1992"/>
          <p:cNvCxnSpPr>
            <a:stCxn id="618" idx="4"/>
            <a:endCxn id="61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19" name="Google Shape;619;g25e11802ac4_0_199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20" name="Google Shape;620;g25e11802ac4_0_199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18" name="Google Shape;618;g25e11802ac4_0_199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21" name="Google Shape;621;g25e11802ac4_0_1992"/>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photosynthesis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22" name="Google Shape;622;g25e11802ac4_0_1992"/>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23" name="Google Shape;623;g25e11802ac4_0_1992"/>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24" name="Google Shape;624;g25e11802ac4_0_1992"/>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25" name="Google Shape;625;g25e11802ac4_0_1992"/>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626" name="Google Shape;626;g25e11802ac4_0_1992"/>
          <p:cNvPicPr preferRelativeResize="0"/>
          <p:nvPr/>
        </p:nvPicPr>
        <p:blipFill>
          <a:blip r:embed="rId3">
            <a:alphaModFix/>
          </a:blip>
          <a:stretch>
            <a:fillRect/>
          </a:stretch>
        </p:blipFill>
        <p:spPr>
          <a:xfrm>
            <a:off x="898605" y="4316618"/>
            <a:ext cx="3820841" cy="2389588"/>
          </a:xfrm>
          <a:prstGeom prst="rect">
            <a:avLst/>
          </a:prstGeom>
          <a:noFill/>
          <a:ln>
            <a:noFill/>
          </a:ln>
        </p:spPr>
      </p:pic>
      <p:pic>
        <p:nvPicPr>
          <p:cNvPr id="627" name="Google Shape;627;g25e11802ac4_0_1992"/>
          <p:cNvPicPr preferRelativeResize="0"/>
          <p:nvPr/>
        </p:nvPicPr>
        <p:blipFill>
          <a:blip r:embed="rId4">
            <a:alphaModFix/>
          </a:blip>
          <a:stretch>
            <a:fillRect/>
          </a:stretch>
        </p:blipFill>
        <p:spPr>
          <a:xfrm>
            <a:off x="1038030" y="1684881"/>
            <a:ext cx="3820840" cy="2304141"/>
          </a:xfrm>
          <a:prstGeom prst="rect">
            <a:avLst/>
          </a:prstGeom>
          <a:noFill/>
          <a:ln>
            <a:noFill/>
          </a:ln>
        </p:spPr>
      </p:pic>
      <p:pic>
        <p:nvPicPr>
          <p:cNvPr id="628" name="Google Shape;628;g25e11802ac4_0_1992"/>
          <p:cNvPicPr preferRelativeResize="0"/>
          <p:nvPr/>
        </p:nvPicPr>
        <p:blipFill>
          <a:blip r:embed="rId5">
            <a:alphaModFix/>
          </a:blip>
          <a:stretch>
            <a:fillRect/>
          </a:stretch>
        </p:blipFill>
        <p:spPr>
          <a:xfrm>
            <a:off x="6009249" y="4177498"/>
            <a:ext cx="2184548" cy="2667827"/>
          </a:xfrm>
          <a:prstGeom prst="rect">
            <a:avLst/>
          </a:prstGeom>
          <a:noFill/>
          <a:ln>
            <a:noFill/>
          </a:ln>
        </p:spPr>
      </p:pic>
      <p:pic>
        <p:nvPicPr>
          <p:cNvPr id="629" name="Google Shape;629;g25e11802ac4_0_1992"/>
          <p:cNvPicPr preferRelativeResize="0"/>
          <p:nvPr/>
        </p:nvPicPr>
        <p:blipFill rotWithShape="1">
          <a:blip r:embed="rId6">
            <a:alphaModFix/>
          </a:blip>
          <a:srcRect b="0" l="0" r="0" t="0"/>
          <a:stretch/>
        </p:blipFill>
        <p:spPr>
          <a:xfrm>
            <a:off x="5730712" y="1847776"/>
            <a:ext cx="2935275" cy="1978354"/>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g28d0a459bb7_0_72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36" name="Google Shape;636;g28d0a459bb7_0_72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37" name="Google Shape;637;g28d0a459bb7_0_729"/>
          <p:cNvCxnSpPr>
            <a:stCxn id="638" idx="4"/>
            <a:endCxn id="63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39" name="Google Shape;639;g28d0a459bb7_0_72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40" name="Google Shape;640;g28d0a459bb7_0_72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38" name="Google Shape;638;g28d0a459bb7_0_72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41" name="Google Shape;641;g28d0a459bb7_0_729"/>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photosynthesis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42" name="Google Shape;642;g28d0a459bb7_0_729"/>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43" name="Google Shape;643;g28d0a459bb7_0_729"/>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44" name="Google Shape;644;g28d0a459bb7_0_729"/>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45" name="Google Shape;645;g28d0a459bb7_0_729"/>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646" name="Google Shape;646;g28d0a459bb7_0_729"/>
          <p:cNvPicPr preferRelativeResize="0"/>
          <p:nvPr/>
        </p:nvPicPr>
        <p:blipFill>
          <a:blip r:embed="rId3">
            <a:alphaModFix/>
          </a:blip>
          <a:stretch>
            <a:fillRect/>
          </a:stretch>
        </p:blipFill>
        <p:spPr>
          <a:xfrm>
            <a:off x="898605" y="4316618"/>
            <a:ext cx="3820841" cy="2389588"/>
          </a:xfrm>
          <a:prstGeom prst="rect">
            <a:avLst/>
          </a:prstGeom>
          <a:noFill/>
          <a:ln>
            <a:noFill/>
          </a:ln>
        </p:spPr>
      </p:pic>
      <p:pic>
        <p:nvPicPr>
          <p:cNvPr id="647" name="Google Shape;647;g28d0a459bb7_0_729"/>
          <p:cNvPicPr preferRelativeResize="0"/>
          <p:nvPr/>
        </p:nvPicPr>
        <p:blipFill>
          <a:blip r:embed="rId4">
            <a:alphaModFix/>
          </a:blip>
          <a:stretch>
            <a:fillRect/>
          </a:stretch>
        </p:blipFill>
        <p:spPr>
          <a:xfrm>
            <a:off x="6009249" y="4177498"/>
            <a:ext cx="2184548" cy="2667827"/>
          </a:xfrm>
          <a:prstGeom prst="rect">
            <a:avLst/>
          </a:prstGeom>
          <a:noFill/>
          <a:ln>
            <a:noFill/>
          </a:ln>
        </p:spPr>
      </p:pic>
      <p:pic>
        <p:nvPicPr>
          <p:cNvPr id="648" name="Google Shape;648;g28d0a459bb7_0_729"/>
          <p:cNvPicPr preferRelativeResize="0"/>
          <p:nvPr/>
        </p:nvPicPr>
        <p:blipFill rotWithShape="1">
          <a:blip r:embed="rId5">
            <a:alphaModFix/>
          </a:blip>
          <a:srcRect b="0" l="0" r="0" t="0"/>
          <a:stretch/>
        </p:blipFill>
        <p:spPr>
          <a:xfrm>
            <a:off x="5730712" y="1847776"/>
            <a:ext cx="2935275" cy="1978354"/>
          </a:xfrm>
          <a:prstGeom prst="rect">
            <a:avLst/>
          </a:prstGeom>
          <a:noFill/>
          <a:ln>
            <a:noFill/>
          </a:ln>
        </p:spPr>
      </p:pic>
      <p:pic>
        <p:nvPicPr>
          <p:cNvPr id="649" name="Google Shape;649;g28d0a459bb7_0_729"/>
          <p:cNvPicPr preferRelativeResize="0"/>
          <p:nvPr/>
        </p:nvPicPr>
        <p:blipFill>
          <a:blip r:embed="rId6">
            <a:alphaModFix/>
          </a:blip>
          <a:stretch>
            <a:fillRect/>
          </a:stretch>
        </p:blipFill>
        <p:spPr>
          <a:xfrm>
            <a:off x="1100530" y="1754443"/>
            <a:ext cx="3820840" cy="2304141"/>
          </a:xfrm>
          <a:prstGeom prst="rect">
            <a:avLst/>
          </a:prstGeom>
          <a:noFill/>
          <a:ln>
            <a:noFill/>
          </a:ln>
        </p:spPr>
      </p:pic>
      <p:sp>
        <p:nvSpPr>
          <p:cNvPr id="650" name="Google Shape;650;g28d0a459bb7_0_729"/>
          <p:cNvSpPr/>
          <p:nvPr/>
        </p:nvSpPr>
        <p:spPr>
          <a:xfrm>
            <a:off x="289625" y="4105325"/>
            <a:ext cx="4721700" cy="27399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pic>
        <p:nvPicPr>
          <p:cNvPr id="656" name="Google Shape;656;g25e11802ac4_0_2108"/>
          <p:cNvPicPr preferRelativeResize="0"/>
          <p:nvPr/>
        </p:nvPicPr>
        <p:blipFill>
          <a:blip r:embed="rId3">
            <a:alphaModFix/>
          </a:blip>
          <a:stretch>
            <a:fillRect/>
          </a:stretch>
        </p:blipFill>
        <p:spPr>
          <a:xfrm>
            <a:off x="4727030" y="1045968"/>
            <a:ext cx="3820841" cy="2389588"/>
          </a:xfrm>
          <a:prstGeom prst="rect">
            <a:avLst/>
          </a:prstGeom>
          <a:noFill/>
          <a:ln>
            <a:noFill/>
          </a:ln>
        </p:spPr>
      </p:pic>
      <p:sp>
        <p:nvSpPr>
          <p:cNvPr id="657" name="Google Shape;657;g25e11802ac4_0_210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58" name="Google Shape;658;g25e11802ac4_0_210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59" name="Google Shape;659;g25e11802ac4_0_2108"/>
          <p:cNvCxnSpPr>
            <a:stCxn id="660" idx="4"/>
            <a:endCxn id="65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61" name="Google Shape;661;g25e11802ac4_0_210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62" name="Google Shape;662;g25e11802ac4_0_210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60" name="Google Shape;660;g25e11802ac4_0_210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63" name="Google Shape;663;g25e11802ac4_0_2108"/>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664" name="Google Shape;664;g25e11802ac4_0_2108"/>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65" name="Google Shape;665;g25e11802ac4_0_2108"/>
          <p:cNvCxnSpPr>
            <a:stCxn id="666" idx="4"/>
            <a:endCxn id="663"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67" name="Google Shape;667;g25e11802ac4_0_2108"/>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68" name="Google Shape;668;g25e11802ac4_0_2108"/>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66" name="Google Shape;666;g25e11802ac4_0_2108"/>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69" name="Google Shape;669;g25e11802ac4_0_2108"/>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Photosynthesis</a:t>
            </a:r>
            <a:endParaRPr b="0" i="0" sz="700" u="none" cap="none" strike="noStrike">
              <a:solidFill>
                <a:srgbClr val="000000"/>
              </a:solidFill>
              <a:latin typeface="Arial"/>
              <a:ea typeface="Arial"/>
              <a:cs typeface="Arial"/>
              <a:sym typeface="Arial"/>
            </a:endParaRPr>
          </a:p>
        </p:txBody>
      </p:sp>
      <p:sp>
        <p:nvSpPr>
          <p:cNvPr id="670" name="Google Shape;670;g25e11802ac4_0_2108"/>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71" name="Google Shape;671;g25e11802ac4_0_2108"/>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72" name="Google Shape;672;g25e11802ac4_0_2108"/>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73" name="Google Shape;673;g25e11802ac4_0_2108"/>
          <p:cNvSpPr txBox="1"/>
          <p:nvPr/>
        </p:nvSpPr>
        <p:spPr>
          <a:xfrm>
            <a:off x="4210100" y="6143700"/>
            <a:ext cx="45042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does</a:t>
            </a:r>
            <a:r>
              <a:rPr lang="en-US" sz="1700">
                <a:latin typeface="Helvetica Neue Light"/>
                <a:ea typeface="Helvetica Neue Light"/>
                <a:cs typeface="Helvetica Neue Light"/>
                <a:sym typeface="Helvetica Neue Light"/>
              </a:rPr>
              <a:t> photosynthesis </a:t>
            </a:r>
            <a:r>
              <a:rPr b="0" i="0" lang="en-US" sz="1700" u="none" cap="none" strike="noStrike">
                <a:solidFill>
                  <a:srgbClr val="000000"/>
                </a:solidFill>
                <a:latin typeface="Helvetica Neue Light"/>
                <a:ea typeface="Helvetica Neue Light"/>
                <a:cs typeface="Helvetica Neue Light"/>
                <a:sym typeface="Helvetica Neue Light"/>
              </a:rPr>
              <a:t>impact my life?</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g25e11802ac4_0_213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80" name="Google Shape;680;g25e11802ac4_0_213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81" name="Google Shape;681;g25e11802ac4_0_2130"/>
          <p:cNvCxnSpPr>
            <a:stCxn id="682" idx="4"/>
            <a:endCxn id="67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83" name="Google Shape;683;g25e11802ac4_0_213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84" name="Google Shape;684;g25e11802ac4_0_213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82" name="Google Shape;682;g25e11802ac4_0_213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85" name="Google Shape;685;g25e11802ac4_0_2130"/>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a:t>
            </a:r>
            <a:r>
              <a:rPr lang="en-US" sz="3000">
                <a:latin typeface="Calibri"/>
                <a:ea typeface="Calibri"/>
                <a:cs typeface="Calibri"/>
                <a:sym typeface="Calibri"/>
              </a:rPr>
              <a:t> </a:t>
            </a:r>
            <a:r>
              <a:rPr b="1" lang="en-US" sz="3000">
                <a:latin typeface="Calibri"/>
                <a:ea typeface="Calibri"/>
                <a:cs typeface="Calibri"/>
                <a:sym typeface="Calibri"/>
              </a:rPr>
              <a:t>photosynthesis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86" name="Google Shape;686;g25e11802ac4_0_2130"/>
          <p:cNvSpPr txBox="1"/>
          <p:nvPr/>
        </p:nvSpPr>
        <p:spPr>
          <a:xfrm>
            <a:off x="1073532" y="52692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The process that green plants use to make </a:t>
            </a:r>
            <a:r>
              <a:rPr lang="en-US" sz="2400">
                <a:solidFill>
                  <a:schemeClr val="dk1"/>
                </a:solidFill>
                <a:highlight>
                  <a:srgbClr val="FFFFFF"/>
                </a:highlight>
                <a:latin typeface="Helvetica Neue Light"/>
                <a:ea typeface="Helvetica Neue Light"/>
                <a:cs typeface="Helvetica Neue Light"/>
                <a:sym typeface="Helvetica Neue Light"/>
              </a:rPr>
              <a:t>their</a:t>
            </a:r>
            <a:r>
              <a:rPr lang="en-US" sz="2400">
                <a:solidFill>
                  <a:schemeClr val="dk1"/>
                </a:solidFill>
                <a:highlight>
                  <a:srgbClr val="FFFFFF"/>
                </a:highlight>
                <a:latin typeface="Helvetica Neue Light"/>
                <a:ea typeface="Helvetica Neue Light"/>
                <a:cs typeface="Helvetica Neue Light"/>
                <a:sym typeface="Helvetica Neue Light"/>
              </a:rPr>
              <a:t> own food</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687" name="Google Shape;687;g25e11802ac4_0_2130"/>
          <p:cNvSpPr txBox="1"/>
          <p:nvPr/>
        </p:nvSpPr>
        <p:spPr>
          <a:xfrm>
            <a:off x="1073532" y="41794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How animals breathe underwater </a:t>
            </a:r>
            <a:endParaRPr b="0" i="0" sz="2400" u="none" cap="none" strike="noStrike">
              <a:latin typeface="Helvetica Neue Light"/>
              <a:ea typeface="Helvetica Neue Light"/>
              <a:cs typeface="Helvetica Neue Light"/>
              <a:sym typeface="Helvetica Neue Light"/>
            </a:endParaRPr>
          </a:p>
        </p:txBody>
      </p:sp>
      <p:sp>
        <p:nvSpPr>
          <p:cNvPr id="688" name="Google Shape;688;g25e11802ac4_0_2130"/>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89" name="Google Shape;689;g25e11802ac4_0_2130"/>
          <p:cNvSpPr txBox="1"/>
          <p:nvPr/>
        </p:nvSpPr>
        <p:spPr>
          <a:xfrm>
            <a:off x="1073532" y="18636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How water freezes, melts, and evaporates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90" name="Google Shape;690;g25e11802ac4_0_2130"/>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91" name="Google Shape;691;g25e11802ac4_0_2130"/>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92" name="Google Shape;692;g25e11802ac4_0_2130"/>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93" name="Google Shape;693;g25e11802ac4_0_2130"/>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94" name="Google Shape;694;g25e11802ac4_0_2130"/>
          <p:cNvSpPr txBox="1"/>
          <p:nvPr/>
        </p:nvSpPr>
        <p:spPr>
          <a:xfrm>
            <a:off x="1073532" y="3089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The process of human bodies breathing oxygen</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g28d164d3bd8_0_2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01" name="Google Shape;701;g28d164d3bd8_0_2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02" name="Google Shape;702;g28d164d3bd8_0_22"/>
          <p:cNvCxnSpPr>
            <a:stCxn id="703" idx="4"/>
            <a:endCxn id="70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04" name="Google Shape;704;g28d164d3bd8_0_2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05" name="Google Shape;705;g28d164d3bd8_0_2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03" name="Google Shape;703;g28d164d3bd8_0_2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06" name="Google Shape;706;g28d164d3bd8_0_22"/>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a:t>
            </a:r>
            <a:r>
              <a:rPr lang="en-US" sz="3000">
                <a:latin typeface="Calibri"/>
                <a:ea typeface="Calibri"/>
                <a:cs typeface="Calibri"/>
                <a:sym typeface="Calibri"/>
              </a:rPr>
              <a:t> </a:t>
            </a:r>
            <a:r>
              <a:rPr b="1" lang="en-US" sz="3000">
                <a:latin typeface="Calibri"/>
                <a:ea typeface="Calibri"/>
                <a:cs typeface="Calibri"/>
                <a:sym typeface="Calibri"/>
              </a:rPr>
              <a:t>photosynthesis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707" name="Google Shape;707;g28d164d3bd8_0_22"/>
          <p:cNvSpPr txBox="1"/>
          <p:nvPr/>
        </p:nvSpPr>
        <p:spPr>
          <a:xfrm>
            <a:off x="1073532" y="52692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The process that green plants use to make their own food</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708" name="Google Shape;708;g28d164d3bd8_0_22"/>
          <p:cNvSpPr txBox="1"/>
          <p:nvPr/>
        </p:nvSpPr>
        <p:spPr>
          <a:xfrm>
            <a:off x="1073532" y="41794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How animals breathe underwater </a:t>
            </a:r>
            <a:endParaRPr b="0" i="0" sz="2400" u="none" cap="none" strike="noStrike">
              <a:latin typeface="Helvetica Neue Light"/>
              <a:ea typeface="Helvetica Neue Light"/>
              <a:cs typeface="Helvetica Neue Light"/>
              <a:sym typeface="Helvetica Neue Light"/>
            </a:endParaRPr>
          </a:p>
        </p:txBody>
      </p:sp>
      <p:sp>
        <p:nvSpPr>
          <p:cNvPr id="709" name="Google Shape;709;g28d164d3bd8_0_22"/>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10" name="Google Shape;710;g28d164d3bd8_0_22"/>
          <p:cNvSpPr txBox="1"/>
          <p:nvPr/>
        </p:nvSpPr>
        <p:spPr>
          <a:xfrm>
            <a:off x="1073532" y="18636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How water freezes, melts, and evaporates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11" name="Google Shape;711;g28d164d3bd8_0_22"/>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12" name="Google Shape;712;g28d164d3bd8_0_22"/>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13" name="Google Shape;713;g28d164d3bd8_0_22"/>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14" name="Google Shape;714;g28d164d3bd8_0_22"/>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15" name="Google Shape;715;g28d164d3bd8_0_22"/>
          <p:cNvSpPr txBox="1"/>
          <p:nvPr/>
        </p:nvSpPr>
        <p:spPr>
          <a:xfrm>
            <a:off x="1073532" y="3089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The process of human bodies breathing oxygen</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16" name="Google Shape;716;g28d164d3bd8_0_22"/>
          <p:cNvSpPr/>
          <p:nvPr/>
        </p:nvSpPr>
        <p:spPr>
          <a:xfrm>
            <a:off x="392625" y="4995475"/>
            <a:ext cx="8443500" cy="10158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g27e576c1a67_0_0"/>
          <p:cNvSpPr txBox="1"/>
          <p:nvPr>
            <p:ph type="ctrTitle"/>
          </p:nvPr>
        </p:nvSpPr>
        <p:spPr>
          <a:xfrm>
            <a:off x="1061801" y="318641"/>
            <a:ext cx="7559100" cy="2000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b="1" lang="en-US" sz="3600" u="sng"/>
              <a:t>Living Thing</a:t>
            </a:r>
            <a:r>
              <a:rPr b="1" lang="en-US" sz="3600"/>
              <a:t>: </a:t>
            </a:r>
            <a:r>
              <a:rPr lang="en-US" sz="3600"/>
              <a:t>organisms that move, grow, change, and respond to its environment</a:t>
            </a:r>
            <a:endParaRPr sz="3600"/>
          </a:p>
        </p:txBody>
      </p:sp>
      <p:sp>
        <p:nvSpPr>
          <p:cNvPr descr="Rewind" id="158" name="Google Shape;158;g27e576c1a67_0_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9" name="Google Shape;159;g27e576c1a67_0_0"/>
          <p:cNvPicPr preferRelativeResize="0"/>
          <p:nvPr/>
        </p:nvPicPr>
        <p:blipFill rotWithShape="1">
          <a:blip r:embed="rId4">
            <a:alphaModFix/>
          </a:blip>
          <a:srcRect b="0" l="0" r="0" t="0"/>
          <a:stretch/>
        </p:blipFill>
        <p:spPr>
          <a:xfrm>
            <a:off x="309425" y="2635965"/>
            <a:ext cx="4262575" cy="3489110"/>
          </a:xfrm>
          <a:prstGeom prst="rect">
            <a:avLst/>
          </a:prstGeom>
          <a:noFill/>
          <a:ln>
            <a:noFill/>
          </a:ln>
        </p:spPr>
      </p:pic>
      <p:pic>
        <p:nvPicPr>
          <p:cNvPr id="160" name="Google Shape;160;g27e576c1a67_0_0"/>
          <p:cNvPicPr preferRelativeResize="0"/>
          <p:nvPr/>
        </p:nvPicPr>
        <p:blipFill rotWithShape="1">
          <a:blip r:embed="rId5">
            <a:alphaModFix/>
          </a:blip>
          <a:srcRect b="0" l="0" r="9082" t="0"/>
          <a:stretch/>
        </p:blipFill>
        <p:spPr>
          <a:xfrm>
            <a:off x="4953000" y="2635975"/>
            <a:ext cx="4018250" cy="34891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g25e11802ac4_0_234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23" name="Google Shape;723;g25e11802ac4_0_234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24" name="Google Shape;724;g25e11802ac4_0_2343"/>
          <p:cNvCxnSpPr>
            <a:stCxn id="725" idx="4"/>
            <a:endCxn id="72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26" name="Google Shape;726;g25e11802ac4_0_234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27" name="Google Shape;727;g25e11802ac4_0_234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25" name="Google Shape;725;g25e11802ac4_0_234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728" name="Google Shape;728;g25e11802ac4_0_2343"/>
          <p:cNvPicPr preferRelativeResize="0"/>
          <p:nvPr/>
        </p:nvPicPr>
        <p:blipFill>
          <a:blip r:embed="rId3">
            <a:alphaModFix/>
          </a:blip>
          <a:stretch>
            <a:fillRect/>
          </a:stretch>
        </p:blipFill>
        <p:spPr>
          <a:xfrm>
            <a:off x="4727030" y="1045968"/>
            <a:ext cx="3820841" cy="2389588"/>
          </a:xfrm>
          <a:prstGeom prst="rect">
            <a:avLst/>
          </a:prstGeom>
          <a:noFill/>
          <a:ln>
            <a:noFill/>
          </a:ln>
        </p:spPr>
      </p:pic>
      <p:sp>
        <p:nvSpPr>
          <p:cNvPr id="729" name="Google Shape;729;g25e11802ac4_0_2343"/>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730" name="Google Shape;730;g25e11802ac4_0_2343"/>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31" name="Google Shape;731;g25e11802ac4_0_2343"/>
          <p:cNvCxnSpPr>
            <a:stCxn id="732" idx="4"/>
            <a:endCxn id="729"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733" name="Google Shape;733;g25e11802ac4_0_2343"/>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34" name="Google Shape;734;g25e11802ac4_0_2343"/>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32" name="Google Shape;732;g25e11802ac4_0_2343"/>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35" name="Google Shape;735;g25e11802ac4_0_2343"/>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Photosynthesis</a:t>
            </a:r>
            <a:endParaRPr b="0" i="0" sz="700" u="none" cap="none" strike="noStrike">
              <a:solidFill>
                <a:srgbClr val="000000"/>
              </a:solidFill>
              <a:latin typeface="Arial"/>
              <a:ea typeface="Arial"/>
              <a:cs typeface="Arial"/>
              <a:sym typeface="Arial"/>
            </a:endParaRPr>
          </a:p>
        </p:txBody>
      </p:sp>
      <p:sp>
        <p:nvSpPr>
          <p:cNvPr id="736" name="Google Shape;736;g25e11802ac4_0_2343"/>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737" name="Google Shape;737;g25e11802ac4_0_2343"/>
          <p:cNvSpPr txBox="1"/>
          <p:nvPr/>
        </p:nvSpPr>
        <p:spPr>
          <a:xfrm>
            <a:off x="4210100" y="6143700"/>
            <a:ext cx="45042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does</a:t>
            </a:r>
            <a:r>
              <a:rPr lang="en-US" sz="1700">
                <a:latin typeface="Helvetica Neue Light"/>
                <a:ea typeface="Helvetica Neue Light"/>
                <a:cs typeface="Helvetica Neue Light"/>
                <a:sym typeface="Helvetica Neue Light"/>
              </a:rPr>
              <a:t> photosynthesis </a:t>
            </a:r>
            <a:r>
              <a:rPr b="0" i="0" lang="en-US" sz="1700" u="none" cap="none" strike="noStrike">
                <a:solidFill>
                  <a:srgbClr val="000000"/>
                </a:solidFill>
                <a:latin typeface="Helvetica Neue Light"/>
                <a:ea typeface="Helvetica Neue Light"/>
                <a:cs typeface="Helvetica Neue Light"/>
                <a:sym typeface="Helvetica Neue Light"/>
              </a:rPr>
              <a:t>impact my life?</a:t>
            </a:r>
            <a:endParaRPr b="0" i="0" sz="1700" u="none" cap="none" strike="noStrike">
              <a:solidFill>
                <a:srgbClr val="000000"/>
              </a:solidFill>
              <a:latin typeface="Arial"/>
              <a:ea typeface="Arial"/>
              <a:cs typeface="Arial"/>
              <a:sym typeface="Arial"/>
            </a:endParaRPr>
          </a:p>
        </p:txBody>
      </p:sp>
      <p:sp>
        <p:nvSpPr>
          <p:cNvPr id="738" name="Google Shape;738;g25e11802ac4_0_2343"/>
          <p:cNvSpPr txBox="1"/>
          <p:nvPr/>
        </p:nvSpPr>
        <p:spPr>
          <a:xfrm>
            <a:off x="609524" y="1045975"/>
            <a:ext cx="3962400" cy="1274400"/>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The process that green plants use to make their own food</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739" name="Google Shape;739;g25e11802ac4_0_2343"/>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740" name="Google Shape;740;g25e11802ac4_0_2343"/>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sp>
        <p:nvSpPr>
          <p:cNvPr id="746" name="Google Shape;746;g25e11802ac4_0_236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47" name="Google Shape;747;g25e11802ac4_0_236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48" name="Google Shape;748;g25e11802ac4_0_2367"/>
          <p:cNvCxnSpPr>
            <a:stCxn id="749" idx="4"/>
            <a:endCxn id="74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50" name="Google Shape;750;g25e11802ac4_0_236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51" name="Google Shape;751;g25e11802ac4_0_236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49" name="Google Shape;749;g25e11802ac4_0_236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52" name="Google Shape;752;g25e11802ac4_0_2367"/>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photosynthesis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753" name="Google Shape;753;g25e11802ac4_0_2367"/>
          <p:cNvSpPr txBox="1"/>
          <p:nvPr/>
        </p:nvSpPr>
        <p:spPr>
          <a:xfrm>
            <a:off x="1073532" y="4964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A </a:t>
            </a:r>
            <a:r>
              <a:rPr lang="en-US" sz="2400">
                <a:solidFill>
                  <a:srgbClr val="434343"/>
                </a:solidFill>
                <a:latin typeface="Helvetica Neue Light"/>
                <a:ea typeface="Helvetica Neue Light"/>
                <a:cs typeface="Helvetica Neue Light"/>
                <a:sym typeface="Helvetica Neue Light"/>
              </a:rPr>
              <a:t>bird flying in the sky</a:t>
            </a:r>
            <a:endParaRPr b="0" i="0" sz="1400" u="none" cap="none" strike="noStrike">
              <a:solidFill>
                <a:srgbClr val="434343"/>
              </a:solidFill>
              <a:latin typeface="Arial"/>
              <a:ea typeface="Arial"/>
              <a:cs typeface="Arial"/>
              <a:sym typeface="Arial"/>
            </a:endParaRPr>
          </a:p>
        </p:txBody>
      </p:sp>
      <p:sp>
        <p:nvSpPr>
          <p:cNvPr id="754" name="Google Shape;754;g25e11802ac4_0_2367"/>
          <p:cNvSpPr txBox="1"/>
          <p:nvPr/>
        </p:nvSpPr>
        <p:spPr>
          <a:xfrm>
            <a:off x="1090682" y="39209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a:t>
            </a:r>
            <a:r>
              <a:rPr lang="en-US" sz="2400">
                <a:solidFill>
                  <a:srgbClr val="43464D"/>
                </a:solidFill>
                <a:latin typeface="Helvetica Neue Light"/>
                <a:ea typeface="Helvetica Neue Light"/>
                <a:cs typeface="Helvetica Neue Light"/>
                <a:sym typeface="Helvetica Neue Light"/>
              </a:rPr>
              <a:t>fish swimming in a lake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55" name="Google Shape;755;g25e11802ac4_0_2367"/>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56" name="Google Shape;756;g25e11802ac4_0_2367"/>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baby crawling for the first time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57" name="Google Shape;757;g25e11802ac4_0_2367"/>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58" name="Google Shape;758;g25e11802ac4_0_2367"/>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59" name="Google Shape;759;g25e11802ac4_0_2367"/>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60" name="Google Shape;760;g25e11802ac4_0_2367"/>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61" name="Google Shape;761;g25e11802ac4_0_2367"/>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a:t>
            </a:r>
            <a:r>
              <a:rPr lang="en-US" sz="2400">
                <a:solidFill>
                  <a:srgbClr val="43464D"/>
                </a:solidFill>
                <a:latin typeface="Helvetica Neue Light"/>
                <a:ea typeface="Helvetica Neue Light"/>
                <a:cs typeface="Helvetica Neue Light"/>
                <a:sym typeface="Helvetica Neue Light"/>
              </a:rPr>
              <a:t> daisy making its own food </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g28d164d3bd8_0_4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68" name="Google Shape;768;g28d164d3bd8_0_4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69" name="Google Shape;769;g28d164d3bd8_0_43"/>
          <p:cNvCxnSpPr>
            <a:stCxn id="770" idx="4"/>
            <a:endCxn id="76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71" name="Google Shape;771;g28d164d3bd8_0_4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72" name="Google Shape;772;g28d164d3bd8_0_4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70" name="Google Shape;770;g28d164d3bd8_0_4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73" name="Google Shape;773;g28d164d3bd8_0_43"/>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photosynthesis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774" name="Google Shape;774;g28d164d3bd8_0_43"/>
          <p:cNvSpPr txBox="1"/>
          <p:nvPr/>
        </p:nvSpPr>
        <p:spPr>
          <a:xfrm>
            <a:off x="1073532" y="4964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A </a:t>
            </a:r>
            <a:r>
              <a:rPr lang="en-US" sz="2400">
                <a:solidFill>
                  <a:srgbClr val="434343"/>
                </a:solidFill>
                <a:latin typeface="Helvetica Neue Light"/>
                <a:ea typeface="Helvetica Neue Light"/>
                <a:cs typeface="Helvetica Neue Light"/>
                <a:sym typeface="Helvetica Neue Light"/>
              </a:rPr>
              <a:t>bird flying in the sky</a:t>
            </a:r>
            <a:endParaRPr b="0" i="0" sz="1400" u="none" cap="none" strike="noStrike">
              <a:solidFill>
                <a:srgbClr val="434343"/>
              </a:solidFill>
              <a:latin typeface="Arial"/>
              <a:ea typeface="Arial"/>
              <a:cs typeface="Arial"/>
              <a:sym typeface="Arial"/>
            </a:endParaRPr>
          </a:p>
        </p:txBody>
      </p:sp>
      <p:sp>
        <p:nvSpPr>
          <p:cNvPr id="775" name="Google Shape;775;g28d164d3bd8_0_43"/>
          <p:cNvSpPr txBox="1"/>
          <p:nvPr/>
        </p:nvSpPr>
        <p:spPr>
          <a:xfrm>
            <a:off x="1090682" y="39209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a:t>
            </a:r>
            <a:r>
              <a:rPr lang="en-US" sz="2400">
                <a:solidFill>
                  <a:srgbClr val="43464D"/>
                </a:solidFill>
                <a:latin typeface="Helvetica Neue Light"/>
                <a:ea typeface="Helvetica Neue Light"/>
                <a:cs typeface="Helvetica Neue Light"/>
                <a:sym typeface="Helvetica Neue Light"/>
              </a:rPr>
              <a:t>fish swimming in a lake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76" name="Google Shape;776;g28d164d3bd8_0_43"/>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77" name="Google Shape;777;g28d164d3bd8_0_43"/>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baby crawling for the first time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78" name="Google Shape;778;g28d164d3bd8_0_43"/>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79" name="Google Shape;779;g28d164d3bd8_0_43"/>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80" name="Google Shape;780;g28d164d3bd8_0_43"/>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81" name="Google Shape;781;g28d164d3bd8_0_43"/>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82" name="Google Shape;782;g28d164d3bd8_0_43"/>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a:t>
            </a:r>
            <a:r>
              <a:rPr lang="en-US" sz="2400">
                <a:solidFill>
                  <a:srgbClr val="43464D"/>
                </a:solidFill>
                <a:latin typeface="Helvetica Neue Light"/>
                <a:ea typeface="Helvetica Neue Light"/>
                <a:cs typeface="Helvetica Neue Light"/>
                <a:sym typeface="Helvetica Neue Light"/>
              </a:rPr>
              <a:t> daisy making its own food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83" name="Google Shape;783;g28d164d3bd8_0_43"/>
          <p:cNvSpPr/>
          <p:nvPr/>
        </p:nvSpPr>
        <p:spPr>
          <a:xfrm>
            <a:off x="235575" y="2668175"/>
            <a:ext cx="4865700" cy="10158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g25e11802ac4_0_251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90" name="Google Shape;790;g25e11802ac4_0_251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91" name="Google Shape;791;g25e11802ac4_0_2511"/>
          <p:cNvCxnSpPr>
            <a:stCxn id="792" idx="4"/>
            <a:endCxn id="78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93" name="Google Shape;793;g25e11802ac4_0_251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94" name="Google Shape;794;g25e11802ac4_0_251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92" name="Google Shape;792;g25e11802ac4_0_251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795" name="Google Shape;795;g25e11802ac4_0_2511"/>
          <p:cNvPicPr preferRelativeResize="0"/>
          <p:nvPr/>
        </p:nvPicPr>
        <p:blipFill>
          <a:blip r:embed="rId3">
            <a:alphaModFix/>
          </a:blip>
          <a:stretch>
            <a:fillRect/>
          </a:stretch>
        </p:blipFill>
        <p:spPr>
          <a:xfrm>
            <a:off x="4727030" y="1045968"/>
            <a:ext cx="3820841" cy="2389588"/>
          </a:xfrm>
          <a:prstGeom prst="rect">
            <a:avLst/>
          </a:prstGeom>
          <a:noFill/>
          <a:ln>
            <a:noFill/>
          </a:ln>
        </p:spPr>
      </p:pic>
      <p:sp>
        <p:nvSpPr>
          <p:cNvPr id="796" name="Google Shape;796;g25e11802ac4_0_2511"/>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797" name="Google Shape;797;g25e11802ac4_0_2511"/>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98" name="Google Shape;798;g25e11802ac4_0_2511"/>
          <p:cNvCxnSpPr>
            <a:stCxn id="799" idx="4"/>
            <a:endCxn id="796"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800" name="Google Shape;800;g25e11802ac4_0_2511"/>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801" name="Google Shape;801;g25e11802ac4_0_2511"/>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99" name="Google Shape;799;g25e11802ac4_0_2511"/>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02" name="Google Shape;802;g25e11802ac4_0_2511"/>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Photosynthesis</a:t>
            </a:r>
            <a:endParaRPr b="0" i="0" sz="700" u="none" cap="none" strike="noStrike">
              <a:solidFill>
                <a:srgbClr val="000000"/>
              </a:solidFill>
              <a:latin typeface="Arial"/>
              <a:ea typeface="Arial"/>
              <a:cs typeface="Arial"/>
              <a:sym typeface="Arial"/>
            </a:endParaRPr>
          </a:p>
        </p:txBody>
      </p:sp>
      <p:sp>
        <p:nvSpPr>
          <p:cNvPr id="803" name="Google Shape;803;g25e11802ac4_0_2511"/>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804" name="Google Shape;804;g25e11802ac4_0_2511"/>
          <p:cNvSpPr txBox="1"/>
          <p:nvPr/>
        </p:nvSpPr>
        <p:spPr>
          <a:xfrm>
            <a:off x="4210100" y="6143700"/>
            <a:ext cx="45042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does</a:t>
            </a:r>
            <a:r>
              <a:rPr lang="en-US" sz="1700">
                <a:latin typeface="Helvetica Neue Light"/>
                <a:ea typeface="Helvetica Neue Light"/>
                <a:cs typeface="Helvetica Neue Light"/>
                <a:sym typeface="Helvetica Neue Light"/>
              </a:rPr>
              <a:t> photosynthesis </a:t>
            </a:r>
            <a:r>
              <a:rPr b="0" i="0" lang="en-US" sz="1700" u="none" cap="none" strike="noStrike">
                <a:solidFill>
                  <a:srgbClr val="000000"/>
                </a:solidFill>
                <a:latin typeface="Helvetica Neue Light"/>
                <a:ea typeface="Helvetica Neue Light"/>
                <a:cs typeface="Helvetica Neue Light"/>
                <a:sym typeface="Helvetica Neue Light"/>
              </a:rPr>
              <a:t>impact my life?</a:t>
            </a:r>
            <a:endParaRPr b="0" i="0" sz="1700" u="none" cap="none" strike="noStrike">
              <a:solidFill>
                <a:srgbClr val="000000"/>
              </a:solidFill>
              <a:latin typeface="Arial"/>
              <a:ea typeface="Arial"/>
              <a:cs typeface="Arial"/>
              <a:sym typeface="Arial"/>
            </a:endParaRPr>
          </a:p>
        </p:txBody>
      </p:sp>
      <p:sp>
        <p:nvSpPr>
          <p:cNvPr id="805" name="Google Shape;805;g25e11802ac4_0_2511"/>
          <p:cNvSpPr txBox="1"/>
          <p:nvPr/>
        </p:nvSpPr>
        <p:spPr>
          <a:xfrm>
            <a:off x="609524" y="1045975"/>
            <a:ext cx="3962400" cy="1274400"/>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The process that green plants use to make their own food</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806" name="Google Shape;806;g25e11802ac4_0_2511"/>
          <p:cNvSpPr txBox="1"/>
          <p:nvPr/>
        </p:nvSpPr>
        <p:spPr>
          <a:xfrm>
            <a:off x="609524" y="4747350"/>
            <a:ext cx="39624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A daisy making its own food</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807" name="Google Shape;807;g25e11802ac4_0_2511"/>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808" name="Google Shape;808;g25e11802ac4_0_2511"/>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g25e11802ac4_0_253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815" name="Google Shape;815;g25e11802ac4_0_253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16" name="Google Shape;816;g25e11802ac4_0_2536"/>
          <p:cNvCxnSpPr>
            <a:stCxn id="817" idx="4"/>
            <a:endCxn id="81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18" name="Google Shape;818;g25e11802ac4_0_253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19" name="Google Shape;819;g25e11802ac4_0_253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17" name="Google Shape;817;g25e11802ac4_0_253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20" name="Google Shape;820;g25e11802ac4_0_2536"/>
          <p:cNvSpPr txBox="1"/>
          <p:nvPr/>
        </p:nvSpPr>
        <p:spPr>
          <a:xfrm>
            <a:off x="626731" y="355701"/>
            <a:ext cx="8209500" cy="144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does </a:t>
            </a:r>
            <a:r>
              <a:rPr i="1" lang="en-US" sz="2900">
                <a:latin typeface="Calibri"/>
                <a:ea typeface="Calibri"/>
                <a:cs typeface="Calibri"/>
                <a:sym typeface="Calibri"/>
              </a:rPr>
              <a:t>photosynthesis</a:t>
            </a:r>
            <a:r>
              <a:rPr b="0" i="1" lang="en-US" sz="2900" u="none" cap="none" strike="noStrike">
                <a:solidFill>
                  <a:srgbClr val="000000"/>
                </a:solidFill>
                <a:latin typeface="Calibri"/>
                <a:ea typeface="Calibri"/>
                <a:cs typeface="Calibri"/>
                <a:sym typeface="Calibri"/>
              </a:rPr>
              <a:t> 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821" name="Google Shape;821;g25e11802ac4_0_2536"/>
          <p:cNvSpPr txBox="1"/>
          <p:nvPr/>
        </p:nvSpPr>
        <p:spPr>
          <a:xfrm>
            <a:off x="1073532" y="4122690"/>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Photosynthesis makes sure we always take flattering photographs. </a:t>
            </a:r>
            <a:endParaRPr b="0" i="0" sz="2200" u="none" cap="none" strike="noStrike">
              <a:solidFill>
                <a:srgbClr val="434343"/>
              </a:solidFill>
              <a:latin typeface="Arial"/>
              <a:ea typeface="Arial"/>
              <a:cs typeface="Arial"/>
              <a:sym typeface="Arial"/>
            </a:endParaRPr>
          </a:p>
        </p:txBody>
      </p:sp>
      <p:sp>
        <p:nvSpPr>
          <p:cNvPr id="822" name="Google Shape;822;g25e11802ac4_0_2536"/>
          <p:cNvSpPr txBox="1"/>
          <p:nvPr/>
        </p:nvSpPr>
        <p:spPr>
          <a:xfrm>
            <a:off x="1073532" y="2842120"/>
            <a:ext cx="7874100" cy="8034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Photosynthesis </a:t>
            </a:r>
            <a:r>
              <a:rPr lang="en-US" sz="2200">
                <a:solidFill>
                  <a:srgbClr val="43464D"/>
                </a:solidFill>
                <a:latin typeface="Helvetica Neue Light"/>
                <a:ea typeface="Helvetica Neue Light"/>
                <a:cs typeface="Helvetica Neue Light"/>
                <a:sym typeface="Helvetica Neue Light"/>
              </a:rPr>
              <a:t>explains</a:t>
            </a:r>
            <a:r>
              <a:rPr lang="en-US" sz="2200">
                <a:solidFill>
                  <a:srgbClr val="43464D"/>
                </a:solidFill>
                <a:latin typeface="Helvetica Neue Light"/>
                <a:ea typeface="Helvetica Neue Light"/>
                <a:cs typeface="Helvetica Neue Light"/>
                <a:sym typeface="Helvetica Neue Light"/>
              </a:rPr>
              <a:t> how we use light energy in our daily lives including light bulbs and other uses.</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823" name="Google Shape;823;g25e11802ac4_0_2536"/>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24" name="Google Shape;824;g25e11802ac4_0_2536"/>
          <p:cNvSpPr txBox="1"/>
          <p:nvPr/>
        </p:nvSpPr>
        <p:spPr>
          <a:xfrm>
            <a:off x="1073532" y="1863608"/>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Photosynthesis makes food for plants. We eat plants as food or use them for other things like medicine in our daily lives. </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825" name="Google Shape;825;g25e11802ac4_0_2536"/>
          <p:cNvSpPr txBox="1"/>
          <p:nvPr/>
        </p:nvSpPr>
        <p:spPr>
          <a:xfrm>
            <a:off x="380509" y="17608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826" name="Google Shape;826;g25e11802ac4_0_2536"/>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827" name="Google Shape;827;g25e11802ac4_0_2536"/>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828" name="Google Shape;828;g25e11802ac4_0_2536"/>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829" name="Google Shape;829;g25e11802ac4_0_2536"/>
          <p:cNvSpPr txBox="1"/>
          <p:nvPr/>
        </p:nvSpPr>
        <p:spPr>
          <a:xfrm>
            <a:off x="1073532" y="5356215"/>
            <a:ext cx="78741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Photosynthesis is the process of using photos to make film, which we use for movies and television shows that keep us entertained and </a:t>
            </a:r>
            <a:r>
              <a:rPr lang="en-US" sz="2200">
                <a:solidFill>
                  <a:srgbClr val="434343"/>
                </a:solidFill>
                <a:latin typeface="Helvetica Neue Light"/>
                <a:ea typeface="Helvetica Neue Light"/>
                <a:cs typeface="Helvetica Neue Light"/>
                <a:sym typeface="Helvetica Neue Light"/>
              </a:rPr>
              <a:t>informed</a:t>
            </a:r>
            <a:r>
              <a:rPr lang="en-US" sz="2200">
                <a:solidFill>
                  <a:srgbClr val="434343"/>
                </a:solidFill>
                <a:latin typeface="Helvetica Neue Light"/>
                <a:ea typeface="Helvetica Neue Light"/>
                <a:cs typeface="Helvetica Neue Light"/>
                <a:sym typeface="Helvetica Neue Light"/>
              </a:rPr>
              <a:t>.</a:t>
            </a:r>
            <a:endParaRPr b="0" i="0" sz="2200" u="none" cap="none" strike="noStrike">
              <a:solidFill>
                <a:srgbClr val="434343"/>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id="835" name="Google Shape;835;g28d164d3bd8_0_94"/>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836" name="Google Shape;836;g28d164d3bd8_0_94"/>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37" name="Google Shape;837;g28d164d3bd8_0_94"/>
          <p:cNvCxnSpPr>
            <a:stCxn id="838" idx="4"/>
            <a:endCxn id="83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39" name="Google Shape;839;g28d164d3bd8_0_94"/>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40" name="Google Shape;840;g28d164d3bd8_0_94"/>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38" name="Google Shape;838;g28d164d3bd8_0_94"/>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41" name="Google Shape;841;g28d164d3bd8_0_94"/>
          <p:cNvSpPr txBox="1"/>
          <p:nvPr/>
        </p:nvSpPr>
        <p:spPr>
          <a:xfrm>
            <a:off x="626731" y="355701"/>
            <a:ext cx="8209500" cy="144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does </a:t>
            </a:r>
            <a:r>
              <a:rPr i="1" lang="en-US" sz="2900">
                <a:latin typeface="Calibri"/>
                <a:ea typeface="Calibri"/>
                <a:cs typeface="Calibri"/>
                <a:sym typeface="Calibri"/>
              </a:rPr>
              <a:t>photosynthesis</a:t>
            </a:r>
            <a:r>
              <a:rPr b="0" i="1" lang="en-US" sz="2900" u="none" cap="none" strike="noStrike">
                <a:solidFill>
                  <a:srgbClr val="000000"/>
                </a:solidFill>
                <a:latin typeface="Calibri"/>
                <a:ea typeface="Calibri"/>
                <a:cs typeface="Calibri"/>
                <a:sym typeface="Calibri"/>
              </a:rPr>
              <a:t> 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842" name="Google Shape;842;g28d164d3bd8_0_94"/>
          <p:cNvSpPr txBox="1"/>
          <p:nvPr/>
        </p:nvSpPr>
        <p:spPr>
          <a:xfrm>
            <a:off x="1073532" y="4122690"/>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Photosynthesis makes sure we always take flattering photographs. </a:t>
            </a:r>
            <a:endParaRPr b="0" i="0" sz="2200" u="none" cap="none" strike="noStrike">
              <a:solidFill>
                <a:srgbClr val="434343"/>
              </a:solidFill>
              <a:latin typeface="Arial"/>
              <a:ea typeface="Arial"/>
              <a:cs typeface="Arial"/>
              <a:sym typeface="Arial"/>
            </a:endParaRPr>
          </a:p>
        </p:txBody>
      </p:sp>
      <p:sp>
        <p:nvSpPr>
          <p:cNvPr id="843" name="Google Shape;843;g28d164d3bd8_0_94"/>
          <p:cNvSpPr txBox="1"/>
          <p:nvPr/>
        </p:nvSpPr>
        <p:spPr>
          <a:xfrm>
            <a:off x="1073532" y="2842120"/>
            <a:ext cx="7874100" cy="8034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Photosynthesis explains how we use light energy in our daily lives including light bulbs and other uses.</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844" name="Google Shape;844;g28d164d3bd8_0_94"/>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45" name="Google Shape;845;g28d164d3bd8_0_94"/>
          <p:cNvSpPr txBox="1"/>
          <p:nvPr/>
        </p:nvSpPr>
        <p:spPr>
          <a:xfrm>
            <a:off x="1073532" y="1863608"/>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Photosynthesis makes food for plants. We eat plants as food or use them for other things like medicine in our daily lives. </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846" name="Google Shape;846;g28d164d3bd8_0_94"/>
          <p:cNvSpPr txBox="1"/>
          <p:nvPr/>
        </p:nvSpPr>
        <p:spPr>
          <a:xfrm>
            <a:off x="380509" y="17608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847" name="Google Shape;847;g28d164d3bd8_0_94"/>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848" name="Google Shape;848;g28d164d3bd8_0_94"/>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849" name="Google Shape;849;g28d164d3bd8_0_94"/>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850" name="Google Shape;850;g28d164d3bd8_0_94"/>
          <p:cNvSpPr txBox="1"/>
          <p:nvPr/>
        </p:nvSpPr>
        <p:spPr>
          <a:xfrm>
            <a:off x="1073532" y="5356215"/>
            <a:ext cx="78741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Photosynthesis is the process of using photos to make film, which we use for movies and television shows that keep us entertained and informed.</a:t>
            </a:r>
            <a:endParaRPr b="0" i="0" sz="2200" u="none" cap="none" strike="noStrike">
              <a:solidFill>
                <a:srgbClr val="434343"/>
              </a:solidFill>
              <a:latin typeface="Arial"/>
              <a:ea typeface="Arial"/>
              <a:cs typeface="Arial"/>
              <a:sym typeface="Arial"/>
            </a:endParaRPr>
          </a:p>
        </p:txBody>
      </p:sp>
      <p:sp>
        <p:nvSpPr>
          <p:cNvPr id="851" name="Google Shape;851;g28d164d3bd8_0_94"/>
          <p:cNvSpPr/>
          <p:nvPr/>
        </p:nvSpPr>
        <p:spPr>
          <a:xfrm>
            <a:off x="176700" y="1760850"/>
            <a:ext cx="8790600" cy="9615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sp>
        <p:nvSpPr>
          <p:cNvPr id="857" name="Google Shape;857;g25e11802ac4_0_264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858" name="Google Shape;858;g25e11802ac4_0_264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59" name="Google Shape;859;g25e11802ac4_0_2649"/>
          <p:cNvCxnSpPr>
            <a:stCxn id="860" idx="4"/>
            <a:endCxn id="85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61" name="Google Shape;861;g25e11802ac4_0_264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62" name="Google Shape;862;g25e11802ac4_0_264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60" name="Google Shape;860;g25e11802ac4_0_264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863" name="Google Shape;863;g25e11802ac4_0_2649"/>
          <p:cNvPicPr preferRelativeResize="0"/>
          <p:nvPr/>
        </p:nvPicPr>
        <p:blipFill>
          <a:blip r:embed="rId3">
            <a:alphaModFix/>
          </a:blip>
          <a:stretch>
            <a:fillRect/>
          </a:stretch>
        </p:blipFill>
        <p:spPr>
          <a:xfrm>
            <a:off x="4727030" y="1045968"/>
            <a:ext cx="3820841" cy="2389588"/>
          </a:xfrm>
          <a:prstGeom prst="rect">
            <a:avLst/>
          </a:prstGeom>
          <a:noFill/>
          <a:ln>
            <a:noFill/>
          </a:ln>
        </p:spPr>
      </p:pic>
      <p:sp>
        <p:nvSpPr>
          <p:cNvPr id="864" name="Google Shape;864;g25e11802ac4_0_2649"/>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865" name="Google Shape;865;g25e11802ac4_0_2649"/>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866" name="Google Shape;866;g25e11802ac4_0_2649"/>
          <p:cNvCxnSpPr>
            <a:stCxn id="867" idx="4"/>
            <a:endCxn id="864"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868" name="Google Shape;868;g25e11802ac4_0_2649"/>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869" name="Google Shape;869;g25e11802ac4_0_2649"/>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867" name="Google Shape;867;g25e11802ac4_0_2649"/>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70" name="Google Shape;870;g25e11802ac4_0_2649"/>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Photosynthesis</a:t>
            </a:r>
            <a:endParaRPr b="0" i="0" sz="700" u="none" cap="none" strike="noStrike">
              <a:solidFill>
                <a:srgbClr val="000000"/>
              </a:solidFill>
              <a:latin typeface="Arial"/>
              <a:ea typeface="Arial"/>
              <a:cs typeface="Arial"/>
              <a:sym typeface="Arial"/>
            </a:endParaRPr>
          </a:p>
        </p:txBody>
      </p:sp>
      <p:sp>
        <p:nvSpPr>
          <p:cNvPr id="871" name="Google Shape;871;g25e11802ac4_0_2649"/>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872" name="Google Shape;872;g25e11802ac4_0_2649"/>
          <p:cNvSpPr txBox="1"/>
          <p:nvPr/>
        </p:nvSpPr>
        <p:spPr>
          <a:xfrm>
            <a:off x="4210100" y="6143700"/>
            <a:ext cx="45042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does</a:t>
            </a:r>
            <a:r>
              <a:rPr lang="en-US" sz="1700">
                <a:latin typeface="Helvetica Neue Light"/>
                <a:ea typeface="Helvetica Neue Light"/>
                <a:cs typeface="Helvetica Neue Light"/>
                <a:sym typeface="Helvetica Neue Light"/>
              </a:rPr>
              <a:t> photosynthesis </a:t>
            </a:r>
            <a:r>
              <a:rPr b="0" i="0" lang="en-US" sz="1700" u="none" cap="none" strike="noStrike">
                <a:solidFill>
                  <a:srgbClr val="000000"/>
                </a:solidFill>
                <a:latin typeface="Helvetica Neue Light"/>
                <a:ea typeface="Helvetica Neue Light"/>
                <a:cs typeface="Helvetica Neue Light"/>
                <a:sym typeface="Helvetica Neue Light"/>
              </a:rPr>
              <a:t>impact my life?</a:t>
            </a:r>
            <a:endParaRPr b="0" i="0" sz="1700" u="none" cap="none" strike="noStrike">
              <a:solidFill>
                <a:srgbClr val="000000"/>
              </a:solidFill>
              <a:latin typeface="Arial"/>
              <a:ea typeface="Arial"/>
              <a:cs typeface="Arial"/>
              <a:sym typeface="Arial"/>
            </a:endParaRPr>
          </a:p>
        </p:txBody>
      </p:sp>
      <p:sp>
        <p:nvSpPr>
          <p:cNvPr id="873" name="Google Shape;873;g25e11802ac4_0_2649"/>
          <p:cNvSpPr txBox="1"/>
          <p:nvPr/>
        </p:nvSpPr>
        <p:spPr>
          <a:xfrm>
            <a:off x="609524" y="1045975"/>
            <a:ext cx="3962400" cy="1274400"/>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The process that green plants use to make their own food</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874" name="Google Shape;874;g25e11802ac4_0_2649"/>
          <p:cNvSpPr txBox="1"/>
          <p:nvPr/>
        </p:nvSpPr>
        <p:spPr>
          <a:xfrm>
            <a:off x="609524" y="4747350"/>
            <a:ext cx="39624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A daisy making its own food</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875" name="Google Shape;875;g25e11802ac4_0_2649"/>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876" name="Google Shape;876;g25e11802ac4_0_2649"/>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877" name="Google Shape;877;g25e11802ac4_0_2649"/>
          <p:cNvSpPr txBox="1"/>
          <p:nvPr/>
        </p:nvSpPr>
        <p:spPr>
          <a:xfrm>
            <a:off x="4592725" y="4763300"/>
            <a:ext cx="40941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1"/>
                </a:solidFill>
                <a:latin typeface="Helvetica Neue Light"/>
                <a:ea typeface="Helvetica Neue Light"/>
                <a:cs typeface="Helvetica Neue Light"/>
                <a:sym typeface="Helvetica Neue Light"/>
              </a:rPr>
              <a:t>Ph</a:t>
            </a:r>
            <a:r>
              <a:rPr lang="en-US" sz="2000">
                <a:solidFill>
                  <a:schemeClr val="dk1"/>
                </a:solidFill>
                <a:latin typeface="Helvetica Neue Light"/>
                <a:ea typeface="Helvetica Neue Light"/>
                <a:cs typeface="Helvetica Neue Light"/>
                <a:sym typeface="Helvetica Neue Light"/>
              </a:rPr>
              <a:t>otosynthesis makes food for plants. We eat plants as food or use them for other things like medicine in our daily lives.</a:t>
            </a:r>
            <a:endParaRPr sz="2200">
              <a:latin typeface="Helvetica Neue Light"/>
              <a:ea typeface="Helvetica Neue Light"/>
              <a:cs typeface="Helvetica Neue Light"/>
              <a:sym typeface="Helvetica Neue Light"/>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sp>
        <p:nvSpPr>
          <p:cNvPr id="883" name="Google Shape;883;p52"/>
          <p:cNvSpPr txBox="1"/>
          <p:nvPr/>
        </p:nvSpPr>
        <p:spPr>
          <a:xfrm>
            <a:off x="2585397" y="628581"/>
            <a:ext cx="3973204"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884" name="Google Shape;884;p52"/>
          <p:cNvSpPr/>
          <p:nvPr/>
        </p:nvSpPr>
        <p:spPr>
          <a:xfrm>
            <a:off x="1928445" y="1500554"/>
            <a:ext cx="5287108"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sp>
        <p:nvSpPr>
          <p:cNvPr id="890" name="Google Shape;890;g27e576c1a67_0_1074"/>
          <p:cNvSpPr txBox="1"/>
          <p:nvPr>
            <p:ph idx="1" type="subTitle"/>
          </p:nvPr>
        </p:nvSpPr>
        <p:spPr>
          <a:xfrm>
            <a:off x="771749" y="1011617"/>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Photosynthesis</a:t>
            </a:r>
            <a:r>
              <a:rPr b="1" lang="en-US">
                <a:solidFill>
                  <a:schemeClr val="dk1"/>
                </a:solidFill>
              </a:rPr>
              <a:t>: </a:t>
            </a:r>
            <a:r>
              <a:rPr lang="en-US">
                <a:solidFill>
                  <a:schemeClr val="dk1"/>
                </a:solidFill>
              </a:rPr>
              <a:t>the process that green plants use to make their own food</a:t>
            </a:r>
            <a:endParaRPr/>
          </a:p>
        </p:txBody>
      </p:sp>
      <p:sp>
        <p:nvSpPr>
          <p:cNvPr descr="Rewind" id="891" name="Google Shape;891;g27e576c1a67_0_1074"/>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92" name="Google Shape;892;g27e576c1a67_0_1074"/>
          <p:cNvPicPr preferRelativeResize="0"/>
          <p:nvPr/>
        </p:nvPicPr>
        <p:blipFill>
          <a:blip r:embed="rId4">
            <a:alphaModFix/>
          </a:blip>
          <a:stretch>
            <a:fillRect/>
          </a:stretch>
        </p:blipFill>
        <p:spPr>
          <a:xfrm>
            <a:off x="1590675" y="2104517"/>
            <a:ext cx="5962650" cy="38862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sp>
        <p:nvSpPr>
          <p:cNvPr id="898" name="Google Shape;898;g28c7b7e697c_0_286"/>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640"/>
              </a:spcBef>
              <a:spcAft>
                <a:spcPts val="0"/>
              </a:spcAft>
              <a:buSzPts val="3200"/>
              <a:buNone/>
            </a:pPr>
            <a:r>
              <a:t/>
            </a:r>
            <a:endParaRPr/>
          </a:p>
        </p:txBody>
      </p:sp>
      <p:sp>
        <p:nvSpPr>
          <p:cNvPr id="899" name="Google Shape;899;g28c7b7e697c_0_286"/>
          <p:cNvSpPr txBox="1"/>
          <p:nvPr/>
        </p:nvSpPr>
        <p:spPr>
          <a:xfrm>
            <a:off x="467257" y="404359"/>
            <a:ext cx="8209500" cy="55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b="0" i="0" lang="en-US" sz="3000" u="none" cap="none" strike="noStrike">
                <a:solidFill>
                  <a:schemeClr val="dk1"/>
                </a:solidFill>
                <a:latin typeface="Calibri"/>
                <a:ea typeface="Calibri"/>
                <a:cs typeface="Calibri"/>
                <a:sym typeface="Calibri"/>
              </a:rPr>
              <a:t>What do plants need to survive?</a:t>
            </a:r>
            <a:endParaRPr b="0" i="0" sz="1400" u="none" cap="none" strike="noStrike">
              <a:solidFill>
                <a:srgbClr val="000000"/>
              </a:solidFill>
              <a:latin typeface="Arial"/>
              <a:ea typeface="Arial"/>
              <a:cs typeface="Arial"/>
              <a:sym typeface="Arial"/>
            </a:endParaRPr>
          </a:p>
        </p:txBody>
      </p:sp>
      <p:pic>
        <p:nvPicPr>
          <p:cNvPr id="900" name="Google Shape;900;g28c7b7e697c_0_286"/>
          <p:cNvPicPr preferRelativeResize="0"/>
          <p:nvPr/>
        </p:nvPicPr>
        <p:blipFill rotWithShape="1">
          <a:blip r:embed="rId3">
            <a:alphaModFix/>
          </a:blip>
          <a:srcRect b="0" l="0" r="0" t="0"/>
          <a:stretch/>
        </p:blipFill>
        <p:spPr>
          <a:xfrm>
            <a:off x="852738" y="1408625"/>
            <a:ext cx="7438526" cy="4959025"/>
          </a:xfrm>
          <a:prstGeom prst="rect">
            <a:avLst/>
          </a:prstGeom>
          <a:noFill/>
          <a:ln>
            <a:noFill/>
          </a:ln>
        </p:spPr>
      </p:pic>
      <p:sp>
        <p:nvSpPr>
          <p:cNvPr descr="Lightbulb and gear" id="901" name="Google Shape;901;g28c7b7e697c_0_286"/>
          <p:cNvSpPr/>
          <p:nvPr/>
        </p:nvSpPr>
        <p:spPr>
          <a:xfrm>
            <a:off x="0" y="83361"/>
            <a:ext cx="722700" cy="7227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g28d0a459bb7_0_246"/>
          <p:cNvSpPr txBox="1"/>
          <p:nvPr>
            <p:ph type="ctrTitle"/>
          </p:nvPr>
        </p:nvSpPr>
        <p:spPr>
          <a:xfrm>
            <a:off x="1061801" y="318641"/>
            <a:ext cx="7559100" cy="2000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b="1" lang="en-US" sz="3600" u="sng"/>
              <a:t>Convert</a:t>
            </a:r>
            <a:r>
              <a:rPr b="1" lang="en-US" sz="3600"/>
              <a:t>: </a:t>
            </a:r>
            <a:r>
              <a:rPr lang="en-US" sz="3600"/>
              <a:t>to change something</a:t>
            </a:r>
            <a:endParaRPr sz="3600"/>
          </a:p>
        </p:txBody>
      </p:sp>
      <p:sp>
        <p:nvSpPr>
          <p:cNvPr descr="Rewind" id="167" name="Google Shape;167;g28d0a459bb7_0_24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8" name="Google Shape;168;g28d0a459bb7_0_246"/>
          <p:cNvPicPr preferRelativeResize="0"/>
          <p:nvPr/>
        </p:nvPicPr>
        <p:blipFill>
          <a:blip r:embed="rId4">
            <a:alphaModFix/>
          </a:blip>
          <a:stretch>
            <a:fillRect/>
          </a:stretch>
        </p:blipFill>
        <p:spPr>
          <a:xfrm>
            <a:off x="2460675" y="1725750"/>
            <a:ext cx="4885424" cy="4885426"/>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id="907" name="Google Shape;907;g28d164d3bd8_0_117"/>
          <p:cNvSpPr txBox="1"/>
          <p:nvPr/>
        </p:nvSpPr>
        <p:spPr>
          <a:xfrm>
            <a:off x="1768509" y="111160"/>
            <a:ext cx="56070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b="0" i="0" lang="en-US" sz="5600" u="none" cap="none" strike="noStrike">
                <a:solidFill>
                  <a:srgbClr val="FFC000"/>
                </a:solidFill>
                <a:latin typeface="Calibri"/>
                <a:ea typeface="Calibri"/>
                <a:cs typeface="Calibri"/>
                <a:sym typeface="Calibri"/>
              </a:rPr>
              <a:t>Simulation Activity</a:t>
            </a:r>
            <a:endParaRPr b="0" i="0" sz="1400" u="none" cap="none" strike="noStrike">
              <a:solidFill>
                <a:srgbClr val="000000"/>
              </a:solidFill>
              <a:latin typeface="Arial"/>
              <a:ea typeface="Arial"/>
              <a:cs typeface="Arial"/>
              <a:sym typeface="Arial"/>
            </a:endParaRPr>
          </a:p>
        </p:txBody>
      </p:sp>
      <p:sp>
        <p:nvSpPr>
          <p:cNvPr id="908" name="Google Shape;908;g28d164d3bd8_0_117"/>
          <p:cNvSpPr txBox="1"/>
          <p:nvPr/>
        </p:nvSpPr>
        <p:spPr>
          <a:xfrm>
            <a:off x="2270926" y="900404"/>
            <a:ext cx="46020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sng" cap="none" strike="noStrike">
                <a:solidFill>
                  <a:schemeClr val="dk1"/>
                </a:solidFill>
                <a:latin typeface="Calibri"/>
                <a:ea typeface="Calibri"/>
                <a:cs typeface="Calibri"/>
                <a:sym typeface="Calibri"/>
                <a:hlinkClick r:id="rId3">
                  <a:extLst>
                    <a:ext uri="{A12FA001-AC4F-418D-AE19-62706E023703}">
                      <ahyp:hlinkClr val="tx"/>
                    </a:ext>
                  </a:extLst>
                </a:hlinkClick>
              </a:rPr>
              <a:t>Photosynthesis Lab</a:t>
            </a:r>
            <a:endParaRPr b="0"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(Gizmos)</a:t>
            </a:r>
            <a:endParaRPr b="0" i="0" sz="1400" u="none" cap="none" strike="noStrike">
              <a:solidFill>
                <a:srgbClr val="000000"/>
              </a:solidFill>
              <a:latin typeface="Arial"/>
              <a:ea typeface="Arial"/>
              <a:cs typeface="Arial"/>
              <a:sym typeface="Arial"/>
            </a:endParaRPr>
          </a:p>
        </p:txBody>
      </p:sp>
      <p:pic>
        <p:nvPicPr>
          <p:cNvPr descr="Cursor" id="909" name="Google Shape;909;g28d164d3bd8_0_117"/>
          <p:cNvPicPr preferRelativeResize="0"/>
          <p:nvPr/>
        </p:nvPicPr>
        <p:blipFill rotWithShape="1">
          <a:blip r:embed="rId4">
            <a:alphaModFix/>
          </a:blip>
          <a:srcRect b="0" l="0" r="0" t="0"/>
          <a:stretch/>
        </p:blipFill>
        <p:spPr>
          <a:xfrm rot="5400000">
            <a:off x="1584719" y="1517151"/>
            <a:ext cx="914400" cy="914400"/>
          </a:xfrm>
          <a:prstGeom prst="rect">
            <a:avLst/>
          </a:prstGeom>
          <a:noFill/>
          <a:ln>
            <a:noFill/>
          </a:ln>
        </p:spPr>
      </p:pic>
      <p:sp>
        <p:nvSpPr>
          <p:cNvPr id="910" name="Google Shape;910;g28d164d3bd8_0_117"/>
          <p:cNvSpPr txBox="1"/>
          <p:nvPr/>
        </p:nvSpPr>
        <p:spPr>
          <a:xfrm>
            <a:off x="411982" y="2230734"/>
            <a:ext cx="25524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Click the link above for a simulation to deepen your understanding of photosynthesis.</a:t>
            </a:r>
            <a:endParaRPr b="0" i="0" sz="1400" u="none" cap="none" strike="noStrike">
              <a:solidFill>
                <a:srgbClr val="000000"/>
              </a:solidFill>
              <a:latin typeface="Arial"/>
              <a:ea typeface="Arial"/>
              <a:cs typeface="Arial"/>
              <a:sym typeface="Arial"/>
            </a:endParaRPr>
          </a:p>
        </p:txBody>
      </p:sp>
      <p:sp>
        <p:nvSpPr>
          <p:cNvPr descr="Laptop" id="911" name="Google Shape;911;g28d164d3bd8_0_117"/>
          <p:cNvSpPr/>
          <p:nvPr/>
        </p:nvSpPr>
        <p:spPr>
          <a:xfrm>
            <a:off x="44367" y="0"/>
            <a:ext cx="735300" cy="735300"/>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12" name="Google Shape;912;g28d164d3bd8_0_117"/>
          <p:cNvPicPr preferRelativeResize="0"/>
          <p:nvPr/>
        </p:nvPicPr>
        <p:blipFill rotWithShape="1">
          <a:blip r:embed="rId6">
            <a:alphaModFix/>
          </a:blip>
          <a:srcRect b="0" l="0" r="0" t="0"/>
          <a:stretch/>
        </p:blipFill>
        <p:spPr>
          <a:xfrm>
            <a:off x="2813201" y="2560771"/>
            <a:ext cx="6046549" cy="4043066"/>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pic>
        <p:nvPicPr>
          <p:cNvPr id="918" name="Google Shape;918;p62"/>
          <p:cNvPicPr preferRelativeResize="0"/>
          <p:nvPr/>
        </p:nvPicPr>
        <p:blipFill rotWithShape="1">
          <a:blip r:embed="rId3">
            <a:alphaModFix/>
          </a:blip>
          <a:srcRect b="0" l="0" r="0" t="0"/>
          <a:stretch/>
        </p:blipFill>
        <p:spPr>
          <a:xfrm>
            <a:off x="0" y="0"/>
            <a:ext cx="9143067" cy="68580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pic>
        <p:nvPicPr>
          <p:cNvPr descr="IEP Translation – Communication from OSEP regarding the ..." id="923" name="Google Shape;923;p14"/>
          <p:cNvPicPr preferRelativeResize="0"/>
          <p:nvPr/>
        </p:nvPicPr>
        <p:blipFill rotWithShape="1">
          <a:blip r:embed="rId3">
            <a:alphaModFix/>
          </a:blip>
          <a:srcRect b="0" l="0" r="0" t="0"/>
          <a:stretch/>
        </p:blipFill>
        <p:spPr>
          <a:xfrm>
            <a:off x="1782610" y="905274"/>
            <a:ext cx="5748348" cy="904494"/>
          </a:xfrm>
          <a:prstGeom prst="rect">
            <a:avLst/>
          </a:prstGeom>
          <a:noFill/>
          <a:ln>
            <a:noFill/>
          </a:ln>
        </p:spPr>
      </p:pic>
      <p:pic>
        <p:nvPicPr>
          <p:cNvPr descr="United States Department of Education - Wikipedia" id="924" name="Google Shape;924;p14"/>
          <p:cNvPicPr preferRelativeResize="0"/>
          <p:nvPr/>
        </p:nvPicPr>
        <p:blipFill rotWithShape="1">
          <a:blip r:embed="rId4">
            <a:alphaModFix/>
          </a:blip>
          <a:srcRect b="0" l="0" r="0" t="0"/>
          <a:stretch/>
        </p:blipFill>
        <p:spPr>
          <a:xfrm>
            <a:off x="3441843" y="1949759"/>
            <a:ext cx="2164459" cy="2067532"/>
          </a:xfrm>
          <a:prstGeom prst="rect">
            <a:avLst/>
          </a:prstGeom>
          <a:noFill/>
          <a:ln>
            <a:noFill/>
          </a:ln>
        </p:spPr>
      </p:pic>
      <p:pic>
        <p:nvPicPr>
          <p:cNvPr id="925" name="Google Shape;925;p14"/>
          <p:cNvPicPr preferRelativeResize="0"/>
          <p:nvPr/>
        </p:nvPicPr>
        <p:blipFill rotWithShape="1">
          <a:blip r:embed="rId5">
            <a:alphaModFix/>
          </a:blip>
          <a:srcRect b="0" l="0" r="0" t="0"/>
          <a:stretch/>
        </p:blipFill>
        <p:spPr>
          <a:xfrm>
            <a:off x="1017141" y="4236393"/>
            <a:ext cx="7555383" cy="1289764"/>
          </a:xfrm>
          <a:prstGeom prst="rect">
            <a:avLst/>
          </a:prstGeom>
          <a:noFill/>
          <a:ln>
            <a:noFill/>
          </a:ln>
        </p:spPr>
      </p:pic>
      <p:sp>
        <p:nvSpPr>
          <p:cNvPr id="926" name="Google Shape;926;p14"/>
          <p:cNvSpPr txBox="1"/>
          <p:nvPr/>
        </p:nvSpPr>
        <p:spPr>
          <a:xfrm>
            <a:off x="634671" y="180283"/>
            <a:ext cx="78747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This Was Created With Resources From:</a:t>
            </a:r>
            <a:endParaRPr b="0" i="0" sz="1400" u="none" cap="none" strike="noStrike">
              <a:solidFill>
                <a:srgbClr val="000000"/>
              </a:solidFill>
              <a:latin typeface="Arial"/>
              <a:ea typeface="Arial"/>
              <a:cs typeface="Arial"/>
              <a:sym typeface="Arial"/>
            </a:endParaRPr>
          </a:p>
        </p:txBody>
      </p:sp>
      <p:sp>
        <p:nvSpPr>
          <p:cNvPr id="927" name="Google Shape;927;p14"/>
          <p:cNvSpPr txBox="1"/>
          <p:nvPr/>
        </p:nvSpPr>
        <p:spPr>
          <a:xfrm>
            <a:off x="903450" y="5526150"/>
            <a:ext cx="73371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50"/>
              <a:buFont typeface="Arial"/>
              <a:buNone/>
            </a:pPr>
            <a:r>
              <a:rPr b="1" i="0" lang="en-US" sz="1450" u="none" cap="none" strike="noStrike">
                <a:solidFill>
                  <a:srgbClr val="000000"/>
                </a:solidFill>
                <a:latin typeface="Calibri"/>
                <a:ea typeface="Calibri"/>
                <a:cs typeface="Calibri"/>
                <a:sym typeface="Calibri"/>
              </a:rPr>
              <a:t>Questions or Comments</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t/>
            </a:r>
            <a:endParaRPr b="1" i="0" sz="145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 Michael Kennedy, Ph.D.          MKennedy@Virginia.edu </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Rachel L Kunemund, Ph.D.	             rk8vm@virginia.edu</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g28d0a459bb7_0_254"/>
          <p:cNvSpPr txBox="1"/>
          <p:nvPr>
            <p:ph type="ctrTitle"/>
          </p:nvPr>
        </p:nvSpPr>
        <p:spPr>
          <a:xfrm>
            <a:off x="1061801" y="318641"/>
            <a:ext cx="7559100" cy="2000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b="1" lang="en-US" sz="3600" u="sng"/>
              <a:t>Consume</a:t>
            </a:r>
            <a:r>
              <a:rPr b="1" lang="en-US" sz="3600"/>
              <a:t>: </a:t>
            </a:r>
            <a:r>
              <a:rPr lang="en-US" sz="3600"/>
              <a:t>to use something</a:t>
            </a:r>
            <a:endParaRPr sz="3600"/>
          </a:p>
        </p:txBody>
      </p:sp>
      <p:sp>
        <p:nvSpPr>
          <p:cNvPr descr="Rewind" id="175" name="Google Shape;175;g28d0a459bb7_0_25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6" name="Google Shape;176;g28d0a459bb7_0_254"/>
          <p:cNvPicPr preferRelativeResize="0"/>
          <p:nvPr/>
        </p:nvPicPr>
        <p:blipFill>
          <a:blip r:embed="rId4">
            <a:alphaModFix/>
          </a:blip>
          <a:stretch>
            <a:fillRect/>
          </a:stretch>
        </p:blipFill>
        <p:spPr>
          <a:xfrm>
            <a:off x="720075" y="2103216"/>
            <a:ext cx="7527392" cy="423415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g28d0a459bb7_0_198"/>
          <p:cNvSpPr txBox="1"/>
          <p:nvPr/>
        </p:nvSpPr>
        <p:spPr>
          <a:xfrm>
            <a:off x="849542" y="424771"/>
            <a:ext cx="8128200" cy="831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C0C0C"/>
              </a:buClr>
              <a:buSzPts val="2800"/>
              <a:buFont typeface="Arial"/>
              <a:buNone/>
            </a:pPr>
            <a:r>
              <a:rPr b="1" i="0" lang="en-US" sz="4000" u="sng" cap="none" strike="noStrike">
                <a:solidFill>
                  <a:srgbClr val="0C0C0C"/>
                </a:solidFill>
                <a:latin typeface="Calibri"/>
                <a:ea typeface="Calibri"/>
                <a:cs typeface="Calibri"/>
                <a:sym typeface="Calibri"/>
              </a:rPr>
              <a:t>Cel</a:t>
            </a:r>
            <a:r>
              <a:rPr b="1" lang="en-US" sz="4000" u="sng">
                <a:solidFill>
                  <a:srgbClr val="0C0C0C"/>
                </a:solidFill>
                <a:latin typeface="Calibri"/>
                <a:ea typeface="Calibri"/>
                <a:cs typeface="Calibri"/>
                <a:sym typeface="Calibri"/>
              </a:rPr>
              <a:t>l</a:t>
            </a:r>
            <a:r>
              <a:rPr lang="en-US" sz="4000">
                <a:solidFill>
                  <a:srgbClr val="0C0C0C"/>
                </a:solidFill>
                <a:latin typeface="Calibri"/>
                <a:ea typeface="Calibri"/>
                <a:cs typeface="Calibri"/>
                <a:sym typeface="Calibri"/>
              </a:rPr>
              <a:t>: tiny “building block” of life that makes up plants and animals</a:t>
            </a:r>
            <a:endParaRPr i="0" sz="4000" cap="none" strike="noStrike">
              <a:solidFill>
                <a:schemeClr val="dk1"/>
              </a:solidFill>
              <a:latin typeface="Calibri"/>
              <a:ea typeface="Calibri"/>
              <a:cs typeface="Calibri"/>
              <a:sym typeface="Calibri"/>
            </a:endParaRPr>
          </a:p>
        </p:txBody>
      </p:sp>
      <p:sp>
        <p:nvSpPr>
          <p:cNvPr descr="Rewind" id="183" name="Google Shape;183;g28d0a459bb7_0_198"/>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4" name="Google Shape;184;g28d0a459bb7_0_198"/>
          <p:cNvPicPr preferRelativeResize="0"/>
          <p:nvPr/>
        </p:nvPicPr>
        <p:blipFill>
          <a:blip r:embed="rId4">
            <a:alphaModFix/>
          </a:blip>
          <a:stretch>
            <a:fillRect/>
          </a:stretch>
        </p:blipFill>
        <p:spPr>
          <a:xfrm>
            <a:off x="1449000" y="1997025"/>
            <a:ext cx="6397549" cy="42650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2017-05-16T13:21:17Z</dcterms:created>
  <dc:creator>Michael Kennedy</dc:creator>
</cp:coreProperties>
</file>