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316" r:id="rId7"/>
    <p:sldId id="317" r:id="rId8"/>
    <p:sldId id="338" r:id="rId9"/>
    <p:sldId id="365" r:id="rId10"/>
    <p:sldId id="263" r:id="rId11"/>
    <p:sldId id="264" r:id="rId12"/>
    <p:sldId id="265" r:id="rId13"/>
    <p:sldId id="318" r:id="rId14"/>
    <p:sldId id="321" r:id="rId15"/>
    <p:sldId id="319" r:id="rId16"/>
    <p:sldId id="320" r:id="rId17"/>
    <p:sldId id="339" r:id="rId18"/>
    <p:sldId id="340" r:id="rId19"/>
    <p:sldId id="366" r:id="rId20"/>
    <p:sldId id="367" r:id="rId21"/>
    <p:sldId id="270" r:id="rId22"/>
    <p:sldId id="271" r:id="rId23"/>
    <p:sldId id="272" r:id="rId24"/>
    <p:sldId id="273" r:id="rId25"/>
    <p:sldId id="274" r:id="rId26"/>
    <p:sldId id="275" r:id="rId27"/>
    <p:sldId id="276" r:id="rId28"/>
    <p:sldId id="341" r:id="rId29"/>
    <p:sldId id="278" r:id="rId30"/>
    <p:sldId id="378" r:id="rId31"/>
    <p:sldId id="381" r:id="rId32"/>
    <p:sldId id="379" r:id="rId33"/>
    <p:sldId id="383" r:id="rId34"/>
    <p:sldId id="285" r:id="rId35"/>
    <p:sldId id="286" r:id="rId36"/>
    <p:sldId id="287" r:id="rId37"/>
    <p:sldId id="288" r:id="rId38"/>
    <p:sldId id="289" r:id="rId39"/>
    <p:sldId id="290" r:id="rId40"/>
    <p:sldId id="291" r:id="rId41"/>
    <p:sldId id="292" r:id="rId42"/>
    <p:sldId id="294" r:id="rId43"/>
    <p:sldId id="376" r:id="rId44"/>
    <p:sldId id="296" r:id="rId45"/>
    <p:sldId id="297" r:id="rId46"/>
    <p:sldId id="298" r:id="rId47"/>
    <p:sldId id="384" r:id="rId48"/>
    <p:sldId id="370" r:id="rId49"/>
    <p:sldId id="326" r:id="rId50"/>
    <p:sldId id="372" r:id="rId51"/>
    <p:sldId id="375" r:id="rId52"/>
    <p:sldId id="304" r:id="rId53"/>
    <p:sldId id="373" r:id="rId54"/>
    <p:sldId id="374" r:id="rId55"/>
    <p:sldId id="307" r:id="rId56"/>
    <p:sldId id="368" r:id="rId57"/>
    <p:sldId id="371" r:id="rId58"/>
    <p:sldId id="310" r:id="rId59"/>
    <p:sldId id="385" r:id="rId60"/>
    <p:sldId id="356" r:id="rId61"/>
    <p:sldId id="314" r:id="rId62"/>
    <p:sldId id="315" r:id="rId63"/>
  </p:sldIdLst>
  <p:sldSz cx="9144000" cy="6858000" type="screen4x3"/>
  <p:notesSz cx="6858000" cy="9144000"/>
  <p:embeddedFontLst>
    <p:embeddedFont>
      <p:font typeface="Helvetica Neue Light" panose="02000403000000020004" pitchFamily="2" charset="0"/>
      <p:regular r:id="rId65"/>
      <p:bold r:id="rId66"/>
      <p:italic r:id="rId67"/>
      <p:boldItalic r:id="rId68"/>
    </p:embeddedFont>
    <p:embeddedFont>
      <p:font typeface="Poppins" pitchFamily="2" charset="77"/>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r7ubrOLpA9/YvSpkUOtaXLxhsN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376"/>
  </p:normalViewPr>
  <p:slideViewPr>
    <p:cSldViewPr snapToGrid="0">
      <p:cViewPr varScale="1">
        <p:scale>
          <a:sx n="91" d="100"/>
          <a:sy n="91" d="100"/>
        </p:scale>
        <p:origin x="104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1.whoi.edu/images/jgofs_brochur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5" name="Google Shape;1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81" name="Google Shape;181;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Aquatic means living, growing, or often found in/on…</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[water]</a:t>
            </a:r>
            <a:endParaRPr sz="1100"/>
          </a:p>
        </p:txBody>
      </p:sp>
      <p:sp>
        <p:nvSpPr>
          <p:cNvPr id="190" name="Google Shape;190;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[False]</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40950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False</a:t>
            </a:r>
            <a:r>
              <a:rPr lang="en-US" dirty="0">
                <a:solidFill>
                  <a:schemeClr val="dk1"/>
                </a:solidFill>
              </a:rPr>
              <a:t>: An ocean is a giant body of saltwater.</a:t>
            </a:r>
          </a:p>
          <a:p>
            <a:pPr marL="0" lvl="0" indent="0" algn="l" rtl="0">
              <a:lnSpc>
                <a:spcPct val="100000"/>
              </a:lnSpc>
              <a:spcBef>
                <a:spcPts val="0"/>
              </a:spcBef>
              <a:spcAft>
                <a:spcPts val="0"/>
              </a:spcAft>
              <a:buSzPts val="1400"/>
              <a:buNone/>
            </a:pPr>
            <a:endParaRPr lang="en-US"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49020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a:t>
            </a:r>
            <a:r>
              <a:rPr lang="en-US" b="0" u="sng" dirty="0"/>
              <a:t>              </a:t>
            </a:r>
            <a:r>
              <a:rPr lang="en-US" b="0" dirty="0"/>
              <a:t> thing. </a:t>
            </a:r>
            <a:r>
              <a:rPr lang="en-US" dirty="0"/>
              <a: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[living]</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44353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Organism: any </a:t>
            </a:r>
            <a:r>
              <a:rPr lang="en-US" b="1" u="sng" dirty="0"/>
              <a:t>living</a:t>
            </a:r>
            <a:r>
              <a:rPr lang="en-US" b="0" dirty="0"/>
              <a:t>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578188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True or 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on land</a:t>
            </a:r>
          </a:p>
          <a:p>
            <a:pPr marL="0" lvl="0" indent="0" algn="l" rtl="0">
              <a:lnSpc>
                <a:spcPct val="100000"/>
              </a:lnSpc>
              <a:spcBef>
                <a:spcPts val="0"/>
              </a:spcBef>
              <a:spcAft>
                <a:spcPts val="0"/>
              </a:spcAft>
              <a:buClr>
                <a:schemeClr val="dk1"/>
              </a:buClr>
              <a:buSzPts val="3200"/>
              <a:buNone/>
            </a:pPr>
            <a:endParaRPr lang="en-US" sz="1200" b="0" i="0" dirty="0">
              <a:solidFill>
                <a:srgbClr val="000000"/>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3200"/>
              <a:buNone/>
            </a:pPr>
            <a:r>
              <a:rPr lang="en-US" sz="1200" b="0" i="0" dirty="0">
                <a:solidFill>
                  <a:srgbClr val="000000"/>
                </a:solidFill>
                <a:effectLst/>
                <a:latin typeface="Calibri" panose="020F0502020204030204" pitchFamily="34" charset="0"/>
                <a:cs typeface="Calibri" panose="020F0502020204030204" pitchFamily="34" charset="0"/>
              </a:rPr>
              <a:t>[false]</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07659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b="1" u="sng" dirty="0">
                <a:solidFill>
                  <a:schemeClr val="dk1"/>
                </a:solidFill>
                <a:latin typeface="Calibri" panose="020F0502020204030204" pitchFamily="34" charset="0"/>
                <a:cs typeface="Calibri" panose="020F0502020204030204" pitchFamily="34" charset="0"/>
              </a:rPr>
              <a:t>False</a:t>
            </a:r>
            <a:r>
              <a:rPr lang="en-US" sz="1200" b="1" dirty="0">
                <a:solidFill>
                  <a:schemeClr val="dk1"/>
                </a:solidFill>
                <a:latin typeface="Calibri" panose="020F0502020204030204" pitchFamily="34" charset="0"/>
                <a:cs typeface="Calibri" panose="020F0502020204030204" pitchFamily="34" charset="0"/>
              </a:rPr>
              <a:t>: </a:t>
            </a:r>
            <a:r>
              <a:rPr lang="en-US" sz="1200" dirty="0">
                <a:solidFill>
                  <a:schemeClr val="dk1"/>
                </a:solidFill>
                <a:latin typeface="Calibri" panose="020F0502020204030204" pitchFamily="34" charset="0"/>
                <a:cs typeface="Calibri" panose="020F0502020204030204" pitchFamily="34" charset="0"/>
              </a:rPr>
              <a:t>a marine organism is </a:t>
            </a:r>
            <a:r>
              <a:rPr lang="en-US" sz="1200" b="0" i="0" dirty="0">
                <a:solidFill>
                  <a:srgbClr val="000000"/>
                </a:solidFill>
                <a:effectLst/>
                <a:latin typeface="Calibri" panose="020F0502020204030204" pitchFamily="34" charset="0"/>
                <a:cs typeface="Calibri" panose="020F0502020204030204" pitchFamily="34" charset="0"/>
              </a:rPr>
              <a:t>any living thing that lives in the ocean</a:t>
            </a: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857544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u="sng" dirty="0">
                <a:solidFill>
                  <a:srgbClr val="0D0D0D"/>
                </a:solidFill>
                <a:effectLst/>
                <a:latin typeface="Söhne"/>
              </a:rPr>
              <a:t>              </a:t>
            </a:r>
            <a:r>
              <a:rPr lang="en-US" b="0" i="0" dirty="0">
                <a:solidFill>
                  <a:srgbClr val="0D0D0D"/>
                </a:solidFill>
                <a:effectLst/>
                <a:latin typeface="Söhne"/>
              </a:rPr>
              <a:t>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[tiny]</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62558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word: </a:t>
            </a:r>
            <a:r>
              <a:rPr lang="en-US" b="1" dirty="0"/>
              <a:t>Phytoplankton</a:t>
            </a:r>
            <a:r>
              <a:rPr lang="en-US" dirty="0"/>
              <a:t>.</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Image Source: https://</a:t>
            </a:r>
            <a:r>
              <a:rPr lang="en-US" dirty="0" err="1"/>
              <a:t>oceanservice.noaa.gov</a:t>
            </a:r>
            <a:r>
              <a:rPr lang="en-US" dirty="0"/>
              <a:t>/facts/</a:t>
            </a:r>
            <a:r>
              <a:rPr lang="en-US" dirty="0" err="1"/>
              <a:t>phyto.html</a:t>
            </a:r>
            <a:endParaRPr lang="en-US" dirty="0"/>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694000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term </a:t>
            </a:r>
            <a:r>
              <a:rPr lang="en-US" b="1" dirty="0"/>
              <a:t>phytoplankton</a:t>
            </a:r>
            <a:r>
              <a:rPr lang="en-US" dirty="0"/>
              <a:t>.</a:t>
            </a:r>
            <a:endParaRPr dirty="0"/>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2" name="Google Shape;25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are phytoplankton?</a:t>
            </a: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b="0" i="0" dirty="0">
                <a:solidFill>
                  <a:srgbClr val="0D0D0D"/>
                </a:solidFill>
                <a:effectLst/>
                <a:latin typeface="Söhne"/>
              </a:rPr>
              <a:t>tiny plant-like organisms that float or drift in the water</a:t>
            </a:r>
            <a:r>
              <a:rPr lang="en-US" dirty="0"/>
              <a:t>]</a:t>
            </a:r>
            <a:endParaRPr dirty="0"/>
          </a:p>
        </p:txBody>
      </p:sp>
      <p:sp>
        <p:nvSpPr>
          <p:cNvPr id="258" name="Google Shape;25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Image Source: </a:t>
            </a:r>
            <a:r>
              <a:rPr lang="en-US" b="0" i="0" cap="all" dirty="0">
                <a:effectLst/>
                <a:latin typeface="GeographWeb"/>
              </a:rPr>
              <a:t>IMAGE BY DR. D. P. WILSON/SCIENCE SOURCE</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rgbClr val="0D0D0D"/>
                </a:solidFill>
                <a:effectLst/>
                <a:latin typeface="Calibri" panose="020F0502020204030204" pitchFamily="34" charset="0"/>
                <a:cs typeface="Calibri" panose="020F0502020204030204" pitchFamily="34" charset="0"/>
              </a:rPr>
              <a:t>Phytoplankton are tiny plant-like organisms that harness the power of sunlight to produce their own food through a process called photosynthesis.</a:t>
            </a: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b="0" i="0" dirty="0">
                <a:solidFill>
                  <a:srgbClr val="999999"/>
                </a:solidFill>
                <a:effectLst/>
                <a:latin typeface="Myriad Pro"/>
              </a:rPr>
              <a:t>Collage adapted from drawings and micrographs by Sally </a:t>
            </a:r>
            <a:r>
              <a:rPr lang="en-US" b="0" i="0" dirty="0" err="1">
                <a:solidFill>
                  <a:srgbClr val="999999"/>
                </a:solidFill>
                <a:effectLst/>
                <a:latin typeface="Myriad Pro"/>
              </a:rPr>
              <a:t>Bensusen</a:t>
            </a:r>
            <a:r>
              <a:rPr lang="en-US" b="0" i="0" dirty="0">
                <a:solidFill>
                  <a:srgbClr val="999999"/>
                </a:solidFill>
                <a:effectLst/>
                <a:latin typeface="Myriad Pro"/>
              </a:rPr>
              <a:t>, NASA EOS Project Science Office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n-ea"/>
                <a:cs typeface="Calibri" panose="020F0502020204030204" pitchFamily="34" charset="0"/>
              </a:rPr>
              <a:t>Phytoplankton </a:t>
            </a:r>
            <a:r>
              <a:rPr lang="en-US" sz="1200" b="0" kern="1200" dirty="0">
                <a:solidFill>
                  <a:schemeClr val="tx1"/>
                </a:solidFill>
                <a:effectLst/>
                <a:latin typeface="Calibri" panose="020F0502020204030204" pitchFamily="34" charset="0"/>
                <a:ea typeface="+mn-ea"/>
                <a:cs typeface="Calibri" panose="020F0502020204030204" pitchFamily="34" charset="0"/>
              </a:rPr>
              <a:t>are the primary producers in the ocean. They produce oxygen and serve as an important source of energy for other organisms.</a:t>
            </a:r>
          </a:p>
          <a:p>
            <a:endParaRPr lang="en-US" dirty="0"/>
          </a:p>
          <a:p>
            <a:r>
              <a:rPr lang="en-US" dirty="0"/>
              <a:t>Image Source: </a:t>
            </a:r>
            <a:r>
              <a:rPr lang="en-US" b="0" i="0" dirty="0">
                <a:solidFill>
                  <a:srgbClr val="999999"/>
                </a:solidFill>
                <a:effectLst/>
                <a:latin typeface="Myriad Pro"/>
              </a:rPr>
              <a:t>Illustration adapted from </a:t>
            </a:r>
            <a:r>
              <a:rPr lang="en-US" b="0" i="0" u="none" strike="noStrike" dirty="0">
                <a:solidFill>
                  <a:srgbClr val="F77705"/>
                </a:solidFill>
                <a:effectLst/>
                <a:latin typeface="Myriad Pro"/>
                <a:hlinkClick r:id="rId3"/>
              </a:rPr>
              <a:t>A New Wave of Ocean Science,</a:t>
            </a:r>
            <a:r>
              <a:rPr lang="en-US" b="0" i="0" dirty="0">
                <a:solidFill>
                  <a:srgbClr val="999999"/>
                </a:solidFill>
                <a:effectLst/>
                <a:latin typeface="Myriad Pro"/>
              </a:rPr>
              <a:t> U.S. JGOFS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419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9" name="Google Shape;299;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buSzPts val="3000"/>
            </a:pPr>
            <a:r>
              <a:rPr lang="en-US" dirty="0"/>
              <a:t>Our “big question” is: </a:t>
            </a:r>
            <a:r>
              <a:rPr lang="en-US" sz="12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0" i="0" dirty="0">
                <a:solidFill>
                  <a:srgbClr val="0D0D0D"/>
                </a:solidFill>
                <a:effectLst/>
                <a:latin typeface="Calibri" panose="020F0502020204030204" pitchFamily="34" charset="0"/>
                <a:cs typeface="Calibri" panose="020F0502020204030204" pitchFamily="34" charset="0"/>
              </a:rPr>
              <a:t>Plankton includes both plants and </a:t>
            </a:r>
            <a:r>
              <a:rPr lang="en-US" sz="1200" b="0"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a:t>
            </a: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[animals]</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Image Source: </a:t>
            </a:r>
            <a:r>
              <a:rPr lang="en-US" b="0" i="0" cap="all" dirty="0">
                <a:effectLst/>
                <a:latin typeface="GeographWeb"/>
              </a:rPr>
              <a:t>IMAGE BY DR. D. P. WILSON/SCIENCE SOURCE</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1918058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buClr>
                <a:schemeClr val="dk1"/>
              </a:buClr>
              <a:buSzPts val="1100"/>
            </a:pPr>
            <a:r>
              <a:rPr lang="en-US" sz="12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p>
          <a:p>
            <a:pPr marL="0" marR="0" lvl="0" indent="0" algn="l">
              <a:lnSpc>
                <a:spcPct val="90000"/>
              </a:lnSpc>
              <a:spcBef>
                <a:spcPct val="0"/>
              </a:spcBef>
              <a:spcAft>
                <a:spcPts val="600"/>
              </a:spcAft>
              <a:buClr>
                <a:schemeClr val="dk1"/>
              </a:buClr>
              <a:buSzPts val="1100"/>
            </a:pPr>
            <a:endParaRPr lang="en-US" sz="1200" b="0" i="0" kern="1200" dirty="0">
              <a:solidFill>
                <a:srgbClr val="0D0D0D"/>
              </a:solidFill>
              <a:effectLst/>
              <a:latin typeface="Calibri" panose="020F0502020204030204" pitchFamily="34" charset="0"/>
              <a:ea typeface="+mj-ea"/>
              <a:cs typeface="Calibri" panose="020F0502020204030204" pitchFamily="34" charset="0"/>
              <a:sym typeface="Calibri"/>
            </a:endParaRPr>
          </a:p>
          <a:p>
            <a:pPr marL="0" marR="0" lvl="0" indent="0" algn="l">
              <a:lnSpc>
                <a:spcPct val="90000"/>
              </a:lnSpc>
              <a:spcBef>
                <a:spcPct val="0"/>
              </a:spcBef>
              <a:spcAft>
                <a:spcPts val="600"/>
              </a:spcAft>
              <a:buClr>
                <a:schemeClr val="dk1"/>
              </a:buClr>
              <a:buSzPts val="1100"/>
            </a:pPr>
            <a:r>
              <a:rPr lang="en-US" sz="1200" b="0" i="0" kern="1200" dirty="0">
                <a:solidFill>
                  <a:srgbClr val="0D0D0D"/>
                </a:solidFill>
                <a:effectLst/>
                <a:latin typeface="Calibri" panose="020F0502020204030204" pitchFamily="34" charset="0"/>
                <a:ea typeface="+mj-ea"/>
                <a:cs typeface="Calibri" panose="020F0502020204030204" pitchFamily="34" charset="0"/>
                <a:sym typeface="Calibri"/>
              </a:rPr>
              <a:t>Image Source: </a:t>
            </a:r>
            <a:r>
              <a:rPr lang="en-US" b="0" i="0" cap="all" dirty="0">
                <a:effectLst/>
                <a:latin typeface="GeographWeb"/>
              </a:rPr>
              <a:t>IMAGE BY DR. D. P. WILSON/SCIENCE SOURCE</a:t>
            </a:r>
            <a:endParaRPr lang="en-US" sz="1200" kern="1200"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100"/>
              <a:buNone/>
            </a:pPr>
            <a:endParaRPr dirty="0"/>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623386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of False</a:t>
            </a:r>
            <a:r>
              <a:rPr lang="en-US" sz="1200" b="0" i="0" dirty="0">
                <a:solidFill>
                  <a:srgbClr val="0D0D0D"/>
                </a:solidFill>
                <a:effectLst/>
                <a:latin typeface="Calibri" panose="020F0502020204030204" pitchFamily="34" charset="0"/>
                <a:cs typeface="Calibri" panose="020F0502020204030204" pitchFamily="34" charset="0"/>
              </a:rPr>
              <a:t>: Phytoplankton eat other animals and plants to stay alive. </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[False]</a:t>
            </a: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b="0" i="0" dirty="0">
                <a:solidFill>
                  <a:srgbClr val="999999"/>
                </a:solidFill>
                <a:effectLst/>
                <a:latin typeface="Myriad Pro"/>
              </a:rPr>
              <a:t>Collage adapted from drawings and micrographs by Sally </a:t>
            </a:r>
            <a:r>
              <a:rPr lang="en-US" b="0" i="0" dirty="0" err="1">
                <a:solidFill>
                  <a:srgbClr val="999999"/>
                </a:solidFill>
                <a:effectLst/>
                <a:latin typeface="Myriad Pro"/>
              </a:rPr>
              <a:t>Bensusen</a:t>
            </a:r>
            <a:r>
              <a:rPr lang="en-US" b="0" i="0" dirty="0">
                <a:solidFill>
                  <a:srgbClr val="999999"/>
                </a:solidFill>
                <a:effectLst/>
                <a:latin typeface="Myriad Pro"/>
              </a:rPr>
              <a:t>, NASA EOS Project Science Office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357698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1" i="0" u="sng" dirty="0">
                <a:solidFill>
                  <a:srgbClr val="0D0D0D"/>
                </a:solidFill>
                <a:effectLst/>
                <a:latin typeface="Calibri" panose="020F0502020204030204" pitchFamily="34" charset="0"/>
                <a:cs typeface="Calibri" panose="020F0502020204030204" pitchFamily="34" charset="0"/>
              </a:rPr>
              <a:t>False</a:t>
            </a:r>
            <a:r>
              <a:rPr lang="en-US" sz="1200" b="0" i="0" dirty="0">
                <a:solidFill>
                  <a:srgbClr val="0D0D0D"/>
                </a:solidFill>
                <a:effectLst/>
                <a:latin typeface="Calibri" panose="020F0502020204030204" pitchFamily="34" charset="0"/>
                <a:cs typeface="Calibri" panose="020F0502020204030204" pitchFamily="34" charset="0"/>
              </a:rPr>
              <a:t>: Phytoplankton harness the power of sunlight to produce their own food through a process called photosynthesis.</a:t>
            </a:r>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b="0" i="0" dirty="0">
                <a:solidFill>
                  <a:srgbClr val="999999"/>
                </a:solidFill>
                <a:effectLst/>
                <a:latin typeface="Myriad Pro"/>
              </a:rPr>
              <a:t>Collage adapted from drawings and micrographs by Sally </a:t>
            </a:r>
            <a:r>
              <a:rPr lang="en-US" b="0" i="0" dirty="0" err="1">
                <a:solidFill>
                  <a:srgbClr val="999999"/>
                </a:solidFill>
                <a:effectLst/>
                <a:latin typeface="Myriad Pro"/>
              </a:rPr>
              <a:t>Bensusen</a:t>
            </a:r>
            <a:r>
              <a:rPr lang="en-US" b="0" i="0" dirty="0">
                <a:solidFill>
                  <a:srgbClr val="999999"/>
                </a:solidFill>
                <a:effectLst/>
                <a:latin typeface="Myriad Pro"/>
              </a:rPr>
              <a:t>, NASA EOS Project Science Office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3319176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phytoplankton</a:t>
            </a:r>
            <a:r>
              <a:rPr lang="en-US" dirty="0"/>
              <a:t>.</a:t>
            </a:r>
            <a:endParaRPr dirty="0"/>
          </a:p>
        </p:txBody>
      </p:sp>
      <p:sp>
        <p:nvSpPr>
          <p:cNvPr id="366" name="Google Shape;36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Green algae is an example of phytoplankton. Green algae are tiny floating plants in the water that make food from sunlight, drift in the water, and are important for sea creatures to eat.</a:t>
            </a:r>
          </a:p>
          <a:p>
            <a:pPr marL="0" lvl="0" indent="0" algn="l" rtl="0">
              <a:spcBef>
                <a:spcPts val="0"/>
              </a:spcBef>
              <a:spcAft>
                <a:spcPts val="0"/>
              </a:spcAft>
              <a:buClr>
                <a:schemeClr val="dk1"/>
              </a:buClr>
              <a:buSzPts val="1400"/>
              <a:buFont typeface="Arial"/>
              <a:buNone/>
            </a:pPr>
            <a:endParaRPr lang="en-US" sz="1200" kern="1200" dirty="0">
              <a:solidFill>
                <a:schemeClr val="tx1"/>
              </a:solidFill>
              <a:latin typeface="+mj-lt"/>
              <a:ea typeface="+mj-ea"/>
              <a:cs typeface="+mj-cs"/>
            </a:endParaRPr>
          </a:p>
          <a:p>
            <a:pPr marL="0" lvl="0" indent="0" algn="l" rtl="0">
              <a:spcBef>
                <a:spcPts val="0"/>
              </a:spcBef>
              <a:spcAft>
                <a:spcPts val="0"/>
              </a:spcAft>
              <a:buClr>
                <a:schemeClr val="dk1"/>
              </a:buClr>
              <a:buSzPts val="1400"/>
              <a:buFont typeface="Arial"/>
              <a:buNone/>
            </a:pPr>
            <a:r>
              <a:rPr lang="en-US" sz="1200" kern="1200" dirty="0">
                <a:solidFill>
                  <a:schemeClr val="tx1"/>
                </a:solidFill>
                <a:latin typeface="+mj-lt"/>
                <a:ea typeface="+mj-ea"/>
                <a:cs typeface="+mj-cs"/>
              </a:rPr>
              <a:t>Image Source:</a:t>
            </a:r>
            <a:endParaRPr dirty="0"/>
          </a:p>
        </p:txBody>
      </p:sp>
      <p:sp>
        <p:nvSpPr>
          <p:cNvPr id="373" name="Google Shape;37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b="0" i="0" dirty="0">
                <a:solidFill>
                  <a:schemeClr val="bg1"/>
                </a:solidFill>
                <a:effectLst/>
                <a:latin typeface="Calibri" panose="020F0502020204030204" pitchFamily="34" charset="0"/>
                <a:cs typeface="Calibri" panose="020F0502020204030204" pitchFamily="34" charset="0"/>
              </a:rPr>
              <a:t>Diatoms are another example of phytoplankton. Diatoms are tiny single-celled algae. </a:t>
            </a:r>
          </a:p>
          <a:p>
            <a:pPr marL="0" lvl="0" indent="0" algn="l" rtl="0">
              <a:spcBef>
                <a:spcPts val="0"/>
              </a:spcBef>
              <a:spcAft>
                <a:spcPts val="0"/>
              </a:spcAft>
              <a:buClr>
                <a:schemeClr val="dk1"/>
              </a:buClr>
              <a:buSzPts val="1400"/>
              <a:buFont typeface="Arial"/>
              <a:buNone/>
            </a:pPr>
            <a:endParaRPr lang="en-US" sz="1200" dirty="0"/>
          </a:p>
          <a:p>
            <a:pPr marL="228600" indent="0" algn="l" latinLnBrk="1">
              <a:buFont typeface="Arial" panose="020B0604020202020204" pitchFamily="34" charset="0"/>
              <a:buNone/>
            </a:pPr>
            <a:r>
              <a:rPr lang="en-US" sz="1200" dirty="0"/>
              <a:t>Image source: </a:t>
            </a:r>
            <a:r>
              <a:rPr lang="en-US" b="0" i="0" dirty="0">
                <a:solidFill>
                  <a:srgbClr val="FFFFFF"/>
                </a:solidFill>
                <a:effectLst/>
                <a:latin typeface="-apple-system"/>
              </a:rPr>
              <a:t>https://</a:t>
            </a:r>
            <a:r>
              <a:rPr lang="en-US" b="0" i="0" dirty="0" err="1">
                <a:solidFill>
                  <a:srgbClr val="FFFFFF"/>
                </a:solidFill>
                <a:effectLst/>
                <a:latin typeface="-apple-system"/>
              </a:rPr>
              <a:t>moticmicroscopes.com</a:t>
            </a:r>
            <a:r>
              <a:rPr lang="en-US" b="0" i="0" dirty="0">
                <a:solidFill>
                  <a:srgbClr val="FFFFFF"/>
                </a:solidFill>
                <a:effectLst/>
                <a:latin typeface="-apple-system"/>
              </a:rPr>
              <a:t>/blogs/articles/diatoms-nature-s-jewels-viewed-with-a-microscope</a:t>
            </a:r>
          </a:p>
          <a:p>
            <a:br>
              <a:rPr lang="en-US" dirty="0"/>
            </a:br>
            <a:endParaRPr dirty="0"/>
          </a:p>
          <a:p>
            <a:pPr marL="0" lvl="0" indent="0" algn="l" rtl="0">
              <a:lnSpc>
                <a:spcPct val="100000"/>
              </a:lnSpc>
              <a:spcBef>
                <a:spcPts val="0"/>
              </a:spcBef>
              <a:spcAft>
                <a:spcPts val="0"/>
              </a:spcAft>
              <a:buSzPts val="1400"/>
              <a:buNone/>
            </a:pPr>
            <a:endParaRPr dirty="0"/>
          </a:p>
        </p:txBody>
      </p:sp>
      <p:sp>
        <p:nvSpPr>
          <p:cNvPr id="382" name="Google Shape;38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phytoplankton.</a:t>
            </a:r>
            <a:endParaRPr dirty="0"/>
          </a:p>
        </p:txBody>
      </p:sp>
      <p:sp>
        <p:nvSpPr>
          <p:cNvPr id="392" name="Google Shape;39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kern="1200" dirty="0">
                <a:solidFill>
                  <a:schemeClr val="tx1"/>
                </a:solidFill>
                <a:latin typeface="Calibri" panose="020F0502020204030204" pitchFamily="34" charset="0"/>
                <a:ea typeface="+mj-ea"/>
                <a:cs typeface="Calibri" panose="020F0502020204030204" pitchFamily="34" charset="0"/>
              </a:rPr>
              <a:t>Seagrasses</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are </a:t>
            </a:r>
            <a:r>
              <a:rPr lang="en-US" sz="12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NOT</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an example of phytoplankton</a:t>
            </a:r>
            <a:r>
              <a:rPr lang="en-US" sz="1200" kern="1200" dirty="0">
                <a:solidFill>
                  <a:schemeClr val="tx1"/>
                </a:solidFill>
                <a:latin typeface="Calibri" panose="020F0502020204030204" pitchFamily="34" charset="0"/>
                <a:ea typeface="+mj-ea"/>
                <a:cs typeface="Calibri" panose="020F0502020204030204" pitchFamily="34" charset="0"/>
              </a:rPr>
              <a:t>. Seagrasses are flowering plants that grow in marine environments but are not phytoplankton. They are rooted in the sediment and have a different life cycle.</a:t>
            </a:r>
          </a:p>
          <a:p>
            <a:pPr marL="0" lvl="0" indent="0" algn="l" rtl="0">
              <a:lnSpc>
                <a:spcPct val="100000"/>
              </a:lnSpc>
              <a:spcBef>
                <a:spcPts val="0"/>
              </a:spcBef>
              <a:spcAft>
                <a:spcPts val="0"/>
              </a:spcAft>
              <a:buSzPts val="1400"/>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lnSpc>
                <a:spcPct val="100000"/>
              </a:lnSpc>
              <a:spcBef>
                <a:spcPts val="0"/>
              </a:spcBef>
              <a:spcAft>
                <a:spcPts val="0"/>
              </a:spcAft>
              <a:buSzPts val="1400"/>
              <a:buNone/>
            </a:pPr>
            <a:r>
              <a:rPr lang="en-US" sz="1200" kern="1200" dirty="0">
                <a:solidFill>
                  <a:schemeClr val="tx1"/>
                </a:solidFill>
                <a:latin typeface="Calibri" panose="020F0502020204030204" pitchFamily="34" charset="0"/>
                <a:ea typeface="+mj-ea"/>
                <a:cs typeface="Calibri" panose="020F0502020204030204" pitchFamily="34" charset="0"/>
              </a:rPr>
              <a:t>Image Source: https://</a:t>
            </a:r>
            <a:r>
              <a:rPr lang="en-US" sz="1200" kern="1200" dirty="0" err="1">
                <a:solidFill>
                  <a:schemeClr val="tx1"/>
                </a:solidFill>
                <a:latin typeface="Calibri" panose="020F0502020204030204" pitchFamily="34" charset="0"/>
                <a:ea typeface="+mj-ea"/>
                <a:cs typeface="Calibri" panose="020F0502020204030204" pitchFamily="34" charset="0"/>
              </a:rPr>
              <a:t>www.nwf.org</a:t>
            </a:r>
            <a:r>
              <a:rPr lang="en-US" sz="1200" kern="1200" dirty="0">
                <a:solidFill>
                  <a:schemeClr val="tx1"/>
                </a:solidFill>
                <a:latin typeface="Calibri" panose="020F0502020204030204" pitchFamily="34" charset="0"/>
                <a:ea typeface="+mj-ea"/>
                <a:cs typeface="Calibri" panose="020F0502020204030204" pitchFamily="34" charset="0"/>
              </a:rPr>
              <a:t>/</a:t>
            </a:r>
            <a:r>
              <a:rPr lang="en-US" sz="1200" kern="1200" dirty="0" err="1">
                <a:solidFill>
                  <a:schemeClr val="tx1"/>
                </a:solidFill>
                <a:latin typeface="Calibri" panose="020F0502020204030204" pitchFamily="34" charset="0"/>
                <a:ea typeface="+mj-ea"/>
                <a:cs typeface="Calibri" panose="020F0502020204030204" pitchFamily="34" charset="0"/>
              </a:rPr>
              <a:t>en</a:t>
            </a:r>
            <a:r>
              <a:rPr lang="en-US" sz="1200" kern="1200" dirty="0">
                <a:solidFill>
                  <a:schemeClr val="tx1"/>
                </a:solidFill>
                <a:latin typeface="Calibri" panose="020F0502020204030204" pitchFamily="34" charset="0"/>
                <a:ea typeface="+mj-ea"/>
                <a:cs typeface="Calibri" panose="020F0502020204030204" pitchFamily="34" charset="0"/>
              </a:rPr>
              <a:t>/Educational-Resources/Wildlife-Guide/Plants-and-Fungi/Seagrasses</a:t>
            </a:r>
            <a:endParaRPr dirty="0"/>
          </a:p>
        </p:txBody>
      </p:sp>
      <p:sp>
        <p:nvSpPr>
          <p:cNvPr id="399" name="Google Shape;39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Seashells are also </a:t>
            </a:r>
            <a:r>
              <a:rPr lang="en-US" sz="12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NOT</a:t>
            </a:r>
            <a:r>
              <a:rPr lang="en-US" sz="1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 an example of plankton</a:t>
            </a:r>
            <a:r>
              <a:rPr lang="en-US" sz="1200" kern="1200" dirty="0">
                <a:solidFill>
                  <a:schemeClr val="tx1"/>
                </a:solidFill>
                <a:latin typeface="Calibri" panose="020F0502020204030204" pitchFamily="34" charset="0"/>
                <a:ea typeface="+mj-ea"/>
                <a:cs typeface="Calibri" panose="020F0502020204030204" pitchFamily="34" charset="0"/>
              </a:rPr>
              <a:t>. While seashells may drift with ocean currents, they are not living things and, therefore, not plankton.</a:t>
            </a:r>
          </a:p>
          <a:p>
            <a:pPr marL="0" lvl="0" indent="0" algn="l" rtl="0">
              <a:spcBef>
                <a:spcPts val="0"/>
              </a:spcBef>
              <a:spcAft>
                <a:spcPts val="0"/>
              </a:spcAft>
              <a:buClr>
                <a:schemeClr val="dk1"/>
              </a:buClr>
              <a:buSzPts val="1200"/>
              <a:buFont typeface="Calibri"/>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US" sz="1200" kern="1200" dirty="0">
                <a:solidFill>
                  <a:schemeClr val="tx1"/>
                </a:solidFill>
                <a:latin typeface="Calibri" panose="020F0502020204030204" pitchFamily="34" charset="0"/>
                <a:ea typeface="+mj-ea"/>
                <a:cs typeface="Calibri" panose="020F0502020204030204" pitchFamily="34" charset="0"/>
              </a:rPr>
              <a:t>Image Source: https://</a:t>
            </a:r>
            <a:r>
              <a:rPr lang="en-US" sz="1200" kern="1200" dirty="0" err="1">
                <a:solidFill>
                  <a:schemeClr val="tx1"/>
                </a:solidFill>
                <a:latin typeface="Calibri" panose="020F0502020204030204" pitchFamily="34" charset="0"/>
                <a:ea typeface="+mj-ea"/>
                <a:cs typeface="Calibri" panose="020F0502020204030204" pitchFamily="34" charset="0"/>
              </a:rPr>
              <a:t>www.lakefriendly.ca</a:t>
            </a:r>
            <a:r>
              <a:rPr lang="en-US" sz="1200" kern="1200" dirty="0">
                <a:solidFill>
                  <a:schemeClr val="tx1"/>
                </a:solidFill>
                <a:latin typeface="Calibri" panose="020F0502020204030204" pitchFamily="34" charset="0"/>
                <a:ea typeface="+mj-ea"/>
                <a:cs typeface="Calibri" panose="020F0502020204030204" pitchFamily="34" charset="0"/>
              </a:rPr>
              <a:t>/post/how-do-algae-affect-water-quality</a:t>
            </a:r>
            <a:endParaRPr dirty="0"/>
          </a:p>
        </p:txBody>
      </p:sp>
      <p:sp>
        <p:nvSpPr>
          <p:cNvPr id="408" name="Google Shape;40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17" name="Google Shape;41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seagrasses and algae on rocks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phytoplankton?</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[They both do not drift in the water and if seagrasses do happen to drift, they are not tiny enough to be considered phytoplankton]</a:t>
            </a:r>
            <a:endParaRPr dirty="0"/>
          </a:p>
        </p:txBody>
      </p:sp>
      <p:sp>
        <p:nvSpPr>
          <p:cNvPr id="423" name="Google Shape;42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46" name="Google Shape;44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1894539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phytoplankton</a:t>
            </a:r>
            <a:r>
              <a:rPr lang="en-US" dirty="0">
                <a:solidFill>
                  <a:srgbClr val="242424"/>
                </a:solidFill>
              </a:rPr>
              <a:t>. </a:t>
            </a:r>
            <a:endParaRPr dirty="0"/>
          </a:p>
        </p:txBody>
      </p:sp>
      <p:sp>
        <p:nvSpPr>
          <p:cNvPr id="461" name="Google Shape;46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phytoplankton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phytoplankton.</a:t>
            </a:r>
            <a:endParaRPr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phytoplankton from these four choices.</a:t>
            </a:r>
            <a:endParaRPr dirty="0"/>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Correct! This is a picture of phytoplankton.</a:t>
            </a:r>
          </a:p>
        </p:txBody>
      </p:sp>
      <p:sp>
        <p:nvSpPr>
          <p:cNvPr id="494" name="Google Shape;49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6896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of </a:t>
            </a:r>
            <a:r>
              <a:rPr lang="en-US" b="1" dirty="0"/>
              <a:t>phytoplankton</a:t>
            </a:r>
            <a:r>
              <a:rPr lang="en-US" dirty="0"/>
              <a:t>.</a:t>
            </a: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9004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Choose the correct definition of phytoplankton from the choices below.</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44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Aquatic means something living, growing, or often found in water.</a:t>
            </a:r>
            <a:endParaRPr/>
          </a:p>
        </p:txBody>
      </p:sp>
      <p:sp>
        <p:nvSpPr>
          <p:cNvPr id="151" name="Google Shape;151;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r>
              <a:rPr lang="en-US" dirty="0"/>
              <a:t>” is correct! This is the definition of </a:t>
            </a:r>
            <a:r>
              <a:rPr lang="en-US" b="1" dirty="0"/>
              <a:t>phytoplankton</a:t>
            </a:r>
            <a:r>
              <a:rPr lang="en-US" dirty="0"/>
              <a:t>.</a:t>
            </a:r>
            <a:endParaRPr lang="en-US" sz="1200" dirty="0">
              <a:solidFill>
                <a:schemeClr val="dk1"/>
              </a:solidFill>
            </a:endParaRPr>
          </a:p>
        </p:txBody>
      </p:sp>
      <p:sp>
        <p:nvSpPr>
          <p:cNvPr id="558" name="Google Shape;55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665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phytoplankton : </a:t>
            </a:r>
            <a:r>
              <a:rPr lang="en-US" sz="1200" dirty="0">
                <a:latin typeface="Helvetica Light" panose="020B0403020202020204" pitchFamily="34" charset="0"/>
                <a:ea typeface="Helvetica Neue Light"/>
                <a:cs typeface="Helvetica Neue Light"/>
                <a:sym typeface="Helvetica Neue Light"/>
              </a:rPr>
              <a:t>T</a:t>
            </a:r>
            <a:r>
              <a:rPr lang="en-US" sz="1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8167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Choose the correct example of </a:t>
            </a:r>
            <a:r>
              <a:rPr lang="en-US" b="1" dirty="0"/>
              <a:t>phytoplankton </a:t>
            </a:r>
            <a:r>
              <a:rPr lang="en-US" dirty="0"/>
              <a:t>from the choices below.</a:t>
            </a:r>
            <a:endParaRPr sz="1200" dirty="0">
              <a:solidFill>
                <a:schemeClr val="dk1"/>
              </a:solidFill>
            </a:endParaRPr>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“Green Algae” is correct! This is an example of </a:t>
            </a:r>
            <a:r>
              <a:rPr lang="en-US" b="1" dirty="0"/>
              <a:t>phytoplankton.</a:t>
            </a:r>
            <a:endParaRPr lang="en-US" dirty="0"/>
          </a:p>
        </p:txBody>
      </p:sp>
      <p:sp>
        <p:nvSpPr>
          <p:cNvPr id="625" name="Google Shape;62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1635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phytoplankton</a:t>
            </a:r>
            <a:r>
              <a:rPr lang="en-US" sz="1200" dirty="0"/>
              <a:t>: </a:t>
            </a:r>
            <a:r>
              <a:rPr lang="en-US" dirty="0"/>
              <a:t>Green Algae</a:t>
            </a: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4073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phytoplankton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64D"/>
                </a:solidFill>
                <a:latin typeface="Helvetica Neue Light"/>
                <a:ea typeface="Helvetica Neue Light"/>
                <a:cs typeface="Helvetica Neue Light"/>
                <a:sym typeface="Helvetica Neue Light"/>
              </a:rPr>
              <a:t>Phytoplankton help make a lot of the oxygen we breathe</a:t>
            </a:r>
            <a:r>
              <a:rPr lang="en-US" sz="1200" dirty="0"/>
              <a:t>.” That is correct! This is an example of how phytoplankton impact your life.</a:t>
            </a:r>
            <a:endParaRPr lang="en-US" dirty="0"/>
          </a:p>
        </p:txBody>
      </p:sp>
      <p:sp>
        <p:nvSpPr>
          <p:cNvPr id="693" name="Google Shape;69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674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110000"/>
              </a:lnSpc>
              <a:buSzPts val="2200"/>
            </a:pPr>
            <a:r>
              <a:rPr lang="en-US" sz="1200" dirty="0">
                <a:solidFill>
                  <a:schemeClr val="dk1"/>
                </a:solidFill>
              </a:rPr>
              <a:t>Here is the Frayer Model with a picture, definition, example, and a correct response to “how d</a:t>
            </a:r>
            <a:r>
              <a:rPr lang="en-US" sz="1200" dirty="0"/>
              <a:t>o </a:t>
            </a:r>
            <a:r>
              <a:rPr lang="en-US" sz="1200" b="1" dirty="0"/>
              <a:t>phytoplankton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Phytoplankton help make a lot of the oxygen we breathe.</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dirty="0">
              <a:solidFill>
                <a:schemeClr val="dk1"/>
              </a:solidFill>
            </a:endParaRPr>
          </a:p>
        </p:txBody>
      </p:sp>
      <p:sp>
        <p:nvSpPr>
          <p:cNvPr id="472" name="Google Shape;47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43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62" name="Google Shape;76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p>
          <a:p>
            <a:pPr marL="0" lvl="0" indent="0" algn="l" rtl="0">
              <a:lnSpc>
                <a:spcPct val="100000"/>
              </a:lnSpc>
              <a:spcBef>
                <a:spcPts val="0"/>
              </a:spcBef>
              <a:spcAft>
                <a:spcPts val="0"/>
              </a:spcAft>
              <a:buClr>
                <a:schemeClr val="dk1"/>
              </a:buClr>
              <a:buSzPts val="3200"/>
              <a:buNone/>
            </a:pPr>
            <a:endParaRPr lang="en-US" b="0" i="0" dirty="0">
              <a:solidFill>
                <a:srgbClr val="0D0D0D"/>
              </a:solidFill>
              <a:effectLst/>
              <a:latin typeface="Söhne"/>
            </a:endParaRPr>
          </a:p>
          <a:p>
            <a:pPr marL="0" lvl="0" indent="0" algn="l" rtl="0">
              <a:lnSpc>
                <a:spcPct val="100000"/>
              </a:lnSpc>
              <a:spcBef>
                <a:spcPts val="0"/>
              </a:spcBef>
              <a:spcAft>
                <a:spcPts val="0"/>
              </a:spcAft>
              <a:buClr>
                <a:schemeClr val="dk1"/>
              </a:buClr>
              <a:buSzPts val="3200"/>
              <a:buNone/>
            </a:pPr>
            <a:r>
              <a:rPr lang="en-US" b="0" i="0" dirty="0">
                <a:solidFill>
                  <a:srgbClr val="0D0D0D"/>
                </a:solidFill>
                <a:effectLst/>
                <a:latin typeface="Söhne"/>
              </a:rPr>
              <a:t>Image Source: https://</a:t>
            </a:r>
            <a:r>
              <a:rPr lang="en-US" b="0" i="0" dirty="0" err="1">
                <a:solidFill>
                  <a:srgbClr val="0D0D0D"/>
                </a:solidFill>
                <a:effectLst/>
                <a:latin typeface="Söhne"/>
              </a:rPr>
              <a:t>planktonforhealth.co.uk</a:t>
            </a:r>
            <a:r>
              <a:rPr lang="en-US" b="0" i="0" dirty="0">
                <a:solidFill>
                  <a:srgbClr val="0D0D0D"/>
                </a:solidFill>
                <a:effectLst/>
                <a:latin typeface="Söhne"/>
              </a:rPr>
              <a:t>/worlds-finest-marine-phytoplankton-powder/</a:t>
            </a:r>
            <a:r>
              <a:rPr lang="en-US" b="0" i="0" dirty="0" err="1">
                <a:solidFill>
                  <a:srgbClr val="0D0D0D"/>
                </a:solidFill>
                <a:effectLst/>
                <a:latin typeface="Söhne"/>
              </a:rPr>
              <a:t>whats</a:t>
            </a:r>
            <a:r>
              <a:rPr lang="en-US" b="0" i="0" dirty="0">
                <a:solidFill>
                  <a:srgbClr val="0D0D0D"/>
                </a:solidFill>
                <a:effectLst/>
                <a:latin typeface="Söhne"/>
              </a:rPr>
              <a:t>-definition-phytoplankton/</a:t>
            </a: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0349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ocean is a giant body of saltwater.</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7965263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Our “big question” is: </a:t>
            </a:r>
            <a:r>
              <a:rPr lang="en-US" sz="1200" b="0"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1200" b="1" i="0" u="none" strike="noStrike" kern="1200" cap="none" dirty="0">
              <a:solidFill>
                <a:schemeClr val="tx1"/>
              </a:solidFill>
              <a:highlight>
                <a:srgbClr val="FFFFFF"/>
              </a:highlight>
              <a:latin typeface="Calibri" panose="020F0502020204030204" pitchFamily="34" charset="0"/>
              <a:ea typeface="+mn-ea"/>
              <a:cs typeface="Calibri" panose="020F0502020204030204" pitchFamily="34" charset="0"/>
              <a:sym typeface="Roboto"/>
            </a:endParaRP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40729238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01" name="Google Shape;80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 </a:t>
            </a:r>
            <a:r>
              <a:rPr lang="en-US" b="1" dirty="0"/>
              <a:t>organism </a:t>
            </a:r>
            <a:r>
              <a:rPr lang="en-US" b="0" dirty="0"/>
              <a:t>is any living thing. </a:t>
            </a:r>
            <a:r>
              <a:rPr lang="en-US" dirty="0"/>
              <a:t> </a:t>
            </a:r>
          </a:p>
          <a:p>
            <a:pPr marL="0" lvl="0" indent="0" algn="l" rtl="0">
              <a:lnSpc>
                <a:spcPct val="100000"/>
              </a:lnSpc>
              <a:spcBef>
                <a:spcPts val="0"/>
              </a:spcBef>
              <a:spcAft>
                <a:spcPts val="0"/>
              </a:spcAft>
              <a:buSzPts val="1400"/>
              <a:buNone/>
            </a:pP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92221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lang="en-US" dirty="0">
              <a:solidFill>
                <a:schemeClr val="dk1"/>
              </a:solidFill>
            </a:endParaRPr>
          </a:p>
          <a:p>
            <a:pPr marL="0" lvl="0" indent="0" algn="l" rtl="0">
              <a:lnSpc>
                <a:spcPct val="100000"/>
              </a:lnSpc>
              <a:spcBef>
                <a:spcPts val="0"/>
              </a:spcBef>
              <a:spcAft>
                <a:spcPts val="0"/>
              </a:spcAft>
              <a:buSzPts val="1400"/>
              <a:buNone/>
            </a:pPr>
            <a:endParaRPr dirty="0"/>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15332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a613fe29c9_4_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85" name="Google Shape;185;g2a613fe29c9_4_0"/>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86" name="Google Shape;186;g2a613fe29c9_4_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b805786743_0_33"/>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Aquatic means living, growing, or often found in/on…</a:t>
            </a:r>
            <a:endParaRPr sz="3200" b="0" i="0" u="none" strike="noStrike" cap="none">
              <a:solidFill>
                <a:srgbClr val="000000"/>
              </a:solidFill>
              <a:latin typeface="Arial"/>
              <a:ea typeface="Arial"/>
              <a:cs typeface="Arial"/>
              <a:sym typeface="Arial"/>
            </a:endParaRPr>
          </a:p>
        </p:txBody>
      </p:sp>
      <p:pic>
        <p:nvPicPr>
          <p:cNvPr id="194" name="Google Shape;194;g2b805786743_0_33"/>
          <p:cNvPicPr preferRelativeResize="0"/>
          <p:nvPr/>
        </p:nvPicPr>
        <p:blipFill rotWithShape="1">
          <a:blip r:embed="rId4">
            <a:alphaModFix/>
          </a:blip>
          <a:srcRect/>
          <a:stretch/>
        </p:blipFill>
        <p:spPr>
          <a:xfrm>
            <a:off x="4572000" y="3597825"/>
            <a:ext cx="4293524" cy="2862349"/>
          </a:xfrm>
          <a:prstGeom prst="rect">
            <a:avLst/>
          </a:prstGeom>
          <a:noFill/>
          <a:ln>
            <a:noFill/>
          </a:ln>
        </p:spPr>
      </p:pic>
      <p:sp>
        <p:nvSpPr>
          <p:cNvPr id="195" name="Google Shape;195;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land</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water</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2775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90052"/>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True or </a:t>
            </a:r>
            <a:r>
              <a:rPr lang="en-US" b="1" u="sng" dirty="0">
                <a:solidFill>
                  <a:srgbClr val="FF0000"/>
                </a:solidFill>
              </a:rPr>
              <a:t>False</a:t>
            </a:r>
            <a:r>
              <a:rPr lang="en-US" dirty="0">
                <a:solidFill>
                  <a:schemeClr val="dk1"/>
                </a:solidFill>
              </a:rPr>
              <a:t>: An ocean is a giant body of fresh water.</a:t>
            </a:r>
            <a:endParaRPr dirty="0">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3" name="Google Shape;192;g2b805786743_0_33" descr="Questions">
            <a:extLst>
              <a:ext uri="{FF2B5EF4-FFF2-40B4-BE49-F238E27FC236}">
                <a16:creationId xmlns:a16="http://schemas.microsoft.com/office/drawing/2014/main" id="{6C5AEA04-CFF6-8440-8799-D5FC0E1669B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27434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87EBB03F-2D13-4CD3-8032-F4F95A5DE095}"/>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820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a:t>
            </a:r>
            <a:r>
              <a:rPr lang="en-US" sz="4800" u="sng" dirty="0">
                <a:solidFill>
                  <a:schemeClr val="dk1"/>
                </a:solidFill>
              </a:rPr>
              <a:t>               </a:t>
            </a:r>
            <a:r>
              <a:rPr lang="en-US" sz="4800" dirty="0">
                <a:solidFill>
                  <a:schemeClr val="dk1"/>
                </a:solidFill>
              </a:rPr>
              <a:t>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2;g2b805786743_0_33" descr="Questions">
            <a:extLst>
              <a:ext uri="{FF2B5EF4-FFF2-40B4-BE49-F238E27FC236}">
                <a16:creationId xmlns:a16="http://schemas.microsoft.com/office/drawing/2014/main" id="{B3022BD3-2C70-85D3-B7C8-82F3C66988FE}"/>
              </a:ext>
            </a:extLst>
          </p:cNvPr>
          <p:cNvSpPr/>
          <p:nvPr/>
        </p:nvSpPr>
        <p:spPr>
          <a:xfrm>
            <a:off x="0" y="0"/>
            <a:ext cx="983700" cy="9540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507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A0EDAD4D-5622-AF7D-C7A6-CA106DC21A2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465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latin typeface="Calibri" panose="020F0502020204030204" pitchFamily="34" charset="0"/>
                <a:cs typeface="Calibri" panose="020F0502020204030204" pitchFamily="34" charset="0"/>
              </a:rPr>
              <a:t>True or </a:t>
            </a:r>
            <a:r>
              <a:rPr lang="en-US" sz="3000" b="1" u="sng" dirty="0">
                <a:solidFill>
                  <a:srgbClr val="FF0000"/>
                </a:solidFill>
                <a:latin typeface="Calibri" panose="020F0502020204030204" pitchFamily="34" charset="0"/>
                <a:cs typeface="Calibri" panose="020F0502020204030204" pitchFamily="34" charset="0"/>
              </a:rPr>
              <a:t>False</a:t>
            </a:r>
            <a:r>
              <a:rPr lang="en-US" sz="3000" b="1" dirty="0">
                <a:solidFill>
                  <a:schemeClr val="dk1"/>
                </a:solidFill>
                <a:latin typeface="Calibri" panose="020F0502020204030204" pitchFamily="34" charset="0"/>
                <a:cs typeface="Calibri" panose="020F0502020204030204" pitchFamily="34" charset="0"/>
              </a:rPr>
              <a:t>: </a:t>
            </a:r>
            <a:r>
              <a:rPr lang="en-US" sz="3000" dirty="0">
                <a:solidFill>
                  <a:schemeClr val="dk1"/>
                </a:solidFill>
                <a:latin typeface="Calibri" panose="020F0502020204030204" pitchFamily="34" charset="0"/>
                <a:cs typeface="Calibri" panose="020F0502020204030204" pitchFamily="34" charset="0"/>
              </a:rPr>
              <a:t>a marine organism is </a:t>
            </a:r>
            <a:r>
              <a:rPr lang="en-US" sz="3000" b="0" i="0" dirty="0">
                <a:solidFill>
                  <a:srgbClr val="000000"/>
                </a:solidFill>
                <a:effectLst/>
                <a:latin typeface="Calibri" panose="020F0502020204030204" pitchFamily="34" charset="0"/>
                <a:cs typeface="Calibri" panose="020F0502020204030204" pitchFamily="34" charset="0"/>
              </a:rPr>
              <a:t>any living thing that lives on land</a:t>
            </a:r>
            <a:endParaRPr sz="3000" dirty="0">
              <a:solidFill>
                <a:schemeClr val="dk1"/>
              </a:solidFill>
              <a:latin typeface="Calibri" panose="020F0502020204030204" pitchFamily="34" charset="0"/>
              <a:cs typeface="Calibri" panose="020F0502020204030204" pitchFamily="34" charset="0"/>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4" name="Google Shape;192;g2b805786743_0_33" descr="Questions">
            <a:extLst>
              <a:ext uri="{FF2B5EF4-FFF2-40B4-BE49-F238E27FC236}">
                <a16:creationId xmlns:a16="http://schemas.microsoft.com/office/drawing/2014/main" id="{9380681F-0821-E028-F084-CB55B7A1A435}"/>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30331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u="sng" dirty="0">
                <a:solidFill>
                  <a:srgbClr val="0D0D0D"/>
                </a:solidFill>
                <a:effectLst/>
                <a:latin typeface="Söhne"/>
              </a:rPr>
              <a:t>          </a:t>
            </a:r>
            <a:r>
              <a:rPr lang="en-US" b="0" i="0" dirty="0">
                <a:solidFill>
                  <a:srgbClr val="0D0D0D"/>
                </a:solidFill>
                <a:effectLst/>
                <a:latin typeface="Söhne"/>
              </a:rPr>
              <a:t> organisms that float or drift in the water</a:t>
            </a:r>
            <a:endParaRPr dirty="0">
              <a:solidFill>
                <a:schemeClr val="dk1"/>
              </a:solidFill>
            </a:endParaRPr>
          </a:p>
        </p:txBody>
      </p:sp>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3"/>
          <a:stretch>
            <a:fillRect/>
          </a:stretch>
        </p:blipFill>
        <p:spPr>
          <a:xfrm>
            <a:off x="303841" y="1921971"/>
            <a:ext cx="8536318" cy="4713903"/>
          </a:xfrm>
          <a:prstGeom prst="rect">
            <a:avLst/>
          </a:prstGeom>
        </p:spPr>
      </p:pic>
      <p:sp>
        <p:nvSpPr>
          <p:cNvPr id="3" name="Google Shape;192;g2b805786743_0_33" descr="Questions">
            <a:extLst>
              <a:ext uri="{FF2B5EF4-FFF2-40B4-BE49-F238E27FC236}">
                <a16:creationId xmlns:a16="http://schemas.microsoft.com/office/drawing/2014/main" id="{9F88F99E-53F2-575D-46B6-1F33C57A53D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3703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Phytoplankton</a:t>
            </a:r>
            <a:endParaRPr sz="1800" b="0" i="0" u="none" strike="noStrike" cap="none" dirty="0">
              <a:solidFill>
                <a:srgbClr val="000000"/>
              </a:solidFill>
              <a:latin typeface="Calibri"/>
              <a:ea typeface="Calibri"/>
              <a:cs typeface="Calibri"/>
              <a:sym typeface="Calibri"/>
            </a:endParaRPr>
          </a:p>
        </p:txBody>
      </p:sp>
      <p:pic>
        <p:nvPicPr>
          <p:cNvPr id="6" name="Picture 5" descr="A close-up of a plant&#10;&#10;Description automatically generated">
            <a:extLst>
              <a:ext uri="{FF2B5EF4-FFF2-40B4-BE49-F238E27FC236}">
                <a16:creationId xmlns:a16="http://schemas.microsoft.com/office/drawing/2014/main" id="{0FC9AB62-27A6-4C40-E40C-D051E02F0DF1}"/>
              </a:ext>
            </a:extLst>
          </p:cNvPr>
          <p:cNvPicPr>
            <a:picLocks noChangeAspect="1"/>
          </p:cNvPicPr>
          <p:nvPr/>
        </p:nvPicPr>
        <p:blipFill>
          <a:blip r:embed="rId3"/>
          <a:stretch>
            <a:fillRect/>
          </a:stretch>
        </p:blipFill>
        <p:spPr>
          <a:xfrm>
            <a:off x="481325" y="1772529"/>
            <a:ext cx="8181350" cy="47174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1" i="0" u="sng" dirty="0">
                <a:solidFill>
                  <a:srgbClr val="FF0000"/>
                </a:solidFill>
                <a:effectLst/>
                <a:latin typeface="Söhne"/>
              </a:rPr>
              <a:t>tiny</a:t>
            </a:r>
            <a:r>
              <a:rPr lang="en-US" b="0" i="0" dirty="0">
                <a:solidFill>
                  <a:srgbClr val="0D0D0D"/>
                </a:solidFill>
                <a:effectLst/>
                <a:latin typeface="Söhne"/>
              </a:rPr>
              <a:t> organisms that float or drift in the water</a:t>
            </a:r>
            <a:endParaRPr dirty="0">
              <a:solidFill>
                <a:schemeClr val="dk1"/>
              </a:solidFill>
            </a:endParaRPr>
          </a:p>
        </p:txBody>
      </p:sp>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3"/>
          <a:stretch>
            <a:fillRect/>
          </a:stretch>
        </p:blipFill>
        <p:spPr>
          <a:xfrm>
            <a:off x="303841" y="1921971"/>
            <a:ext cx="8536318" cy="4713903"/>
          </a:xfrm>
          <a:prstGeom prst="rect">
            <a:avLst/>
          </a:prstGeom>
        </p:spPr>
      </p:pic>
      <p:sp>
        <p:nvSpPr>
          <p:cNvPr id="3" name="Google Shape;192;g2b805786743_0_33" descr="Questions">
            <a:extLst>
              <a:ext uri="{FF2B5EF4-FFF2-40B4-BE49-F238E27FC236}">
                <a16:creationId xmlns:a16="http://schemas.microsoft.com/office/drawing/2014/main" id="{3AB8E408-2A01-DFCD-DF23-20484E27EC0E}"/>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335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098046" y="1332790"/>
            <a:ext cx="7323048"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Phytoplankton</a:t>
            </a:r>
            <a:endParaRPr sz="1400" b="0" i="0" u="none" strike="noStrike" cap="none" dirty="0">
              <a:solidFill>
                <a:srgbClr val="000000"/>
              </a:solidFill>
              <a:latin typeface="Arial"/>
              <a:ea typeface="Arial"/>
              <a:cs typeface="Arial"/>
              <a:sym typeface="Arial"/>
            </a:endParaRPr>
          </a:p>
        </p:txBody>
      </p:sp>
      <p:sp>
        <p:nvSpPr>
          <p:cNvPr id="238" name="Google Shape;23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endParaRPr dirty="0">
              <a:solidFill>
                <a:schemeClr val="dk1"/>
              </a:solidFill>
            </a:endParaRPr>
          </a:p>
        </p:txBody>
      </p:sp>
      <p:sp>
        <p:nvSpPr>
          <p:cNvPr id="246" name="Google Shape;24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5"/>
          <a:stretch>
            <a:fillRect/>
          </a:stretch>
        </p:blipFill>
        <p:spPr>
          <a:xfrm>
            <a:off x="685800" y="1988480"/>
            <a:ext cx="7772400" cy="44816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useBgFill="1">
        <p:nvSpPr>
          <p:cNvPr id="28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microscope&#10;&#10;Description automatically generated">
            <a:extLst>
              <a:ext uri="{FF2B5EF4-FFF2-40B4-BE49-F238E27FC236}">
                <a16:creationId xmlns:a16="http://schemas.microsoft.com/office/drawing/2014/main" id="{6FAEEE66-F85B-CAE7-C65E-74442CA3BAB9}"/>
              </a:ext>
            </a:extLst>
          </p:cNvPr>
          <p:cNvPicPr>
            <a:picLocks noChangeAspect="1"/>
          </p:cNvPicPr>
          <p:nvPr/>
        </p:nvPicPr>
        <p:blipFill rotWithShape="1">
          <a:blip r:embed="rId3"/>
          <a:srcRect l="3750" r="2" b="2"/>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282" name="Rectangle 28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Google Shape;260;g27e576c1a67_0_364"/>
          <p:cNvSpPr txBox="1"/>
          <p:nvPr/>
        </p:nvSpPr>
        <p:spPr>
          <a:xfrm>
            <a:off x="442166" y="5746071"/>
            <a:ext cx="6591679" cy="85226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buClr>
                <a:srgbClr val="000000"/>
              </a:buClr>
              <a:buSzPts val="3600"/>
            </a:pPr>
            <a:r>
              <a:rPr lang="en-US" sz="42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What are phytoplankton?</a:t>
            </a:r>
          </a:p>
        </p:txBody>
      </p:sp>
      <p:sp>
        <p:nvSpPr>
          <p:cNvPr id="261" name="Google Shape;261;g27e576c1a67_0_36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9" name="Google Shape;26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4"/>
        <p:cNvGrpSpPr/>
        <p:nvPr/>
      </p:nvGrpSpPr>
      <p:grpSpPr>
        <a:xfrm>
          <a:off x="0" y="0"/>
          <a:ext cx="0" cy="0"/>
          <a:chOff x="0" y="0"/>
          <a:chExt cx="0" cy="0"/>
        </a:xfrm>
      </p:grpSpPr>
      <p:sp useBgFill="1">
        <p:nvSpPr>
          <p:cNvPr id="281" name="Rectangle 280">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Google Shape;276;g2a613fe29c9_0_155"/>
          <p:cNvSpPr txBox="1"/>
          <p:nvPr/>
        </p:nvSpPr>
        <p:spPr>
          <a:xfrm>
            <a:off x="418116" y="5524042"/>
            <a:ext cx="8305479" cy="128654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2400" b="0" i="0" dirty="0">
                <a:solidFill>
                  <a:srgbClr val="0D0D0D"/>
                </a:solidFill>
                <a:effectLst/>
                <a:latin typeface="Calibri" panose="020F0502020204030204" pitchFamily="34" charset="0"/>
                <a:cs typeface="Calibri" panose="020F0502020204030204" pitchFamily="34" charset="0"/>
              </a:rPr>
              <a:t>Plankton is a collective term for a diverse community of tiny organisms that live in the ocean. These organisms include both plants and animals.</a:t>
            </a:r>
            <a:endParaRPr lang="en-US" sz="2400" kern="1200" dirty="0">
              <a:solidFill>
                <a:schemeClr val="tx1"/>
              </a:solidFill>
              <a:latin typeface="Calibri" panose="020F0502020204030204" pitchFamily="34" charset="0"/>
              <a:ea typeface="+mj-ea"/>
              <a:cs typeface="Calibri" panose="020F0502020204030204" pitchFamily="34" charset="0"/>
              <a:sym typeface="Calibri"/>
            </a:endParaRPr>
          </a:p>
        </p:txBody>
      </p:sp>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lose-up of a sea creature&#10;&#10;Description automatically generated">
            <a:extLst>
              <a:ext uri="{FF2B5EF4-FFF2-40B4-BE49-F238E27FC236}">
                <a16:creationId xmlns:a16="http://schemas.microsoft.com/office/drawing/2014/main" id="{2F412AF7-42B9-15D9-4487-77042591F2C5}"/>
              </a:ext>
            </a:extLst>
          </p:cNvPr>
          <p:cNvPicPr>
            <a:picLocks noChangeAspect="1"/>
          </p:cNvPicPr>
          <p:nvPr/>
        </p:nvPicPr>
        <p:blipFill>
          <a:blip r:embed="rId4"/>
          <a:stretch>
            <a:fillRect/>
          </a:stretch>
        </p:blipFill>
        <p:spPr>
          <a:xfrm>
            <a:off x="893713" y="47414"/>
            <a:ext cx="7354284" cy="55212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useBgFill="1">
        <p:nvSpPr>
          <p:cNvPr id="289" name="Rectangle 28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29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92" name="Freeform: Shape 29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84" name="Google Shape;284;g2a5a1442303_0_494"/>
          <p:cNvSpPr txBox="1"/>
          <p:nvPr/>
        </p:nvSpPr>
        <p:spPr>
          <a:xfrm>
            <a:off x="598791" y="4992410"/>
            <a:ext cx="7944130" cy="1000655"/>
          </a:xfrm>
          <a:prstGeom prst="rect">
            <a:avLst/>
          </a:prstGeom>
        </p:spPr>
        <p:txBody>
          <a:bodyPr spcFirstLastPara="1" vert="horz" lIns="91440" tIns="45720" rIns="91440" bIns="45720" rtlCol="0" anchor="t" anchorCtr="0">
            <a:noAutofit/>
          </a:bodyPr>
          <a:lstStyle/>
          <a:p>
            <a:pPr algn="l"/>
            <a:r>
              <a:rPr lang="en-US" sz="2400" b="0" i="0" dirty="0">
                <a:solidFill>
                  <a:srgbClr val="0D0D0D"/>
                </a:solidFill>
                <a:effectLst/>
                <a:latin typeface="Calibri" panose="020F0502020204030204" pitchFamily="34" charset="0"/>
                <a:cs typeface="Calibri" panose="020F0502020204030204" pitchFamily="34" charset="0"/>
              </a:rPr>
              <a:t>Phytoplankton are tiny plant-like organisms that harness the power of sunlight to produce their own food through a process called photosynthesis.</a:t>
            </a:r>
          </a:p>
        </p:txBody>
      </p:sp>
      <p:pic>
        <p:nvPicPr>
          <p:cNvPr id="6" name="Picture 5" descr="A close-up of a fish shaped object&#10;&#10;Description automatically generated">
            <a:extLst>
              <a:ext uri="{FF2B5EF4-FFF2-40B4-BE49-F238E27FC236}">
                <a16:creationId xmlns:a16="http://schemas.microsoft.com/office/drawing/2014/main" id="{43BA1FD0-C37C-8B6D-0B3B-C8C5B87890EE}"/>
              </a:ext>
            </a:extLst>
          </p:cNvPr>
          <p:cNvPicPr>
            <a:picLocks noChangeAspect="1"/>
          </p:cNvPicPr>
          <p:nvPr/>
        </p:nvPicPr>
        <p:blipFill>
          <a:blip r:embed="rId3"/>
          <a:stretch>
            <a:fillRect/>
          </a:stretch>
        </p:blipFill>
        <p:spPr>
          <a:xfrm>
            <a:off x="598791" y="2061719"/>
            <a:ext cx="7772400" cy="1760188"/>
          </a:xfrm>
          <a:prstGeom prst="rect">
            <a:avLst/>
          </a:prstGeom>
        </p:spPr>
      </p:pic>
      <p:sp>
        <p:nvSpPr>
          <p:cNvPr id="7" name="Google Shape;283;g2a5a1442303_0_494" descr="Artificial Intelligence">
            <a:extLst>
              <a:ext uri="{FF2B5EF4-FFF2-40B4-BE49-F238E27FC236}">
                <a16:creationId xmlns:a16="http://schemas.microsoft.com/office/drawing/2014/main" id="{68DB90C9-E91F-843C-4D76-8935D3DF8A13}"/>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life cycle&#10;&#10;Description automatically generated">
            <a:extLst>
              <a:ext uri="{FF2B5EF4-FFF2-40B4-BE49-F238E27FC236}">
                <a16:creationId xmlns:a16="http://schemas.microsoft.com/office/drawing/2014/main" id="{16236A08-8B90-1C45-54A4-D11BA65F06D0}"/>
              </a:ext>
            </a:extLst>
          </p:cNvPr>
          <p:cNvPicPr>
            <a:picLocks noChangeAspect="1"/>
          </p:cNvPicPr>
          <p:nvPr/>
        </p:nvPicPr>
        <p:blipFill rotWithShape="1">
          <a:blip r:embed="rId3"/>
          <a:srcRect t="6614" b="26471"/>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E62693-82DC-3BDC-8225-120CF679AA60}"/>
              </a:ext>
            </a:extLst>
          </p:cNvPr>
          <p:cNvSpPr txBox="1"/>
          <p:nvPr/>
        </p:nvSpPr>
        <p:spPr>
          <a:xfrm>
            <a:off x="3504436" y="5008603"/>
            <a:ext cx="5637278" cy="1399223"/>
          </a:xfrm>
          <a:prstGeom prst="rect">
            <a:avLst/>
          </a:prstGeom>
        </p:spPr>
        <p:txBody>
          <a:bodyPr vert="horz" lIns="91440" tIns="45720" rIns="91440" bIns="45720" rtlCol="0" anchor="ctr">
            <a:noAutofit/>
          </a:bodyPr>
          <a:lstStyle/>
          <a:p>
            <a:pPr>
              <a:lnSpc>
                <a:spcPct val="90000"/>
              </a:lnSpc>
              <a:spcAft>
                <a:spcPts val="600"/>
              </a:spcAft>
            </a:pPr>
            <a:r>
              <a:rPr lang="en-US" sz="2800" kern="1200" dirty="0">
                <a:solidFill>
                  <a:schemeClr val="tx1"/>
                </a:solidFill>
                <a:latin typeface="Calibri" panose="020F0502020204030204" pitchFamily="34" charset="0"/>
                <a:ea typeface="+mn-ea"/>
                <a:cs typeface="Calibri" panose="020F0502020204030204" pitchFamily="34" charset="0"/>
              </a:rPr>
              <a:t>Phytoplankton </a:t>
            </a:r>
            <a:r>
              <a:rPr lang="en-US" sz="2800" b="0" kern="1200" dirty="0">
                <a:solidFill>
                  <a:schemeClr val="tx1"/>
                </a:solidFill>
                <a:effectLst/>
                <a:latin typeface="Calibri" panose="020F0502020204030204" pitchFamily="34" charset="0"/>
                <a:ea typeface="+mn-ea"/>
                <a:cs typeface="Calibri" panose="020F0502020204030204" pitchFamily="34" charset="0"/>
              </a:rPr>
              <a:t>are the primary producers in the ocean. They produce oxygen and serve as an important source of energy for other organisms.</a:t>
            </a:r>
          </a:p>
        </p:txBody>
      </p:sp>
      <p:sp>
        <p:nvSpPr>
          <p:cNvPr id="7" name="Google Shape;283;g2a5a1442303_0_494" descr="Artificial Intelligence">
            <a:extLst>
              <a:ext uri="{FF2B5EF4-FFF2-40B4-BE49-F238E27FC236}">
                <a16:creationId xmlns:a16="http://schemas.microsoft.com/office/drawing/2014/main" id="{9EF56DF2-C854-E0B1-4C60-3514D4338D2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3230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77" name="Rectangle 1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79" name="Rectangle 1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361350" y="1960649"/>
            <a:ext cx="2866641"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g2a613fe29c9_0_155"/>
          <p:cNvSpPr txBox="1"/>
          <p:nvPr/>
        </p:nvSpPr>
        <p:spPr>
          <a:xfrm>
            <a:off x="419260" y="5950634"/>
            <a:ext cx="8305479" cy="606734"/>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3200" b="0" i="0" dirty="0">
                <a:solidFill>
                  <a:srgbClr val="0D0D0D"/>
                </a:solidFill>
                <a:effectLst/>
                <a:latin typeface="Calibri" panose="020F0502020204030204" pitchFamily="34" charset="0"/>
                <a:cs typeface="Calibri" panose="020F0502020204030204" pitchFamily="34" charset="0"/>
              </a:rPr>
              <a:t>Plankton includes both plants and </a:t>
            </a:r>
            <a:r>
              <a:rPr lang="en-US" sz="3200" b="0" i="0" u="sng" dirty="0">
                <a:solidFill>
                  <a:srgbClr val="0D0D0D"/>
                </a:solidFill>
                <a:effectLst/>
                <a:latin typeface="Calibri" panose="020F0502020204030204" pitchFamily="34" charset="0"/>
                <a:cs typeface="Calibri" panose="020F0502020204030204" pitchFamily="34" charset="0"/>
              </a:rPr>
              <a:t>                </a:t>
            </a:r>
            <a:r>
              <a:rPr lang="en-US" sz="3200" b="0" i="0" dirty="0">
                <a:solidFill>
                  <a:srgbClr val="0D0D0D"/>
                </a:solidFill>
                <a:effectLst/>
                <a:latin typeface="Calibri" panose="020F0502020204030204" pitchFamily="34" charset="0"/>
                <a:cs typeface="Calibri" panose="020F0502020204030204" pitchFamily="34" charset="0"/>
              </a:rPr>
              <a:t>.</a:t>
            </a:r>
            <a:endParaRPr lang="en-US" sz="3200" kern="1200" dirty="0">
              <a:solidFill>
                <a:schemeClr val="tx1"/>
              </a:solidFill>
              <a:latin typeface="Calibri" panose="020F0502020204030204" pitchFamily="34" charset="0"/>
              <a:ea typeface="+mj-ea"/>
              <a:cs typeface="Calibri" panose="020F0502020204030204" pitchFamily="34" charset="0"/>
              <a:sym typeface="Calibri"/>
            </a:endParaRPr>
          </a:p>
        </p:txBody>
      </p:sp>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lose-up of a sea creature&#10;&#10;Description automatically generated">
            <a:extLst>
              <a:ext uri="{FF2B5EF4-FFF2-40B4-BE49-F238E27FC236}">
                <a16:creationId xmlns:a16="http://schemas.microsoft.com/office/drawing/2014/main" id="{2F412AF7-42B9-15D9-4487-77042591F2C5}"/>
              </a:ext>
            </a:extLst>
          </p:cNvPr>
          <p:cNvPicPr>
            <a:picLocks noChangeAspect="1"/>
          </p:cNvPicPr>
          <p:nvPr/>
        </p:nvPicPr>
        <p:blipFill>
          <a:blip r:embed="rId4"/>
          <a:stretch>
            <a:fillRect/>
          </a:stretch>
        </p:blipFill>
        <p:spPr>
          <a:xfrm>
            <a:off x="893713" y="47414"/>
            <a:ext cx="7354284" cy="5521201"/>
          </a:xfrm>
          <a:prstGeom prst="rect">
            <a:avLst/>
          </a:prstGeom>
        </p:spPr>
      </p:pic>
    </p:spTree>
    <p:extLst>
      <p:ext uri="{BB962C8B-B14F-4D97-AF65-F5344CB8AC3E}">
        <p14:creationId xmlns:p14="http://schemas.microsoft.com/office/powerpoint/2010/main" val="1017344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g2a613fe29c9_0_155"/>
          <p:cNvSpPr txBox="1"/>
          <p:nvPr/>
        </p:nvSpPr>
        <p:spPr>
          <a:xfrm>
            <a:off x="419260" y="5850203"/>
            <a:ext cx="8305479" cy="735300"/>
          </a:xfrm>
          <a:prstGeom prst="rect">
            <a:avLst/>
          </a:prstGeom>
          <a:noFill/>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chemeClr val="dk1"/>
              </a:buClr>
              <a:buSzPts val="1100"/>
            </a:pPr>
            <a:r>
              <a:rPr lang="en-US" sz="3200" b="0" i="0" dirty="0">
                <a:solidFill>
                  <a:srgbClr val="0D0D0D"/>
                </a:solidFill>
                <a:effectLst/>
                <a:latin typeface="Calibri" panose="020F0502020204030204" pitchFamily="34" charset="0"/>
                <a:cs typeface="Calibri" panose="020F0502020204030204" pitchFamily="34" charset="0"/>
              </a:rPr>
              <a:t>Plankton includes both plants and </a:t>
            </a:r>
            <a:r>
              <a:rPr lang="en-US" sz="3200" b="1" i="0" u="sng" dirty="0">
                <a:solidFill>
                  <a:srgbClr val="FF0000"/>
                </a:solidFill>
                <a:effectLst/>
                <a:latin typeface="Calibri" panose="020F0502020204030204" pitchFamily="34" charset="0"/>
                <a:cs typeface="Calibri" panose="020F0502020204030204" pitchFamily="34" charset="0"/>
              </a:rPr>
              <a:t>animals</a:t>
            </a:r>
            <a:r>
              <a:rPr lang="en-US" sz="3200" b="0" i="0" dirty="0">
                <a:solidFill>
                  <a:srgbClr val="0D0D0D"/>
                </a:solidFill>
                <a:effectLst/>
                <a:latin typeface="Calibri" panose="020F0502020204030204" pitchFamily="34" charset="0"/>
                <a:cs typeface="Calibri" panose="020F0502020204030204" pitchFamily="34" charset="0"/>
              </a:rPr>
              <a:t>.</a:t>
            </a:r>
            <a:endParaRPr lang="en-US" sz="3200" kern="1200" dirty="0">
              <a:solidFill>
                <a:schemeClr val="tx1"/>
              </a:solidFill>
              <a:latin typeface="Calibri" panose="020F0502020204030204" pitchFamily="34" charset="0"/>
              <a:ea typeface="+mj-ea"/>
              <a:cs typeface="Calibri" panose="020F0502020204030204" pitchFamily="34" charset="0"/>
              <a:sym typeface="Calibri"/>
            </a:endParaRPr>
          </a:p>
        </p:txBody>
      </p:sp>
      <p:sp>
        <p:nvSpPr>
          <p:cNvPr id="5" name="Google Shape;283;g2a5a1442303_0_494" descr="Artificial Intelligence">
            <a:extLst>
              <a:ext uri="{FF2B5EF4-FFF2-40B4-BE49-F238E27FC236}">
                <a16:creationId xmlns:a16="http://schemas.microsoft.com/office/drawing/2014/main" id="{5FF22F73-A7AB-CFF0-7416-3D81B0E1C33B}"/>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A close-up of a sea creature&#10;&#10;Description automatically generated">
            <a:extLst>
              <a:ext uri="{FF2B5EF4-FFF2-40B4-BE49-F238E27FC236}">
                <a16:creationId xmlns:a16="http://schemas.microsoft.com/office/drawing/2014/main" id="{2F412AF7-42B9-15D9-4487-77042591F2C5}"/>
              </a:ext>
            </a:extLst>
          </p:cNvPr>
          <p:cNvPicPr>
            <a:picLocks noChangeAspect="1"/>
          </p:cNvPicPr>
          <p:nvPr/>
        </p:nvPicPr>
        <p:blipFill>
          <a:blip r:embed="rId4"/>
          <a:stretch>
            <a:fillRect/>
          </a:stretch>
        </p:blipFill>
        <p:spPr>
          <a:xfrm>
            <a:off x="893713" y="47414"/>
            <a:ext cx="7354284" cy="5521201"/>
          </a:xfrm>
          <a:prstGeom prst="rect">
            <a:avLst/>
          </a:prstGeom>
        </p:spPr>
      </p:pic>
    </p:spTree>
    <p:extLst>
      <p:ext uri="{BB962C8B-B14F-4D97-AF65-F5344CB8AC3E}">
        <p14:creationId xmlns:p14="http://schemas.microsoft.com/office/powerpoint/2010/main" val="2682606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g2a5a1442303_0_494"/>
          <p:cNvSpPr txBox="1"/>
          <p:nvPr/>
        </p:nvSpPr>
        <p:spPr>
          <a:xfrm>
            <a:off x="598791" y="4992410"/>
            <a:ext cx="7944130" cy="1000655"/>
          </a:xfrm>
          <a:prstGeom prst="rect">
            <a:avLst/>
          </a:prstGeom>
        </p:spPr>
        <p:txBody>
          <a:bodyPr spcFirstLastPara="1" vert="horz" lIns="91440" tIns="45720" rIns="91440" bIns="45720" rtlCol="0" anchor="t" anchorCtr="0">
            <a:noAutofit/>
          </a:bodyPr>
          <a:lstStyle/>
          <a:p>
            <a:pPr algn="l"/>
            <a:r>
              <a:rPr lang="en-US" sz="3200" b="1" i="0" u="sng" dirty="0">
                <a:solidFill>
                  <a:srgbClr val="0D0D0D"/>
                </a:solidFill>
                <a:effectLst/>
                <a:latin typeface="Calibri" panose="020F0502020204030204" pitchFamily="34" charset="0"/>
                <a:cs typeface="Calibri" panose="020F0502020204030204" pitchFamily="34" charset="0"/>
              </a:rPr>
              <a:t>True of False</a:t>
            </a:r>
            <a:r>
              <a:rPr lang="en-US" sz="3200" b="0" i="0" dirty="0">
                <a:solidFill>
                  <a:srgbClr val="0D0D0D"/>
                </a:solidFill>
                <a:effectLst/>
                <a:latin typeface="Calibri" panose="020F0502020204030204" pitchFamily="34" charset="0"/>
                <a:cs typeface="Calibri" panose="020F0502020204030204" pitchFamily="34" charset="0"/>
              </a:rPr>
              <a:t>: Phytoplankton eat other animals and plants to stay alive. </a:t>
            </a:r>
          </a:p>
        </p:txBody>
      </p:sp>
      <p:pic>
        <p:nvPicPr>
          <p:cNvPr id="6" name="Picture 5" descr="A close-up of a fish shaped object&#10;&#10;Description automatically generated">
            <a:extLst>
              <a:ext uri="{FF2B5EF4-FFF2-40B4-BE49-F238E27FC236}">
                <a16:creationId xmlns:a16="http://schemas.microsoft.com/office/drawing/2014/main" id="{43BA1FD0-C37C-8B6D-0B3B-C8C5B87890EE}"/>
              </a:ext>
            </a:extLst>
          </p:cNvPr>
          <p:cNvPicPr>
            <a:picLocks noChangeAspect="1"/>
          </p:cNvPicPr>
          <p:nvPr/>
        </p:nvPicPr>
        <p:blipFill>
          <a:blip r:embed="rId3"/>
          <a:stretch>
            <a:fillRect/>
          </a:stretch>
        </p:blipFill>
        <p:spPr>
          <a:xfrm>
            <a:off x="598791" y="2061719"/>
            <a:ext cx="7772400" cy="1760188"/>
          </a:xfrm>
          <a:prstGeom prst="rect">
            <a:avLst/>
          </a:prstGeom>
        </p:spPr>
      </p:pic>
      <p:sp>
        <p:nvSpPr>
          <p:cNvPr id="7" name="Google Shape;283;g2a5a1442303_0_494" descr="Artificial Intelligence">
            <a:extLst>
              <a:ext uri="{FF2B5EF4-FFF2-40B4-BE49-F238E27FC236}">
                <a16:creationId xmlns:a16="http://schemas.microsoft.com/office/drawing/2014/main" id="{68DB90C9-E91F-843C-4D76-8935D3DF8A13}"/>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07732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g2a5a1442303_0_494"/>
          <p:cNvSpPr txBox="1"/>
          <p:nvPr/>
        </p:nvSpPr>
        <p:spPr>
          <a:xfrm>
            <a:off x="598791" y="4992410"/>
            <a:ext cx="7944130" cy="1000655"/>
          </a:xfrm>
          <a:prstGeom prst="rect">
            <a:avLst/>
          </a:prstGeom>
        </p:spPr>
        <p:txBody>
          <a:bodyPr spcFirstLastPara="1" vert="horz" lIns="91440" tIns="45720" rIns="91440" bIns="45720" rtlCol="0" anchor="t" anchorCtr="0">
            <a:noAutofit/>
          </a:bodyPr>
          <a:lstStyle/>
          <a:p>
            <a:pPr algn="l"/>
            <a:r>
              <a:rPr lang="en-US" sz="3200" b="1" i="0" u="sng" dirty="0">
                <a:solidFill>
                  <a:srgbClr val="0D0D0D"/>
                </a:solidFill>
                <a:effectLst/>
                <a:latin typeface="Calibri" panose="020F0502020204030204" pitchFamily="34" charset="0"/>
                <a:cs typeface="Calibri" panose="020F0502020204030204" pitchFamily="34" charset="0"/>
              </a:rPr>
              <a:t>True of False</a:t>
            </a:r>
            <a:r>
              <a:rPr lang="en-US" sz="3200" b="0" i="0" dirty="0">
                <a:solidFill>
                  <a:srgbClr val="0D0D0D"/>
                </a:solidFill>
                <a:effectLst/>
                <a:latin typeface="Calibri" panose="020F0502020204030204" pitchFamily="34" charset="0"/>
                <a:cs typeface="Calibri" panose="020F0502020204030204" pitchFamily="34" charset="0"/>
              </a:rPr>
              <a:t>: Phytoplankton eat other animals and plants to stay alive. </a:t>
            </a:r>
          </a:p>
        </p:txBody>
      </p:sp>
      <p:pic>
        <p:nvPicPr>
          <p:cNvPr id="6" name="Picture 5" descr="A close-up of a fish shaped object&#10;&#10;Description automatically generated">
            <a:extLst>
              <a:ext uri="{FF2B5EF4-FFF2-40B4-BE49-F238E27FC236}">
                <a16:creationId xmlns:a16="http://schemas.microsoft.com/office/drawing/2014/main" id="{43BA1FD0-C37C-8B6D-0B3B-C8C5B87890EE}"/>
              </a:ext>
            </a:extLst>
          </p:cNvPr>
          <p:cNvPicPr>
            <a:picLocks noChangeAspect="1"/>
          </p:cNvPicPr>
          <p:nvPr/>
        </p:nvPicPr>
        <p:blipFill>
          <a:blip r:embed="rId3"/>
          <a:stretch>
            <a:fillRect/>
          </a:stretch>
        </p:blipFill>
        <p:spPr>
          <a:xfrm>
            <a:off x="598791" y="2061719"/>
            <a:ext cx="7772400" cy="1760188"/>
          </a:xfrm>
          <a:prstGeom prst="rect">
            <a:avLst/>
          </a:prstGeom>
        </p:spPr>
      </p:pic>
      <p:sp>
        <p:nvSpPr>
          <p:cNvPr id="7" name="Google Shape;283;g2a5a1442303_0_494" descr="Artificial Intelligence">
            <a:extLst>
              <a:ext uri="{FF2B5EF4-FFF2-40B4-BE49-F238E27FC236}">
                <a16:creationId xmlns:a16="http://schemas.microsoft.com/office/drawing/2014/main" id="{68DB90C9-E91F-843C-4D76-8935D3DF8A13}"/>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31184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4"/>
        <p:cNvGrpSpPr/>
        <p:nvPr/>
      </p:nvGrpSpPr>
      <p:grpSpPr>
        <a:xfrm>
          <a:off x="0" y="0"/>
          <a:ext cx="0" cy="0"/>
          <a:chOff x="0" y="0"/>
          <a:chExt cx="0" cy="0"/>
        </a:xfrm>
      </p:grpSpPr>
      <p:sp useBgFill="1">
        <p:nvSpPr>
          <p:cNvPr id="401"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green algae&#10;&#10;Description automatically generated">
            <a:extLst>
              <a:ext uri="{FF2B5EF4-FFF2-40B4-BE49-F238E27FC236}">
                <a16:creationId xmlns:a16="http://schemas.microsoft.com/office/drawing/2014/main" id="{6AC1AA4B-BEBD-F515-E2D1-ECF8BE41C99E}"/>
              </a:ext>
            </a:extLst>
          </p:cNvPr>
          <p:cNvPicPr>
            <a:picLocks noChangeAspect="1"/>
          </p:cNvPicPr>
          <p:nvPr/>
        </p:nvPicPr>
        <p:blipFill rotWithShape="1">
          <a:blip r:embed="rId3"/>
          <a:srcRect b="18367"/>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403" name="Rectangle 40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Google Shape;377;g27e576c1a67_0_796"/>
          <p:cNvSpPr txBox="1">
            <a:spLocks noGrp="1"/>
          </p:cNvSpPr>
          <p:nvPr>
            <p:ph type="ctrTitle" idx="4294967295"/>
          </p:nvPr>
        </p:nvSpPr>
        <p:spPr>
          <a:xfrm>
            <a:off x="326591" y="5746071"/>
            <a:ext cx="8490818" cy="852260"/>
          </a:xfrm>
          <a:prstGeom prst="rect">
            <a:avLst/>
          </a:prstGeom>
        </p:spPr>
        <p:txBody>
          <a:bodyPr spcFirstLastPara="1" vert="horz" lIns="91440" tIns="45720" rIns="91440" bIns="45720" rtlCol="0" anchor="ctr" anchorCtr="0">
            <a:noAutofit/>
          </a:bodyPr>
          <a:lstStyle/>
          <a:p>
            <a:pPr algn="l">
              <a:lnSpc>
                <a:spcPct val="90000"/>
              </a:lnSpc>
              <a:spcBef>
                <a:spcPct val="0"/>
              </a:spcBef>
              <a:buSzPts val="1400"/>
            </a:pPr>
            <a:r>
              <a:rPr lang="en-US" sz="2600" kern="1200" dirty="0">
                <a:solidFill>
                  <a:schemeClr val="tx1"/>
                </a:solidFill>
                <a:latin typeface="Calibri" panose="020F0502020204030204" pitchFamily="34" charset="0"/>
                <a:ea typeface="+mj-ea"/>
                <a:cs typeface="Calibri" panose="020F0502020204030204" pitchFamily="34" charset="0"/>
              </a:rPr>
              <a:t>Green algae is an example of phytoplankton. Green algae are tiny floating plants in the water that make food from sunlight, drift in the water, and are important for sea creatures to eat.</a:t>
            </a:r>
            <a:endParaRPr lang="en-US" sz="26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375" name="Google Shape;375;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6" name="Google Shape;376;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7"/>
                                        </p:tgtEl>
                                        <p:attrNameLst>
                                          <p:attrName>style.visibility</p:attrName>
                                        </p:attrNameLst>
                                      </p:cBhvr>
                                      <p:to>
                                        <p:strVal val="visible"/>
                                      </p:to>
                                    </p:set>
                                    <p:animEffect transition="in" filter="fade">
                                      <p:cBhvr>
                                        <p:cTn id="7" dur="7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3"/>
        <p:cNvGrpSpPr/>
        <p:nvPr/>
      </p:nvGrpSpPr>
      <p:grpSpPr>
        <a:xfrm>
          <a:off x="0" y="0"/>
          <a:ext cx="0" cy="0"/>
          <a:chOff x="0" y="0"/>
          <a:chExt cx="0" cy="0"/>
        </a:xfrm>
      </p:grpSpPr>
      <p:sp useBgFill="1">
        <p:nvSpPr>
          <p:cNvPr id="391" name="Rectangle 39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various sea creatures&#10;&#10;Description automatically generated">
            <a:extLst>
              <a:ext uri="{FF2B5EF4-FFF2-40B4-BE49-F238E27FC236}">
                <a16:creationId xmlns:a16="http://schemas.microsoft.com/office/drawing/2014/main" id="{ECEFADEA-1DDB-E320-3FDF-A274D990A76B}"/>
              </a:ext>
            </a:extLst>
          </p:cNvPr>
          <p:cNvPicPr>
            <a:picLocks noChangeAspect="1"/>
          </p:cNvPicPr>
          <p:nvPr/>
        </p:nvPicPr>
        <p:blipFill rotWithShape="1">
          <a:blip r:embed="rId3"/>
          <a:srcRect l="11532" r="22111" b="1"/>
          <a:stretch/>
        </p:blipFill>
        <p:spPr>
          <a:xfrm>
            <a:off x="1891768" y="10"/>
            <a:ext cx="7252232" cy="6857990"/>
          </a:xfrm>
          <a:prstGeom prst="rect">
            <a:avLst/>
          </a:prstGeom>
        </p:spPr>
      </p:pic>
      <p:sp>
        <p:nvSpPr>
          <p:cNvPr id="393" name="Rectangle 39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Google Shape;386;g2b790e7f309_0_61"/>
          <p:cNvSpPr txBox="1">
            <a:spLocks noGrp="1"/>
          </p:cNvSpPr>
          <p:nvPr>
            <p:ph type="ctrTitle" idx="4294967295"/>
          </p:nvPr>
        </p:nvSpPr>
        <p:spPr>
          <a:xfrm>
            <a:off x="401749" y="1582986"/>
            <a:ext cx="2980038" cy="3692028"/>
          </a:xfrm>
          <a:prstGeom prst="rect">
            <a:avLst/>
          </a:prstGeom>
          <a:noFill/>
        </p:spPr>
        <p:txBody>
          <a:bodyPr spcFirstLastPara="1" vert="horz" lIns="91440" tIns="45720" rIns="91440" bIns="45720" rtlCol="0" anchor="b" anchorCtr="0">
            <a:normAutofit/>
          </a:bodyPr>
          <a:lstStyle/>
          <a:p>
            <a:pPr marL="0" marR="0" lvl="0" indent="0" algn="l">
              <a:lnSpc>
                <a:spcPct val="90000"/>
              </a:lnSpc>
              <a:spcBef>
                <a:spcPct val="0"/>
              </a:spcBef>
              <a:spcAft>
                <a:spcPts val="0"/>
              </a:spcAft>
              <a:buClr>
                <a:schemeClr val="dk1"/>
              </a:buClr>
              <a:buSzPts val="1400"/>
            </a:pPr>
            <a:r>
              <a:rPr lang="en-US" sz="3100" b="0" i="0" kern="1200" dirty="0">
                <a:solidFill>
                  <a:schemeClr val="tx1"/>
                </a:solidFill>
                <a:effectLst/>
                <a:latin typeface="+mj-lt"/>
                <a:ea typeface="+mj-ea"/>
                <a:cs typeface="+mj-cs"/>
              </a:rPr>
              <a:t>Diatoms are another example of phytoplankton. Diatoms are tiny single-celled algae. </a:t>
            </a:r>
            <a:endParaRPr lang="en-US" sz="3100" b="0" i="0" u="none" strike="noStrike" kern="1200" cap="none" dirty="0">
              <a:solidFill>
                <a:schemeClr val="tx1"/>
              </a:solidFill>
              <a:latin typeface="+mj-lt"/>
              <a:ea typeface="+mj-ea"/>
              <a:cs typeface="+mj-cs"/>
              <a:sym typeface="Calibri"/>
            </a:endParaRPr>
          </a:p>
        </p:txBody>
      </p:sp>
      <p:sp>
        <p:nvSpPr>
          <p:cNvPr id="4" name="Google Shape;375;g27e576c1a67_0_796" descr="Artificial Intelligence">
            <a:extLst>
              <a:ext uri="{FF2B5EF4-FFF2-40B4-BE49-F238E27FC236}">
                <a16:creationId xmlns:a16="http://schemas.microsoft.com/office/drawing/2014/main" id="{DCD9E1A2-52D4-77C1-D932-2D6D0DA72EF4}"/>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376;g27e576c1a67_0_796" descr="Comment Like">
            <a:extLst>
              <a:ext uri="{FF2B5EF4-FFF2-40B4-BE49-F238E27FC236}">
                <a16:creationId xmlns:a16="http://schemas.microsoft.com/office/drawing/2014/main" id="{C7B0E413-7E28-3BB2-830E-04D806CF03F5}"/>
              </a:ext>
            </a:extLst>
          </p:cNvPr>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86"/>
                                        </p:tgtEl>
                                        <p:attrNameLst>
                                          <p:attrName>style.visibility</p:attrName>
                                        </p:attrNameLst>
                                      </p:cBhvr>
                                      <p:to>
                                        <p:strVal val="visible"/>
                                      </p:to>
                                    </p:set>
                                    <p:animEffect transition="in" filter="fade">
                                      <p:cBhvr>
                                        <p:cTn id="7" dur="4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0"/>
        <p:cNvGrpSpPr/>
        <p:nvPr/>
      </p:nvGrpSpPr>
      <p:grpSpPr>
        <a:xfrm>
          <a:off x="0" y="0"/>
          <a:ext cx="0" cy="0"/>
          <a:chOff x="0" y="0"/>
          <a:chExt cx="0" cy="0"/>
        </a:xfrm>
      </p:grpSpPr>
      <p:sp useBgFill="1">
        <p:nvSpPr>
          <p:cNvPr id="433" name="Rectangle 43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A close-up of grass under water&#10;&#10;Description automatically generated">
            <a:extLst>
              <a:ext uri="{FF2B5EF4-FFF2-40B4-BE49-F238E27FC236}">
                <a16:creationId xmlns:a16="http://schemas.microsoft.com/office/drawing/2014/main" id="{55781A88-120B-D928-8FC9-65593B385B32}"/>
              </a:ext>
            </a:extLst>
          </p:cNvPr>
          <p:cNvPicPr>
            <a:picLocks noChangeAspect="1"/>
          </p:cNvPicPr>
          <p:nvPr/>
        </p:nvPicPr>
        <p:blipFill rotWithShape="1">
          <a:blip r:embed="rId3">
            <a:alphaModFix amt="60000"/>
          </a:blip>
          <a:srcRect l="12551" r="1834" b="2"/>
          <a:stretch/>
        </p:blipFill>
        <p:spPr>
          <a:xfrm>
            <a:off x="140541" y="182880"/>
            <a:ext cx="8868360" cy="6499784"/>
          </a:xfrm>
          <a:prstGeom prst="rect">
            <a:avLst/>
          </a:prstGeom>
        </p:spPr>
      </p:pic>
      <p:sp>
        <p:nvSpPr>
          <p:cNvPr id="403" name="Google Shape;403;g25e11802ac4_0_864"/>
          <p:cNvSpPr txBox="1">
            <a:spLocks noGrp="1"/>
          </p:cNvSpPr>
          <p:nvPr>
            <p:ph type="ctrTitle" idx="4294967295"/>
          </p:nvPr>
        </p:nvSpPr>
        <p:spPr>
          <a:xfrm>
            <a:off x="897492" y="1476468"/>
            <a:ext cx="7346728" cy="2217158"/>
          </a:xfrm>
          <a:prstGeom prst="rect">
            <a:avLst/>
          </a:prstGeom>
        </p:spPr>
        <p:txBody>
          <a:bodyPr spcFirstLastPara="1" vert="horz" lIns="91440" tIns="45720" rIns="91440" bIns="45720" rtlCol="0" anchor="b" anchorCtr="0">
            <a:noAutofit/>
          </a:bodyPr>
          <a:lstStyle/>
          <a:p>
            <a:pPr>
              <a:lnSpc>
                <a:spcPct val="90000"/>
              </a:lnSpc>
              <a:spcBef>
                <a:spcPct val="0"/>
              </a:spcBef>
              <a:buSzPts val="1400"/>
            </a:pPr>
            <a:r>
              <a:rPr lang="en-US" sz="3200" kern="1200" dirty="0">
                <a:solidFill>
                  <a:srgbClr val="FFFFFF"/>
                </a:solidFill>
                <a:latin typeface="Calibri" panose="020F0502020204030204" pitchFamily="34" charset="0"/>
                <a:ea typeface="+mj-ea"/>
                <a:cs typeface="Calibri" panose="020F0502020204030204" pitchFamily="34" charset="0"/>
              </a:rPr>
              <a:t>Seagrasses</a:t>
            </a:r>
            <a:r>
              <a:rPr lang="en-US" sz="3200" b="0" i="0" u="none" strike="noStrike" kern="1200" cap="none" dirty="0">
                <a:solidFill>
                  <a:srgbClr val="FFFFFF"/>
                </a:solidFill>
                <a:latin typeface="Calibri" panose="020F0502020204030204" pitchFamily="34" charset="0"/>
                <a:ea typeface="+mj-ea"/>
                <a:cs typeface="Calibri" panose="020F0502020204030204" pitchFamily="34" charset="0"/>
                <a:sym typeface="Calibri"/>
              </a:rPr>
              <a:t> are </a:t>
            </a:r>
            <a:r>
              <a:rPr lang="en-US" sz="3200" b="1" i="0" u="none" strike="noStrike" kern="1200" cap="none" dirty="0">
                <a:solidFill>
                  <a:srgbClr val="FFFFFF"/>
                </a:solidFill>
                <a:latin typeface="Calibri" panose="020F0502020204030204" pitchFamily="34" charset="0"/>
                <a:ea typeface="+mj-ea"/>
                <a:cs typeface="Calibri" panose="020F0502020204030204" pitchFamily="34" charset="0"/>
                <a:sym typeface="Calibri"/>
              </a:rPr>
              <a:t>NOT</a:t>
            </a:r>
            <a:r>
              <a:rPr lang="en-US" sz="3200" b="0" i="0" u="none" strike="noStrike" kern="1200" cap="none" dirty="0">
                <a:solidFill>
                  <a:srgbClr val="FFFFFF"/>
                </a:solidFill>
                <a:latin typeface="Calibri" panose="020F0502020204030204" pitchFamily="34" charset="0"/>
                <a:ea typeface="+mj-ea"/>
                <a:cs typeface="Calibri" panose="020F0502020204030204" pitchFamily="34" charset="0"/>
                <a:sym typeface="Calibri"/>
              </a:rPr>
              <a:t> an example of phytoplankton</a:t>
            </a:r>
            <a:r>
              <a:rPr lang="en-US" sz="3200" kern="1200" dirty="0">
                <a:solidFill>
                  <a:srgbClr val="FFFFFF"/>
                </a:solidFill>
                <a:latin typeface="Calibri" panose="020F0502020204030204" pitchFamily="34" charset="0"/>
                <a:ea typeface="+mj-ea"/>
                <a:cs typeface="Calibri" panose="020F0502020204030204" pitchFamily="34" charset="0"/>
              </a:rPr>
              <a:t>. Seagrasses are flowering plants that grow in marine environments but are not phytoplankton. They are rooted in the sediment and have a different life cycle.</a:t>
            </a:r>
            <a:endParaRPr lang="en-US" sz="3200" b="0" i="0" u="none" strike="noStrike" kern="1200" cap="none" dirty="0">
              <a:solidFill>
                <a:srgbClr val="FFFFFF"/>
              </a:solidFill>
              <a:latin typeface="Calibri" panose="020F0502020204030204" pitchFamily="34" charset="0"/>
              <a:ea typeface="+mj-ea"/>
              <a:cs typeface="Calibri" panose="020F0502020204030204" pitchFamily="34" charset="0"/>
              <a:sym typeface="Calibri"/>
            </a:endParaRPr>
          </a:p>
        </p:txBody>
      </p:sp>
      <p:sp>
        <p:nvSpPr>
          <p:cNvPr id="401" name="Google Shape;401;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 name="Google Shape;402;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03"/>
                                        </p:tgtEl>
                                        <p:attrNameLst>
                                          <p:attrName>style.visibility</p:attrName>
                                        </p:attrNameLst>
                                      </p:cBhvr>
                                      <p:to>
                                        <p:strVal val="visible"/>
                                      </p:to>
                                    </p:set>
                                    <p:animEffect transition="in" filter="fade">
                                      <p:cBhvr>
                                        <p:cTn id="7" dur="4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9"/>
        <p:cNvGrpSpPr/>
        <p:nvPr/>
      </p:nvGrpSpPr>
      <p:grpSpPr>
        <a:xfrm>
          <a:off x="0" y="0"/>
          <a:ext cx="0" cy="0"/>
          <a:chOff x="0" y="0"/>
          <a:chExt cx="0" cy="0"/>
        </a:xfrm>
      </p:grpSpPr>
      <p:sp useBgFill="1">
        <p:nvSpPr>
          <p:cNvPr id="435" name="Rectangle 434">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rock with green algae growing on it&#10;&#10;Description automatically generated">
            <a:extLst>
              <a:ext uri="{FF2B5EF4-FFF2-40B4-BE49-F238E27FC236}">
                <a16:creationId xmlns:a16="http://schemas.microsoft.com/office/drawing/2014/main" id="{BD9CBD40-A6C0-B370-B0B2-84467CB1E7AB}"/>
              </a:ext>
            </a:extLst>
          </p:cNvPr>
          <p:cNvPicPr>
            <a:picLocks noChangeAspect="1"/>
          </p:cNvPicPr>
          <p:nvPr/>
        </p:nvPicPr>
        <p:blipFill rotWithShape="1">
          <a:blip r:embed="rId3">
            <a:alphaModFix amt="60000"/>
          </a:blip>
          <a:srcRect l="2433" r="11952" b="2"/>
          <a:stretch/>
        </p:blipFill>
        <p:spPr>
          <a:xfrm>
            <a:off x="140541" y="182880"/>
            <a:ext cx="8868360" cy="6499784"/>
          </a:xfrm>
          <a:prstGeom prst="rect">
            <a:avLst/>
          </a:prstGeom>
        </p:spPr>
      </p:pic>
      <p:sp>
        <p:nvSpPr>
          <p:cNvPr id="412" name="Google Shape;412;g25e11802ac4_0_780"/>
          <p:cNvSpPr txBox="1">
            <a:spLocks noGrp="1"/>
          </p:cNvSpPr>
          <p:nvPr>
            <p:ph type="ctrTitle" idx="4294967295"/>
          </p:nvPr>
        </p:nvSpPr>
        <p:spPr>
          <a:xfrm>
            <a:off x="897492" y="1211842"/>
            <a:ext cx="7346728" cy="2217158"/>
          </a:xfrm>
          <a:prstGeom prst="rect">
            <a:avLst/>
          </a:prstGeom>
        </p:spPr>
        <p:txBody>
          <a:bodyPr spcFirstLastPara="1" vert="horz" lIns="91440" tIns="45720" rIns="91440" bIns="45720" rtlCol="0" anchor="b" anchorCtr="0">
            <a:noAutofit/>
          </a:bodyPr>
          <a:lstStyle/>
          <a:p>
            <a:pPr>
              <a:lnSpc>
                <a:spcPct val="90000"/>
              </a:lnSpc>
              <a:spcBef>
                <a:spcPct val="0"/>
              </a:spcBef>
              <a:buSzPts val="1200"/>
            </a:pPr>
            <a:r>
              <a:rPr lang="en-US" sz="3200" kern="1200" dirty="0">
                <a:solidFill>
                  <a:srgbClr val="FFFFFF"/>
                </a:solidFill>
                <a:latin typeface="+mj-lt"/>
                <a:ea typeface="+mj-ea"/>
                <a:cs typeface="+mj-cs"/>
              </a:rPr>
              <a:t>Moss or algae on rocks are also </a:t>
            </a:r>
            <a:r>
              <a:rPr lang="en-US" sz="3200" b="1" kern="1200" dirty="0">
                <a:solidFill>
                  <a:srgbClr val="FFFFFF"/>
                </a:solidFill>
                <a:latin typeface="+mj-lt"/>
                <a:ea typeface="+mj-ea"/>
                <a:cs typeface="+mj-cs"/>
              </a:rPr>
              <a:t>NOT</a:t>
            </a:r>
            <a:r>
              <a:rPr lang="en-US" sz="3200" kern="1200" dirty="0">
                <a:solidFill>
                  <a:srgbClr val="FFFFFF"/>
                </a:solidFill>
                <a:latin typeface="+mj-lt"/>
                <a:ea typeface="+mj-ea"/>
                <a:cs typeface="+mj-cs"/>
              </a:rPr>
              <a:t> examples of phytoplankton. While these may be algae, they are not phytoplankton. Phytoplankton are characterized by their ability to drift with water currents.</a:t>
            </a:r>
            <a:endParaRPr lang="en-US" sz="3200" b="0" i="0" u="none" strike="noStrike" kern="1200" cap="none" dirty="0">
              <a:solidFill>
                <a:srgbClr val="FFFFFF"/>
              </a:solidFill>
              <a:latin typeface="+mj-lt"/>
              <a:ea typeface="+mj-ea"/>
              <a:cs typeface="+mj-cs"/>
              <a:sym typeface="Calibri"/>
            </a:endParaRPr>
          </a:p>
        </p:txBody>
      </p:sp>
      <p:sp>
        <p:nvSpPr>
          <p:cNvPr id="410" name="Google Shape;410;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 name="Google Shape;411;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12"/>
                                        </p:tgtEl>
                                        <p:attrNameLst>
                                          <p:attrName>style.visibility</p:attrName>
                                        </p:attrNameLst>
                                      </p:cBhvr>
                                      <p:to>
                                        <p:strVal val="visible"/>
                                      </p:to>
                                    </p:set>
                                    <p:animEffect transition="in" filter="fade">
                                      <p:cBhvr>
                                        <p:cTn id="7" dur="7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27430209113_0_1469"/>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seagrasses and algae on rocks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phytoplankton?</a:t>
            </a:r>
            <a:endParaRPr lang="en-US" sz="1400" b="0" i="0" u="none" strike="noStrike" cap="none" dirty="0">
              <a:solidFill>
                <a:srgbClr val="000000"/>
              </a:solidFill>
              <a:latin typeface="Arial"/>
              <a:ea typeface="Arial"/>
              <a:cs typeface="Arial"/>
              <a:sym typeface="Arial"/>
            </a:endParaRPr>
          </a:p>
        </p:txBody>
      </p:sp>
      <p:sp>
        <p:nvSpPr>
          <p:cNvPr id="426" name="Google Shape;42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28" name="Google Shape;42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8" name="Picture 7" descr="A close-up of grass under water&#10;&#10;Description automatically generated">
            <a:extLst>
              <a:ext uri="{FF2B5EF4-FFF2-40B4-BE49-F238E27FC236}">
                <a16:creationId xmlns:a16="http://schemas.microsoft.com/office/drawing/2014/main" id="{8AFB355F-37AB-96AD-D539-5DD15B96E510}"/>
              </a:ext>
            </a:extLst>
          </p:cNvPr>
          <p:cNvPicPr>
            <a:picLocks noChangeAspect="1"/>
          </p:cNvPicPr>
          <p:nvPr/>
        </p:nvPicPr>
        <p:blipFill rotWithShape="1">
          <a:blip r:embed="rId5"/>
          <a:srcRect l="10913" r="192" b="-2"/>
          <a:stretch/>
        </p:blipFill>
        <p:spPr>
          <a:xfrm>
            <a:off x="247679" y="2617828"/>
            <a:ext cx="4101091" cy="2894993"/>
          </a:xfrm>
          <a:prstGeom prst="rect">
            <a:avLst/>
          </a:prstGeom>
        </p:spPr>
      </p:pic>
      <p:pic>
        <p:nvPicPr>
          <p:cNvPr id="9" name="Picture 8" descr="A rock with green algae growing on it&#10;&#10;Description automatically generated">
            <a:extLst>
              <a:ext uri="{FF2B5EF4-FFF2-40B4-BE49-F238E27FC236}">
                <a16:creationId xmlns:a16="http://schemas.microsoft.com/office/drawing/2014/main" id="{9CA90D3A-0DCD-4793-5A90-0FE21FCA6D17}"/>
              </a:ext>
            </a:extLst>
          </p:cNvPr>
          <p:cNvPicPr>
            <a:picLocks noChangeAspect="1"/>
          </p:cNvPicPr>
          <p:nvPr/>
        </p:nvPicPr>
        <p:blipFill rotWithShape="1">
          <a:blip r:embed="rId6"/>
          <a:srcRect l="899" r="10416" b="-2"/>
          <a:stretch/>
        </p:blipFill>
        <p:spPr>
          <a:xfrm>
            <a:off x="4729103" y="2599269"/>
            <a:ext cx="4143893" cy="293210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49" name="Google Shape;44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endParaRPr dirty="0">
              <a:solidFill>
                <a:schemeClr val="dk1"/>
              </a:solidFill>
            </a:endParaRPr>
          </a:p>
        </p:txBody>
      </p:sp>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3"/>
          <a:stretch>
            <a:fillRect/>
          </a:stretch>
        </p:blipFill>
        <p:spPr>
          <a:xfrm>
            <a:off x="685800" y="1988480"/>
            <a:ext cx="7772400" cy="4481665"/>
          </a:xfrm>
          <a:prstGeom prst="rect">
            <a:avLst/>
          </a:prstGeom>
        </p:spPr>
      </p:pic>
      <p:sp>
        <p:nvSpPr>
          <p:cNvPr id="2" name="Google Shape;455;g2a613fe29c9_2_9" descr="Rewind">
            <a:extLst>
              <a:ext uri="{FF2B5EF4-FFF2-40B4-BE49-F238E27FC236}">
                <a16:creationId xmlns:a16="http://schemas.microsoft.com/office/drawing/2014/main" id="{BACA7CEA-F9FE-CB28-C183-2F7042262C38}"/>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1447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4" name="Google Shape;46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5e11802ac4_0_1976"/>
          <p:cNvCxnSpPr>
            <a:stCxn id="466" idx="4"/>
            <a:endCxn id="46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68" name="Google Shape;46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66" name="Google Shape;46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phytoplankton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 name="Google Shape;480;g25e11802ac4_0_1886">
            <a:extLst>
              <a:ext uri="{FF2B5EF4-FFF2-40B4-BE49-F238E27FC236}">
                <a16:creationId xmlns:a16="http://schemas.microsoft.com/office/drawing/2014/main" id="{E9C7431E-377F-52D8-BADE-EF4D73ABC59F}"/>
              </a:ext>
            </a:extLst>
          </p:cNvPr>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Phytoplankton</a:t>
            </a:r>
            <a:endParaRPr sz="7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phytoplankton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1094108" y="1747356"/>
            <a:ext cx="3038622" cy="2122519"/>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4"/>
          <a:stretch>
            <a:fillRect/>
          </a:stretch>
        </p:blipFill>
        <p:spPr>
          <a:xfrm>
            <a:off x="5613078" y="4345754"/>
            <a:ext cx="3293821" cy="2267086"/>
          </a:xfrm>
          <a:prstGeom prst="rect">
            <a:avLst/>
          </a:prstGeom>
        </p:spPr>
      </p:pic>
      <p:pic>
        <p:nvPicPr>
          <p:cNvPr id="13" name="Picture 12" descr="A close-up of a yellow circle&#10;&#10;Description automatically generated">
            <a:extLst>
              <a:ext uri="{FF2B5EF4-FFF2-40B4-BE49-F238E27FC236}">
                <a16:creationId xmlns:a16="http://schemas.microsoft.com/office/drawing/2014/main" id="{159B39DB-ED20-4BD8-CD82-2F087FF4F38F}"/>
              </a:ext>
            </a:extLst>
          </p:cNvPr>
          <p:cNvPicPr>
            <a:picLocks noChangeAspect="1"/>
          </p:cNvPicPr>
          <p:nvPr/>
        </p:nvPicPr>
        <p:blipFill>
          <a:blip r:embed="rId5"/>
          <a:stretch>
            <a:fillRect/>
          </a:stretch>
        </p:blipFill>
        <p:spPr>
          <a:xfrm>
            <a:off x="1107085" y="4150336"/>
            <a:ext cx="3383319" cy="2313025"/>
          </a:xfrm>
          <a:prstGeom prst="rect">
            <a:avLst/>
          </a:prstGeom>
        </p:spPr>
      </p:pic>
      <p:pic>
        <p:nvPicPr>
          <p:cNvPr id="14" name="Picture 13" descr="A shrimp with a black background&#10;&#10;Description automatically generated">
            <a:extLst>
              <a:ext uri="{FF2B5EF4-FFF2-40B4-BE49-F238E27FC236}">
                <a16:creationId xmlns:a16="http://schemas.microsoft.com/office/drawing/2014/main" id="{9D79CDAE-1596-6AEB-022D-F1321C18136C}"/>
              </a:ext>
            </a:extLst>
          </p:cNvPr>
          <p:cNvPicPr>
            <a:picLocks noChangeAspect="1"/>
          </p:cNvPicPr>
          <p:nvPr/>
        </p:nvPicPr>
        <p:blipFill>
          <a:blip r:embed="rId6"/>
          <a:stretch>
            <a:fillRect/>
          </a:stretch>
        </p:blipFill>
        <p:spPr>
          <a:xfrm>
            <a:off x="5613078" y="1701539"/>
            <a:ext cx="3038622" cy="240994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7" name="Google Shape;49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a613fe29c9_2_20"/>
          <p:cNvCxnSpPr>
            <a:stCxn id="499" idx="4"/>
            <a:endCxn id="49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0" name="Google Shape;50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1" name="Google Shape;50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9" name="Google Shape;49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2" name="Google Shape;50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phytoplankton</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3" name="Google Shape;50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4" name="Google Shape;50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5" name="Google Shape;50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6" name="Google Shape;50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shark swimming in the water&#10;&#10;Description automatically generated">
            <a:extLst>
              <a:ext uri="{FF2B5EF4-FFF2-40B4-BE49-F238E27FC236}">
                <a16:creationId xmlns:a16="http://schemas.microsoft.com/office/drawing/2014/main" id="{8FC050E7-6923-EA7E-4989-06A8E1F2E8E0}"/>
              </a:ext>
            </a:extLst>
          </p:cNvPr>
          <p:cNvPicPr>
            <a:picLocks noChangeAspect="1"/>
          </p:cNvPicPr>
          <p:nvPr/>
        </p:nvPicPr>
        <p:blipFill>
          <a:blip r:embed="rId3"/>
          <a:stretch>
            <a:fillRect/>
          </a:stretch>
        </p:blipFill>
        <p:spPr>
          <a:xfrm>
            <a:off x="1094108" y="1747356"/>
            <a:ext cx="3038622" cy="2122519"/>
          </a:xfrm>
          <a:prstGeom prst="rect">
            <a:avLst/>
          </a:prstGeom>
        </p:spPr>
      </p:pic>
      <p:pic>
        <p:nvPicPr>
          <p:cNvPr id="7" name="Picture 6" descr="A group of animals standing in a field&#10;&#10;Description automatically generated">
            <a:extLst>
              <a:ext uri="{FF2B5EF4-FFF2-40B4-BE49-F238E27FC236}">
                <a16:creationId xmlns:a16="http://schemas.microsoft.com/office/drawing/2014/main" id="{58E572B0-7DA6-1891-5DB9-9B42898168EE}"/>
              </a:ext>
            </a:extLst>
          </p:cNvPr>
          <p:cNvPicPr>
            <a:picLocks noChangeAspect="1"/>
          </p:cNvPicPr>
          <p:nvPr/>
        </p:nvPicPr>
        <p:blipFill>
          <a:blip r:embed="rId4"/>
          <a:stretch>
            <a:fillRect/>
          </a:stretch>
        </p:blipFill>
        <p:spPr>
          <a:xfrm>
            <a:off x="5613078" y="4345754"/>
            <a:ext cx="3293821" cy="2267086"/>
          </a:xfrm>
          <a:prstGeom prst="rect">
            <a:avLst/>
          </a:prstGeom>
        </p:spPr>
      </p:pic>
      <p:pic>
        <p:nvPicPr>
          <p:cNvPr id="13" name="Picture 12" descr="A close-up of a yellow circle&#10;&#10;Description automatically generated">
            <a:extLst>
              <a:ext uri="{FF2B5EF4-FFF2-40B4-BE49-F238E27FC236}">
                <a16:creationId xmlns:a16="http://schemas.microsoft.com/office/drawing/2014/main" id="{159B39DB-ED20-4BD8-CD82-2F087FF4F38F}"/>
              </a:ext>
            </a:extLst>
          </p:cNvPr>
          <p:cNvPicPr>
            <a:picLocks noChangeAspect="1"/>
          </p:cNvPicPr>
          <p:nvPr/>
        </p:nvPicPr>
        <p:blipFill>
          <a:blip r:embed="rId5"/>
          <a:stretch>
            <a:fillRect/>
          </a:stretch>
        </p:blipFill>
        <p:spPr>
          <a:xfrm>
            <a:off x="1107085" y="4150336"/>
            <a:ext cx="3383319" cy="2313025"/>
          </a:xfrm>
          <a:prstGeom prst="rect">
            <a:avLst/>
          </a:prstGeom>
        </p:spPr>
      </p:pic>
      <p:pic>
        <p:nvPicPr>
          <p:cNvPr id="14" name="Picture 13" descr="A shrimp with a black background&#10;&#10;Description automatically generated">
            <a:extLst>
              <a:ext uri="{FF2B5EF4-FFF2-40B4-BE49-F238E27FC236}">
                <a16:creationId xmlns:a16="http://schemas.microsoft.com/office/drawing/2014/main" id="{9D79CDAE-1596-6AEB-022D-F1321C18136C}"/>
              </a:ext>
            </a:extLst>
          </p:cNvPr>
          <p:cNvPicPr>
            <a:picLocks noChangeAspect="1"/>
          </p:cNvPicPr>
          <p:nvPr/>
        </p:nvPicPr>
        <p:blipFill>
          <a:blip r:embed="rId6"/>
          <a:stretch>
            <a:fillRect/>
          </a:stretch>
        </p:blipFill>
        <p:spPr>
          <a:xfrm>
            <a:off x="5613078" y="1701539"/>
            <a:ext cx="3038622" cy="2409941"/>
          </a:xfrm>
          <a:prstGeom prst="rect">
            <a:avLst/>
          </a:prstGeom>
        </p:spPr>
      </p:pic>
      <p:sp>
        <p:nvSpPr>
          <p:cNvPr id="5" name="Google Shape;531;g2b808918c96_0_97">
            <a:extLst>
              <a:ext uri="{FF2B5EF4-FFF2-40B4-BE49-F238E27FC236}">
                <a16:creationId xmlns:a16="http://schemas.microsoft.com/office/drawing/2014/main" id="{245A82ED-0235-C4D6-96AE-959C3DE192CE}"/>
              </a:ext>
            </a:extLst>
          </p:cNvPr>
          <p:cNvSpPr/>
          <p:nvPr/>
        </p:nvSpPr>
        <p:spPr>
          <a:xfrm>
            <a:off x="932774" y="4051648"/>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76610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6" name="Picture 5" descr="A close-up of a yellow circle&#10;&#10;Description automatically generated">
            <a:extLst>
              <a:ext uri="{FF2B5EF4-FFF2-40B4-BE49-F238E27FC236}">
                <a16:creationId xmlns:a16="http://schemas.microsoft.com/office/drawing/2014/main" id="{234637CF-EF25-027A-5232-AD90C093C792}"/>
              </a:ext>
            </a:extLst>
          </p:cNvPr>
          <p:cNvPicPr>
            <a:picLocks noChangeAspect="1"/>
          </p:cNvPicPr>
          <p:nvPr/>
        </p:nvPicPr>
        <p:blipFill>
          <a:blip r:embed="rId3"/>
          <a:stretch>
            <a:fillRect/>
          </a:stretch>
        </p:blipFill>
        <p:spPr>
          <a:xfrm>
            <a:off x="5200254" y="1150362"/>
            <a:ext cx="3383319" cy="2313025"/>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Phytoplankton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phytoplankton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010448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2016008"/>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36257" y="3121899"/>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4193936"/>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3682738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a5a1442303_0_32"/>
          <p:cNvSpPr txBox="1"/>
          <p:nvPr/>
        </p:nvSpPr>
        <p:spPr>
          <a:xfrm>
            <a:off x="364325" y="1011625"/>
            <a:ext cx="8569500" cy="1092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Aquatic</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living, growing, or often found in the water</a:t>
            </a:r>
            <a:endParaRPr sz="3000" b="0" i="0" u="none" strike="noStrike" cap="none">
              <a:solidFill>
                <a:srgbClr val="888888"/>
              </a:solidFill>
              <a:latin typeface="Calibri"/>
              <a:ea typeface="Calibri"/>
              <a:cs typeface="Calibri"/>
              <a:sym typeface="Calibri"/>
            </a:endParaRPr>
          </a:p>
        </p:txBody>
      </p:sp>
      <p:pic>
        <p:nvPicPr>
          <p:cNvPr id="155" name="Google Shape;155;g2a5a1442303_0_32"/>
          <p:cNvPicPr preferRelativeResize="0"/>
          <p:nvPr/>
        </p:nvPicPr>
        <p:blipFill rotWithShape="1">
          <a:blip r:embed="rId4">
            <a:alphaModFix/>
          </a:blip>
          <a:srcRect/>
          <a:stretch/>
        </p:blipFill>
        <p:spPr>
          <a:xfrm>
            <a:off x="1389600" y="1827450"/>
            <a:ext cx="6591150" cy="4394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1" name="Google Shape;56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30"/>
          <p:cNvCxnSpPr>
            <a:stCxn id="563" idx="4"/>
            <a:endCxn id="56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5" name="Google Shape;56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3" name="Google Shape;56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6" name="Google Shape;56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plankton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67" name="Google Shape;567;g25e11802ac4_0_2130"/>
          <p:cNvSpPr txBox="1"/>
          <p:nvPr/>
        </p:nvSpPr>
        <p:spPr>
          <a:xfrm>
            <a:off x="1073532" y="526929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Any living thing</a:t>
            </a:r>
            <a:endParaRPr sz="2200" u="none" strike="noStrike" cap="none" dirty="0">
              <a:solidFill>
                <a:srgbClr val="434343"/>
              </a:solidFill>
              <a:latin typeface="Helvetica Light" panose="020B0403020202020204" pitchFamily="34" charset="0"/>
              <a:ea typeface="Helvetica Neue Light"/>
              <a:cs typeface="Helvetica Neue Light"/>
              <a:sym typeface="Helvetica Neue Light"/>
            </a:endParaRPr>
          </a:p>
        </p:txBody>
      </p:sp>
      <p:sp>
        <p:nvSpPr>
          <p:cNvPr id="568" name="Google Shape;568;g25e11802ac4_0_2130"/>
          <p:cNvSpPr txBox="1"/>
          <p:nvPr/>
        </p:nvSpPr>
        <p:spPr>
          <a:xfrm>
            <a:off x="1036257" y="2016008"/>
            <a:ext cx="7874100" cy="46470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200" dirty="0">
                <a:latin typeface="Helvetica Light" panose="020B0403020202020204" pitchFamily="34" charset="0"/>
                <a:ea typeface="Helvetica Neue Light"/>
                <a:cs typeface="Helvetica Neue Light"/>
                <a:sym typeface="Helvetica Neue Light"/>
              </a:rPr>
              <a:t>T</a:t>
            </a:r>
            <a:r>
              <a:rPr lang="en-US" sz="22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569" name="Google Shape;56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25e11802ac4_0_2130"/>
          <p:cNvSpPr txBox="1"/>
          <p:nvPr/>
        </p:nvSpPr>
        <p:spPr>
          <a:xfrm>
            <a:off x="1036257" y="3121899"/>
            <a:ext cx="7874100" cy="43084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3200"/>
              <a:buNone/>
            </a:pPr>
            <a:r>
              <a:rPr lang="en-US" sz="2200" dirty="0">
                <a:latin typeface="Helvetica Light" panose="020B0403020202020204" pitchFamily="34" charset="0"/>
              </a:rPr>
              <a:t>A</a:t>
            </a:r>
            <a:r>
              <a:rPr lang="en-US" sz="2200" dirty="0">
                <a:solidFill>
                  <a:srgbClr val="000000"/>
                </a:solidFill>
                <a:effectLst/>
                <a:latin typeface="Helvetica Light" panose="020B0403020202020204" pitchFamily="34" charset="0"/>
              </a:rPr>
              <a:t>ny living thing that lives in the ocean</a:t>
            </a:r>
            <a:endParaRPr lang="en-US" sz="2200" dirty="0">
              <a:solidFill>
                <a:schemeClr val="dk1"/>
              </a:solidFill>
              <a:latin typeface="Helvetica Light" panose="020B0403020202020204" pitchFamily="34" charset="0"/>
            </a:endParaRPr>
          </a:p>
        </p:txBody>
      </p:sp>
      <p:sp>
        <p:nvSpPr>
          <p:cNvPr id="571" name="Google Shape;57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2" name="Google Shape;57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3" name="Google Shape;57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4" name="Google Shape;57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5" name="Google Shape;575;g25e11802ac4_0_2130"/>
          <p:cNvSpPr txBox="1"/>
          <p:nvPr/>
        </p:nvSpPr>
        <p:spPr>
          <a:xfrm>
            <a:off x="1036257" y="4193936"/>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u="none" strike="noStrike" cap="none" dirty="0">
                <a:solidFill>
                  <a:schemeClr val="dk1"/>
                </a:solidFill>
                <a:highlight>
                  <a:srgbClr val="FFFFFF"/>
                </a:highlight>
                <a:latin typeface="Helvetica Light" panose="020B0403020202020204" pitchFamily="34" charset="0"/>
                <a:ea typeface="Helvetica Neue Light"/>
                <a:cs typeface="Helvetica Neue Light"/>
                <a:sym typeface="Helvetica Neue Light"/>
              </a:rPr>
              <a:t>A natural, large body of water surrounded by land</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4" name="Google Shape;597;g2b808918c96_0_120">
            <a:extLst>
              <a:ext uri="{FF2B5EF4-FFF2-40B4-BE49-F238E27FC236}">
                <a16:creationId xmlns:a16="http://schemas.microsoft.com/office/drawing/2014/main" id="{C99294B7-2759-E3DD-6F57-C7E3939B729E}"/>
              </a:ext>
            </a:extLst>
          </p:cNvPr>
          <p:cNvSpPr/>
          <p:nvPr/>
        </p:nvSpPr>
        <p:spPr>
          <a:xfrm>
            <a:off x="319991" y="1815047"/>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51579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6" name="Picture 5" descr="A close-up of a yellow circle&#10;&#10;Description automatically generated">
            <a:extLst>
              <a:ext uri="{FF2B5EF4-FFF2-40B4-BE49-F238E27FC236}">
                <a16:creationId xmlns:a16="http://schemas.microsoft.com/office/drawing/2014/main" id="{234637CF-EF25-027A-5232-AD90C093C792}"/>
              </a:ext>
            </a:extLst>
          </p:cNvPr>
          <p:cNvPicPr>
            <a:picLocks noChangeAspect="1"/>
          </p:cNvPicPr>
          <p:nvPr/>
        </p:nvPicPr>
        <p:blipFill>
          <a:blip r:embed="rId3"/>
          <a:stretch>
            <a:fillRect/>
          </a:stretch>
        </p:blipFill>
        <p:spPr>
          <a:xfrm>
            <a:off x="5200254" y="1150362"/>
            <a:ext cx="3383319" cy="2313025"/>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Phytoplankton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phytoplankton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68;g25e11802ac4_0_2130">
            <a:extLst>
              <a:ext uri="{FF2B5EF4-FFF2-40B4-BE49-F238E27FC236}">
                <a16:creationId xmlns:a16="http://schemas.microsoft.com/office/drawing/2014/main" id="{55060D83-5B65-A3D7-9134-CD23BDAF7960}"/>
              </a:ext>
            </a:extLst>
          </p:cNvPr>
          <p:cNvSpPr txBox="1"/>
          <p:nvPr/>
        </p:nvSpPr>
        <p:spPr>
          <a:xfrm>
            <a:off x="772647" y="1607078"/>
            <a:ext cx="3366600" cy="131108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a:t>
            </a:r>
            <a:r>
              <a:rPr lang="en-US" sz="24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2135628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Fish</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Green Algae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C</a:t>
            </a:r>
            <a:r>
              <a:rPr lang="en-US" sz="2400" b="0" i="0" u="none" strike="noStrike" cap="none" dirty="0">
                <a:solidFill>
                  <a:srgbClr val="43464D"/>
                </a:solidFill>
                <a:latin typeface="Helvetica Neue Light"/>
                <a:ea typeface="Helvetica Neue Light"/>
                <a:cs typeface="Helvetica Neue Light"/>
                <a:sym typeface="Helvetica Neue Light"/>
              </a:rPr>
              <a:t>opepods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Whales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8" name="Google Shape;62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67"/>
          <p:cNvCxnSpPr>
            <a:stCxn id="630" idx="4"/>
            <a:endCxn id="62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2" name="Google Shape;63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0" name="Google Shape;63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t>
            </a:r>
            <a:r>
              <a:rPr lang="en-US" sz="3000" b="1"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plankton </a:t>
            </a:r>
            <a:r>
              <a:rPr lang="en-US" sz="3000" b="0" i="0"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dirty="0">
              <a:solidFill>
                <a:srgbClr val="000000"/>
              </a:solidFill>
              <a:latin typeface="Arial"/>
              <a:ea typeface="Arial"/>
              <a:cs typeface="Arial"/>
              <a:sym typeface="Arial"/>
            </a:endParaRPr>
          </a:p>
        </p:txBody>
      </p:sp>
      <p:sp>
        <p:nvSpPr>
          <p:cNvPr id="634" name="Google Shape;63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343"/>
                </a:solidFill>
                <a:latin typeface="Helvetica Neue Light"/>
                <a:ea typeface="Helvetica Neue Light"/>
                <a:cs typeface="Helvetica Neue Light"/>
                <a:sym typeface="Helvetica Neue Light"/>
              </a:rPr>
              <a:t>Fish</a:t>
            </a:r>
            <a:endParaRPr sz="1400" b="0" i="0" u="none" strike="noStrike" cap="none" dirty="0">
              <a:solidFill>
                <a:srgbClr val="434343"/>
              </a:solidFill>
              <a:latin typeface="Arial"/>
              <a:ea typeface="Arial"/>
              <a:cs typeface="Arial"/>
              <a:sym typeface="Arial"/>
            </a:endParaRPr>
          </a:p>
        </p:txBody>
      </p:sp>
      <p:sp>
        <p:nvSpPr>
          <p:cNvPr id="635" name="Google Shape;635;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Green Algae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6" name="Google Shape;63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C</a:t>
            </a:r>
            <a:r>
              <a:rPr lang="en-US" sz="2400" b="0" i="0" u="none" strike="noStrike" cap="none" dirty="0">
                <a:solidFill>
                  <a:srgbClr val="43464D"/>
                </a:solidFill>
                <a:latin typeface="Helvetica Neue Light"/>
                <a:ea typeface="Helvetica Neue Light"/>
                <a:cs typeface="Helvetica Neue Light"/>
                <a:sym typeface="Helvetica Neue Light"/>
              </a:rPr>
              <a:t>opepods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38" name="Google Shape;63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9" name="Google Shape;63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40" name="Google Shape;64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1" name="Google Shape;64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2" name="Google Shape;64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Whales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64;g2b808918c96_0_144">
            <a:extLst>
              <a:ext uri="{FF2B5EF4-FFF2-40B4-BE49-F238E27FC236}">
                <a16:creationId xmlns:a16="http://schemas.microsoft.com/office/drawing/2014/main" id="{2E09EE8C-0B08-4DEF-697D-DAF30B6467E8}"/>
              </a:ext>
            </a:extLst>
          </p:cNvPr>
          <p:cNvSpPr/>
          <p:nvPr/>
        </p:nvSpPr>
        <p:spPr>
          <a:xfrm>
            <a:off x="325969" y="3782547"/>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140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6" name="Picture 5" descr="A close-up of a yellow circle&#10;&#10;Description automatically generated">
            <a:extLst>
              <a:ext uri="{FF2B5EF4-FFF2-40B4-BE49-F238E27FC236}">
                <a16:creationId xmlns:a16="http://schemas.microsoft.com/office/drawing/2014/main" id="{234637CF-EF25-027A-5232-AD90C093C792}"/>
              </a:ext>
            </a:extLst>
          </p:cNvPr>
          <p:cNvPicPr>
            <a:picLocks noChangeAspect="1"/>
          </p:cNvPicPr>
          <p:nvPr/>
        </p:nvPicPr>
        <p:blipFill>
          <a:blip r:embed="rId3"/>
          <a:stretch>
            <a:fillRect/>
          </a:stretch>
        </p:blipFill>
        <p:spPr>
          <a:xfrm>
            <a:off x="5200254" y="1150362"/>
            <a:ext cx="3383319" cy="2313025"/>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Phytoplankton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phytoplankton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68;g25e11802ac4_0_2130">
            <a:extLst>
              <a:ext uri="{FF2B5EF4-FFF2-40B4-BE49-F238E27FC236}">
                <a16:creationId xmlns:a16="http://schemas.microsoft.com/office/drawing/2014/main" id="{55060D83-5B65-A3D7-9134-CD23BDAF7960}"/>
              </a:ext>
            </a:extLst>
          </p:cNvPr>
          <p:cNvSpPr txBox="1"/>
          <p:nvPr/>
        </p:nvSpPr>
        <p:spPr>
          <a:xfrm>
            <a:off x="772647" y="1607078"/>
            <a:ext cx="3366600" cy="131108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a:t>
            </a:r>
            <a:r>
              <a:rPr lang="en-US" sz="24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 name="Google Shape;637;g25e11802ac4_0_2367">
            <a:extLst>
              <a:ext uri="{FF2B5EF4-FFF2-40B4-BE49-F238E27FC236}">
                <a16:creationId xmlns:a16="http://schemas.microsoft.com/office/drawing/2014/main" id="{DF4CE08D-310A-9D6A-6DA2-618BBEADD65F}"/>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Green Algae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13387508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phyto</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25" y="3068361"/>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Phytoplankton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25" y="4268061"/>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Phytoplankton help make a lot of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25" y="562179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Phytoplankton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25" y="1823576"/>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Phytoplankton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6" name="Google Shape;69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7" name="Google Shape;697;g25e11802ac4_0_2536"/>
          <p:cNvCxnSpPr>
            <a:stCxn id="698" idx="4"/>
            <a:endCxn id="69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0" name="Google Shape;70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8" name="Google Shape;69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1" name="Google Shape;701;g25e11802ac4_0_2536"/>
          <p:cNvSpPr txBox="1"/>
          <p:nvPr/>
        </p:nvSpPr>
        <p:spPr>
          <a:xfrm>
            <a:off x="582425" y="219850"/>
            <a:ext cx="83652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phyto</a:t>
            </a:r>
            <a:r>
              <a:rPr lang="en-US" sz="2900" i="1" dirty="0">
                <a:latin typeface="Calibri"/>
                <a:ea typeface="Calibri"/>
                <a:cs typeface="Calibri"/>
                <a:sym typeface="Calibri"/>
              </a:rPr>
              <a:t>plankton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02" name="Google Shape;702;g25e11802ac4_0_2536"/>
          <p:cNvSpPr txBox="1"/>
          <p:nvPr/>
        </p:nvSpPr>
        <p:spPr>
          <a:xfrm>
            <a:off x="1073525" y="3068361"/>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Phytoplankton make the Wi-Fi we use to access the internet</a:t>
            </a:r>
            <a:endParaRPr sz="2200" b="0" i="0" u="none" strike="noStrike" cap="none" dirty="0">
              <a:solidFill>
                <a:srgbClr val="434343"/>
              </a:solidFill>
              <a:latin typeface="Arial"/>
              <a:ea typeface="Arial"/>
              <a:cs typeface="Arial"/>
              <a:sym typeface="Arial"/>
            </a:endParaRPr>
          </a:p>
        </p:txBody>
      </p:sp>
      <p:sp>
        <p:nvSpPr>
          <p:cNvPr id="703" name="Google Shape;703;g25e11802ac4_0_2536"/>
          <p:cNvSpPr txBox="1"/>
          <p:nvPr/>
        </p:nvSpPr>
        <p:spPr>
          <a:xfrm>
            <a:off x="1073525" y="4268061"/>
            <a:ext cx="7874100" cy="46470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Neue Light"/>
                <a:ea typeface="Helvetica Neue Light"/>
                <a:cs typeface="Helvetica Neue Light"/>
                <a:sym typeface="Helvetica Neue Light"/>
              </a:rPr>
              <a:t>Phytoplankton help make a lot of the oxygen we breathe.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4" name="Google Shape;70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25e11802ac4_0_2536"/>
          <p:cNvSpPr txBox="1"/>
          <p:nvPr/>
        </p:nvSpPr>
        <p:spPr>
          <a:xfrm>
            <a:off x="1073525" y="562179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Phytoplankton help us to learn how to drive.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06" name="Google Shape;70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7" name="Google Shape;70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8" name="Google Shape;70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9" name="Google Shape;70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10" name="Google Shape;710;g25e11802ac4_0_2536"/>
          <p:cNvSpPr txBox="1"/>
          <p:nvPr/>
        </p:nvSpPr>
        <p:spPr>
          <a:xfrm>
            <a:off x="1073525" y="1823576"/>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Phytoplankton build underwater habitats for marine organisms and that makes me happy. </a:t>
            </a:r>
            <a:endParaRPr sz="2200" b="0" i="0" u="none" strike="noStrike" cap="none" dirty="0">
              <a:solidFill>
                <a:srgbClr val="434343"/>
              </a:solidFill>
              <a:latin typeface="Arial"/>
              <a:ea typeface="Arial"/>
              <a:cs typeface="Arial"/>
              <a:sym typeface="Arial"/>
            </a:endParaRPr>
          </a:p>
        </p:txBody>
      </p:sp>
      <p:sp>
        <p:nvSpPr>
          <p:cNvPr id="2" name="Google Shape;732;g2b808918c96_0_169">
            <a:extLst>
              <a:ext uri="{FF2B5EF4-FFF2-40B4-BE49-F238E27FC236}">
                <a16:creationId xmlns:a16="http://schemas.microsoft.com/office/drawing/2014/main" id="{3E798D96-2963-44D5-7B7E-18B9B371C440}"/>
              </a:ext>
            </a:extLst>
          </p:cNvPr>
          <p:cNvSpPr/>
          <p:nvPr/>
        </p:nvSpPr>
        <p:spPr>
          <a:xfrm>
            <a:off x="276813" y="3995776"/>
            <a:ext cx="8473855" cy="100356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90640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6" name="Picture 5" descr="A close-up of a yellow circle&#10;&#10;Description automatically generated">
            <a:extLst>
              <a:ext uri="{FF2B5EF4-FFF2-40B4-BE49-F238E27FC236}">
                <a16:creationId xmlns:a16="http://schemas.microsoft.com/office/drawing/2014/main" id="{234637CF-EF25-027A-5232-AD90C093C792}"/>
              </a:ext>
            </a:extLst>
          </p:cNvPr>
          <p:cNvPicPr>
            <a:picLocks noChangeAspect="1"/>
          </p:cNvPicPr>
          <p:nvPr/>
        </p:nvPicPr>
        <p:blipFill>
          <a:blip r:embed="rId3"/>
          <a:stretch>
            <a:fillRect/>
          </a:stretch>
        </p:blipFill>
        <p:spPr>
          <a:xfrm>
            <a:off x="5200254" y="1150362"/>
            <a:ext cx="3383319" cy="2313025"/>
          </a:xfrm>
          <a:prstGeom prst="rect">
            <a:avLst/>
          </a:prstGeom>
        </p:spPr>
      </p:pic>
      <p:sp>
        <p:nvSpPr>
          <p:cNvPr id="474" name="Google Shape;47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75" name="Google Shape;47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76" name="Google Shape;476;g25e11802ac4_0_1886"/>
          <p:cNvCxnSpPr>
            <a:stCxn id="477" idx="4"/>
            <a:endCxn id="4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78" name="Google Shape;47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79" name="Google Shape;47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77" name="Google Shape;47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0" name="Google Shape;480;g25e11802ac4_0_1886"/>
          <p:cNvSpPr txBox="1"/>
          <p:nvPr/>
        </p:nvSpPr>
        <p:spPr>
          <a:xfrm>
            <a:off x="2990072" y="3318209"/>
            <a:ext cx="3163800"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Phytoplankton</a:t>
            </a:r>
            <a:endParaRPr sz="700" b="0" i="0" u="none" strike="noStrike" cap="none" dirty="0">
              <a:solidFill>
                <a:srgbClr val="000000"/>
              </a:solidFill>
              <a:latin typeface="Arial"/>
              <a:ea typeface="Arial"/>
              <a:cs typeface="Arial"/>
              <a:sym typeface="Arial"/>
            </a:endParaRPr>
          </a:p>
        </p:txBody>
      </p:sp>
      <p:sp>
        <p:nvSpPr>
          <p:cNvPr id="481" name="Google Shape;48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82" name="Google Shape;48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83" name="Google Shape;48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84" name="Google Shape;48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phytoplankton </a:t>
            </a:r>
            <a:r>
              <a:rPr lang="en-US" sz="1700" b="0" i="0" u="none" strike="noStrike" cap="none" dirty="0">
                <a:solidFill>
                  <a:srgbClr val="000000"/>
                </a:solidFill>
                <a:latin typeface="Helvetica Neue Light"/>
                <a:ea typeface="Helvetica Neue Light"/>
                <a:cs typeface="Helvetica Neue Light"/>
                <a:sym typeface="Helvetica Neue Light"/>
              </a:rPr>
              <a:t>impact my life?</a:t>
            </a:r>
            <a:endParaRPr sz="1700" b="0" i="0" u="none" strike="noStrike" cap="none" dirty="0">
              <a:solidFill>
                <a:srgbClr val="000000"/>
              </a:solidFill>
              <a:latin typeface="Arial"/>
              <a:ea typeface="Arial"/>
              <a:cs typeface="Arial"/>
              <a:sym typeface="Arial"/>
            </a:endParaRPr>
          </a:p>
        </p:txBody>
      </p:sp>
      <p:sp>
        <p:nvSpPr>
          <p:cNvPr id="485" name="Google Shape;48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86" name="Google Shape;48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7" name="Google Shape;487;g25e11802ac4_0_1886"/>
          <p:cNvCxnSpPr>
            <a:stCxn id="488" idx="4"/>
            <a:endCxn id="48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9" name="Google Shape;48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0" name="Google Shape;49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8" name="Google Shape;48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68;g25e11802ac4_0_2130">
            <a:extLst>
              <a:ext uri="{FF2B5EF4-FFF2-40B4-BE49-F238E27FC236}">
                <a16:creationId xmlns:a16="http://schemas.microsoft.com/office/drawing/2014/main" id="{55060D83-5B65-A3D7-9134-CD23BDAF7960}"/>
              </a:ext>
            </a:extLst>
          </p:cNvPr>
          <p:cNvSpPr txBox="1"/>
          <p:nvPr/>
        </p:nvSpPr>
        <p:spPr>
          <a:xfrm>
            <a:off x="772647" y="1607078"/>
            <a:ext cx="3366600" cy="131108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Light" panose="020B0403020202020204" pitchFamily="34" charset="0"/>
                <a:ea typeface="Helvetica Neue Light"/>
                <a:cs typeface="Helvetica Neue Light"/>
                <a:sym typeface="Helvetica Neue Light"/>
              </a:rPr>
              <a:t>T</a:t>
            </a:r>
            <a:r>
              <a:rPr lang="en-US" sz="2400" u="none" strike="noStrike" cap="none" dirty="0">
                <a:solidFill>
                  <a:srgbClr val="000000"/>
                </a:solidFill>
                <a:latin typeface="Helvetica Light" panose="020B0403020202020204" pitchFamily="34" charset="0"/>
                <a:ea typeface="Helvetica Neue Light"/>
                <a:cs typeface="Helvetica Neue Light"/>
                <a:sym typeface="Helvetica Neue Light"/>
              </a:rPr>
              <a:t>iny plant-like organisms that float or drift in the water</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7" name="Google Shape;637;g25e11802ac4_0_2367">
            <a:extLst>
              <a:ext uri="{FF2B5EF4-FFF2-40B4-BE49-F238E27FC236}">
                <a16:creationId xmlns:a16="http://schemas.microsoft.com/office/drawing/2014/main" id="{DF4CE08D-310A-9D6A-6DA2-618BBEADD65F}"/>
              </a:ext>
            </a:extLst>
          </p:cNvPr>
          <p:cNvSpPr txBox="1"/>
          <p:nvPr/>
        </p:nvSpPr>
        <p:spPr>
          <a:xfrm>
            <a:off x="812563" y="4812587"/>
            <a:ext cx="2713402"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solidFill>
                  <a:srgbClr val="43464D"/>
                </a:solidFill>
                <a:latin typeface="Helvetica Light" panose="020B0403020202020204" pitchFamily="34" charset="0"/>
                <a:ea typeface="Helvetica Neue Light"/>
                <a:cs typeface="Helvetica Neue Light"/>
                <a:sym typeface="Helvetica Neue Light"/>
              </a:rPr>
              <a:t>Green Algae</a:t>
            </a:r>
            <a:endParaRPr sz="24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
        <p:nvSpPr>
          <p:cNvPr id="8" name="Google Shape;703;g25e11802ac4_0_2536">
            <a:extLst>
              <a:ext uri="{FF2B5EF4-FFF2-40B4-BE49-F238E27FC236}">
                <a16:creationId xmlns:a16="http://schemas.microsoft.com/office/drawing/2014/main" id="{0E2CCE72-359B-D6D7-A6C8-3FCB561540A3}"/>
              </a:ext>
            </a:extLst>
          </p:cNvPr>
          <p:cNvSpPr txBox="1"/>
          <p:nvPr/>
        </p:nvSpPr>
        <p:spPr>
          <a:xfrm>
            <a:off x="4901274" y="4660290"/>
            <a:ext cx="3733673" cy="1209522"/>
          </a:xfrm>
          <a:prstGeom prst="rect">
            <a:avLst/>
          </a:prstGeom>
          <a:noFill/>
          <a:ln>
            <a:noFill/>
          </a:ln>
        </p:spPr>
        <p:txBody>
          <a:bodyPr spcFirstLastPara="1" wrap="square" lIns="91425" tIns="45700" rIns="91425" bIns="45700" anchor="t" anchorCtr="0">
            <a:spAutoFit/>
          </a:bodyPr>
          <a:lstStyle/>
          <a:p>
            <a:pPr>
              <a:lnSpc>
                <a:spcPct val="110000"/>
              </a:lnSpc>
              <a:buSzPts val="2200"/>
            </a:pPr>
            <a:r>
              <a:rPr lang="en-US" sz="2200" dirty="0">
                <a:solidFill>
                  <a:srgbClr val="43464D"/>
                </a:solidFill>
                <a:latin typeface="Helvetica Light" panose="020B0403020202020204" pitchFamily="34" charset="0"/>
                <a:ea typeface="Helvetica Neue Light"/>
                <a:cs typeface="Helvetica Neue Light"/>
                <a:sym typeface="Helvetica Neue Light"/>
              </a:rPr>
              <a:t>Phytoplankton help make a lot of the oxygen we breathe.</a:t>
            </a:r>
            <a:endParaRPr sz="2200" u="none" strike="noStrike" cap="none" dirty="0">
              <a:solidFill>
                <a:srgbClr val="000000"/>
              </a:solidFill>
              <a:latin typeface="Helvetica Light" panose="020B0403020202020204" pitchFamily="34" charset="0"/>
              <a:ea typeface="Helvetica Neue Light"/>
              <a:cs typeface="Helvetica Neue Light"/>
              <a:sym typeface="Helvetica Neue Light"/>
            </a:endParaRPr>
          </a:p>
        </p:txBody>
      </p:sp>
    </p:spTree>
    <p:extLst>
      <p:ext uri="{BB962C8B-B14F-4D97-AF65-F5344CB8AC3E}">
        <p14:creationId xmlns:p14="http://schemas.microsoft.com/office/powerpoint/2010/main" val="2987208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65" name="Google Shape;76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Phytoplankton</a:t>
            </a:r>
            <a:r>
              <a:rPr lang="en-US" b="1" dirty="0">
                <a:solidFill>
                  <a:schemeClr val="dk1"/>
                </a:solidFill>
              </a:rPr>
              <a:t>: </a:t>
            </a:r>
            <a:r>
              <a:rPr lang="en-US" b="0" i="0" dirty="0">
                <a:solidFill>
                  <a:srgbClr val="0D0D0D"/>
                </a:solidFill>
                <a:effectLst/>
                <a:latin typeface="Söhne"/>
              </a:rPr>
              <a:t>tiny plant-like organisms that float or drift in the water</a:t>
            </a:r>
            <a:endParaRPr dirty="0">
              <a:solidFill>
                <a:schemeClr val="dk1"/>
              </a:solidFill>
            </a:endParaRPr>
          </a:p>
        </p:txBody>
      </p:sp>
      <p:pic>
        <p:nvPicPr>
          <p:cNvPr id="7" name="Picture 6" descr="A close-up of a microscope&#10;&#10;Description automatically generated">
            <a:extLst>
              <a:ext uri="{FF2B5EF4-FFF2-40B4-BE49-F238E27FC236}">
                <a16:creationId xmlns:a16="http://schemas.microsoft.com/office/drawing/2014/main" id="{9FBCE69A-5750-8263-0D3B-B6BB75B1D3D1}"/>
              </a:ext>
            </a:extLst>
          </p:cNvPr>
          <p:cNvPicPr>
            <a:picLocks noChangeAspect="1"/>
          </p:cNvPicPr>
          <p:nvPr/>
        </p:nvPicPr>
        <p:blipFill>
          <a:blip r:embed="rId3"/>
          <a:stretch>
            <a:fillRect/>
          </a:stretch>
        </p:blipFill>
        <p:spPr>
          <a:xfrm>
            <a:off x="685800" y="1988480"/>
            <a:ext cx="7772400" cy="4481665"/>
          </a:xfrm>
          <a:prstGeom prst="rect">
            <a:avLst/>
          </a:prstGeom>
        </p:spPr>
      </p:pic>
      <p:sp>
        <p:nvSpPr>
          <p:cNvPr id="2" name="Google Shape;455;g2a613fe29c9_2_9" descr="Rewind">
            <a:extLst>
              <a:ext uri="{FF2B5EF4-FFF2-40B4-BE49-F238E27FC236}">
                <a16:creationId xmlns:a16="http://schemas.microsoft.com/office/drawing/2014/main" id="{BACA7CEA-F9FE-CB28-C183-2F7042262C38}"/>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1204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248" name="Google Shape;248;g27e576c1a67_0_281"/>
          <p:cNvPicPr preferRelativeResize="0"/>
          <p:nvPr/>
        </p:nvPicPr>
        <p:blipFill rotWithShape="1">
          <a:blip r:embed="rId3">
            <a:alphaModFix/>
          </a:blip>
          <a:srcRect/>
          <a:stretch/>
        </p:blipFill>
        <p:spPr>
          <a:xfrm>
            <a:off x="1195163" y="1736875"/>
            <a:ext cx="6753675" cy="4506950"/>
          </a:xfrm>
          <a:prstGeom prst="rect">
            <a:avLst/>
          </a:prstGeom>
          <a:noFill/>
          <a:ln>
            <a:noFill/>
          </a:ln>
        </p:spPr>
      </p:pic>
      <p:sp>
        <p:nvSpPr>
          <p:cNvPr id="2" name="Google Shape;161;g2b807f687a5_1_0" descr="Rewind">
            <a:extLst>
              <a:ext uri="{FF2B5EF4-FFF2-40B4-BE49-F238E27FC236}">
                <a16:creationId xmlns:a16="http://schemas.microsoft.com/office/drawing/2014/main" id="{8E9832E1-EB9C-B50F-AFC2-C12F9EAF6BD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9742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lights in the dark&#10;&#10;Description automatically generated">
            <a:extLst>
              <a:ext uri="{FF2B5EF4-FFF2-40B4-BE49-F238E27FC236}">
                <a16:creationId xmlns:a16="http://schemas.microsoft.com/office/drawing/2014/main" id="{73B99E77-C00A-FC24-FF75-724BCD483FFC}"/>
              </a:ext>
            </a:extLst>
          </p:cNvPr>
          <p:cNvPicPr>
            <a:picLocks noChangeAspect="1"/>
          </p:cNvPicPr>
          <p:nvPr/>
        </p:nvPicPr>
        <p:blipFill rotWithShape="1">
          <a:blip r:embed="rId3"/>
          <a:srcRect l="26426" r="15148" b="1"/>
          <a:stretch/>
        </p:blipFill>
        <p:spPr>
          <a:xfrm>
            <a:off x="1891767" y="10"/>
            <a:ext cx="7252231" cy="6857990"/>
          </a:xfrm>
          <a:prstGeom prst="rect">
            <a:avLst/>
          </a:prstGeom>
        </p:spPr>
      </p:pic>
      <p:sp>
        <p:nvSpPr>
          <p:cNvPr id="142" name="Rectangle 14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239151" y="1960649"/>
            <a:ext cx="3263703" cy="3742762"/>
          </a:xfrm>
          <a:prstGeom prst="rect">
            <a:avLst/>
          </a:prstGeom>
        </p:spPr>
        <p:txBody>
          <a:bodyPr spcFirstLastPara="1" vert="horz" lIns="91440" tIns="45720" rIns="91440" bIns="45720" rtlCol="0" anchorCtr="0">
            <a:normAutofit/>
          </a:bodyPr>
          <a:lstStyle/>
          <a:p>
            <a:pPr>
              <a:lnSpc>
                <a:spcPct val="90000"/>
              </a:lnSpc>
              <a:spcAft>
                <a:spcPts val="600"/>
              </a:spcAft>
              <a:buSzPts val="3000"/>
            </a:pPr>
            <a:r>
              <a:rPr lang="en-US" sz="2600" b="1" i="0"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 </a:t>
            </a:r>
            <a:r>
              <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Roboto"/>
              </a:rPr>
              <a:t>How does the world of plankton, play an important role in helping life in the ocean and influencing the health of our entire planet?</a:t>
            </a:r>
            <a:endParaRPr lang="en-US" sz="2600" b="0" i="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95661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09" name="Google Shape;80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10" name="Google Shape;81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11" name="Google Shape;81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12" name="Google Shape;81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985697" y="303150"/>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4800" b="1" u="sng" dirty="0">
                <a:solidFill>
                  <a:schemeClr val="dk1"/>
                </a:solidFill>
              </a:rPr>
              <a:t>Organism</a:t>
            </a:r>
            <a:r>
              <a:rPr lang="en-US" sz="4800" b="1" dirty="0">
                <a:solidFill>
                  <a:schemeClr val="dk1"/>
                </a:solidFill>
              </a:rPr>
              <a:t>: </a:t>
            </a:r>
            <a:r>
              <a:rPr lang="en-US" sz="4800" dirty="0">
                <a:solidFill>
                  <a:schemeClr val="dk1"/>
                </a:solidFill>
              </a:rPr>
              <a:t>any living thing</a:t>
            </a:r>
            <a:endParaRPr sz="4800" dirty="0"/>
          </a:p>
        </p:txBody>
      </p:sp>
      <p:sp>
        <p:nvSpPr>
          <p:cNvPr id="7" name="Rectangle 6">
            <a:extLst>
              <a:ext uri="{FF2B5EF4-FFF2-40B4-BE49-F238E27FC236}">
                <a16:creationId xmlns:a16="http://schemas.microsoft.com/office/drawing/2014/main" id="{29B6F37C-6C1C-B1B1-62EC-61E50B580790}"/>
              </a:ext>
            </a:extLst>
          </p:cNvPr>
          <p:cNvSpPr/>
          <p:nvPr/>
        </p:nvSpPr>
        <p:spPr>
          <a:xfrm>
            <a:off x="661974" y="1629507"/>
            <a:ext cx="1940550" cy="4583723"/>
          </a:xfrm>
          <a:prstGeom prst="rect">
            <a:avLst/>
          </a:prstGeom>
          <a:blipFill dpi="0" rotWithShape="1">
            <a:blip r:embed="rId3">
              <a:extLst>
                <a:ext uri="{28A0092B-C50C-407E-A947-70E740481C1C}">
                  <a14:useLocalDpi xmlns:a14="http://schemas.microsoft.com/office/drawing/2010/main" val="0"/>
                </a:ext>
              </a:extLst>
            </a:blip>
            <a:srcRect/>
            <a:stretch>
              <a:fillRect l="-53665" r="-819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E60653-0A84-2EBD-4C86-47B548217FD2}"/>
              </a:ext>
            </a:extLst>
          </p:cNvPr>
          <p:cNvSpPr/>
          <p:nvPr/>
        </p:nvSpPr>
        <p:spPr>
          <a:xfrm>
            <a:off x="2602524" y="1629506"/>
            <a:ext cx="1940550" cy="4583723"/>
          </a:xfrm>
          <a:prstGeom prst="rect">
            <a:avLst/>
          </a:prstGeom>
          <a:blipFill dpi="0" rotWithShape="1">
            <a:blip r:embed="rId4">
              <a:extLst>
                <a:ext uri="{28A0092B-C50C-407E-A947-70E740481C1C}">
                  <a14:useLocalDpi xmlns:a14="http://schemas.microsoft.com/office/drawing/2010/main" val="0"/>
                </a:ext>
              </a:extLst>
            </a:blip>
            <a:srcRect/>
            <a:stretch>
              <a:fillRect l="-23037" r="-2303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CFA2AB-739E-6A98-1961-89999C81F7F7}"/>
              </a:ext>
            </a:extLst>
          </p:cNvPr>
          <p:cNvSpPr/>
          <p:nvPr/>
        </p:nvSpPr>
        <p:spPr>
          <a:xfrm>
            <a:off x="4543074" y="1629505"/>
            <a:ext cx="1940550" cy="4583723"/>
          </a:xfrm>
          <a:prstGeom prst="rect">
            <a:avLst/>
          </a:prstGeom>
          <a:blipFill dpi="0" rotWithShape="1">
            <a:blip r:embed="rId5">
              <a:extLst>
                <a:ext uri="{28A0092B-C50C-407E-A947-70E740481C1C}">
                  <a14:useLocalDpi xmlns:a14="http://schemas.microsoft.com/office/drawing/2010/main" val="0"/>
                </a:ext>
              </a:extLst>
            </a:blip>
            <a:srcRect/>
            <a:stretch>
              <a:fillRect l="-32461" r="-701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2BE2FC-2CAB-8FBF-0847-DA3F5D4A28EE}"/>
              </a:ext>
            </a:extLst>
          </p:cNvPr>
          <p:cNvSpPr/>
          <p:nvPr/>
        </p:nvSpPr>
        <p:spPr>
          <a:xfrm>
            <a:off x="6483624" y="1629505"/>
            <a:ext cx="1940550" cy="4583723"/>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61;g2b807f687a5_1_0" descr="Rewind">
            <a:extLst>
              <a:ext uri="{FF2B5EF4-FFF2-40B4-BE49-F238E27FC236}">
                <a16:creationId xmlns:a16="http://schemas.microsoft.com/office/drawing/2014/main" id="{F84E2C09-FFD4-A025-562F-8AA3189B1ACD}"/>
              </a:ext>
            </a:extLst>
          </p:cNvPr>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Marine Organism</a:t>
            </a:r>
            <a:r>
              <a:rPr lang="en-US" b="1" dirty="0">
                <a:solidFill>
                  <a:schemeClr val="dk1"/>
                </a:solidFill>
              </a:rPr>
              <a:t>: </a:t>
            </a:r>
            <a:r>
              <a:rPr lang="en-US" b="0" i="0" dirty="0">
                <a:solidFill>
                  <a:srgbClr val="000000"/>
                </a:solidFill>
                <a:effectLst/>
                <a:latin typeface="Arial" panose="020B0604020202020204" pitchFamily="34" charset="0"/>
              </a:rPr>
              <a:t>any living thing that lives in the ocean</a:t>
            </a:r>
            <a:endParaRPr dirty="0">
              <a:solidFill>
                <a:schemeClr val="dk1"/>
              </a:solidFill>
            </a:endParaRPr>
          </a:p>
        </p:txBody>
      </p:sp>
      <p:pic>
        <p:nvPicPr>
          <p:cNvPr id="3" name="Picture 2" descr="A group of sea animals&#10;&#10;Description automatically generated">
            <a:extLst>
              <a:ext uri="{FF2B5EF4-FFF2-40B4-BE49-F238E27FC236}">
                <a16:creationId xmlns:a16="http://schemas.microsoft.com/office/drawing/2014/main" id="{0D32C174-B281-8D82-E1DD-41D369492A3E}"/>
              </a:ext>
            </a:extLst>
          </p:cNvPr>
          <p:cNvPicPr>
            <a:picLocks noChangeAspect="1"/>
          </p:cNvPicPr>
          <p:nvPr/>
        </p:nvPicPr>
        <p:blipFill>
          <a:blip r:embed="rId3"/>
          <a:stretch>
            <a:fillRect/>
          </a:stretch>
        </p:blipFill>
        <p:spPr>
          <a:xfrm>
            <a:off x="1298114" y="1756325"/>
            <a:ext cx="6547771" cy="4879549"/>
          </a:xfrm>
          <a:prstGeom prst="rect">
            <a:avLst/>
          </a:prstGeom>
        </p:spPr>
      </p:pic>
      <p:sp>
        <p:nvSpPr>
          <p:cNvPr id="2" name="Google Shape;161;g2b807f687a5_1_0" descr="Rewind">
            <a:extLst>
              <a:ext uri="{FF2B5EF4-FFF2-40B4-BE49-F238E27FC236}">
                <a16:creationId xmlns:a16="http://schemas.microsoft.com/office/drawing/2014/main" id="{3FB353ED-70C2-527F-91B3-E223B5084D2A}"/>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583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643975"/>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Plankton</a:t>
            </a:r>
            <a:r>
              <a:rPr lang="en-US" b="1" dirty="0">
                <a:solidFill>
                  <a:schemeClr val="dk1"/>
                </a:solidFill>
              </a:rPr>
              <a:t>: </a:t>
            </a:r>
            <a:r>
              <a:rPr lang="en-US" b="0" i="0" dirty="0">
                <a:solidFill>
                  <a:srgbClr val="0D0D0D"/>
                </a:solidFill>
                <a:effectLst/>
                <a:latin typeface="Söhne"/>
              </a:rPr>
              <a:t>tiny organisms that float or drift in the water</a:t>
            </a:r>
            <a:endParaRPr dirty="0">
              <a:solidFill>
                <a:schemeClr val="dk1"/>
              </a:solidFill>
            </a:endParaRPr>
          </a:p>
        </p:txBody>
      </p:sp>
      <p:pic>
        <p:nvPicPr>
          <p:cNvPr id="5" name="Picture 4" descr="A group of small white objects&#10;&#10;Description automatically generated">
            <a:extLst>
              <a:ext uri="{FF2B5EF4-FFF2-40B4-BE49-F238E27FC236}">
                <a16:creationId xmlns:a16="http://schemas.microsoft.com/office/drawing/2014/main" id="{6A3FCF52-4400-1A6B-66D6-F4595748F2E3}"/>
              </a:ext>
            </a:extLst>
          </p:cNvPr>
          <p:cNvPicPr>
            <a:picLocks noChangeAspect="1"/>
          </p:cNvPicPr>
          <p:nvPr/>
        </p:nvPicPr>
        <p:blipFill>
          <a:blip r:embed="rId3"/>
          <a:stretch>
            <a:fillRect/>
          </a:stretch>
        </p:blipFill>
        <p:spPr>
          <a:xfrm>
            <a:off x="303841" y="1921971"/>
            <a:ext cx="8536318" cy="4713903"/>
          </a:xfrm>
          <a:prstGeom prst="rect">
            <a:avLst/>
          </a:prstGeom>
        </p:spPr>
      </p:pic>
      <p:sp>
        <p:nvSpPr>
          <p:cNvPr id="2" name="Google Shape;161;g2b807f687a5_1_0" descr="Rewind">
            <a:extLst>
              <a:ext uri="{FF2B5EF4-FFF2-40B4-BE49-F238E27FC236}">
                <a16:creationId xmlns:a16="http://schemas.microsoft.com/office/drawing/2014/main" id="{68B195FB-1A06-E7C8-BD70-3130B66D0966}"/>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9727833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8595</TotalTime>
  <Words>2472</Words>
  <Application>Microsoft Macintosh PowerPoint</Application>
  <PresentationFormat>On-screen Show (4:3)</PresentationFormat>
  <Paragraphs>333</Paragraphs>
  <Slides>62</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Calibri</vt:lpstr>
      <vt:lpstr>Helvetica Neue Light</vt:lpstr>
      <vt:lpstr>Poppins</vt:lpstr>
      <vt:lpstr>Arial</vt:lpstr>
      <vt:lpstr>Helvetica Light</vt:lpstr>
      <vt:lpstr>Helvetica Light</vt:lpstr>
      <vt:lpstr>Söhne</vt:lpstr>
      <vt:lpstr>-apple-system</vt:lpstr>
      <vt:lpstr>Myriad Pro</vt:lpstr>
      <vt:lpstr>GeographWeb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algae is an example of phytoplankton. Green algae are tiny floating plants in the water that make food from sunlight, drift in the water, and are important for sea creatures to eat.</vt:lpstr>
      <vt:lpstr>Diatoms are another example of phytoplankton. Diatoms are tiny single-celled algae. </vt:lpstr>
      <vt:lpstr>PowerPoint Presentation</vt:lpstr>
      <vt:lpstr>Seagrasses are NOT an example of phytoplankton. Seagrasses are flowering plants that grow in marine environments but are not phytoplankton. They are rooted in the sediment and have a different life cycle.</vt:lpstr>
      <vt:lpstr>Moss or algae on rocks are also NOT examples of phytoplankton. While these may be algae, they are not phytoplankton. Phytoplankton are characterized by their ability to drift with water currents.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26</cp:revision>
  <dcterms:created xsi:type="dcterms:W3CDTF">2017-05-16T13:21:17Z</dcterms:created>
  <dcterms:modified xsi:type="dcterms:W3CDTF">2024-02-26T02:55:19Z</dcterms:modified>
</cp:coreProperties>
</file>