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5"/>
  </p:notesMasterIdLst>
  <p:sldIdLst>
    <p:sldId id="256" r:id="rId2"/>
    <p:sldId id="257" r:id="rId3"/>
    <p:sldId id="258" r:id="rId4"/>
    <p:sldId id="259" r:id="rId5"/>
    <p:sldId id="260" r:id="rId6"/>
    <p:sldId id="316" r:id="rId7"/>
    <p:sldId id="317" r:id="rId8"/>
    <p:sldId id="338" r:id="rId9"/>
    <p:sldId id="263" r:id="rId10"/>
    <p:sldId id="264" r:id="rId11"/>
    <p:sldId id="265" r:id="rId12"/>
    <p:sldId id="318" r:id="rId13"/>
    <p:sldId id="321" r:id="rId14"/>
    <p:sldId id="319" r:id="rId15"/>
    <p:sldId id="320" r:id="rId16"/>
    <p:sldId id="339" r:id="rId17"/>
    <p:sldId id="340" r:id="rId18"/>
    <p:sldId id="270" r:id="rId19"/>
    <p:sldId id="271" r:id="rId20"/>
    <p:sldId id="272" r:id="rId21"/>
    <p:sldId id="273" r:id="rId22"/>
    <p:sldId id="274" r:id="rId23"/>
    <p:sldId id="275" r:id="rId24"/>
    <p:sldId id="276" r:id="rId25"/>
    <p:sldId id="341" r:id="rId26"/>
    <p:sldId id="342" r:id="rId27"/>
    <p:sldId id="277" r:id="rId28"/>
    <p:sldId id="343" r:id="rId29"/>
    <p:sldId id="344" r:id="rId30"/>
    <p:sldId id="278" r:id="rId31"/>
    <p:sldId id="349" r:id="rId32"/>
    <p:sldId id="353" r:id="rId33"/>
    <p:sldId id="351" r:id="rId34"/>
    <p:sldId id="352" r:id="rId35"/>
    <p:sldId id="285" r:id="rId36"/>
    <p:sldId id="286" r:id="rId37"/>
    <p:sldId id="287" r:id="rId38"/>
    <p:sldId id="288" r:id="rId39"/>
    <p:sldId id="289" r:id="rId40"/>
    <p:sldId id="290" r:id="rId41"/>
    <p:sldId id="291" r:id="rId42"/>
    <p:sldId id="292" r:id="rId43"/>
    <p:sldId id="294" r:id="rId44"/>
    <p:sldId id="354" r:id="rId45"/>
    <p:sldId id="296" r:id="rId46"/>
    <p:sldId id="297" r:id="rId47"/>
    <p:sldId id="298" r:id="rId48"/>
    <p:sldId id="357" r:id="rId49"/>
    <p:sldId id="358" r:id="rId50"/>
    <p:sldId id="326" r:id="rId51"/>
    <p:sldId id="359" r:id="rId52"/>
    <p:sldId id="360" r:id="rId53"/>
    <p:sldId id="304" r:id="rId54"/>
    <p:sldId id="361" r:id="rId55"/>
    <p:sldId id="362" r:id="rId56"/>
    <p:sldId id="307" r:id="rId57"/>
    <p:sldId id="363" r:id="rId58"/>
    <p:sldId id="364" r:id="rId59"/>
    <p:sldId id="310" r:id="rId60"/>
    <p:sldId id="355" r:id="rId61"/>
    <p:sldId id="356" r:id="rId62"/>
    <p:sldId id="314" r:id="rId63"/>
    <p:sldId id="315" r:id="rId64"/>
  </p:sldIdLst>
  <p:sldSz cx="9144000" cy="6858000" type="screen4x3"/>
  <p:notesSz cx="6858000" cy="9144000"/>
  <p:embeddedFontLst>
    <p:embeddedFont>
      <p:font typeface="Helvetica Neue Light" panose="02000403000000020004" pitchFamily="2" charset="0"/>
      <p:regular r:id="rId66"/>
      <p:bold r:id="rId67"/>
      <p:italic r:id="rId68"/>
      <p:boldItalic r:id="rId69"/>
    </p:embeddedFont>
    <p:embeddedFont>
      <p:font typeface="Poppins" pitchFamily="2" charset="77"/>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ir7ubrOLpA9/YvSpkUOtaXLxhsN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8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0393"/>
  </p:normalViewPr>
  <p:slideViewPr>
    <p:cSldViewPr snapToGrid="0">
      <p:cViewPr varScale="1">
        <p:scale>
          <a:sx n="102" d="100"/>
          <a:sy n="102" d="100"/>
        </p:scale>
        <p:origin x="192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1.whoi.edu/images/jgofs_brochure.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blogs.nasa.gov/earthexpeditions/2018/08/15/just-sit-right-back-and-youll-hear-a-tale-a-tale-of-a-plankton-trip/"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a613fe29c9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2a613fe29c9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Aquatic means living, growing, or often found in/on…</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[water]</a:t>
            </a:r>
            <a:endParaRPr sz="1100"/>
          </a:p>
        </p:txBody>
      </p:sp>
      <p:sp>
        <p:nvSpPr>
          <p:cNvPr id="181" name="Google Shape;181;g2a613fe29c9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b805786743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2b805786743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Aquatic means living, growing, or often found in/on…</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[water]</a:t>
            </a:r>
            <a:endParaRPr sz="1100"/>
          </a:p>
        </p:txBody>
      </p:sp>
      <p:sp>
        <p:nvSpPr>
          <p:cNvPr id="190" name="Google Shape;190;g2b805786743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True or False</a:t>
            </a:r>
            <a:r>
              <a:rPr lang="en-US" dirty="0">
                <a:solidFill>
                  <a:schemeClr val="dk1"/>
                </a:solidFill>
              </a:rPr>
              <a:t>: An ocean is a giant body of fresh water.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[False]</a:t>
            </a: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40950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False</a:t>
            </a:r>
            <a:r>
              <a:rPr lang="en-US" dirty="0">
                <a:solidFill>
                  <a:schemeClr val="dk1"/>
                </a:solidFill>
              </a:rPr>
              <a:t>: An ocean is a giant body of saltwater.</a:t>
            </a:r>
          </a:p>
          <a:p>
            <a:pPr marL="0" lvl="0" indent="0" algn="l" rtl="0">
              <a:lnSpc>
                <a:spcPct val="100000"/>
              </a:lnSpc>
              <a:spcBef>
                <a:spcPts val="0"/>
              </a:spcBef>
              <a:spcAft>
                <a:spcPts val="0"/>
              </a:spcAft>
              <a:buSzPts val="1400"/>
              <a:buNone/>
            </a:pPr>
            <a:endParaRPr lang="en-US"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049020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 </a:t>
            </a:r>
            <a:r>
              <a:rPr lang="en-US" b="1" dirty="0"/>
              <a:t>organism </a:t>
            </a:r>
            <a:r>
              <a:rPr lang="en-US" b="0" dirty="0"/>
              <a:t>is any </a:t>
            </a:r>
            <a:r>
              <a:rPr lang="en-US" b="0" u="sng" dirty="0"/>
              <a:t>              </a:t>
            </a:r>
            <a:r>
              <a:rPr lang="en-US" b="0" dirty="0"/>
              <a:t> thing. </a:t>
            </a:r>
            <a:r>
              <a:rPr lang="en-US" dirty="0"/>
              <a:t>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[living]</a:t>
            </a: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3443531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Organism: any </a:t>
            </a:r>
            <a:r>
              <a:rPr lang="en-US" b="1" u="sng" dirty="0"/>
              <a:t>living</a:t>
            </a:r>
            <a:r>
              <a:rPr lang="en-US" b="0" dirty="0"/>
              <a:t> thing. </a:t>
            </a:r>
            <a:r>
              <a:rPr lang="en-US" dirty="0"/>
              <a:t> </a:t>
            </a:r>
          </a:p>
          <a:p>
            <a:pPr marL="0" lvl="0" indent="0" algn="l" rtl="0">
              <a:lnSpc>
                <a:spcPct val="100000"/>
              </a:lnSpc>
              <a:spcBef>
                <a:spcPts val="0"/>
              </a:spcBef>
              <a:spcAft>
                <a:spcPts val="0"/>
              </a:spcAft>
              <a:buSzPts val="1400"/>
              <a:buNone/>
            </a:pP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578188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b="1" u="sng" dirty="0">
                <a:solidFill>
                  <a:schemeClr val="dk1"/>
                </a:solidFill>
                <a:latin typeface="Calibri" panose="020F0502020204030204" pitchFamily="34" charset="0"/>
                <a:cs typeface="Calibri" panose="020F0502020204030204" pitchFamily="34" charset="0"/>
              </a:rPr>
              <a:t>True or False</a:t>
            </a:r>
            <a:r>
              <a:rPr lang="en-US" sz="1200" b="1" dirty="0">
                <a:solidFill>
                  <a:schemeClr val="dk1"/>
                </a:solidFill>
                <a:latin typeface="Calibri" panose="020F0502020204030204" pitchFamily="34" charset="0"/>
                <a:cs typeface="Calibri" panose="020F0502020204030204" pitchFamily="34" charset="0"/>
              </a:rPr>
              <a:t>: </a:t>
            </a:r>
            <a:r>
              <a:rPr lang="en-US" sz="1200" dirty="0">
                <a:solidFill>
                  <a:schemeClr val="dk1"/>
                </a:solidFill>
                <a:latin typeface="Calibri" panose="020F0502020204030204" pitchFamily="34" charset="0"/>
                <a:cs typeface="Calibri" panose="020F0502020204030204" pitchFamily="34" charset="0"/>
              </a:rPr>
              <a:t>a marine organism is </a:t>
            </a:r>
            <a:r>
              <a:rPr lang="en-US" sz="1200" b="0" i="0" dirty="0">
                <a:solidFill>
                  <a:srgbClr val="000000"/>
                </a:solidFill>
                <a:effectLst/>
                <a:latin typeface="Calibri" panose="020F0502020204030204" pitchFamily="34" charset="0"/>
                <a:cs typeface="Calibri" panose="020F0502020204030204" pitchFamily="34" charset="0"/>
              </a:rPr>
              <a:t>any living thing that lives on land</a:t>
            </a:r>
          </a:p>
          <a:p>
            <a:pPr marL="0" lvl="0" indent="0" algn="l" rtl="0">
              <a:lnSpc>
                <a:spcPct val="100000"/>
              </a:lnSpc>
              <a:spcBef>
                <a:spcPts val="0"/>
              </a:spcBef>
              <a:spcAft>
                <a:spcPts val="0"/>
              </a:spcAft>
              <a:buClr>
                <a:schemeClr val="dk1"/>
              </a:buClr>
              <a:buSzPts val="3200"/>
              <a:buNone/>
            </a:pPr>
            <a:endParaRPr lang="en-US" sz="1200" b="0" i="0" dirty="0">
              <a:solidFill>
                <a:srgbClr val="000000"/>
              </a:solidFill>
              <a:effectLs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3200"/>
              <a:buNone/>
            </a:pPr>
            <a:r>
              <a:rPr lang="en-US" sz="1200" b="0" i="0" dirty="0">
                <a:solidFill>
                  <a:srgbClr val="000000"/>
                </a:solidFill>
                <a:effectLst/>
                <a:latin typeface="Calibri" panose="020F0502020204030204" pitchFamily="34" charset="0"/>
                <a:cs typeface="Calibri" panose="020F0502020204030204" pitchFamily="34" charset="0"/>
              </a:rPr>
              <a:t>[false]</a:t>
            </a:r>
            <a:endParaRPr lang="en-US" sz="120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1076594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b="1" u="sng" dirty="0">
                <a:solidFill>
                  <a:schemeClr val="dk1"/>
                </a:solidFill>
                <a:latin typeface="Calibri" panose="020F0502020204030204" pitchFamily="34" charset="0"/>
                <a:cs typeface="Calibri" panose="020F0502020204030204" pitchFamily="34" charset="0"/>
              </a:rPr>
              <a:t>False</a:t>
            </a:r>
            <a:r>
              <a:rPr lang="en-US" sz="1200" b="1" dirty="0">
                <a:solidFill>
                  <a:schemeClr val="dk1"/>
                </a:solidFill>
                <a:latin typeface="Calibri" panose="020F0502020204030204" pitchFamily="34" charset="0"/>
                <a:cs typeface="Calibri" panose="020F0502020204030204" pitchFamily="34" charset="0"/>
              </a:rPr>
              <a:t>: </a:t>
            </a:r>
            <a:r>
              <a:rPr lang="en-US" sz="1200" dirty="0">
                <a:solidFill>
                  <a:schemeClr val="dk1"/>
                </a:solidFill>
                <a:latin typeface="Calibri" panose="020F0502020204030204" pitchFamily="34" charset="0"/>
                <a:cs typeface="Calibri" panose="020F0502020204030204" pitchFamily="34" charset="0"/>
              </a:rPr>
              <a:t>a marine organism is </a:t>
            </a:r>
            <a:r>
              <a:rPr lang="en-US" sz="1200" b="0" i="0" dirty="0">
                <a:solidFill>
                  <a:srgbClr val="000000"/>
                </a:solidFill>
                <a:effectLst/>
                <a:latin typeface="Calibri" panose="020F0502020204030204" pitchFamily="34" charset="0"/>
                <a:cs typeface="Calibri" panose="020F0502020204030204" pitchFamily="34" charset="0"/>
              </a:rPr>
              <a:t>any living thing that lives in the ocean</a:t>
            </a:r>
            <a:endParaRPr lang="en-US" sz="120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857544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the term </a:t>
            </a:r>
            <a:r>
              <a:rPr lang="en-US" b="1" dirty="0"/>
              <a:t>plankton</a:t>
            </a:r>
            <a:r>
              <a:rPr lang="en-US" dirty="0"/>
              <a:t>.</a:t>
            </a:r>
            <a:endParaRPr dirty="0"/>
          </a:p>
        </p:txBody>
      </p:sp>
      <p:sp>
        <p:nvSpPr>
          <p:cNvPr id="235" name="Google Shape;23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Plankton</a:t>
            </a:r>
            <a:r>
              <a:rPr lang="en-US" b="1" dirty="0">
                <a:solidFill>
                  <a:schemeClr val="dk1"/>
                </a:solidFill>
              </a:rPr>
              <a:t>: </a:t>
            </a:r>
            <a:r>
              <a:rPr lang="en-US" b="0" i="0" dirty="0">
                <a:solidFill>
                  <a:srgbClr val="0D0D0D"/>
                </a:solidFill>
                <a:effectLst/>
                <a:latin typeface="Söhne"/>
              </a:rPr>
              <a:t>tiny organisms that float or drift in the water</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 </a:t>
            </a:r>
            <a:r>
              <a:rPr lang="en-US" b="1" dirty="0"/>
              <a:t>Plankton</a:t>
            </a:r>
            <a:r>
              <a:rPr lang="en-US" dirty="0"/>
              <a:t>.</a:t>
            </a:r>
            <a:endParaRPr dirty="0"/>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2" name="Google Shape;252;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What are plankton?</a:t>
            </a:r>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a:t>
            </a:r>
            <a:r>
              <a:rPr lang="en-US" b="0" i="0" dirty="0">
                <a:solidFill>
                  <a:srgbClr val="0D0D0D"/>
                </a:solidFill>
                <a:effectLst/>
                <a:latin typeface="Söhne"/>
              </a:rPr>
              <a:t>tiny organisms that float or drift in the water</a:t>
            </a:r>
            <a:r>
              <a:rPr lang="en-US" dirty="0"/>
              <a:t>]</a:t>
            </a:r>
            <a:endParaRPr dirty="0"/>
          </a:p>
        </p:txBody>
      </p:sp>
      <p:sp>
        <p:nvSpPr>
          <p:cNvPr id="258" name="Google Shape;258;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66" name="Google Shape;26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chemeClr val="dk1"/>
              </a:buClr>
              <a:buSzPts val="1100"/>
            </a:pPr>
            <a:r>
              <a:rPr lang="en-US" sz="1200" b="0" i="0" dirty="0">
                <a:solidFill>
                  <a:srgbClr val="0D0D0D"/>
                </a:solidFill>
                <a:effectLst/>
                <a:latin typeface="Calibri" panose="020F0502020204030204" pitchFamily="34" charset="0"/>
                <a:cs typeface="Calibri" panose="020F0502020204030204" pitchFamily="34" charset="0"/>
              </a:rPr>
              <a:t>Plankton is a collective term for a diverse community of tiny organisms that live in the ocean. These organisms include both plants and animals.</a:t>
            </a:r>
          </a:p>
          <a:p>
            <a:pPr marL="0" marR="0" lvl="0" indent="0" algn="l">
              <a:lnSpc>
                <a:spcPct val="90000"/>
              </a:lnSpc>
              <a:spcBef>
                <a:spcPct val="0"/>
              </a:spcBef>
              <a:spcAft>
                <a:spcPts val="600"/>
              </a:spcAft>
              <a:buClr>
                <a:schemeClr val="dk1"/>
              </a:buClr>
              <a:buSzPts val="1100"/>
            </a:pPr>
            <a:endParaRPr lang="en-US" sz="1200" b="0" i="0" kern="1200" dirty="0">
              <a:solidFill>
                <a:srgbClr val="0D0D0D"/>
              </a:solidFill>
              <a:effectLst/>
              <a:latin typeface="Calibri" panose="020F0502020204030204" pitchFamily="34" charset="0"/>
              <a:ea typeface="+mj-ea"/>
              <a:cs typeface="Calibri" panose="020F0502020204030204" pitchFamily="34" charset="0"/>
              <a:sym typeface="Calibri"/>
            </a:endParaRPr>
          </a:p>
          <a:p>
            <a:pPr marL="0" marR="0" lvl="0" indent="0" algn="l">
              <a:lnSpc>
                <a:spcPct val="90000"/>
              </a:lnSpc>
              <a:spcBef>
                <a:spcPct val="0"/>
              </a:spcBef>
              <a:spcAft>
                <a:spcPts val="600"/>
              </a:spcAft>
              <a:buClr>
                <a:schemeClr val="dk1"/>
              </a:buClr>
              <a:buSzPts val="1100"/>
            </a:pPr>
            <a:r>
              <a:rPr lang="en-US" sz="1200" b="0" i="0" kern="1200" dirty="0">
                <a:solidFill>
                  <a:srgbClr val="0D0D0D"/>
                </a:solidFill>
                <a:effectLst/>
                <a:latin typeface="Calibri" panose="020F0502020204030204" pitchFamily="34" charset="0"/>
                <a:ea typeface="+mj-ea"/>
                <a:cs typeface="Calibri" panose="020F0502020204030204" pitchFamily="34" charset="0"/>
                <a:sym typeface="Calibri"/>
              </a:rPr>
              <a:t>Image Source: </a:t>
            </a:r>
            <a:r>
              <a:rPr lang="en-US" b="0" i="0" cap="all" dirty="0">
                <a:effectLst/>
                <a:latin typeface="GeographWeb"/>
              </a:rPr>
              <a:t>IMAGE BY DR. D. P. WILSON/SCIENCE SOURCE</a:t>
            </a:r>
            <a:endParaRPr lang="en-US" sz="1200" kern="1200"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100"/>
              <a:buNone/>
            </a:pPr>
            <a:endParaRPr dirty="0"/>
          </a:p>
        </p:txBody>
      </p:sp>
      <p:sp>
        <p:nvSpPr>
          <p:cNvPr id="273" name="Google Shape;273;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Phytoplankton are tiny plant-like organisms that harness the power of sunlight to produce their own food through a process called photosynthesis.</a:t>
            </a:r>
          </a:p>
          <a:p>
            <a:pPr marL="0" lvl="0" indent="0" algn="l" rtl="0">
              <a:lnSpc>
                <a:spcPct val="100000"/>
              </a:lnSpc>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t>Image Source: </a:t>
            </a:r>
            <a:r>
              <a:rPr lang="en-US" b="0" i="0" dirty="0">
                <a:solidFill>
                  <a:srgbClr val="999999"/>
                </a:solidFill>
                <a:effectLst/>
                <a:latin typeface="Myriad Pro"/>
              </a:rPr>
              <a:t>Collage adapted from drawings and micrographs by Sally </a:t>
            </a:r>
            <a:r>
              <a:rPr lang="en-US" b="0" i="0" dirty="0" err="1">
                <a:solidFill>
                  <a:srgbClr val="999999"/>
                </a:solidFill>
                <a:effectLst/>
                <a:latin typeface="Myriad Pro"/>
              </a:rPr>
              <a:t>Bensusen</a:t>
            </a:r>
            <a:r>
              <a:rPr lang="en-US" b="0" i="0" dirty="0">
                <a:solidFill>
                  <a:srgbClr val="999999"/>
                </a:solidFill>
                <a:effectLst/>
                <a:latin typeface="Myriad Pro"/>
              </a:rPr>
              <a:t>, NASA EOS Project Science Office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281" name="Google Shape;281;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Calibri" panose="020F0502020204030204" pitchFamily="34" charset="0"/>
                <a:ea typeface="+mn-ea"/>
                <a:cs typeface="Calibri" panose="020F0502020204030204" pitchFamily="34" charset="0"/>
              </a:rPr>
              <a:t>Phytoplankton </a:t>
            </a:r>
            <a:r>
              <a:rPr lang="en-US" sz="1200" b="0" kern="1200" dirty="0">
                <a:solidFill>
                  <a:schemeClr val="tx1"/>
                </a:solidFill>
                <a:effectLst/>
                <a:latin typeface="Calibri" panose="020F0502020204030204" pitchFamily="34" charset="0"/>
                <a:ea typeface="+mn-ea"/>
                <a:cs typeface="Calibri" panose="020F0502020204030204" pitchFamily="34" charset="0"/>
              </a:rPr>
              <a:t>are the primary producers in the ocean. They produce oxygen and serve as an important source of energy for other organisms.</a:t>
            </a:r>
          </a:p>
          <a:p>
            <a:endParaRPr lang="en-US" dirty="0"/>
          </a:p>
          <a:p>
            <a:r>
              <a:rPr lang="en-US" dirty="0"/>
              <a:t>Image Source: </a:t>
            </a:r>
            <a:r>
              <a:rPr lang="en-US" b="0" i="0" dirty="0">
                <a:solidFill>
                  <a:srgbClr val="999999"/>
                </a:solidFill>
                <a:effectLst/>
                <a:latin typeface="Myriad Pro"/>
              </a:rPr>
              <a:t>Illustration adapted from </a:t>
            </a:r>
            <a:r>
              <a:rPr lang="en-US" b="0" i="0" u="none" strike="noStrike" dirty="0">
                <a:solidFill>
                  <a:srgbClr val="F77705"/>
                </a:solidFill>
                <a:effectLst/>
                <a:latin typeface="Myriad Pro"/>
                <a:hlinkClick r:id="rId3"/>
              </a:rPr>
              <a:t>A New Wave of Ocean Science,</a:t>
            </a:r>
            <a:r>
              <a:rPr lang="en-US" b="0" i="0" dirty="0">
                <a:solidFill>
                  <a:srgbClr val="999999"/>
                </a:solidFill>
                <a:effectLst/>
                <a:latin typeface="Myriad Pro"/>
              </a:rPr>
              <a:t> U.S. JGOFS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419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n-ea"/>
                <a:cs typeface="Calibri" panose="020F0502020204030204" pitchFamily="34" charset="0"/>
              </a:rPr>
              <a:t>Zooplankton are small animal-like organisms that feed on phytoplankton or other zooplankton.</a:t>
            </a:r>
          </a:p>
          <a:p>
            <a:endParaRPr lang="en-US" dirty="0"/>
          </a:p>
          <a:p>
            <a:r>
              <a:rPr lang="en-US" dirty="0"/>
              <a:t>Image Source: https://</a:t>
            </a:r>
            <a:r>
              <a:rPr lang="en-US" dirty="0" err="1"/>
              <a:t>biologydictionary.net</a:t>
            </a:r>
            <a:r>
              <a:rPr lang="en-US" dirty="0"/>
              <a:t>/zooplankton/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5904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Zooplankton play an important part in controlling the population of phytoplankton and are a key link in transferring energy through the marine food web.</a:t>
            </a:r>
            <a:endParaRPr lang="en-US" sz="120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lang="en-US" sz="12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89" name="Google Shape;289;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Holoplankton are organisms that spend their entire life cycle as plankton, while meroplankton are organisms that spend only part of their life cycle as plankton before developing into larger forms.</a:t>
            </a:r>
          </a:p>
          <a:p>
            <a:endParaRPr lang="en-US" dirty="0"/>
          </a:p>
          <a:p>
            <a:r>
              <a:rPr lang="en-US" dirty="0"/>
              <a:t>Image Source: </a:t>
            </a:r>
            <a:r>
              <a:rPr lang="en-US" b="0" i="0" dirty="0">
                <a:solidFill>
                  <a:srgbClr val="FFFFFF"/>
                </a:solidFill>
                <a:effectLst/>
                <a:latin typeface="apercu-pro"/>
              </a:rPr>
              <a:t>Blue Sea Slug, Glaucus atlanticus, and Porpita Porpita </a:t>
            </a:r>
            <a:r>
              <a:rPr lang="en-US" b="0" i="0" dirty="0" err="1">
                <a:solidFill>
                  <a:srgbClr val="FFFFFF"/>
                </a:solidFill>
                <a:effectLst/>
                <a:latin typeface="apercu-pro"/>
              </a:rPr>
              <a:t>pacifica</a:t>
            </a:r>
            <a:r>
              <a:rPr lang="en-US" b="0" i="0" dirty="0">
                <a:solidFill>
                  <a:srgbClr val="FFFFFF"/>
                </a:solidFill>
                <a:effectLst/>
                <a:latin typeface="apercu-pro"/>
              </a:rPr>
              <a:t>. Image: Peter Parks/imagequest3d.com, Peter Parks</a:t>
            </a:r>
            <a:br>
              <a:rPr lang="en-US" dirty="0"/>
            </a:br>
            <a:r>
              <a:rPr lang="en-US" b="0" i="0" dirty="0">
                <a:effectLst/>
                <a:latin typeface="apercu-pro"/>
              </a:rPr>
              <a:t>© Image Quest 3-D</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8955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Holoplankton include copepods and krill, while meroplankton include the larval stages of many marine animals like crabs and fish.</a:t>
            </a:r>
            <a:endParaRPr lang="en-US" dirty="0"/>
          </a:p>
          <a:p>
            <a:endParaRPr lang="en-US" dirty="0"/>
          </a:p>
          <a:p>
            <a:pPr algn="l" fontAlgn="t">
              <a:buFont typeface="Arial" panose="020B0604020202020204" pitchFamily="34" charset="0"/>
              <a:buChar char="•"/>
            </a:pPr>
            <a:r>
              <a:rPr lang="en-US" dirty="0"/>
              <a:t>Image Source: https://</a:t>
            </a:r>
            <a:r>
              <a:rPr lang="en-US" dirty="0" err="1"/>
              <a:t>www.slideserve.com</a:t>
            </a:r>
            <a:r>
              <a:rPr lang="en-US" dirty="0"/>
              <a:t>/</a:t>
            </a:r>
            <a:r>
              <a:rPr lang="en-US" dirty="0" err="1"/>
              <a:t>jacob</a:t>
            </a:r>
            <a:r>
              <a:rPr lang="en-US" dirty="0"/>
              <a:t>/life-in-the-sea</a:t>
            </a:r>
            <a:br>
              <a:rPr lang="en-US" dirty="0"/>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6789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buSzPts val="3000"/>
            </a:pPr>
            <a:r>
              <a:rPr lang="en-US" dirty="0"/>
              <a:t>Our “big question” is: </a:t>
            </a:r>
            <a:r>
              <a:rPr lang="en-US" sz="12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1200" b="0" i="0" u="none" strike="noStrike" kern="1200" cap="none" dirty="0">
                <a:solidFill>
                  <a:schemeClr val="tx1"/>
                </a:solidFill>
                <a:highlight>
                  <a:srgbClr val="FFFFFF"/>
                </a:highlight>
                <a:latin typeface="Calibri" panose="020F0502020204030204" pitchFamily="34" charset="0"/>
                <a:ea typeface="+mn-ea"/>
                <a:cs typeface="Calibri" panose="020F0502020204030204" pitchFamily="34" charset="0"/>
                <a:sym typeface="Roboto"/>
              </a:rPr>
              <a:t>How does the world of plankton, play an important role in helping life in the ocean and influencing the health of our entire planet</a:t>
            </a:r>
            <a:endParaRPr lang="en-US" sz="12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9" name="Google Shape;299;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chemeClr val="dk1"/>
              </a:buClr>
              <a:buSzPts val="1100"/>
            </a:pPr>
            <a:r>
              <a:rPr lang="en-US" sz="1200" b="1" i="0" u="sng" dirty="0">
                <a:solidFill>
                  <a:srgbClr val="0D0D0D"/>
                </a:solidFill>
                <a:effectLst/>
                <a:latin typeface="Calibri" panose="020F0502020204030204" pitchFamily="34" charset="0"/>
                <a:cs typeface="Calibri" panose="020F0502020204030204" pitchFamily="34" charset="0"/>
              </a:rPr>
              <a:t>True or False</a:t>
            </a:r>
            <a:r>
              <a:rPr lang="en-US" sz="1200" b="1" i="0" dirty="0">
                <a:solidFill>
                  <a:srgbClr val="0D0D0D"/>
                </a:solidFill>
                <a:effectLst/>
                <a:latin typeface="Calibri" panose="020F0502020204030204" pitchFamily="34" charset="0"/>
                <a:cs typeface="Calibri" panose="020F0502020204030204" pitchFamily="34" charset="0"/>
              </a:rPr>
              <a:t>: </a:t>
            </a:r>
            <a:r>
              <a:rPr lang="en-US" sz="1200" b="0" i="0" dirty="0">
                <a:solidFill>
                  <a:srgbClr val="0D0D0D"/>
                </a:solidFill>
                <a:effectLst/>
                <a:latin typeface="Calibri" panose="020F0502020204030204" pitchFamily="34" charset="0"/>
                <a:cs typeface="Calibri" panose="020F0502020204030204" pitchFamily="34" charset="0"/>
              </a:rPr>
              <a:t>Zooplankton </a:t>
            </a:r>
            <a:r>
              <a:rPr lang="en-US" sz="1200" b="0" i="0" kern="1200" dirty="0">
                <a:solidFill>
                  <a:schemeClr val="tx1"/>
                </a:solidFill>
                <a:effectLst/>
                <a:latin typeface="Calibri" panose="020F0502020204030204" pitchFamily="34" charset="0"/>
                <a:ea typeface="+mn-ea"/>
                <a:cs typeface="Calibri" panose="020F0502020204030204" pitchFamily="34" charset="0"/>
              </a:rPr>
              <a:t>feed on phytoplankton or other zooplankton, while phytoplankton produce their own food.</a:t>
            </a:r>
            <a:endParaRPr lang="en-US" sz="120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lang="en-US" sz="120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200" i="0" u="none" strike="noStrike" cap="none" dirty="0">
                <a:solidFill>
                  <a:srgbClr val="000000"/>
                </a:solidFill>
                <a:latin typeface="Calibri" panose="020F0502020204030204" pitchFamily="34" charset="0"/>
                <a:cs typeface="Calibri" panose="020F0502020204030204" pitchFamily="34" charset="0"/>
                <a:sym typeface="Arial"/>
              </a:rPr>
              <a:t>[True]</a:t>
            </a:r>
          </a:p>
        </p:txBody>
      </p:sp>
      <p:sp>
        <p:nvSpPr>
          <p:cNvPr id="289" name="Google Shape;289;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1357512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chemeClr val="dk1"/>
              </a:buClr>
              <a:buSzPts val="1100"/>
            </a:pPr>
            <a:r>
              <a:rPr lang="en-US" sz="1200" b="1" i="0" u="sng" dirty="0">
                <a:solidFill>
                  <a:srgbClr val="0D0D0D"/>
                </a:solidFill>
                <a:effectLst/>
                <a:latin typeface="Calibri" panose="020F0502020204030204" pitchFamily="34" charset="0"/>
                <a:cs typeface="Calibri" panose="020F0502020204030204" pitchFamily="34" charset="0"/>
              </a:rPr>
              <a:t>True: </a:t>
            </a:r>
            <a:r>
              <a:rPr lang="en-US" sz="1200" b="0" i="0" dirty="0">
                <a:solidFill>
                  <a:srgbClr val="0D0D0D"/>
                </a:solidFill>
                <a:effectLst/>
                <a:latin typeface="Calibri" panose="020F0502020204030204" pitchFamily="34" charset="0"/>
                <a:cs typeface="Calibri" panose="020F0502020204030204" pitchFamily="34" charset="0"/>
              </a:rPr>
              <a:t>Zooplankton </a:t>
            </a:r>
            <a:r>
              <a:rPr lang="en-US" sz="1200" b="0" i="0" kern="1200" dirty="0">
                <a:solidFill>
                  <a:schemeClr val="tx1"/>
                </a:solidFill>
                <a:effectLst/>
                <a:latin typeface="Calibri" panose="020F0502020204030204" pitchFamily="34" charset="0"/>
                <a:ea typeface="+mn-ea"/>
                <a:cs typeface="Calibri" panose="020F0502020204030204" pitchFamily="34" charset="0"/>
              </a:rPr>
              <a:t>feed on phytoplankton or other zooplankton, while phytoplankton produce their own food.</a:t>
            </a:r>
            <a:endParaRPr lang="en-US" sz="120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lang="en-US" sz="12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89" name="Google Shape;289;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2713098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400" b="0" i="0" kern="1200" dirty="0">
                <a:solidFill>
                  <a:schemeClr val="tx1"/>
                </a:solidFill>
                <a:effectLst/>
                <a:latin typeface="Calibri" panose="020F0502020204030204" pitchFamily="34" charset="0"/>
                <a:ea typeface="+mn-ea"/>
                <a:cs typeface="Calibri" panose="020F0502020204030204" pitchFamily="34" charset="0"/>
              </a:rPr>
              <a:t>Holoplankton include: </a:t>
            </a:r>
          </a:p>
          <a:p>
            <a:pPr>
              <a:lnSpc>
                <a:spcPct val="90000"/>
              </a:lnSpc>
              <a:spcAft>
                <a:spcPts val="600"/>
              </a:spcAft>
            </a:pPr>
            <a:endParaRPr lang="en-US" sz="1200" kern="1200" dirty="0">
              <a:solidFill>
                <a:schemeClr val="tx1"/>
              </a:solidFill>
              <a:latin typeface="Calibri" panose="020F0502020204030204" pitchFamily="34" charset="0"/>
              <a:ea typeface="+mn-ea"/>
              <a:cs typeface="Calibri" panose="020F0502020204030204" pitchFamily="34" charset="0"/>
            </a:endParaRPr>
          </a:p>
          <a:p>
            <a:pPr marL="514350" indent="-514350">
              <a:lnSpc>
                <a:spcPct val="90000"/>
              </a:lnSpc>
              <a:spcAft>
                <a:spcPts val="600"/>
              </a:spcAft>
              <a:buAutoNum type="alphaUcPeriod"/>
            </a:pPr>
            <a:r>
              <a:rPr lang="en-US" sz="1200" kern="1200" dirty="0">
                <a:solidFill>
                  <a:schemeClr val="tx1"/>
                </a:solidFill>
                <a:latin typeface="Calibri" panose="020F0502020204030204" pitchFamily="34" charset="0"/>
                <a:ea typeface="+mn-ea"/>
                <a:cs typeface="Calibri" panose="020F0502020204030204" pitchFamily="34" charset="0"/>
              </a:rPr>
              <a:t>C</a:t>
            </a:r>
            <a:r>
              <a:rPr lang="en-US" sz="1200" b="0" i="0" kern="1200" dirty="0">
                <a:solidFill>
                  <a:schemeClr val="tx1"/>
                </a:solidFill>
                <a:effectLst/>
                <a:latin typeface="Calibri" panose="020F0502020204030204" pitchFamily="34" charset="0"/>
                <a:ea typeface="+mn-ea"/>
                <a:cs typeface="Calibri" panose="020F0502020204030204" pitchFamily="34" charset="0"/>
              </a:rPr>
              <a:t>opepods and krill</a:t>
            </a:r>
          </a:p>
          <a:p>
            <a:pPr marL="514350" indent="-514350">
              <a:lnSpc>
                <a:spcPct val="90000"/>
              </a:lnSpc>
              <a:spcAft>
                <a:spcPts val="600"/>
              </a:spcAft>
              <a:buAutoNum type="alphaUcPeriod"/>
            </a:pPr>
            <a:r>
              <a:rPr lang="en-US" sz="1200" kern="1200" dirty="0">
                <a:solidFill>
                  <a:schemeClr val="tx1"/>
                </a:solidFill>
                <a:latin typeface="Calibri" panose="020F0502020204030204" pitchFamily="34" charset="0"/>
                <a:ea typeface="+mn-ea"/>
                <a:cs typeface="Calibri" panose="020F0502020204030204" pitchFamily="34" charset="0"/>
              </a:rPr>
              <a:t>The l</a:t>
            </a:r>
            <a:r>
              <a:rPr lang="en-US" sz="1200" b="0" i="0" kern="1200" dirty="0">
                <a:solidFill>
                  <a:schemeClr val="tx1"/>
                </a:solidFill>
                <a:effectLst/>
                <a:latin typeface="Calibri" panose="020F0502020204030204" pitchFamily="34" charset="0"/>
                <a:ea typeface="+mn-ea"/>
                <a:cs typeface="Calibri" panose="020F0502020204030204" pitchFamily="34" charset="0"/>
              </a:rPr>
              <a:t>arval stages of many marine animals like crabs and fish</a:t>
            </a:r>
          </a:p>
          <a:p>
            <a:pPr marL="514350" indent="-514350">
              <a:lnSpc>
                <a:spcPct val="90000"/>
              </a:lnSpc>
              <a:spcAft>
                <a:spcPts val="600"/>
              </a:spcAft>
              <a:buAutoNum type="alphaUcPeriod"/>
            </a:pPr>
            <a:r>
              <a:rPr lang="en-US" sz="1200" kern="1200" dirty="0">
                <a:solidFill>
                  <a:schemeClr val="tx1"/>
                </a:solidFill>
                <a:latin typeface="Calibri" panose="020F0502020204030204" pitchFamily="34" charset="0"/>
                <a:ea typeface="+mn-ea"/>
                <a:cs typeface="Calibri" panose="020F0502020204030204" pitchFamily="34" charset="0"/>
              </a:rPr>
              <a:t>Whale and dolphins</a:t>
            </a:r>
          </a:p>
          <a:p>
            <a:endParaRPr lang="en-US" dirty="0"/>
          </a:p>
          <a:p>
            <a:r>
              <a:rPr lang="en-US" dirty="0"/>
              <a:t>[A. Copepods and krill]</a:t>
            </a:r>
          </a:p>
          <a:p>
            <a:endParaRPr lang="en-US" dirty="0"/>
          </a:p>
          <a:p>
            <a:pPr algn="l" fontAlgn="t">
              <a:buFont typeface="Arial" panose="020B0604020202020204" pitchFamily="34" charset="0"/>
              <a:buChar char="•"/>
            </a:pPr>
            <a:r>
              <a:rPr lang="en-US" dirty="0"/>
              <a:t>Image Source: https://</a:t>
            </a:r>
            <a:r>
              <a:rPr lang="en-US" dirty="0" err="1"/>
              <a:t>www.slideserve.com</a:t>
            </a:r>
            <a:r>
              <a:rPr lang="en-US" dirty="0"/>
              <a:t>/</a:t>
            </a:r>
            <a:r>
              <a:rPr lang="en-US" dirty="0" err="1"/>
              <a:t>jacob</a:t>
            </a:r>
            <a:r>
              <a:rPr lang="en-US" dirty="0"/>
              <a:t>/life-in-the-sea</a:t>
            </a:r>
            <a:br>
              <a:rPr lang="en-US" dirty="0"/>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242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400" b="0" i="0" kern="1200" dirty="0">
                <a:solidFill>
                  <a:schemeClr val="tx1"/>
                </a:solidFill>
                <a:effectLst/>
                <a:latin typeface="Calibri" panose="020F0502020204030204" pitchFamily="34" charset="0"/>
                <a:ea typeface="+mn-ea"/>
                <a:cs typeface="Calibri" panose="020F0502020204030204" pitchFamily="34" charset="0"/>
              </a:rPr>
              <a:t>Holoplankton include: </a:t>
            </a:r>
          </a:p>
          <a:p>
            <a:pPr>
              <a:lnSpc>
                <a:spcPct val="90000"/>
              </a:lnSpc>
              <a:spcAft>
                <a:spcPts val="600"/>
              </a:spcAft>
            </a:pPr>
            <a:endParaRPr lang="en-US" sz="1200" kern="1200" dirty="0">
              <a:solidFill>
                <a:schemeClr val="tx1"/>
              </a:solidFill>
              <a:latin typeface="Calibri" panose="020F0502020204030204" pitchFamily="34" charset="0"/>
              <a:ea typeface="+mn-ea"/>
              <a:cs typeface="Calibri" panose="020F0502020204030204" pitchFamily="34" charset="0"/>
            </a:endParaRPr>
          </a:p>
          <a:p>
            <a:pPr marL="514350" indent="-514350">
              <a:lnSpc>
                <a:spcPct val="90000"/>
              </a:lnSpc>
              <a:spcAft>
                <a:spcPts val="600"/>
              </a:spcAft>
              <a:buAutoNum type="alphaUcPeriod"/>
            </a:pPr>
            <a:r>
              <a:rPr lang="en-US" sz="1200" b="1" kern="1200" dirty="0">
                <a:solidFill>
                  <a:schemeClr val="tx1"/>
                </a:solidFill>
                <a:latin typeface="Calibri" panose="020F0502020204030204" pitchFamily="34" charset="0"/>
                <a:ea typeface="+mn-ea"/>
                <a:cs typeface="Calibri" panose="020F0502020204030204" pitchFamily="34" charset="0"/>
              </a:rPr>
              <a:t>C</a:t>
            </a:r>
            <a:r>
              <a:rPr lang="en-US" sz="1200" b="1" i="0" kern="1200" dirty="0">
                <a:solidFill>
                  <a:schemeClr val="tx1"/>
                </a:solidFill>
                <a:effectLst/>
                <a:latin typeface="Calibri" panose="020F0502020204030204" pitchFamily="34" charset="0"/>
                <a:ea typeface="+mn-ea"/>
                <a:cs typeface="Calibri" panose="020F0502020204030204" pitchFamily="34" charset="0"/>
              </a:rPr>
              <a:t>opepods and krill</a:t>
            </a:r>
          </a:p>
          <a:p>
            <a:pPr marL="514350" indent="-514350">
              <a:lnSpc>
                <a:spcPct val="90000"/>
              </a:lnSpc>
              <a:spcAft>
                <a:spcPts val="600"/>
              </a:spcAft>
              <a:buAutoNum type="alphaUcPeriod"/>
            </a:pPr>
            <a:r>
              <a:rPr lang="en-US" sz="1200" kern="1200" dirty="0">
                <a:solidFill>
                  <a:schemeClr val="tx1"/>
                </a:solidFill>
                <a:latin typeface="Calibri" panose="020F0502020204030204" pitchFamily="34" charset="0"/>
                <a:ea typeface="+mn-ea"/>
                <a:cs typeface="Calibri" panose="020F0502020204030204" pitchFamily="34" charset="0"/>
              </a:rPr>
              <a:t>The l</a:t>
            </a:r>
            <a:r>
              <a:rPr lang="en-US" sz="1200" b="0" i="0" kern="1200" dirty="0">
                <a:solidFill>
                  <a:schemeClr val="tx1"/>
                </a:solidFill>
                <a:effectLst/>
                <a:latin typeface="Calibri" panose="020F0502020204030204" pitchFamily="34" charset="0"/>
                <a:ea typeface="+mn-ea"/>
                <a:cs typeface="Calibri" panose="020F0502020204030204" pitchFamily="34" charset="0"/>
              </a:rPr>
              <a:t>arval stages of many marine animals like crabs and fish</a:t>
            </a:r>
          </a:p>
          <a:p>
            <a:pPr marL="514350" indent="-514350">
              <a:lnSpc>
                <a:spcPct val="90000"/>
              </a:lnSpc>
              <a:spcAft>
                <a:spcPts val="600"/>
              </a:spcAft>
              <a:buAutoNum type="alphaUcPeriod"/>
            </a:pPr>
            <a:r>
              <a:rPr lang="en-US" sz="1200" kern="1200" dirty="0">
                <a:solidFill>
                  <a:schemeClr val="tx1"/>
                </a:solidFill>
                <a:latin typeface="Calibri" panose="020F0502020204030204" pitchFamily="34" charset="0"/>
                <a:ea typeface="+mn-ea"/>
                <a:cs typeface="Calibri" panose="020F0502020204030204" pitchFamily="34" charset="0"/>
              </a:rPr>
              <a:t>Whale and dolphins</a:t>
            </a:r>
          </a:p>
          <a:p>
            <a:endParaRPr lang="en-US" dirty="0"/>
          </a:p>
          <a:p>
            <a:r>
              <a:rPr lang="en-US" dirty="0"/>
              <a:t>[A. Copepods and krill]</a:t>
            </a:r>
          </a:p>
          <a:p>
            <a:endParaRPr lang="en-US" dirty="0"/>
          </a:p>
          <a:p>
            <a:pPr algn="l" fontAlgn="t">
              <a:buFont typeface="Arial" panose="020B0604020202020204" pitchFamily="34" charset="0"/>
              <a:buChar char="•"/>
            </a:pPr>
            <a:r>
              <a:rPr lang="en-US" dirty="0"/>
              <a:t>Image Source: https://</a:t>
            </a:r>
            <a:r>
              <a:rPr lang="en-US" dirty="0" err="1"/>
              <a:t>www.slideserve.com</a:t>
            </a:r>
            <a:r>
              <a:rPr lang="en-US" dirty="0"/>
              <a:t>/</a:t>
            </a:r>
            <a:r>
              <a:rPr lang="en-US" dirty="0" err="1"/>
              <a:t>jacob</a:t>
            </a:r>
            <a:r>
              <a:rPr lang="en-US" dirty="0"/>
              <a:t>/life-in-the-sea</a:t>
            </a:r>
            <a:br>
              <a:rPr lang="en-US" dirty="0"/>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4570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t>
            </a:r>
            <a:r>
              <a:rPr lang="en-US" b="1" dirty="0"/>
              <a:t>plankton</a:t>
            </a:r>
            <a:r>
              <a:rPr lang="en-US" dirty="0"/>
              <a:t>.</a:t>
            </a:r>
            <a:endParaRPr dirty="0"/>
          </a:p>
        </p:txBody>
      </p:sp>
      <p:sp>
        <p:nvSpPr>
          <p:cNvPr id="366" name="Google Shape;366;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kern="1200" dirty="0">
                <a:solidFill>
                  <a:schemeClr val="tx1"/>
                </a:solidFill>
                <a:latin typeface="+mj-lt"/>
                <a:ea typeface="+mj-ea"/>
                <a:cs typeface="+mj-cs"/>
              </a:rPr>
              <a:t>Bacterioplankton </a:t>
            </a:r>
            <a:r>
              <a:rPr lang="en-US" sz="1200" b="0" i="0" u="none" strike="noStrike" kern="1200" cap="none" dirty="0">
                <a:solidFill>
                  <a:schemeClr val="tx1"/>
                </a:solidFill>
                <a:latin typeface="+mj-lt"/>
                <a:ea typeface="+mj-ea"/>
                <a:cs typeface="+mj-cs"/>
                <a:sym typeface="Calibri"/>
              </a:rPr>
              <a:t>is an example of plankton</a:t>
            </a:r>
            <a:r>
              <a:rPr lang="en-US" sz="1200" kern="1200" dirty="0">
                <a:solidFill>
                  <a:schemeClr val="tx1"/>
                </a:solidFill>
                <a:latin typeface="+mj-lt"/>
                <a:ea typeface="+mj-ea"/>
                <a:cs typeface="+mj-cs"/>
              </a:rPr>
              <a:t>. It is tiny bacteria that float in the water.</a:t>
            </a:r>
          </a:p>
          <a:p>
            <a:pPr marL="0" lvl="0" indent="0" algn="l" rtl="0">
              <a:spcBef>
                <a:spcPts val="0"/>
              </a:spcBef>
              <a:spcAft>
                <a:spcPts val="0"/>
              </a:spcAft>
              <a:buClr>
                <a:schemeClr val="dk1"/>
              </a:buClr>
              <a:buSzPts val="1400"/>
              <a:buFont typeface="Arial"/>
              <a:buNone/>
            </a:pPr>
            <a:endParaRPr lang="en-US" sz="1200" kern="1200" dirty="0">
              <a:solidFill>
                <a:schemeClr val="tx1"/>
              </a:solidFill>
              <a:latin typeface="+mj-lt"/>
              <a:ea typeface="+mj-ea"/>
              <a:cs typeface="+mj-cs"/>
            </a:endParaRPr>
          </a:p>
          <a:p>
            <a:pPr marL="0" lvl="0" indent="0" algn="l" rtl="0">
              <a:spcBef>
                <a:spcPts val="0"/>
              </a:spcBef>
              <a:spcAft>
                <a:spcPts val="0"/>
              </a:spcAft>
              <a:buClr>
                <a:schemeClr val="dk1"/>
              </a:buClr>
              <a:buSzPts val="1400"/>
              <a:buFont typeface="Arial"/>
              <a:buNone/>
            </a:pPr>
            <a:r>
              <a:rPr lang="en-US" sz="1200" kern="1200" dirty="0">
                <a:solidFill>
                  <a:schemeClr val="tx1"/>
                </a:solidFill>
                <a:latin typeface="+mj-lt"/>
                <a:ea typeface="+mj-ea"/>
                <a:cs typeface="+mj-cs"/>
              </a:rPr>
              <a:t>Image Source: </a:t>
            </a:r>
            <a:r>
              <a:rPr lang="en-US" b="0" i="0" dirty="0">
                <a:solidFill>
                  <a:srgbClr val="54595D"/>
                </a:solidFill>
                <a:effectLst/>
                <a:latin typeface="Arial" panose="020B0604020202020204" pitchFamily="34" charset="0"/>
              </a:rPr>
              <a:t>NASA. Credits: University of Rhode Island/Stephanie Anderson. - </a:t>
            </a:r>
            <a:r>
              <a:rPr lang="en-US" b="0" i="0" u="none" strike="noStrike" dirty="0">
                <a:solidFill>
                  <a:srgbClr val="3366CC"/>
                </a:solidFill>
                <a:effectLst/>
                <a:latin typeface="Arial" panose="020B0604020202020204" pitchFamily="34" charset="0"/>
                <a:hlinkClick r:id="rId3"/>
              </a:rPr>
              <a:t>NASA Earth Expeditions</a:t>
            </a:r>
            <a:endParaRPr dirty="0"/>
          </a:p>
        </p:txBody>
      </p:sp>
      <p:sp>
        <p:nvSpPr>
          <p:cNvPr id="373" name="Google Shape;373;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b790e7f309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2b790e7f309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b="0" i="0" dirty="0">
                <a:solidFill>
                  <a:schemeClr val="bg1"/>
                </a:solidFill>
                <a:effectLst/>
                <a:latin typeface="Calibri" panose="020F0502020204030204" pitchFamily="34" charset="0"/>
                <a:cs typeface="Calibri" panose="020F0502020204030204" pitchFamily="34" charset="0"/>
              </a:rPr>
              <a:t>Copepods are another example of plankton, more specifically they are an example of holoplankton. Copepods are small crustaceans. </a:t>
            </a:r>
          </a:p>
          <a:p>
            <a:pPr marL="0" lvl="0" indent="0" algn="l" rtl="0">
              <a:spcBef>
                <a:spcPts val="0"/>
              </a:spcBef>
              <a:spcAft>
                <a:spcPts val="0"/>
              </a:spcAft>
              <a:buClr>
                <a:schemeClr val="dk1"/>
              </a:buClr>
              <a:buSzPts val="1400"/>
              <a:buFont typeface="Arial"/>
              <a:buNone/>
            </a:pPr>
            <a:endParaRPr lang="en-US" sz="1200" dirty="0"/>
          </a:p>
          <a:p>
            <a:pPr marL="228600" indent="0" algn="l" latinLnBrk="1">
              <a:buFont typeface="Arial" panose="020B0604020202020204" pitchFamily="34" charset="0"/>
              <a:buNone/>
            </a:pPr>
            <a:r>
              <a:rPr lang="en-US" sz="1200" dirty="0"/>
              <a:t>Image source: </a:t>
            </a:r>
            <a:r>
              <a:rPr lang="en-US" b="0" i="0" dirty="0" err="1">
                <a:solidFill>
                  <a:srgbClr val="FFFFFF"/>
                </a:solidFill>
                <a:effectLst/>
                <a:latin typeface="-apple-system"/>
              </a:rPr>
              <a:t>Encyclopædia</a:t>
            </a:r>
            <a:r>
              <a:rPr lang="en-US" b="0" i="0" dirty="0">
                <a:solidFill>
                  <a:srgbClr val="FFFFFF"/>
                </a:solidFill>
                <a:effectLst/>
                <a:latin typeface="-apple-system"/>
              </a:rPr>
              <a:t> Britannica</a:t>
            </a:r>
            <a:r>
              <a:rPr lang="en-US" sz="1200" b="0" i="0" dirty="0">
                <a:solidFill>
                  <a:srgbClr val="FFFFFF"/>
                </a:solidFill>
                <a:effectLst/>
                <a:latin typeface="-apple-system"/>
              </a:rPr>
              <a:t>; </a:t>
            </a:r>
            <a:r>
              <a:rPr lang="en-US" b="0" i="0" dirty="0">
                <a:solidFill>
                  <a:srgbClr val="FFFFFF"/>
                </a:solidFill>
                <a:effectLst/>
                <a:latin typeface="-apple-system"/>
              </a:rPr>
              <a:t>https://</a:t>
            </a:r>
            <a:r>
              <a:rPr lang="en-US" b="0" i="0" dirty="0" err="1">
                <a:solidFill>
                  <a:srgbClr val="FFFFFF"/>
                </a:solidFill>
                <a:effectLst/>
                <a:latin typeface="-apple-system"/>
              </a:rPr>
              <a:t>www.britannica.com</a:t>
            </a:r>
            <a:r>
              <a:rPr lang="en-US" b="0" i="0" dirty="0">
                <a:solidFill>
                  <a:srgbClr val="FFFFFF"/>
                </a:solidFill>
                <a:effectLst/>
                <a:latin typeface="-apple-system"/>
              </a:rPr>
              <a:t>/animal/copepod#/media/1/136547/4977</a:t>
            </a:r>
          </a:p>
          <a:p>
            <a:br>
              <a:rPr lang="en-US" dirty="0"/>
            </a:br>
            <a:endParaRPr dirty="0"/>
          </a:p>
          <a:p>
            <a:pPr marL="0" lvl="0" indent="0" algn="l" rtl="0">
              <a:lnSpc>
                <a:spcPct val="100000"/>
              </a:lnSpc>
              <a:spcBef>
                <a:spcPts val="0"/>
              </a:spcBef>
              <a:spcAft>
                <a:spcPts val="0"/>
              </a:spcAft>
              <a:buSzPts val="1400"/>
              <a:buNone/>
            </a:pPr>
            <a:endParaRPr dirty="0"/>
          </a:p>
        </p:txBody>
      </p:sp>
      <p:sp>
        <p:nvSpPr>
          <p:cNvPr id="382" name="Google Shape;382;g2b790e7f309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non-examples of </a:t>
            </a:r>
            <a:r>
              <a:rPr lang="en-US" b="1" dirty="0"/>
              <a:t>plankton.</a:t>
            </a:r>
            <a:endParaRPr dirty="0"/>
          </a:p>
        </p:txBody>
      </p:sp>
      <p:sp>
        <p:nvSpPr>
          <p:cNvPr id="392" name="Google Shape;392;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kern="1200" cap="none" dirty="0">
                <a:solidFill>
                  <a:schemeClr val="tx1"/>
                </a:solidFill>
                <a:latin typeface="+mj-lt"/>
                <a:ea typeface="+mj-ea"/>
                <a:cs typeface="+mj-cs"/>
                <a:sym typeface="Calibri"/>
              </a:rPr>
              <a:t>Fish are </a:t>
            </a:r>
            <a:r>
              <a:rPr lang="en-US" sz="1200" b="1" i="0" u="none" strike="noStrike" kern="1200" cap="none" dirty="0">
                <a:solidFill>
                  <a:schemeClr val="tx1"/>
                </a:solidFill>
                <a:latin typeface="+mj-lt"/>
                <a:ea typeface="+mj-ea"/>
                <a:cs typeface="+mj-cs"/>
                <a:sym typeface="Calibri"/>
              </a:rPr>
              <a:t>NOT</a:t>
            </a:r>
            <a:r>
              <a:rPr lang="en-US" sz="1200" b="0" i="0" u="none" strike="noStrike" kern="1200" cap="none" dirty="0">
                <a:solidFill>
                  <a:schemeClr val="tx1"/>
                </a:solidFill>
                <a:latin typeface="+mj-lt"/>
                <a:ea typeface="+mj-ea"/>
                <a:cs typeface="+mj-cs"/>
                <a:sym typeface="Calibri"/>
              </a:rPr>
              <a:t> an example of plankton</a:t>
            </a:r>
            <a:r>
              <a:rPr lang="en-US" sz="1200" kern="1200" dirty="0">
                <a:solidFill>
                  <a:schemeClr val="tx1"/>
                </a:solidFill>
                <a:latin typeface="+mj-lt"/>
                <a:ea typeface="+mj-ea"/>
                <a:cs typeface="+mj-cs"/>
              </a:rPr>
              <a:t>. Fish are not considered plankton because they are larger organisms that can actively swim against currents.</a:t>
            </a:r>
            <a:endParaRPr dirty="0"/>
          </a:p>
        </p:txBody>
      </p:sp>
      <p:sp>
        <p:nvSpPr>
          <p:cNvPr id="399" name="Google Shape;399;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5" name="Google Shape;14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Seashells are also </a:t>
            </a:r>
            <a:r>
              <a:rPr lang="en-US" sz="1200" b="1" i="0" u="none" strike="noStrike" kern="1200" cap="none" dirty="0">
                <a:solidFill>
                  <a:schemeClr val="tx1"/>
                </a:solidFill>
                <a:latin typeface="Calibri" panose="020F0502020204030204" pitchFamily="34" charset="0"/>
                <a:ea typeface="+mj-ea"/>
                <a:cs typeface="Calibri" panose="020F0502020204030204" pitchFamily="34" charset="0"/>
                <a:sym typeface="Calibri"/>
              </a:rPr>
              <a:t>NOT</a:t>
            </a:r>
            <a:r>
              <a:rPr lang="en-US" sz="12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 an example of plankton</a:t>
            </a:r>
            <a:r>
              <a:rPr lang="en-US" sz="1200" kern="1200" dirty="0">
                <a:solidFill>
                  <a:schemeClr val="tx1"/>
                </a:solidFill>
                <a:latin typeface="Calibri" panose="020F0502020204030204" pitchFamily="34" charset="0"/>
                <a:ea typeface="+mj-ea"/>
                <a:cs typeface="Calibri" panose="020F0502020204030204" pitchFamily="34" charset="0"/>
              </a:rPr>
              <a:t>. While seashells may drift with ocean currents, they are not living things and, therefore, not plankton.</a:t>
            </a:r>
            <a:endParaRPr dirty="0"/>
          </a:p>
        </p:txBody>
      </p:sp>
      <p:sp>
        <p:nvSpPr>
          <p:cNvPr id="408" name="Google Shape;408;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17" name="Google Shape;417;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fish and seashells NOT examples of plankton?</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[fish are too large and seashells are not living]</a:t>
            </a:r>
            <a:endParaRPr dirty="0"/>
          </a:p>
        </p:txBody>
      </p:sp>
      <p:sp>
        <p:nvSpPr>
          <p:cNvPr id="423" name="Google Shape;423;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46" name="Google Shape;446;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Plankton</a:t>
            </a:r>
            <a:r>
              <a:rPr lang="en-US" b="1" dirty="0">
                <a:solidFill>
                  <a:schemeClr val="dk1"/>
                </a:solidFill>
              </a:rPr>
              <a:t>: </a:t>
            </a:r>
            <a:r>
              <a:rPr lang="en-US" b="0" i="0" dirty="0">
                <a:solidFill>
                  <a:srgbClr val="0D0D0D"/>
                </a:solidFill>
                <a:effectLst/>
                <a:latin typeface="Söhne"/>
              </a:rPr>
              <a:t>tiny organisms that float or drift in the water</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41565448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a:t>
            </a:r>
            <a:r>
              <a:rPr lang="en-US">
                <a:solidFill>
                  <a:srgbClr val="242424"/>
                </a:solidFill>
              </a:rPr>
              <a:t>term</a:t>
            </a:r>
            <a:r>
              <a:rPr lang="en-US"/>
              <a:t> </a:t>
            </a:r>
            <a:r>
              <a:rPr lang="en-US" b="1"/>
              <a:t>plankton</a:t>
            </a:r>
            <a:r>
              <a:rPr lang="en-US" dirty="0">
                <a:solidFill>
                  <a:srgbClr val="242424"/>
                </a:solidFill>
              </a:rPr>
              <a:t>. </a:t>
            </a:r>
            <a:endParaRPr dirty="0"/>
          </a:p>
        </p:txBody>
      </p:sp>
      <p:sp>
        <p:nvSpPr>
          <p:cNvPr id="461" name="Google Shape;461;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plankton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plankton.</a:t>
            </a:r>
            <a:endParaRPr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picture of plankton from these four choices.</a:t>
            </a:r>
            <a:endParaRPr dirty="0"/>
          </a:p>
        </p:txBody>
      </p:sp>
      <p:sp>
        <p:nvSpPr>
          <p:cNvPr id="494" name="Google Shape;494;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Correct! This is a picture of plankton.</a:t>
            </a:r>
          </a:p>
        </p:txBody>
      </p:sp>
      <p:sp>
        <p:nvSpPr>
          <p:cNvPr id="494" name="Google Shape;494;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7392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of </a:t>
            </a:r>
            <a:r>
              <a:rPr lang="en-US" b="1" dirty="0"/>
              <a:t>plankton</a:t>
            </a:r>
            <a:r>
              <a:rPr lang="en-US" dirty="0"/>
              <a:t>.</a:t>
            </a:r>
            <a:endParaRPr lang="en-US"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376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Aquatic means something living, growing, or often found in water.</a:t>
            </a:r>
            <a:endParaRPr/>
          </a:p>
        </p:txBody>
      </p:sp>
      <p:sp>
        <p:nvSpPr>
          <p:cNvPr id="151" name="Google Shape;151;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Choose the correct definition of plankton from the choices below.</a:t>
            </a:r>
            <a:endParaRPr lang="en-US" sz="1200" dirty="0">
              <a:solidFill>
                <a:schemeClr val="dk1"/>
              </a:solidFill>
            </a:endParaRPr>
          </a:p>
        </p:txBody>
      </p:sp>
      <p:sp>
        <p:nvSpPr>
          <p:cNvPr id="558" name="Google Shape;558;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7445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latin typeface="Helvetica Light" panose="020B0403020202020204" pitchFamily="34" charset="0"/>
                <a:ea typeface="Helvetica Neue Light"/>
                <a:cs typeface="Helvetica Neue Light"/>
                <a:sym typeface="Helvetica Neue Light"/>
              </a:rPr>
              <a:t>T</a:t>
            </a:r>
            <a:r>
              <a:rPr lang="en-US" sz="1200" u="none" strike="noStrike" cap="none" dirty="0">
                <a:solidFill>
                  <a:srgbClr val="000000"/>
                </a:solidFill>
                <a:latin typeface="Helvetica Light" panose="020B0403020202020204" pitchFamily="34" charset="0"/>
                <a:ea typeface="Helvetica Neue Light"/>
                <a:cs typeface="Helvetica Neue Light"/>
                <a:sym typeface="Helvetica Neue Light"/>
              </a:rPr>
              <a:t>iny organisms that float or drift in the water</a:t>
            </a:r>
            <a:r>
              <a:rPr lang="en-US" dirty="0"/>
              <a:t>” is correct! This is the definition of </a:t>
            </a:r>
            <a:r>
              <a:rPr lang="en-US" b="1" dirty="0"/>
              <a:t>plankton</a:t>
            </a:r>
            <a:r>
              <a:rPr lang="en-US" dirty="0"/>
              <a:t>.</a:t>
            </a:r>
            <a:endParaRPr lang="en-US" sz="1200" dirty="0">
              <a:solidFill>
                <a:schemeClr val="dk1"/>
              </a:solidFill>
            </a:endParaRPr>
          </a:p>
        </p:txBody>
      </p:sp>
      <p:sp>
        <p:nvSpPr>
          <p:cNvPr id="558" name="Google Shape;558;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18779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plankton : </a:t>
            </a:r>
            <a:r>
              <a:rPr lang="en-US" sz="1200" dirty="0">
                <a:latin typeface="Helvetica Light" panose="020B0403020202020204" pitchFamily="34" charset="0"/>
                <a:ea typeface="Helvetica Neue Light"/>
                <a:cs typeface="Helvetica Neue Light"/>
                <a:sym typeface="Helvetica Neue Light"/>
              </a:rPr>
              <a:t>T</a:t>
            </a:r>
            <a:r>
              <a:rPr lang="en-US" sz="1200" u="none" strike="noStrike" cap="none" dirty="0">
                <a:solidFill>
                  <a:srgbClr val="000000"/>
                </a:solidFill>
                <a:latin typeface="Helvetica Light" panose="020B0403020202020204" pitchFamily="34" charset="0"/>
                <a:ea typeface="Helvetica Neue Light"/>
                <a:cs typeface="Helvetica Neue Light"/>
                <a:sym typeface="Helvetica Neue Light"/>
              </a:rPr>
              <a:t>iny organisms that float or drift in the water</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8396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Choose the correct example of </a:t>
            </a:r>
            <a:r>
              <a:rPr lang="en-US" b="1" dirty="0"/>
              <a:t>plankton </a:t>
            </a:r>
            <a:r>
              <a:rPr lang="en-US" dirty="0"/>
              <a:t>from the choices below.</a:t>
            </a:r>
            <a:endParaRPr sz="1200" dirty="0">
              <a:solidFill>
                <a:schemeClr val="dk1"/>
              </a:solidFill>
            </a:endParaRPr>
          </a:p>
        </p:txBody>
      </p:sp>
      <p:sp>
        <p:nvSpPr>
          <p:cNvPr id="625" name="Google Shape;625;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“A copepod” is correct! This is an example of </a:t>
            </a:r>
            <a:r>
              <a:rPr lang="en-US" b="1" dirty="0"/>
              <a:t>plankton.</a:t>
            </a:r>
            <a:endParaRPr lang="en-US" dirty="0"/>
          </a:p>
        </p:txBody>
      </p:sp>
      <p:sp>
        <p:nvSpPr>
          <p:cNvPr id="625" name="Google Shape;625;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08245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t>
            </a:r>
            <a:r>
              <a:rPr lang="en-US" sz="1200" b="1" dirty="0"/>
              <a:t>plankton</a:t>
            </a:r>
            <a:r>
              <a:rPr lang="en-US" sz="1200" dirty="0"/>
              <a:t>: </a:t>
            </a:r>
            <a:r>
              <a:rPr lang="en-US" dirty="0"/>
              <a:t>A copepod.</a:t>
            </a:r>
            <a:endParaRPr lang="en-US" sz="12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55000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plankton </a:t>
            </a:r>
            <a:r>
              <a:rPr lang="en-US" dirty="0"/>
              <a:t>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693" name="Google Shape;693;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a:t>
            </a:r>
            <a:r>
              <a:rPr lang="en-US" sz="1200" dirty="0">
                <a:solidFill>
                  <a:srgbClr val="43464D"/>
                </a:solidFill>
                <a:latin typeface="Helvetica Neue Light"/>
                <a:ea typeface="Helvetica Neue Light"/>
                <a:cs typeface="Helvetica Neue Light"/>
                <a:sym typeface="Helvetica Neue Light"/>
              </a:rPr>
              <a:t>Plankton help make the oxygen we breathe</a:t>
            </a:r>
            <a:r>
              <a:rPr lang="en-US" sz="1200" dirty="0"/>
              <a:t>.” That is correct! This is an example of how plankton impact your life.</a:t>
            </a:r>
            <a:endParaRPr lang="en-US" dirty="0"/>
          </a:p>
        </p:txBody>
      </p:sp>
      <p:sp>
        <p:nvSpPr>
          <p:cNvPr id="693" name="Google Shape;693;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58182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110000"/>
              </a:lnSpc>
              <a:buSzPts val="2200"/>
            </a:pPr>
            <a:r>
              <a:rPr lang="en-US" sz="1200" dirty="0">
                <a:solidFill>
                  <a:schemeClr val="dk1"/>
                </a:solidFill>
              </a:rPr>
              <a:t>Here is the Frayer Model with a picture, definition, example, and a correct response to “how d</a:t>
            </a:r>
            <a:r>
              <a:rPr lang="en-US" sz="1200" dirty="0"/>
              <a:t>o </a:t>
            </a:r>
            <a:r>
              <a:rPr lang="en-US" sz="1200" b="1" dirty="0"/>
              <a:t>plankton </a:t>
            </a:r>
            <a:r>
              <a:rPr lang="en-US" sz="1200" dirty="0">
                <a:solidFill>
                  <a:schemeClr val="dk1"/>
                </a:solidFill>
              </a:rPr>
              <a:t>impact my life?”: </a:t>
            </a:r>
            <a:r>
              <a:rPr lang="en-US" sz="1200" dirty="0">
                <a:solidFill>
                  <a:srgbClr val="43464D"/>
                </a:solidFill>
                <a:latin typeface="Helvetica Neue Light"/>
                <a:ea typeface="Helvetica Neue Light"/>
                <a:cs typeface="Helvetica Neue Light"/>
                <a:sym typeface="Helvetica Neue Light"/>
              </a:rPr>
              <a:t>Plankton help make the oxygen we breathe.</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83534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62" name="Google Shape;762;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ocean is a giant body of saltwater.</a:t>
            </a:r>
            <a:endParaRPr/>
          </a:p>
          <a:p>
            <a:pPr marL="0" lvl="0" indent="0" algn="l" rtl="0">
              <a:lnSpc>
                <a:spcPct val="100000"/>
              </a:lnSpc>
              <a:spcBef>
                <a:spcPts val="0"/>
              </a:spcBef>
              <a:spcAft>
                <a:spcPts val="0"/>
              </a:spcAft>
              <a:buSzPts val="1400"/>
              <a:buNone/>
            </a:pPr>
            <a:endParaRPr/>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7965263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Plankton</a:t>
            </a:r>
            <a:r>
              <a:rPr lang="en-US" b="1" dirty="0">
                <a:solidFill>
                  <a:schemeClr val="dk1"/>
                </a:solidFill>
              </a:rPr>
              <a:t>: </a:t>
            </a:r>
            <a:r>
              <a:rPr lang="en-US" b="0" i="0" dirty="0">
                <a:solidFill>
                  <a:srgbClr val="0D0D0D"/>
                </a:solidFill>
                <a:effectLst/>
                <a:latin typeface="Söhne"/>
              </a:rPr>
              <a:t>tiny organisms that float or drift in the water</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18403741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Our “big question” is: </a:t>
            </a:r>
            <a:r>
              <a:rPr lang="en-US" sz="1200" b="0" i="0" u="none" strike="noStrike" kern="1200" cap="none" dirty="0">
                <a:solidFill>
                  <a:schemeClr val="tx1"/>
                </a:solidFill>
                <a:highlight>
                  <a:srgbClr val="FFFFFF"/>
                </a:highlight>
                <a:latin typeface="Calibri" panose="020F0502020204030204" pitchFamily="34" charset="0"/>
                <a:ea typeface="+mn-ea"/>
                <a:cs typeface="Calibri" panose="020F0502020204030204" pitchFamily="34" charset="0"/>
                <a:sym typeface="Roboto"/>
              </a:rPr>
              <a:t>How does the world of plankton, play an important role in helping life in the ocean and influencing the health of our entire planet?</a:t>
            </a:r>
            <a:endParaRPr lang="en-US" sz="1200" b="1" i="0" u="none" strike="noStrike" kern="1200" cap="none" dirty="0">
              <a:solidFill>
                <a:schemeClr val="tx1"/>
              </a:solidFill>
              <a:highlight>
                <a:srgbClr val="FFFFFF"/>
              </a:highlight>
              <a:latin typeface="Calibri" panose="020F0502020204030204" pitchFamily="34" charset="0"/>
              <a:ea typeface="+mn-ea"/>
              <a:cs typeface="Calibri" panose="020F0502020204030204" pitchFamily="34" charset="0"/>
              <a:sym typeface="Roboto"/>
            </a:endParaRP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lang="en-US" dirty="0"/>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40729238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01" name="Google Shape;801;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6" name="Google Shape;80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 </a:t>
            </a:r>
            <a:r>
              <a:rPr lang="en-US" b="1" dirty="0"/>
              <a:t>organism </a:t>
            </a:r>
            <a:r>
              <a:rPr lang="en-US" b="0" dirty="0"/>
              <a:t>is any living thing. </a:t>
            </a:r>
            <a:r>
              <a:rPr lang="en-US" dirty="0"/>
              <a:t> </a:t>
            </a:r>
          </a:p>
          <a:p>
            <a:pPr marL="0" lvl="0" indent="0" algn="l" rtl="0">
              <a:lnSpc>
                <a:spcPct val="100000"/>
              </a:lnSpc>
              <a:spcBef>
                <a:spcPts val="0"/>
              </a:spcBef>
              <a:spcAft>
                <a:spcPts val="0"/>
              </a:spcAft>
              <a:buSzPts val="1400"/>
              <a:buNone/>
            </a:pP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Marine Organism</a:t>
            </a:r>
            <a:r>
              <a:rPr lang="en-US" b="1" dirty="0">
                <a:solidFill>
                  <a:schemeClr val="dk1"/>
                </a:solidFill>
              </a:rPr>
              <a:t>: </a:t>
            </a:r>
            <a:r>
              <a:rPr lang="en-US" b="0" i="0" dirty="0">
                <a:solidFill>
                  <a:srgbClr val="000000"/>
                </a:solidFill>
                <a:effectLst/>
                <a:latin typeface="Arial" panose="020B0604020202020204" pitchFamily="34" charset="0"/>
              </a:rPr>
              <a:t>any living thing that lives in the ocean</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922218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75" name="Google Shape;17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a613fe29c9_4_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2a613fe29c9_4_0"/>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Aquatic means living, growing, or often found in/on…</a:t>
            </a:r>
            <a:endParaRPr sz="3200" b="0" i="0" u="none" strike="noStrike" cap="none">
              <a:solidFill>
                <a:srgbClr val="000000"/>
              </a:solidFill>
              <a:latin typeface="Arial"/>
              <a:ea typeface="Arial"/>
              <a:cs typeface="Arial"/>
              <a:sym typeface="Arial"/>
            </a:endParaRPr>
          </a:p>
        </p:txBody>
      </p:sp>
      <p:pic>
        <p:nvPicPr>
          <p:cNvPr id="185" name="Google Shape;185;g2a613fe29c9_4_0"/>
          <p:cNvPicPr preferRelativeResize="0"/>
          <p:nvPr/>
        </p:nvPicPr>
        <p:blipFill rotWithShape="1">
          <a:blip r:embed="rId4">
            <a:alphaModFix/>
          </a:blip>
          <a:srcRect/>
          <a:stretch/>
        </p:blipFill>
        <p:spPr>
          <a:xfrm>
            <a:off x="4572000" y="3597825"/>
            <a:ext cx="4293524" cy="2862349"/>
          </a:xfrm>
          <a:prstGeom prst="rect">
            <a:avLst/>
          </a:prstGeom>
          <a:noFill/>
          <a:ln>
            <a:noFill/>
          </a:ln>
        </p:spPr>
      </p:pic>
      <p:sp>
        <p:nvSpPr>
          <p:cNvPr id="186" name="Google Shape;186;g2a613fe29c9_4_0"/>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land</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water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b805786743_0_3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b805786743_0_33"/>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Aquatic means living, growing, or often found in/on…</a:t>
            </a:r>
            <a:endParaRPr sz="3200" b="0" i="0" u="none" strike="noStrike" cap="none">
              <a:solidFill>
                <a:srgbClr val="000000"/>
              </a:solidFill>
              <a:latin typeface="Arial"/>
              <a:ea typeface="Arial"/>
              <a:cs typeface="Arial"/>
              <a:sym typeface="Arial"/>
            </a:endParaRPr>
          </a:p>
        </p:txBody>
      </p:sp>
      <p:pic>
        <p:nvPicPr>
          <p:cNvPr id="194" name="Google Shape;194;g2b805786743_0_33"/>
          <p:cNvPicPr preferRelativeResize="0"/>
          <p:nvPr/>
        </p:nvPicPr>
        <p:blipFill rotWithShape="1">
          <a:blip r:embed="rId4">
            <a:alphaModFix/>
          </a:blip>
          <a:srcRect/>
          <a:stretch/>
        </p:blipFill>
        <p:spPr>
          <a:xfrm>
            <a:off x="4572000" y="3597825"/>
            <a:ext cx="4293524" cy="2862349"/>
          </a:xfrm>
          <a:prstGeom prst="rect">
            <a:avLst/>
          </a:prstGeom>
          <a:noFill/>
          <a:ln>
            <a:noFill/>
          </a:ln>
        </p:spPr>
      </p:pic>
      <p:sp>
        <p:nvSpPr>
          <p:cNvPr id="195" name="Google Shape;195;g2b805786743_0_33"/>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land</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water</a:t>
            </a: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90052"/>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True or False</a:t>
            </a:r>
            <a:r>
              <a:rPr lang="en-US" dirty="0">
                <a:solidFill>
                  <a:schemeClr val="dk1"/>
                </a:solidFill>
              </a:rPr>
              <a:t>: An ocean is a giant body of fresh water.</a:t>
            </a:r>
            <a:endParaRPr dirty="0">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3" name="Google Shape;192;g2b805786743_0_33" descr="Questions">
            <a:extLst>
              <a:ext uri="{FF2B5EF4-FFF2-40B4-BE49-F238E27FC236}">
                <a16:creationId xmlns:a16="http://schemas.microsoft.com/office/drawing/2014/main" id="{6C5AEA04-CFF6-8440-8799-D5FC0E1669B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27756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90052"/>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True or </a:t>
            </a:r>
            <a:r>
              <a:rPr lang="en-US" b="1" u="sng" dirty="0">
                <a:solidFill>
                  <a:srgbClr val="FF0000"/>
                </a:solidFill>
              </a:rPr>
              <a:t>False</a:t>
            </a:r>
            <a:r>
              <a:rPr lang="en-US" dirty="0">
                <a:solidFill>
                  <a:schemeClr val="dk1"/>
                </a:solidFill>
              </a:rPr>
              <a:t>: An ocean is a giant body of fresh water.</a:t>
            </a:r>
            <a:endParaRPr dirty="0">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3" name="Google Shape;192;g2b805786743_0_33" descr="Questions">
            <a:extLst>
              <a:ext uri="{FF2B5EF4-FFF2-40B4-BE49-F238E27FC236}">
                <a16:creationId xmlns:a16="http://schemas.microsoft.com/office/drawing/2014/main" id="{6C5AEA04-CFF6-8440-8799-D5FC0E1669B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27434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a:t>
            </a:r>
            <a:r>
              <a:rPr lang="en-US" sz="4800" u="sng" dirty="0">
                <a:solidFill>
                  <a:schemeClr val="dk1"/>
                </a:solidFill>
              </a:rPr>
              <a:t>               </a:t>
            </a:r>
            <a:r>
              <a:rPr lang="en-US" sz="4800" dirty="0">
                <a:solidFill>
                  <a:schemeClr val="dk1"/>
                </a:solidFill>
              </a:rPr>
              <a:t> thing</a:t>
            </a:r>
            <a:endParaRPr sz="4800" dirty="0"/>
          </a:p>
        </p:txBody>
      </p:sp>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3">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2;g2b805786743_0_33" descr="Questions">
            <a:extLst>
              <a:ext uri="{FF2B5EF4-FFF2-40B4-BE49-F238E27FC236}">
                <a16:creationId xmlns:a16="http://schemas.microsoft.com/office/drawing/2014/main" id="{87EBB03F-2D13-4CD3-8032-F4F95A5DE095}"/>
              </a:ext>
            </a:extLst>
          </p:cNvPr>
          <p:cNvSpPr/>
          <p:nvPr/>
        </p:nvSpPr>
        <p:spPr>
          <a:xfrm>
            <a:off x="0" y="0"/>
            <a:ext cx="983700" cy="9540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68208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a:t>
            </a:r>
            <a:r>
              <a:rPr lang="en-US" sz="4800" u="sng" dirty="0">
                <a:solidFill>
                  <a:schemeClr val="dk1"/>
                </a:solidFill>
              </a:rPr>
              <a:t>               </a:t>
            </a:r>
            <a:r>
              <a:rPr lang="en-US" sz="4800" dirty="0">
                <a:solidFill>
                  <a:schemeClr val="dk1"/>
                </a:solidFill>
              </a:rPr>
              <a:t> thing</a:t>
            </a:r>
            <a:endParaRPr sz="4800" dirty="0"/>
          </a:p>
        </p:txBody>
      </p:sp>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3">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2;g2b805786743_0_33" descr="Questions">
            <a:extLst>
              <a:ext uri="{FF2B5EF4-FFF2-40B4-BE49-F238E27FC236}">
                <a16:creationId xmlns:a16="http://schemas.microsoft.com/office/drawing/2014/main" id="{B3022BD3-2C70-85D3-B7C8-82F3C66988FE}"/>
              </a:ext>
            </a:extLst>
          </p:cNvPr>
          <p:cNvSpPr/>
          <p:nvPr/>
        </p:nvSpPr>
        <p:spPr>
          <a:xfrm>
            <a:off x="0" y="0"/>
            <a:ext cx="983700" cy="9540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25070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3000" b="1" u="sng" dirty="0">
                <a:solidFill>
                  <a:schemeClr val="dk1"/>
                </a:solidFill>
                <a:latin typeface="Calibri" panose="020F0502020204030204" pitchFamily="34" charset="0"/>
                <a:cs typeface="Calibri" panose="020F0502020204030204" pitchFamily="34" charset="0"/>
              </a:rPr>
              <a:t>True or False</a:t>
            </a:r>
            <a:r>
              <a:rPr lang="en-US" sz="3000" b="1" dirty="0">
                <a:solidFill>
                  <a:schemeClr val="dk1"/>
                </a:solidFill>
                <a:latin typeface="Calibri" panose="020F0502020204030204" pitchFamily="34" charset="0"/>
                <a:cs typeface="Calibri" panose="020F0502020204030204" pitchFamily="34" charset="0"/>
              </a:rPr>
              <a:t>: </a:t>
            </a:r>
            <a:r>
              <a:rPr lang="en-US" sz="3000" dirty="0">
                <a:solidFill>
                  <a:schemeClr val="dk1"/>
                </a:solidFill>
                <a:latin typeface="Calibri" panose="020F0502020204030204" pitchFamily="34" charset="0"/>
                <a:cs typeface="Calibri" panose="020F0502020204030204" pitchFamily="34" charset="0"/>
              </a:rPr>
              <a:t>a marine organism is </a:t>
            </a:r>
            <a:r>
              <a:rPr lang="en-US" sz="3000" b="0" i="0" dirty="0">
                <a:solidFill>
                  <a:srgbClr val="000000"/>
                </a:solidFill>
                <a:effectLst/>
                <a:latin typeface="Calibri" panose="020F0502020204030204" pitchFamily="34" charset="0"/>
                <a:cs typeface="Calibri" panose="020F0502020204030204" pitchFamily="34" charset="0"/>
              </a:rPr>
              <a:t>any living thing that lives on land</a:t>
            </a:r>
            <a:endParaRPr sz="3000" dirty="0">
              <a:solidFill>
                <a:schemeClr val="dk1"/>
              </a:solidFill>
              <a:latin typeface="Calibri" panose="020F0502020204030204" pitchFamily="34" charset="0"/>
              <a:cs typeface="Calibri" panose="020F0502020204030204" pitchFamily="34" charset="0"/>
            </a:endParaRPr>
          </a:p>
        </p:txBody>
      </p:sp>
      <p:pic>
        <p:nvPicPr>
          <p:cNvPr id="3" name="Picture 2" descr="A group of sea animals&#10;&#10;Description automatically generated">
            <a:extLst>
              <a:ext uri="{FF2B5EF4-FFF2-40B4-BE49-F238E27FC236}">
                <a16:creationId xmlns:a16="http://schemas.microsoft.com/office/drawing/2014/main" id="{0D32C174-B281-8D82-E1DD-41D369492A3E}"/>
              </a:ext>
            </a:extLst>
          </p:cNvPr>
          <p:cNvPicPr>
            <a:picLocks noChangeAspect="1"/>
          </p:cNvPicPr>
          <p:nvPr/>
        </p:nvPicPr>
        <p:blipFill>
          <a:blip r:embed="rId3"/>
          <a:stretch>
            <a:fillRect/>
          </a:stretch>
        </p:blipFill>
        <p:spPr>
          <a:xfrm>
            <a:off x="1298114" y="1756325"/>
            <a:ext cx="6547771" cy="4879549"/>
          </a:xfrm>
          <a:prstGeom prst="rect">
            <a:avLst/>
          </a:prstGeom>
        </p:spPr>
      </p:pic>
      <p:sp>
        <p:nvSpPr>
          <p:cNvPr id="4" name="Google Shape;192;g2b805786743_0_33" descr="Questions">
            <a:extLst>
              <a:ext uri="{FF2B5EF4-FFF2-40B4-BE49-F238E27FC236}">
                <a16:creationId xmlns:a16="http://schemas.microsoft.com/office/drawing/2014/main" id="{A0EDAD4D-5622-AF7D-C7A6-CA106DC21A2A}"/>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44650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3000" b="1" u="sng" dirty="0">
                <a:solidFill>
                  <a:schemeClr val="dk1"/>
                </a:solidFill>
                <a:latin typeface="Calibri" panose="020F0502020204030204" pitchFamily="34" charset="0"/>
                <a:cs typeface="Calibri" panose="020F0502020204030204" pitchFamily="34" charset="0"/>
              </a:rPr>
              <a:t>True or </a:t>
            </a:r>
            <a:r>
              <a:rPr lang="en-US" sz="3000" b="1" u="sng" dirty="0">
                <a:solidFill>
                  <a:srgbClr val="FF0000"/>
                </a:solidFill>
                <a:latin typeface="Calibri" panose="020F0502020204030204" pitchFamily="34" charset="0"/>
                <a:cs typeface="Calibri" panose="020F0502020204030204" pitchFamily="34" charset="0"/>
              </a:rPr>
              <a:t>False</a:t>
            </a:r>
            <a:r>
              <a:rPr lang="en-US" sz="3000" b="1" dirty="0">
                <a:solidFill>
                  <a:schemeClr val="dk1"/>
                </a:solidFill>
                <a:latin typeface="Calibri" panose="020F0502020204030204" pitchFamily="34" charset="0"/>
                <a:cs typeface="Calibri" panose="020F0502020204030204" pitchFamily="34" charset="0"/>
              </a:rPr>
              <a:t>: </a:t>
            </a:r>
            <a:r>
              <a:rPr lang="en-US" sz="3000" dirty="0">
                <a:solidFill>
                  <a:schemeClr val="dk1"/>
                </a:solidFill>
                <a:latin typeface="Calibri" panose="020F0502020204030204" pitchFamily="34" charset="0"/>
                <a:cs typeface="Calibri" panose="020F0502020204030204" pitchFamily="34" charset="0"/>
              </a:rPr>
              <a:t>a marine organism is </a:t>
            </a:r>
            <a:r>
              <a:rPr lang="en-US" sz="3000" b="0" i="0" dirty="0">
                <a:solidFill>
                  <a:srgbClr val="000000"/>
                </a:solidFill>
                <a:effectLst/>
                <a:latin typeface="Calibri" panose="020F0502020204030204" pitchFamily="34" charset="0"/>
                <a:cs typeface="Calibri" panose="020F0502020204030204" pitchFamily="34" charset="0"/>
              </a:rPr>
              <a:t>any living thing that lives on land</a:t>
            </a:r>
            <a:endParaRPr sz="3000" dirty="0">
              <a:solidFill>
                <a:schemeClr val="dk1"/>
              </a:solidFill>
              <a:latin typeface="Calibri" panose="020F0502020204030204" pitchFamily="34" charset="0"/>
              <a:cs typeface="Calibri" panose="020F0502020204030204" pitchFamily="34" charset="0"/>
            </a:endParaRPr>
          </a:p>
        </p:txBody>
      </p:sp>
      <p:pic>
        <p:nvPicPr>
          <p:cNvPr id="3" name="Picture 2" descr="A group of sea animals&#10;&#10;Description automatically generated">
            <a:extLst>
              <a:ext uri="{FF2B5EF4-FFF2-40B4-BE49-F238E27FC236}">
                <a16:creationId xmlns:a16="http://schemas.microsoft.com/office/drawing/2014/main" id="{0D32C174-B281-8D82-E1DD-41D369492A3E}"/>
              </a:ext>
            </a:extLst>
          </p:cNvPr>
          <p:cNvPicPr>
            <a:picLocks noChangeAspect="1"/>
          </p:cNvPicPr>
          <p:nvPr/>
        </p:nvPicPr>
        <p:blipFill>
          <a:blip r:embed="rId3"/>
          <a:stretch>
            <a:fillRect/>
          </a:stretch>
        </p:blipFill>
        <p:spPr>
          <a:xfrm>
            <a:off x="1298114" y="1756325"/>
            <a:ext cx="6547771" cy="4879549"/>
          </a:xfrm>
          <a:prstGeom prst="rect">
            <a:avLst/>
          </a:prstGeom>
        </p:spPr>
      </p:pic>
      <p:sp>
        <p:nvSpPr>
          <p:cNvPr id="4" name="Google Shape;192;g2b805786743_0_33" descr="Questions">
            <a:extLst>
              <a:ext uri="{FF2B5EF4-FFF2-40B4-BE49-F238E27FC236}">
                <a16:creationId xmlns:a16="http://schemas.microsoft.com/office/drawing/2014/main" id="{9380681F-0821-E028-F084-CB55B7A1A435}"/>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30331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p:nvPr/>
        </p:nvSpPr>
        <p:spPr>
          <a:xfrm>
            <a:off x="1098046" y="1332790"/>
            <a:ext cx="7323048"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Plankton</a:t>
            </a:r>
            <a:endParaRPr sz="1400" b="0" i="0" u="none" strike="noStrike" cap="none" dirty="0">
              <a:solidFill>
                <a:srgbClr val="000000"/>
              </a:solidFill>
              <a:latin typeface="Arial"/>
              <a:ea typeface="Arial"/>
              <a:cs typeface="Arial"/>
              <a:sym typeface="Arial"/>
            </a:endParaRPr>
          </a:p>
        </p:txBody>
      </p:sp>
      <p:sp>
        <p:nvSpPr>
          <p:cNvPr id="238" name="Google Shape;238;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 name="Google Shape;239;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Plankton</a:t>
            </a:r>
            <a:r>
              <a:rPr lang="en-US" b="1" dirty="0">
                <a:solidFill>
                  <a:schemeClr val="dk1"/>
                </a:solidFill>
              </a:rPr>
              <a:t>: </a:t>
            </a:r>
            <a:r>
              <a:rPr lang="en-US" b="0" i="0" dirty="0">
                <a:solidFill>
                  <a:srgbClr val="0D0D0D"/>
                </a:solidFill>
                <a:effectLst/>
                <a:latin typeface="Söhne"/>
              </a:rPr>
              <a:t>tiny organisms that float or drift in the water</a:t>
            </a:r>
            <a:endParaRPr dirty="0">
              <a:solidFill>
                <a:schemeClr val="dk1"/>
              </a:solidFill>
            </a:endParaRPr>
          </a:p>
        </p:txBody>
      </p:sp>
      <p:sp>
        <p:nvSpPr>
          <p:cNvPr id="246" name="Google Shape;246;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5" name="Picture 4" descr="A group of small white objects&#10;&#10;Description automatically generated">
            <a:extLst>
              <a:ext uri="{FF2B5EF4-FFF2-40B4-BE49-F238E27FC236}">
                <a16:creationId xmlns:a16="http://schemas.microsoft.com/office/drawing/2014/main" id="{6A3FCF52-4400-1A6B-66D6-F4595748F2E3}"/>
              </a:ext>
            </a:extLst>
          </p:cNvPr>
          <p:cNvPicPr>
            <a:picLocks noChangeAspect="1"/>
          </p:cNvPicPr>
          <p:nvPr/>
        </p:nvPicPr>
        <p:blipFill>
          <a:blip r:embed="rId5"/>
          <a:stretch>
            <a:fillRect/>
          </a:stretch>
        </p:blipFill>
        <p:spPr>
          <a:xfrm>
            <a:off x="303841" y="1921971"/>
            <a:ext cx="8536318" cy="471390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247400" y="368000"/>
            <a:ext cx="66492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i="0" u="none" strike="noStrike" cap="none" dirty="0">
                <a:solidFill>
                  <a:srgbClr val="000000"/>
                </a:solidFill>
                <a:latin typeface="Calibri"/>
                <a:ea typeface="Calibri"/>
                <a:cs typeface="Calibri"/>
                <a:sym typeface="Calibri"/>
              </a:rPr>
              <a:t>Plankton</a:t>
            </a:r>
            <a:endParaRPr sz="1800" b="0" i="0" u="none" strike="noStrike" cap="none" dirty="0">
              <a:solidFill>
                <a:srgbClr val="000000"/>
              </a:solidFill>
              <a:latin typeface="Calibri"/>
              <a:ea typeface="Calibri"/>
              <a:cs typeface="Calibri"/>
              <a:sym typeface="Calibri"/>
            </a:endParaRPr>
          </a:p>
        </p:txBody>
      </p:sp>
      <p:pic>
        <p:nvPicPr>
          <p:cNvPr id="4" name="Picture 3" descr="A close up of a green and white object&#10;&#10;Description automatically generated">
            <a:extLst>
              <a:ext uri="{FF2B5EF4-FFF2-40B4-BE49-F238E27FC236}">
                <a16:creationId xmlns:a16="http://schemas.microsoft.com/office/drawing/2014/main" id="{7AE0DEC1-6F97-853D-1153-E8F41382C0C8}"/>
              </a:ext>
            </a:extLst>
          </p:cNvPr>
          <p:cNvPicPr>
            <a:picLocks noChangeAspect="1"/>
          </p:cNvPicPr>
          <p:nvPr/>
        </p:nvPicPr>
        <p:blipFill>
          <a:blip r:embed="rId3"/>
          <a:stretch>
            <a:fillRect/>
          </a:stretch>
        </p:blipFill>
        <p:spPr>
          <a:xfrm>
            <a:off x="685800" y="1807893"/>
            <a:ext cx="7772400" cy="429205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9"/>
        <p:cNvGrpSpPr/>
        <p:nvPr/>
      </p:nvGrpSpPr>
      <p:grpSpPr>
        <a:xfrm>
          <a:off x="0" y="0"/>
          <a:ext cx="0" cy="0"/>
          <a:chOff x="0" y="0"/>
          <a:chExt cx="0" cy="0"/>
        </a:xfrm>
      </p:grpSpPr>
      <p:pic>
        <p:nvPicPr>
          <p:cNvPr id="3" name="Picture 2" descr="A group of small white objects&#10;&#10;Description automatically generated">
            <a:extLst>
              <a:ext uri="{FF2B5EF4-FFF2-40B4-BE49-F238E27FC236}">
                <a16:creationId xmlns:a16="http://schemas.microsoft.com/office/drawing/2014/main" id="{9184E7C6-0812-D6A7-FADC-90CF0B9D542D}"/>
              </a:ext>
            </a:extLst>
          </p:cNvPr>
          <p:cNvPicPr>
            <a:picLocks noChangeAspect="1"/>
          </p:cNvPicPr>
          <p:nvPr/>
        </p:nvPicPr>
        <p:blipFill rotWithShape="1">
          <a:blip r:embed="rId3"/>
          <a:srcRect l="10200" r="16134" b="1"/>
          <a:stretch/>
        </p:blipFill>
        <p:spPr>
          <a:xfrm>
            <a:off x="20" y="10"/>
            <a:ext cx="9143980" cy="6857990"/>
          </a:xfrm>
          <a:prstGeom prst="rect">
            <a:avLst/>
          </a:prstGeom>
        </p:spPr>
      </p:pic>
      <p:sp>
        <p:nvSpPr>
          <p:cNvPr id="271" name="Rectangle 2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Google Shape;260;g27e576c1a67_0_364"/>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0000"/>
              </a:buClr>
              <a:buSzPts val="3600"/>
            </a:pPr>
            <a:r>
              <a:rPr lang="en-US" sz="3100" b="0" i="0" u="none" strike="noStrike" kern="1200" cap="none" dirty="0">
                <a:solidFill>
                  <a:schemeClr val="tx1">
                    <a:lumMod val="85000"/>
                    <a:lumOff val="15000"/>
                  </a:schemeClr>
                </a:solidFill>
                <a:latin typeface="+mj-lt"/>
                <a:ea typeface="+mj-ea"/>
                <a:cs typeface="+mj-cs"/>
                <a:sym typeface="Calibri"/>
              </a:rPr>
              <a:t>What are plankton?</a:t>
            </a:r>
          </a:p>
        </p:txBody>
      </p:sp>
      <p:cxnSp>
        <p:nvCxnSpPr>
          <p:cNvPr id="273" name="Straight Connector 2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61" name="Google Shape;261;g27e576c1a67_0_36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69" name="Google Shape;269;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4"/>
        <p:cNvGrpSpPr/>
        <p:nvPr/>
      </p:nvGrpSpPr>
      <p:grpSpPr>
        <a:xfrm>
          <a:off x="0" y="0"/>
          <a:ext cx="0" cy="0"/>
          <a:chOff x="0" y="0"/>
          <a:chExt cx="0" cy="0"/>
        </a:xfrm>
      </p:grpSpPr>
      <p:sp useBgFill="1">
        <p:nvSpPr>
          <p:cNvPr id="281" name="Rectangle 280">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Google Shape;276;g2a613fe29c9_0_155"/>
          <p:cNvSpPr txBox="1"/>
          <p:nvPr/>
        </p:nvSpPr>
        <p:spPr>
          <a:xfrm>
            <a:off x="418116" y="5524042"/>
            <a:ext cx="8305479" cy="1286544"/>
          </a:xfrm>
          <a:prstGeom prst="rect">
            <a:avLst/>
          </a:prstGeom>
          <a:noFill/>
        </p:spPr>
        <p:txBody>
          <a:bodyPr spcFirstLastPara="1" vert="horz" lIns="91440" tIns="45720" rIns="91440" bIns="45720" rtlCol="0" anchor="b" anchorCtr="0">
            <a:noAutofit/>
          </a:bodyPr>
          <a:lstStyle/>
          <a:p>
            <a:pPr marL="0" marR="0" lvl="0" indent="0" algn="ctr">
              <a:lnSpc>
                <a:spcPct val="90000"/>
              </a:lnSpc>
              <a:spcBef>
                <a:spcPct val="0"/>
              </a:spcBef>
              <a:spcAft>
                <a:spcPts val="600"/>
              </a:spcAft>
              <a:buClr>
                <a:schemeClr val="dk1"/>
              </a:buClr>
              <a:buSzPts val="1100"/>
            </a:pPr>
            <a:r>
              <a:rPr lang="en-US" sz="2400" b="0" i="0" dirty="0">
                <a:solidFill>
                  <a:srgbClr val="0D0D0D"/>
                </a:solidFill>
                <a:effectLst/>
                <a:latin typeface="Calibri" panose="020F0502020204030204" pitchFamily="34" charset="0"/>
                <a:cs typeface="Calibri" panose="020F0502020204030204" pitchFamily="34" charset="0"/>
              </a:rPr>
              <a:t>Plankton is a collective term for a diverse community of tiny organisms that live in the ocean. These organisms include both plants and animals.</a:t>
            </a:r>
            <a:endParaRPr lang="en-US" sz="2400" kern="1200" dirty="0">
              <a:solidFill>
                <a:schemeClr val="tx1"/>
              </a:solidFill>
              <a:latin typeface="Calibri" panose="020F0502020204030204" pitchFamily="34" charset="0"/>
              <a:ea typeface="+mj-ea"/>
              <a:cs typeface="Calibri" panose="020F0502020204030204" pitchFamily="34" charset="0"/>
              <a:sym typeface="Calibri"/>
            </a:endParaRPr>
          </a:p>
        </p:txBody>
      </p:sp>
      <p:sp>
        <p:nvSpPr>
          <p:cNvPr id="5" name="Google Shape;283;g2a5a1442303_0_494" descr="Artificial Intelligence">
            <a:extLst>
              <a:ext uri="{FF2B5EF4-FFF2-40B4-BE49-F238E27FC236}">
                <a16:creationId xmlns:a16="http://schemas.microsoft.com/office/drawing/2014/main" id="{5FF22F73-A7AB-CFF0-7416-3D81B0E1C33B}"/>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Picture 6" descr="A close-up of a sea creature&#10;&#10;Description automatically generated">
            <a:extLst>
              <a:ext uri="{FF2B5EF4-FFF2-40B4-BE49-F238E27FC236}">
                <a16:creationId xmlns:a16="http://schemas.microsoft.com/office/drawing/2014/main" id="{2F412AF7-42B9-15D9-4487-77042591F2C5}"/>
              </a:ext>
            </a:extLst>
          </p:cNvPr>
          <p:cNvPicPr>
            <a:picLocks noChangeAspect="1"/>
          </p:cNvPicPr>
          <p:nvPr/>
        </p:nvPicPr>
        <p:blipFill>
          <a:blip r:embed="rId4"/>
          <a:stretch>
            <a:fillRect/>
          </a:stretch>
        </p:blipFill>
        <p:spPr>
          <a:xfrm>
            <a:off x="893713" y="47414"/>
            <a:ext cx="7354284" cy="552120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2"/>
        <p:cNvGrpSpPr/>
        <p:nvPr/>
      </p:nvGrpSpPr>
      <p:grpSpPr>
        <a:xfrm>
          <a:off x="0" y="0"/>
          <a:ext cx="0" cy="0"/>
          <a:chOff x="0" y="0"/>
          <a:chExt cx="0" cy="0"/>
        </a:xfrm>
      </p:grpSpPr>
      <p:sp useBgFill="1">
        <p:nvSpPr>
          <p:cNvPr id="289" name="Rectangle 28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1" name="Group 29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292" name="Freeform: Shape 29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84" name="Google Shape;284;g2a5a1442303_0_494"/>
          <p:cNvSpPr txBox="1"/>
          <p:nvPr/>
        </p:nvSpPr>
        <p:spPr>
          <a:xfrm>
            <a:off x="598791" y="4992410"/>
            <a:ext cx="7944130" cy="1000655"/>
          </a:xfrm>
          <a:prstGeom prst="rect">
            <a:avLst/>
          </a:prstGeom>
        </p:spPr>
        <p:txBody>
          <a:bodyPr spcFirstLastPara="1" vert="horz" lIns="91440" tIns="45720" rIns="91440" bIns="45720" rtlCol="0" anchor="t" anchorCtr="0">
            <a:noAutofit/>
          </a:bodyPr>
          <a:lstStyle/>
          <a:p>
            <a:pPr algn="l"/>
            <a:r>
              <a:rPr lang="en-US" sz="2400" b="0" i="0" dirty="0">
                <a:solidFill>
                  <a:srgbClr val="0D0D0D"/>
                </a:solidFill>
                <a:effectLst/>
                <a:latin typeface="Calibri" panose="020F0502020204030204" pitchFamily="34" charset="0"/>
                <a:cs typeface="Calibri" panose="020F0502020204030204" pitchFamily="34" charset="0"/>
              </a:rPr>
              <a:t>Phytoplankton are tiny plant-like organisms that harness the power of sunlight to produce their own food through a process called photosynthesis.</a:t>
            </a:r>
          </a:p>
        </p:txBody>
      </p:sp>
      <p:pic>
        <p:nvPicPr>
          <p:cNvPr id="6" name="Picture 5" descr="A close-up of a fish shaped object&#10;&#10;Description automatically generated">
            <a:extLst>
              <a:ext uri="{FF2B5EF4-FFF2-40B4-BE49-F238E27FC236}">
                <a16:creationId xmlns:a16="http://schemas.microsoft.com/office/drawing/2014/main" id="{43BA1FD0-C37C-8B6D-0B3B-C8C5B87890EE}"/>
              </a:ext>
            </a:extLst>
          </p:cNvPr>
          <p:cNvPicPr>
            <a:picLocks noChangeAspect="1"/>
          </p:cNvPicPr>
          <p:nvPr/>
        </p:nvPicPr>
        <p:blipFill>
          <a:blip r:embed="rId3"/>
          <a:stretch>
            <a:fillRect/>
          </a:stretch>
        </p:blipFill>
        <p:spPr>
          <a:xfrm>
            <a:off x="598791" y="2061719"/>
            <a:ext cx="7772400" cy="1760188"/>
          </a:xfrm>
          <a:prstGeom prst="rect">
            <a:avLst/>
          </a:prstGeom>
        </p:spPr>
      </p:pic>
      <p:sp>
        <p:nvSpPr>
          <p:cNvPr id="7" name="Google Shape;283;g2a5a1442303_0_494" descr="Artificial Intelligence">
            <a:extLst>
              <a:ext uri="{FF2B5EF4-FFF2-40B4-BE49-F238E27FC236}">
                <a16:creationId xmlns:a16="http://schemas.microsoft.com/office/drawing/2014/main" id="{68DB90C9-E91F-843C-4D76-8935D3DF8A13}"/>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life cycle&#10;&#10;Description automatically generated">
            <a:extLst>
              <a:ext uri="{FF2B5EF4-FFF2-40B4-BE49-F238E27FC236}">
                <a16:creationId xmlns:a16="http://schemas.microsoft.com/office/drawing/2014/main" id="{16236A08-8B90-1C45-54A4-D11BA65F06D0}"/>
              </a:ext>
            </a:extLst>
          </p:cNvPr>
          <p:cNvPicPr>
            <a:picLocks noChangeAspect="1"/>
          </p:cNvPicPr>
          <p:nvPr/>
        </p:nvPicPr>
        <p:blipFill rotWithShape="1">
          <a:blip r:embed="rId3"/>
          <a:srcRect t="6614" b="26471"/>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1E62693-82DC-3BDC-8225-120CF679AA60}"/>
              </a:ext>
            </a:extLst>
          </p:cNvPr>
          <p:cNvSpPr txBox="1"/>
          <p:nvPr/>
        </p:nvSpPr>
        <p:spPr>
          <a:xfrm>
            <a:off x="3504436" y="5008603"/>
            <a:ext cx="5637278" cy="1399223"/>
          </a:xfrm>
          <a:prstGeom prst="rect">
            <a:avLst/>
          </a:prstGeom>
        </p:spPr>
        <p:txBody>
          <a:bodyPr vert="horz" lIns="91440" tIns="45720" rIns="91440" bIns="45720" rtlCol="0" anchor="ctr">
            <a:noAutofit/>
          </a:bodyPr>
          <a:lstStyle/>
          <a:p>
            <a:pPr>
              <a:lnSpc>
                <a:spcPct val="90000"/>
              </a:lnSpc>
              <a:spcAft>
                <a:spcPts val="600"/>
              </a:spcAft>
            </a:pPr>
            <a:r>
              <a:rPr lang="en-US" sz="2800" kern="1200" dirty="0">
                <a:solidFill>
                  <a:schemeClr val="tx1"/>
                </a:solidFill>
                <a:latin typeface="Calibri" panose="020F0502020204030204" pitchFamily="34" charset="0"/>
                <a:ea typeface="+mn-ea"/>
                <a:cs typeface="Calibri" panose="020F0502020204030204" pitchFamily="34" charset="0"/>
              </a:rPr>
              <a:t>Phytoplankton </a:t>
            </a:r>
            <a:r>
              <a:rPr lang="en-US" sz="2800" b="0" kern="1200" dirty="0">
                <a:solidFill>
                  <a:schemeClr val="tx1"/>
                </a:solidFill>
                <a:effectLst/>
                <a:latin typeface="Calibri" panose="020F0502020204030204" pitchFamily="34" charset="0"/>
                <a:ea typeface="+mn-ea"/>
                <a:cs typeface="Calibri" panose="020F0502020204030204" pitchFamily="34" charset="0"/>
              </a:rPr>
              <a:t>are the primary producers in the ocean. They produce oxygen and serve as an important source of energy for other organisms.</a:t>
            </a:r>
          </a:p>
        </p:txBody>
      </p:sp>
      <p:sp>
        <p:nvSpPr>
          <p:cNvPr id="7" name="Google Shape;283;g2a5a1442303_0_494" descr="Artificial Intelligence">
            <a:extLst>
              <a:ext uri="{FF2B5EF4-FFF2-40B4-BE49-F238E27FC236}">
                <a16:creationId xmlns:a16="http://schemas.microsoft.com/office/drawing/2014/main" id="{9EF56DF2-C854-E0B1-4C60-3514D4338D26}"/>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32305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sea creatures&#10;&#10;Description automatically generated">
            <a:extLst>
              <a:ext uri="{FF2B5EF4-FFF2-40B4-BE49-F238E27FC236}">
                <a16:creationId xmlns:a16="http://schemas.microsoft.com/office/drawing/2014/main" id="{86F59137-05C6-9455-8074-6530BF7E339F}"/>
              </a:ext>
            </a:extLst>
          </p:cNvPr>
          <p:cNvPicPr>
            <a:picLocks noChangeAspect="1"/>
          </p:cNvPicPr>
          <p:nvPr/>
        </p:nvPicPr>
        <p:blipFill rotWithShape="1">
          <a:blip r:embed="rId3"/>
          <a:srcRect t="19575" b="14177"/>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A2555C7-B030-D50F-E8BE-181047D1E6E9}"/>
              </a:ext>
            </a:extLst>
          </p:cNvPr>
          <p:cNvSpPr txBox="1"/>
          <p:nvPr/>
        </p:nvSpPr>
        <p:spPr>
          <a:xfrm>
            <a:off x="3504788" y="5008603"/>
            <a:ext cx="5173220" cy="1399223"/>
          </a:xfrm>
          <a:prstGeom prst="rect">
            <a:avLst/>
          </a:prstGeom>
        </p:spPr>
        <p:txBody>
          <a:bodyPr vert="horz" lIns="91440" tIns="45720" rIns="91440" bIns="45720" rtlCol="0" anchor="ctr">
            <a:noAutofit/>
          </a:bodyPr>
          <a:lstStyle/>
          <a:p>
            <a:pPr>
              <a:lnSpc>
                <a:spcPct val="90000"/>
              </a:lnSpc>
              <a:spcAft>
                <a:spcPts val="600"/>
              </a:spcAft>
            </a:pPr>
            <a:r>
              <a:rPr lang="en-US" sz="2800" b="0" i="0" kern="1200" dirty="0">
                <a:solidFill>
                  <a:schemeClr val="tx1"/>
                </a:solidFill>
                <a:effectLst/>
                <a:latin typeface="Calibri" panose="020F0502020204030204" pitchFamily="34" charset="0"/>
                <a:ea typeface="+mn-ea"/>
                <a:cs typeface="Calibri" panose="020F0502020204030204" pitchFamily="34" charset="0"/>
              </a:rPr>
              <a:t>Zooplankton are small animal-like organisms that feed on phytoplankton or other zooplankton.</a:t>
            </a:r>
          </a:p>
        </p:txBody>
      </p:sp>
      <p:sp>
        <p:nvSpPr>
          <p:cNvPr id="6" name="Google Shape;291;g2a613fe29c9_0_143" descr="Artificial Intelligence">
            <a:extLst>
              <a:ext uri="{FF2B5EF4-FFF2-40B4-BE49-F238E27FC236}">
                <a16:creationId xmlns:a16="http://schemas.microsoft.com/office/drawing/2014/main" id="{D2CBC3A5-FA7F-E5F5-13E2-D15AD1A6148B}"/>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63606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0"/>
        <p:cNvGrpSpPr/>
        <p:nvPr/>
      </p:nvGrpSpPr>
      <p:grpSpPr>
        <a:xfrm>
          <a:off x="0" y="0"/>
          <a:ext cx="0" cy="0"/>
          <a:chOff x="0" y="0"/>
          <a:chExt cx="0" cy="0"/>
        </a:xfrm>
      </p:grpSpPr>
      <p:sp useBgFill="1">
        <p:nvSpPr>
          <p:cNvPr id="301" name="Rectangle 30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Google Shape;292;g2a613fe29c9_0_143"/>
          <p:cNvSpPr txBox="1"/>
          <p:nvPr/>
        </p:nvSpPr>
        <p:spPr>
          <a:xfrm>
            <a:off x="241252" y="2957668"/>
            <a:ext cx="4093096" cy="942664"/>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buClr>
                <a:schemeClr val="dk1"/>
              </a:buClr>
              <a:buSzPts val="1100"/>
            </a:pPr>
            <a:r>
              <a:rPr lang="en-US" sz="2800" b="0" i="0" dirty="0">
                <a:solidFill>
                  <a:srgbClr val="0D0D0D"/>
                </a:solidFill>
                <a:effectLst/>
                <a:latin typeface="Calibri" panose="020F0502020204030204" pitchFamily="34" charset="0"/>
                <a:cs typeface="Calibri" panose="020F0502020204030204" pitchFamily="34" charset="0"/>
              </a:rPr>
              <a:t>Zooplankton play an important part in controlling the population of phytoplankton and are a key link in transferring energy through the marine food web.</a:t>
            </a:r>
            <a:endParaRPr lang="en-US" sz="280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sp>
        <p:nvSpPr>
          <p:cNvPr id="4" name="Google Shape;291;g2a613fe29c9_0_143" descr="Artificial Intelligence">
            <a:extLst>
              <a:ext uri="{FF2B5EF4-FFF2-40B4-BE49-F238E27FC236}">
                <a16:creationId xmlns:a16="http://schemas.microsoft.com/office/drawing/2014/main" id="{BA2A04C9-5A43-9D8A-09E0-BB90180BA009}"/>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Picture 5" descr="A diagram of different types of fish&#10;&#10;Description automatically generated">
            <a:extLst>
              <a:ext uri="{FF2B5EF4-FFF2-40B4-BE49-F238E27FC236}">
                <a16:creationId xmlns:a16="http://schemas.microsoft.com/office/drawing/2014/main" id="{D53C3932-B79F-5EF5-4978-F3EC2CF7D739}"/>
              </a:ext>
            </a:extLst>
          </p:cNvPr>
          <p:cNvPicPr>
            <a:picLocks noChangeAspect="1"/>
          </p:cNvPicPr>
          <p:nvPr/>
        </p:nvPicPr>
        <p:blipFill>
          <a:blip r:embed="rId4"/>
          <a:stretch>
            <a:fillRect/>
          </a:stretch>
        </p:blipFill>
        <p:spPr>
          <a:xfrm>
            <a:off x="4575600" y="0"/>
            <a:ext cx="45684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sea creature&#10;&#10;Description automatically generated">
            <a:extLst>
              <a:ext uri="{FF2B5EF4-FFF2-40B4-BE49-F238E27FC236}">
                <a16:creationId xmlns:a16="http://schemas.microsoft.com/office/drawing/2014/main" id="{8907F3A6-C3A4-5E00-2FE0-7AB78887D81D}"/>
              </a:ext>
            </a:extLst>
          </p:cNvPr>
          <p:cNvPicPr>
            <a:picLocks noChangeAspect="1"/>
          </p:cNvPicPr>
          <p:nvPr/>
        </p:nvPicPr>
        <p:blipFill rotWithShape="1">
          <a:blip r:embed="rId3"/>
          <a:srcRect l="7386" r="18856" b="2"/>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6CE7CBF-065B-968D-57A9-ADF523B27687}"/>
              </a:ext>
            </a:extLst>
          </p:cNvPr>
          <p:cNvSpPr txBox="1"/>
          <p:nvPr/>
        </p:nvSpPr>
        <p:spPr>
          <a:xfrm>
            <a:off x="5913103" y="1557619"/>
            <a:ext cx="2866642" cy="3742762"/>
          </a:xfrm>
          <a:prstGeom prst="rect">
            <a:avLst/>
          </a:prstGeom>
        </p:spPr>
        <p:txBody>
          <a:bodyPr vert="horz" lIns="91440" tIns="45720" rIns="91440" bIns="45720" rtlCol="0">
            <a:noAutofit/>
          </a:bodyPr>
          <a:lstStyle/>
          <a:p>
            <a:pPr>
              <a:lnSpc>
                <a:spcPct val="90000"/>
              </a:lnSpc>
              <a:spcAft>
                <a:spcPts val="600"/>
              </a:spcAft>
            </a:pPr>
            <a:r>
              <a:rPr lang="en-US" sz="2600" b="0" i="0" kern="1200" dirty="0">
                <a:solidFill>
                  <a:schemeClr val="tx1"/>
                </a:solidFill>
                <a:effectLst/>
                <a:latin typeface="Calibri" panose="020F0502020204030204" pitchFamily="34" charset="0"/>
                <a:ea typeface="+mn-ea"/>
                <a:cs typeface="Calibri" panose="020F0502020204030204" pitchFamily="34" charset="0"/>
              </a:rPr>
              <a:t>Holoplankton are organisms that spend their entire life cycle as plankton, while meroplankton are organisms that spend only part of their life cycle as plankton before developing into larger forms.</a:t>
            </a:r>
          </a:p>
        </p:txBody>
      </p:sp>
      <p:sp>
        <p:nvSpPr>
          <p:cNvPr id="5" name="Google Shape;291;g2a613fe29c9_0_143" descr="Artificial Intelligence">
            <a:extLst>
              <a:ext uri="{FF2B5EF4-FFF2-40B4-BE49-F238E27FC236}">
                <a16:creationId xmlns:a16="http://schemas.microsoft.com/office/drawing/2014/main" id="{8F983A72-B017-5C8E-9C28-EAEB2287068C}"/>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06613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fish and a crab&#10;&#10;Description automatically generated with medium confidence">
            <a:extLst>
              <a:ext uri="{FF2B5EF4-FFF2-40B4-BE49-F238E27FC236}">
                <a16:creationId xmlns:a16="http://schemas.microsoft.com/office/drawing/2014/main" id="{EFECCAFF-9451-64BF-6F05-7835E39FDBE8}"/>
              </a:ext>
            </a:extLst>
          </p:cNvPr>
          <p:cNvPicPr>
            <a:picLocks noChangeAspect="1"/>
          </p:cNvPicPr>
          <p:nvPr/>
        </p:nvPicPr>
        <p:blipFill rotWithShape="1">
          <a:blip r:embed="rId3"/>
          <a:srcRect r="1042" b="-2"/>
          <a:stretch/>
        </p:blipFill>
        <p:spPr>
          <a:xfrm>
            <a:off x="466251" y="623267"/>
            <a:ext cx="4107942" cy="3383280"/>
          </a:xfrm>
          <a:prstGeom prst="rect">
            <a:avLst/>
          </a:prstGeom>
        </p:spPr>
      </p:pic>
      <p:pic>
        <p:nvPicPr>
          <p:cNvPr id="9" name="Picture 8" descr="A group of animals under water&#10;&#10;Description automatically generated">
            <a:extLst>
              <a:ext uri="{FF2B5EF4-FFF2-40B4-BE49-F238E27FC236}">
                <a16:creationId xmlns:a16="http://schemas.microsoft.com/office/drawing/2014/main" id="{E89DA2C0-DA60-75FE-A17C-443D742B6CBA}"/>
              </a:ext>
            </a:extLst>
          </p:cNvPr>
          <p:cNvPicPr>
            <a:picLocks noChangeAspect="1"/>
          </p:cNvPicPr>
          <p:nvPr/>
        </p:nvPicPr>
        <p:blipFill rotWithShape="1">
          <a:blip r:embed="rId4"/>
          <a:srcRect r="-3" b="12302"/>
          <a:stretch/>
        </p:blipFill>
        <p:spPr>
          <a:xfrm>
            <a:off x="466261" y="4088857"/>
            <a:ext cx="4105742" cy="2142307"/>
          </a:xfrm>
          <a:prstGeom prst="rect">
            <a:avLst/>
          </a:prstGeom>
        </p:spPr>
      </p:pic>
      <p:sp>
        <p:nvSpPr>
          <p:cNvPr id="16" name="Right Triangle 15">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3900" y="623275"/>
            <a:ext cx="385622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B6E6E95-9B3F-6C47-3E1E-19B0DAC97263}"/>
              </a:ext>
            </a:extLst>
          </p:cNvPr>
          <p:cNvSpPr txBox="1"/>
          <p:nvPr/>
        </p:nvSpPr>
        <p:spPr>
          <a:xfrm>
            <a:off x="5245623" y="1689982"/>
            <a:ext cx="2972774" cy="1964661"/>
          </a:xfrm>
          <a:prstGeom prst="rect">
            <a:avLst/>
          </a:prstGeom>
        </p:spPr>
        <p:txBody>
          <a:bodyPr vert="horz" lIns="91440" tIns="45720" rIns="91440" bIns="45720" rtlCol="0" anchor="t">
            <a:noAutofit/>
          </a:bodyPr>
          <a:lstStyle/>
          <a:p>
            <a:pPr>
              <a:lnSpc>
                <a:spcPct val="90000"/>
              </a:lnSpc>
              <a:spcAft>
                <a:spcPts val="600"/>
              </a:spcAft>
            </a:pPr>
            <a:r>
              <a:rPr lang="en-US" sz="2600" b="0" i="0" kern="1200" dirty="0">
                <a:solidFill>
                  <a:schemeClr val="tx1"/>
                </a:solidFill>
                <a:effectLst/>
                <a:latin typeface="Calibri" panose="020F0502020204030204" pitchFamily="34" charset="0"/>
                <a:ea typeface="+mn-ea"/>
                <a:cs typeface="Calibri" panose="020F0502020204030204" pitchFamily="34" charset="0"/>
              </a:rPr>
              <a:t>Holoplankton include copepods and krill, while meroplankton include the larval stages of many marine animals like crabs and fish.</a:t>
            </a:r>
            <a:endParaRPr lang="en-US" sz="2600" kern="1200" dirty="0">
              <a:solidFill>
                <a:schemeClr val="tx1"/>
              </a:solidFill>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E30029E5-EF5A-FE48-C8EE-B214AD1E0956}"/>
              </a:ext>
            </a:extLst>
          </p:cNvPr>
          <p:cNvSpPr/>
          <p:nvPr/>
        </p:nvSpPr>
        <p:spPr>
          <a:xfrm>
            <a:off x="4121831" y="4088857"/>
            <a:ext cx="450167" cy="272128"/>
          </a:xfrm>
          <a:prstGeom prst="rect">
            <a:avLst/>
          </a:prstGeom>
          <a:solidFill>
            <a:srgbClr val="DAE8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91;g2a613fe29c9_0_143" descr="Artificial Intelligence">
            <a:extLst>
              <a:ext uri="{FF2B5EF4-FFF2-40B4-BE49-F238E27FC236}">
                <a16:creationId xmlns:a16="http://schemas.microsoft.com/office/drawing/2014/main" id="{2E0ACA6A-A2A5-0C7A-44DE-AC62F2771675}"/>
              </a:ext>
            </a:extLst>
          </p:cNvPr>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75836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3"/>
        <p:cNvGrpSpPr/>
        <p:nvPr/>
      </p:nvGrpSpPr>
      <p:grpSpPr>
        <a:xfrm>
          <a:off x="0" y="0"/>
          <a:ext cx="0" cy="0"/>
          <a:chOff x="0" y="0"/>
          <a:chExt cx="0" cy="0"/>
        </a:xfrm>
      </p:grpSpPr>
      <p:sp useBgFill="1">
        <p:nvSpPr>
          <p:cNvPr id="177" name="Rectangle 17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e lights in the dark&#10;&#10;Description automatically generated">
            <a:extLst>
              <a:ext uri="{FF2B5EF4-FFF2-40B4-BE49-F238E27FC236}">
                <a16:creationId xmlns:a16="http://schemas.microsoft.com/office/drawing/2014/main" id="{73B99E77-C00A-FC24-FF75-724BCD483FFC}"/>
              </a:ext>
            </a:extLst>
          </p:cNvPr>
          <p:cNvPicPr>
            <a:picLocks noChangeAspect="1"/>
          </p:cNvPicPr>
          <p:nvPr/>
        </p:nvPicPr>
        <p:blipFill rotWithShape="1">
          <a:blip r:embed="rId3"/>
          <a:srcRect l="26426" r="15148" b="1"/>
          <a:stretch/>
        </p:blipFill>
        <p:spPr>
          <a:xfrm>
            <a:off x="1891767" y="10"/>
            <a:ext cx="7252231" cy="6857990"/>
          </a:xfrm>
          <a:prstGeom prst="rect">
            <a:avLst/>
          </a:prstGeom>
        </p:spPr>
      </p:pic>
      <p:sp>
        <p:nvSpPr>
          <p:cNvPr id="179" name="Rectangle 17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Google Shape;135;g27e68c1a8e3_0_0"/>
          <p:cNvSpPr txBox="1"/>
          <p:nvPr/>
        </p:nvSpPr>
        <p:spPr>
          <a:xfrm>
            <a:off x="361350" y="1960649"/>
            <a:ext cx="2866641" cy="3742762"/>
          </a:xfrm>
          <a:prstGeom prst="rect">
            <a:avLst/>
          </a:prstGeom>
        </p:spPr>
        <p:txBody>
          <a:bodyPr spcFirstLastPara="1" vert="horz" lIns="91440" tIns="45720" rIns="91440" bIns="45720" rtlCol="0" anchorCtr="0">
            <a:normAutofit/>
          </a:bodyPr>
          <a:lstStyle/>
          <a:p>
            <a:pPr>
              <a:lnSpc>
                <a:spcPct val="90000"/>
              </a:lnSpc>
              <a:spcAft>
                <a:spcPts val="600"/>
              </a:spcAft>
              <a:buSzPts val="3000"/>
            </a:pPr>
            <a:r>
              <a:rPr lang="en-US" sz="26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2600" b="0" i="0" u="none" strike="noStrike" kern="1200" cap="none" dirty="0">
                <a:solidFill>
                  <a:schemeClr val="tx1"/>
                </a:solidFill>
                <a:latin typeface="Calibri" panose="020F0502020204030204" pitchFamily="34" charset="0"/>
                <a:ea typeface="+mn-ea"/>
                <a:cs typeface="Calibri" panose="020F0502020204030204" pitchFamily="34" charset="0"/>
                <a:sym typeface="Roboto"/>
              </a:rPr>
              <a:t>How does the world of plankton, play an important role in helping life in the ocean and influencing the health of our entire planet?</a:t>
            </a:r>
            <a:endParaRPr lang="en-US" sz="26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g2a613fe29c9_0_143"/>
          <p:cNvSpPr txBox="1"/>
          <p:nvPr/>
        </p:nvSpPr>
        <p:spPr>
          <a:xfrm>
            <a:off x="241252" y="2957668"/>
            <a:ext cx="4093096" cy="942664"/>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buClr>
                <a:schemeClr val="dk1"/>
              </a:buClr>
              <a:buSzPts val="1100"/>
            </a:pPr>
            <a:r>
              <a:rPr lang="en-US" sz="2800" b="1" i="0" u="sng" dirty="0">
                <a:solidFill>
                  <a:srgbClr val="0D0D0D"/>
                </a:solidFill>
                <a:effectLst/>
                <a:latin typeface="Calibri" panose="020F0502020204030204" pitchFamily="34" charset="0"/>
                <a:cs typeface="Calibri" panose="020F0502020204030204" pitchFamily="34" charset="0"/>
              </a:rPr>
              <a:t>True or False</a:t>
            </a:r>
            <a:r>
              <a:rPr lang="en-US" sz="2800" b="1" i="0" dirty="0">
                <a:solidFill>
                  <a:srgbClr val="0D0D0D"/>
                </a:solidFill>
                <a:effectLst/>
                <a:latin typeface="Calibri" panose="020F0502020204030204" pitchFamily="34" charset="0"/>
                <a:cs typeface="Calibri" panose="020F0502020204030204" pitchFamily="34" charset="0"/>
              </a:rPr>
              <a:t>: </a:t>
            </a:r>
            <a:r>
              <a:rPr lang="en-US" sz="2800" b="0" i="0" dirty="0">
                <a:solidFill>
                  <a:srgbClr val="0D0D0D"/>
                </a:solidFill>
                <a:effectLst/>
                <a:latin typeface="Calibri" panose="020F0502020204030204" pitchFamily="34" charset="0"/>
                <a:cs typeface="Calibri" panose="020F0502020204030204" pitchFamily="34" charset="0"/>
              </a:rPr>
              <a:t>Zooplankton </a:t>
            </a:r>
            <a:r>
              <a:rPr lang="en-US" sz="2800" b="0" i="0" kern="1200" dirty="0">
                <a:solidFill>
                  <a:schemeClr val="tx1"/>
                </a:solidFill>
                <a:effectLst/>
                <a:latin typeface="Calibri" panose="020F0502020204030204" pitchFamily="34" charset="0"/>
                <a:ea typeface="+mn-ea"/>
                <a:cs typeface="Calibri" panose="020F0502020204030204" pitchFamily="34" charset="0"/>
              </a:rPr>
              <a:t>feed on phytoplankton or other zooplankton, while phytoplankton produce their own food.</a:t>
            </a:r>
            <a:endParaRPr lang="en-US" sz="280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pic>
        <p:nvPicPr>
          <p:cNvPr id="6" name="Picture 5" descr="A diagram of different types of fish&#10;&#10;Description automatically generated">
            <a:extLst>
              <a:ext uri="{FF2B5EF4-FFF2-40B4-BE49-F238E27FC236}">
                <a16:creationId xmlns:a16="http://schemas.microsoft.com/office/drawing/2014/main" id="{D53C3932-B79F-5EF5-4978-F3EC2CF7D739}"/>
              </a:ext>
            </a:extLst>
          </p:cNvPr>
          <p:cNvPicPr>
            <a:picLocks noChangeAspect="1"/>
          </p:cNvPicPr>
          <p:nvPr/>
        </p:nvPicPr>
        <p:blipFill>
          <a:blip r:embed="rId3"/>
          <a:stretch>
            <a:fillRect/>
          </a:stretch>
        </p:blipFill>
        <p:spPr>
          <a:xfrm>
            <a:off x="4575600" y="0"/>
            <a:ext cx="4568400" cy="6858000"/>
          </a:xfrm>
          <a:prstGeom prst="rect">
            <a:avLst/>
          </a:prstGeom>
        </p:spPr>
      </p:pic>
      <p:sp>
        <p:nvSpPr>
          <p:cNvPr id="2" name="Google Shape;358;g2b808918c96_0_69" descr="Questions">
            <a:extLst>
              <a:ext uri="{FF2B5EF4-FFF2-40B4-BE49-F238E27FC236}">
                <a16:creationId xmlns:a16="http://schemas.microsoft.com/office/drawing/2014/main" id="{AAE68C7B-1203-BF4E-5E41-DA6C7D28753B}"/>
              </a:ext>
            </a:extLst>
          </p:cNvPr>
          <p:cNvSpPr/>
          <p:nvPr/>
        </p:nvSpPr>
        <p:spPr>
          <a:xfrm>
            <a:off x="0" y="0"/>
            <a:ext cx="777600" cy="821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34332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g2a613fe29c9_0_143"/>
          <p:cNvSpPr txBox="1"/>
          <p:nvPr/>
        </p:nvSpPr>
        <p:spPr>
          <a:xfrm>
            <a:off x="241252" y="2957668"/>
            <a:ext cx="4093096" cy="942664"/>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buClr>
                <a:schemeClr val="dk1"/>
              </a:buClr>
              <a:buSzPts val="1100"/>
            </a:pPr>
            <a:r>
              <a:rPr lang="en-US" sz="2800" b="1" i="0" u="sng" dirty="0">
                <a:solidFill>
                  <a:srgbClr val="FF0000"/>
                </a:solidFill>
                <a:effectLst/>
                <a:latin typeface="Calibri" panose="020F0502020204030204" pitchFamily="34" charset="0"/>
                <a:cs typeface="Calibri" panose="020F0502020204030204" pitchFamily="34" charset="0"/>
              </a:rPr>
              <a:t>True</a:t>
            </a:r>
            <a:r>
              <a:rPr lang="en-US" sz="2800" b="1" i="0" u="sng" dirty="0">
                <a:solidFill>
                  <a:srgbClr val="0D0D0D"/>
                </a:solidFill>
                <a:effectLst/>
                <a:latin typeface="Calibri" panose="020F0502020204030204" pitchFamily="34" charset="0"/>
                <a:cs typeface="Calibri" panose="020F0502020204030204" pitchFamily="34" charset="0"/>
              </a:rPr>
              <a:t> or False</a:t>
            </a:r>
            <a:r>
              <a:rPr lang="en-US" sz="2800" b="1" i="0" dirty="0">
                <a:solidFill>
                  <a:srgbClr val="0D0D0D"/>
                </a:solidFill>
                <a:effectLst/>
                <a:latin typeface="Calibri" panose="020F0502020204030204" pitchFamily="34" charset="0"/>
                <a:cs typeface="Calibri" panose="020F0502020204030204" pitchFamily="34" charset="0"/>
              </a:rPr>
              <a:t>: </a:t>
            </a:r>
            <a:r>
              <a:rPr lang="en-US" sz="2800" b="0" i="0" dirty="0">
                <a:solidFill>
                  <a:srgbClr val="0D0D0D"/>
                </a:solidFill>
                <a:effectLst/>
                <a:latin typeface="Calibri" panose="020F0502020204030204" pitchFamily="34" charset="0"/>
                <a:cs typeface="Calibri" panose="020F0502020204030204" pitchFamily="34" charset="0"/>
              </a:rPr>
              <a:t>Zooplankton </a:t>
            </a:r>
            <a:r>
              <a:rPr lang="en-US" sz="2800" b="0" i="0" kern="1200" dirty="0">
                <a:solidFill>
                  <a:schemeClr val="tx1"/>
                </a:solidFill>
                <a:effectLst/>
                <a:latin typeface="Calibri" panose="020F0502020204030204" pitchFamily="34" charset="0"/>
                <a:ea typeface="+mn-ea"/>
                <a:cs typeface="Calibri" panose="020F0502020204030204" pitchFamily="34" charset="0"/>
              </a:rPr>
              <a:t>feed on phytoplankton or other zooplankton, while phytoplankton produce their own food.</a:t>
            </a:r>
            <a:endParaRPr lang="en-US" sz="280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pic>
        <p:nvPicPr>
          <p:cNvPr id="6" name="Picture 5" descr="A diagram of different types of fish&#10;&#10;Description automatically generated">
            <a:extLst>
              <a:ext uri="{FF2B5EF4-FFF2-40B4-BE49-F238E27FC236}">
                <a16:creationId xmlns:a16="http://schemas.microsoft.com/office/drawing/2014/main" id="{D53C3932-B79F-5EF5-4978-F3EC2CF7D739}"/>
              </a:ext>
            </a:extLst>
          </p:cNvPr>
          <p:cNvPicPr>
            <a:picLocks noChangeAspect="1"/>
          </p:cNvPicPr>
          <p:nvPr/>
        </p:nvPicPr>
        <p:blipFill>
          <a:blip r:embed="rId3"/>
          <a:stretch>
            <a:fillRect/>
          </a:stretch>
        </p:blipFill>
        <p:spPr>
          <a:xfrm>
            <a:off x="4575600" y="0"/>
            <a:ext cx="4568400" cy="6858000"/>
          </a:xfrm>
          <a:prstGeom prst="rect">
            <a:avLst/>
          </a:prstGeom>
        </p:spPr>
      </p:pic>
      <p:sp>
        <p:nvSpPr>
          <p:cNvPr id="2" name="Google Shape;358;g2b808918c96_0_69" descr="Questions">
            <a:extLst>
              <a:ext uri="{FF2B5EF4-FFF2-40B4-BE49-F238E27FC236}">
                <a16:creationId xmlns:a16="http://schemas.microsoft.com/office/drawing/2014/main" id="{DC9ED5A0-8673-128A-3747-2C6A19D1EC2E}"/>
              </a:ext>
            </a:extLst>
          </p:cNvPr>
          <p:cNvSpPr/>
          <p:nvPr/>
        </p:nvSpPr>
        <p:spPr>
          <a:xfrm>
            <a:off x="0" y="0"/>
            <a:ext cx="777600" cy="821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42445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animals under water&#10;&#10;Description automatically generated">
            <a:extLst>
              <a:ext uri="{FF2B5EF4-FFF2-40B4-BE49-F238E27FC236}">
                <a16:creationId xmlns:a16="http://schemas.microsoft.com/office/drawing/2014/main" id="{E89DA2C0-DA60-75FE-A17C-443D742B6CBA}"/>
              </a:ext>
            </a:extLst>
          </p:cNvPr>
          <p:cNvPicPr>
            <a:picLocks noChangeAspect="1"/>
          </p:cNvPicPr>
          <p:nvPr/>
        </p:nvPicPr>
        <p:blipFill rotWithShape="1">
          <a:blip r:embed="rId3"/>
          <a:srcRect r="-3" b="12302"/>
          <a:stretch/>
        </p:blipFill>
        <p:spPr>
          <a:xfrm>
            <a:off x="466256" y="2357846"/>
            <a:ext cx="4105742" cy="2142307"/>
          </a:xfrm>
          <a:prstGeom prst="rect">
            <a:avLst/>
          </a:prstGeom>
        </p:spPr>
      </p:pic>
      <p:sp>
        <p:nvSpPr>
          <p:cNvPr id="3" name="TextBox 2">
            <a:extLst>
              <a:ext uri="{FF2B5EF4-FFF2-40B4-BE49-F238E27FC236}">
                <a16:creationId xmlns:a16="http://schemas.microsoft.com/office/drawing/2014/main" id="{DB6E6E95-9B3F-6C47-3E1E-19B0DAC97263}"/>
              </a:ext>
            </a:extLst>
          </p:cNvPr>
          <p:cNvSpPr txBox="1"/>
          <p:nvPr/>
        </p:nvSpPr>
        <p:spPr>
          <a:xfrm>
            <a:off x="5245623" y="1332576"/>
            <a:ext cx="2972774" cy="1964661"/>
          </a:xfrm>
          <a:prstGeom prst="rect">
            <a:avLst/>
          </a:prstGeom>
        </p:spPr>
        <p:txBody>
          <a:bodyPr vert="horz" lIns="91440" tIns="45720" rIns="91440" bIns="45720" rtlCol="0" anchor="t">
            <a:noAutofit/>
          </a:bodyPr>
          <a:lstStyle/>
          <a:p>
            <a:pP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Holoplankton include: </a:t>
            </a:r>
          </a:p>
          <a:p>
            <a:pPr>
              <a:lnSpc>
                <a:spcPct val="90000"/>
              </a:lnSpc>
              <a:spcAft>
                <a:spcPts val="600"/>
              </a:spcAft>
            </a:pPr>
            <a:endParaRPr lang="en-US" sz="2600" kern="1200" dirty="0">
              <a:solidFill>
                <a:schemeClr val="tx1"/>
              </a:solidFill>
              <a:latin typeface="Calibri" panose="020F0502020204030204" pitchFamily="34" charset="0"/>
              <a:ea typeface="+mn-ea"/>
              <a:cs typeface="Calibri" panose="020F0502020204030204" pitchFamily="34" charset="0"/>
            </a:endParaRPr>
          </a:p>
          <a:p>
            <a:pPr marL="514350" indent="-514350">
              <a:lnSpc>
                <a:spcPct val="90000"/>
              </a:lnSpc>
              <a:spcAft>
                <a:spcPts val="600"/>
              </a:spcAft>
              <a:buAutoNum type="alphaUcPeriod"/>
            </a:pPr>
            <a:r>
              <a:rPr lang="en-US" sz="2600" kern="1200" dirty="0">
                <a:solidFill>
                  <a:schemeClr val="tx1"/>
                </a:solidFill>
                <a:latin typeface="Calibri" panose="020F0502020204030204" pitchFamily="34" charset="0"/>
                <a:ea typeface="+mn-ea"/>
                <a:cs typeface="Calibri" panose="020F0502020204030204" pitchFamily="34" charset="0"/>
              </a:rPr>
              <a:t>C</a:t>
            </a:r>
            <a:r>
              <a:rPr lang="en-US" sz="2600" b="0" i="0" kern="1200" dirty="0">
                <a:solidFill>
                  <a:schemeClr val="tx1"/>
                </a:solidFill>
                <a:effectLst/>
                <a:latin typeface="Calibri" panose="020F0502020204030204" pitchFamily="34" charset="0"/>
                <a:ea typeface="+mn-ea"/>
                <a:cs typeface="Calibri" panose="020F0502020204030204" pitchFamily="34" charset="0"/>
              </a:rPr>
              <a:t>opepods and krill</a:t>
            </a:r>
          </a:p>
          <a:p>
            <a:pPr marL="514350" indent="-514350">
              <a:lnSpc>
                <a:spcPct val="90000"/>
              </a:lnSpc>
              <a:spcAft>
                <a:spcPts val="600"/>
              </a:spcAft>
              <a:buAutoNum type="alphaUcPeriod"/>
            </a:pPr>
            <a:r>
              <a:rPr lang="en-US" sz="2600" kern="1200" dirty="0">
                <a:solidFill>
                  <a:schemeClr val="tx1"/>
                </a:solidFill>
                <a:latin typeface="Calibri" panose="020F0502020204030204" pitchFamily="34" charset="0"/>
                <a:ea typeface="+mn-ea"/>
                <a:cs typeface="Calibri" panose="020F0502020204030204" pitchFamily="34" charset="0"/>
              </a:rPr>
              <a:t>The l</a:t>
            </a:r>
            <a:r>
              <a:rPr lang="en-US" sz="2600" b="0" i="0" kern="1200" dirty="0">
                <a:solidFill>
                  <a:schemeClr val="tx1"/>
                </a:solidFill>
                <a:effectLst/>
                <a:latin typeface="Calibri" panose="020F0502020204030204" pitchFamily="34" charset="0"/>
                <a:ea typeface="+mn-ea"/>
                <a:cs typeface="Calibri" panose="020F0502020204030204" pitchFamily="34" charset="0"/>
              </a:rPr>
              <a:t>arval stages of many marine animals like crabs and fish</a:t>
            </a:r>
          </a:p>
          <a:p>
            <a:pPr marL="514350" indent="-514350">
              <a:lnSpc>
                <a:spcPct val="90000"/>
              </a:lnSpc>
              <a:spcAft>
                <a:spcPts val="600"/>
              </a:spcAft>
              <a:buAutoNum type="alphaUcPeriod"/>
            </a:pPr>
            <a:r>
              <a:rPr lang="en-US" sz="2600" kern="1200" dirty="0">
                <a:solidFill>
                  <a:schemeClr val="tx1"/>
                </a:solidFill>
                <a:latin typeface="Calibri" panose="020F0502020204030204" pitchFamily="34" charset="0"/>
                <a:ea typeface="+mn-ea"/>
                <a:cs typeface="Calibri" panose="020F0502020204030204" pitchFamily="34" charset="0"/>
              </a:rPr>
              <a:t>Whale and dolphins</a:t>
            </a:r>
          </a:p>
        </p:txBody>
      </p:sp>
      <p:sp>
        <p:nvSpPr>
          <p:cNvPr id="10" name="Rectangle 9">
            <a:extLst>
              <a:ext uri="{FF2B5EF4-FFF2-40B4-BE49-F238E27FC236}">
                <a16:creationId xmlns:a16="http://schemas.microsoft.com/office/drawing/2014/main" id="{E30029E5-EF5A-FE48-C8EE-B214AD1E0956}"/>
              </a:ext>
            </a:extLst>
          </p:cNvPr>
          <p:cNvSpPr/>
          <p:nvPr/>
        </p:nvSpPr>
        <p:spPr>
          <a:xfrm>
            <a:off x="4121831" y="4088857"/>
            <a:ext cx="450167" cy="272128"/>
          </a:xfrm>
          <a:prstGeom prst="rect">
            <a:avLst/>
          </a:prstGeom>
          <a:solidFill>
            <a:srgbClr val="DAE8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58;g2b808918c96_0_69" descr="Questions">
            <a:extLst>
              <a:ext uri="{FF2B5EF4-FFF2-40B4-BE49-F238E27FC236}">
                <a16:creationId xmlns:a16="http://schemas.microsoft.com/office/drawing/2014/main" id="{06BEF0F6-4EC4-6CA0-0A30-8720F55F4140}"/>
              </a:ext>
            </a:extLst>
          </p:cNvPr>
          <p:cNvSpPr/>
          <p:nvPr/>
        </p:nvSpPr>
        <p:spPr>
          <a:xfrm>
            <a:off x="0" y="0"/>
            <a:ext cx="777600" cy="821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49034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animals under water&#10;&#10;Description automatically generated">
            <a:extLst>
              <a:ext uri="{FF2B5EF4-FFF2-40B4-BE49-F238E27FC236}">
                <a16:creationId xmlns:a16="http://schemas.microsoft.com/office/drawing/2014/main" id="{E89DA2C0-DA60-75FE-A17C-443D742B6CBA}"/>
              </a:ext>
            </a:extLst>
          </p:cNvPr>
          <p:cNvPicPr>
            <a:picLocks noChangeAspect="1"/>
          </p:cNvPicPr>
          <p:nvPr/>
        </p:nvPicPr>
        <p:blipFill rotWithShape="1">
          <a:blip r:embed="rId3"/>
          <a:srcRect r="-3" b="12302"/>
          <a:stretch/>
        </p:blipFill>
        <p:spPr>
          <a:xfrm>
            <a:off x="466256" y="2357846"/>
            <a:ext cx="4105742" cy="2142307"/>
          </a:xfrm>
          <a:prstGeom prst="rect">
            <a:avLst/>
          </a:prstGeom>
        </p:spPr>
      </p:pic>
      <p:sp>
        <p:nvSpPr>
          <p:cNvPr id="3" name="TextBox 2">
            <a:extLst>
              <a:ext uri="{FF2B5EF4-FFF2-40B4-BE49-F238E27FC236}">
                <a16:creationId xmlns:a16="http://schemas.microsoft.com/office/drawing/2014/main" id="{DB6E6E95-9B3F-6C47-3E1E-19B0DAC97263}"/>
              </a:ext>
            </a:extLst>
          </p:cNvPr>
          <p:cNvSpPr txBox="1"/>
          <p:nvPr/>
        </p:nvSpPr>
        <p:spPr>
          <a:xfrm>
            <a:off x="5245623" y="1332576"/>
            <a:ext cx="2972774" cy="1964661"/>
          </a:xfrm>
          <a:prstGeom prst="rect">
            <a:avLst/>
          </a:prstGeom>
        </p:spPr>
        <p:txBody>
          <a:bodyPr vert="horz" lIns="91440" tIns="45720" rIns="91440" bIns="45720" rtlCol="0" anchor="t">
            <a:noAutofit/>
          </a:bodyPr>
          <a:lstStyle/>
          <a:p>
            <a:pP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Holoplankton include: </a:t>
            </a:r>
          </a:p>
          <a:p>
            <a:pPr>
              <a:lnSpc>
                <a:spcPct val="90000"/>
              </a:lnSpc>
              <a:spcAft>
                <a:spcPts val="600"/>
              </a:spcAft>
            </a:pPr>
            <a:endParaRPr lang="en-US" sz="2600" kern="1200" dirty="0">
              <a:solidFill>
                <a:schemeClr val="tx1"/>
              </a:solidFill>
              <a:latin typeface="Calibri" panose="020F0502020204030204" pitchFamily="34" charset="0"/>
              <a:ea typeface="+mn-ea"/>
              <a:cs typeface="Calibri" panose="020F0502020204030204" pitchFamily="34" charset="0"/>
            </a:endParaRPr>
          </a:p>
          <a:p>
            <a:pPr marL="514350" indent="-514350">
              <a:lnSpc>
                <a:spcPct val="90000"/>
              </a:lnSpc>
              <a:spcAft>
                <a:spcPts val="600"/>
              </a:spcAft>
              <a:buAutoNum type="alphaUcPeriod"/>
            </a:pPr>
            <a:r>
              <a:rPr lang="en-US" sz="2600" kern="1200" dirty="0">
                <a:solidFill>
                  <a:srgbClr val="FF0000"/>
                </a:solidFill>
                <a:latin typeface="Calibri" panose="020F0502020204030204" pitchFamily="34" charset="0"/>
                <a:ea typeface="+mn-ea"/>
                <a:cs typeface="Calibri" panose="020F0502020204030204" pitchFamily="34" charset="0"/>
              </a:rPr>
              <a:t>C</a:t>
            </a:r>
            <a:r>
              <a:rPr lang="en-US" sz="2600" b="0" i="0" kern="1200" dirty="0">
                <a:solidFill>
                  <a:srgbClr val="FF0000"/>
                </a:solidFill>
                <a:effectLst/>
                <a:latin typeface="Calibri" panose="020F0502020204030204" pitchFamily="34" charset="0"/>
                <a:ea typeface="+mn-ea"/>
                <a:cs typeface="Calibri" panose="020F0502020204030204" pitchFamily="34" charset="0"/>
              </a:rPr>
              <a:t>opepods and krill</a:t>
            </a:r>
          </a:p>
          <a:p>
            <a:pPr marL="514350" indent="-514350">
              <a:lnSpc>
                <a:spcPct val="90000"/>
              </a:lnSpc>
              <a:spcAft>
                <a:spcPts val="600"/>
              </a:spcAft>
              <a:buAutoNum type="alphaUcPeriod"/>
            </a:pPr>
            <a:r>
              <a:rPr lang="en-US" sz="2600" kern="1200" dirty="0">
                <a:solidFill>
                  <a:schemeClr val="tx1"/>
                </a:solidFill>
                <a:latin typeface="Calibri" panose="020F0502020204030204" pitchFamily="34" charset="0"/>
                <a:ea typeface="+mn-ea"/>
                <a:cs typeface="Calibri" panose="020F0502020204030204" pitchFamily="34" charset="0"/>
              </a:rPr>
              <a:t>The l</a:t>
            </a:r>
            <a:r>
              <a:rPr lang="en-US" sz="2600" b="0" i="0" kern="1200" dirty="0">
                <a:solidFill>
                  <a:schemeClr val="tx1"/>
                </a:solidFill>
                <a:effectLst/>
                <a:latin typeface="Calibri" panose="020F0502020204030204" pitchFamily="34" charset="0"/>
                <a:ea typeface="+mn-ea"/>
                <a:cs typeface="Calibri" panose="020F0502020204030204" pitchFamily="34" charset="0"/>
              </a:rPr>
              <a:t>arval stages of many marine animals like crabs and fish</a:t>
            </a:r>
          </a:p>
          <a:p>
            <a:pPr marL="514350" indent="-514350">
              <a:lnSpc>
                <a:spcPct val="90000"/>
              </a:lnSpc>
              <a:spcAft>
                <a:spcPts val="600"/>
              </a:spcAft>
              <a:buAutoNum type="alphaUcPeriod"/>
            </a:pPr>
            <a:r>
              <a:rPr lang="en-US" sz="2600" kern="1200" dirty="0">
                <a:solidFill>
                  <a:schemeClr val="tx1"/>
                </a:solidFill>
                <a:latin typeface="Calibri" panose="020F0502020204030204" pitchFamily="34" charset="0"/>
                <a:ea typeface="+mn-ea"/>
                <a:cs typeface="Calibri" panose="020F0502020204030204" pitchFamily="34" charset="0"/>
              </a:rPr>
              <a:t>Whale and dolphins</a:t>
            </a:r>
          </a:p>
        </p:txBody>
      </p:sp>
      <p:sp>
        <p:nvSpPr>
          <p:cNvPr id="10" name="Rectangle 9">
            <a:extLst>
              <a:ext uri="{FF2B5EF4-FFF2-40B4-BE49-F238E27FC236}">
                <a16:creationId xmlns:a16="http://schemas.microsoft.com/office/drawing/2014/main" id="{E30029E5-EF5A-FE48-C8EE-B214AD1E0956}"/>
              </a:ext>
            </a:extLst>
          </p:cNvPr>
          <p:cNvSpPr/>
          <p:nvPr/>
        </p:nvSpPr>
        <p:spPr>
          <a:xfrm>
            <a:off x="4121831" y="4088857"/>
            <a:ext cx="450167" cy="272128"/>
          </a:xfrm>
          <a:prstGeom prst="rect">
            <a:avLst/>
          </a:prstGeom>
          <a:solidFill>
            <a:srgbClr val="DAE8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58;g2b808918c96_0_69" descr="Questions">
            <a:extLst>
              <a:ext uri="{FF2B5EF4-FFF2-40B4-BE49-F238E27FC236}">
                <a16:creationId xmlns:a16="http://schemas.microsoft.com/office/drawing/2014/main" id="{06BEF0F6-4EC4-6CA0-0A30-8720F55F4140}"/>
              </a:ext>
            </a:extLst>
          </p:cNvPr>
          <p:cNvSpPr/>
          <p:nvPr/>
        </p:nvSpPr>
        <p:spPr>
          <a:xfrm>
            <a:off x="0" y="0"/>
            <a:ext cx="777600" cy="821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00276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9" name="Google Shape;369;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4"/>
        <p:cNvGrpSpPr/>
        <p:nvPr/>
      </p:nvGrpSpPr>
      <p:grpSpPr>
        <a:xfrm>
          <a:off x="0" y="0"/>
          <a:ext cx="0" cy="0"/>
          <a:chOff x="0" y="0"/>
          <a:chExt cx="0" cy="0"/>
        </a:xfrm>
      </p:grpSpPr>
      <p:sp useBgFill="1">
        <p:nvSpPr>
          <p:cNvPr id="390" name="Rectangle 38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Google Shape;377;g27e576c1a67_0_796"/>
          <p:cNvSpPr txBox="1">
            <a:spLocks noGrp="1"/>
          </p:cNvSpPr>
          <p:nvPr>
            <p:ph type="ctrTitle" idx="4294967295"/>
          </p:nvPr>
        </p:nvSpPr>
        <p:spPr>
          <a:xfrm>
            <a:off x="603504" y="5116529"/>
            <a:ext cx="7944130" cy="1000655"/>
          </a:xfrm>
          <a:prstGeom prst="rect">
            <a:avLst/>
          </a:prstGeom>
        </p:spPr>
        <p:txBody>
          <a:bodyPr spcFirstLastPara="1" vert="horz" lIns="91440" tIns="45720" rIns="91440" bIns="45720" rtlCol="0" anchor="t" anchorCtr="0">
            <a:normAutofit/>
          </a:bodyPr>
          <a:lstStyle/>
          <a:p>
            <a:pPr algn="l">
              <a:lnSpc>
                <a:spcPct val="90000"/>
              </a:lnSpc>
              <a:spcBef>
                <a:spcPct val="0"/>
              </a:spcBef>
              <a:buSzPts val="1400"/>
            </a:pPr>
            <a:r>
              <a:rPr lang="en-US" sz="3000" kern="1200" dirty="0">
                <a:solidFill>
                  <a:schemeClr val="tx1"/>
                </a:solidFill>
                <a:latin typeface="+mj-lt"/>
                <a:ea typeface="+mj-ea"/>
                <a:cs typeface="+mj-cs"/>
              </a:rPr>
              <a:t>Bacterioplankton </a:t>
            </a:r>
            <a:r>
              <a:rPr lang="en-US" sz="3000" b="0" i="0" u="none" strike="noStrike" kern="1200" cap="none" dirty="0">
                <a:solidFill>
                  <a:schemeClr val="tx1"/>
                </a:solidFill>
                <a:latin typeface="+mj-lt"/>
                <a:ea typeface="+mj-ea"/>
                <a:cs typeface="+mj-cs"/>
                <a:sym typeface="Calibri"/>
              </a:rPr>
              <a:t>is an example of plankton</a:t>
            </a:r>
            <a:r>
              <a:rPr lang="en-US" sz="3000" kern="1200" dirty="0">
                <a:solidFill>
                  <a:schemeClr val="tx1"/>
                </a:solidFill>
                <a:latin typeface="+mj-lt"/>
                <a:ea typeface="+mj-ea"/>
                <a:cs typeface="+mj-cs"/>
              </a:rPr>
              <a:t>. It is tiny bacteria that float in the water.</a:t>
            </a:r>
            <a:endParaRPr lang="en-US" sz="3000" b="0" i="0" u="none" strike="noStrike" kern="1200" cap="none" dirty="0">
              <a:solidFill>
                <a:schemeClr val="tx1"/>
              </a:solidFill>
              <a:latin typeface="+mj-lt"/>
              <a:ea typeface="+mj-ea"/>
              <a:cs typeface="+mj-cs"/>
              <a:sym typeface="Calibri"/>
            </a:endParaRPr>
          </a:p>
        </p:txBody>
      </p:sp>
      <p:pic>
        <p:nvPicPr>
          <p:cNvPr id="5" name="Picture 4" descr="A close up of a microscope&#10;&#10;Description automatically generated">
            <a:extLst>
              <a:ext uri="{FF2B5EF4-FFF2-40B4-BE49-F238E27FC236}">
                <a16:creationId xmlns:a16="http://schemas.microsoft.com/office/drawing/2014/main" id="{61B6D8DF-5A62-1499-3A41-30ADFC4513EB}"/>
              </a:ext>
            </a:extLst>
          </p:cNvPr>
          <p:cNvPicPr>
            <a:picLocks noChangeAspect="1"/>
          </p:cNvPicPr>
          <p:nvPr/>
        </p:nvPicPr>
        <p:blipFill rotWithShape="1">
          <a:blip r:embed="rId3"/>
          <a:srcRect t="24251" b="14486"/>
          <a:stretch/>
        </p:blipFill>
        <p:spPr>
          <a:xfrm>
            <a:off x="20" y="10"/>
            <a:ext cx="9143980" cy="4201449"/>
          </a:xfrm>
          <a:prstGeom prst="rect">
            <a:avLst/>
          </a:prstGeom>
        </p:spPr>
      </p:pic>
      <p:grpSp>
        <p:nvGrpSpPr>
          <p:cNvPr id="392" name="Group 39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393" name="Freeform: Shape 39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394" name="Freeform: Shape 39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75" name="Google Shape;375;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77"/>
                                        </p:tgtEl>
                                        <p:attrNameLst>
                                          <p:attrName>style.visibility</p:attrName>
                                        </p:attrNameLst>
                                      </p:cBhvr>
                                      <p:to>
                                        <p:strVal val="visible"/>
                                      </p:to>
                                    </p:set>
                                    <p:animEffect transition="in" filter="fade">
                                      <p:cBhvr>
                                        <p:cTn id="7" dur="7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3"/>
        <p:cNvGrpSpPr/>
        <p:nvPr/>
      </p:nvGrpSpPr>
      <p:grpSpPr>
        <a:xfrm>
          <a:off x="0" y="0"/>
          <a:ext cx="0" cy="0"/>
          <a:chOff x="0" y="0"/>
          <a:chExt cx="0" cy="0"/>
        </a:xfrm>
      </p:grpSpPr>
      <p:sp>
        <p:nvSpPr>
          <p:cNvPr id="386" name="Google Shape;386;g2b790e7f309_0_61"/>
          <p:cNvSpPr txBox="1">
            <a:spLocks noGrp="1"/>
          </p:cNvSpPr>
          <p:nvPr>
            <p:ph type="ctrTitle" idx="4294967295"/>
          </p:nvPr>
        </p:nvSpPr>
        <p:spPr>
          <a:xfrm>
            <a:off x="235634" y="2018092"/>
            <a:ext cx="2718582" cy="3172886"/>
          </a:xfrm>
          <a:prstGeom prst="rect">
            <a:avLst/>
          </a:prstGeom>
          <a:solidFill>
            <a:srgbClr val="0A92A4"/>
          </a:solidFill>
          <a:ln>
            <a:solidFill>
              <a:srgbClr val="0A92A4"/>
            </a:solidFill>
          </a:ln>
        </p:spPr>
        <p:txBody>
          <a:bodyPr spcFirstLastPara="1" vert="horz" lIns="91440" tIns="45720" rIns="91440" bIns="45720" rtlCol="0" anchor="ctr" anchorCtr="0">
            <a:normAutofit/>
          </a:bodyPr>
          <a:lstStyle/>
          <a:p>
            <a:pPr marL="0" marR="0" lvl="0" indent="0">
              <a:lnSpc>
                <a:spcPct val="90000"/>
              </a:lnSpc>
              <a:spcBef>
                <a:spcPct val="0"/>
              </a:spcBef>
              <a:spcAft>
                <a:spcPts val="0"/>
              </a:spcAft>
              <a:buClr>
                <a:schemeClr val="dk1"/>
              </a:buClr>
              <a:buSzPts val="1400"/>
            </a:pPr>
            <a:r>
              <a:rPr lang="en-US" sz="2400" b="0" i="0" dirty="0">
                <a:solidFill>
                  <a:schemeClr val="bg1"/>
                </a:solidFill>
                <a:effectLst/>
                <a:latin typeface="Calibri" panose="020F0502020204030204" pitchFamily="34" charset="0"/>
                <a:cs typeface="Calibri" panose="020F0502020204030204" pitchFamily="34" charset="0"/>
              </a:rPr>
              <a:t>Copepods are another example of plankton, more specifically they are an example of holoplankton. Copepods are small crustaceans. </a:t>
            </a:r>
            <a:endParaRPr lang="en-US" sz="2400" b="0" i="0" u="none" strike="noStrike" kern="1200" cap="none" dirty="0">
              <a:solidFill>
                <a:schemeClr val="bg1"/>
              </a:solidFill>
              <a:latin typeface="Calibri" panose="020F0502020204030204" pitchFamily="34" charset="0"/>
              <a:ea typeface="+mj-ea"/>
              <a:cs typeface="Calibri" panose="020F0502020204030204" pitchFamily="34" charset="0"/>
              <a:sym typeface="Calibri"/>
            </a:endParaRPr>
          </a:p>
        </p:txBody>
      </p:sp>
      <p:sp>
        <p:nvSpPr>
          <p:cNvPr id="4" name="Google Shape;375;g27e576c1a67_0_796" descr="Artificial Intelligence">
            <a:extLst>
              <a:ext uri="{FF2B5EF4-FFF2-40B4-BE49-F238E27FC236}">
                <a16:creationId xmlns:a16="http://schemas.microsoft.com/office/drawing/2014/main" id="{DCD9E1A2-52D4-77C1-D932-2D6D0DA72EF4}"/>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376;g27e576c1a67_0_796" descr="Comment Like">
            <a:extLst>
              <a:ext uri="{FF2B5EF4-FFF2-40B4-BE49-F238E27FC236}">
                <a16:creationId xmlns:a16="http://schemas.microsoft.com/office/drawing/2014/main" id="{C7B0E413-7E28-3BB2-830E-04D806CF03F5}"/>
              </a:ext>
            </a:extLst>
          </p:cNvPr>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7" name="Picture 6" descr="Close-up&#10;&#10;Description automatically generated">
            <a:extLst>
              <a:ext uri="{FF2B5EF4-FFF2-40B4-BE49-F238E27FC236}">
                <a16:creationId xmlns:a16="http://schemas.microsoft.com/office/drawing/2014/main" id="{5ABB3194-301D-109F-CAF2-C375E6465440}"/>
              </a:ext>
            </a:extLst>
          </p:cNvPr>
          <p:cNvPicPr>
            <a:picLocks noChangeAspect="1"/>
          </p:cNvPicPr>
          <p:nvPr/>
        </p:nvPicPr>
        <p:blipFill>
          <a:blip r:embed="rId5"/>
          <a:stretch>
            <a:fillRect/>
          </a:stretch>
        </p:blipFill>
        <p:spPr>
          <a:xfrm>
            <a:off x="3238048" y="1370996"/>
            <a:ext cx="5903476" cy="411600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5" name="Google Shape;395;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0"/>
        <p:cNvGrpSpPr/>
        <p:nvPr/>
      </p:nvGrpSpPr>
      <p:grpSpPr>
        <a:xfrm>
          <a:off x="0" y="0"/>
          <a:ext cx="0" cy="0"/>
          <a:chOff x="0" y="0"/>
          <a:chExt cx="0" cy="0"/>
        </a:xfrm>
      </p:grpSpPr>
      <p:sp useBgFill="1">
        <p:nvSpPr>
          <p:cNvPr id="422" name="Rectangle 42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hool of fish in water&#10;&#10;Description automatically generated">
            <a:extLst>
              <a:ext uri="{FF2B5EF4-FFF2-40B4-BE49-F238E27FC236}">
                <a16:creationId xmlns:a16="http://schemas.microsoft.com/office/drawing/2014/main" id="{ABA1289C-04A8-7187-B348-444F1D434BC7}"/>
              </a:ext>
            </a:extLst>
          </p:cNvPr>
          <p:cNvPicPr>
            <a:picLocks noChangeAspect="1"/>
          </p:cNvPicPr>
          <p:nvPr/>
        </p:nvPicPr>
        <p:blipFill rotWithShape="1">
          <a:blip r:embed="rId3"/>
          <a:srcRect l="6831" r="23576" b="9089"/>
          <a:stretch/>
        </p:blipFill>
        <p:spPr>
          <a:xfrm>
            <a:off x="2642616" y="10"/>
            <a:ext cx="6501384" cy="6857990"/>
          </a:xfrm>
          <a:prstGeom prst="rect">
            <a:avLst/>
          </a:prstGeom>
        </p:spPr>
      </p:pic>
      <p:sp>
        <p:nvSpPr>
          <p:cNvPr id="424" name="Rectangle 42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Google Shape;403;g25e11802ac4_0_864"/>
          <p:cNvSpPr txBox="1">
            <a:spLocks noGrp="1"/>
          </p:cNvSpPr>
          <p:nvPr>
            <p:ph type="ctrTitle" idx="4294967295"/>
          </p:nvPr>
        </p:nvSpPr>
        <p:spPr>
          <a:xfrm>
            <a:off x="358485" y="1122363"/>
            <a:ext cx="3256912" cy="3204134"/>
          </a:xfrm>
          <a:prstGeom prst="rect">
            <a:avLst/>
          </a:prstGeom>
        </p:spPr>
        <p:txBody>
          <a:bodyPr spcFirstLastPara="1" vert="horz" lIns="91440" tIns="45720" rIns="91440" bIns="45720" rtlCol="0" anchor="b" anchorCtr="0">
            <a:noAutofit/>
          </a:bodyPr>
          <a:lstStyle/>
          <a:p>
            <a:pPr algn="l">
              <a:lnSpc>
                <a:spcPct val="90000"/>
              </a:lnSpc>
              <a:spcBef>
                <a:spcPct val="0"/>
              </a:spcBef>
              <a:buSzPts val="1400"/>
            </a:pPr>
            <a:r>
              <a:rPr lang="en-US" sz="26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Fish are </a:t>
            </a:r>
            <a:r>
              <a:rPr lang="en-US" sz="2600" b="1" i="0" u="none" strike="noStrike" kern="1200" cap="none" dirty="0">
                <a:solidFill>
                  <a:schemeClr val="tx1"/>
                </a:solidFill>
                <a:latin typeface="Calibri" panose="020F0502020204030204" pitchFamily="34" charset="0"/>
                <a:ea typeface="+mj-ea"/>
                <a:cs typeface="Calibri" panose="020F0502020204030204" pitchFamily="34" charset="0"/>
                <a:sym typeface="Calibri"/>
              </a:rPr>
              <a:t>NOT</a:t>
            </a:r>
            <a:r>
              <a:rPr lang="en-US" sz="26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 an example of plankton</a:t>
            </a:r>
            <a:r>
              <a:rPr lang="en-US" sz="2600" kern="1200" dirty="0">
                <a:solidFill>
                  <a:schemeClr val="tx1"/>
                </a:solidFill>
                <a:latin typeface="Calibri" panose="020F0502020204030204" pitchFamily="34" charset="0"/>
                <a:ea typeface="+mj-ea"/>
                <a:cs typeface="Calibri" panose="020F0502020204030204" pitchFamily="34" charset="0"/>
              </a:rPr>
              <a:t>. Fish are not considered plankton because they are larger organisms that can actively swim against currents.</a:t>
            </a:r>
            <a:endParaRPr lang="en-US" sz="2600" b="0" i="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sp>
        <p:nvSpPr>
          <p:cNvPr id="426" name="Rectangle 4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8" name="Rectangle 4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1" name="Google Shape;401;g25e11802ac4_0_86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2" name="Google Shape;402;g25e11802ac4_0_86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03"/>
                                        </p:tgtEl>
                                        <p:attrNameLst>
                                          <p:attrName>style.visibility</p:attrName>
                                        </p:attrNameLst>
                                      </p:cBhvr>
                                      <p:to>
                                        <p:strVal val="visible"/>
                                      </p:to>
                                    </p:set>
                                    <p:animEffect transition="in" filter="fade">
                                      <p:cBhvr>
                                        <p:cTn id="7" dur="4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9"/>
        <p:cNvGrpSpPr/>
        <p:nvPr/>
      </p:nvGrpSpPr>
      <p:grpSpPr>
        <a:xfrm>
          <a:off x="0" y="0"/>
          <a:ext cx="0" cy="0"/>
          <a:chOff x="0" y="0"/>
          <a:chExt cx="0" cy="0"/>
        </a:xfrm>
      </p:grpSpPr>
      <p:sp useBgFill="1">
        <p:nvSpPr>
          <p:cNvPr id="424" name="Rectangle 42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different colored shells&#10;&#10;Description automatically generated">
            <a:extLst>
              <a:ext uri="{FF2B5EF4-FFF2-40B4-BE49-F238E27FC236}">
                <a16:creationId xmlns:a16="http://schemas.microsoft.com/office/drawing/2014/main" id="{3D305042-9014-0E12-73E4-AA9BFAE06BC3}"/>
              </a:ext>
            </a:extLst>
          </p:cNvPr>
          <p:cNvPicPr>
            <a:picLocks noChangeAspect="1"/>
          </p:cNvPicPr>
          <p:nvPr/>
        </p:nvPicPr>
        <p:blipFill rotWithShape="1">
          <a:blip r:embed="rId3"/>
          <a:srcRect l="12376" t="8313" r="38296" b="-1"/>
          <a:stretch/>
        </p:blipFill>
        <p:spPr>
          <a:xfrm>
            <a:off x="2642616" y="10"/>
            <a:ext cx="6501384" cy="6857990"/>
          </a:xfrm>
          <a:prstGeom prst="rect">
            <a:avLst/>
          </a:prstGeom>
        </p:spPr>
      </p:pic>
      <p:sp>
        <p:nvSpPr>
          <p:cNvPr id="426" name="Rectangle 42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Google Shape;412;g25e11802ac4_0_780"/>
          <p:cNvSpPr txBox="1">
            <a:spLocks noGrp="1"/>
          </p:cNvSpPr>
          <p:nvPr>
            <p:ph type="ctrTitle" idx="4294967295"/>
          </p:nvPr>
        </p:nvSpPr>
        <p:spPr>
          <a:xfrm>
            <a:off x="358484" y="1122363"/>
            <a:ext cx="3650807" cy="3204134"/>
          </a:xfrm>
          <a:prstGeom prst="rect">
            <a:avLst/>
          </a:prstGeom>
        </p:spPr>
        <p:txBody>
          <a:bodyPr spcFirstLastPara="1" vert="horz" lIns="91440" tIns="45720" rIns="91440" bIns="45720" rtlCol="0" anchor="b" anchorCtr="0">
            <a:noAutofit/>
          </a:bodyPr>
          <a:lstStyle/>
          <a:p>
            <a:pPr algn="l">
              <a:lnSpc>
                <a:spcPct val="90000"/>
              </a:lnSpc>
              <a:spcBef>
                <a:spcPct val="0"/>
              </a:spcBef>
              <a:buSzPts val="1200"/>
            </a:pPr>
            <a:r>
              <a:rPr lang="en-US" sz="26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Seashells are also </a:t>
            </a:r>
            <a:r>
              <a:rPr lang="en-US" sz="2600" b="1" i="0" u="none" strike="noStrike" kern="1200" cap="none" dirty="0">
                <a:solidFill>
                  <a:schemeClr val="tx1"/>
                </a:solidFill>
                <a:latin typeface="Calibri" panose="020F0502020204030204" pitchFamily="34" charset="0"/>
                <a:ea typeface="+mj-ea"/>
                <a:cs typeface="Calibri" panose="020F0502020204030204" pitchFamily="34" charset="0"/>
                <a:sym typeface="Calibri"/>
              </a:rPr>
              <a:t>NOT</a:t>
            </a:r>
            <a:r>
              <a:rPr lang="en-US" sz="26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 an example of plankton</a:t>
            </a:r>
            <a:r>
              <a:rPr lang="en-US" sz="2600" kern="1200" dirty="0">
                <a:solidFill>
                  <a:schemeClr val="tx1"/>
                </a:solidFill>
                <a:latin typeface="Calibri" panose="020F0502020204030204" pitchFamily="34" charset="0"/>
                <a:ea typeface="+mj-ea"/>
                <a:cs typeface="Calibri" panose="020F0502020204030204" pitchFamily="34" charset="0"/>
              </a:rPr>
              <a:t>. While seashells may drift with ocean currents, they are not living things and, therefore, not plankton.</a:t>
            </a:r>
            <a:endParaRPr lang="en-US" sz="2600" b="0" i="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sp>
        <p:nvSpPr>
          <p:cNvPr id="428" name="Rectangle 4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30" name="Rectangle 4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 name="Google Shape;410;g25e11802ac4_0_78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1" name="Google Shape;411;g25e11802ac4_0_780"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12"/>
                                        </p:tgtEl>
                                        <p:attrNameLst>
                                          <p:attrName>style.visibility</p:attrName>
                                        </p:attrNameLst>
                                      </p:cBhvr>
                                      <p:to>
                                        <p:strVal val="visible"/>
                                      </p:to>
                                    </p:set>
                                    <p:animEffect transition="in" filter="fade">
                                      <p:cBhvr>
                                        <p:cTn id="7" dur="7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27430209113_0_1469"/>
          <p:cNvSpPr txBox="1"/>
          <p:nvPr/>
        </p:nvSpPr>
        <p:spPr>
          <a:xfrm>
            <a:off x="1028700" y="424771"/>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fish and seashells NOT examples of plankton?</a:t>
            </a:r>
            <a:endParaRPr sz="1400" b="0" i="0" u="none" strike="noStrike" cap="none" dirty="0">
              <a:solidFill>
                <a:srgbClr val="000000"/>
              </a:solidFill>
              <a:latin typeface="Arial"/>
              <a:ea typeface="Arial"/>
              <a:cs typeface="Arial"/>
              <a:sym typeface="Arial"/>
            </a:endParaRPr>
          </a:p>
        </p:txBody>
      </p:sp>
      <p:sp>
        <p:nvSpPr>
          <p:cNvPr id="426" name="Google Shape;426;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7" name="Google Shape;427;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28" name="Google Shape;428;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4" name="Picture 3" descr="A group of different colored shells&#10;&#10;Description automatically generated">
            <a:extLst>
              <a:ext uri="{FF2B5EF4-FFF2-40B4-BE49-F238E27FC236}">
                <a16:creationId xmlns:a16="http://schemas.microsoft.com/office/drawing/2014/main" id="{EB3E8423-2E46-05BD-2773-F71EFC0757D9}"/>
              </a:ext>
            </a:extLst>
          </p:cNvPr>
          <p:cNvPicPr>
            <a:picLocks noChangeAspect="1"/>
          </p:cNvPicPr>
          <p:nvPr/>
        </p:nvPicPr>
        <p:blipFill rotWithShape="1">
          <a:blip r:embed="rId5"/>
          <a:srcRect l="12376" t="8313" r="38296" b="-1"/>
          <a:stretch/>
        </p:blipFill>
        <p:spPr>
          <a:xfrm>
            <a:off x="4877304" y="2036060"/>
            <a:ext cx="3847491" cy="4058529"/>
          </a:xfrm>
          <a:prstGeom prst="rect">
            <a:avLst/>
          </a:prstGeom>
        </p:spPr>
      </p:pic>
      <p:pic>
        <p:nvPicPr>
          <p:cNvPr id="5" name="Picture 4" descr="A school of fish in water&#10;&#10;Description automatically generated">
            <a:extLst>
              <a:ext uri="{FF2B5EF4-FFF2-40B4-BE49-F238E27FC236}">
                <a16:creationId xmlns:a16="http://schemas.microsoft.com/office/drawing/2014/main" id="{3F9C08A5-AD8A-FD69-8784-7D322070BFB4}"/>
              </a:ext>
            </a:extLst>
          </p:cNvPr>
          <p:cNvPicPr>
            <a:picLocks noChangeAspect="1"/>
          </p:cNvPicPr>
          <p:nvPr/>
        </p:nvPicPr>
        <p:blipFill rotWithShape="1">
          <a:blip r:embed="rId6"/>
          <a:srcRect l="6831" r="23576" b="9089"/>
          <a:stretch/>
        </p:blipFill>
        <p:spPr>
          <a:xfrm>
            <a:off x="419205" y="2088155"/>
            <a:ext cx="3748717" cy="395433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49" name="Google Shape;449;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Plankton</a:t>
            </a:r>
            <a:r>
              <a:rPr lang="en-US" b="1" dirty="0">
                <a:solidFill>
                  <a:schemeClr val="dk1"/>
                </a:solidFill>
              </a:rPr>
              <a:t>: </a:t>
            </a:r>
            <a:r>
              <a:rPr lang="en-US" b="0" i="0" dirty="0">
                <a:solidFill>
                  <a:srgbClr val="0D0D0D"/>
                </a:solidFill>
                <a:effectLst/>
                <a:latin typeface="Söhne"/>
              </a:rPr>
              <a:t>tiny organisms that float or drift in the water</a:t>
            </a:r>
            <a:endParaRPr dirty="0">
              <a:solidFill>
                <a:schemeClr val="dk1"/>
              </a:solidFill>
            </a:endParaRPr>
          </a:p>
        </p:txBody>
      </p:sp>
      <p:pic>
        <p:nvPicPr>
          <p:cNvPr id="5" name="Picture 4" descr="A group of small white objects&#10;&#10;Description automatically generated">
            <a:extLst>
              <a:ext uri="{FF2B5EF4-FFF2-40B4-BE49-F238E27FC236}">
                <a16:creationId xmlns:a16="http://schemas.microsoft.com/office/drawing/2014/main" id="{6A3FCF52-4400-1A6B-66D6-F4595748F2E3}"/>
              </a:ext>
            </a:extLst>
          </p:cNvPr>
          <p:cNvPicPr>
            <a:picLocks noChangeAspect="1"/>
          </p:cNvPicPr>
          <p:nvPr/>
        </p:nvPicPr>
        <p:blipFill>
          <a:blip r:embed="rId3"/>
          <a:stretch>
            <a:fillRect/>
          </a:stretch>
        </p:blipFill>
        <p:spPr>
          <a:xfrm>
            <a:off x="303841" y="1921971"/>
            <a:ext cx="8536318" cy="4713903"/>
          </a:xfrm>
          <a:prstGeom prst="rect">
            <a:avLst/>
          </a:prstGeom>
        </p:spPr>
      </p:pic>
      <p:sp>
        <p:nvSpPr>
          <p:cNvPr id="2" name="Google Shape;455;g2a613fe29c9_2_9" descr="Rewind">
            <a:extLst>
              <a:ext uri="{FF2B5EF4-FFF2-40B4-BE49-F238E27FC236}">
                <a16:creationId xmlns:a16="http://schemas.microsoft.com/office/drawing/2014/main" id="{3DB9C71C-5F84-C606-B39E-B3B4618BCC70}"/>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02653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64" name="Google Shape;464;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65" name="Google Shape;465;g25e11802ac4_0_1976"/>
          <p:cNvCxnSpPr>
            <a:stCxn id="466" idx="4"/>
            <a:endCxn id="463"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67" name="Google Shape;467;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68" name="Google Shape;468;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66" name="Google Shape;466;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480;g25e11802ac4_0_1886">
            <a:extLst>
              <a:ext uri="{FF2B5EF4-FFF2-40B4-BE49-F238E27FC236}">
                <a16:creationId xmlns:a16="http://schemas.microsoft.com/office/drawing/2014/main" id="{E9C7431E-377F-52D8-BADE-EF4D73ABC59F}"/>
              </a:ext>
            </a:extLst>
          </p:cNvPr>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Plankton</a:t>
            </a:r>
            <a:endParaRPr sz="700" b="0" i="0" u="none" strike="noStrike" cap="none" dirty="0">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7" name="Google Shape;497;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a613fe29c9_2_20"/>
          <p:cNvCxnSpPr>
            <a:stCxn id="499" idx="4"/>
            <a:endCxn id="49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0" name="Google Shape;500;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1" name="Google Shape;501;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9" name="Google Shape;499;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2" name="Google Shape;502;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plankton</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03" name="Google Shape;503;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04" name="Google Shape;504;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05" name="Google Shape;505;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06" name="Google Shape;506;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shark swimming in the water&#10;&#10;Description automatically generated">
            <a:extLst>
              <a:ext uri="{FF2B5EF4-FFF2-40B4-BE49-F238E27FC236}">
                <a16:creationId xmlns:a16="http://schemas.microsoft.com/office/drawing/2014/main" id="{8FC050E7-6923-EA7E-4989-06A8E1F2E8E0}"/>
              </a:ext>
            </a:extLst>
          </p:cNvPr>
          <p:cNvPicPr>
            <a:picLocks noChangeAspect="1"/>
          </p:cNvPicPr>
          <p:nvPr/>
        </p:nvPicPr>
        <p:blipFill>
          <a:blip r:embed="rId3"/>
          <a:stretch>
            <a:fillRect/>
          </a:stretch>
        </p:blipFill>
        <p:spPr>
          <a:xfrm>
            <a:off x="5613078" y="1834850"/>
            <a:ext cx="3038622" cy="2122519"/>
          </a:xfrm>
          <a:prstGeom prst="rect">
            <a:avLst/>
          </a:prstGeom>
        </p:spPr>
      </p:pic>
      <p:pic>
        <p:nvPicPr>
          <p:cNvPr id="5" name="Picture 4" descr="A green frog with orange eyes&#10;&#10;Description automatically generated">
            <a:extLst>
              <a:ext uri="{FF2B5EF4-FFF2-40B4-BE49-F238E27FC236}">
                <a16:creationId xmlns:a16="http://schemas.microsoft.com/office/drawing/2014/main" id="{626189F6-F910-D294-8D88-EAD14262ED16}"/>
              </a:ext>
            </a:extLst>
          </p:cNvPr>
          <p:cNvPicPr>
            <a:picLocks noChangeAspect="1"/>
          </p:cNvPicPr>
          <p:nvPr/>
        </p:nvPicPr>
        <p:blipFill>
          <a:blip r:embed="rId4"/>
          <a:stretch>
            <a:fillRect/>
          </a:stretch>
        </p:blipFill>
        <p:spPr>
          <a:xfrm>
            <a:off x="1050995" y="4120838"/>
            <a:ext cx="3561354" cy="2487655"/>
          </a:xfrm>
          <a:prstGeom prst="rect">
            <a:avLst/>
          </a:prstGeom>
        </p:spPr>
      </p:pic>
      <p:pic>
        <p:nvPicPr>
          <p:cNvPr id="7" name="Picture 6" descr="A group of animals standing in a field&#10;&#10;Description automatically generated">
            <a:extLst>
              <a:ext uri="{FF2B5EF4-FFF2-40B4-BE49-F238E27FC236}">
                <a16:creationId xmlns:a16="http://schemas.microsoft.com/office/drawing/2014/main" id="{58E572B0-7DA6-1891-5DB9-9B42898168EE}"/>
              </a:ext>
            </a:extLst>
          </p:cNvPr>
          <p:cNvPicPr>
            <a:picLocks noChangeAspect="1"/>
          </p:cNvPicPr>
          <p:nvPr/>
        </p:nvPicPr>
        <p:blipFill>
          <a:blip r:embed="rId5"/>
          <a:stretch>
            <a:fillRect/>
          </a:stretch>
        </p:blipFill>
        <p:spPr>
          <a:xfrm>
            <a:off x="5613078" y="4345754"/>
            <a:ext cx="3293821" cy="2267086"/>
          </a:xfrm>
          <a:prstGeom prst="rect">
            <a:avLst/>
          </a:prstGeom>
        </p:spPr>
      </p:pic>
      <p:pic>
        <p:nvPicPr>
          <p:cNvPr id="11" name="Picture 10">
            <a:extLst>
              <a:ext uri="{FF2B5EF4-FFF2-40B4-BE49-F238E27FC236}">
                <a16:creationId xmlns:a16="http://schemas.microsoft.com/office/drawing/2014/main" id="{EEBE8DBD-A700-729D-1EC9-FDC7ED9173BA}"/>
              </a:ext>
            </a:extLst>
          </p:cNvPr>
          <p:cNvPicPr>
            <a:picLocks noChangeAspect="1"/>
          </p:cNvPicPr>
          <p:nvPr/>
        </p:nvPicPr>
        <p:blipFill>
          <a:blip r:embed="rId6"/>
          <a:stretch>
            <a:fillRect/>
          </a:stretch>
        </p:blipFill>
        <p:spPr>
          <a:xfrm>
            <a:off x="1184761" y="1709071"/>
            <a:ext cx="3561354" cy="205352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7" name="Google Shape;497;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a613fe29c9_2_20"/>
          <p:cNvCxnSpPr>
            <a:stCxn id="499" idx="4"/>
            <a:endCxn id="49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0" name="Google Shape;500;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1" name="Google Shape;501;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9" name="Google Shape;499;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2" name="Google Shape;502;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plankton</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03" name="Google Shape;503;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04" name="Google Shape;504;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05" name="Google Shape;505;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06" name="Google Shape;506;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shark swimming in the water&#10;&#10;Description automatically generated">
            <a:extLst>
              <a:ext uri="{FF2B5EF4-FFF2-40B4-BE49-F238E27FC236}">
                <a16:creationId xmlns:a16="http://schemas.microsoft.com/office/drawing/2014/main" id="{8FC050E7-6923-EA7E-4989-06A8E1F2E8E0}"/>
              </a:ext>
            </a:extLst>
          </p:cNvPr>
          <p:cNvPicPr>
            <a:picLocks noChangeAspect="1"/>
          </p:cNvPicPr>
          <p:nvPr/>
        </p:nvPicPr>
        <p:blipFill>
          <a:blip r:embed="rId3"/>
          <a:stretch>
            <a:fillRect/>
          </a:stretch>
        </p:blipFill>
        <p:spPr>
          <a:xfrm>
            <a:off x="5613078" y="1834850"/>
            <a:ext cx="3038622" cy="2122519"/>
          </a:xfrm>
          <a:prstGeom prst="rect">
            <a:avLst/>
          </a:prstGeom>
        </p:spPr>
      </p:pic>
      <p:pic>
        <p:nvPicPr>
          <p:cNvPr id="5" name="Picture 4" descr="A green frog with orange eyes&#10;&#10;Description automatically generated">
            <a:extLst>
              <a:ext uri="{FF2B5EF4-FFF2-40B4-BE49-F238E27FC236}">
                <a16:creationId xmlns:a16="http://schemas.microsoft.com/office/drawing/2014/main" id="{626189F6-F910-D294-8D88-EAD14262ED16}"/>
              </a:ext>
            </a:extLst>
          </p:cNvPr>
          <p:cNvPicPr>
            <a:picLocks noChangeAspect="1"/>
          </p:cNvPicPr>
          <p:nvPr/>
        </p:nvPicPr>
        <p:blipFill>
          <a:blip r:embed="rId4"/>
          <a:stretch>
            <a:fillRect/>
          </a:stretch>
        </p:blipFill>
        <p:spPr>
          <a:xfrm>
            <a:off x="1050995" y="4120838"/>
            <a:ext cx="3561354" cy="2487655"/>
          </a:xfrm>
          <a:prstGeom prst="rect">
            <a:avLst/>
          </a:prstGeom>
        </p:spPr>
      </p:pic>
      <p:pic>
        <p:nvPicPr>
          <p:cNvPr id="7" name="Picture 6" descr="A group of animals standing in a field&#10;&#10;Description automatically generated">
            <a:extLst>
              <a:ext uri="{FF2B5EF4-FFF2-40B4-BE49-F238E27FC236}">
                <a16:creationId xmlns:a16="http://schemas.microsoft.com/office/drawing/2014/main" id="{58E572B0-7DA6-1891-5DB9-9B42898168EE}"/>
              </a:ext>
            </a:extLst>
          </p:cNvPr>
          <p:cNvPicPr>
            <a:picLocks noChangeAspect="1"/>
          </p:cNvPicPr>
          <p:nvPr/>
        </p:nvPicPr>
        <p:blipFill>
          <a:blip r:embed="rId5"/>
          <a:stretch>
            <a:fillRect/>
          </a:stretch>
        </p:blipFill>
        <p:spPr>
          <a:xfrm>
            <a:off x="5613078" y="4345754"/>
            <a:ext cx="3293821" cy="2267086"/>
          </a:xfrm>
          <a:prstGeom prst="rect">
            <a:avLst/>
          </a:prstGeom>
        </p:spPr>
      </p:pic>
      <p:pic>
        <p:nvPicPr>
          <p:cNvPr id="11" name="Picture 10">
            <a:extLst>
              <a:ext uri="{FF2B5EF4-FFF2-40B4-BE49-F238E27FC236}">
                <a16:creationId xmlns:a16="http://schemas.microsoft.com/office/drawing/2014/main" id="{EEBE8DBD-A700-729D-1EC9-FDC7ED9173BA}"/>
              </a:ext>
            </a:extLst>
          </p:cNvPr>
          <p:cNvPicPr>
            <a:picLocks noChangeAspect="1"/>
          </p:cNvPicPr>
          <p:nvPr/>
        </p:nvPicPr>
        <p:blipFill>
          <a:blip r:embed="rId6"/>
          <a:stretch>
            <a:fillRect/>
          </a:stretch>
        </p:blipFill>
        <p:spPr>
          <a:xfrm>
            <a:off x="1184761" y="1709071"/>
            <a:ext cx="3561354" cy="2053522"/>
          </a:xfrm>
          <a:prstGeom prst="rect">
            <a:avLst/>
          </a:prstGeom>
        </p:spPr>
      </p:pic>
      <p:sp>
        <p:nvSpPr>
          <p:cNvPr id="2" name="Google Shape;531;g2b808918c96_0_97">
            <a:extLst>
              <a:ext uri="{FF2B5EF4-FFF2-40B4-BE49-F238E27FC236}">
                <a16:creationId xmlns:a16="http://schemas.microsoft.com/office/drawing/2014/main" id="{03F1E5C3-9C1F-5BFF-6888-C9AA5C63A0F4}"/>
              </a:ext>
            </a:extLst>
          </p:cNvPr>
          <p:cNvSpPr/>
          <p:nvPr/>
        </p:nvSpPr>
        <p:spPr>
          <a:xfrm>
            <a:off x="916564" y="1538255"/>
            <a:ext cx="3985200" cy="2510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10074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 name="Picture 1">
            <a:extLst>
              <a:ext uri="{FF2B5EF4-FFF2-40B4-BE49-F238E27FC236}">
                <a16:creationId xmlns:a16="http://schemas.microsoft.com/office/drawing/2014/main" id="{38CE0FC2-D09D-01F2-3A50-C1365E2BDCC8}"/>
              </a:ext>
            </a:extLst>
          </p:cNvPr>
          <p:cNvPicPr>
            <a:picLocks noChangeAspect="1"/>
          </p:cNvPicPr>
          <p:nvPr/>
        </p:nvPicPr>
        <p:blipFill>
          <a:blip r:embed="rId3"/>
          <a:stretch>
            <a:fillRect/>
          </a:stretch>
        </p:blipFill>
        <p:spPr>
          <a:xfrm>
            <a:off x="5118597" y="1180006"/>
            <a:ext cx="3568079" cy="2057400"/>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0" name="Google Shape;480;g25e11802ac4_0_1886"/>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Plankton</a:t>
            </a:r>
            <a:endParaRPr sz="700" b="0" i="0" u="none" strike="noStrike" cap="none" dirty="0">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769974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2a5a1442303_0_32"/>
          <p:cNvSpPr txBox="1"/>
          <p:nvPr/>
        </p:nvSpPr>
        <p:spPr>
          <a:xfrm>
            <a:off x="364325" y="1011625"/>
            <a:ext cx="8569500" cy="10929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Aquatic</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living, growing, or often found in the water</a:t>
            </a:r>
            <a:endParaRPr sz="3000" b="0" i="0" u="none" strike="noStrike" cap="none">
              <a:solidFill>
                <a:srgbClr val="888888"/>
              </a:solidFill>
              <a:latin typeface="Calibri"/>
              <a:ea typeface="Calibri"/>
              <a:cs typeface="Calibri"/>
              <a:sym typeface="Calibri"/>
            </a:endParaRPr>
          </a:p>
        </p:txBody>
      </p:sp>
      <p:pic>
        <p:nvPicPr>
          <p:cNvPr id="155" name="Google Shape;155;g2a5a1442303_0_32"/>
          <p:cNvPicPr preferRelativeResize="0"/>
          <p:nvPr/>
        </p:nvPicPr>
        <p:blipFill rotWithShape="1">
          <a:blip r:embed="rId4">
            <a:alphaModFix/>
          </a:blip>
          <a:srcRect/>
          <a:stretch/>
        </p:blipFill>
        <p:spPr>
          <a:xfrm>
            <a:off x="1389600" y="1827450"/>
            <a:ext cx="6591150" cy="4394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1" name="Google Shape;561;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2" name="Google Shape;562;g25e11802ac4_0_2130"/>
          <p:cNvCxnSpPr>
            <a:stCxn id="563" idx="4"/>
            <a:endCxn id="56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4" name="Google Shape;564;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5" name="Google Shape;565;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3" name="Google Shape;563;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6" name="Google Shape;566;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plankton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7" name="Google Shape;567;g25e11802ac4_0_2130"/>
          <p:cNvSpPr txBox="1"/>
          <p:nvPr/>
        </p:nvSpPr>
        <p:spPr>
          <a:xfrm>
            <a:off x="1073532" y="526929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Any living thing</a:t>
            </a:r>
            <a:endParaRPr sz="22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568" name="Google Shape;568;g25e11802ac4_0_2130"/>
          <p:cNvSpPr txBox="1"/>
          <p:nvPr/>
        </p:nvSpPr>
        <p:spPr>
          <a:xfrm>
            <a:off x="1036257" y="4179420"/>
            <a:ext cx="7874100" cy="46470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569" name="Google Shape;569;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0" name="Google Shape;570;g25e11802ac4_0_2130"/>
          <p:cNvSpPr txBox="1"/>
          <p:nvPr/>
        </p:nvSpPr>
        <p:spPr>
          <a:xfrm>
            <a:off x="1045396" y="2016008"/>
            <a:ext cx="7874100" cy="43084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3200"/>
              <a:buNone/>
            </a:pPr>
            <a:r>
              <a:rPr lang="en-US" sz="2200" dirty="0">
                <a:latin typeface="Helvetica Light" panose="020B0403020202020204" pitchFamily="34" charset="0"/>
              </a:rPr>
              <a:t>A</a:t>
            </a:r>
            <a:r>
              <a:rPr lang="en-US" sz="2200" dirty="0">
                <a:solidFill>
                  <a:srgbClr val="000000"/>
                </a:solidFill>
                <a:effectLst/>
                <a:latin typeface="Helvetica Light" panose="020B0403020202020204" pitchFamily="34" charset="0"/>
              </a:rPr>
              <a:t>ny living thing that lives in the ocean</a:t>
            </a:r>
            <a:endParaRPr lang="en-US" sz="2200" dirty="0">
              <a:solidFill>
                <a:schemeClr val="dk1"/>
              </a:solidFill>
              <a:latin typeface="Helvetica Light" panose="020B0403020202020204" pitchFamily="34" charset="0"/>
            </a:endParaRPr>
          </a:p>
        </p:txBody>
      </p:sp>
      <p:sp>
        <p:nvSpPr>
          <p:cNvPr id="571" name="Google Shape;571;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72" name="Google Shape;572;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73" name="Google Shape;573;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74" name="Google Shape;574;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75" name="Google Shape;575;g25e11802ac4_0_2130"/>
          <p:cNvSpPr txBox="1"/>
          <p:nvPr/>
        </p:nvSpPr>
        <p:spPr>
          <a:xfrm>
            <a:off x="1036257" y="3187295"/>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a:solidFill>
                  <a:schemeClr val="dk1"/>
                </a:solidFill>
                <a:highlight>
                  <a:srgbClr val="FFFFFF"/>
                </a:highlight>
                <a:latin typeface="Helvetica Light" panose="020B0403020202020204" pitchFamily="34" charset="0"/>
                <a:ea typeface="Helvetica Neue Light"/>
                <a:cs typeface="Helvetica Neue Light"/>
                <a:sym typeface="Helvetica Neue Light"/>
              </a:rPr>
              <a:t>A natural, large body of water surrounded by land</a:t>
            </a:r>
            <a:endParaRPr sz="22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Tree>
    <p:extLst>
      <p:ext uri="{BB962C8B-B14F-4D97-AF65-F5344CB8AC3E}">
        <p14:creationId xmlns:p14="http://schemas.microsoft.com/office/powerpoint/2010/main" val="3682738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1" name="Google Shape;561;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2" name="Google Shape;562;g25e11802ac4_0_2130"/>
          <p:cNvCxnSpPr>
            <a:stCxn id="563" idx="4"/>
            <a:endCxn id="56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4" name="Google Shape;564;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5" name="Google Shape;565;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3" name="Google Shape;563;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6" name="Google Shape;566;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plankton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7" name="Google Shape;567;g25e11802ac4_0_2130"/>
          <p:cNvSpPr txBox="1"/>
          <p:nvPr/>
        </p:nvSpPr>
        <p:spPr>
          <a:xfrm>
            <a:off x="1073532" y="526929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Any living thing</a:t>
            </a:r>
            <a:endParaRPr sz="22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568" name="Google Shape;568;g25e11802ac4_0_2130"/>
          <p:cNvSpPr txBox="1"/>
          <p:nvPr/>
        </p:nvSpPr>
        <p:spPr>
          <a:xfrm>
            <a:off x="1036257" y="4179420"/>
            <a:ext cx="7874100" cy="46470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569" name="Google Shape;569;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0" name="Google Shape;570;g25e11802ac4_0_2130"/>
          <p:cNvSpPr txBox="1"/>
          <p:nvPr/>
        </p:nvSpPr>
        <p:spPr>
          <a:xfrm>
            <a:off x="1045396" y="2016008"/>
            <a:ext cx="7874100" cy="43084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3200"/>
              <a:buNone/>
            </a:pPr>
            <a:r>
              <a:rPr lang="en-US" sz="2200" dirty="0">
                <a:latin typeface="Helvetica Light" panose="020B0403020202020204" pitchFamily="34" charset="0"/>
              </a:rPr>
              <a:t>A</a:t>
            </a:r>
            <a:r>
              <a:rPr lang="en-US" sz="2200" dirty="0">
                <a:solidFill>
                  <a:srgbClr val="000000"/>
                </a:solidFill>
                <a:effectLst/>
                <a:latin typeface="Helvetica Light" panose="020B0403020202020204" pitchFamily="34" charset="0"/>
              </a:rPr>
              <a:t>ny living thing that lives in the ocean</a:t>
            </a:r>
            <a:endParaRPr lang="en-US" sz="2200" dirty="0">
              <a:solidFill>
                <a:schemeClr val="dk1"/>
              </a:solidFill>
              <a:latin typeface="Helvetica Light" panose="020B0403020202020204" pitchFamily="34" charset="0"/>
            </a:endParaRPr>
          </a:p>
        </p:txBody>
      </p:sp>
      <p:sp>
        <p:nvSpPr>
          <p:cNvPr id="571" name="Google Shape;571;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72" name="Google Shape;572;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73" name="Google Shape;573;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74" name="Google Shape;574;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75" name="Google Shape;575;g25e11802ac4_0_2130"/>
          <p:cNvSpPr txBox="1"/>
          <p:nvPr/>
        </p:nvSpPr>
        <p:spPr>
          <a:xfrm>
            <a:off x="1036257" y="3187295"/>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a:solidFill>
                  <a:schemeClr val="dk1"/>
                </a:solidFill>
                <a:highlight>
                  <a:srgbClr val="FFFFFF"/>
                </a:highlight>
                <a:latin typeface="Helvetica Light" panose="020B0403020202020204" pitchFamily="34" charset="0"/>
                <a:ea typeface="Helvetica Neue Light"/>
                <a:cs typeface="Helvetica Neue Light"/>
                <a:sym typeface="Helvetica Neue Light"/>
              </a:rPr>
              <a:t>A natural, large body of water surrounded by land</a:t>
            </a:r>
            <a:endParaRPr sz="22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
        <p:nvSpPr>
          <p:cNvPr id="2" name="Google Shape;597;g2b808918c96_0_120">
            <a:extLst>
              <a:ext uri="{FF2B5EF4-FFF2-40B4-BE49-F238E27FC236}">
                <a16:creationId xmlns:a16="http://schemas.microsoft.com/office/drawing/2014/main" id="{B5D03E35-E078-5B05-0E12-5C063CCB9E25}"/>
              </a:ext>
            </a:extLst>
          </p:cNvPr>
          <p:cNvSpPr/>
          <p:nvPr/>
        </p:nvSpPr>
        <p:spPr>
          <a:xfrm>
            <a:off x="325969" y="3898528"/>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71836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 name="Picture 1">
            <a:extLst>
              <a:ext uri="{FF2B5EF4-FFF2-40B4-BE49-F238E27FC236}">
                <a16:creationId xmlns:a16="http://schemas.microsoft.com/office/drawing/2014/main" id="{38CE0FC2-D09D-01F2-3A50-C1365E2BDCC8}"/>
              </a:ext>
            </a:extLst>
          </p:cNvPr>
          <p:cNvPicPr>
            <a:picLocks noChangeAspect="1"/>
          </p:cNvPicPr>
          <p:nvPr/>
        </p:nvPicPr>
        <p:blipFill>
          <a:blip r:embed="rId3"/>
          <a:stretch>
            <a:fillRect/>
          </a:stretch>
        </p:blipFill>
        <p:spPr>
          <a:xfrm>
            <a:off x="5118597" y="1180006"/>
            <a:ext cx="3568079" cy="2057400"/>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0" name="Google Shape;480;g25e11802ac4_0_1886"/>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Plankton</a:t>
            </a:r>
            <a:endParaRPr sz="700" b="0" i="0" u="none" strike="noStrike" cap="none" dirty="0">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568;g25e11802ac4_0_2130">
            <a:extLst>
              <a:ext uri="{FF2B5EF4-FFF2-40B4-BE49-F238E27FC236}">
                <a16:creationId xmlns:a16="http://schemas.microsoft.com/office/drawing/2014/main" id="{E66DB062-76F7-B2F7-3405-E5612E794A77}"/>
              </a:ext>
            </a:extLst>
          </p:cNvPr>
          <p:cNvSpPr txBox="1"/>
          <p:nvPr/>
        </p:nvSpPr>
        <p:spPr>
          <a:xfrm>
            <a:off x="772647" y="1607078"/>
            <a:ext cx="33666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extLst>
      <p:ext uri="{BB962C8B-B14F-4D97-AF65-F5344CB8AC3E}">
        <p14:creationId xmlns:p14="http://schemas.microsoft.com/office/powerpoint/2010/main" val="3201606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8" name="Google Shape;628;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9" name="Google Shape;629;g25e11802ac4_0_2367"/>
          <p:cNvCxnSpPr>
            <a:stCxn id="630" idx="4"/>
            <a:endCxn id="62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1" name="Google Shape;631;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2" name="Google Shape;632;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0" name="Google Shape;630;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3" name="Google Shape;633;g25e11802ac4_0_2367"/>
          <p:cNvSpPr txBox="1"/>
          <p:nvPr/>
        </p:nvSpPr>
        <p:spPr>
          <a:xfrm>
            <a:off x="467256" y="3170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of  </a:t>
            </a:r>
            <a:r>
              <a:rPr lang="en-US" sz="30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plankton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from the choices below. </a:t>
            </a:r>
            <a:endParaRPr sz="1400" b="0" i="0" u="none" strike="noStrike" cap="none" dirty="0">
              <a:solidFill>
                <a:srgbClr val="000000"/>
              </a:solidFill>
              <a:latin typeface="Arial"/>
              <a:ea typeface="Arial"/>
              <a:cs typeface="Arial"/>
              <a:sym typeface="Arial"/>
            </a:endParaRPr>
          </a:p>
        </p:txBody>
      </p:sp>
      <p:sp>
        <p:nvSpPr>
          <p:cNvPr id="634" name="Google Shape;634;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A </a:t>
            </a:r>
            <a:r>
              <a:rPr lang="en-US" sz="2400" dirty="0">
                <a:solidFill>
                  <a:srgbClr val="434343"/>
                </a:solidFill>
                <a:latin typeface="Helvetica Neue Light"/>
                <a:ea typeface="Helvetica Neue Light"/>
                <a:cs typeface="Helvetica Neue Light"/>
                <a:sym typeface="Helvetica Neue Light"/>
              </a:rPr>
              <a:t>lizard</a:t>
            </a:r>
            <a:endParaRPr sz="1400" b="0" i="0" u="none" strike="noStrike" cap="none" dirty="0">
              <a:solidFill>
                <a:srgbClr val="434343"/>
              </a:solidFill>
              <a:latin typeface="Arial"/>
              <a:ea typeface="Arial"/>
              <a:cs typeface="Arial"/>
              <a:sym typeface="Arial"/>
            </a:endParaRPr>
          </a:p>
        </p:txBody>
      </p:sp>
      <p:sp>
        <p:nvSpPr>
          <p:cNvPr id="635" name="Google Shape;635;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tiger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6" name="Google Shape;636;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7" name="Google Shape;637;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copepod</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8" name="Google Shape;638;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9" name="Google Shape;639;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40" name="Google Shape;640;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41" name="Google Shape;641;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42" name="Google Shape;642;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whale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8" name="Google Shape;628;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9" name="Google Shape;629;g25e11802ac4_0_2367"/>
          <p:cNvCxnSpPr>
            <a:stCxn id="630" idx="4"/>
            <a:endCxn id="62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1" name="Google Shape;631;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2" name="Google Shape;632;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0" name="Google Shape;630;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3" name="Google Shape;633;g25e11802ac4_0_2367"/>
          <p:cNvSpPr txBox="1"/>
          <p:nvPr/>
        </p:nvSpPr>
        <p:spPr>
          <a:xfrm>
            <a:off x="467256" y="3170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of  </a:t>
            </a:r>
            <a:r>
              <a:rPr lang="en-US" sz="30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plankton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from the choices below. </a:t>
            </a:r>
            <a:endParaRPr sz="1400" b="0" i="0" u="none" strike="noStrike" cap="none" dirty="0">
              <a:solidFill>
                <a:srgbClr val="000000"/>
              </a:solidFill>
              <a:latin typeface="Arial"/>
              <a:ea typeface="Arial"/>
              <a:cs typeface="Arial"/>
              <a:sym typeface="Arial"/>
            </a:endParaRPr>
          </a:p>
        </p:txBody>
      </p:sp>
      <p:sp>
        <p:nvSpPr>
          <p:cNvPr id="634" name="Google Shape;634;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A </a:t>
            </a:r>
            <a:r>
              <a:rPr lang="en-US" sz="2400" dirty="0">
                <a:solidFill>
                  <a:srgbClr val="434343"/>
                </a:solidFill>
                <a:latin typeface="Helvetica Neue Light"/>
                <a:ea typeface="Helvetica Neue Light"/>
                <a:cs typeface="Helvetica Neue Light"/>
                <a:sym typeface="Helvetica Neue Light"/>
              </a:rPr>
              <a:t>lizard</a:t>
            </a:r>
            <a:endParaRPr sz="1400" b="0" i="0" u="none" strike="noStrike" cap="none" dirty="0">
              <a:solidFill>
                <a:srgbClr val="434343"/>
              </a:solidFill>
              <a:latin typeface="Arial"/>
              <a:ea typeface="Arial"/>
              <a:cs typeface="Arial"/>
              <a:sym typeface="Arial"/>
            </a:endParaRPr>
          </a:p>
        </p:txBody>
      </p:sp>
      <p:sp>
        <p:nvSpPr>
          <p:cNvPr id="635" name="Google Shape;635;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tiger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6" name="Google Shape;636;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7" name="Google Shape;637;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copepod</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8" name="Google Shape;638;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9" name="Google Shape;639;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40" name="Google Shape;640;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41" name="Google Shape;641;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42" name="Google Shape;642;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whale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64;g2b808918c96_0_144">
            <a:extLst>
              <a:ext uri="{FF2B5EF4-FFF2-40B4-BE49-F238E27FC236}">
                <a16:creationId xmlns:a16="http://schemas.microsoft.com/office/drawing/2014/main" id="{4E3C15CF-9F9D-9C45-CA0F-D200F5E97222}"/>
              </a:ext>
            </a:extLst>
          </p:cNvPr>
          <p:cNvSpPr/>
          <p:nvPr/>
        </p:nvSpPr>
        <p:spPr>
          <a:xfrm>
            <a:off x="325969" y="1797574"/>
            <a:ext cx="73989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56140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 name="Picture 1">
            <a:extLst>
              <a:ext uri="{FF2B5EF4-FFF2-40B4-BE49-F238E27FC236}">
                <a16:creationId xmlns:a16="http://schemas.microsoft.com/office/drawing/2014/main" id="{38CE0FC2-D09D-01F2-3A50-C1365E2BDCC8}"/>
              </a:ext>
            </a:extLst>
          </p:cNvPr>
          <p:cNvPicPr>
            <a:picLocks noChangeAspect="1"/>
          </p:cNvPicPr>
          <p:nvPr/>
        </p:nvPicPr>
        <p:blipFill>
          <a:blip r:embed="rId3"/>
          <a:stretch>
            <a:fillRect/>
          </a:stretch>
        </p:blipFill>
        <p:spPr>
          <a:xfrm>
            <a:off x="5118597" y="1180006"/>
            <a:ext cx="3568079" cy="2057400"/>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0" name="Google Shape;480;g25e11802ac4_0_1886"/>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Plankton</a:t>
            </a:r>
            <a:endParaRPr sz="700" b="0" i="0" u="none" strike="noStrike" cap="none" dirty="0">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568;g25e11802ac4_0_2130">
            <a:extLst>
              <a:ext uri="{FF2B5EF4-FFF2-40B4-BE49-F238E27FC236}">
                <a16:creationId xmlns:a16="http://schemas.microsoft.com/office/drawing/2014/main" id="{E66DB062-76F7-B2F7-3405-E5612E794A77}"/>
              </a:ext>
            </a:extLst>
          </p:cNvPr>
          <p:cNvSpPr txBox="1"/>
          <p:nvPr/>
        </p:nvSpPr>
        <p:spPr>
          <a:xfrm>
            <a:off x="772647" y="1607078"/>
            <a:ext cx="33666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4" name="Google Shape;637;g25e11802ac4_0_2367">
            <a:extLst>
              <a:ext uri="{FF2B5EF4-FFF2-40B4-BE49-F238E27FC236}">
                <a16:creationId xmlns:a16="http://schemas.microsoft.com/office/drawing/2014/main" id="{B35B0508-C4C7-AC82-4684-182FD284C1E1}"/>
              </a:ext>
            </a:extLst>
          </p:cNvPr>
          <p:cNvSpPr txBox="1"/>
          <p:nvPr/>
        </p:nvSpPr>
        <p:spPr>
          <a:xfrm>
            <a:off x="812563" y="4812587"/>
            <a:ext cx="2713402"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copepod</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7145974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96" name="Google Shape;696;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97" name="Google Shape;697;g25e11802ac4_0_2536"/>
          <p:cNvCxnSpPr>
            <a:stCxn id="698" idx="4"/>
            <a:endCxn id="69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9" name="Google Shape;699;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00" name="Google Shape;700;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8" name="Google Shape;698;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1" name="Google Shape;701;g25e11802ac4_0_2536"/>
          <p:cNvSpPr txBox="1"/>
          <p:nvPr/>
        </p:nvSpPr>
        <p:spPr>
          <a:xfrm>
            <a:off x="582425" y="219850"/>
            <a:ext cx="8365200"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plankton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02" name="Google Shape;702;g25e11802ac4_0_2536"/>
          <p:cNvSpPr txBox="1"/>
          <p:nvPr/>
        </p:nvSpPr>
        <p:spPr>
          <a:xfrm>
            <a:off x="1073532" y="427509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Plankton make the Wi-Fi we use to access the internet</a:t>
            </a:r>
            <a:endParaRPr sz="2200" b="0" i="0" u="none" strike="noStrike" cap="none" dirty="0">
              <a:solidFill>
                <a:srgbClr val="434343"/>
              </a:solidFill>
              <a:latin typeface="Arial"/>
              <a:ea typeface="Arial"/>
              <a:cs typeface="Arial"/>
              <a:sym typeface="Arial"/>
            </a:endParaRPr>
          </a:p>
        </p:txBody>
      </p:sp>
      <p:sp>
        <p:nvSpPr>
          <p:cNvPr id="703" name="Google Shape;703;g25e11802ac4_0_2536"/>
          <p:cNvSpPr txBox="1"/>
          <p:nvPr/>
        </p:nvSpPr>
        <p:spPr>
          <a:xfrm>
            <a:off x="1073532" y="3066010"/>
            <a:ext cx="7874100" cy="464702"/>
          </a:xfrm>
          <a:prstGeom prst="rect">
            <a:avLst/>
          </a:prstGeom>
          <a:noFill/>
          <a:ln>
            <a:noFill/>
          </a:ln>
        </p:spPr>
        <p:txBody>
          <a:bodyPr spcFirstLastPara="1" wrap="square" lIns="91425" tIns="45700" rIns="91425" bIns="45700" anchor="t" anchorCtr="0">
            <a:spAutoFit/>
          </a:bodyPr>
          <a:lstStyle/>
          <a:p>
            <a:pPr>
              <a:lnSpc>
                <a:spcPct val="110000"/>
              </a:lnSpc>
              <a:buSzPts val="2200"/>
            </a:pPr>
            <a:r>
              <a:rPr lang="en-US" sz="2200" dirty="0">
                <a:solidFill>
                  <a:srgbClr val="43464D"/>
                </a:solidFill>
                <a:latin typeface="Helvetica Neue Light"/>
                <a:ea typeface="Helvetica Neue Light"/>
                <a:cs typeface="Helvetica Neue Light"/>
                <a:sym typeface="Helvetica Neue Light"/>
              </a:rPr>
              <a:t>Plankton help make the oxygen we breathe.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4" name="Google Shape;704;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05" name="Google Shape;705;g25e11802ac4_0_2536"/>
          <p:cNvSpPr txBox="1"/>
          <p:nvPr/>
        </p:nvSpPr>
        <p:spPr>
          <a:xfrm>
            <a:off x="1073532" y="18687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Plankton help us to learn how to drive.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6" name="Google Shape;706;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07" name="Google Shape;707;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08" name="Google Shape;708;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9" name="Google Shape;709;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10" name="Google Shape;710;g25e11802ac4_0_2536"/>
          <p:cNvSpPr txBox="1"/>
          <p:nvPr/>
        </p:nvSpPr>
        <p:spPr>
          <a:xfrm>
            <a:off x="1073532" y="5513945"/>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Plankton build underwater habitats for marine organisms and that makes me happy. </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96" name="Google Shape;696;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97" name="Google Shape;697;g25e11802ac4_0_2536"/>
          <p:cNvCxnSpPr>
            <a:stCxn id="698" idx="4"/>
            <a:endCxn id="69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9" name="Google Shape;699;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00" name="Google Shape;700;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8" name="Google Shape;698;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1" name="Google Shape;701;g25e11802ac4_0_2536"/>
          <p:cNvSpPr txBox="1"/>
          <p:nvPr/>
        </p:nvSpPr>
        <p:spPr>
          <a:xfrm>
            <a:off x="582425" y="219850"/>
            <a:ext cx="8365200"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plankton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02" name="Google Shape;702;g25e11802ac4_0_2536"/>
          <p:cNvSpPr txBox="1"/>
          <p:nvPr/>
        </p:nvSpPr>
        <p:spPr>
          <a:xfrm>
            <a:off x="1073532" y="427509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Plankton make the Wi-Fi we use to access the internet</a:t>
            </a:r>
            <a:endParaRPr sz="2200" b="0" i="0" u="none" strike="noStrike" cap="none" dirty="0">
              <a:solidFill>
                <a:srgbClr val="434343"/>
              </a:solidFill>
              <a:latin typeface="Arial"/>
              <a:ea typeface="Arial"/>
              <a:cs typeface="Arial"/>
              <a:sym typeface="Arial"/>
            </a:endParaRPr>
          </a:p>
        </p:txBody>
      </p:sp>
      <p:sp>
        <p:nvSpPr>
          <p:cNvPr id="703" name="Google Shape;703;g25e11802ac4_0_2536"/>
          <p:cNvSpPr txBox="1"/>
          <p:nvPr/>
        </p:nvSpPr>
        <p:spPr>
          <a:xfrm>
            <a:off x="1073532" y="3066010"/>
            <a:ext cx="7874100" cy="464702"/>
          </a:xfrm>
          <a:prstGeom prst="rect">
            <a:avLst/>
          </a:prstGeom>
          <a:noFill/>
          <a:ln>
            <a:noFill/>
          </a:ln>
        </p:spPr>
        <p:txBody>
          <a:bodyPr spcFirstLastPara="1" wrap="square" lIns="91425" tIns="45700" rIns="91425" bIns="45700" anchor="t" anchorCtr="0">
            <a:spAutoFit/>
          </a:bodyPr>
          <a:lstStyle/>
          <a:p>
            <a:pPr>
              <a:lnSpc>
                <a:spcPct val="110000"/>
              </a:lnSpc>
              <a:buSzPts val="2200"/>
            </a:pPr>
            <a:r>
              <a:rPr lang="en-US" sz="2200" dirty="0">
                <a:solidFill>
                  <a:srgbClr val="43464D"/>
                </a:solidFill>
                <a:latin typeface="Helvetica Neue Light"/>
                <a:ea typeface="Helvetica Neue Light"/>
                <a:cs typeface="Helvetica Neue Light"/>
                <a:sym typeface="Helvetica Neue Light"/>
              </a:rPr>
              <a:t>Plankton help make the oxygen we breathe.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4" name="Google Shape;704;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05" name="Google Shape;705;g25e11802ac4_0_2536"/>
          <p:cNvSpPr txBox="1"/>
          <p:nvPr/>
        </p:nvSpPr>
        <p:spPr>
          <a:xfrm>
            <a:off x="1073532" y="18687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Plankton help us to learn how to drive.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6" name="Google Shape;706;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07" name="Google Shape;707;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08" name="Google Shape;708;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9" name="Google Shape;709;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10" name="Google Shape;710;g25e11802ac4_0_2536"/>
          <p:cNvSpPr txBox="1"/>
          <p:nvPr/>
        </p:nvSpPr>
        <p:spPr>
          <a:xfrm>
            <a:off x="1073532" y="5513945"/>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Plankton build underwater habitats for marine organisms and that makes me happy. </a:t>
            </a:r>
            <a:endParaRPr sz="2200" b="0" i="0" u="none" strike="noStrike" cap="none" dirty="0">
              <a:solidFill>
                <a:srgbClr val="434343"/>
              </a:solidFill>
              <a:latin typeface="Arial"/>
              <a:ea typeface="Arial"/>
              <a:cs typeface="Arial"/>
              <a:sym typeface="Arial"/>
            </a:endParaRPr>
          </a:p>
        </p:txBody>
      </p:sp>
      <p:sp>
        <p:nvSpPr>
          <p:cNvPr id="2" name="Google Shape;732;g2b808918c96_0_169">
            <a:extLst>
              <a:ext uri="{FF2B5EF4-FFF2-40B4-BE49-F238E27FC236}">
                <a16:creationId xmlns:a16="http://schemas.microsoft.com/office/drawing/2014/main" id="{27705381-8C63-987C-CDB5-7B1CEADA0247}"/>
              </a:ext>
            </a:extLst>
          </p:cNvPr>
          <p:cNvSpPr/>
          <p:nvPr/>
        </p:nvSpPr>
        <p:spPr>
          <a:xfrm>
            <a:off x="289636" y="2941755"/>
            <a:ext cx="8473855" cy="1003563"/>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302112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 name="Picture 1">
            <a:extLst>
              <a:ext uri="{FF2B5EF4-FFF2-40B4-BE49-F238E27FC236}">
                <a16:creationId xmlns:a16="http://schemas.microsoft.com/office/drawing/2014/main" id="{38CE0FC2-D09D-01F2-3A50-C1365E2BDCC8}"/>
              </a:ext>
            </a:extLst>
          </p:cNvPr>
          <p:cNvPicPr>
            <a:picLocks noChangeAspect="1"/>
          </p:cNvPicPr>
          <p:nvPr/>
        </p:nvPicPr>
        <p:blipFill>
          <a:blip r:embed="rId3"/>
          <a:stretch>
            <a:fillRect/>
          </a:stretch>
        </p:blipFill>
        <p:spPr>
          <a:xfrm>
            <a:off x="5118597" y="1180006"/>
            <a:ext cx="3568079" cy="2057400"/>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0" name="Google Shape;480;g25e11802ac4_0_1886"/>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Plankton</a:t>
            </a:r>
            <a:endParaRPr sz="700" b="0" i="0" u="none" strike="noStrike" cap="none" dirty="0">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568;g25e11802ac4_0_2130">
            <a:extLst>
              <a:ext uri="{FF2B5EF4-FFF2-40B4-BE49-F238E27FC236}">
                <a16:creationId xmlns:a16="http://schemas.microsoft.com/office/drawing/2014/main" id="{E66DB062-76F7-B2F7-3405-E5612E794A77}"/>
              </a:ext>
            </a:extLst>
          </p:cNvPr>
          <p:cNvSpPr txBox="1"/>
          <p:nvPr/>
        </p:nvSpPr>
        <p:spPr>
          <a:xfrm>
            <a:off x="772647" y="1607078"/>
            <a:ext cx="33666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4" name="Google Shape;637;g25e11802ac4_0_2367">
            <a:extLst>
              <a:ext uri="{FF2B5EF4-FFF2-40B4-BE49-F238E27FC236}">
                <a16:creationId xmlns:a16="http://schemas.microsoft.com/office/drawing/2014/main" id="{B35B0508-C4C7-AC82-4684-182FD284C1E1}"/>
              </a:ext>
            </a:extLst>
          </p:cNvPr>
          <p:cNvSpPr txBox="1"/>
          <p:nvPr/>
        </p:nvSpPr>
        <p:spPr>
          <a:xfrm>
            <a:off x="812563" y="4812587"/>
            <a:ext cx="2713402"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copepod</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703;g25e11802ac4_0_2536">
            <a:extLst>
              <a:ext uri="{FF2B5EF4-FFF2-40B4-BE49-F238E27FC236}">
                <a16:creationId xmlns:a16="http://schemas.microsoft.com/office/drawing/2014/main" id="{3A8FC46E-175E-F3C3-537C-37A220485295}"/>
              </a:ext>
            </a:extLst>
          </p:cNvPr>
          <p:cNvSpPr txBox="1"/>
          <p:nvPr/>
        </p:nvSpPr>
        <p:spPr>
          <a:xfrm>
            <a:off x="4900776" y="4855731"/>
            <a:ext cx="3733673" cy="837112"/>
          </a:xfrm>
          <a:prstGeom prst="rect">
            <a:avLst/>
          </a:prstGeom>
          <a:noFill/>
          <a:ln>
            <a:noFill/>
          </a:ln>
        </p:spPr>
        <p:txBody>
          <a:bodyPr spcFirstLastPara="1" wrap="square" lIns="91425" tIns="45700" rIns="91425" bIns="45700" anchor="t" anchorCtr="0">
            <a:spAutoFit/>
          </a:bodyPr>
          <a:lstStyle/>
          <a:p>
            <a:pPr>
              <a:lnSpc>
                <a:spcPct val="110000"/>
              </a:lnSpc>
              <a:buSzPts val="2200"/>
            </a:pPr>
            <a:r>
              <a:rPr lang="en-US" sz="2200" dirty="0">
                <a:solidFill>
                  <a:srgbClr val="43464D"/>
                </a:solidFill>
                <a:latin typeface="Helvetica Neue Light"/>
                <a:ea typeface="Helvetica Neue Light"/>
                <a:cs typeface="Helvetica Neue Light"/>
                <a:sym typeface="Helvetica Neue Light"/>
              </a:rPr>
              <a:t>Plankton help make the oxygen we breathe.</a:t>
            </a:r>
            <a:endParaRPr sz="22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706447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65" name="Google Shape;765;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Ocean</a:t>
            </a:r>
            <a:r>
              <a:rPr lang="en-US" b="1">
                <a:solidFill>
                  <a:schemeClr val="dk1"/>
                </a:solidFill>
              </a:rPr>
              <a:t>: </a:t>
            </a:r>
            <a:r>
              <a:rPr lang="en-US">
                <a:solidFill>
                  <a:schemeClr val="dk1"/>
                </a:solidFill>
              </a:rPr>
              <a:t>A giant body of saltwater.</a:t>
            </a:r>
            <a:endParaRPr>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2" name="Google Shape;161;g2b807f687a5_1_0" descr="Rewind">
            <a:extLst>
              <a:ext uri="{FF2B5EF4-FFF2-40B4-BE49-F238E27FC236}">
                <a16:creationId xmlns:a16="http://schemas.microsoft.com/office/drawing/2014/main" id="{8E9832E1-EB9C-B50F-AFC2-C12F9EAF6BD6}"/>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99742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Plankton</a:t>
            </a:r>
            <a:r>
              <a:rPr lang="en-US" b="1" dirty="0">
                <a:solidFill>
                  <a:schemeClr val="dk1"/>
                </a:solidFill>
              </a:rPr>
              <a:t>: </a:t>
            </a:r>
            <a:r>
              <a:rPr lang="en-US" b="0" i="0" dirty="0">
                <a:solidFill>
                  <a:srgbClr val="0D0D0D"/>
                </a:solidFill>
                <a:effectLst/>
                <a:latin typeface="Söhne"/>
              </a:rPr>
              <a:t>tiny organisms that float or drift in the water</a:t>
            </a:r>
            <a:endParaRPr dirty="0">
              <a:solidFill>
                <a:schemeClr val="dk1"/>
              </a:solidFill>
            </a:endParaRPr>
          </a:p>
        </p:txBody>
      </p:sp>
      <p:pic>
        <p:nvPicPr>
          <p:cNvPr id="5" name="Picture 4" descr="A group of small white objects&#10;&#10;Description automatically generated">
            <a:extLst>
              <a:ext uri="{FF2B5EF4-FFF2-40B4-BE49-F238E27FC236}">
                <a16:creationId xmlns:a16="http://schemas.microsoft.com/office/drawing/2014/main" id="{6A3FCF52-4400-1A6B-66D6-F4595748F2E3}"/>
              </a:ext>
            </a:extLst>
          </p:cNvPr>
          <p:cNvPicPr>
            <a:picLocks noChangeAspect="1"/>
          </p:cNvPicPr>
          <p:nvPr/>
        </p:nvPicPr>
        <p:blipFill>
          <a:blip r:embed="rId3"/>
          <a:stretch>
            <a:fillRect/>
          </a:stretch>
        </p:blipFill>
        <p:spPr>
          <a:xfrm>
            <a:off x="303841" y="1921971"/>
            <a:ext cx="8536318" cy="4713903"/>
          </a:xfrm>
          <a:prstGeom prst="rect">
            <a:avLst/>
          </a:prstGeom>
        </p:spPr>
      </p:pic>
      <p:sp>
        <p:nvSpPr>
          <p:cNvPr id="2" name="Google Shape;455;g2a613fe29c9_2_9" descr="Rewind">
            <a:extLst>
              <a:ext uri="{FF2B5EF4-FFF2-40B4-BE49-F238E27FC236}">
                <a16:creationId xmlns:a16="http://schemas.microsoft.com/office/drawing/2014/main" id="{3DB9C71C-5F84-C606-B39E-B3B4618BCC70}"/>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5475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3"/>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e lights in the dark&#10;&#10;Description automatically generated">
            <a:extLst>
              <a:ext uri="{FF2B5EF4-FFF2-40B4-BE49-F238E27FC236}">
                <a16:creationId xmlns:a16="http://schemas.microsoft.com/office/drawing/2014/main" id="{73B99E77-C00A-FC24-FF75-724BCD483FFC}"/>
              </a:ext>
            </a:extLst>
          </p:cNvPr>
          <p:cNvPicPr>
            <a:picLocks noChangeAspect="1"/>
          </p:cNvPicPr>
          <p:nvPr/>
        </p:nvPicPr>
        <p:blipFill rotWithShape="1">
          <a:blip r:embed="rId3"/>
          <a:srcRect l="26426" r="15148" b="1"/>
          <a:stretch/>
        </p:blipFill>
        <p:spPr>
          <a:xfrm>
            <a:off x="1891767" y="10"/>
            <a:ext cx="7252231" cy="6857990"/>
          </a:xfrm>
          <a:prstGeom prst="rect">
            <a:avLst/>
          </a:prstGeom>
        </p:spPr>
      </p:pic>
      <p:sp>
        <p:nvSpPr>
          <p:cNvPr id="142" name="Rectangle 14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Google Shape;135;g27e68c1a8e3_0_0"/>
          <p:cNvSpPr txBox="1"/>
          <p:nvPr/>
        </p:nvSpPr>
        <p:spPr>
          <a:xfrm>
            <a:off x="239151" y="1960649"/>
            <a:ext cx="3263703" cy="3742762"/>
          </a:xfrm>
          <a:prstGeom prst="rect">
            <a:avLst/>
          </a:prstGeom>
        </p:spPr>
        <p:txBody>
          <a:bodyPr spcFirstLastPara="1" vert="horz" lIns="91440" tIns="45720" rIns="91440" bIns="45720" rtlCol="0" anchorCtr="0">
            <a:normAutofit/>
          </a:bodyPr>
          <a:lstStyle/>
          <a:p>
            <a:pPr>
              <a:lnSpc>
                <a:spcPct val="90000"/>
              </a:lnSpc>
              <a:spcAft>
                <a:spcPts val="600"/>
              </a:spcAft>
              <a:buSzPts val="3000"/>
            </a:pPr>
            <a:r>
              <a:rPr lang="en-US" sz="26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2600" b="0" i="0" u="none" strike="noStrike" kern="1200" cap="none" dirty="0">
                <a:solidFill>
                  <a:schemeClr val="tx1"/>
                </a:solidFill>
                <a:latin typeface="Calibri" panose="020F0502020204030204" pitchFamily="34" charset="0"/>
                <a:ea typeface="+mn-ea"/>
                <a:cs typeface="Calibri" panose="020F0502020204030204" pitchFamily="34" charset="0"/>
                <a:sym typeface="Roboto"/>
              </a:rPr>
              <a:t>How does the world of plankton, play an important role in helping life in the ocean and influencing the health of our entire planet?</a:t>
            </a:r>
            <a:endParaRPr lang="en-US" sz="26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956616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809" name="Google Shape;809;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810" name="Google Shape;810;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811" name="Google Shape;811;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812" name="Google Shape;812;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living thing</a:t>
            </a:r>
            <a:endParaRPr sz="4800" dirty="0"/>
          </a:p>
        </p:txBody>
      </p:sp>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3">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61;g2b807f687a5_1_0" descr="Rewind">
            <a:extLst>
              <a:ext uri="{FF2B5EF4-FFF2-40B4-BE49-F238E27FC236}">
                <a16:creationId xmlns:a16="http://schemas.microsoft.com/office/drawing/2014/main" id="{F84E2C09-FFD4-A025-562F-8AA3189B1ACD}"/>
              </a:ext>
            </a:extLst>
          </p:cNvPr>
          <p:cNvSpPr/>
          <p:nvPr/>
        </p:nvSpPr>
        <p:spPr>
          <a:xfrm>
            <a:off x="0" y="0"/>
            <a:ext cx="849600" cy="8496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Marine Organism</a:t>
            </a:r>
            <a:r>
              <a:rPr lang="en-US" b="1" dirty="0">
                <a:solidFill>
                  <a:schemeClr val="dk1"/>
                </a:solidFill>
              </a:rPr>
              <a:t>: </a:t>
            </a:r>
            <a:r>
              <a:rPr lang="en-US" b="0" i="0" dirty="0">
                <a:solidFill>
                  <a:srgbClr val="000000"/>
                </a:solidFill>
                <a:effectLst/>
                <a:latin typeface="Arial" panose="020B0604020202020204" pitchFamily="34" charset="0"/>
              </a:rPr>
              <a:t>any living thing that lives in the ocean</a:t>
            </a:r>
            <a:endParaRPr dirty="0">
              <a:solidFill>
                <a:schemeClr val="dk1"/>
              </a:solidFill>
            </a:endParaRPr>
          </a:p>
        </p:txBody>
      </p:sp>
      <p:pic>
        <p:nvPicPr>
          <p:cNvPr id="3" name="Picture 2" descr="A group of sea animals&#10;&#10;Description automatically generated">
            <a:extLst>
              <a:ext uri="{FF2B5EF4-FFF2-40B4-BE49-F238E27FC236}">
                <a16:creationId xmlns:a16="http://schemas.microsoft.com/office/drawing/2014/main" id="{0D32C174-B281-8D82-E1DD-41D369492A3E}"/>
              </a:ext>
            </a:extLst>
          </p:cNvPr>
          <p:cNvPicPr>
            <a:picLocks noChangeAspect="1"/>
          </p:cNvPicPr>
          <p:nvPr/>
        </p:nvPicPr>
        <p:blipFill>
          <a:blip r:embed="rId3"/>
          <a:stretch>
            <a:fillRect/>
          </a:stretch>
        </p:blipFill>
        <p:spPr>
          <a:xfrm>
            <a:off x="1298114" y="1756325"/>
            <a:ext cx="6547771" cy="4879549"/>
          </a:xfrm>
          <a:prstGeom prst="rect">
            <a:avLst/>
          </a:prstGeom>
        </p:spPr>
      </p:pic>
      <p:sp>
        <p:nvSpPr>
          <p:cNvPr id="2" name="Google Shape;161;g2b807f687a5_1_0" descr="Rewind">
            <a:extLst>
              <a:ext uri="{FF2B5EF4-FFF2-40B4-BE49-F238E27FC236}">
                <a16:creationId xmlns:a16="http://schemas.microsoft.com/office/drawing/2014/main" id="{3FB353ED-70C2-527F-91B3-E223B5084D2A}"/>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35830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8365</TotalTime>
  <Words>2504</Words>
  <Application>Microsoft Macintosh PowerPoint</Application>
  <PresentationFormat>On-screen Show (4:3)</PresentationFormat>
  <Paragraphs>341</Paragraphs>
  <Slides>63</Slides>
  <Notes>63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Calibri</vt:lpstr>
      <vt:lpstr>Helvetica Neue Light</vt:lpstr>
      <vt:lpstr>Poppins</vt:lpstr>
      <vt:lpstr>Arial</vt:lpstr>
      <vt:lpstr>Helvetica Light</vt:lpstr>
      <vt:lpstr>Söhne</vt:lpstr>
      <vt:lpstr>-apple-system</vt:lpstr>
      <vt:lpstr>apercu-pro</vt:lpstr>
      <vt:lpstr>Myriad Pro</vt:lpstr>
      <vt:lpstr>GeographWeb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Bacterioplankton is an example of plankton. It is tiny bacteria that float in the water.</vt:lpstr>
      <vt:lpstr>Copepods are another example of plankton, more specifically they are an example of holoplankton. Copepods are small crustaceans. </vt:lpstr>
      <vt:lpstr>PowerPoint Presentation</vt:lpstr>
      <vt:lpstr>Fish are NOT an example of plankton. Fish are not considered plankton because they are larger organisms that can actively swim against currents.</vt:lpstr>
      <vt:lpstr>Seashells are also NOT an example of plankton. While seashells may drift with ocean currents, they are not living things and, therefore, not plankton.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19</cp:revision>
  <dcterms:created xsi:type="dcterms:W3CDTF">2017-05-16T13:21:17Z</dcterms:created>
  <dcterms:modified xsi:type="dcterms:W3CDTF">2024-02-26T02:54:04Z</dcterms:modified>
</cp:coreProperties>
</file>