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6858000" cx="9144000"/>
  <p:notesSz cx="6858000" cy="9144000"/>
  <p:embeddedFontLst>
    <p:embeddedFont>
      <p:font typeface="Poppins"/>
      <p:regular r:id="rId69"/>
      <p:bold r:id="rId70"/>
      <p:italic r:id="rId71"/>
      <p:boldItalic r:id="rId72"/>
    </p:embeddedFont>
    <p:embeddedFont>
      <p:font typeface="Helvetica Neue Light"/>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7" roundtripDataSignature="AMtx7mgGAWwdODIumUvXQtJpdJlg+pt4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regular.fntdata"/><Relationship Id="rId72" Type="http://schemas.openxmlformats.org/officeDocument/2006/relationships/font" Target="fonts/Poppins-boldItalic.fntdata"/><Relationship Id="rId31" Type="http://schemas.openxmlformats.org/officeDocument/2006/relationships/slide" Target="slides/slide26.xml"/><Relationship Id="rId75" Type="http://schemas.openxmlformats.org/officeDocument/2006/relationships/font" Target="fonts/HelveticaNeueLight-italic.fntdata"/><Relationship Id="rId30" Type="http://schemas.openxmlformats.org/officeDocument/2006/relationships/slide" Target="slides/slide25.xml"/><Relationship Id="rId74" Type="http://schemas.openxmlformats.org/officeDocument/2006/relationships/font" Target="fonts/HelveticaNeueLight-bold.fntdata"/><Relationship Id="rId33" Type="http://schemas.openxmlformats.org/officeDocument/2006/relationships/slide" Target="slides/slide28.xml"/><Relationship Id="rId77" Type="http://customschemas.google.com/relationships/presentationmetadata" Target="metadata"/><Relationship Id="rId32" Type="http://schemas.openxmlformats.org/officeDocument/2006/relationships/slide" Target="slides/slide27.xml"/><Relationship Id="rId76" Type="http://schemas.openxmlformats.org/officeDocument/2006/relationships/font" Target="fonts/HelveticaNeueLight-boldItalic.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Poppins-italic.fntdata"/><Relationship Id="rId70" Type="http://schemas.openxmlformats.org/officeDocument/2006/relationships/font" Target="fonts/Poppins-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1a9c54469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91a9c5446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Reproduction is a process by which living things create new organism of their own kind.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186" name="Google Shape;186;g291a9c54469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 series of actions?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5" name="Google Shape;195;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 series of actions? </a:t>
            </a:r>
            <a:r>
              <a:rPr b="1" lang="en-US"/>
              <a:t>C</a:t>
            </a:r>
            <a:r>
              <a:rPr b="1" lang="en-US"/>
              <a:t>. Process</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4" name="Google Shape;204;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1a9c5446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91a9c5446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Living things]</a:t>
            </a:r>
            <a:endParaRPr/>
          </a:p>
          <a:p>
            <a:pPr indent="0" lvl="0" marL="0" rtl="0" algn="l">
              <a:lnSpc>
                <a:spcPct val="100000"/>
              </a:lnSpc>
              <a:spcBef>
                <a:spcPts val="0"/>
              </a:spcBef>
              <a:spcAft>
                <a:spcPts val="0"/>
              </a:spcAft>
              <a:buSzPts val="1400"/>
              <a:buNone/>
            </a:pPr>
            <a:r>
              <a:t/>
            </a:r>
            <a:endParaRPr/>
          </a:p>
        </p:txBody>
      </p:sp>
      <p:sp>
        <p:nvSpPr>
          <p:cNvPr id="213" name="Google Shape;213;g291a9c5446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91a9c54469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91a9c54469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222" name="Google Shape;222;g291a9c54469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pollination</a:t>
            </a:r>
            <a:r>
              <a:rPr lang="en-US"/>
              <a:t>.</a:t>
            </a:r>
            <a:endParaRPr/>
          </a:p>
        </p:txBody>
      </p:sp>
      <p:sp>
        <p:nvSpPr>
          <p:cNvPr id="231" name="Google Shape;23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Pollination</a:t>
            </a:r>
            <a:r>
              <a:rPr lang="en-US"/>
              <a:t> is the transfer of pollen.</a:t>
            </a:r>
            <a:endParaRPr b="0"/>
          </a:p>
          <a:p>
            <a:pPr indent="0" lvl="0" marL="0" rtl="0" algn="l">
              <a:lnSpc>
                <a:spcPct val="100000"/>
              </a:lnSpc>
              <a:spcBef>
                <a:spcPts val="0"/>
              </a:spcBef>
              <a:spcAft>
                <a:spcPts val="0"/>
              </a:spcAft>
              <a:buSzPts val="1400"/>
              <a:buNone/>
            </a:pPr>
            <a:r>
              <a:t/>
            </a:r>
            <a:endParaRPr/>
          </a:p>
        </p:txBody>
      </p:sp>
      <p:sp>
        <p:nvSpPr>
          <p:cNvPr id="239" name="Google Shape;239;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48" name="Google Shape;24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pollination</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[The transfer of pollen.</a:t>
            </a:r>
            <a:r>
              <a:rPr b="0" lang="en-US"/>
              <a:t>]</a:t>
            </a:r>
            <a:endParaRPr/>
          </a:p>
        </p:txBody>
      </p:sp>
      <p:sp>
        <p:nvSpPr>
          <p:cNvPr id="254" name="Google Shape;254;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62" name="Google Shape;26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Pollination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Pollen is a fine </a:t>
            </a:r>
            <a:r>
              <a:rPr lang="en-US" sz="1100">
                <a:latin typeface="Arial"/>
                <a:ea typeface="Arial"/>
                <a:cs typeface="Arial"/>
                <a:sym typeface="Arial"/>
              </a:rPr>
              <a:t>powder</a:t>
            </a:r>
            <a:r>
              <a:rPr lang="en-US" sz="1100">
                <a:latin typeface="Arial"/>
                <a:ea typeface="Arial"/>
                <a:cs typeface="Arial"/>
                <a:sym typeface="Arial"/>
              </a:rPr>
              <a:t> that causes some plants to form seeds</a:t>
            </a:r>
            <a:r>
              <a:rPr lang="en-US" sz="1100">
                <a:latin typeface="Arial"/>
                <a:ea typeface="Arial"/>
                <a:cs typeface="Arial"/>
                <a:sym typeface="Arial"/>
              </a:rPr>
              <a:t>. Those seeds then help to produce more plants.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91745b13ca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91745b13ca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During pollination, pollen is transferred from the stamen to the pistil in a flower. We will cover stamen and pistil in later lessons. For now, just know that the stamen and pistil are reproductive structures in plants.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Pollinators help in the pollination process. Bees are the most common pollinators that are animals. There are other ways that pollination happens…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1a9c54469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91a9c54469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Wind and water can also aid in the pollination process.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0" name="Google Shape;300;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__________ is a fine powder that causes some plants to form seeds.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Pollen]</a:t>
            </a:r>
            <a:endParaRPr/>
          </a:p>
        </p:txBody>
      </p:sp>
      <p:sp>
        <p:nvSpPr>
          <p:cNvPr id="306" name="Google Shape;306;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91a9c54469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91a9c54469_0_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Pollen</a:t>
            </a:r>
            <a:r>
              <a:rPr lang="en-US"/>
              <a:t> is a fine powder that causes some plants to form seeds.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Pollen]</a:t>
            </a:r>
            <a:endParaRPr/>
          </a:p>
        </p:txBody>
      </p:sp>
      <p:sp>
        <p:nvSpPr>
          <p:cNvPr id="315" name="Google Shape;315;g291a9c54469_0_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During pollination, pollen is transferred from the stamen to the pistil in a flower..</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24" name="Google Shape;324;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91a9c54469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91a9c54469_0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During pollination, pollen is transferred from the stamen to the pistil in a flower..</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33" name="Google Shape;333;g291a9c54469_0_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8c7dfa711f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8c7dfa711f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________ help in the pollination process. Bees are the most common </a:t>
            </a:r>
            <a:r>
              <a:rPr lang="en-US"/>
              <a:t>________</a:t>
            </a:r>
            <a:r>
              <a:rPr lang="en-US"/>
              <a: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Pollinators]</a:t>
            </a:r>
            <a:endParaRPr/>
          </a:p>
        </p:txBody>
      </p:sp>
      <p:sp>
        <p:nvSpPr>
          <p:cNvPr id="342" name="Google Shape;342;g28c7dfa711f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plants reproduce?</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91a9c54469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91a9c54469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Pollinators </a:t>
            </a:r>
            <a:r>
              <a:rPr lang="en-US"/>
              <a:t>help in the pollination process. Bees are the most common pollinators.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Pollinators]</a:t>
            </a:r>
            <a:endParaRPr/>
          </a:p>
        </p:txBody>
      </p:sp>
      <p:sp>
        <p:nvSpPr>
          <p:cNvPr id="351" name="Google Shape;351;g291a9c54469_0_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1a9c54469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91a9c54469_0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the other two ways that aid pollination?</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[Wind &amp; Water]</a:t>
            </a:r>
            <a:endParaRPr/>
          </a:p>
        </p:txBody>
      </p:sp>
      <p:sp>
        <p:nvSpPr>
          <p:cNvPr id="360" name="Google Shape;360;g291a9c54469_0_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91a9c54469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91a9c54469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What are the other two ways that aid pollination?</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[Wind &amp; Water]</a:t>
            </a:r>
            <a:endParaRPr/>
          </a:p>
        </p:txBody>
      </p:sp>
      <p:sp>
        <p:nvSpPr>
          <p:cNvPr id="371" name="Google Shape;371;g291a9c54469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pollination</a:t>
            </a:r>
            <a:r>
              <a:rPr b="1" lang="en-US"/>
              <a:t>.</a:t>
            </a:r>
            <a:endParaRPr/>
          </a:p>
        </p:txBody>
      </p:sp>
      <p:sp>
        <p:nvSpPr>
          <p:cNvPr id="382" name="Google Shape;382;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pollination. You can see the pollen on the bee. The bee is transferring that pollen to the flower. </a:t>
            </a:r>
            <a:endParaRPr/>
          </a:p>
          <a:p>
            <a:pPr indent="0" lvl="0" marL="0" rtl="0" algn="l">
              <a:lnSpc>
                <a:spcPct val="100000"/>
              </a:lnSpc>
              <a:spcBef>
                <a:spcPts val="0"/>
              </a:spcBef>
              <a:spcAft>
                <a:spcPts val="0"/>
              </a:spcAft>
              <a:buSzPts val="1400"/>
              <a:buNone/>
            </a:pPr>
            <a:r>
              <a:t/>
            </a:r>
            <a:endParaRPr/>
          </a:p>
        </p:txBody>
      </p:sp>
      <p:sp>
        <p:nvSpPr>
          <p:cNvPr id="389" name="Google Shape;389;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example of pollination. You can see the pollen on the water. The water is transferring the pollen from one place to another. </a:t>
            </a:r>
            <a:endParaRPr/>
          </a:p>
        </p:txBody>
      </p:sp>
      <p:sp>
        <p:nvSpPr>
          <p:cNvPr id="398" name="Google Shape;398;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pollination</a:t>
            </a:r>
            <a:r>
              <a:rPr lang="en-US"/>
              <a:t>.</a:t>
            </a:r>
            <a:endParaRPr/>
          </a:p>
        </p:txBody>
      </p:sp>
      <p:sp>
        <p:nvSpPr>
          <p:cNvPr id="407" name="Google Shape;407;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pollination. Because there are no flowers in a desert, pollination cannot happen.</a:t>
            </a:r>
            <a:endParaRPr/>
          </a:p>
        </p:txBody>
      </p:sp>
      <p:sp>
        <p:nvSpPr>
          <p:cNvPr id="414" name="Google Shape;414;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pollination. Because there are no flowers in space, pollination cannot happen here.</a:t>
            </a:r>
            <a:endParaRPr/>
          </a:p>
        </p:txBody>
      </p:sp>
      <p:sp>
        <p:nvSpPr>
          <p:cNvPr id="423" name="Google Shape;423;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32" name="Google Shape;432;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pollination?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[Desert]</a:t>
            </a:r>
            <a:endParaRPr/>
          </a:p>
        </p:txBody>
      </p:sp>
      <p:sp>
        <p:nvSpPr>
          <p:cNvPr id="438" name="Google Shape;438;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91a9c54469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91a9c54469_0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pollination?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[Desert]</a:t>
            </a:r>
            <a:endParaRPr/>
          </a:p>
        </p:txBody>
      </p:sp>
      <p:sp>
        <p:nvSpPr>
          <p:cNvPr id="451" name="Google Shape;451;g291a9c54469_0_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65" name="Google Shape;46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Pollination is the transfer of pollen.</a:t>
            </a:r>
            <a:endParaRPr b="0"/>
          </a:p>
          <a:p>
            <a:pPr indent="0" lvl="0" marL="0" rtl="0" algn="l">
              <a:lnSpc>
                <a:spcPct val="100000"/>
              </a:lnSpc>
              <a:spcBef>
                <a:spcPts val="0"/>
              </a:spcBef>
              <a:spcAft>
                <a:spcPts val="0"/>
              </a:spcAft>
              <a:buSzPts val="1400"/>
              <a:buNone/>
            </a:pPr>
            <a:r>
              <a:t/>
            </a:r>
            <a:endParaRPr/>
          </a:p>
        </p:txBody>
      </p:sp>
      <p:sp>
        <p:nvSpPr>
          <p:cNvPr id="472" name="Google Shape;472;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pollination</a:t>
            </a:r>
            <a:r>
              <a:rPr lang="en-US">
                <a:solidFill>
                  <a:srgbClr val="242424"/>
                </a:solidFill>
              </a:rPr>
              <a:t>. </a:t>
            </a:r>
            <a:endParaRPr/>
          </a:p>
        </p:txBody>
      </p:sp>
      <p:sp>
        <p:nvSpPr>
          <p:cNvPr id="480" name="Google Shape;480;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pollination</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pollination</a:t>
            </a:r>
            <a:r>
              <a:rPr b="1" lang="en-US"/>
              <a:t>.</a:t>
            </a:r>
            <a:endParaRPr>
              <a:solidFill>
                <a:schemeClr val="dk1"/>
              </a:solidFill>
            </a:endParaRPr>
          </a:p>
        </p:txBody>
      </p:sp>
      <p:sp>
        <p:nvSpPr>
          <p:cNvPr id="491" name="Google Shape;49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pollination </a:t>
            </a:r>
            <a:r>
              <a:rPr lang="en-US" sz="1200">
                <a:solidFill>
                  <a:schemeClr val="dk1"/>
                </a:solidFill>
              </a:rPr>
              <a:t>from these four choices</a:t>
            </a:r>
            <a:r>
              <a:rPr lang="en-US"/>
              <a:t>.</a:t>
            </a:r>
            <a:endParaRPr/>
          </a:p>
        </p:txBody>
      </p:sp>
      <p:sp>
        <p:nvSpPr>
          <p:cNvPr id="513" name="Google Shape;513;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91a9c54469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91a9c54469_0_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t>
            </a:r>
            <a:r>
              <a:rPr b="1" lang="en-US"/>
              <a:t>pollination</a:t>
            </a:r>
            <a:r>
              <a:rPr lang="en-US"/>
              <a:t>.</a:t>
            </a:r>
            <a:endParaRPr/>
          </a:p>
        </p:txBody>
      </p:sp>
      <p:sp>
        <p:nvSpPr>
          <p:cNvPr id="533" name="Google Shape;533;g291a9c54469_0_1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pollination</a:t>
            </a:r>
            <a:r>
              <a:rPr b="1" lang="en-US"/>
              <a:t>.</a:t>
            </a:r>
            <a:endParaRPr>
              <a:solidFill>
                <a:schemeClr val="dk1"/>
              </a:solidFill>
            </a:endParaRPr>
          </a:p>
        </p:txBody>
      </p:sp>
      <p:sp>
        <p:nvSpPr>
          <p:cNvPr id="554" name="Google Shape;55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pollination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77" name="Google Shape;577;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Reproduction is a process by which living things create new organisms of their own kind.</a:t>
            </a:r>
            <a:endParaRPr/>
          </a:p>
        </p:txBody>
      </p:sp>
      <p:sp>
        <p:nvSpPr>
          <p:cNvPr id="146" name="Google Shape;146;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transfer of pollen” is correct! This is the definition of </a:t>
            </a:r>
            <a:r>
              <a:rPr b="1" lang="en-US"/>
              <a:t>pollination</a:t>
            </a:r>
            <a:r>
              <a:rPr b="1" lang="en-US"/>
              <a:t>.</a:t>
            </a:r>
            <a:endParaRPr sz="1200">
              <a:solidFill>
                <a:schemeClr val="dk1"/>
              </a:solidFill>
            </a:endParaRPr>
          </a:p>
        </p:txBody>
      </p:sp>
      <p:sp>
        <p:nvSpPr>
          <p:cNvPr id="598" name="Google Shape;598;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pollination</a:t>
            </a:r>
            <a:r>
              <a:rPr b="1" lang="en-US"/>
              <a:t>: </a:t>
            </a:r>
            <a:r>
              <a:rPr lang="en-US"/>
              <a:t>The transfer of pollen</a:t>
            </a:r>
            <a:r>
              <a:rPr lang="en-US"/>
              <a:t>.</a:t>
            </a:r>
            <a:endParaRPr>
              <a:solidFill>
                <a:schemeClr val="dk1"/>
              </a:solidFill>
            </a:endParaRPr>
          </a:p>
        </p:txBody>
      </p:sp>
      <p:sp>
        <p:nvSpPr>
          <p:cNvPr id="621" name="Google Shape;621;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pollination</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45" name="Google Shape;645;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butterfly taking pollen from one flower to another flower” is correct! This is an example of </a:t>
            </a:r>
            <a:r>
              <a:rPr b="1" lang="en-US"/>
              <a:t>pollination</a:t>
            </a:r>
            <a:r>
              <a:rPr b="1" lang="en-US"/>
              <a:t>.</a:t>
            </a:r>
            <a:endParaRPr sz="1200">
              <a:solidFill>
                <a:schemeClr val="dk1"/>
              </a:solidFill>
            </a:endParaRPr>
          </a:p>
        </p:txBody>
      </p:sp>
      <p:sp>
        <p:nvSpPr>
          <p:cNvPr id="666" name="Google Shape;666;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pollination</a:t>
            </a:r>
            <a:r>
              <a:rPr lang="en-US" sz="1100"/>
              <a:t>: A butterfly taking pollen from one flower to another flower</a:t>
            </a:r>
            <a:endParaRPr sz="1100">
              <a:solidFill>
                <a:schemeClr val="dk1"/>
              </a:solidFill>
            </a:endParaRPr>
          </a:p>
        </p:txBody>
      </p:sp>
      <p:sp>
        <p:nvSpPr>
          <p:cNvPr id="689" name="Google Shape;689;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pollination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14" name="Google Shape;714;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“Pollination helps the plants I see everyday to reproduce.” That is correct! This is an example of how </a:t>
            </a:r>
            <a:r>
              <a:rPr b="1" lang="en-US"/>
              <a:t>pollination</a:t>
            </a:r>
            <a:r>
              <a:rPr b="1" lang="en-US"/>
              <a:t> </a:t>
            </a:r>
            <a:r>
              <a:rPr lang="en-US"/>
              <a:t>impacts your life.</a:t>
            </a:r>
            <a:endParaRPr sz="1200">
              <a:solidFill>
                <a:schemeClr val="dk1"/>
              </a:solidFill>
            </a:endParaRPr>
          </a:p>
        </p:txBody>
      </p:sp>
      <p:sp>
        <p:nvSpPr>
          <p:cNvPr id="735" name="Google Shape;735;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pollination</a:t>
            </a:r>
            <a:r>
              <a:rPr b="1" lang="en-US" sz="1200">
                <a:solidFill>
                  <a:schemeClr val="dk1"/>
                </a:solidFill>
              </a:rPr>
              <a:t> </a:t>
            </a:r>
            <a:r>
              <a:rPr lang="en-US" sz="1200">
                <a:solidFill>
                  <a:schemeClr val="dk1"/>
                </a:solidFill>
              </a:rPr>
              <a:t>impact my life?”:  </a:t>
            </a:r>
            <a:r>
              <a:rPr lang="en-US"/>
              <a:t>Pollination helps the plants I see everyday to reproduce.</a:t>
            </a:r>
            <a:r>
              <a:rPr lang="en-US"/>
              <a:t> </a:t>
            </a:r>
            <a:endParaRPr/>
          </a:p>
        </p:txBody>
      </p:sp>
      <p:sp>
        <p:nvSpPr>
          <p:cNvPr id="758" name="Google Shape;758;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84" name="Google Shape;784;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Pollination is the transfer of pollen.</a:t>
            </a:r>
            <a:endParaRPr/>
          </a:p>
        </p:txBody>
      </p:sp>
      <p:sp>
        <p:nvSpPr>
          <p:cNvPr id="791" name="Google Shape;791;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Process is a series of actions. For example making hot chocolate is a process. It takes many actions to make hot chocolate. </a:t>
            </a:r>
            <a:endParaRPr/>
          </a:p>
        </p:txBody>
      </p:sp>
      <p:sp>
        <p:nvSpPr>
          <p:cNvPr id="154" name="Google Shape;154;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plants reproduce?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799" name="Google Shape;799;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91745b13ca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291745b13ca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for a YouTube video from NC State about pollination. Have students jot down one or two details they found interesting or surprising. Share the details as a class.</a:t>
            </a:r>
            <a:endParaRPr/>
          </a:p>
        </p:txBody>
      </p:sp>
      <p:sp>
        <p:nvSpPr>
          <p:cNvPr id="807" name="Google Shape;807;g291745b13ca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18" name="Google Shape;818;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1a9c5446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91a9c54469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62" name="Google Shape;162;g291a9c54469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71" name="Google Shape;17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Reproduction is a process by which living things create new </a:t>
            </a:r>
            <a:r>
              <a:rPr lang="en-US"/>
              <a:t>organism</a:t>
            </a:r>
            <a:r>
              <a:rPr lang="en-US"/>
              <a:t> of their own kind.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177" name="Google Shape;177;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5.png"/><Relationship Id="rId11" Type="http://schemas.openxmlformats.org/officeDocument/2006/relationships/image" Target="../media/image6.png"/><Relationship Id="rId10" Type="http://schemas.openxmlformats.org/officeDocument/2006/relationships/image" Target="../media/image1.png"/><Relationship Id="rId12"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37.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51.png"/><Relationship Id="rId6"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51.png"/><Relationship Id="rId6"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9.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youtube.com/watch?v=9dpsZOc1b4M&amp;ab_channel=NCStateExtension" TargetMode="External"/><Relationship Id="rId4"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9.jpg"/><Relationship Id="rId4" Type="http://schemas.openxmlformats.org/officeDocument/2006/relationships/image" Target="../media/image52.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1a9c54469_0_29"/>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Reproduction is a process by which living things create new organisms of their own kind.</a:t>
            </a:r>
            <a:endParaRPr b="0" i="0" sz="1400" u="none" cap="none" strike="noStrike">
              <a:solidFill>
                <a:srgbClr val="000000"/>
              </a:solidFill>
              <a:latin typeface="Arial"/>
              <a:ea typeface="Arial"/>
              <a:cs typeface="Arial"/>
              <a:sym typeface="Arial"/>
            </a:endParaRPr>
          </a:p>
        </p:txBody>
      </p:sp>
      <p:sp>
        <p:nvSpPr>
          <p:cNvPr descr="Questions" id="189" name="Google Shape;189;g291a9c54469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91a9c54469_0_29"/>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191" name="Google Shape;191;g291a9c54469_0_29"/>
          <p:cNvPicPr preferRelativeResize="0"/>
          <p:nvPr/>
        </p:nvPicPr>
        <p:blipFill rotWithShape="1">
          <a:blip r:embed="rId4">
            <a:alphaModFix/>
          </a:blip>
          <a:srcRect b="0" l="7887" r="8022" t="0"/>
          <a:stretch/>
        </p:blipFill>
        <p:spPr>
          <a:xfrm>
            <a:off x="4368650" y="3833096"/>
            <a:ext cx="4399824" cy="2640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 series of actions?</a:t>
            </a:r>
            <a:endParaRPr b="0" i="0" sz="1400" u="none" cap="none" strike="noStrike">
              <a:solidFill>
                <a:srgbClr val="000000"/>
              </a:solidFill>
              <a:latin typeface="Arial"/>
              <a:ea typeface="Arial"/>
              <a:cs typeface="Arial"/>
              <a:sym typeface="Arial"/>
            </a:endParaRPr>
          </a:p>
        </p:txBody>
      </p:sp>
      <p:sp>
        <p:nvSpPr>
          <p:cNvPr descr="Questions" id="198" name="Google Shape;198;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Practice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Process</a:t>
            </a:r>
            <a:endParaRPr b="0" i="0" sz="3200" u="none" cap="none" strike="noStrike">
              <a:solidFill>
                <a:schemeClr val="dk1"/>
              </a:solidFill>
              <a:latin typeface="Calibri"/>
              <a:ea typeface="Calibri"/>
              <a:cs typeface="Calibri"/>
              <a:sym typeface="Calibri"/>
            </a:endParaRPr>
          </a:p>
        </p:txBody>
      </p:sp>
      <p:pic>
        <p:nvPicPr>
          <p:cNvPr id="200" name="Google Shape;200;g28c7dfa711f_0_167"/>
          <p:cNvPicPr preferRelativeResize="0"/>
          <p:nvPr/>
        </p:nvPicPr>
        <p:blipFill rotWithShape="1">
          <a:blip r:embed="rId4">
            <a:alphaModFix/>
          </a:blip>
          <a:srcRect b="0" l="0" r="0" t="0"/>
          <a:stretch/>
        </p:blipFill>
        <p:spPr>
          <a:xfrm>
            <a:off x="4277100" y="2954250"/>
            <a:ext cx="4193126" cy="3466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descr="Questions" id="206" name="Google Shape;206;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 series of actions?</a:t>
            </a:r>
            <a:endParaRPr b="0" i="0" sz="1400" u="none" cap="none" strike="noStrike">
              <a:solidFill>
                <a:srgbClr val="000000"/>
              </a:solidFill>
              <a:latin typeface="Arial"/>
              <a:ea typeface="Arial"/>
              <a:cs typeface="Arial"/>
              <a:sym typeface="Arial"/>
            </a:endParaRPr>
          </a:p>
        </p:txBody>
      </p:sp>
      <p:sp>
        <p:nvSpPr>
          <p:cNvPr id="208" name="Google Shape;208;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Practice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Process</a:t>
            </a:r>
            <a:endParaRPr b="0" i="0" sz="3200" u="none" cap="none" strike="noStrike">
              <a:solidFill>
                <a:srgbClr val="FF0000"/>
              </a:solidFill>
              <a:latin typeface="Calibri"/>
              <a:ea typeface="Calibri"/>
              <a:cs typeface="Calibri"/>
              <a:sym typeface="Calibri"/>
            </a:endParaRPr>
          </a:p>
        </p:txBody>
      </p:sp>
      <p:pic>
        <p:nvPicPr>
          <p:cNvPr id="209" name="Google Shape;209;g28c7dfa711f_0_176"/>
          <p:cNvPicPr preferRelativeResize="0"/>
          <p:nvPr/>
        </p:nvPicPr>
        <p:blipFill rotWithShape="1">
          <a:blip r:embed="rId4">
            <a:alphaModFix/>
          </a:blip>
          <a:srcRect b="0" l="0" r="0" t="0"/>
          <a:stretch/>
        </p:blipFill>
        <p:spPr>
          <a:xfrm>
            <a:off x="4277100" y="2954250"/>
            <a:ext cx="4193126" cy="3466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91a9c54469_0_12"/>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16" name="Google Shape;216;g291a9c5446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91a9c54469_0_12"/>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t>
            </a:r>
            <a:r>
              <a:rPr b="0" i="0" lang="en-US" sz="3200" u="none" cap="none" strike="noStrike">
                <a:solidFill>
                  <a:schemeClr val="dk1"/>
                </a:solidFill>
                <a:latin typeface="Calibri"/>
                <a:ea typeface="Calibri"/>
                <a:cs typeface="Calibri"/>
                <a:sym typeface="Calibri"/>
              </a:rPr>
              <a:t>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a:t>
            </a:r>
            <a:r>
              <a:rPr b="0" i="0" lang="en-US" sz="3200" u="none" cap="none" strike="noStrike">
                <a:solidFill>
                  <a:schemeClr val="dk1"/>
                </a:solidFill>
                <a:latin typeface="Calibri"/>
                <a:ea typeface="Calibri"/>
                <a:cs typeface="Calibri"/>
                <a:sym typeface="Calibri"/>
              </a:rPr>
              <a:t>iving things</a:t>
            </a:r>
            <a:endParaRPr b="0" i="0" sz="3200" u="none" cap="none" strike="noStrike">
              <a:solidFill>
                <a:schemeClr val="dk1"/>
              </a:solidFill>
              <a:latin typeface="Calibri"/>
              <a:ea typeface="Calibri"/>
              <a:cs typeface="Calibri"/>
              <a:sym typeface="Calibri"/>
            </a:endParaRPr>
          </a:p>
        </p:txBody>
      </p:sp>
      <p:pic>
        <p:nvPicPr>
          <p:cNvPr id="218" name="Google Shape;218;g291a9c54469_0_12"/>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91a9c54469_0_20"/>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25" name="Google Shape;225;g291a9c54469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1a9c54469_0_20"/>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a:t>
            </a:r>
            <a:r>
              <a:rPr b="0" i="0" lang="en-US" sz="3200" u="none" cap="none" strike="noStrike">
                <a:solidFill>
                  <a:srgbClr val="FF0000"/>
                </a:solidFill>
                <a:latin typeface="Calibri"/>
                <a:ea typeface="Calibri"/>
                <a:cs typeface="Calibri"/>
                <a:sym typeface="Calibri"/>
              </a:rPr>
              <a:t>iving things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a:t>
            </a:r>
            <a:r>
              <a:rPr i="0" lang="en-US" sz="3200" u="none" cap="none" strike="noStrike">
                <a:solidFill>
                  <a:schemeClr val="dk1"/>
                </a:solidFill>
                <a:latin typeface="Calibri"/>
                <a:ea typeface="Calibri"/>
                <a:cs typeface="Calibri"/>
                <a:sym typeface="Calibri"/>
              </a:rPr>
              <a:t>iving things</a:t>
            </a:r>
            <a:endParaRPr i="0" sz="3200" u="none" cap="none" strike="noStrike">
              <a:solidFill>
                <a:schemeClr val="dk1"/>
              </a:solidFill>
              <a:latin typeface="Calibri"/>
              <a:ea typeface="Calibri"/>
              <a:cs typeface="Calibri"/>
              <a:sym typeface="Calibri"/>
            </a:endParaRPr>
          </a:p>
        </p:txBody>
      </p:sp>
      <p:pic>
        <p:nvPicPr>
          <p:cNvPr id="227" name="Google Shape;227;g291a9c54469_0_20"/>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Pollination</a:t>
            </a:r>
            <a:endParaRPr b="0" i="0" sz="1400" u="none" cap="none" strike="noStrike">
              <a:solidFill>
                <a:srgbClr val="000000"/>
              </a:solidFill>
              <a:latin typeface="Arial"/>
              <a:ea typeface="Arial"/>
              <a:cs typeface="Arial"/>
              <a:sym typeface="Arial"/>
            </a:endParaRPr>
          </a:p>
        </p:txBody>
      </p:sp>
      <p:sp>
        <p:nvSpPr>
          <p:cNvPr descr="Artificial Intelligence" id="234" name="Google Shape;234;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5" name="Google Shape;235;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7e576c1a67_0_28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Pollination</a:t>
            </a:r>
            <a:r>
              <a:rPr b="1" lang="en-US">
                <a:solidFill>
                  <a:schemeClr val="dk1"/>
                </a:solidFill>
              </a:rPr>
              <a:t>: </a:t>
            </a:r>
            <a:r>
              <a:rPr lang="en-US" sz="3150">
                <a:solidFill>
                  <a:schemeClr val="dk1"/>
                </a:solidFill>
              </a:rPr>
              <a:t>the transfer of pollen </a:t>
            </a:r>
            <a:endParaRPr sz="3150"/>
          </a:p>
        </p:txBody>
      </p:sp>
      <p:sp>
        <p:nvSpPr>
          <p:cNvPr descr="Artificial Intelligence" id="242" name="Google Shape;242;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3" name="Google Shape;243;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44" name="Google Shape;244;g27e576c1a67_0_281"/>
          <p:cNvPicPr preferRelativeResize="0"/>
          <p:nvPr/>
        </p:nvPicPr>
        <p:blipFill>
          <a:blip r:embed="rId5">
            <a:alphaModFix/>
          </a:blip>
          <a:stretch>
            <a:fillRect/>
          </a:stretch>
        </p:blipFill>
        <p:spPr>
          <a:xfrm>
            <a:off x="606013" y="2224203"/>
            <a:ext cx="7931975" cy="3318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descr="Questions" id="250" name="Google Shape;25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pollination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57" name="Google Shape;257;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8" name="Google Shape;258;g27e576c1a67_0_364"/>
          <p:cNvPicPr preferRelativeResize="0"/>
          <p:nvPr/>
        </p:nvPicPr>
        <p:blipFill>
          <a:blip r:embed="rId4">
            <a:alphaModFix/>
          </a:blip>
          <a:stretch>
            <a:fillRect/>
          </a:stretch>
        </p:blipFill>
        <p:spPr>
          <a:xfrm>
            <a:off x="606013" y="2224203"/>
            <a:ext cx="7931975" cy="331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65" name="Google Shape;26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Pollination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726000" y="1700574"/>
            <a:ext cx="7691976" cy="4326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descr="Artificial Intelligence" id="270" name="Google Shape;270;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28c7dfa711f_0_140"/>
          <p:cNvSpPr txBox="1"/>
          <p:nvPr/>
        </p:nvSpPr>
        <p:spPr>
          <a:xfrm>
            <a:off x="1160850" y="450175"/>
            <a:ext cx="6665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Pollen is a fine powder that causes some plants to form seeds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272" name="Google Shape;272;g28c7dfa711f_0_140"/>
          <p:cNvPicPr preferRelativeResize="0"/>
          <p:nvPr/>
        </p:nvPicPr>
        <p:blipFill>
          <a:blip r:embed="rId4">
            <a:alphaModFix/>
          </a:blip>
          <a:stretch>
            <a:fillRect/>
          </a:stretch>
        </p:blipFill>
        <p:spPr>
          <a:xfrm>
            <a:off x="834438" y="2040450"/>
            <a:ext cx="7475124" cy="3998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Artificial Intelligence" id="277" name="Google Shape;277;g291745b13ca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91745b13ca_0_43"/>
          <p:cNvSpPr txBox="1"/>
          <p:nvPr/>
        </p:nvSpPr>
        <p:spPr>
          <a:xfrm>
            <a:off x="857325" y="297775"/>
            <a:ext cx="7874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During pollination, pollen is transferred from the stamen to the pistil</a:t>
            </a:r>
            <a:r>
              <a:rPr b="0" i="0" lang="en-US" sz="3600" u="none" cap="none" strike="noStrike">
                <a:solidFill>
                  <a:srgbClr val="000000"/>
                </a:solidFill>
                <a:latin typeface="Calibri"/>
                <a:ea typeface="Calibri"/>
                <a:cs typeface="Calibri"/>
                <a:sym typeface="Calibri"/>
              </a:rPr>
              <a:t> in a flower.</a:t>
            </a:r>
            <a:endParaRPr b="0" i="0" sz="3600" u="none" cap="none" strike="noStrike">
              <a:solidFill>
                <a:srgbClr val="000000"/>
              </a:solidFill>
              <a:latin typeface="Calibri"/>
              <a:ea typeface="Calibri"/>
              <a:cs typeface="Calibri"/>
              <a:sym typeface="Calibri"/>
            </a:endParaRPr>
          </a:p>
        </p:txBody>
      </p:sp>
      <p:pic>
        <p:nvPicPr>
          <p:cNvPr id="279" name="Google Shape;279;g291745b13ca_0_43"/>
          <p:cNvPicPr preferRelativeResize="0"/>
          <p:nvPr/>
        </p:nvPicPr>
        <p:blipFill>
          <a:blip r:embed="rId4">
            <a:alphaModFix/>
          </a:blip>
          <a:stretch>
            <a:fillRect/>
          </a:stretch>
        </p:blipFill>
        <p:spPr>
          <a:xfrm>
            <a:off x="1978063" y="1758975"/>
            <a:ext cx="5187875" cy="4852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descr="Artificial Intelligence" id="284" name="Google Shape;284;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7e576c1a67_0_736"/>
          <p:cNvSpPr txBox="1"/>
          <p:nvPr/>
        </p:nvSpPr>
        <p:spPr>
          <a:xfrm>
            <a:off x="1465825" y="450175"/>
            <a:ext cx="63606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Pollinators help in the pollination process</a:t>
            </a:r>
            <a:r>
              <a:rPr b="0" i="0" lang="en-US" sz="3600" u="none" cap="none" strike="noStrike">
                <a:solidFill>
                  <a:srgbClr val="000000"/>
                </a:solidFill>
                <a:latin typeface="Calibri"/>
                <a:ea typeface="Calibri"/>
                <a:cs typeface="Calibri"/>
                <a:sym typeface="Calibri"/>
              </a:rPr>
              <a:t>. Bees are the most common pollinators. </a:t>
            </a:r>
            <a:endParaRPr b="0" i="0" sz="3600" u="none" cap="none" strike="noStrike">
              <a:solidFill>
                <a:srgbClr val="000000"/>
              </a:solidFill>
              <a:latin typeface="Calibri"/>
              <a:ea typeface="Calibri"/>
              <a:cs typeface="Calibri"/>
              <a:sym typeface="Calibri"/>
            </a:endParaRPr>
          </a:p>
        </p:txBody>
      </p:sp>
      <p:pic>
        <p:nvPicPr>
          <p:cNvPr id="286" name="Google Shape;286;g27e576c1a67_0_736"/>
          <p:cNvPicPr preferRelativeResize="0"/>
          <p:nvPr/>
        </p:nvPicPr>
        <p:blipFill>
          <a:blip r:embed="rId4">
            <a:alphaModFix/>
          </a:blip>
          <a:stretch>
            <a:fillRect/>
          </a:stretch>
        </p:blipFill>
        <p:spPr>
          <a:xfrm>
            <a:off x="1747238" y="2273900"/>
            <a:ext cx="5797767" cy="4348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descr="Artificial Intelligence" id="291" name="Google Shape;291;g291a9c54469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291a9c54469_0_43"/>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Wind and water can also aid in the pollination process</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pic>
        <p:nvPicPr>
          <p:cNvPr id="293" name="Google Shape;293;g291a9c54469_0_43"/>
          <p:cNvPicPr preferRelativeResize="0"/>
          <p:nvPr/>
        </p:nvPicPr>
        <p:blipFill>
          <a:blip r:embed="rId4">
            <a:alphaModFix/>
          </a:blip>
          <a:stretch>
            <a:fillRect/>
          </a:stretch>
        </p:blipFill>
        <p:spPr>
          <a:xfrm>
            <a:off x="4703550" y="2405225"/>
            <a:ext cx="4267200" cy="2981900"/>
          </a:xfrm>
          <a:prstGeom prst="rect">
            <a:avLst/>
          </a:prstGeom>
          <a:noFill/>
          <a:ln>
            <a:noFill/>
          </a:ln>
        </p:spPr>
      </p:pic>
      <p:pic>
        <p:nvPicPr>
          <p:cNvPr id="294" name="Google Shape;294;g291a9c54469_0_43"/>
          <p:cNvPicPr preferRelativeResize="0"/>
          <p:nvPr/>
        </p:nvPicPr>
        <p:blipFill>
          <a:blip r:embed="rId5">
            <a:alphaModFix/>
          </a:blip>
          <a:stretch>
            <a:fillRect/>
          </a:stretch>
        </p:blipFill>
        <p:spPr>
          <a:xfrm>
            <a:off x="173250" y="2429925"/>
            <a:ext cx="4398750" cy="2932500"/>
          </a:xfrm>
          <a:prstGeom prst="rect">
            <a:avLst/>
          </a:prstGeom>
          <a:noFill/>
          <a:ln>
            <a:noFill/>
          </a:ln>
        </p:spPr>
      </p:pic>
      <p:sp>
        <p:nvSpPr>
          <p:cNvPr id="295" name="Google Shape;295;g291a9c54469_0_43"/>
          <p:cNvSpPr txBox="1"/>
          <p:nvPr/>
        </p:nvSpPr>
        <p:spPr>
          <a:xfrm>
            <a:off x="1788975"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Wind</a:t>
            </a:r>
            <a:endParaRPr sz="3000">
              <a:latin typeface="Calibri"/>
              <a:ea typeface="Calibri"/>
              <a:cs typeface="Calibri"/>
              <a:sym typeface="Calibri"/>
            </a:endParaRPr>
          </a:p>
        </p:txBody>
      </p:sp>
      <p:sp>
        <p:nvSpPr>
          <p:cNvPr id="296" name="Google Shape;296;g291a9c54469_0_43"/>
          <p:cNvSpPr txBox="1"/>
          <p:nvPr/>
        </p:nvSpPr>
        <p:spPr>
          <a:xfrm>
            <a:off x="6253500"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latin typeface="Calibri"/>
                <a:ea typeface="Calibri"/>
                <a:cs typeface="Calibri"/>
                <a:sym typeface="Calibri"/>
              </a:rPr>
              <a:t>Water</a:t>
            </a:r>
            <a:endParaRPr sz="3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Questions" id="302" name="Google Shape;302;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Questions" id="308" name="Google Shape;308;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7430209113_0_1020"/>
          <p:cNvSpPr txBox="1"/>
          <p:nvPr/>
        </p:nvSpPr>
        <p:spPr>
          <a:xfrm>
            <a:off x="516100" y="21663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Flour</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Pollen</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Sugar</a:t>
            </a:r>
            <a:endParaRPr sz="3200">
              <a:solidFill>
                <a:schemeClr val="dk1"/>
              </a:solidFill>
              <a:latin typeface="Calibri"/>
              <a:ea typeface="Calibri"/>
              <a:cs typeface="Calibri"/>
              <a:sym typeface="Calibri"/>
            </a:endParaRPr>
          </a:p>
        </p:txBody>
      </p:sp>
      <p:sp>
        <p:nvSpPr>
          <p:cNvPr id="310" name="Google Shape;310;g27430209113_0_1020"/>
          <p:cNvSpPr txBox="1"/>
          <p:nvPr/>
        </p:nvSpPr>
        <p:spPr>
          <a:xfrm>
            <a:off x="1160850" y="450175"/>
            <a:ext cx="6665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_______</a:t>
            </a:r>
            <a:r>
              <a:rPr lang="en-US" sz="3600">
                <a:latin typeface="Calibri"/>
                <a:ea typeface="Calibri"/>
                <a:cs typeface="Calibri"/>
                <a:sym typeface="Calibri"/>
              </a:rPr>
              <a:t> is a fine powder that causes some plants to form seeds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11" name="Google Shape;311;g27430209113_0_1020"/>
          <p:cNvPicPr preferRelativeResize="0"/>
          <p:nvPr/>
        </p:nvPicPr>
        <p:blipFill>
          <a:blip r:embed="rId4">
            <a:alphaModFix/>
          </a:blip>
          <a:stretch>
            <a:fillRect/>
          </a:stretch>
        </p:blipFill>
        <p:spPr>
          <a:xfrm>
            <a:off x="4571995" y="4250000"/>
            <a:ext cx="4318501" cy="230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descr="Questions" id="317" name="Google Shape;317;g291a9c54469_0_5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91a9c54469_0_58"/>
          <p:cNvSpPr txBox="1"/>
          <p:nvPr/>
        </p:nvSpPr>
        <p:spPr>
          <a:xfrm>
            <a:off x="516100" y="21663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Flour</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Pollen</a:t>
            </a:r>
            <a:endParaRPr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Sugar</a:t>
            </a:r>
            <a:endParaRPr sz="3200">
              <a:solidFill>
                <a:schemeClr val="dk1"/>
              </a:solidFill>
              <a:latin typeface="Calibri"/>
              <a:ea typeface="Calibri"/>
              <a:cs typeface="Calibri"/>
              <a:sym typeface="Calibri"/>
            </a:endParaRPr>
          </a:p>
        </p:txBody>
      </p:sp>
      <p:sp>
        <p:nvSpPr>
          <p:cNvPr id="319" name="Google Shape;319;g291a9c54469_0_58"/>
          <p:cNvSpPr txBox="1"/>
          <p:nvPr/>
        </p:nvSpPr>
        <p:spPr>
          <a:xfrm>
            <a:off x="1160850" y="450175"/>
            <a:ext cx="6665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rgbClr val="FF0000"/>
                </a:solidFill>
                <a:latin typeface="Calibri"/>
                <a:ea typeface="Calibri"/>
                <a:cs typeface="Calibri"/>
                <a:sym typeface="Calibri"/>
              </a:rPr>
              <a:t>Pollen</a:t>
            </a:r>
            <a:r>
              <a:rPr lang="en-US" sz="3600">
                <a:latin typeface="Calibri"/>
                <a:ea typeface="Calibri"/>
                <a:cs typeface="Calibri"/>
                <a:sym typeface="Calibri"/>
              </a:rPr>
              <a:t> is a fine powder that causes some plants to form seeds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20" name="Google Shape;320;g291a9c54469_0_58"/>
          <p:cNvPicPr preferRelativeResize="0"/>
          <p:nvPr/>
        </p:nvPicPr>
        <p:blipFill>
          <a:blip r:embed="rId4">
            <a:alphaModFix/>
          </a:blip>
          <a:stretch>
            <a:fillRect/>
          </a:stretch>
        </p:blipFill>
        <p:spPr>
          <a:xfrm>
            <a:off x="4571995" y="4250000"/>
            <a:ext cx="4318501" cy="2309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Questions" id="326" name="Google Shape;326;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8c7dfa711f_0_195"/>
          <p:cNvSpPr txBox="1"/>
          <p:nvPr/>
        </p:nvSpPr>
        <p:spPr>
          <a:xfrm>
            <a:off x="983700" y="450175"/>
            <a:ext cx="7931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During pollination, pollen is transferred from the stamen to the pistil in a flower.</a:t>
            </a:r>
            <a:endParaRPr b="0" i="0" sz="3600" u="none" cap="none" strike="noStrike">
              <a:solidFill>
                <a:srgbClr val="000000"/>
              </a:solidFill>
              <a:latin typeface="Calibri"/>
              <a:ea typeface="Calibri"/>
              <a:cs typeface="Calibri"/>
              <a:sym typeface="Calibri"/>
            </a:endParaRPr>
          </a:p>
        </p:txBody>
      </p:sp>
      <p:pic>
        <p:nvPicPr>
          <p:cNvPr id="328" name="Google Shape;328;g28c7dfa711f_0_195"/>
          <p:cNvPicPr preferRelativeResize="0"/>
          <p:nvPr/>
        </p:nvPicPr>
        <p:blipFill>
          <a:blip r:embed="rId4">
            <a:alphaModFix/>
          </a:blip>
          <a:stretch>
            <a:fillRect/>
          </a:stretch>
        </p:blipFill>
        <p:spPr>
          <a:xfrm>
            <a:off x="4416923" y="2708850"/>
            <a:ext cx="4216825" cy="3943875"/>
          </a:xfrm>
          <a:prstGeom prst="rect">
            <a:avLst/>
          </a:prstGeom>
          <a:noFill/>
          <a:ln>
            <a:noFill/>
          </a:ln>
        </p:spPr>
      </p:pic>
      <p:sp>
        <p:nvSpPr>
          <p:cNvPr id="329" name="Google Shape;329;g28c7dfa711f_0_195"/>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descr="Questions" id="335" name="Google Shape;335;g291a9c54469_0_6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291a9c54469_0_68"/>
          <p:cNvSpPr txBox="1"/>
          <p:nvPr/>
        </p:nvSpPr>
        <p:spPr>
          <a:xfrm>
            <a:off x="983700" y="450175"/>
            <a:ext cx="7931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During pollination, pollen is transferred from the stamen to the pistil in a flower.</a:t>
            </a:r>
            <a:endParaRPr b="0" i="0" sz="3600" u="none" cap="none" strike="noStrike">
              <a:solidFill>
                <a:srgbClr val="000000"/>
              </a:solidFill>
              <a:latin typeface="Calibri"/>
              <a:ea typeface="Calibri"/>
              <a:cs typeface="Calibri"/>
              <a:sym typeface="Calibri"/>
            </a:endParaRPr>
          </a:p>
        </p:txBody>
      </p:sp>
      <p:pic>
        <p:nvPicPr>
          <p:cNvPr id="337" name="Google Shape;337;g291a9c54469_0_68"/>
          <p:cNvPicPr preferRelativeResize="0"/>
          <p:nvPr/>
        </p:nvPicPr>
        <p:blipFill>
          <a:blip r:embed="rId4">
            <a:alphaModFix/>
          </a:blip>
          <a:stretch>
            <a:fillRect/>
          </a:stretch>
        </p:blipFill>
        <p:spPr>
          <a:xfrm>
            <a:off x="4416923" y="2708850"/>
            <a:ext cx="4216825" cy="3943875"/>
          </a:xfrm>
          <a:prstGeom prst="rect">
            <a:avLst/>
          </a:prstGeom>
          <a:noFill/>
          <a:ln>
            <a:noFill/>
          </a:ln>
        </p:spPr>
      </p:pic>
      <p:sp>
        <p:nvSpPr>
          <p:cNvPr id="338" name="Google Shape;338;g291a9c54469_0_68"/>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descr="Questions" id="344" name="Google Shape;344;g28c7dfa711f_0_22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28c7dfa711f_0_221"/>
          <p:cNvSpPr txBox="1"/>
          <p:nvPr/>
        </p:nvSpPr>
        <p:spPr>
          <a:xfrm>
            <a:off x="1465825" y="450175"/>
            <a:ext cx="63606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________ help in the pollination process. Bees are the most common _________. </a:t>
            </a:r>
            <a:endParaRPr b="0" i="0" sz="3600" u="none" cap="none" strike="noStrike">
              <a:solidFill>
                <a:srgbClr val="000000"/>
              </a:solidFill>
              <a:latin typeface="Calibri"/>
              <a:ea typeface="Calibri"/>
              <a:cs typeface="Calibri"/>
              <a:sym typeface="Calibri"/>
            </a:endParaRPr>
          </a:p>
        </p:txBody>
      </p:sp>
      <p:sp>
        <p:nvSpPr>
          <p:cNvPr id="346" name="Google Shape;346;g28c7dfa711f_0_221"/>
          <p:cNvSpPr txBox="1"/>
          <p:nvPr/>
        </p:nvSpPr>
        <p:spPr>
          <a:xfrm>
            <a:off x="839175" y="2447775"/>
            <a:ext cx="3198300" cy="135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Polluters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Pollinators</a:t>
            </a:r>
            <a:endParaRPr sz="3200">
              <a:solidFill>
                <a:schemeClr val="dk1"/>
              </a:solidFill>
              <a:latin typeface="Calibri"/>
              <a:ea typeface="Calibri"/>
              <a:cs typeface="Calibri"/>
              <a:sym typeface="Calibri"/>
            </a:endParaRPr>
          </a:p>
        </p:txBody>
      </p:sp>
      <p:pic>
        <p:nvPicPr>
          <p:cNvPr id="347" name="Google Shape;347;g28c7dfa711f_0_221"/>
          <p:cNvPicPr preferRelativeResize="0"/>
          <p:nvPr/>
        </p:nvPicPr>
        <p:blipFill>
          <a:blip r:embed="rId4">
            <a:alphaModFix/>
          </a:blip>
          <a:stretch>
            <a:fillRect/>
          </a:stretch>
        </p:blipFill>
        <p:spPr>
          <a:xfrm>
            <a:off x="4259072" y="3067600"/>
            <a:ext cx="4447650" cy="3335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22707" y="298084"/>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plants reproduce</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28600" y="1994709"/>
            <a:ext cx="8686800" cy="342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descr="Questions" id="353" name="Google Shape;353;g291a9c54469_0_7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91a9c54469_0_77"/>
          <p:cNvSpPr txBox="1"/>
          <p:nvPr/>
        </p:nvSpPr>
        <p:spPr>
          <a:xfrm>
            <a:off x="1465825" y="450175"/>
            <a:ext cx="63606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rgbClr val="FF0000"/>
                </a:solidFill>
                <a:latin typeface="Calibri"/>
                <a:ea typeface="Calibri"/>
                <a:cs typeface="Calibri"/>
                <a:sym typeface="Calibri"/>
              </a:rPr>
              <a:t>Pollinators</a:t>
            </a:r>
            <a:r>
              <a:rPr lang="en-US" sz="3600">
                <a:latin typeface="Calibri"/>
                <a:ea typeface="Calibri"/>
                <a:cs typeface="Calibri"/>
                <a:sym typeface="Calibri"/>
              </a:rPr>
              <a:t> help in the pollination process. Bees are the most common </a:t>
            </a:r>
            <a:r>
              <a:rPr lang="en-US" sz="3600">
                <a:solidFill>
                  <a:srgbClr val="FF0000"/>
                </a:solidFill>
                <a:latin typeface="Calibri"/>
                <a:ea typeface="Calibri"/>
                <a:cs typeface="Calibri"/>
                <a:sym typeface="Calibri"/>
              </a:rPr>
              <a:t>pollinators</a:t>
            </a:r>
            <a:r>
              <a:rPr lang="en-US" sz="3600">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sp>
        <p:nvSpPr>
          <p:cNvPr id="355" name="Google Shape;355;g291a9c54469_0_77"/>
          <p:cNvSpPr txBox="1"/>
          <p:nvPr/>
        </p:nvSpPr>
        <p:spPr>
          <a:xfrm>
            <a:off x="839175" y="2447775"/>
            <a:ext cx="3198300" cy="13539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Polluters</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Pollinators</a:t>
            </a:r>
            <a:endParaRPr sz="3200">
              <a:solidFill>
                <a:srgbClr val="FF0000"/>
              </a:solidFill>
              <a:latin typeface="Calibri"/>
              <a:ea typeface="Calibri"/>
              <a:cs typeface="Calibri"/>
              <a:sym typeface="Calibri"/>
            </a:endParaRPr>
          </a:p>
        </p:txBody>
      </p:sp>
      <p:pic>
        <p:nvPicPr>
          <p:cNvPr id="356" name="Google Shape;356;g291a9c54469_0_77"/>
          <p:cNvPicPr preferRelativeResize="0"/>
          <p:nvPr/>
        </p:nvPicPr>
        <p:blipFill>
          <a:blip r:embed="rId4">
            <a:alphaModFix/>
          </a:blip>
          <a:stretch>
            <a:fillRect/>
          </a:stretch>
        </p:blipFill>
        <p:spPr>
          <a:xfrm>
            <a:off x="4259072" y="3067600"/>
            <a:ext cx="4447650" cy="33357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descr="Questions" id="362" name="Google Shape;362;g291a9c54469_0_8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91a9c54469_0_85"/>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are the other two ways that aid pollination? </a:t>
            </a:r>
            <a:r>
              <a:rPr lang="en-US" sz="3600">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pic>
        <p:nvPicPr>
          <p:cNvPr id="364" name="Google Shape;364;g291a9c54469_0_85"/>
          <p:cNvPicPr preferRelativeResize="0"/>
          <p:nvPr/>
        </p:nvPicPr>
        <p:blipFill>
          <a:blip r:embed="rId4">
            <a:alphaModFix/>
          </a:blip>
          <a:stretch>
            <a:fillRect/>
          </a:stretch>
        </p:blipFill>
        <p:spPr>
          <a:xfrm>
            <a:off x="4703550" y="2405225"/>
            <a:ext cx="4267200" cy="2981900"/>
          </a:xfrm>
          <a:prstGeom prst="rect">
            <a:avLst/>
          </a:prstGeom>
          <a:noFill/>
          <a:ln>
            <a:noFill/>
          </a:ln>
        </p:spPr>
      </p:pic>
      <p:pic>
        <p:nvPicPr>
          <p:cNvPr id="365" name="Google Shape;365;g291a9c54469_0_85"/>
          <p:cNvPicPr preferRelativeResize="0"/>
          <p:nvPr/>
        </p:nvPicPr>
        <p:blipFill>
          <a:blip r:embed="rId5">
            <a:alphaModFix/>
          </a:blip>
          <a:stretch>
            <a:fillRect/>
          </a:stretch>
        </p:blipFill>
        <p:spPr>
          <a:xfrm>
            <a:off x="173250" y="2429925"/>
            <a:ext cx="4398750" cy="2932500"/>
          </a:xfrm>
          <a:prstGeom prst="rect">
            <a:avLst/>
          </a:prstGeom>
          <a:noFill/>
          <a:ln>
            <a:noFill/>
          </a:ln>
        </p:spPr>
      </p:pic>
      <p:sp>
        <p:nvSpPr>
          <p:cNvPr id="366" name="Google Shape;366;g291a9c54469_0_85"/>
          <p:cNvSpPr txBox="1"/>
          <p:nvPr/>
        </p:nvSpPr>
        <p:spPr>
          <a:xfrm>
            <a:off x="1788975"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Calibri"/>
              <a:ea typeface="Calibri"/>
              <a:cs typeface="Calibri"/>
              <a:sym typeface="Calibri"/>
            </a:endParaRPr>
          </a:p>
        </p:txBody>
      </p:sp>
      <p:sp>
        <p:nvSpPr>
          <p:cNvPr id="367" name="Google Shape;367;g291a9c54469_0_85"/>
          <p:cNvSpPr txBox="1"/>
          <p:nvPr/>
        </p:nvSpPr>
        <p:spPr>
          <a:xfrm>
            <a:off x="6253500"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Questions" id="373" name="Google Shape;373;g291a9c54469_0_9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91a9c54469_0_97"/>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are the other two ways that aid pollination?  </a:t>
            </a:r>
            <a:endParaRPr b="0" i="0" sz="3600" u="none" cap="none" strike="noStrike">
              <a:solidFill>
                <a:srgbClr val="000000"/>
              </a:solidFill>
              <a:latin typeface="Calibri"/>
              <a:ea typeface="Calibri"/>
              <a:cs typeface="Calibri"/>
              <a:sym typeface="Calibri"/>
            </a:endParaRPr>
          </a:p>
        </p:txBody>
      </p:sp>
      <p:pic>
        <p:nvPicPr>
          <p:cNvPr id="375" name="Google Shape;375;g291a9c54469_0_97"/>
          <p:cNvPicPr preferRelativeResize="0"/>
          <p:nvPr/>
        </p:nvPicPr>
        <p:blipFill>
          <a:blip r:embed="rId4">
            <a:alphaModFix/>
          </a:blip>
          <a:stretch>
            <a:fillRect/>
          </a:stretch>
        </p:blipFill>
        <p:spPr>
          <a:xfrm>
            <a:off x="4703550" y="2405225"/>
            <a:ext cx="4267200" cy="2981900"/>
          </a:xfrm>
          <a:prstGeom prst="rect">
            <a:avLst/>
          </a:prstGeom>
          <a:noFill/>
          <a:ln>
            <a:noFill/>
          </a:ln>
        </p:spPr>
      </p:pic>
      <p:pic>
        <p:nvPicPr>
          <p:cNvPr id="376" name="Google Shape;376;g291a9c54469_0_97"/>
          <p:cNvPicPr preferRelativeResize="0"/>
          <p:nvPr/>
        </p:nvPicPr>
        <p:blipFill>
          <a:blip r:embed="rId5">
            <a:alphaModFix/>
          </a:blip>
          <a:stretch>
            <a:fillRect/>
          </a:stretch>
        </p:blipFill>
        <p:spPr>
          <a:xfrm>
            <a:off x="173250" y="2429925"/>
            <a:ext cx="4398750" cy="2932500"/>
          </a:xfrm>
          <a:prstGeom prst="rect">
            <a:avLst/>
          </a:prstGeom>
          <a:noFill/>
          <a:ln>
            <a:noFill/>
          </a:ln>
        </p:spPr>
      </p:pic>
      <p:sp>
        <p:nvSpPr>
          <p:cNvPr id="377" name="Google Shape;377;g291a9c54469_0_97"/>
          <p:cNvSpPr txBox="1"/>
          <p:nvPr/>
        </p:nvSpPr>
        <p:spPr>
          <a:xfrm>
            <a:off x="1788975"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0000"/>
                </a:solidFill>
                <a:latin typeface="Calibri"/>
                <a:ea typeface="Calibri"/>
                <a:cs typeface="Calibri"/>
                <a:sym typeface="Calibri"/>
              </a:rPr>
              <a:t>Wind</a:t>
            </a:r>
            <a:endParaRPr sz="3000">
              <a:solidFill>
                <a:srgbClr val="FF0000"/>
              </a:solidFill>
              <a:latin typeface="Calibri"/>
              <a:ea typeface="Calibri"/>
              <a:cs typeface="Calibri"/>
              <a:sym typeface="Calibri"/>
            </a:endParaRPr>
          </a:p>
        </p:txBody>
      </p:sp>
      <p:sp>
        <p:nvSpPr>
          <p:cNvPr id="378" name="Google Shape;378;g291a9c54469_0_97"/>
          <p:cNvSpPr txBox="1"/>
          <p:nvPr/>
        </p:nvSpPr>
        <p:spPr>
          <a:xfrm>
            <a:off x="6253500" y="5552800"/>
            <a:ext cx="1167300" cy="6774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0000"/>
                </a:solidFill>
                <a:latin typeface="Calibri"/>
                <a:ea typeface="Calibri"/>
                <a:cs typeface="Calibri"/>
                <a:sym typeface="Calibri"/>
              </a:rPr>
              <a:t>Water</a:t>
            </a:r>
            <a:endParaRPr sz="3000">
              <a:solidFill>
                <a:srgbClr val="FF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descr="Artificial Intelligence" id="384" name="Google Shape;384;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5" name="Google Shape;385;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descr="Artificial Intelligence" id="391" name="Google Shape;391;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2" name="Google Shape;392;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93" name="Google Shape;393;g27e576c1a67_0_796"/>
          <p:cNvPicPr preferRelativeResize="0"/>
          <p:nvPr/>
        </p:nvPicPr>
        <p:blipFill>
          <a:blip r:embed="rId5">
            <a:alphaModFix/>
          </a:blip>
          <a:stretch>
            <a:fillRect/>
          </a:stretch>
        </p:blipFill>
        <p:spPr>
          <a:xfrm>
            <a:off x="973900" y="2061695"/>
            <a:ext cx="7196201" cy="4796306"/>
          </a:xfrm>
          <a:prstGeom prst="rect">
            <a:avLst/>
          </a:prstGeom>
          <a:noFill/>
          <a:ln>
            <a:noFill/>
          </a:ln>
        </p:spPr>
      </p:pic>
      <p:sp>
        <p:nvSpPr>
          <p:cNvPr id="394" name="Google Shape;394;g27e576c1a67_0_796"/>
          <p:cNvSpPr txBox="1"/>
          <p:nvPr/>
        </p:nvSpPr>
        <p:spPr>
          <a:xfrm>
            <a:off x="428550" y="849600"/>
            <a:ext cx="8286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Here is an example of </a:t>
            </a:r>
            <a:r>
              <a:rPr b="1" lang="en-US" sz="2400">
                <a:solidFill>
                  <a:schemeClr val="dk1"/>
                </a:solidFill>
                <a:latin typeface="Calibri"/>
                <a:ea typeface="Calibri"/>
                <a:cs typeface="Calibri"/>
                <a:sym typeface="Calibri"/>
              </a:rPr>
              <a:t>pollination</a:t>
            </a:r>
            <a:r>
              <a:rPr lang="en-US" sz="2400">
                <a:solidFill>
                  <a:schemeClr val="dk1"/>
                </a:solidFill>
                <a:latin typeface="Calibri"/>
                <a:ea typeface="Calibri"/>
                <a:cs typeface="Calibri"/>
                <a:sym typeface="Calibri"/>
              </a:rPr>
              <a:t>. You can see the pollen on the bee. The bee is transferring that pollen to the flower.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descr="Artificial Intelligence" id="400" name="Google Shape;400;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1" name="Google Shape;401;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02" name="Google Shape;402;g28c7dfa711f_0_252"/>
          <p:cNvPicPr preferRelativeResize="0"/>
          <p:nvPr/>
        </p:nvPicPr>
        <p:blipFill>
          <a:blip r:embed="rId5">
            <a:alphaModFix/>
          </a:blip>
          <a:stretch>
            <a:fillRect/>
          </a:stretch>
        </p:blipFill>
        <p:spPr>
          <a:xfrm>
            <a:off x="4193405" y="152400"/>
            <a:ext cx="4950601" cy="6553201"/>
          </a:xfrm>
          <a:prstGeom prst="rect">
            <a:avLst/>
          </a:prstGeom>
          <a:noFill/>
          <a:ln>
            <a:noFill/>
          </a:ln>
        </p:spPr>
      </p:pic>
      <p:sp>
        <p:nvSpPr>
          <p:cNvPr id="403" name="Google Shape;403;g28c7dfa711f_0_252"/>
          <p:cNvSpPr txBox="1"/>
          <p:nvPr/>
        </p:nvSpPr>
        <p:spPr>
          <a:xfrm>
            <a:off x="169575" y="1858950"/>
            <a:ext cx="30000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Here is another example of </a:t>
            </a:r>
            <a:r>
              <a:rPr b="1" lang="en-US" sz="2400">
                <a:solidFill>
                  <a:schemeClr val="dk1"/>
                </a:solidFill>
                <a:latin typeface="Calibri"/>
                <a:ea typeface="Calibri"/>
                <a:cs typeface="Calibri"/>
                <a:sym typeface="Calibri"/>
              </a:rPr>
              <a:t>pollination</a:t>
            </a:r>
            <a:r>
              <a:rPr lang="en-US" sz="2400">
                <a:solidFill>
                  <a:schemeClr val="dk1"/>
                </a:solidFill>
                <a:latin typeface="Calibri"/>
                <a:ea typeface="Calibri"/>
                <a:cs typeface="Calibri"/>
                <a:sym typeface="Calibri"/>
              </a:rPr>
              <a:t>. You can see the pollen on the water. The water is transferring the pollen from one place to another. </a:t>
            </a:r>
            <a:endParaRPr sz="2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descr="Artificial Intelligence" id="409" name="Google Shape;409;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0" name="Google Shape;410;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descr="Artificial Intelligence" id="416" name="Google Shape;416;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7" name="Google Shape;417;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18" name="Google Shape;418;g25e11802ac4_0_864"/>
          <p:cNvPicPr preferRelativeResize="0"/>
          <p:nvPr/>
        </p:nvPicPr>
        <p:blipFill>
          <a:blip r:embed="rId5">
            <a:alphaModFix/>
          </a:blip>
          <a:stretch>
            <a:fillRect/>
          </a:stretch>
        </p:blipFill>
        <p:spPr>
          <a:xfrm>
            <a:off x="854250" y="1901000"/>
            <a:ext cx="7435500" cy="4957000"/>
          </a:xfrm>
          <a:prstGeom prst="rect">
            <a:avLst/>
          </a:prstGeom>
          <a:noFill/>
          <a:ln>
            <a:noFill/>
          </a:ln>
        </p:spPr>
      </p:pic>
      <p:sp>
        <p:nvSpPr>
          <p:cNvPr id="419" name="Google Shape;419;g25e11802ac4_0_864"/>
          <p:cNvSpPr txBox="1"/>
          <p:nvPr/>
        </p:nvSpPr>
        <p:spPr>
          <a:xfrm>
            <a:off x="1038750" y="735300"/>
            <a:ext cx="7066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This is </a:t>
            </a:r>
            <a:r>
              <a:rPr b="1" lang="en-US" sz="2400">
                <a:solidFill>
                  <a:schemeClr val="dk1"/>
                </a:solidFill>
                <a:latin typeface="Calibri"/>
                <a:ea typeface="Calibri"/>
                <a:cs typeface="Calibri"/>
                <a:sym typeface="Calibri"/>
              </a:rPr>
              <a:t>NOT</a:t>
            </a:r>
            <a:r>
              <a:rPr lang="en-US" sz="2400">
                <a:solidFill>
                  <a:schemeClr val="dk1"/>
                </a:solidFill>
                <a:latin typeface="Calibri"/>
                <a:ea typeface="Calibri"/>
                <a:cs typeface="Calibri"/>
                <a:sym typeface="Calibri"/>
              </a:rPr>
              <a:t> an example of </a:t>
            </a:r>
            <a:r>
              <a:rPr b="1" lang="en-US" sz="2400">
                <a:solidFill>
                  <a:schemeClr val="dk1"/>
                </a:solidFill>
                <a:latin typeface="Calibri"/>
                <a:ea typeface="Calibri"/>
                <a:cs typeface="Calibri"/>
                <a:sym typeface="Calibri"/>
              </a:rPr>
              <a:t>pollination</a:t>
            </a:r>
            <a:r>
              <a:rPr lang="en-US" sz="2400">
                <a:solidFill>
                  <a:schemeClr val="dk1"/>
                </a:solidFill>
                <a:latin typeface="Calibri"/>
                <a:ea typeface="Calibri"/>
                <a:cs typeface="Calibri"/>
                <a:sym typeface="Calibri"/>
              </a:rPr>
              <a:t>. Because there are no flowers in a desert, pollination cannot happen.</a:t>
            </a:r>
            <a:endParaRPr sz="24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descr="Artificial Intelligence" id="425" name="Google Shape;425;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6" name="Google Shape;426;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27" name="Google Shape;427;g25e11802ac4_0_780"/>
          <p:cNvPicPr preferRelativeResize="0"/>
          <p:nvPr/>
        </p:nvPicPr>
        <p:blipFill>
          <a:blip r:embed="rId5">
            <a:alphaModFix/>
          </a:blip>
          <a:stretch>
            <a:fillRect/>
          </a:stretch>
        </p:blipFill>
        <p:spPr>
          <a:xfrm>
            <a:off x="454425" y="2036663"/>
            <a:ext cx="8235149" cy="4632274"/>
          </a:xfrm>
          <a:prstGeom prst="rect">
            <a:avLst/>
          </a:prstGeom>
          <a:noFill/>
          <a:ln>
            <a:noFill/>
          </a:ln>
        </p:spPr>
      </p:pic>
      <p:sp>
        <p:nvSpPr>
          <p:cNvPr id="428" name="Google Shape;428;g25e11802ac4_0_780"/>
          <p:cNvSpPr txBox="1"/>
          <p:nvPr/>
        </p:nvSpPr>
        <p:spPr>
          <a:xfrm>
            <a:off x="420000" y="857125"/>
            <a:ext cx="8304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This is also </a:t>
            </a:r>
            <a:r>
              <a:rPr b="1" lang="en-US" sz="2400">
                <a:solidFill>
                  <a:schemeClr val="dk1"/>
                </a:solidFill>
                <a:latin typeface="Calibri"/>
                <a:ea typeface="Calibri"/>
                <a:cs typeface="Calibri"/>
                <a:sym typeface="Calibri"/>
              </a:rPr>
              <a:t>NOT</a:t>
            </a:r>
            <a:r>
              <a:rPr lang="en-US" sz="2400">
                <a:solidFill>
                  <a:schemeClr val="dk1"/>
                </a:solidFill>
                <a:latin typeface="Calibri"/>
                <a:ea typeface="Calibri"/>
                <a:cs typeface="Calibri"/>
                <a:sym typeface="Calibri"/>
              </a:rPr>
              <a:t> an example of </a:t>
            </a:r>
            <a:r>
              <a:rPr b="1" lang="en-US" sz="2400">
                <a:solidFill>
                  <a:schemeClr val="dk1"/>
                </a:solidFill>
                <a:latin typeface="Calibri"/>
                <a:ea typeface="Calibri"/>
                <a:cs typeface="Calibri"/>
                <a:sym typeface="Calibri"/>
              </a:rPr>
              <a:t>pollination</a:t>
            </a:r>
            <a:r>
              <a:rPr lang="en-US" sz="2400">
                <a:solidFill>
                  <a:schemeClr val="dk1"/>
                </a:solidFill>
                <a:latin typeface="Calibri"/>
                <a:ea typeface="Calibri"/>
                <a:cs typeface="Calibri"/>
                <a:sym typeface="Calibri"/>
              </a:rPr>
              <a:t>. Because there are no flowers in space, pollination cannot happen here.</a:t>
            </a:r>
            <a:endParaRPr sz="2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descr="Questions" id="434" name="Google Shape;434;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a:t>
            </a:r>
            <a:r>
              <a:rPr b="1" i="0" lang="en-US" sz="3600" u="none" cap="none" strike="noStrike">
                <a:solidFill>
                  <a:schemeClr val="dk1"/>
                </a:solidFill>
                <a:latin typeface="Calibri"/>
                <a:ea typeface="Calibri"/>
                <a:cs typeface="Calibri"/>
                <a:sym typeface="Calibri"/>
              </a:rPr>
              <a:t>NOT</a:t>
            </a:r>
            <a:r>
              <a:rPr b="0" i="0" lang="en-US" sz="3600" u="none" cap="none" strike="noStrike">
                <a:solidFill>
                  <a:schemeClr val="dk1"/>
                </a:solidFill>
                <a:latin typeface="Calibri"/>
                <a:ea typeface="Calibri"/>
                <a:cs typeface="Calibri"/>
                <a:sym typeface="Calibri"/>
              </a:rPr>
              <a:t> an example of </a:t>
            </a:r>
            <a:r>
              <a:rPr b="1" lang="en-US" sz="3600">
                <a:solidFill>
                  <a:schemeClr val="dk1"/>
                </a:solidFill>
                <a:latin typeface="Calibri"/>
                <a:ea typeface="Calibri"/>
                <a:cs typeface="Calibri"/>
                <a:sym typeface="Calibri"/>
              </a:rPr>
              <a:t>pollination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41" name="Google Shape;441;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27430209113_0_14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Desert</a:t>
            </a:r>
            <a:endParaRPr b="0" i="0" sz="1400" u="none" cap="none" strike="noStrike">
              <a:solidFill>
                <a:srgbClr val="000000"/>
              </a:solidFill>
              <a:latin typeface="Arial"/>
              <a:ea typeface="Arial"/>
              <a:cs typeface="Arial"/>
              <a:sym typeface="Arial"/>
            </a:endParaRPr>
          </a:p>
        </p:txBody>
      </p:sp>
      <p:sp>
        <p:nvSpPr>
          <p:cNvPr id="443" name="Google Shape;443;g27430209113_0_1469"/>
          <p:cNvSpPr txBox="1"/>
          <p:nvPr/>
        </p:nvSpPr>
        <p:spPr>
          <a:xfrm>
            <a:off x="3417650"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Water</a:t>
            </a:r>
            <a:endParaRPr b="0" i="0" sz="1400" u="none" cap="none" strike="noStrike">
              <a:solidFill>
                <a:srgbClr val="000000"/>
              </a:solidFill>
              <a:latin typeface="Arial"/>
              <a:ea typeface="Arial"/>
              <a:cs typeface="Arial"/>
              <a:sym typeface="Arial"/>
            </a:endParaRPr>
          </a:p>
        </p:txBody>
      </p:sp>
      <p:sp>
        <p:nvSpPr>
          <p:cNvPr id="444" name="Google Shape;444;g27430209113_0_1469"/>
          <p:cNvSpPr txBox="1"/>
          <p:nvPr/>
        </p:nvSpPr>
        <p:spPr>
          <a:xfrm>
            <a:off x="6356376" y="5588150"/>
            <a:ext cx="2551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Bee</a:t>
            </a:r>
            <a:endParaRPr b="0" i="0" sz="3600" u="none" cap="none" strike="noStrike">
              <a:solidFill>
                <a:schemeClr val="dk1"/>
              </a:solidFill>
              <a:latin typeface="Calibri"/>
              <a:ea typeface="Calibri"/>
              <a:cs typeface="Calibri"/>
              <a:sym typeface="Calibri"/>
            </a:endParaRPr>
          </a:p>
        </p:txBody>
      </p:sp>
      <p:pic>
        <p:nvPicPr>
          <p:cNvPr id="445" name="Google Shape;445;g27430209113_0_1469"/>
          <p:cNvPicPr preferRelativeResize="0"/>
          <p:nvPr/>
        </p:nvPicPr>
        <p:blipFill>
          <a:blip r:embed="rId4">
            <a:alphaModFix/>
          </a:blip>
          <a:stretch>
            <a:fillRect/>
          </a:stretch>
        </p:blipFill>
        <p:spPr>
          <a:xfrm>
            <a:off x="46850" y="2542813"/>
            <a:ext cx="3146376" cy="2601524"/>
          </a:xfrm>
          <a:prstGeom prst="rect">
            <a:avLst/>
          </a:prstGeom>
          <a:noFill/>
          <a:ln>
            <a:noFill/>
          </a:ln>
        </p:spPr>
      </p:pic>
      <p:pic>
        <p:nvPicPr>
          <p:cNvPr id="446" name="Google Shape;446;g27430209113_0_1469"/>
          <p:cNvPicPr preferRelativeResize="0"/>
          <p:nvPr/>
        </p:nvPicPr>
        <p:blipFill>
          <a:blip r:embed="rId5">
            <a:alphaModFix/>
          </a:blip>
          <a:stretch>
            <a:fillRect/>
          </a:stretch>
        </p:blipFill>
        <p:spPr>
          <a:xfrm>
            <a:off x="3245725" y="2542825"/>
            <a:ext cx="2844950" cy="2601501"/>
          </a:xfrm>
          <a:prstGeom prst="rect">
            <a:avLst/>
          </a:prstGeom>
          <a:noFill/>
          <a:ln>
            <a:noFill/>
          </a:ln>
        </p:spPr>
      </p:pic>
      <p:pic>
        <p:nvPicPr>
          <p:cNvPr id="447" name="Google Shape;447;g27430209113_0_1469"/>
          <p:cNvPicPr preferRelativeResize="0"/>
          <p:nvPr/>
        </p:nvPicPr>
        <p:blipFill>
          <a:blip r:embed="rId6">
            <a:alphaModFix/>
          </a:blip>
          <a:stretch>
            <a:fillRect/>
          </a:stretch>
        </p:blipFill>
        <p:spPr>
          <a:xfrm>
            <a:off x="6143175" y="2542825"/>
            <a:ext cx="2993951" cy="2601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91a9c54469_0_115"/>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a:t>
            </a:r>
            <a:r>
              <a:rPr b="1" i="0" lang="en-US" sz="3600" u="none" cap="none" strike="noStrike">
                <a:solidFill>
                  <a:schemeClr val="dk1"/>
                </a:solidFill>
                <a:latin typeface="Calibri"/>
                <a:ea typeface="Calibri"/>
                <a:cs typeface="Calibri"/>
                <a:sym typeface="Calibri"/>
              </a:rPr>
              <a:t>NOT</a:t>
            </a:r>
            <a:r>
              <a:rPr b="0" i="0" lang="en-US" sz="3600" u="none" cap="none" strike="noStrike">
                <a:solidFill>
                  <a:schemeClr val="dk1"/>
                </a:solidFill>
                <a:latin typeface="Calibri"/>
                <a:ea typeface="Calibri"/>
                <a:cs typeface="Calibri"/>
                <a:sym typeface="Calibri"/>
              </a:rPr>
              <a:t> an example of </a:t>
            </a:r>
            <a:r>
              <a:rPr b="1" lang="en-US" sz="3600">
                <a:solidFill>
                  <a:schemeClr val="dk1"/>
                </a:solidFill>
                <a:latin typeface="Calibri"/>
                <a:ea typeface="Calibri"/>
                <a:cs typeface="Calibri"/>
                <a:sym typeface="Calibri"/>
              </a:rPr>
              <a:t>pollination</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54" name="Google Shape;454;g291a9c54469_0_11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g291a9c54469_0_115"/>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Desert</a:t>
            </a:r>
            <a:endParaRPr b="0" i="0" sz="1400" u="none" cap="none" strike="noStrike">
              <a:solidFill>
                <a:srgbClr val="000000"/>
              </a:solidFill>
              <a:latin typeface="Arial"/>
              <a:ea typeface="Arial"/>
              <a:cs typeface="Arial"/>
              <a:sym typeface="Arial"/>
            </a:endParaRPr>
          </a:p>
        </p:txBody>
      </p:sp>
      <p:sp>
        <p:nvSpPr>
          <p:cNvPr id="456" name="Google Shape;456;g291a9c54469_0_115"/>
          <p:cNvSpPr txBox="1"/>
          <p:nvPr/>
        </p:nvSpPr>
        <p:spPr>
          <a:xfrm>
            <a:off x="3417650"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Water</a:t>
            </a:r>
            <a:endParaRPr b="0" i="0" sz="1400" u="none" cap="none" strike="noStrike">
              <a:solidFill>
                <a:srgbClr val="000000"/>
              </a:solidFill>
              <a:latin typeface="Arial"/>
              <a:ea typeface="Arial"/>
              <a:cs typeface="Arial"/>
              <a:sym typeface="Arial"/>
            </a:endParaRPr>
          </a:p>
        </p:txBody>
      </p:sp>
      <p:sp>
        <p:nvSpPr>
          <p:cNvPr id="457" name="Google Shape;457;g291a9c54469_0_115"/>
          <p:cNvSpPr txBox="1"/>
          <p:nvPr/>
        </p:nvSpPr>
        <p:spPr>
          <a:xfrm>
            <a:off x="6356376" y="5588150"/>
            <a:ext cx="2551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Bee</a:t>
            </a:r>
            <a:endParaRPr b="0" i="0" sz="3600" u="none" cap="none" strike="noStrike">
              <a:solidFill>
                <a:schemeClr val="dk1"/>
              </a:solidFill>
              <a:latin typeface="Calibri"/>
              <a:ea typeface="Calibri"/>
              <a:cs typeface="Calibri"/>
              <a:sym typeface="Calibri"/>
            </a:endParaRPr>
          </a:p>
        </p:txBody>
      </p:sp>
      <p:pic>
        <p:nvPicPr>
          <p:cNvPr id="458" name="Google Shape;458;g291a9c54469_0_115"/>
          <p:cNvPicPr preferRelativeResize="0"/>
          <p:nvPr/>
        </p:nvPicPr>
        <p:blipFill>
          <a:blip r:embed="rId4">
            <a:alphaModFix/>
          </a:blip>
          <a:stretch>
            <a:fillRect/>
          </a:stretch>
        </p:blipFill>
        <p:spPr>
          <a:xfrm>
            <a:off x="46850" y="2542813"/>
            <a:ext cx="3146376" cy="2601524"/>
          </a:xfrm>
          <a:prstGeom prst="rect">
            <a:avLst/>
          </a:prstGeom>
          <a:noFill/>
          <a:ln>
            <a:noFill/>
          </a:ln>
        </p:spPr>
      </p:pic>
      <p:pic>
        <p:nvPicPr>
          <p:cNvPr id="459" name="Google Shape;459;g291a9c54469_0_115"/>
          <p:cNvPicPr preferRelativeResize="0"/>
          <p:nvPr/>
        </p:nvPicPr>
        <p:blipFill>
          <a:blip r:embed="rId5">
            <a:alphaModFix/>
          </a:blip>
          <a:stretch>
            <a:fillRect/>
          </a:stretch>
        </p:blipFill>
        <p:spPr>
          <a:xfrm>
            <a:off x="3245725" y="2542825"/>
            <a:ext cx="2844950" cy="2601501"/>
          </a:xfrm>
          <a:prstGeom prst="rect">
            <a:avLst/>
          </a:prstGeom>
          <a:noFill/>
          <a:ln>
            <a:noFill/>
          </a:ln>
        </p:spPr>
      </p:pic>
      <p:pic>
        <p:nvPicPr>
          <p:cNvPr id="460" name="Google Shape;460;g291a9c54469_0_115"/>
          <p:cNvPicPr preferRelativeResize="0"/>
          <p:nvPr/>
        </p:nvPicPr>
        <p:blipFill>
          <a:blip r:embed="rId6">
            <a:alphaModFix/>
          </a:blip>
          <a:stretch>
            <a:fillRect/>
          </a:stretch>
        </p:blipFill>
        <p:spPr>
          <a:xfrm>
            <a:off x="6143175" y="2542825"/>
            <a:ext cx="2993951" cy="2601499"/>
          </a:xfrm>
          <a:prstGeom prst="rect">
            <a:avLst/>
          </a:prstGeom>
          <a:noFill/>
          <a:ln>
            <a:noFill/>
          </a:ln>
        </p:spPr>
      </p:pic>
      <p:sp>
        <p:nvSpPr>
          <p:cNvPr id="461" name="Google Shape;461;g291a9c54469_0_115"/>
          <p:cNvSpPr/>
          <p:nvPr/>
        </p:nvSpPr>
        <p:spPr>
          <a:xfrm>
            <a:off x="18325" y="2196775"/>
            <a:ext cx="3174900" cy="41586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68" name="Google Shape;46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descr="Rewind" id="474" name="Google Shape;474;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27e576c1a67_0_109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Pollination</a:t>
            </a:r>
            <a:r>
              <a:rPr b="1" lang="en-US">
                <a:solidFill>
                  <a:schemeClr val="dk1"/>
                </a:solidFill>
              </a:rPr>
              <a:t>: </a:t>
            </a:r>
            <a:r>
              <a:rPr lang="en-US" sz="3150">
                <a:solidFill>
                  <a:schemeClr val="dk1"/>
                </a:solidFill>
              </a:rPr>
              <a:t>the transfer of pollen </a:t>
            </a:r>
            <a:endParaRPr sz="3150"/>
          </a:p>
        </p:txBody>
      </p:sp>
      <p:pic>
        <p:nvPicPr>
          <p:cNvPr id="476" name="Google Shape;476;g27e576c1a67_0_1091"/>
          <p:cNvPicPr preferRelativeResize="0"/>
          <p:nvPr/>
        </p:nvPicPr>
        <p:blipFill>
          <a:blip r:embed="rId4">
            <a:alphaModFix/>
          </a:blip>
          <a:stretch>
            <a:fillRect/>
          </a:stretch>
        </p:blipFill>
        <p:spPr>
          <a:xfrm>
            <a:off x="606013" y="2224203"/>
            <a:ext cx="7931975" cy="3318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3" name="Google Shape;48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84" name="Google Shape;484;g25e11802ac4_0_1976"/>
          <p:cNvCxnSpPr>
            <a:stCxn id="485" idx="4"/>
            <a:endCxn id="48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86" name="Google Shape;48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85" name="Google Shape;48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94" name="Google Shape;49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95" name="Google Shape;495;g25e11802ac4_0_1886"/>
          <p:cNvCxnSpPr>
            <a:stCxn id="496" idx="4"/>
            <a:endCxn id="4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97" name="Google Shape;49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98" name="Google Shape;49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96" name="Google Shape;49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Pollination</a:t>
            </a:r>
            <a:endParaRPr b="0" i="0" sz="700" u="none" cap="none" strike="noStrike">
              <a:solidFill>
                <a:srgbClr val="000000"/>
              </a:solidFill>
              <a:latin typeface="Arial"/>
              <a:ea typeface="Arial"/>
              <a:cs typeface="Arial"/>
              <a:sym typeface="Arial"/>
            </a:endParaRPr>
          </a:p>
        </p:txBody>
      </p:sp>
      <p:sp>
        <p:nvSpPr>
          <p:cNvPr id="500" name="Google Shape;50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01" name="Google Shape;50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02" name="Google Shape;50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03" name="Google Shape;503;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pollination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04" name="Google Shape;50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5" name="Google Shape;50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06" name="Google Shape;506;g25e11802ac4_0_1886"/>
          <p:cNvCxnSpPr>
            <a:stCxn id="507" idx="4"/>
            <a:endCxn id="5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8" name="Google Shape;50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09" name="Google Shape;50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07" name="Google Shape;50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6" name="Google Shape;516;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7" name="Google Shape;517;g25e11802ac4_0_1992"/>
          <p:cNvCxnSpPr>
            <a:stCxn id="518" idx="4"/>
            <a:endCxn id="5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9" name="Google Shape;519;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0" name="Google Shape;520;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8" name="Google Shape;518;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1" name="Google Shape;521;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2" name="Google Shape;522;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3" name="Google Shape;523;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4" name="Google Shape;524;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5" name="Google Shape;525;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26" name="Google Shape;526;g25e11802ac4_0_1992"/>
          <p:cNvPicPr preferRelativeResize="0"/>
          <p:nvPr/>
        </p:nvPicPr>
        <p:blipFill>
          <a:blip r:embed="rId3">
            <a:alphaModFix/>
          </a:blip>
          <a:stretch>
            <a:fillRect/>
          </a:stretch>
        </p:blipFill>
        <p:spPr>
          <a:xfrm>
            <a:off x="5561400" y="1821550"/>
            <a:ext cx="3405827" cy="2269726"/>
          </a:xfrm>
          <a:prstGeom prst="rect">
            <a:avLst/>
          </a:prstGeom>
          <a:noFill/>
          <a:ln>
            <a:noFill/>
          </a:ln>
        </p:spPr>
      </p:pic>
      <p:pic>
        <p:nvPicPr>
          <p:cNvPr id="527" name="Google Shape;527;g25e11802ac4_0_1992"/>
          <p:cNvPicPr preferRelativeResize="0"/>
          <p:nvPr/>
        </p:nvPicPr>
        <p:blipFill>
          <a:blip r:embed="rId4">
            <a:alphaModFix/>
          </a:blip>
          <a:stretch>
            <a:fillRect/>
          </a:stretch>
        </p:blipFill>
        <p:spPr>
          <a:xfrm>
            <a:off x="1215200" y="1821550"/>
            <a:ext cx="3285510" cy="2269725"/>
          </a:xfrm>
          <a:prstGeom prst="rect">
            <a:avLst/>
          </a:prstGeom>
          <a:noFill/>
          <a:ln>
            <a:noFill/>
          </a:ln>
        </p:spPr>
      </p:pic>
      <p:pic>
        <p:nvPicPr>
          <p:cNvPr id="528" name="Google Shape;528;g25e11802ac4_0_1992"/>
          <p:cNvPicPr preferRelativeResize="0"/>
          <p:nvPr/>
        </p:nvPicPr>
        <p:blipFill>
          <a:blip r:embed="rId5">
            <a:alphaModFix/>
          </a:blip>
          <a:stretch>
            <a:fillRect/>
          </a:stretch>
        </p:blipFill>
        <p:spPr>
          <a:xfrm>
            <a:off x="5561401" y="4416425"/>
            <a:ext cx="3405826" cy="2240675"/>
          </a:xfrm>
          <a:prstGeom prst="rect">
            <a:avLst/>
          </a:prstGeom>
          <a:noFill/>
          <a:ln>
            <a:noFill/>
          </a:ln>
        </p:spPr>
      </p:pic>
      <p:pic>
        <p:nvPicPr>
          <p:cNvPr id="529" name="Google Shape;529;g25e11802ac4_0_1992"/>
          <p:cNvPicPr preferRelativeResize="0"/>
          <p:nvPr/>
        </p:nvPicPr>
        <p:blipFill>
          <a:blip r:embed="rId6">
            <a:alphaModFix/>
          </a:blip>
          <a:stretch>
            <a:fillRect/>
          </a:stretch>
        </p:blipFill>
        <p:spPr>
          <a:xfrm>
            <a:off x="1097450" y="4439963"/>
            <a:ext cx="3521000" cy="219359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91a9c54469_0_1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6" name="Google Shape;536;g291a9c54469_0_1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7" name="Google Shape;537;g291a9c54469_0_134"/>
          <p:cNvCxnSpPr>
            <a:stCxn id="538" idx="4"/>
            <a:endCxn id="5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91a9c54469_0_1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91a9c54469_0_1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8" name="Google Shape;538;g291a9c54469_0_1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1" name="Google Shape;541;g291a9c54469_0_134"/>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2" name="Google Shape;542;g291a9c54469_0_134"/>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3" name="Google Shape;543;g291a9c54469_0_134"/>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44" name="Google Shape;544;g291a9c54469_0_13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5" name="Google Shape;545;g291a9c54469_0_13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46" name="Google Shape;546;g291a9c54469_0_134"/>
          <p:cNvPicPr preferRelativeResize="0"/>
          <p:nvPr/>
        </p:nvPicPr>
        <p:blipFill>
          <a:blip r:embed="rId3">
            <a:alphaModFix/>
          </a:blip>
          <a:stretch>
            <a:fillRect/>
          </a:stretch>
        </p:blipFill>
        <p:spPr>
          <a:xfrm>
            <a:off x="5561400" y="1821550"/>
            <a:ext cx="3405827" cy="2269726"/>
          </a:xfrm>
          <a:prstGeom prst="rect">
            <a:avLst/>
          </a:prstGeom>
          <a:noFill/>
          <a:ln>
            <a:noFill/>
          </a:ln>
        </p:spPr>
      </p:pic>
      <p:pic>
        <p:nvPicPr>
          <p:cNvPr id="547" name="Google Shape;547;g291a9c54469_0_134"/>
          <p:cNvPicPr preferRelativeResize="0"/>
          <p:nvPr/>
        </p:nvPicPr>
        <p:blipFill>
          <a:blip r:embed="rId4">
            <a:alphaModFix/>
          </a:blip>
          <a:stretch>
            <a:fillRect/>
          </a:stretch>
        </p:blipFill>
        <p:spPr>
          <a:xfrm>
            <a:off x="1215200" y="1821550"/>
            <a:ext cx="3285510" cy="2269725"/>
          </a:xfrm>
          <a:prstGeom prst="rect">
            <a:avLst/>
          </a:prstGeom>
          <a:noFill/>
          <a:ln>
            <a:noFill/>
          </a:ln>
        </p:spPr>
      </p:pic>
      <p:pic>
        <p:nvPicPr>
          <p:cNvPr id="548" name="Google Shape;548;g291a9c54469_0_134"/>
          <p:cNvPicPr preferRelativeResize="0"/>
          <p:nvPr/>
        </p:nvPicPr>
        <p:blipFill>
          <a:blip r:embed="rId5">
            <a:alphaModFix/>
          </a:blip>
          <a:stretch>
            <a:fillRect/>
          </a:stretch>
        </p:blipFill>
        <p:spPr>
          <a:xfrm>
            <a:off x="5561401" y="4416425"/>
            <a:ext cx="3405826" cy="2240675"/>
          </a:xfrm>
          <a:prstGeom prst="rect">
            <a:avLst/>
          </a:prstGeom>
          <a:noFill/>
          <a:ln>
            <a:noFill/>
          </a:ln>
        </p:spPr>
      </p:pic>
      <p:pic>
        <p:nvPicPr>
          <p:cNvPr id="549" name="Google Shape;549;g291a9c54469_0_134"/>
          <p:cNvPicPr preferRelativeResize="0"/>
          <p:nvPr/>
        </p:nvPicPr>
        <p:blipFill>
          <a:blip r:embed="rId6">
            <a:alphaModFix/>
          </a:blip>
          <a:stretch>
            <a:fillRect/>
          </a:stretch>
        </p:blipFill>
        <p:spPr>
          <a:xfrm>
            <a:off x="1097450" y="4439963"/>
            <a:ext cx="3521000" cy="2193592"/>
          </a:xfrm>
          <a:prstGeom prst="rect">
            <a:avLst/>
          </a:prstGeom>
          <a:noFill/>
          <a:ln>
            <a:noFill/>
          </a:ln>
        </p:spPr>
      </p:pic>
      <p:sp>
        <p:nvSpPr>
          <p:cNvPr id="550" name="Google Shape;550;g291a9c54469_0_134"/>
          <p:cNvSpPr/>
          <p:nvPr/>
        </p:nvSpPr>
        <p:spPr>
          <a:xfrm>
            <a:off x="4998450" y="4298500"/>
            <a:ext cx="4139700" cy="247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7" name="Google Shape;55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8" name="Google Shape;55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5e11802ac4_0_2108"/>
          <p:cNvCxnSpPr>
            <a:stCxn id="560" idx="4"/>
            <a:endCxn id="5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1" name="Google Shape;56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2" name="Google Shape;56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0" name="Google Shape;56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3" name="Google Shape;56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64" name="Google Shape;564;g25e11802ac4_0_2108"/>
          <p:cNvCxnSpPr>
            <a:stCxn id="565" idx="4"/>
            <a:endCxn id="55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66" name="Google Shape;56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7" name="Google Shape;56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65" name="Google Shape;56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8" name="Google Shape;56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69" name="Google Shape;569;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70" name="Google Shape;57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71" name="Google Shape;571;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pollination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72" name="Google Shape;572;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Pollination</a:t>
            </a:r>
            <a:endParaRPr b="0" i="0" sz="700" u="none" cap="none" strike="noStrike">
              <a:solidFill>
                <a:srgbClr val="000000"/>
              </a:solidFill>
              <a:latin typeface="Arial"/>
              <a:ea typeface="Arial"/>
              <a:cs typeface="Arial"/>
              <a:sym typeface="Arial"/>
            </a:endParaRPr>
          </a:p>
        </p:txBody>
      </p:sp>
      <p:pic>
        <p:nvPicPr>
          <p:cNvPr id="573" name="Google Shape;573;g25e11802ac4_0_2108"/>
          <p:cNvPicPr preferRelativeResize="0"/>
          <p:nvPr/>
        </p:nvPicPr>
        <p:blipFill>
          <a:blip r:embed="rId3">
            <a:alphaModFix/>
          </a:blip>
          <a:stretch>
            <a:fillRect/>
          </a:stretch>
        </p:blipFill>
        <p:spPr>
          <a:xfrm>
            <a:off x="5915750" y="1070800"/>
            <a:ext cx="2679911" cy="1763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0" name="Google Shape;580;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5e11802ac4_0_2130"/>
          <p:cNvCxnSpPr>
            <a:stCxn id="582" idx="4"/>
            <a:endCxn id="5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3" name="Google Shape;583;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2" name="Google Shape;582;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5" name="Google Shape;585;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6" name="Google Shape;586;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7" name="Google Shape;587;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8" name="Google Shape;588;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9" name="Google Shape;589;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0" name="Google Shape;590;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1" name="Google Shape;591;g25e11802ac4_0_2130"/>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energy</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g25e11802ac4_0_2130"/>
          <p:cNvSpPr txBox="1"/>
          <p:nvPr/>
        </p:nvSpPr>
        <p:spPr>
          <a:xfrm>
            <a:off x="1045507"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pollen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3" name="Google Shape;593;g25e11802ac4_0_2130"/>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pollution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4" name="Google Shape;594;g25e11802ac4_0_2130"/>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paint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8c7dfa711f_0_2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Reproduction</a:t>
            </a:r>
            <a:r>
              <a:rPr b="1" lang="en-US" sz="3200">
                <a:solidFill>
                  <a:srgbClr val="000000"/>
                </a:solidFill>
                <a:latin typeface="Calibri"/>
                <a:ea typeface="Calibri"/>
                <a:cs typeface="Calibri"/>
                <a:sym typeface="Calibri"/>
              </a:rPr>
              <a:t>: </a:t>
            </a:r>
            <a:r>
              <a:rPr lang="en-US" sz="3150">
                <a:solidFill>
                  <a:srgbClr val="000000"/>
                </a:solidFill>
                <a:latin typeface="Calibri"/>
                <a:ea typeface="Calibri"/>
                <a:cs typeface="Calibri"/>
                <a:sym typeface="Calibri"/>
              </a:rPr>
              <a:t>process by which living things create new organisms of their own kind</a:t>
            </a:r>
            <a:endParaRPr sz="3150">
              <a:solidFill>
                <a:srgbClr val="888888"/>
              </a:solidFill>
              <a:latin typeface="Calibri"/>
              <a:ea typeface="Calibri"/>
              <a:cs typeface="Calibri"/>
              <a:sym typeface="Calibri"/>
            </a:endParaRPr>
          </a:p>
        </p:txBody>
      </p:sp>
      <p:pic>
        <p:nvPicPr>
          <p:cNvPr id="150" name="Google Shape;150;g28c7dfa711f_0_22"/>
          <p:cNvPicPr preferRelativeResize="0"/>
          <p:nvPr/>
        </p:nvPicPr>
        <p:blipFill rotWithShape="1">
          <a:blip r:embed="rId4">
            <a:alphaModFix/>
          </a:blip>
          <a:srcRect b="0" l="7887" r="8022" t="0"/>
          <a:stretch/>
        </p:blipFill>
        <p:spPr>
          <a:xfrm>
            <a:off x="1080550" y="2105538"/>
            <a:ext cx="6982885" cy="4191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1" name="Google Shape;601;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2" name="Google Shape;602;g27e576c1a67_0_1151"/>
          <p:cNvCxnSpPr>
            <a:stCxn id="603" idx="4"/>
            <a:endCxn id="6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3" name="Google Shape;603;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6" name="Google Shape;606;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7" name="Google Shape;607;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8" name="Google Shape;608;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9" name="Google Shape;609;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0" name="Google Shape;610;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11" name="Google Shape;611;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2" name="Google Shape;612;g27e576c1a67_0_1151"/>
          <p:cNvSpPr/>
          <p:nvPr/>
        </p:nvSpPr>
        <p:spPr>
          <a:xfrm>
            <a:off x="189125" y="2872175"/>
            <a:ext cx="47733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3" name="Google Shape;613;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4" name="Google Shape;614;g27e576c1a67_0_1151"/>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energy</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5" name="Google Shape;615;g27e576c1a67_0_1151"/>
          <p:cNvSpPr txBox="1"/>
          <p:nvPr/>
        </p:nvSpPr>
        <p:spPr>
          <a:xfrm>
            <a:off x="1045507"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pollen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6" name="Google Shape;616;g27e576c1a67_0_1151"/>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pollution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7" name="Google Shape;617;g27e576c1a67_0_1151"/>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paint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4" name="Google Shape;624;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5" name="Google Shape;625;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6" name="Google Shape;626;g25e11802ac4_0_2343"/>
          <p:cNvCxnSpPr>
            <a:stCxn id="627" idx="4"/>
            <a:endCxn id="6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9" name="Google Shape;629;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7" name="Google Shape;627;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0" name="Google Shape;630;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1" name="Google Shape;631;g25e11802ac4_0_2343"/>
          <p:cNvCxnSpPr>
            <a:stCxn id="632" idx="4"/>
            <a:endCxn id="62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3" name="Google Shape;633;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34" name="Google Shape;634;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2" name="Google Shape;632;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5" name="Google Shape;635;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6" name="Google Shape;636;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37" name="Google Shape;637;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38" name="Google Shape;638;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pollination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39" name="Google Shape;639;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Pollination</a:t>
            </a:r>
            <a:endParaRPr b="0" i="0" sz="700" u="none" cap="none" strike="noStrike">
              <a:solidFill>
                <a:srgbClr val="000000"/>
              </a:solidFill>
              <a:latin typeface="Arial"/>
              <a:ea typeface="Arial"/>
              <a:cs typeface="Arial"/>
              <a:sym typeface="Arial"/>
            </a:endParaRPr>
          </a:p>
        </p:txBody>
      </p:sp>
      <p:sp>
        <p:nvSpPr>
          <p:cNvPr id="640" name="Google Shape;640;g25e11802ac4_0_2343"/>
          <p:cNvSpPr txBox="1"/>
          <p:nvPr/>
        </p:nvSpPr>
        <p:spPr>
          <a:xfrm>
            <a:off x="764154" y="1310075"/>
            <a:ext cx="3163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pollen</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641" name="Google Shape;641;g25e11802ac4_0_2343"/>
          <p:cNvPicPr preferRelativeResize="0"/>
          <p:nvPr/>
        </p:nvPicPr>
        <p:blipFill>
          <a:blip r:embed="rId3">
            <a:alphaModFix/>
          </a:blip>
          <a:stretch>
            <a:fillRect/>
          </a:stretch>
        </p:blipFill>
        <p:spPr>
          <a:xfrm>
            <a:off x="5915750" y="1070800"/>
            <a:ext cx="2679911" cy="1763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8" name="Google Shape;648;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9" name="Google Shape;649;g25e11802ac4_0_2367"/>
          <p:cNvCxnSpPr>
            <a:stCxn id="650" idx="4"/>
            <a:endCxn id="64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2" name="Google Shape;652;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0" name="Google Shape;650;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3" name="Google Shape;653;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4" name="Google Shape;654;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5" name="Google Shape;655;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6" name="Google Shape;656;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7" name="Google Shape;657;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8" name="Google Shape;658;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9" name="Google Shape;659;g25e11802ac4_0_2367"/>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pile of sand that is blown by the wind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0" name="Google Shape;660;g25e11802ac4_0_2367"/>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fire that produces smoke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1" name="Google Shape;661;g25e11802ac4_0_2367"/>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leaf falling off of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g25e11802ac4_0_2367"/>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butterfly taking pollen from one flower to another flower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9" name="Google Shape;669;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7e576c1a67_0_1195"/>
          <p:cNvCxnSpPr>
            <a:stCxn id="671" idx="4"/>
            <a:endCxn id="66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2" name="Google Shape;672;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1" name="Google Shape;671;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4" name="Google Shape;674;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5" name="Google Shape;675;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6" name="Google Shape;676;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7" name="Google Shape;677;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8" name="Google Shape;678;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9" name="Google Shape;679;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27e576c1a67_0_1195"/>
          <p:cNvSpPr/>
          <p:nvPr/>
        </p:nvSpPr>
        <p:spPr>
          <a:xfrm>
            <a:off x="380500" y="3776275"/>
            <a:ext cx="84051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81" name="Google Shape;681;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pollination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2" name="Google Shape;682;g27e576c1a67_0_1195"/>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pile of sand that is blown by the wind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3" name="Google Shape;683;g27e576c1a67_0_1195"/>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fire that produces smoke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4" name="Google Shape;684;g27e576c1a67_0_1195"/>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leaf falling off of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5" name="Google Shape;685;g27e576c1a67_0_1195"/>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butterfly taking pollen from one flower to another flower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2" name="Google Shape;692;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3" name="Google Shape;693;g25e11802ac4_0_2511"/>
          <p:cNvCxnSpPr>
            <a:stCxn id="694" idx="4"/>
            <a:endCxn id="69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5" name="Google Shape;695;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4" name="Google Shape;694;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7" name="Google Shape;697;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98" name="Google Shape;698;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99" name="Google Shape;699;g25e11802ac4_0_2511"/>
          <p:cNvCxnSpPr>
            <a:stCxn id="700" idx="4"/>
            <a:endCxn id="69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1" name="Google Shape;701;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2" name="Google Shape;702;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0" name="Google Shape;700;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3" name="Google Shape;703;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4" name="Google Shape;704;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05" name="Google Shape;705;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06" name="Google Shape;706;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pollination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07" name="Google Shape;707;g25e11802ac4_0_2511"/>
          <p:cNvSpPr txBox="1"/>
          <p:nvPr/>
        </p:nvSpPr>
        <p:spPr>
          <a:xfrm>
            <a:off x="554004" y="4580825"/>
            <a:ext cx="3584100" cy="1274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butterfly taking pollen from one flower to another flower</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8" name="Google Shape;708;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Pollination</a:t>
            </a:r>
            <a:endParaRPr b="0" i="0" sz="700" u="none" cap="none" strike="noStrike">
              <a:solidFill>
                <a:srgbClr val="000000"/>
              </a:solidFill>
              <a:latin typeface="Arial"/>
              <a:ea typeface="Arial"/>
              <a:cs typeface="Arial"/>
              <a:sym typeface="Arial"/>
            </a:endParaRPr>
          </a:p>
        </p:txBody>
      </p:sp>
      <p:sp>
        <p:nvSpPr>
          <p:cNvPr id="709" name="Google Shape;709;g25e11802ac4_0_2511"/>
          <p:cNvSpPr txBox="1"/>
          <p:nvPr/>
        </p:nvSpPr>
        <p:spPr>
          <a:xfrm>
            <a:off x="764154" y="1310075"/>
            <a:ext cx="3163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pollen</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710" name="Google Shape;710;g25e11802ac4_0_2511"/>
          <p:cNvPicPr preferRelativeResize="0"/>
          <p:nvPr/>
        </p:nvPicPr>
        <p:blipFill>
          <a:blip r:embed="rId3">
            <a:alphaModFix/>
          </a:blip>
          <a:stretch>
            <a:fillRect/>
          </a:stretch>
        </p:blipFill>
        <p:spPr>
          <a:xfrm>
            <a:off x="5915750" y="1070800"/>
            <a:ext cx="2679911" cy="1763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7" name="Google Shape;717;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8" name="Google Shape;718;g25e11802ac4_0_2536"/>
          <p:cNvCxnSpPr>
            <a:stCxn id="719" idx="4"/>
            <a:endCxn id="7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0" name="Google Shape;720;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9" name="Google Shape;719;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2" name="Google Shape;722;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pollination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3" name="Google Shape;723;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4" name="Google Shape;724;g25e11802ac4_0_2536"/>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5" name="Google Shape;725;g25e11802ac4_0_2536"/>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6" name="Google Shape;726;g25e11802ac4_0_2536"/>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7" name="Google Shape;727;g25e11802ac4_0_2536"/>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28" name="Google Shape;728;g25e11802ac4_0_2536"/>
          <p:cNvSpPr txBox="1"/>
          <p:nvPr/>
        </p:nvSpPr>
        <p:spPr>
          <a:xfrm>
            <a:off x="1085857"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plants I see everyday to reproduce</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29" name="Google Shape;729;g25e11802ac4_0_2536"/>
          <p:cNvSpPr txBox="1"/>
          <p:nvPr/>
        </p:nvSpPr>
        <p:spPr>
          <a:xfrm>
            <a:off x="1085857" y="41224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animals I see everyday to eat</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0" name="Google Shape;730;g25e11802ac4_0_2536"/>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animals I see everyday to reproduce</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31" name="Google Shape;731;g25e11802ac4_0_2536"/>
          <p:cNvSpPr txBox="1"/>
          <p:nvPr/>
        </p:nvSpPr>
        <p:spPr>
          <a:xfrm>
            <a:off x="1042682" y="307097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trees I see everyday to stay in the ground</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8" name="Google Shape;738;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9" name="Google Shape;739;g27e576c1a67_0_1241"/>
          <p:cNvCxnSpPr>
            <a:stCxn id="740" idx="4"/>
            <a:endCxn id="7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1" name="Google Shape;741;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0" name="Google Shape;740;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3" name="Google Shape;743;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4" name="Google Shape;744;g27e576c1a67_0_1241"/>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5" name="Google Shape;745;g27e576c1a67_0_1241"/>
          <p:cNvSpPr/>
          <p:nvPr/>
        </p:nvSpPr>
        <p:spPr>
          <a:xfrm>
            <a:off x="362275" y="1811475"/>
            <a:ext cx="8627100" cy="893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46" name="Google Shape;746;g27e576c1a67_0_1241"/>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47" name="Google Shape;747;g27e576c1a67_0_1241"/>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8" name="Google Shape;748;g27e576c1a67_0_1241"/>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9" name="Google Shape;749;g27e576c1a67_0_1241"/>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0" name="Google Shape;750;g27e576c1a67_0_1241"/>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pollination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1" name="Google Shape;751;g27e576c1a67_0_1241"/>
          <p:cNvSpPr txBox="1"/>
          <p:nvPr/>
        </p:nvSpPr>
        <p:spPr>
          <a:xfrm>
            <a:off x="1085857"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plants I see everyday to reproduce</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52" name="Google Shape;752;g27e576c1a67_0_1241"/>
          <p:cNvSpPr txBox="1"/>
          <p:nvPr/>
        </p:nvSpPr>
        <p:spPr>
          <a:xfrm>
            <a:off x="1085857" y="41224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animals I see everyday to eat</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53" name="Google Shape;753;g27e576c1a67_0_1241"/>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animals I see everyday  to reproduce</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54" name="Google Shape;754;g27e576c1a67_0_1241"/>
          <p:cNvSpPr txBox="1"/>
          <p:nvPr/>
        </p:nvSpPr>
        <p:spPr>
          <a:xfrm>
            <a:off x="1042682" y="307097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Pollination helps the trees I see everyday to stay in the ground</a:t>
            </a:r>
            <a:r>
              <a:rPr b="0" i="0" lang="en-US" sz="2400" u="none" cap="none" strike="noStrike">
                <a:solidFill>
                  <a:srgbClr val="374151"/>
                </a:solidFill>
                <a:latin typeface="Helvetica Neue Light"/>
                <a:ea typeface="Helvetica Neue Light"/>
                <a:cs typeface="Helvetica Neue Light"/>
                <a:sym typeface="Helvetica Neue Light"/>
              </a:rPr>
              <a:t>.</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1" name="Google Shape;761;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2" name="Google Shape;762;g25e11802ac4_0_2649"/>
          <p:cNvCxnSpPr>
            <a:stCxn id="763" idx="4"/>
            <a:endCxn id="76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4" name="Google Shape;764;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5" name="Google Shape;765;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3" name="Google Shape;763;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6" name="Google Shape;766;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67" name="Google Shape;767;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68" name="Google Shape;768;g25e11802ac4_0_2649"/>
          <p:cNvCxnSpPr>
            <a:stCxn id="769" idx="4"/>
            <a:endCxn id="76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0" name="Google Shape;770;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1" name="Google Shape;771;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69" name="Google Shape;769;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2" name="Google Shape;772;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73" name="Google Shape;773;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74" name="Google Shape;774;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75" name="Google Shape;775;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pollination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76" name="Google Shape;776;g25e11802ac4_0_2649"/>
          <p:cNvSpPr txBox="1"/>
          <p:nvPr/>
        </p:nvSpPr>
        <p:spPr>
          <a:xfrm>
            <a:off x="5228126" y="4580550"/>
            <a:ext cx="3270300" cy="1108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Pollination helps the plants I see </a:t>
            </a:r>
            <a:r>
              <a:rPr lang="en-US" sz="2200">
                <a:solidFill>
                  <a:srgbClr val="434343"/>
                </a:solidFill>
                <a:latin typeface="Helvetica Neue Light"/>
                <a:ea typeface="Helvetica Neue Light"/>
                <a:cs typeface="Helvetica Neue Light"/>
                <a:sym typeface="Helvetica Neue Light"/>
              </a:rPr>
              <a:t>everyday</a:t>
            </a:r>
            <a:r>
              <a:rPr lang="en-US" sz="2200">
                <a:solidFill>
                  <a:srgbClr val="434343"/>
                </a:solidFill>
                <a:latin typeface="Helvetica Neue Light"/>
                <a:ea typeface="Helvetica Neue Light"/>
                <a:cs typeface="Helvetica Neue Light"/>
                <a:sym typeface="Helvetica Neue Light"/>
              </a:rPr>
              <a:t> to reproduce</a:t>
            </a:r>
            <a:r>
              <a:rPr b="0" i="0" lang="en-US" sz="2200" u="none" cap="none" strike="noStrike">
                <a:solidFill>
                  <a:srgbClr val="434343"/>
                </a:solidFill>
                <a:latin typeface="Helvetica Neue Light"/>
                <a:ea typeface="Helvetica Neue Light"/>
                <a:cs typeface="Helvetica Neue Light"/>
                <a:sym typeface="Helvetica Neue Light"/>
              </a:rPr>
              <a:t>. </a:t>
            </a:r>
            <a:endParaRPr b="0" i="0" sz="2200" u="none" cap="none" strike="noStrike">
              <a:solidFill>
                <a:srgbClr val="434343"/>
              </a:solidFill>
              <a:latin typeface="Arial"/>
              <a:ea typeface="Arial"/>
              <a:cs typeface="Arial"/>
              <a:sym typeface="Arial"/>
            </a:endParaRPr>
          </a:p>
        </p:txBody>
      </p:sp>
      <p:sp>
        <p:nvSpPr>
          <p:cNvPr id="777" name="Google Shape;777;g25e11802ac4_0_2649"/>
          <p:cNvSpPr txBox="1"/>
          <p:nvPr/>
        </p:nvSpPr>
        <p:spPr>
          <a:xfrm>
            <a:off x="554004" y="4580825"/>
            <a:ext cx="3584100" cy="1274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butterfly taking pollen from one flower to another flower</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8" name="Google Shape;778;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Pollination</a:t>
            </a:r>
            <a:endParaRPr b="0" i="0" sz="700" u="none" cap="none" strike="noStrike">
              <a:solidFill>
                <a:srgbClr val="000000"/>
              </a:solidFill>
              <a:latin typeface="Arial"/>
              <a:ea typeface="Arial"/>
              <a:cs typeface="Arial"/>
              <a:sym typeface="Arial"/>
            </a:endParaRPr>
          </a:p>
        </p:txBody>
      </p:sp>
      <p:sp>
        <p:nvSpPr>
          <p:cNvPr id="779" name="Google Shape;779;g25e11802ac4_0_2649"/>
          <p:cNvSpPr txBox="1"/>
          <p:nvPr/>
        </p:nvSpPr>
        <p:spPr>
          <a:xfrm>
            <a:off x="764154" y="1310075"/>
            <a:ext cx="3163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transfer of pollen</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780" name="Google Shape;780;g25e11802ac4_0_2649"/>
          <p:cNvPicPr preferRelativeResize="0"/>
          <p:nvPr/>
        </p:nvPicPr>
        <p:blipFill>
          <a:blip r:embed="rId3">
            <a:alphaModFix/>
          </a:blip>
          <a:stretch>
            <a:fillRect/>
          </a:stretch>
        </p:blipFill>
        <p:spPr>
          <a:xfrm>
            <a:off x="5915750" y="1070800"/>
            <a:ext cx="2679911" cy="1763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87" name="Google Shape;787;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descr="Rewind" id="793" name="Google Shape;793;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g27e576c1a67_0_107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Pollination</a:t>
            </a:r>
            <a:r>
              <a:rPr b="1" lang="en-US">
                <a:solidFill>
                  <a:schemeClr val="dk1"/>
                </a:solidFill>
              </a:rPr>
              <a:t>: </a:t>
            </a:r>
            <a:r>
              <a:rPr lang="en-US" sz="3150">
                <a:solidFill>
                  <a:schemeClr val="dk1"/>
                </a:solidFill>
              </a:rPr>
              <a:t>the transfer of pollen </a:t>
            </a:r>
            <a:endParaRPr sz="3150"/>
          </a:p>
        </p:txBody>
      </p:sp>
      <p:pic>
        <p:nvPicPr>
          <p:cNvPr id="795" name="Google Shape;795;g27e576c1a67_0_1074"/>
          <p:cNvPicPr preferRelativeResize="0"/>
          <p:nvPr/>
        </p:nvPicPr>
        <p:blipFill>
          <a:blip r:embed="rId4">
            <a:alphaModFix/>
          </a:blip>
          <a:stretch>
            <a:fillRect/>
          </a:stretch>
        </p:blipFill>
        <p:spPr>
          <a:xfrm>
            <a:off x="606013" y="2224203"/>
            <a:ext cx="7931975" cy="331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Process:</a:t>
            </a:r>
            <a:r>
              <a:rPr lang="en-US" sz="3600"/>
              <a:t> a series of actions.</a:t>
            </a:r>
            <a:endParaRPr sz="3600"/>
          </a:p>
        </p:txBody>
      </p:sp>
      <p:sp>
        <p:nvSpPr>
          <p:cNvPr descr="Rewind" id="157" name="Google Shape;157;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28c7dfa711f_0_119"/>
          <p:cNvPicPr preferRelativeResize="0"/>
          <p:nvPr/>
        </p:nvPicPr>
        <p:blipFill rotWithShape="1">
          <a:blip r:embed="rId4">
            <a:alphaModFix/>
          </a:blip>
          <a:srcRect b="0" l="0" r="0" t="0"/>
          <a:stretch/>
        </p:blipFill>
        <p:spPr>
          <a:xfrm>
            <a:off x="1848875" y="1828825"/>
            <a:ext cx="5714050" cy="47243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descr="Lightbulb and gear" id="801" name="Google Shape;801;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27e576c1a67_0_1083"/>
          <p:cNvSpPr txBox="1"/>
          <p:nvPr/>
        </p:nvSpPr>
        <p:spPr>
          <a:xfrm>
            <a:off x="722707" y="298084"/>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plants reproduce</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803" name="Google Shape;803;g27e576c1a67_0_1083"/>
          <p:cNvPicPr preferRelativeResize="0"/>
          <p:nvPr/>
        </p:nvPicPr>
        <p:blipFill>
          <a:blip r:embed="rId4">
            <a:alphaModFix/>
          </a:blip>
          <a:stretch>
            <a:fillRect/>
          </a:stretch>
        </p:blipFill>
        <p:spPr>
          <a:xfrm>
            <a:off x="228600" y="1994709"/>
            <a:ext cx="8686800" cy="3429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g291745b13ca_0_384"/>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Pollination</a:t>
            </a:r>
            <a:r>
              <a:rPr b="0" i="0" lang="en-US" sz="5600" u="none" cap="none" strike="noStrike">
                <a:solidFill>
                  <a:srgbClr val="FFC000"/>
                </a:solidFill>
                <a:latin typeface="Calibri"/>
                <a:ea typeface="Calibri"/>
                <a:cs typeface="Calibri"/>
                <a:sym typeface="Calibri"/>
              </a:rPr>
              <a:t> </a:t>
            </a:r>
            <a:r>
              <a:rPr lang="en-US" sz="5600">
                <a:solidFill>
                  <a:srgbClr val="FFC000"/>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sp>
        <p:nvSpPr>
          <p:cNvPr id="810" name="Google Shape;810;g291745b13ca_0_384"/>
          <p:cNvSpPr txBox="1"/>
          <p:nvPr/>
        </p:nvSpPr>
        <p:spPr>
          <a:xfrm>
            <a:off x="1548750" y="1065450"/>
            <a:ext cx="6046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Pollination Video</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descr="Cursor" id="811" name="Google Shape;811;g291745b13ca_0_384"/>
          <p:cNvPicPr preferRelativeResize="0"/>
          <p:nvPr/>
        </p:nvPicPr>
        <p:blipFill rotWithShape="1">
          <a:blip r:embed="rId4">
            <a:alphaModFix/>
          </a:blip>
          <a:srcRect b="0" l="0" r="0" t="0"/>
          <a:stretch/>
        </p:blipFill>
        <p:spPr>
          <a:xfrm rot="5400000">
            <a:off x="1830175" y="1447900"/>
            <a:ext cx="1060775" cy="1060775"/>
          </a:xfrm>
          <a:prstGeom prst="rect">
            <a:avLst/>
          </a:prstGeom>
          <a:noFill/>
          <a:ln>
            <a:noFill/>
          </a:ln>
        </p:spPr>
      </p:pic>
      <p:sp>
        <p:nvSpPr>
          <p:cNvPr id="812" name="Google Shape;812;g291745b13ca_0_384"/>
          <p:cNvSpPr txBox="1"/>
          <p:nvPr/>
        </p:nvSpPr>
        <p:spPr>
          <a:xfrm>
            <a:off x="147825" y="2560775"/>
            <a:ext cx="30663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Click the link to view a 3-minute video that provides further details on pollination.</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Write down 1 or 2 details about pollination that you learned from the video.</a:t>
            </a:r>
            <a:endParaRPr i="1" sz="1800">
              <a:solidFill>
                <a:schemeClr val="dk1"/>
              </a:solidFill>
              <a:latin typeface="Calibri"/>
              <a:ea typeface="Calibri"/>
              <a:cs typeface="Calibri"/>
              <a:sym typeface="Calibri"/>
            </a:endParaRPr>
          </a:p>
        </p:txBody>
      </p:sp>
      <p:sp>
        <p:nvSpPr>
          <p:cNvPr descr="Laptop" id="813" name="Google Shape;813;g291745b13ca_0_384"/>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4" name="Google Shape;814;g291745b13ca_0_384"/>
          <p:cNvPicPr preferRelativeResize="0"/>
          <p:nvPr/>
        </p:nvPicPr>
        <p:blipFill>
          <a:blip r:embed="rId6">
            <a:alphaModFix/>
          </a:blip>
          <a:stretch>
            <a:fillRect/>
          </a:stretch>
        </p:blipFill>
        <p:spPr>
          <a:xfrm>
            <a:off x="3214125" y="2822125"/>
            <a:ext cx="5401974" cy="3085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IEP Translation – Communication from OSEP regarding the ..." id="825" name="Google Shape;825;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26" name="Google Shape;826;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27" name="Google Shape;827;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28" name="Google Shape;828;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29" name="Google Shape;829;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91a9c54469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65" name="Google Shape;165;g291a9c54469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 name="Google Shape;166;g291a9c54469_0_2"/>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7" name="Google Shape;167;g291a9c54469_0_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descr="Questions" id="173" name="Google Shape;17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7e576c1a67_0_165"/>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Reproduction is a process by which living things create new organisms of their own kind.</a:t>
            </a:r>
            <a:endParaRPr b="0" i="0" sz="1400" u="none" cap="none" strike="noStrike">
              <a:solidFill>
                <a:srgbClr val="000000"/>
              </a:solidFill>
              <a:latin typeface="Arial"/>
              <a:ea typeface="Arial"/>
              <a:cs typeface="Arial"/>
              <a:sym typeface="Arial"/>
            </a:endParaRPr>
          </a:p>
        </p:txBody>
      </p:sp>
      <p:sp>
        <p:nvSpPr>
          <p:cNvPr descr="Questions" id="180" name="Google Shape;180;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182" name="Google Shape;182;g27e576c1a67_0_165"/>
          <p:cNvPicPr preferRelativeResize="0"/>
          <p:nvPr/>
        </p:nvPicPr>
        <p:blipFill rotWithShape="1">
          <a:blip r:embed="rId4">
            <a:alphaModFix/>
          </a:blip>
          <a:srcRect b="0" l="7887" r="8022" t="0"/>
          <a:stretch/>
        </p:blipFill>
        <p:spPr>
          <a:xfrm>
            <a:off x="4368650" y="3833096"/>
            <a:ext cx="4399824" cy="2640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