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6858000" type="screen4x3"/>
  <p:notesSz cx="6858000" cy="9144000"/>
  <p:embeddedFontLst>
    <p:embeddedFont>
      <p:font typeface="Helvetica Neue Light" panose="02000403000000020004" pitchFamily="2" charset="0"/>
      <p:regular r:id="rId66"/>
      <p:bold r:id="rId67"/>
      <p:italic r:id="rId68"/>
      <p:boldItalic r:id="rId69"/>
    </p:embeddedFont>
    <p:embeddedFont>
      <p:font typeface="Poppins" pitchFamily="2" charset="77"/>
      <p:regular r:id="rId70"/>
      <p:bold r:id="rId71"/>
      <p:italic r:id="rId72"/>
      <p:boldItalic r:id="rId73"/>
    </p:embeddedFont>
    <p:embeddedFont>
      <p:font typeface="Roboto" panose="02000000000000000000" pitchFamily="2"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ikbOZfhaQ4fHHo5s0aiR12U1wvu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8"/>
  </p:normalViewPr>
  <p:slideViewPr>
    <p:cSldViewPr snapToGrid="0">
      <p:cViewPr varScale="1">
        <p:scale>
          <a:sx n="109" d="100"/>
          <a:sy n="109" d="100"/>
        </p:scale>
        <p:origin x="1720"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b807f687a5_1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b807f687a5_1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 lake is a ______, large body of water surrounded by land</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[natural]</a:t>
            </a:r>
            <a:endParaRPr sz="1100"/>
          </a:p>
        </p:txBody>
      </p:sp>
      <p:sp>
        <p:nvSpPr>
          <p:cNvPr id="189" name="Google Shape;189;g2b807f687a5_1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b807f687a5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b807f687a5_1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 lake is a ______, large body of water surrounded by land</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[natural]</a:t>
            </a:r>
            <a:endParaRPr sz="1100"/>
          </a:p>
        </p:txBody>
      </p:sp>
      <p:sp>
        <p:nvSpPr>
          <p:cNvPr id="198" name="Google Shape;198;g2b807f687a5_1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b808918c96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2b808918c96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3500"/>
              <a:buFont typeface="Arial"/>
              <a:buNone/>
            </a:pPr>
            <a:r>
              <a:rPr lang="en-US"/>
              <a:t>True or false: A reservoir is a man-made, large body of water surrounded by 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07" name="Google Shape;207;g2b808918c96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b808918c96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2b808918c96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500"/>
              <a:buNone/>
            </a:pPr>
            <a:r>
              <a:rPr lang="en-US"/>
              <a:t>True or false: A reservoir is a man-made, large body of water surrounded by land.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a:t>
            </a:r>
            <a:endParaRPr/>
          </a:p>
        </p:txBody>
      </p:sp>
      <p:sp>
        <p:nvSpPr>
          <p:cNvPr id="216" name="Google Shape;216;g2b808918c96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b805786743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g2b805786743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An ocean is a giant body of __________.</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[A. saltwater]</a:t>
            </a:r>
            <a:endParaRPr sz="1100"/>
          </a:p>
        </p:txBody>
      </p:sp>
      <p:sp>
        <p:nvSpPr>
          <p:cNvPr id="225" name="Google Shape;225;g2b805786743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f1ac5112a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1f1ac5112a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t>An ocean is a giant body of __________.</a:t>
            </a:r>
            <a:endParaRPr sz="1100"/>
          </a:p>
          <a:p>
            <a:pPr marL="0" lvl="0" indent="0" algn="l" rtl="0">
              <a:lnSpc>
                <a:spcPct val="100000"/>
              </a:lnSpc>
              <a:spcBef>
                <a:spcPts val="0"/>
              </a:spcBef>
              <a:spcAft>
                <a:spcPts val="0"/>
              </a:spcAft>
              <a:buSzPts val="1400"/>
              <a:buNone/>
            </a:pPr>
            <a:endParaRPr sz="1100"/>
          </a:p>
          <a:p>
            <a:pPr marL="0" lvl="0" indent="0" algn="l" rtl="0">
              <a:lnSpc>
                <a:spcPct val="100000"/>
              </a:lnSpc>
              <a:spcBef>
                <a:spcPts val="0"/>
              </a:spcBef>
              <a:spcAft>
                <a:spcPts val="0"/>
              </a:spcAft>
              <a:buSzPts val="1400"/>
              <a:buNone/>
            </a:pPr>
            <a:r>
              <a:rPr lang="en-US" sz="1100"/>
              <a:t>[A. saltwater]</a:t>
            </a:r>
            <a:endParaRPr sz="1100"/>
          </a:p>
        </p:txBody>
      </p:sp>
      <p:sp>
        <p:nvSpPr>
          <p:cNvPr id="234" name="Google Shape;234;g1f1ac5112ac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1f1b7a68edc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g1f1b7a68edc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500"/>
              <a:buFont typeface="Arial"/>
              <a:buNone/>
            </a:pPr>
            <a:r>
              <a:rPr lang="en-US"/>
              <a:t>True or false: A river is a long, winding stream of water that does </a:t>
            </a:r>
            <a:r>
              <a:rPr lang="en-US" u="sng"/>
              <a:t>not</a:t>
            </a:r>
            <a:r>
              <a:rPr lang="en-US"/>
              <a:t> move.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 False - remember: a river is a long, winding stream of water that constantly moves.]</a:t>
            </a:r>
            <a:endParaRPr/>
          </a:p>
        </p:txBody>
      </p:sp>
      <p:sp>
        <p:nvSpPr>
          <p:cNvPr id="243" name="Google Shape;243;g1f1b7a68edc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f1b7a68edc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g1f1b7a68edc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500"/>
              <a:buNone/>
            </a:pPr>
            <a:r>
              <a:rPr lang="en-US"/>
              <a:t>True or false: A river is a long, winding stream of water that does </a:t>
            </a:r>
            <a:r>
              <a:rPr lang="en-US" u="sng"/>
              <a:t>not</a:t>
            </a:r>
            <a:r>
              <a:rPr lang="en-US"/>
              <a:t> move.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 False - remember: a river is a long, winding stream of water that constantly moves.]</a:t>
            </a:r>
            <a:endParaRPr/>
          </a:p>
        </p:txBody>
      </p:sp>
      <p:sp>
        <p:nvSpPr>
          <p:cNvPr id="252" name="Google Shape;252;g1f1b7a68edc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pond</a:t>
            </a:r>
            <a:r>
              <a:rPr lang="en-US"/>
              <a:t>.</a:t>
            </a:r>
            <a:endParaRPr/>
          </a:p>
        </p:txBody>
      </p:sp>
      <p:sp>
        <p:nvSpPr>
          <p:cNvPr id="261" name="Google Shape;26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pond is a small body of water surrounded by land.</a:t>
            </a:r>
            <a:endParaRPr/>
          </a:p>
          <a:p>
            <a:pPr marL="0" lvl="0" indent="0" algn="l" rtl="0">
              <a:lnSpc>
                <a:spcPct val="100000"/>
              </a:lnSpc>
              <a:spcBef>
                <a:spcPts val="0"/>
              </a:spcBef>
              <a:spcAft>
                <a:spcPts val="0"/>
              </a:spcAft>
              <a:buSzPts val="1400"/>
              <a:buNone/>
            </a:pPr>
            <a:endParaRPr/>
          </a:p>
        </p:txBody>
      </p:sp>
      <p:sp>
        <p:nvSpPr>
          <p:cNvPr id="269" name="Google Shape;269;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Pond</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8" name="Google Shape;27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t>
            </a:r>
            <a:r>
              <a:rPr lang="en-US"/>
              <a:t>a pond</a:t>
            </a:r>
            <a:r>
              <a:rPr lang="en-US" b="0"/>
              <a:t>? </a:t>
            </a:r>
            <a:endParaRPr b="0"/>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a:t>
            </a:r>
            <a:r>
              <a:rPr lang="en-US"/>
              <a:t>A pond is a small body of water surrounded by land.</a:t>
            </a:r>
            <a:r>
              <a:rPr lang="en-US" b="0"/>
              <a:t>]</a:t>
            </a:r>
            <a:endParaRPr/>
          </a:p>
        </p:txBody>
      </p:sp>
      <p:sp>
        <p:nvSpPr>
          <p:cNvPr id="284" name="Google Shape;284;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92" name="Google Shape;292;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a613fe29c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a613fe29c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Ponds provide unique habitats for amphibians such as frogs, toads, and salamanders.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
        <p:nvSpPr>
          <p:cNvPr id="299" name="Google Shape;299;g2a613fe29c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a5a1442303_0_4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2a5a144230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Ponds can also be a source of water for farmers who need to water their fields.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312" name="Google Shape;312;g2a5a1442303_0_4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f1b7a68edc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f1b7a68edc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And oftentimes, ponds can be a landscaping feature around many homes.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320" name="Google Shape;320;g1f1b7a68edc_0_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28" name="Google Shape;328;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8c7b7e697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8c7b7e697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What are three animals that live in ponds?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[Frogs, toads, salamanders]</a:t>
            </a:r>
            <a:endParaRPr/>
          </a:p>
        </p:txBody>
      </p:sp>
      <p:sp>
        <p:nvSpPr>
          <p:cNvPr id="334" name="Google Shape;334;g28c7b7e697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f1b7a68edc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g1f1b7a68edc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What are three animals that live in ponds?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[Frogs, toads, salamanders]</a:t>
            </a:r>
            <a:endParaRPr/>
          </a:p>
        </p:txBody>
      </p:sp>
      <p:sp>
        <p:nvSpPr>
          <p:cNvPr id="347" name="Google Shape;347;g1f1b7a68edc_0_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1f1b7a68ed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g1f1b7a68ed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Ponds can also be a source of water for _________ who need to water their fields.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[C. farmers]</a:t>
            </a:r>
            <a:endParaRPr/>
          </a:p>
        </p:txBody>
      </p:sp>
      <p:sp>
        <p:nvSpPr>
          <p:cNvPr id="360" name="Google Shape;360;g1f1b7a68ed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differences between lakes, oceans, ponds, reservoirs, and rivers?</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f1b7a68edc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g1f1b7a68edc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Ponds can also be a source of water for _________ who need to water their fields.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[C. farmers]</a:t>
            </a:r>
            <a:endParaRPr/>
          </a:p>
        </p:txBody>
      </p:sp>
      <p:sp>
        <p:nvSpPr>
          <p:cNvPr id="369" name="Google Shape;369;g1f1b7a68edc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b790e7f309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g2b790e7f309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True or false: Ponds can also be used in landscaping around homes.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 True]</a:t>
            </a:r>
            <a:endParaRPr/>
          </a:p>
        </p:txBody>
      </p:sp>
      <p:sp>
        <p:nvSpPr>
          <p:cNvPr id="378" name="Google Shape;378;g2b790e7f309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f1b7a68edc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1f1b7a68edc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True or false: Ponds can also be used in landscaping around homes.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 True]</a:t>
            </a:r>
            <a:endParaRPr/>
          </a:p>
        </p:txBody>
      </p:sp>
      <p:sp>
        <p:nvSpPr>
          <p:cNvPr id="387" name="Google Shape;387;g1f1b7a68edc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pond</a:t>
            </a:r>
            <a:r>
              <a:rPr lang="en-US"/>
              <a:t>.</a:t>
            </a:r>
            <a:endParaRPr/>
          </a:p>
        </p:txBody>
      </p:sp>
      <p:sp>
        <p:nvSpPr>
          <p:cNvPr id="396" name="Google Shape;396;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an example of a pond. It is a small body of water surrounded by land.</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rgbClr val="000000"/>
              </a:buClr>
              <a:buSzPts val="1400"/>
              <a:buFont typeface="Arial"/>
              <a:buNone/>
            </a:pPr>
            <a:endParaRPr/>
          </a:p>
        </p:txBody>
      </p:sp>
      <p:sp>
        <p:nvSpPr>
          <p:cNvPr id="403" name="Google Shape;403;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b790e7f309_0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b790e7f309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also an example of a pond. Again, it is small body of water surrounded by land.</a:t>
            </a:r>
            <a:endParaRPr/>
          </a:p>
          <a:p>
            <a:pPr marL="0" lvl="0" indent="0" algn="l" rtl="0">
              <a:lnSpc>
                <a:spcPct val="100000"/>
              </a:lnSpc>
              <a:spcBef>
                <a:spcPts val="0"/>
              </a:spcBef>
              <a:spcAft>
                <a:spcPts val="0"/>
              </a:spcAft>
              <a:buSzPts val="1400"/>
              <a:buNone/>
            </a:pPr>
            <a:endParaRPr/>
          </a:p>
        </p:txBody>
      </p:sp>
      <p:sp>
        <p:nvSpPr>
          <p:cNvPr id="412" name="Google Shape;412;g2b790e7f309_0_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pond.</a:t>
            </a:r>
            <a:endParaRPr/>
          </a:p>
        </p:txBody>
      </p:sp>
      <p:sp>
        <p:nvSpPr>
          <p:cNvPr id="422" name="Google Shape;42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This is not a pond. It is </a:t>
            </a:r>
            <a:r>
              <a:rPr lang="en-US" u="sng"/>
              <a:t>not</a:t>
            </a:r>
            <a:r>
              <a:rPr lang="en-US"/>
              <a:t> a small body of water surrounded by land.</a:t>
            </a:r>
            <a:endParaRPr/>
          </a:p>
          <a:p>
            <a:pPr marL="0" lvl="0" indent="0" algn="l" rtl="0">
              <a:lnSpc>
                <a:spcPct val="100000"/>
              </a:lnSpc>
              <a:spcBef>
                <a:spcPts val="0"/>
              </a:spcBef>
              <a:spcAft>
                <a:spcPts val="0"/>
              </a:spcAft>
              <a:buSzPts val="1400"/>
              <a:buNone/>
            </a:pPr>
            <a:endParaRPr/>
          </a:p>
        </p:txBody>
      </p:sp>
      <p:sp>
        <p:nvSpPr>
          <p:cNvPr id="429" name="Google Shape;42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This is also not a pond. It is </a:t>
            </a:r>
            <a:r>
              <a:rPr lang="en-US" u="sng"/>
              <a:t>not</a:t>
            </a:r>
            <a:r>
              <a:rPr lang="en-US"/>
              <a:t> a small body of water surrounded by land. </a:t>
            </a:r>
            <a:endParaRPr/>
          </a:p>
          <a:p>
            <a:pPr marL="0" lvl="0" indent="0" algn="l" rtl="0">
              <a:lnSpc>
                <a:spcPct val="100000"/>
              </a:lnSpc>
              <a:spcBef>
                <a:spcPts val="0"/>
              </a:spcBef>
              <a:spcAft>
                <a:spcPts val="0"/>
              </a:spcAft>
              <a:buClr>
                <a:schemeClr val="dk1"/>
              </a:buClr>
              <a:buSzPts val="1200"/>
              <a:buFont typeface="Calibri"/>
              <a:buNone/>
            </a:pPr>
            <a:endParaRPr/>
          </a:p>
        </p:txBody>
      </p:sp>
      <p:sp>
        <p:nvSpPr>
          <p:cNvPr id="438" name="Google Shape;43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47" name="Google Shape;44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5" name="Google Shape;14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a pond?</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left picture.]</a:t>
            </a:r>
            <a:endParaRPr/>
          </a:p>
        </p:txBody>
      </p:sp>
      <p:sp>
        <p:nvSpPr>
          <p:cNvPr id="453" name="Google Shape;45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1f1b7a68edc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g1f1b7a68edc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Which of these is a pond?</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left picture.]</a:t>
            </a:r>
            <a:endParaRPr/>
          </a:p>
        </p:txBody>
      </p:sp>
      <p:sp>
        <p:nvSpPr>
          <p:cNvPr id="464" name="Google Shape;464;g1f1b7a68edc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76" name="Google Shape;476;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a613fe29c9_2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a613fe29c9_2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a:t>A pond is a small body of water surrounded by land.</a:t>
            </a:r>
            <a:endParaRPr/>
          </a:p>
        </p:txBody>
      </p:sp>
      <p:sp>
        <p:nvSpPr>
          <p:cNvPr id="483" name="Google Shape;483;g2a613fe29c9_2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lang="en-US" b="1"/>
              <a:t>pond</a:t>
            </a:r>
            <a:r>
              <a:rPr lang="en-US">
                <a:solidFill>
                  <a:srgbClr val="242424"/>
                </a:solidFill>
              </a:rPr>
              <a:t>. </a:t>
            </a:r>
            <a:endParaRPr/>
          </a:p>
        </p:txBody>
      </p:sp>
      <p:sp>
        <p:nvSpPr>
          <p:cNvPr id="491" name="Google Shape;49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lang="en-US" b="1">
                <a:solidFill>
                  <a:srgbClr val="242424"/>
                </a:solidFill>
              </a:rPr>
              <a:t>ponds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lang="en-US" b="1"/>
              <a:t>pond.</a:t>
            </a:r>
            <a:endParaRPr>
              <a:solidFill>
                <a:schemeClr val="dk1"/>
              </a:solidFill>
            </a:endParaRPr>
          </a:p>
        </p:txBody>
      </p:sp>
      <p:sp>
        <p:nvSpPr>
          <p:cNvPr id="502" name="Google Shape;50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a613fe29c9_2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2a613fe29c9_2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picture of a pond from these four choices.</a:t>
            </a:r>
            <a:endParaRPr/>
          </a:p>
        </p:txBody>
      </p:sp>
      <p:sp>
        <p:nvSpPr>
          <p:cNvPr id="524" name="Google Shape;524;g2a613fe29c9_2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1f1ac5112ac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1f1ac5112ac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Choose the one correct picture of a pond</a:t>
            </a:r>
            <a:r>
              <a:rPr lang="en-US" b="1"/>
              <a:t> </a:t>
            </a:r>
            <a:r>
              <a:rPr lang="en-US"/>
              <a:t>from these four choices.</a:t>
            </a:r>
            <a:endParaRPr/>
          </a:p>
        </p:txBody>
      </p:sp>
      <p:sp>
        <p:nvSpPr>
          <p:cNvPr id="544" name="Google Shape;544;g1f1ac5112ac_0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Here is the Frayer model filled in with a picture of a pond.</a:t>
            </a:r>
            <a:endParaRPr>
              <a:solidFill>
                <a:schemeClr val="dk1"/>
              </a:solidFill>
            </a:endParaRPr>
          </a:p>
        </p:txBody>
      </p:sp>
      <p:sp>
        <p:nvSpPr>
          <p:cNvPr id="565" name="Google Shape;56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Choose the correct definition of a </a:t>
            </a:r>
            <a:r>
              <a:rPr lang="en-US" b="1"/>
              <a:t>pond </a:t>
            </a:r>
            <a:r>
              <a:rPr lang="en-US"/>
              <a:t>from the choices below.</a:t>
            </a:r>
            <a:endParaRPr sz="1200">
              <a:solidFill>
                <a:schemeClr val="dk1"/>
              </a:solidFill>
            </a:endParaRPr>
          </a:p>
        </p:txBody>
      </p:sp>
      <p:sp>
        <p:nvSpPr>
          <p:cNvPr id="588" name="Google Shape;588;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b807f687a5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b807f687a5_1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lake is a natural, large body of water surrounded by land.</a:t>
            </a:r>
            <a:endParaRPr/>
          </a:p>
        </p:txBody>
      </p:sp>
      <p:sp>
        <p:nvSpPr>
          <p:cNvPr id="151" name="Google Shape;151;g2b807f687a5_1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f1b7a68edc_0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g1f1b7a68edc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Choose the correct definition of a </a:t>
            </a:r>
            <a:r>
              <a:rPr lang="en-US" b="1"/>
              <a:t>pond </a:t>
            </a:r>
            <a:r>
              <a:rPr lang="en-US"/>
              <a:t>from the choices below.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 A small body of water surrounded by land.]</a:t>
            </a:r>
            <a:endParaRPr/>
          </a:p>
        </p:txBody>
      </p:sp>
      <p:sp>
        <p:nvSpPr>
          <p:cNvPr id="609" name="Google Shape;609;g1f1b7a68edc_0_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Here is the Frayer Model with a picture and the definition filled in for a </a:t>
            </a:r>
            <a:r>
              <a:rPr lang="en-US" b="1"/>
              <a:t>pond: </a:t>
            </a:r>
            <a:r>
              <a:rPr lang="en-US"/>
              <a:t>A small body of water surrounded by land.</a:t>
            </a:r>
            <a:endParaRPr>
              <a:solidFill>
                <a:schemeClr val="dk1"/>
              </a:solidFill>
            </a:endParaRPr>
          </a:p>
        </p:txBody>
      </p:sp>
      <p:sp>
        <p:nvSpPr>
          <p:cNvPr id="631" name="Google Shape;631;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Choose the correct example of a pond from the choices below.</a:t>
            </a:r>
            <a:endParaRPr sz="1200">
              <a:solidFill>
                <a:schemeClr val="dk1"/>
              </a:solidFill>
            </a:endParaRPr>
          </a:p>
        </p:txBody>
      </p:sp>
      <p:sp>
        <p:nvSpPr>
          <p:cNvPr id="655" name="Google Shape;655;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1f1b7a68edc_0_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1f1b7a68edc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 small body of water used for farming” is correct! This is an example of a </a:t>
            </a:r>
            <a:r>
              <a:rPr lang="en-US" b="1"/>
              <a:t>pond.</a:t>
            </a:r>
            <a:endParaRPr sz="1200">
              <a:solidFill>
                <a:schemeClr val="dk1"/>
              </a:solidFill>
            </a:endParaRPr>
          </a:p>
        </p:txBody>
      </p:sp>
      <p:sp>
        <p:nvSpPr>
          <p:cNvPr id="676" name="Google Shape;676;g1f1b7a68edc_0_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5e11802ac4_0_25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25e11802ac4_0_25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100"/>
              <a:t>Here is the Frayer Model with a picture, definition, and an example of a </a:t>
            </a:r>
            <a:r>
              <a:rPr lang="en-US" sz="1100" b="1"/>
              <a:t>pond:</a:t>
            </a:r>
            <a:r>
              <a:rPr lang="en-US" sz="1100"/>
              <a:t> </a:t>
            </a:r>
            <a:r>
              <a:rPr lang="en-US"/>
              <a:t>A small body of water used for farming.</a:t>
            </a:r>
            <a:endParaRPr sz="1100">
              <a:solidFill>
                <a:schemeClr val="dk1"/>
              </a:solidFill>
            </a:endParaRPr>
          </a:p>
        </p:txBody>
      </p:sp>
      <p:sp>
        <p:nvSpPr>
          <p:cNvPr id="698" name="Google Shape;698;g25e11802ac4_0_25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a:t>
            </a:r>
            <a:r>
              <a:rPr lang="en-US" b="1"/>
              <a:t>ponds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723" name="Google Shape;723;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f1b7a68edc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1f1b7a68edc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sz="1100"/>
              <a:t>“Ponds give water to farmers to help them create food for us to eat.” That is correct! This is an example of how ponds impact your life.</a:t>
            </a:r>
            <a:endParaRPr sz="1200">
              <a:solidFill>
                <a:schemeClr val="dk1"/>
              </a:solidFill>
            </a:endParaRPr>
          </a:p>
        </p:txBody>
      </p:sp>
      <p:sp>
        <p:nvSpPr>
          <p:cNvPr id="744" name="Google Shape;744;g1f1b7a68edc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25e11802ac4_0_26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25e11802ac4_0_26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solidFill>
                  <a:schemeClr val="dk1"/>
                </a:solidFill>
              </a:rPr>
              <a:t>Here is the Frayer Model with a picture, definition, example, and a correct response to “how d</a:t>
            </a:r>
            <a:r>
              <a:rPr lang="en-US" sz="1100"/>
              <a:t>o </a:t>
            </a:r>
            <a:r>
              <a:rPr lang="en-US" sz="1100" b="1"/>
              <a:t>ponds</a:t>
            </a:r>
            <a:r>
              <a:rPr lang="en-US" sz="1100" b="1">
                <a:solidFill>
                  <a:schemeClr val="dk1"/>
                </a:solidFill>
              </a:rPr>
              <a:t> </a:t>
            </a:r>
            <a:r>
              <a:rPr lang="en-US" sz="1100">
                <a:solidFill>
                  <a:schemeClr val="dk1"/>
                </a:solidFill>
              </a:rPr>
              <a:t>impact my life?”: </a:t>
            </a:r>
            <a:r>
              <a:rPr lang="en-US" sz="1100"/>
              <a:t>Ponds give water to farmers to help them create food for us to eat.</a:t>
            </a:r>
            <a:endParaRPr sz="1100"/>
          </a:p>
        </p:txBody>
      </p:sp>
      <p:sp>
        <p:nvSpPr>
          <p:cNvPr id="766" name="Google Shape;766;g25e11802ac4_0_26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1" name="Google Shape;791;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92" name="Google Shape;792;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2b790e7f309_0_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g2b790e7f309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None/>
            </a:pPr>
            <a:r>
              <a:rPr lang="en-US"/>
              <a:t>A </a:t>
            </a:r>
            <a:r>
              <a:rPr lang="en-US" b="1"/>
              <a:t>pond</a:t>
            </a:r>
            <a:r>
              <a:rPr lang="en-US"/>
              <a:t> is a small body of water surrounded by land.</a:t>
            </a:r>
            <a:endParaRPr/>
          </a:p>
        </p:txBody>
      </p:sp>
      <p:sp>
        <p:nvSpPr>
          <p:cNvPr id="799" name="Google Shape;799;g2b790e7f309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b808918c9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2b808918c9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reservoir is a man-made, large body of water surrounded by land.</a:t>
            </a:r>
            <a:endParaRPr/>
          </a:p>
        </p:txBody>
      </p:sp>
      <p:sp>
        <p:nvSpPr>
          <p:cNvPr id="159" name="Google Shape;159;g2b808918c9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2b790e7f309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2b790e7f309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Our “big question” is: </a:t>
            </a:r>
            <a:r>
              <a:rPr lang="en-US" b="1"/>
              <a:t>What are the differences between lakes, oceans, ponds, reservoirs, and rivers?</a:t>
            </a:r>
            <a:endParaRPr/>
          </a:p>
          <a:p>
            <a:pPr marL="0" lvl="0" indent="0" algn="l" rtl="0">
              <a:lnSpc>
                <a:spcPct val="100000"/>
              </a:lnSpc>
              <a:spcBef>
                <a:spcPts val="0"/>
              </a:spcBef>
              <a:spcAft>
                <a:spcPts val="0"/>
              </a:spcAft>
              <a:buSzPts val="1400"/>
              <a:buNone/>
            </a:pPr>
            <a:r>
              <a:rPr lang="en-US"/>
              <a:t>Does anyone have any additional examples to share that haven’t been discussed yet?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807" name="Google Shape;807;g2b790e7f309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Font typeface="Arial"/>
              <a:buNone/>
            </a:pPr>
            <a:r>
              <a:rPr lang="en-US"/>
              <a:t>Click the link above for an extension video on pond ecosystems. Jot down 2 or 3 new facts that you learn about ponds. Discuss them as a class.</a:t>
            </a:r>
            <a:endParaRPr/>
          </a:p>
          <a:p>
            <a:pPr marL="0" lvl="0" indent="0" algn="l" rtl="0">
              <a:lnSpc>
                <a:spcPct val="100000"/>
              </a:lnSpc>
              <a:spcBef>
                <a:spcPts val="0"/>
              </a:spcBef>
              <a:spcAft>
                <a:spcPts val="0"/>
              </a:spcAft>
              <a:buClr>
                <a:schemeClr val="dk1"/>
              </a:buClr>
              <a:buSzPts val="1800"/>
              <a:buFont typeface="Arial"/>
              <a:buNone/>
            </a:pPr>
            <a:endParaRPr/>
          </a:p>
        </p:txBody>
      </p:sp>
      <p:sp>
        <p:nvSpPr>
          <p:cNvPr id="820" name="Google Shape;820;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31" name="Google Shape;831;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6" name="Google Shape;8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a5a1442303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2a5a1442303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ocean is a giant body of saltwater.</a:t>
            </a:r>
            <a:endParaRPr/>
          </a:p>
        </p:txBody>
      </p:sp>
      <p:sp>
        <p:nvSpPr>
          <p:cNvPr id="167" name="Google Shape;167;g2a5a1442303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f1b7a68edc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1f1b7a68edc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river is a long, winding stream of water that constantly moves.</a:t>
            </a:r>
            <a:endParaRPr/>
          </a:p>
        </p:txBody>
      </p:sp>
      <p:sp>
        <p:nvSpPr>
          <p:cNvPr id="175" name="Google Shape;175;g1f1b7a68edc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83" name="Google Shape;18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7.pn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ada_AxUL4rY&amp;ab_channel=Smithsonian%27sNationalZoo"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b807f687a5_1_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b807f687a5_1_9"/>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 lake is a _____, large body of water surrounded by land.</a:t>
            </a:r>
            <a:endParaRPr sz="3200" b="0" i="0" u="none" strike="noStrike" cap="none">
              <a:solidFill>
                <a:srgbClr val="000000"/>
              </a:solidFill>
              <a:latin typeface="Arial"/>
              <a:ea typeface="Arial"/>
              <a:cs typeface="Arial"/>
              <a:sym typeface="Arial"/>
            </a:endParaRPr>
          </a:p>
        </p:txBody>
      </p:sp>
      <p:sp>
        <p:nvSpPr>
          <p:cNvPr id="193" name="Google Shape;193;g2b807f687a5_1_9"/>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man-made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natural</a:t>
            </a:r>
            <a:endParaRPr sz="1400" b="0" i="0" u="none" strike="noStrike" cap="none">
              <a:solidFill>
                <a:srgbClr val="000000"/>
              </a:solidFill>
              <a:latin typeface="Arial"/>
              <a:ea typeface="Arial"/>
              <a:cs typeface="Arial"/>
              <a:sym typeface="Arial"/>
            </a:endParaRPr>
          </a:p>
        </p:txBody>
      </p:sp>
      <p:pic>
        <p:nvPicPr>
          <p:cNvPr id="194" name="Google Shape;194;g2b807f687a5_1_9"/>
          <p:cNvPicPr preferRelativeResize="0"/>
          <p:nvPr/>
        </p:nvPicPr>
        <p:blipFill rotWithShape="1">
          <a:blip r:embed="rId4">
            <a:alphaModFix/>
          </a:blip>
          <a:srcRect/>
          <a:stretch/>
        </p:blipFill>
        <p:spPr>
          <a:xfrm>
            <a:off x="3435750" y="3857250"/>
            <a:ext cx="5542200" cy="277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b807f687a5_1_2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2b807f687a5_1_2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 lake is a _____, large body of water surrounded by land.</a:t>
            </a:r>
            <a:endParaRPr sz="3200" b="0" i="0" u="none" strike="noStrike" cap="none">
              <a:solidFill>
                <a:srgbClr val="000000"/>
              </a:solidFill>
              <a:latin typeface="Arial"/>
              <a:ea typeface="Arial"/>
              <a:cs typeface="Arial"/>
              <a:sym typeface="Arial"/>
            </a:endParaRPr>
          </a:p>
        </p:txBody>
      </p:sp>
      <p:sp>
        <p:nvSpPr>
          <p:cNvPr id="202" name="Google Shape;202;g2b807f687a5_1_2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man-made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natural</a:t>
            </a:r>
            <a:endParaRPr sz="1400" b="0" i="0" u="none" strike="noStrike" cap="none">
              <a:solidFill>
                <a:srgbClr val="FF0000"/>
              </a:solidFill>
              <a:latin typeface="Arial"/>
              <a:ea typeface="Arial"/>
              <a:cs typeface="Arial"/>
              <a:sym typeface="Arial"/>
            </a:endParaRPr>
          </a:p>
        </p:txBody>
      </p:sp>
      <p:pic>
        <p:nvPicPr>
          <p:cNvPr id="203" name="Google Shape;203;g2b807f687a5_1_20"/>
          <p:cNvPicPr preferRelativeResize="0"/>
          <p:nvPr/>
        </p:nvPicPr>
        <p:blipFill rotWithShape="1">
          <a:blip r:embed="rId4">
            <a:alphaModFix/>
          </a:blip>
          <a:srcRect/>
          <a:stretch/>
        </p:blipFill>
        <p:spPr>
          <a:xfrm>
            <a:off x="3435750" y="3857250"/>
            <a:ext cx="5542200" cy="2771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b808918c96_0_1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g2b808918c96_0_1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True or false: A reservoir is a man-made, large body of water surrounded by land.</a:t>
            </a:r>
            <a:endParaRPr sz="3200" b="0" i="0" u="none" strike="noStrike" cap="none">
              <a:solidFill>
                <a:srgbClr val="000000"/>
              </a:solidFill>
              <a:latin typeface="Arial"/>
              <a:ea typeface="Arial"/>
              <a:cs typeface="Arial"/>
              <a:sym typeface="Arial"/>
            </a:endParaRPr>
          </a:p>
        </p:txBody>
      </p:sp>
      <p:sp>
        <p:nvSpPr>
          <p:cNvPr id="211" name="Google Shape;211;g2b808918c96_0_1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True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212" name="Google Shape;212;g2b808918c96_0_10"/>
          <p:cNvPicPr preferRelativeResize="0"/>
          <p:nvPr/>
        </p:nvPicPr>
        <p:blipFill rotWithShape="1">
          <a:blip r:embed="rId4">
            <a:alphaModFix/>
          </a:blip>
          <a:srcRect/>
          <a:stretch/>
        </p:blipFill>
        <p:spPr>
          <a:xfrm>
            <a:off x="3768800" y="3123650"/>
            <a:ext cx="5077999" cy="3399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b808918c96_0_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g2b808918c96_0_19"/>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True or false: A reservoir is a man-made, large body of water surrounded by land.</a:t>
            </a:r>
            <a:endParaRPr sz="3200" b="0" i="0" u="none" strike="noStrike" cap="none">
              <a:solidFill>
                <a:srgbClr val="000000"/>
              </a:solidFill>
              <a:latin typeface="Arial"/>
              <a:ea typeface="Arial"/>
              <a:cs typeface="Arial"/>
              <a:sym typeface="Arial"/>
            </a:endParaRPr>
          </a:p>
        </p:txBody>
      </p:sp>
      <p:sp>
        <p:nvSpPr>
          <p:cNvPr id="220" name="Google Shape;220;g2b808918c96_0_19"/>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True</a:t>
            </a:r>
            <a:endParaRPr sz="3200" b="0"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pic>
        <p:nvPicPr>
          <p:cNvPr id="221" name="Google Shape;221;g2b808918c96_0_19"/>
          <p:cNvPicPr preferRelativeResize="0"/>
          <p:nvPr/>
        </p:nvPicPr>
        <p:blipFill rotWithShape="1">
          <a:blip r:embed="rId4">
            <a:alphaModFix/>
          </a:blip>
          <a:srcRect/>
          <a:stretch/>
        </p:blipFill>
        <p:spPr>
          <a:xfrm>
            <a:off x="3768800" y="3123650"/>
            <a:ext cx="5077999" cy="3399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b805786743_0_33"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2b805786743_0_33"/>
          <p:cNvSpPr txBox="1"/>
          <p:nvPr/>
        </p:nvSpPr>
        <p:spPr>
          <a:xfrm>
            <a:off x="983850" y="416675"/>
            <a:ext cx="7772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An ocean is a giant body of __________.</a:t>
            </a:r>
            <a:endParaRPr sz="3200" b="0" i="0" u="none" strike="noStrike" cap="none">
              <a:solidFill>
                <a:srgbClr val="000000"/>
              </a:solidFill>
              <a:latin typeface="Arial"/>
              <a:ea typeface="Arial"/>
              <a:cs typeface="Arial"/>
              <a:sym typeface="Arial"/>
            </a:endParaRPr>
          </a:p>
        </p:txBody>
      </p:sp>
      <p:sp>
        <p:nvSpPr>
          <p:cNvPr id="229" name="Google Shape;229;g2b805786743_0_33"/>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saltwater</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freshwater</a:t>
            </a:r>
            <a:endParaRPr sz="1400" b="0" i="0" u="none" strike="noStrike" cap="none">
              <a:solidFill>
                <a:schemeClr val="dk1"/>
              </a:solidFill>
              <a:latin typeface="Arial"/>
              <a:ea typeface="Arial"/>
              <a:cs typeface="Arial"/>
              <a:sym typeface="Arial"/>
            </a:endParaRPr>
          </a:p>
        </p:txBody>
      </p:sp>
      <p:pic>
        <p:nvPicPr>
          <p:cNvPr id="230" name="Google Shape;230;g2b805786743_0_33"/>
          <p:cNvPicPr preferRelativeResize="0"/>
          <p:nvPr/>
        </p:nvPicPr>
        <p:blipFill rotWithShape="1">
          <a:blip r:embed="rId4">
            <a:alphaModFix/>
          </a:blip>
          <a:srcRect/>
          <a:stretch/>
        </p:blipFill>
        <p:spPr>
          <a:xfrm>
            <a:off x="3973446" y="3222000"/>
            <a:ext cx="4782499" cy="31915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1f1ac5112ac_0_4"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g1f1ac5112ac_0_4"/>
          <p:cNvSpPr txBox="1"/>
          <p:nvPr/>
        </p:nvSpPr>
        <p:spPr>
          <a:xfrm>
            <a:off x="983850" y="416675"/>
            <a:ext cx="77721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b="0" i="0" u="none" strike="noStrike" cap="none">
                <a:solidFill>
                  <a:srgbClr val="000000"/>
                </a:solidFill>
                <a:latin typeface="Calibri"/>
                <a:ea typeface="Calibri"/>
                <a:cs typeface="Calibri"/>
                <a:sym typeface="Calibri"/>
              </a:rPr>
              <a:t>An ocean is a giant body of __________.</a:t>
            </a:r>
            <a:endParaRPr sz="3200" b="0" i="0" u="none" strike="noStrike" cap="none">
              <a:solidFill>
                <a:srgbClr val="000000"/>
              </a:solidFill>
              <a:latin typeface="Arial"/>
              <a:ea typeface="Arial"/>
              <a:cs typeface="Arial"/>
              <a:sym typeface="Arial"/>
            </a:endParaRPr>
          </a:p>
        </p:txBody>
      </p:sp>
      <p:sp>
        <p:nvSpPr>
          <p:cNvPr id="238" name="Google Shape;238;g1f1ac5112ac_0_4"/>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saltwater</a:t>
            </a:r>
            <a:endParaRPr sz="3200" b="0"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freshwater</a:t>
            </a:r>
            <a:endParaRPr sz="1400" b="0" i="0" u="none" strike="noStrike" cap="none">
              <a:solidFill>
                <a:schemeClr val="dk1"/>
              </a:solidFill>
              <a:latin typeface="Arial"/>
              <a:ea typeface="Arial"/>
              <a:cs typeface="Arial"/>
              <a:sym typeface="Arial"/>
            </a:endParaRPr>
          </a:p>
        </p:txBody>
      </p:sp>
      <p:pic>
        <p:nvPicPr>
          <p:cNvPr id="239" name="Google Shape;239;g1f1ac5112ac_0_4"/>
          <p:cNvPicPr preferRelativeResize="0"/>
          <p:nvPr/>
        </p:nvPicPr>
        <p:blipFill rotWithShape="1">
          <a:blip r:embed="rId4">
            <a:alphaModFix/>
          </a:blip>
          <a:srcRect/>
          <a:stretch/>
        </p:blipFill>
        <p:spPr>
          <a:xfrm>
            <a:off x="3973446" y="3222000"/>
            <a:ext cx="4782499" cy="3191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f1b7a68edc_0_10"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f1b7a68edc_0_10"/>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True or false: A river is a long, winding stream of water that does </a:t>
            </a:r>
            <a:r>
              <a:rPr lang="en-US" sz="3200" u="sng">
                <a:latin typeface="Calibri"/>
                <a:ea typeface="Calibri"/>
                <a:cs typeface="Calibri"/>
                <a:sym typeface="Calibri"/>
              </a:rPr>
              <a:t>not</a:t>
            </a:r>
            <a:r>
              <a:rPr lang="en-US" sz="3200">
                <a:latin typeface="Calibri"/>
                <a:ea typeface="Calibri"/>
                <a:cs typeface="Calibri"/>
                <a:sym typeface="Calibri"/>
              </a:rPr>
              <a:t> move</a:t>
            </a:r>
            <a:r>
              <a:rPr lang="en-US" sz="3200" b="0" i="0" u="none" strike="noStrike" cap="none">
                <a:solidFill>
                  <a:srgbClr val="000000"/>
                </a:solidFill>
                <a:latin typeface="Calibri"/>
                <a:ea typeface="Calibri"/>
                <a:cs typeface="Calibri"/>
                <a:sym typeface="Calibri"/>
              </a:rPr>
              <a:t>.</a:t>
            </a:r>
            <a:endParaRPr sz="3200" b="0" i="0" u="none" strike="noStrike" cap="none">
              <a:solidFill>
                <a:srgbClr val="000000"/>
              </a:solidFill>
              <a:latin typeface="Arial"/>
              <a:ea typeface="Arial"/>
              <a:cs typeface="Arial"/>
              <a:sym typeface="Arial"/>
            </a:endParaRPr>
          </a:p>
        </p:txBody>
      </p:sp>
      <p:sp>
        <p:nvSpPr>
          <p:cNvPr id="247" name="Google Shape;247;g1f1b7a68edc_0_10"/>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False</a:t>
            </a:r>
            <a:endParaRPr sz="1400" b="0" i="0" u="none" strike="noStrike" cap="none">
              <a:solidFill>
                <a:schemeClr val="dk1"/>
              </a:solidFill>
              <a:latin typeface="Arial"/>
              <a:ea typeface="Arial"/>
              <a:cs typeface="Arial"/>
              <a:sym typeface="Arial"/>
            </a:endParaRPr>
          </a:p>
        </p:txBody>
      </p:sp>
      <p:pic>
        <p:nvPicPr>
          <p:cNvPr id="248" name="Google Shape;248;g1f1b7a68edc_0_10"/>
          <p:cNvPicPr preferRelativeResize="0"/>
          <p:nvPr/>
        </p:nvPicPr>
        <p:blipFill rotWithShape="1">
          <a:blip r:embed="rId4">
            <a:alphaModFix/>
          </a:blip>
          <a:srcRect/>
          <a:stretch/>
        </p:blipFill>
        <p:spPr>
          <a:xfrm>
            <a:off x="3514727" y="2996675"/>
            <a:ext cx="5326425" cy="35658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1f1b7a68edc_0_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1f1b7a68edc_0_19"/>
          <p:cNvSpPr txBox="1"/>
          <p:nvPr/>
        </p:nvSpPr>
        <p:spPr>
          <a:xfrm>
            <a:off x="983850" y="416675"/>
            <a:ext cx="77721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500"/>
              <a:buFont typeface="Arial"/>
              <a:buNone/>
            </a:pPr>
            <a:r>
              <a:rPr lang="en-US" sz="3200">
                <a:latin typeface="Calibri"/>
                <a:ea typeface="Calibri"/>
                <a:cs typeface="Calibri"/>
                <a:sym typeface="Calibri"/>
              </a:rPr>
              <a:t>True or false: A river is a long, winding stream of water that does </a:t>
            </a:r>
            <a:r>
              <a:rPr lang="en-US" sz="3200" u="sng">
                <a:latin typeface="Calibri"/>
                <a:ea typeface="Calibri"/>
                <a:cs typeface="Calibri"/>
                <a:sym typeface="Calibri"/>
              </a:rPr>
              <a:t>not</a:t>
            </a:r>
            <a:r>
              <a:rPr lang="en-US" sz="3200">
                <a:latin typeface="Calibri"/>
                <a:ea typeface="Calibri"/>
                <a:cs typeface="Calibri"/>
                <a:sym typeface="Calibri"/>
              </a:rPr>
              <a:t> move</a:t>
            </a:r>
            <a:r>
              <a:rPr lang="en-US" sz="3200" b="0" i="0" u="none" strike="noStrike" cap="none">
                <a:solidFill>
                  <a:srgbClr val="000000"/>
                </a:solidFill>
                <a:latin typeface="Calibri"/>
                <a:ea typeface="Calibri"/>
                <a:cs typeface="Calibri"/>
                <a:sym typeface="Calibri"/>
              </a:rPr>
              <a:t>.</a:t>
            </a:r>
            <a:endParaRPr sz="3200" b="0" i="0" u="none" strike="noStrike" cap="none">
              <a:solidFill>
                <a:srgbClr val="000000"/>
              </a:solidFill>
              <a:latin typeface="Arial"/>
              <a:ea typeface="Arial"/>
              <a:cs typeface="Arial"/>
              <a:sym typeface="Arial"/>
            </a:endParaRPr>
          </a:p>
        </p:txBody>
      </p:sp>
      <p:sp>
        <p:nvSpPr>
          <p:cNvPr id="256" name="Google Shape;256;g1f1b7a68edc_0_19"/>
          <p:cNvSpPr txBox="1"/>
          <p:nvPr/>
        </p:nvSpPr>
        <p:spPr>
          <a:xfrm>
            <a:off x="435750" y="2185200"/>
            <a:ext cx="3000000" cy="12438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True</a:t>
            </a:r>
            <a:endParaRPr sz="3200" b="0" i="0" u="none" strike="noStrike" cap="none">
              <a:solidFill>
                <a:schemeClr val="dk1"/>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False</a:t>
            </a:r>
            <a:endParaRPr sz="1400" b="0" i="0" u="none" strike="noStrike" cap="none">
              <a:solidFill>
                <a:srgbClr val="FF0000"/>
              </a:solidFill>
              <a:latin typeface="Arial"/>
              <a:ea typeface="Arial"/>
              <a:cs typeface="Arial"/>
              <a:sym typeface="Arial"/>
            </a:endParaRPr>
          </a:p>
        </p:txBody>
      </p:sp>
      <p:pic>
        <p:nvPicPr>
          <p:cNvPr id="257" name="Google Shape;257;g1f1b7a68edc_0_19"/>
          <p:cNvPicPr preferRelativeResize="0"/>
          <p:nvPr/>
        </p:nvPicPr>
        <p:blipFill rotWithShape="1">
          <a:blip r:embed="rId4">
            <a:alphaModFix/>
          </a:blip>
          <a:srcRect/>
          <a:stretch/>
        </p:blipFill>
        <p:spPr>
          <a:xfrm>
            <a:off x="3514727" y="2996675"/>
            <a:ext cx="5326425" cy="35658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a:solidFill>
                  <a:schemeClr val="dk1"/>
                </a:solidFill>
                <a:latin typeface="Calibri"/>
                <a:ea typeface="Calibri"/>
                <a:cs typeface="Calibri"/>
                <a:sym typeface="Calibri"/>
              </a:rPr>
              <a:t>Pond</a:t>
            </a:r>
            <a:endParaRPr sz="1400" b="0" i="0" u="none" strike="noStrike" cap="none">
              <a:solidFill>
                <a:srgbClr val="000000"/>
              </a:solidFill>
              <a:latin typeface="Arial"/>
              <a:ea typeface="Arial"/>
              <a:cs typeface="Arial"/>
              <a:sym typeface="Arial"/>
            </a:endParaRPr>
          </a:p>
        </p:txBody>
      </p:sp>
      <p:sp>
        <p:nvSpPr>
          <p:cNvPr id="264" name="Google Shape;264;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27e576c1a67_0_281"/>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Pond</a:t>
            </a:r>
            <a:r>
              <a:rPr lang="en-US" b="1">
                <a:solidFill>
                  <a:schemeClr val="dk1"/>
                </a:solidFill>
              </a:rPr>
              <a:t>: </a:t>
            </a:r>
            <a:r>
              <a:rPr lang="en-US">
                <a:solidFill>
                  <a:schemeClr val="dk1"/>
                </a:solidFill>
              </a:rPr>
              <a:t>A small body of water surrounded by land.</a:t>
            </a:r>
            <a:endParaRPr>
              <a:solidFill>
                <a:schemeClr val="dk1"/>
              </a:solidFill>
            </a:endParaRPr>
          </a:p>
        </p:txBody>
      </p:sp>
      <p:sp>
        <p:nvSpPr>
          <p:cNvPr id="272" name="Google Shape;272;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3" name="Google Shape;273;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74" name="Google Shape;274;g27e576c1a67_0_281"/>
          <p:cNvPicPr preferRelativeResize="0"/>
          <p:nvPr/>
        </p:nvPicPr>
        <p:blipFill rotWithShape="1">
          <a:blip r:embed="rId5">
            <a:alphaModFix/>
          </a:blip>
          <a:srcRect/>
          <a:stretch/>
        </p:blipFill>
        <p:spPr>
          <a:xfrm>
            <a:off x="1044212" y="1910925"/>
            <a:ext cx="7055583" cy="4723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2862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247400" y="368000"/>
            <a:ext cx="66492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a:latin typeface="Calibri"/>
                <a:ea typeface="Calibri"/>
                <a:cs typeface="Calibri"/>
                <a:sym typeface="Calibri"/>
              </a:rPr>
              <a:t>Pond</a:t>
            </a:r>
            <a:endParaRPr sz="1800" b="0" i="0" u="none" strike="noStrike" cap="none">
              <a:solidFill>
                <a:srgbClr val="000000"/>
              </a:solidFill>
              <a:latin typeface="Calibri"/>
              <a:ea typeface="Calibri"/>
              <a:cs typeface="Calibri"/>
              <a:sym typeface="Calibri"/>
            </a:endParaRPr>
          </a:p>
        </p:txBody>
      </p:sp>
      <p:pic>
        <p:nvPicPr>
          <p:cNvPr id="128" name="Google Shape;128;p2"/>
          <p:cNvPicPr preferRelativeResize="0"/>
          <p:nvPr/>
        </p:nvPicPr>
        <p:blipFill rotWithShape="1">
          <a:blip r:embed="rId3">
            <a:alphaModFix/>
          </a:blip>
          <a:srcRect/>
          <a:stretch/>
        </p:blipFill>
        <p:spPr>
          <a:xfrm>
            <a:off x="782571" y="1289896"/>
            <a:ext cx="7578849" cy="507369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27e576c1a67_0_364"/>
          <p:cNvSpPr txBox="1"/>
          <p:nvPr/>
        </p:nvSpPr>
        <p:spPr>
          <a:xfrm>
            <a:off x="1951950" y="526375"/>
            <a:ext cx="5763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a:t>
            </a:r>
            <a:r>
              <a:rPr lang="en-US" sz="3600">
                <a:solidFill>
                  <a:schemeClr val="dk1"/>
                </a:solidFill>
                <a:latin typeface="Calibri"/>
                <a:ea typeface="Calibri"/>
                <a:cs typeface="Calibri"/>
                <a:sym typeface="Calibri"/>
              </a:rPr>
              <a:t>pond</a:t>
            </a:r>
            <a:r>
              <a:rPr lang="en-US" sz="3600" b="0" i="0" u="none" strike="noStrike" cap="none">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287" name="Google Shape;287;g27e576c1a67_0_36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8" name="Google Shape;288;g27e576c1a67_0_364"/>
          <p:cNvPicPr preferRelativeResize="0"/>
          <p:nvPr/>
        </p:nvPicPr>
        <p:blipFill rotWithShape="1">
          <a:blip r:embed="rId4">
            <a:alphaModFix/>
          </a:blip>
          <a:srcRect/>
          <a:stretch/>
        </p:blipFill>
        <p:spPr>
          <a:xfrm>
            <a:off x="1305812" y="1843250"/>
            <a:ext cx="7055583" cy="47233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5" name="Google Shape;295;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a613fe29c9_0_155"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2a613fe29c9_0_155"/>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Ponds provide unique habitats for amphibians such as frogs, toads, and salamanders.</a:t>
            </a:r>
            <a:endParaRPr sz="3200" b="0" i="0" u="none" strike="noStrike" cap="none">
              <a:solidFill>
                <a:schemeClr val="dk1"/>
              </a:solidFill>
              <a:latin typeface="Calibri"/>
              <a:ea typeface="Calibri"/>
              <a:cs typeface="Calibri"/>
              <a:sym typeface="Calibri"/>
            </a:endParaRPr>
          </a:p>
        </p:txBody>
      </p:sp>
      <p:sp>
        <p:nvSpPr>
          <p:cNvPr id="303" name="Google Shape;303;g2a613fe29c9_0_155"/>
          <p:cNvSpPr txBox="1"/>
          <p:nvPr/>
        </p:nvSpPr>
        <p:spPr>
          <a:xfrm>
            <a:off x="859900" y="48188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frogs</a:t>
            </a:r>
            <a:endParaRPr sz="3200" b="0" i="0" u="none" strike="noStrike" cap="none">
              <a:solidFill>
                <a:schemeClr val="dk1"/>
              </a:solidFill>
              <a:latin typeface="Calibri"/>
              <a:ea typeface="Calibri"/>
              <a:cs typeface="Calibri"/>
              <a:sym typeface="Calibri"/>
            </a:endParaRPr>
          </a:p>
        </p:txBody>
      </p:sp>
      <p:sp>
        <p:nvSpPr>
          <p:cNvPr id="304" name="Google Shape;304;g2a613fe29c9_0_155"/>
          <p:cNvSpPr txBox="1"/>
          <p:nvPr/>
        </p:nvSpPr>
        <p:spPr>
          <a:xfrm>
            <a:off x="3867750" y="48188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toads</a:t>
            </a:r>
            <a:endParaRPr sz="3200" b="0" i="0" u="none" strike="noStrike" cap="none">
              <a:solidFill>
                <a:schemeClr val="dk1"/>
              </a:solidFill>
              <a:latin typeface="Calibri"/>
              <a:ea typeface="Calibri"/>
              <a:cs typeface="Calibri"/>
              <a:sym typeface="Calibri"/>
            </a:endParaRPr>
          </a:p>
        </p:txBody>
      </p:sp>
      <p:sp>
        <p:nvSpPr>
          <p:cNvPr id="305" name="Google Shape;305;g2a613fe29c9_0_155"/>
          <p:cNvSpPr txBox="1"/>
          <p:nvPr/>
        </p:nvSpPr>
        <p:spPr>
          <a:xfrm>
            <a:off x="6478775" y="4818875"/>
            <a:ext cx="25611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dk1"/>
                </a:solidFill>
                <a:latin typeface="Calibri"/>
                <a:ea typeface="Calibri"/>
                <a:cs typeface="Calibri"/>
                <a:sym typeface="Calibri"/>
              </a:rPr>
              <a:t>salamanders</a:t>
            </a:r>
            <a:endParaRPr sz="3200" b="0" i="0" u="none" strike="noStrike" cap="none">
              <a:solidFill>
                <a:schemeClr val="dk1"/>
              </a:solidFill>
              <a:latin typeface="Calibri"/>
              <a:ea typeface="Calibri"/>
              <a:cs typeface="Calibri"/>
              <a:sym typeface="Calibri"/>
            </a:endParaRPr>
          </a:p>
        </p:txBody>
      </p:sp>
      <p:pic>
        <p:nvPicPr>
          <p:cNvPr id="306" name="Google Shape;306;g2a613fe29c9_0_155"/>
          <p:cNvPicPr preferRelativeResize="0"/>
          <p:nvPr/>
        </p:nvPicPr>
        <p:blipFill>
          <a:blip r:embed="rId4">
            <a:alphaModFix/>
          </a:blip>
          <a:stretch>
            <a:fillRect/>
          </a:stretch>
        </p:blipFill>
        <p:spPr>
          <a:xfrm>
            <a:off x="76500" y="2586850"/>
            <a:ext cx="2975301" cy="1984499"/>
          </a:xfrm>
          <a:prstGeom prst="rect">
            <a:avLst/>
          </a:prstGeom>
          <a:noFill/>
          <a:ln>
            <a:noFill/>
          </a:ln>
        </p:spPr>
      </p:pic>
      <p:pic>
        <p:nvPicPr>
          <p:cNvPr id="307" name="Google Shape;307;g2a613fe29c9_0_155"/>
          <p:cNvPicPr preferRelativeResize="0"/>
          <p:nvPr/>
        </p:nvPicPr>
        <p:blipFill>
          <a:blip r:embed="rId5">
            <a:alphaModFix/>
          </a:blip>
          <a:stretch>
            <a:fillRect/>
          </a:stretch>
        </p:blipFill>
        <p:spPr>
          <a:xfrm>
            <a:off x="3170875" y="2539839"/>
            <a:ext cx="2816577" cy="2078525"/>
          </a:xfrm>
          <a:prstGeom prst="rect">
            <a:avLst/>
          </a:prstGeom>
          <a:noFill/>
          <a:ln>
            <a:noFill/>
          </a:ln>
        </p:spPr>
      </p:pic>
      <p:pic>
        <p:nvPicPr>
          <p:cNvPr id="308" name="Google Shape;308;g2a613fe29c9_0_155"/>
          <p:cNvPicPr preferRelativeResize="0"/>
          <p:nvPr/>
        </p:nvPicPr>
        <p:blipFill>
          <a:blip r:embed="rId6">
            <a:alphaModFix/>
          </a:blip>
          <a:stretch>
            <a:fillRect/>
          </a:stretch>
        </p:blipFill>
        <p:spPr>
          <a:xfrm>
            <a:off x="6106525" y="2599950"/>
            <a:ext cx="2933325" cy="1832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2a5a1442303_0_49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g2a5a1442303_0_494"/>
          <p:cNvSpPr txBox="1"/>
          <p:nvPr/>
        </p:nvSpPr>
        <p:spPr>
          <a:xfrm>
            <a:off x="594650" y="42127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Ponds can also be a source of water for farmers who need to water their fields.</a:t>
            </a:r>
            <a:endParaRPr sz="3000" b="0" i="0" u="none" strike="noStrike" cap="none">
              <a:solidFill>
                <a:srgbClr val="000000"/>
              </a:solidFill>
              <a:latin typeface="Calibri"/>
              <a:ea typeface="Calibri"/>
              <a:cs typeface="Calibri"/>
              <a:sym typeface="Calibri"/>
            </a:endParaRPr>
          </a:p>
        </p:txBody>
      </p:sp>
      <p:pic>
        <p:nvPicPr>
          <p:cNvPr id="316" name="Google Shape;316;g2a5a1442303_0_494"/>
          <p:cNvPicPr preferRelativeResize="0"/>
          <p:nvPr/>
        </p:nvPicPr>
        <p:blipFill>
          <a:blip r:embed="rId4">
            <a:alphaModFix/>
          </a:blip>
          <a:stretch>
            <a:fillRect/>
          </a:stretch>
        </p:blipFill>
        <p:spPr>
          <a:xfrm>
            <a:off x="428150" y="1989675"/>
            <a:ext cx="8287693" cy="4659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1f1b7a68edc_0_3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g1f1b7a68edc_0_34"/>
          <p:cNvSpPr txBox="1"/>
          <p:nvPr/>
        </p:nvSpPr>
        <p:spPr>
          <a:xfrm>
            <a:off x="594650" y="42127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And oftentimes, ponds can be a landscaping feature around many homes.</a:t>
            </a:r>
            <a:endParaRPr sz="3000" b="0" i="0" u="none" strike="noStrike" cap="none">
              <a:solidFill>
                <a:srgbClr val="000000"/>
              </a:solidFill>
              <a:latin typeface="Calibri"/>
              <a:ea typeface="Calibri"/>
              <a:cs typeface="Calibri"/>
              <a:sym typeface="Calibri"/>
            </a:endParaRPr>
          </a:p>
        </p:txBody>
      </p:sp>
      <p:pic>
        <p:nvPicPr>
          <p:cNvPr id="324" name="Google Shape;324;g1f1b7a68edc_0_34"/>
          <p:cNvPicPr preferRelativeResize="0"/>
          <p:nvPr/>
        </p:nvPicPr>
        <p:blipFill>
          <a:blip r:embed="rId4">
            <a:alphaModFix/>
          </a:blip>
          <a:stretch>
            <a:fillRect/>
          </a:stretch>
        </p:blipFill>
        <p:spPr>
          <a:xfrm>
            <a:off x="1077350" y="1893675"/>
            <a:ext cx="6989288" cy="4659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g28c7b7e697c_0_6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g28c7b7e697c_0_69"/>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What are three animals that live in ponds</a:t>
            </a:r>
            <a:r>
              <a:rPr lang="en-US" sz="3200" b="0" i="0" u="none" strike="noStrike" cap="none">
                <a:solidFill>
                  <a:schemeClr val="dk1"/>
                </a:solidFill>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p:txBody>
      </p:sp>
      <p:sp>
        <p:nvSpPr>
          <p:cNvPr id="338" name="Google Shape;338;g28c7b7e697c_0_69"/>
          <p:cNvSpPr txBox="1"/>
          <p:nvPr/>
        </p:nvSpPr>
        <p:spPr>
          <a:xfrm>
            <a:off x="859900" y="48188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lt1"/>
                </a:solidFill>
                <a:latin typeface="Calibri"/>
                <a:ea typeface="Calibri"/>
                <a:cs typeface="Calibri"/>
                <a:sym typeface="Calibri"/>
              </a:rPr>
              <a:t>frogs</a:t>
            </a:r>
            <a:endParaRPr sz="3200" b="0" i="0" u="none" strike="noStrike" cap="none">
              <a:solidFill>
                <a:schemeClr val="lt1"/>
              </a:solidFill>
              <a:latin typeface="Calibri"/>
              <a:ea typeface="Calibri"/>
              <a:cs typeface="Calibri"/>
              <a:sym typeface="Calibri"/>
            </a:endParaRPr>
          </a:p>
        </p:txBody>
      </p:sp>
      <p:sp>
        <p:nvSpPr>
          <p:cNvPr id="339" name="Google Shape;339;g28c7b7e697c_0_69"/>
          <p:cNvSpPr txBox="1"/>
          <p:nvPr/>
        </p:nvSpPr>
        <p:spPr>
          <a:xfrm>
            <a:off x="3867750" y="48188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lt1"/>
                </a:solidFill>
                <a:latin typeface="Calibri"/>
                <a:ea typeface="Calibri"/>
                <a:cs typeface="Calibri"/>
                <a:sym typeface="Calibri"/>
              </a:rPr>
              <a:t>toads</a:t>
            </a:r>
            <a:endParaRPr sz="3200" b="0" i="0" u="none" strike="noStrike" cap="none">
              <a:solidFill>
                <a:schemeClr val="lt1"/>
              </a:solidFill>
              <a:latin typeface="Calibri"/>
              <a:ea typeface="Calibri"/>
              <a:cs typeface="Calibri"/>
              <a:sym typeface="Calibri"/>
            </a:endParaRPr>
          </a:p>
        </p:txBody>
      </p:sp>
      <p:sp>
        <p:nvSpPr>
          <p:cNvPr id="340" name="Google Shape;340;g28c7b7e697c_0_69"/>
          <p:cNvSpPr txBox="1"/>
          <p:nvPr/>
        </p:nvSpPr>
        <p:spPr>
          <a:xfrm>
            <a:off x="6478775" y="4818875"/>
            <a:ext cx="25611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chemeClr val="lt1"/>
                </a:solidFill>
                <a:latin typeface="Calibri"/>
                <a:ea typeface="Calibri"/>
                <a:cs typeface="Calibri"/>
                <a:sym typeface="Calibri"/>
              </a:rPr>
              <a:t>salamanders</a:t>
            </a:r>
            <a:endParaRPr sz="3200" b="0" i="0" u="none" strike="noStrike" cap="none">
              <a:solidFill>
                <a:schemeClr val="lt1"/>
              </a:solidFill>
              <a:latin typeface="Calibri"/>
              <a:ea typeface="Calibri"/>
              <a:cs typeface="Calibri"/>
              <a:sym typeface="Calibri"/>
            </a:endParaRPr>
          </a:p>
        </p:txBody>
      </p:sp>
      <p:pic>
        <p:nvPicPr>
          <p:cNvPr id="341" name="Google Shape;341;g28c7b7e697c_0_69"/>
          <p:cNvPicPr preferRelativeResize="0"/>
          <p:nvPr/>
        </p:nvPicPr>
        <p:blipFill>
          <a:blip r:embed="rId4">
            <a:alphaModFix/>
          </a:blip>
          <a:stretch>
            <a:fillRect/>
          </a:stretch>
        </p:blipFill>
        <p:spPr>
          <a:xfrm>
            <a:off x="76500" y="2586850"/>
            <a:ext cx="2975301" cy="1984499"/>
          </a:xfrm>
          <a:prstGeom prst="rect">
            <a:avLst/>
          </a:prstGeom>
          <a:noFill/>
          <a:ln>
            <a:noFill/>
          </a:ln>
        </p:spPr>
      </p:pic>
      <p:pic>
        <p:nvPicPr>
          <p:cNvPr id="342" name="Google Shape;342;g28c7b7e697c_0_69"/>
          <p:cNvPicPr preferRelativeResize="0"/>
          <p:nvPr/>
        </p:nvPicPr>
        <p:blipFill>
          <a:blip r:embed="rId5">
            <a:alphaModFix/>
          </a:blip>
          <a:stretch>
            <a:fillRect/>
          </a:stretch>
        </p:blipFill>
        <p:spPr>
          <a:xfrm>
            <a:off x="3170875" y="2539839"/>
            <a:ext cx="2816577" cy="2078525"/>
          </a:xfrm>
          <a:prstGeom prst="rect">
            <a:avLst/>
          </a:prstGeom>
          <a:noFill/>
          <a:ln>
            <a:noFill/>
          </a:ln>
        </p:spPr>
      </p:pic>
      <p:pic>
        <p:nvPicPr>
          <p:cNvPr id="343" name="Google Shape;343;g28c7b7e697c_0_69"/>
          <p:cNvPicPr preferRelativeResize="0"/>
          <p:nvPr/>
        </p:nvPicPr>
        <p:blipFill>
          <a:blip r:embed="rId6">
            <a:alphaModFix/>
          </a:blip>
          <a:stretch>
            <a:fillRect/>
          </a:stretch>
        </p:blipFill>
        <p:spPr>
          <a:xfrm>
            <a:off x="6106525" y="2599950"/>
            <a:ext cx="2933325" cy="1832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1f1b7a68edc_0_4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f1b7a68edc_0_48"/>
          <p:cNvSpPr txBox="1"/>
          <p:nvPr/>
        </p:nvSpPr>
        <p:spPr>
          <a:xfrm>
            <a:off x="506625" y="531450"/>
            <a:ext cx="8416500" cy="11697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What are three animals that live in ponds</a:t>
            </a:r>
            <a:r>
              <a:rPr lang="en-US" sz="3200" b="0" i="0" u="none" strike="noStrike" cap="none">
                <a:solidFill>
                  <a:schemeClr val="dk1"/>
                </a:solidFill>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p:txBody>
      </p:sp>
      <p:sp>
        <p:nvSpPr>
          <p:cNvPr id="351" name="Google Shape;351;g1f1b7a68edc_0_48"/>
          <p:cNvSpPr txBox="1"/>
          <p:nvPr/>
        </p:nvSpPr>
        <p:spPr>
          <a:xfrm>
            <a:off x="859900" y="48188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rgbClr val="FF0000"/>
                </a:solidFill>
                <a:latin typeface="Calibri"/>
                <a:ea typeface="Calibri"/>
                <a:cs typeface="Calibri"/>
                <a:sym typeface="Calibri"/>
              </a:rPr>
              <a:t>frogs</a:t>
            </a:r>
            <a:endParaRPr sz="3200" b="0" i="0" u="none" strike="noStrike" cap="none">
              <a:solidFill>
                <a:srgbClr val="FF0000"/>
              </a:solidFill>
              <a:latin typeface="Calibri"/>
              <a:ea typeface="Calibri"/>
              <a:cs typeface="Calibri"/>
              <a:sym typeface="Calibri"/>
            </a:endParaRPr>
          </a:p>
        </p:txBody>
      </p:sp>
      <p:sp>
        <p:nvSpPr>
          <p:cNvPr id="352" name="Google Shape;352;g1f1b7a68edc_0_48"/>
          <p:cNvSpPr txBox="1"/>
          <p:nvPr/>
        </p:nvSpPr>
        <p:spPr>
          <a:xfrm>
            <a:off x="3867750" y="4818875"/>
            <a:ext cx="14085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rgbClr val="FF0000"/>
                </a:solidFill>
                <a:latin typeface="Calibri"/>
                <a:ea typeface="Calibri"/>
                <a:cs typeface="Calibri"/>
                <a:sym typeface="Calibri"/>
              </a:rPr>
              <a:t>toads</a:t>
            </a:r>
            <a:endParaRPr sz="3200" b="0" i="0" u="none" strike="noStrike" cap="none">
              <a:solidFill>
                <a:srgbClr val="FF0000"/>
              </a:solidFill>
              <a:latin typeface="Calibri"/>
              <a:ea typeface="Calibri"/>
              <a:cs typeface="Calibri"/>
              <a:sym typeface="Calibri"/>
            </a:endParaRPr>
          </a:p>
        </p:txBody>
      </p:sp>
      <p:sp>
        <p:nvSpPr>
          <p:cNvPr id="353" name="Google Shape;353;g1f1b7a68edc_0_48"/>
          <p:cNvSpPr txBox="1"/>
          <p:nvPr/>
        </p:nvSpPr>
        <p:spPr>
          <a:xfrm>
            <a:off x="6478775" y="4818875"/>
            <a:ext cx="2561100" cy="57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a:solidFill>
                  <a:srgbClr val="FF0000"/>
                </a:solidFill>
                <a:latin typeface="Calibri"/>
                <a:ea typeface="Calibri"/>
                <a:cs typeface="Calibri"/>
                <a:sym typeface="Calibri"/>
              </a:rPr>
              <a:t>salamanders</a:t>
            </a:r>
            <a:endParaRPr sz="3200" b="0" i="0" u="none" strike="noStrike" cap="none">
              <a:solidFill>
                <a:srgbClr val="FF0000"/>
              </a:solidFill>
              <a:latin typeface="Calibri"/>
              <a:ea typeface="Calibri"/>
              <a:cs typeface="Calibri"/>
              <a:sym typeface="Calibri"/>
            </a:endParaRPr>
          </a:p>
        </p:txBody>
      </p:sp>
      <p:pic>
        <p:nvPicPr>
          <p:cNvPr id="354" name="Google Shape;354;g1f1b7a68edc_0_48"/>
          <p:cNvPicPr preferRelativeResize="0"/>
          <p:nvPr/>
        </p:nvPicPr>
        <p:blipFill>
          <a:blip r:embed="rId4">
            <a:alphaModFix/>
          </a:blip>
          <a:stretch>
            <a:fillRect/>
          </a:stretch>
        </p:blipFill>
        <p:spPr>
          <a:xfrm>
            <a:off x="76500" y="2586850"/>
            <a:ext cx="2975301" cy="1984499"/>
          </a:xfrm>
          <a:prstGeom prst="rect">
            <a:avLst/>
          </a:prstGeom>
          <a:noFill/>
          <a:ln>
            <a:noFill/>
          </a:ln>
        </p:spPr>
      </p:pic>
      <p:pic>
        <p:nvPicPr>
          <p:cNvPr id="355" name="Google Shape;355;g1f1b7a68edc_0_48"/>
          <p:cNvPicPr preferRelativeResize="0"/>
          <p:nvPr/>
        </p:nvPicPr>
        <p:blipFill>
          <a:blip r:embed="rId5">
            <a:alphaModFix/>
          </a:blip>
          <a:stretch>
            <a:fillRect/>
          </a:stretch>
        </p:blipFill>
        <p:spPr>
          <a:xfrm>
            <a:off x="3170875" y="2539839"/>
            <a:ext cx="2816577" cy="2078525"/>
          </a:xfrm>
          <a:prstGeom prst="rect">
            <a:avLst/>
          </a:prstGeom>
          <a:noFill/>
          <a:ln>
            <a:noFill/>
          </a:ln>
        </p:spPr>
      </p:pic>
      <p:pic>
        <p:nvPicPr>
          <p:cNvPr id="356" name="Google Shape;356;g1f1b7a68edc_0_48"/>
          <p:cNvPicPr preferRelativeResize="0"/>
          <p:nvPr/>
        </p:nvPicPr>
        <p:blipFill>
          <a:blip r:embed="rId6">
            <a:alphaModFix/>
          </a:blip>
          <a:stretch>
            <a:fillRect/>
          </a:stretch>
        </p:blipFill>
        <p:spPr>
          <a:xfrm>
            <a:off x="6106525" y="2599950"/>
            <a:ext cx="2933325" cy="1832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f1b7a68edc_0_6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g1f1b7a68edc_0_69"/>
          <p:cNvSpPr txBox="1"/>
          <p:nvPr/>
        </p:nvSpPr>
        <p:spPr>
          <a:xfrm>
            <a:off x="605500" y="87632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Ponds can also be a source of water for ________ who need to water their fields.</a:t>
            </a:r>
            <a:endParaRPr sz="3000" b="0" i="0" u="none" strike="noStrike" cap="none">
              <a:solidFill>
                <a:srgbClr val="000000"/>
              </a:solidFill>
              <a:latin typeface="Calibri"/>
              <a:ea typeface="Calibri"/>
              <a:cs typeface="Calibri"/>
              <a:sym typeface="Calibri"/>
            </a:endParaRPr>
          </a:p>
        </p:txBody>
      </p:sp>
      <p:sp>
        <p:nvSpPr>
          <p:cNvPr id="364" name="Google Shape;364;g1f1b7a68edc_0_69"/>
          <p:cNvSpPr txBox="1"/>
          <p:nvPr/>
        </p:nvSpPr>
        <p:spPr>
          <a:xfrm>
            <a:off x="361650" y="2738550"/>
            <a:ext cx="3098700" cy="31527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electricians</a:t>
            </a:r>
            <a:endParaRPr sz="32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plumbers</a:t>
            </a:r>
            <a:endParaRPr sz="320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farmers</a:t>
            </a:r>
            <a:endParaRPr sz="3200">
              <a:solidFill>
                <a:schemeClr val="dk1"/>
              </a:solidFill>
              <a:latin typeface="Calibri"/>
              <a:ea typeface="Calibri"/>
              <a:cs typeface="Calibri"/>
              <a:sym typeface="Calibri"/>
            </a:endParaRPr>
          </a:p>
        </p:txBody>
      </p:sp>
      <p:pic>
        <p:nvPicPr>
          <p:cNvPr id="365" name="Google Shape;365;g1f1b7a68edc_0_69"/>
          <p:cNvPicPr preferRelativeResize="0"/>
          <p:nvPr/>
        </p:nvPicPr>
        <p:blipFill>
          <a:blip r:embed="rId4">
            <a:alphaModFix/>
          </a:blip>
          <a:stretch>
            <a:fillRect/>
          </a:stretch>
        </p:blipFill>
        <p:spPr>
          <a:xfrm>
            <a:off x="3891000" y="3696875"/>
            <a:ext cx="4990324" cy="2805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27e68c1a8e3_0_0"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g27e68c1a8e3_0_0"/>
          <p:cNvSpPr txBox="1"/>
          <p:nvPr/>
        </p:nvSpPr>
        <p:spPr>
          <a:xfrm>
            <a:off x="467257" y="404359"/>
            <a:ext cx="8209500" cy="9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2700" b="0" i="0" u="none" strike="noStrike" cap="none">
                <a:solidFill>
                  <a:srgbClr val="374151"/>
                </a:solidFill>
                <a:highlight>
                  <a:srgbClr val="FFFFFF"/>
                </a:highlight>
                <a:latin typeface="Roboto"/>
                <a:ea typeface="Roboto"/>
                <a:cs typeface="Roboto"/>
                <a:sym typeface="Roboto"/>
              </a:rPr>
              <a:t>What are the differences between lakes, oceans, ponds, reservoirs, and rivers?</a:t>
            </a:r>
            <a:endParaRPr sz="2900" b="0" i="0" u="none" strike="noStrike" cap="none">
              <a:solidFill>
                <a:srgbClr val="000000"/>
              </a:solidFill>
              <a:latin typeface="Arial"/>
              <a:ea typeface="Arial"/>
              <a:cs typeface="Arial"/>
              <a:sym typeface="Arial"/>
            </a:endParaRPr>
          </a:p>
        </p:txBody>
      </p:sp>
      <p:pic>
        <p:nvPicPr>
          <p:cNvPr id="136" name="Google Shape;136;g27e68c1a8e3_0_0"/>
          <p:cNvPicPr preferRelativeResize="0"/>
          <p:nvPr/>
        </p:nvPicPr>
        <p:blipFill rotWithShape="1">
          <a:blip r:embed="rId4">
            <a:alphaModFix/>
          </a:blip>
          <a:srcRect/>
          <a:stretch/>
        </p:blipFill>
        <p:spPr>
          <a:xfrm>
            <a:off x="2243200" y="1852200"/>
            <a:ext cx="2187443" cy="1459751"/>
          </a:xfrm>
          <a:prstGeom prst="rect">
            <a:avLst/>
          </a:prstGeom>
          <a:noFill/>
          <a:ln>
            <a:noFill/>
          </a:ln>
        </p:spPr>
      </p:pic>
      <p:pic>
        <p:nvPicPr>
          <p:cNvPr id="137" name="Google Shape;137;g27e68c1a8e3_0_0"/>
          <p:cNvPicPr preferRelativeResize="0"/>
          <p:nvPr/>
        </p:nvPicPr>
        <p:blipFill rotWithShape="1">
          <a:blip r:embed="rId5">
            <a:alphaModFix/>
          </a:blip>
          <a:srcRect/>
          <a:stretch/>
        </p:blipFill>
        <p:spPr>
          <a:xfrm>
            <a:off x="4704000" y="1852213"/>
            <a:ext cx="2185416" cy="1459751"/>
          </a:xfrm>
          <a:prstGeom prst="rect">
            <a:avLst/>
          </a:prstGeom>
          <a:noFill/>
          <a:ln>
            <a:noFill/>
          </a:ln>
        </p:spPr>
      </p:pic>
      <p:pic>
        <p:nvPicPr>
          <p:cNvPr id="138" name="Google Shape;138;g27e68c1a8e3_0_0"/>
          <p:cNvPicPr preferRelativeResize="0"/>
          <p:nvPr/>
        </p:nvPicPr>
        <p:blipFill rotWithShape="1">
          <a:blip r:embed="rId6">
            <a:alphaModFix/>
          </a:blip>
          <a:srcRect/>
          <a:stretch/>
        </p:blipFill>
        <p:spPr>
          <a:xfrm>
            <a:off x="5564248" y="3531019"/>
            <a:ext cx="2185419" cy="1463040"/>
          </a:xfrm>
          <a:prstGeom prst="rect">
            <a:avLst/>
          </a:prstGeom>
          <a:noFill/>
          <a:ln>
            <a:noFill/>
          </a:ln>
        </p:spPr>
      </p:pic>
      <p:pic>
        <p:nvPicPr>
          <p:cNvPr id="139" name="Google Shape;139;g27e68c1a8e3_0_0"/>
          <p:cNvPicPr preferRelativeResize="0"/>
          <p:nvPr/>
        </p:nvPicPr>
        <p:blipFill rotWithShape="1">
          <a:blip r:embed="rId7">
            <a:alphaModFix/>
          </a:blip>
          <a:srcRect/>
          <a:stretch/>
        </p:blipFill>
        <p:spPr>
          <a:xfrm>
            <a:off x="1341250" y="3531019"/>
            <a:ext cx="2185416" cy="1463039"/>
          </a:xfrm>
          <a:prstGeom prst="rect">
            <a:avLst/>
          </a:prstGeom>
          <a:noFill/>
          <a:ln>
            <a:noFill/>
          </a:ln>
        </p:spPr>
      </p:pic>
      <p:pic>
        <p:nvPicPr>
          <p:cNvPr id="140" name="Google Shape;140;g27e68c1a8e3_0_0"/>
          <p:cNvPicPr preferRelativeResize="0"/>
          <p:nvPr/>
        </p:nvPicPr>
        <p:blipFill rotWithShape="1">
          <a:blip r:embed="rId8">
            <a:alphaModFix/>
          </a:blip>
          <a:srcRect/>
          <a:stretch/>
        </p:blipFill>
        <p:spPr>
          <a:xfrm>
            <a:off x="3479288" y="5090898"/>
            <a:ext cx="2185415" cy="1463039"/>
          </a:xfrm>
          <a:prstGeom prst="rect">
            <a:avLst/>
          </a:prstGeom>
          <a:noFill/>
          <a:ln>
            <a:noFill/>
          </a:ln>
        </p:spPr>
      </p:pic>
      <p:pic>
        <p:nvPicPr>
          <p:cNvPr id="141" name="Google Shape;141;g27e68c1a8e3_0_0"/>
          <p:cNvPicPr preferRelativeResize="0"/>
          <p:nvPr/>
        </p:nvPicPr>
        <p:blipFill rotWithShape="1">
          <a:blip r:embed="rId9">
            <a:alphaModFix/>
          </a:blip>
          <a:srcRect/>
          <a:stretch/>
        </p:blipFill>
        <p:spPr>
          <a:xfrm>
            <a:off x="3848138" y="3565211"/>
            <a:ext cx="1394650" cy="1394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1f1b7a68edc_0_61"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1f1b7a68edc_0_61"/>
          <p:cNvSpPr txBox="1"/>
          <p:nvPr/>
        </p:nvSpPr>
        <p:spPr>
          <a:xfrm>
            <a:off x="605500" y="87632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Ponds can also be a source of water for </a:t>
            </a:r>
            <a:r>
              <a:rPr lang="en-US" sz="3000">
                <a:solidFill>
                  <a:srgbClr val="FF0000"/>
                </a:solidFill>
                <a:latin typeface="Calibri"/>
                <a:ea typeface="Calibri"/>
                <a:cs typeface="Calibri"/>
                <a:sym typeface="Calibri"/>
              </a:rPr>
              <a:t>farmers</a:t>
            </a:r>
            <a:r>
              <a:rPr lang="en-US" sz="3000">
                <a:latin typeface="Calibri"/>
                <a:ea typeface="Calibri"/>
                <a:cs typeface="Calibri"/>
                <a:sym typeface="Calibri"/>
              </a:rPr>
              <a:t> who need to water their fields.</a:t>
            </a:r>
            <a:endParaRPr sz="3000" b="0" i="0" u="none" strike="noStrike" cap="none">
              <a:solidFill>
                <a:srgbClr val="000000"/>
              </a:solidFill>
              <a:latin typeface="Calibri"/>
              <a:ea typeface="Calibri"/>
              <a:cs typeface="Calibri"/>
              <a:sym typeface="Calibri"/>
            </a:endParaRPr>
          </a:p>
        </p:txBody>
      </p:sp>
      <p:sp>
        <p:nvSpPr>
          <p:cNvPr id="373" name="Google Shape;373;g1f1b7a68edc_0_61"/>
          <p:cNvSpPr txBox="1"/>
          <p:nvPr/>
        </p:nvSpPr>
        <p:spPr>
          <a:xfrm>
            <a:off x="361650" y="2738550"/>
            <a:ext cx="3098700" cy="31527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electricians</a:t>
            </a:r>
            <a:endParaRPr sz="32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plumbers</a:t>
            </a:r>
            <a:endParaRPr sz="3200">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farmers</a:t>
            </a:r>
            <a:endParaRPr sz="3200">
              <a:solidFill>
                <a:srgbClr val="FF0000"/>
              </a:solidFill>
              <a:latin typeface="Calibri"/>
              <a:ea typeface="Calibri"/>
              <a:cs typeface="Calibri"/>
              <a:sym typeface="Calibri"/>
            </a:endParaRPr>
          </a:p>
        </p:txBody>
      </p:sp>
      <p:pic>
        <p:nvPicPr>
          <p:cNvPr id="374" name="Google Shape;374;g1f1b7a68edc_0_61"/>
          <p:cNvPicPr preferRelativeResize="0"/>
          <p:nvPr/>
        </p:nvPicPr>
        <p:blipFill>
          <a:blip r:embed="rId4">
            <a:alphaModFix/>
          </a:blip>
          <a:stretch>
            <a:fillRect/>
          </a:stretch>
        </p:blipFill>
        <p:spPr>
          <a:xfrm>
            <a:off x="3891000" y="3696875"/>
            <a:ext cx="4990324" cy="28056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2b790e7f309_0_19"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2b790e7f309_0_19"/>
          <p:cNvSpPr txBox="1"/>
          <p:nvPr/>
        </p:nvSpPr>
        <p:spPr>
          <a:xfrm>
            <a:off x="605500" y="87632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True or false: Ponds can also be used in landscaping around homes.</a:t>
            </a:r>
            <a:endParaRPr sz="3000" b="0" i="0" u="none" strike="noStrike" cap="none">
              <a:solidFill>
                <a:srgbClr val="000000"/>
              </a:solidFill>
              <a:latin typeface="Calibri"/>
              <a:ea typeface="Calibri"/>
              <a:cs typeface="Calibri"/>
              <a:sym typeface="Calibri"/>
            </a:endParaRPr>
          </a:p>
        </p:txBody>
      </p:sp>
      <p:sp>
        <p:nvSpPr>
          <p:cNvPr id="382" name="Google Shape;382;g2b790e7f309_0_19"/>
          <p:cNvSpPr txBox="1"/>
          <p:nvPr/>
        </p:nvSpPr>
        <p:spPr>
          <a:xfrm>
            <a:off x="361650" y="2738550"/>
            <a:ext cx="3098700" cy="31527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True</a:t>
            </a:r>
            <a:endParaRPr sz="3200" b="0" i="0" u="none" strike="noStrike" cap="none">
              <a:solidFill>
                <a:schemeClr val="dk1"/>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383" name="Google Shape;383;g2b790e7f309_0_19"/>
          <p:cNvPicPr preferRelativeResize="0"/>
          <p:nvPr/>
        </p:nvPicPr>
        <p:blipFill>
          <a:blip r:embed="rId4">
            <a:alphaModFix/>
          </a:blip>
          <a:stretch>
            <a:fillRect/>
          </a:stretch>
        </p:blipFill>
        <p:spPr>
          <a:xfrm>
            <a:off x="3761900" y="3166575"/>
            <a:ext cx="5063024" cy="33753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1f1b7a68edc_0_78" descr="Questions"/>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1f1b7a68edc_0_78"/>
          <p:cNvSpPr txBox="1"/>
          <p:nvPr/>
        </p:nvSpPr>
        <p:spPr>
          <a:xfrm>
            <a:off x="605500" y="876325"/>
            <a:ext cx="8416500" cy="14724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3000">
                <a:latin typeface="Calibri"/>
                <a:ea typeface="Calibri"/>
                <a:cs typeface="Calibri"/>
                <a:sym typeface="Calibri"/>
              </a:rPr>
              <a:t>True or false: Ponds can also be used in landscaping around homes.</a:t>
            </a:r>
            <a:endParaRPr sz="3000" b="0" i="0" u="none" strike="noStrike" cap="none">
              <a:solidFill>
                <a:srgbClr val="000000"/>
              </a:solidFill>
              <a:latin typeface="Calibri"/>
              <a:ea typeface="Calibri"/>
              <a:cs typeface="Calibri"/>
              <a:sym typeface="Calibri"/>
            </a:endParaRPr>
          </a:p>
        </p:txBody>
      </p:sp>
      <p:sp>
        <p:nvSpPr>
          <p:cNvPr id="391" name="Google Shape;391;g1f1b7a68edc_0_78"/>
          <p:cNvSpPr txBox="1"/>
          <p:nvPr/>
        </p:nvSpPr>
        <p:spPr>
          <a:xfrm>
            <a:off x="361650" y="2738550"/>
            <a:ext cx="3098700" cy="3152700"/>
          </a:xfrm>
          <a:prstGeom prst="rect">
            <a:avLst/>
          </a:prstGeom>
          <a:noFill/>
          <a:ln>
            <a:noFill/>
          </a:ln>
        </p:spPr>
        <p:txBody>
          <a:bodyPr spcFirstLastPara="1" wrap="square" lIns="91425" tIns="91425" rIns="91425" bIns="91425" anchor="t" anchorCtr="0">
            <a:noAutofit/>
          </a:bodyPr>
          <a:lstStyle/>
          <a:p>
            <a:pPr marL="457200" marR="0" lvl="0" indent="-431800" algn="l" rtl="0">
              <a:lnSpc>
                <a:spcPct val="100000"/>
              </a:lnSpc>
              <a:spcBef>
                <a:spcPts val="0"/>
              </a:spcBef>
              <a:spcAft>
                <a:spcPts val="0"/>
              </a:spcAft>
              <a:buClr>
                <a:srgbClr val="FF0000"/>
              </a:buClr>
              <a:buSzPts val="3200"/>
              <a:buFont typeface="Calibri"/>
              <a:buAutoNum type="alphaUcPeriod"/>
            </a:pPr>
            <a:r>
              <a:rPr lang="en-US" sz="3200">
                <a:solidFill>
                  <a:srgbClr val="FF0000"/>
                </a:solidFill>
                <a:latin typeface="Calibri"/>
                <a:ea typeface="Calibri"/>
                <a:cs typeface="Calibri"/>
                <a:sym typeface="Calibri"/>
              </a:rPr>
              <a:t>True</a:t>
            </a:r>
            <a:endParaRPr sz="3200" b="0" i="0" u="none" strike="noStrike" cap="none">
              <a:solidFill>
                <a:srgbClr val="FF0000"/>
              </a:solidFill>
              <a:latin typeface="Calibri"/>
              <a:ea typeface="Calibri"/>
              <a:cs typeface="Calibri"/>
              <a:sym typeface="Calibri"/>
            </a:endParaRPr>
          </a:p>
          <a:p>
            <a:pPr marL="457200" marR="0" lvl="0" indent="-431800" algn="l" rtl="0">
              <a:lnSpc>
                <a:spcPct val="100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False</a:t>
            </a:r>
            <a:endParaRPr sz="3200">
              <a:solidFill>
                <a:schemeClr val="dk1"/>
              </a:solidFill>
              <a:latin typeface="Calibri"/>
              <a:ea typeface="Calibri"/>
              <a:cs typeface="Calibri"/>
              <a:sym typeface="Calibri"/>
            </a:endParaRPr>
          </a:p>
        </p:txBody>
      </p:sp>
      <p:pic>
        <p:nvPicPr>
          <p:cNvPr id="392" name="Google Shape;392;g1f1b7a68edc_0_78"/>
          <p:cNvPicPr preferRelativeResize="0"/>
          <p:nvPr/>
        </p:nvPicPr>
        <p:blipFill>
          <a:blip r:embed="rId4">
            <a:alphaModFix/>
          </a:blip>
          <a:stretch>
            <a:fillRect/>
          </a:stretch>
        </p:blipFill>
        <p:spPr>
          <a:xfrm>
            <a:off x="3761900" y="3166575"/>
            <a:ext cx="5063024" cy="33753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6" name="Google Shape;406;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07" name="Google Shape;407;g27e576c1a67_0_796"/>
          <p:cNvSpPr txBox="1">
            <a:spLocks noGrp="1"/>
          </p:cNvSpPr>
          <p:nvPr>
            <p:ph type="ctrTitle" idx="4294967295"/>
          </p:nvPr>
        </p:nvSpPr>
        <p:spPr>
          <a:xfrm>
            <a:off x="609013" y="957038"/>
            <a:ext cx="8238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0" i="0" u="none" strike="noStrike" cap="none">
                <a:solidFill>
                  <a:schemeClr val="dk1"/>
                </a:solidFill>
                <a:latin typeface="Calibri"/>
                <a:ea typeface="Calibri"/>
                <a:cs typeface="Calibri"/>
                <a:sym typeface="Calibri"/>
              </a:rPr>
              <a:t>This is an example of a </a:t>
            </a:r>
            <a:r>
              <a:rPr lang="en-US" sz="3200"/>
              <a:t>pond</a:t>
            </a:r>
            <a:r>
              <a:rPr lang="en-US" sz="3200" b="0" i="0" u="none" strike="noStrike" cap="none">
                <a:solidFill>
                  <a:schemeClr val="dk1"/>
                </a:solidFill>
                <a:latin typeface="Calibri"/>
                <a:ea typeface="Calibri"/>
                <a:cs typeface="Calibri"/>
                <a:sym typeface="Calibri"/>
              </a:rPr>
              <a:t>. It is a small body of water surrounded by land.</a:t>
            </a:r>
            <a:endParaRPr sz="3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2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Arial"/>
              <a:buNone/>
            </a:pPr>
            <a:endParaRPr sz="2400" b="0" i="0" u="none" strike="noStrike" cap="none">
              <a:solidFill>
                <a:schemeClr val="dk1"/>
              </a:solidFill>
              <a:latin typeface="Calibri"/>
              <a:ea typeface="Calibri"/>
              <a:cs typeface="Calibri"/>
              <a:sym typeface="Calibri"/>
            </a:endParaRPr>
          </a:p>
        </p:txBody>
      </p:sp>
      <p:pic>
        <p:nvPicPr>
          <p:cNvPr id="408" name="Google Shape;408;g27e576c1a67_0_796"/>
          <p:cNvPicPr preferRelativeResize="0"/>
          <p:nvPr/>
        </p:nvPicPr>
        <p:blipFill>
          <a:blip r:embed="rId5">
            <a:alphaModFix/>
          </a:blip>
          <a:stretch>
            <a:fillRect/>
          </a:stretch>
        </p:blipFill>
        <p:spPr>
          <a:xfrm>
            <a:off x="1821225" y="2173388"/>
            <a:ext cx="5501550" cy="41261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b790e7f309_0_6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5" name="Google Shape;415;g2b790e7f309_0_61"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16" name="Google Shape;416;g2b790e7f309_0_61"/>
          <p:cNvSpPr txBox="1">
            <a:spLocks noGrp="1"/>
          </p:cNvSpPr>
          <p:nvPr>
            <p:ph type="ctrTitle" idx="4294967295"/>
          </p:nvPr>
        </p:nvSpPr>
        <p:spPr>
          <a:xfrm>
            <a:off x="728450" y="676225"/>
            <a:ext cx="82389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0" i="0" u="none" strike="noStrike" cap="none">
                <a:solidFill>
                  <a:schemeClr val="dk1"/>
                </a:solidFill>
                <a:latin typeface="Calibri"/>
                <a:ea typeface="Calibri"/>
                <a:cs typeface="Calibri"/>
                <a:sym typeface="Calibri"/>
              </a:rPr>
              <a:t>This is also an example of a</a:t>
            </a:r>
            <a:r>
              <a:rPr lang="en-US" sz="3200"/>
              <a:t> pond</a:t>
            </a:r>
            <a:r>
              <a:rPr lang="en-US" sz="3200" b="0" i="0" u="none" strike="noStrike" cap="none">
                <a:solidFill>
                  <a:schemeClr val="dk1"/>
                </a:solidFill>
                <a:latin typeface="Calibri"/>
                <a:ea typeface="Calibri"/>
                <a:cs typeface="Calibri"/>
                <a:sym typeface="Calibri"/>
              </a:rPr>
              <a:t>. Again, it is </a:t>
            </a:r>
            <a:r>
              <a:rPr lang="en-US" sz="3200"/>
              <a:t>small body of water surrounded by land.</a:t>
            </a:r>
            <a:endParaRPr sz="3200" b="0" i="0" u="none" strike="noStrike" cap="none">
              <a:solidFill>
                <a:schemeClr val="dk1"/>
              </a:solidFill>
              <a:latin typeface="Calibri"/>
              <a:ea typeface="Calibri"/>
              <a:cs typeface="Calibri"/>
              <a:sym typeface="Calibri"/>
            </a:endParaRPr>
          </a:p>
        </p:txBody>
      </p:sp>
      <p:sp>
        <p:nvSpPr>
          <p:cNvPr id="417" name="Google Shape;417;g2b790e7f309_0_61"/>
          <p:cNvSpPr txBox="1"/>
          <p:nvPr/>
        </p:nvSpPr>
        <p:spPr>
          <a:xfrm>
            <a:off x="5418950" y="5833175"/>
            <a:ext cx="1602600" cy="38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Photo: Georgia Coast Atlas</a:t>
            </a:r>
            <a:endParaRPr sz="1000" b="0" i="0" u="none" strike="noStrike" cap="none">
              <a:solidFill>
                <a:schemeClr val="lt1"/>
              </a:solidFill>
              <a:latin typeface="Calibri"/>
              <a:ea typeface="Calibri"/>
              <a:cs typeface="Calibri"/>
              <a:sym typeface="Calibri"/>
            </a:endParaRPr>
          </a:p>
        </p:txBody>
      </p:sp>
      <p:pic>
        <p:nvPicPr>
          <p:cNvPr id="418" name="Google Shape;418;g2b790e7f309_0_61"/>
          <p:cNvPicPr preferRelativeResize="0"/>
          <p:nvPr/>
        </p:nvPicPr>
        <p:blipFill>
          <a:blip r:embed="rId5">
            <a:alphaModFix/>
          </a:blip>
          <a:stretch>
            <a:fillRect/>
          </a:stretch>
        </p:blipFill>
        <p:spPr>
          <a:xfrm>
            <a:off x="2010877" y="2259025"/>
            <a:ext cx="5674050" cy="3782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2" name="Google Shape;432;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33" name="Google Shape;433;g25e11802ac4_0_864"/>
          <p:cNvSpPr txBox="1">
            <a:spLocks noGrp="1"/>
          </p:cNvSpPr>
          <p:nvPr>
            <p:ph type="ctrTitle" idx="4294967295"/>
          </p:nvPr>
        </p:nvSpPr>
        <p:spPr>
          <a:xfrm>
            <a:off x="366825" y="528250"/>
            <a:ext cx="86154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3200" b="0" i="0" u="none" strike="noStrike" cap="none">
                <a:solidFill>
                  <a:schemeClr val="dk1"/>
                </a:solidFill>
                <a:latin typeface="Calibri"/>
                <a:ea typeface="Calibri"/>
                <a:cs typeface="Calibri"/>
                <a:sym typeface="Calibri"/>
              </a:rPr>
              <a:t>This is not a </a:t>
            </a:r>
            <a:r>
              <a:rPr lang="en-US" sz="3200"/>
              <a:t>pond</a:t>
            </a:r>
            <a:r>
              <a:rPr lang="en-US" sz="3200" b="0" i="0" u="none" strike="noStrike" cap="none">
                <a:solidFill>
                  <a:schemeClr val="dk1"/>
                </a:solidFill>
                <a:latin typeface="Calibri"/>
                <a:ea typeface="Calibri"/>
                <a:cs typeface="Calibri"/>
                <a:sym typeface="Calibri"/>
              </a:rPr>
              <a:t>. It is </a:t>
            </a:r>
            <a:r>
              <a:rPr lang="en-US" sz="3200" b="0" i="0" u="sng" strike="noStrike" cap="none">
                <a:solidFill>
                  <a:schemeClr val="dk1"/>
                </a:solidFill>
                <a:latin typeface="Calibri"/>
                <a:ea typeface="Calibri"/>
                <a:cs typeface="Calibri"/>
                <a:sym typeface="Calibri"/>
              </a:rPr>
              <a:t>not</a:t>
            </a:r>
            <a:r>
              <a:rPr lang="en-US" sz="3200" b="0" i="0" u="none" strike="noStrike" cap="none">
                <a:solidFill>
                  <a:schemeClr val="dk1"/>
                </a:solidFill>
                <a:latin typeface="Calibri"/>
                <a:ea typeface="Calibri"/>
                <a:cs typeface="Calibri"/>
                <a:sym typeface="Calibri"/>
              </a:rPr>
              <a:t> a </a:t>
            </a:r>
            <a:r>
              <a:rPr lang="en-US" sz="3200"/>
              <a:t>small body of water surrounded by land</a:t>
            </a:r>
            <a:r>
              <a:rPr lang="en-US" sz="3200" b="0" i="0" u="none" strike="noStrike" cap="none">
                <a:solidFill>
                  <a:schemeClr val="dk1"/>
                </a:solidFill>
                <a:latin typeface="Calibri"/>
                <a:ea typeface="Calibri"/>
                <a:cs typeface="Calibri"/>
                <a:sym typeface="Calibri"/>
              </a:rPr>
              <a:t>.</a:t>
            </a:r>
            <a:endParaRPr sz="3200" b="0" i="0" u="none" strike="noStrike" cap="none">
              <a:solidFill>
                <a:schemeClr val="dk1"/>
              </a:solidFill>
              <a:latin typeface="Calibri"/>
              <a:ea typeface="Calibri"/>
              <a:cs typeface="Calibri"/>
              <a:sym typeface="Calibri"/>
            </a:endParaRPr>
          </a:p>
        </p:txBody>
      </p:sp>
      <p:pic>
        <p:nvPicPr>
          <p:cNvPr id="434" name="Google Shape;434;g25e11802ac4_0_864"/>
          <p:cNvPicPr preferRelativeResize="0"/>
          <p:nvPr/>
        </p:nvPicPr>
        <p:blipFill rotWithShape="1">
          <a:blip r:embed="rId5">
            <a:alphaModFix/>
          </a:blip>
          <a:srcRect/>
          <a:stretch/>
        </p:blipFill>
        <p:spPr>
          <a:xfrm>
            <a:off x="1195163" y="2088475"/>
            <a:ext cx="6753675" cy="4506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25e11802ac4_0_78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 name="Google Shape;441;g25e11802ac4_0_78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42" name="Google Shape;442;g25e11802ac4_0_780"/>
          <p:cNvSpPr txBox="1">
            <a:spLocks noGrp="1"/>
          </p:cNvSpPr>
          <p:nvPr>
            <p:ph type="ctrTitle" idx="4294967295"/>
          </p:nvPr>
        </p:nvSpPr>
        <p:spPr>
          <a:xfrm>
            <a:off x="336750" y="551275"/>
            <a:ext cx="8650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3200" b="0" i="0" u="none" strike="noStrike" cap="none">
                <a:solidFill>
                  <a:schemeClr val="dk1"/>
                </a:solidFill>
                <a:latin typeface="Calibri"/>
                <a:ea typeface="Calibri"/>
                <a:cs typeface="Calibri"/>
                <a:sym typeface="Calibri"/>
              </a:rPr>
              <a:t>This is also not a </a:t>
            </a:r>
            <a:r>
              <a:rPr lang="en-US" sz="3200"/>
              <a:t>pond</a:t>
            </a:r>
            <a:r>
              <a:rPr lang="en-US" sz="3200" b="0" i="0" u="none" strike="noStrike" cap="none">
                <a:solidFill>
                  <a:schemeClr val="dk1"/>
                </a:solidFill>
                <a:latin typeface="Calibri"/>
                <a:ea typeface="Calibri"/>
                <a:cs typeface="Calibri"/>
                <a:sym typeface="Calibri"/>
              </a:rPr>
              <a:t>. It is </a:t>
            </a:r>
            <a:r>
              <a:rPr lang="en-US" sz="3200" b="0" i="0" u="sng" strike="noStrike" cap="none">
                <a:solidFill>
                  <a:schemeClr val="dk1"/>
                </a:solidFill>
                <a:latin typeface="Calibri"/>
                <a:ea typeface="Calibri"/>
                <a:cs typeface="Calibri"/>
                <a:sym typeface="Calibri"/>
              </a:rPr>
              <a:t>not</a:t>
            </a:r>
            <a:r>
              <a:rPr lang="en-US" sz="3200" b="0" i="0" u="none" strike="noStrike" cap="none">
                <a:solidFill>
                  <a:schemeClr val="dk1"/>
                </a:solidFill>
                <a:latin typeface="Calibri"/>
                <a:ea typeface="Calibri"/>
                <a:cs typeface="Calibri"/>
                <a:sym typeface="Calibri"/>
              </a:rPr>
              <a:t> a </a:t>
            </a:r>
            <a:r>
              <a:rPr lang="en-US" sz="3200"/>
              <a:t>small body of water surrounded by land</a:t>
            </a:r>
            <a:r>
              <a:rPr lang="en-US" sz="3200" b="0" i="0" u="none" strike="noStrike" cap="none">
                <a:solidFill>
                  <a:schemeClr val="dk1"/>
                </a:solidFill>
                <a:latin typeface="Calibri"/>
                <a:ea typeface="Calibri"/>
                <a:cs typeface="Calibri"/>
                <a:sym typeface="Calibri"/>
              </a:rPr>
              <a:t>. </a:t>
            </a:r>
            <a:endParaRPr sz="3200" b="0" i="0" u="none" strike="noStrike" cap="none">
              <a:solidFill>
                <a:schemeClr val="dk1"/>
              </a:solidFill>
              <a:latin typeface="Calibri"/>
              <a:ea typeface="Calibri"/>
              <a:cs typeface="Calibri"/>
              <a:sym typeface="Calibri"/>
            </a:endParaRPr>
          </a:p>
        </p:txBody>
      </p:sp>
      <p:pic>
        <p:nvPicPr>
          <p:cNvPr id="443" name="Google Shape;443;g25e11802ac4_0_780"/>
          <p:cNvPicPr preferRelativeResize="0"/>
          <p:nvPr/>
        </p:nvPicPr>
        <p:blipFill rotWithShape="1">
          <a:blip r:embed="rId5">
            <a:alphaModFix/>
          </a:blip>
          <a:srcRect/>
          <a:stretch/>
        </p:blipFill>
        <p:spPr>
          <a:xfrm>
            <a:off x="1003438" y="2021274"/>
            <a:ext cx="7137124" cy="427947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27430209113_0_1469"/>
          <p:cNvSpPr txBox="1"/>
          <p:nvPr/>
        </p:nvSpPr>
        <p:spPr>
          <a:xfrm>
            <a:off x="1028700" y="424771"/>
            <a:ext cx="7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a </a:t>
            </a:r>
            <a:r>
              <a:rPr lang="en-US" sz="3600">
                <a:solidFill>
                  <a:schemeClr val="dk1"/>
                </a:solidFill>
                <a:latin typeface="Calibri"/>
                <a:ea typeface="Calibri"/>
                <a:cs typeface="Calibri"/>
                <a:sym typeface="Calibri"/>
              </a:rPr>
              <a:t>pond</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56" name="Google Shape;456;g27430209113_0_146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7" name="Google Shape;457;g27430209113_0_1469"/>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58" name="Google Shape;458;g27430209113_0_1469"/>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59" name="Google Shape;459;g27430209113_0_1469"/>
          <p:cNvPicPr preferRelativeResize="0"/>
          <p:nvPr/>
        </p:nvPicPr>
        <p:blipFill rotWithShape="1">
          <a:blip r:embed="rId5">
            <a:alphaModFix/>
          </a:blip>
          <a:srcRect/>
          <a:stretch/>
        </p:blipFill>
        <p:spPr>
          <a:xfrm>
            <a:off x="4904288" y="2799562"/>
            <a:ext cx="3793526" cy="2531549"/>
          </a:xfrm>
          <a:prstGeom prst="rect">
            <a:avLst/>
          </a:prstGeom>
          <a:noFill/>
          <a:ln>
            <a:noFill/>
          </a:ln>
        </p:spPr>
      </p:pic>
      <p:pic>
        <p:nvPicPr>
          <p:cNvPr id="460" name="Google Shape;460;g27430209113_0_1469"/>
          <p:cNvPicPr preferRelativeResize="0"/>
          <p:nvPr/>
        </p:nvPicPr>
        <p:blipFill>
          <a:blip r:embed="rId6">
            <a:alphaModFix/>
          </a:blip>
          <a:stretch>
            <a:fillRect/>
          </a:stretch>
        </p:blipFill>
        <p:spPr>
          <a:xfrm>
            <a:off x="401463" y="2642751"/>
            <a:ext cx="3793524" cy="28451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f1b7a68edc_0_90"/>
          <p:cNvSpPr/>
          <p:nvPr/>
        </p:nvSpPr>
        <p:spPr>
          <a:xfrm>
            <a:off x="147213" y="1548038"/>
            <a:ext cx="4302000" cy="5034600"/>
          </a:xfrm>
          <a:prstGeom prst="roundRect">
            <a:avLst>
              <a:gd name="adj" fmla="val 16667"/>
            </a:avLst>
          </a:prstGeom>
          <a:solidFill>
            <a:schemeClr val="lt1"/>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467" name="Google Shape;467;g1f1b7a68edc_0_90"/>
          <p:cNvSpPr txBox="1"/>
          <p:nvPr/>
        </p:nvSpPr>
        <p:spPr>
          <a:xfrm>
            <a:off x="1028700" y="424771"/>
            <a:ext cx="7677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of these is a </a:t>
            </a:r>
            <a:r>
              <a:rPr lang="en-US" sz="3600">
                <a:solidFill>
                  <a:schemeClr val="dk1"/>
                </a:solidFill>
                <a:latin typeface="Calibri"/>
                <a:ea typeface="Calibri"/>
                <a:cs typeface="Calibri"/>
                <a:sym typeface="Calibri"/>
              </a:rPr>
              <a:t>pond</a:t>
            </a:r>
            <a:r>
              <a:rPr lang="en-US" sz="36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468" name="Google Shape;468;g1f1b7a68edc_0_9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9" name="Google Shape;469;g1f1b7a68edc_0_90"/>
          <p:cNvPicPr preferRelativeResize="0"/>
          <p:nvPr/>
        </p:nvPicPr>
        <p:blipFill rotWithShape="1">
          <a:blip r:embed="rId4">
            <a:alphaModFix/>
          </a:blip>
          <a:srcRect/>
          <a:stretch/>
        </p:blipFill>
        <p:spPr>
          <a:xfrm>
            <a:off x="200050" y="1703375"/>
            <a:ext cx="4196350" cy="4723900"/>
          </a:xfrm>
          <a:prstGeom prst="rect">
            <a:avLst/>
          </a:prstGeom>
          <a:noFill/>
          <a:ln>
            <a:noFill/>
          </a:ln>
        </p:spPr>
      </p:pic>
      <p:pic>
        <p:nvPicPr>
          <p:cNvPr id="470" name="Google Shape;470;g1f1b7a68edc_0_90"/>
          <p:cNvPicPr preferRelativeResize="0"/>
          <p:nvPr/>
        </p:nvPicPr>
        <p:blipFill rotWithShape="1">
          <a:blip r:embed="rId4">
            <a:alphaModFix/>
          </a:blip>
          <a:srcRect/>
          <a:stretch/>
        </p:blipFill>
        <p:spPr>
          <a:xfrm>
            <a:off x="4702875" y="1703375"/>
            <a:ext cx="4196350" cy="4723900"/>
          </a:xfrm>
          <a:prstGeom prst="rect">
            <a:avLst/>
          </a:prstGeom>
          <a:noFill/>
          <a:ln>
            <a:noFill/>
          </a:ln>
        </p:spPr>
      </p:pic>
      <p:pic>
        <p:nvPicPr>
          <p:cNvPr id="471" name="Google Shape;471;g1f1b7a68edc_0_90"/>
          <p:cNvPicPr preferRelativeResize="0"/>
          <p:nvPr/>
        </p:nvPicPr>
        <p:blipFill rotWithShape="1">
          <a:blip r:embed="rId5">
            <a:alphaModFix/>
          </a:blip>
          <a:srcRect/>
          <a:stretch/>
        </p:blipFill>
        <p:spPr>
          <a:xfrm>
            <a:off x="4904288" y="2799562"/>
            <a:ext cx="3793526" cy="2531549"/>
          </a:xfrm>
          <a:prstGeom prst="rect">
            <a:avLst/>
          </a:prstGeom>
          <a:noFill/>
          <a:ln>
            <a:noFill/>
          </a:ln>
        </p:spPr>
      </p:pic>
      <p:pic>
        <p:nvPicPr>
          <p:cNvPr id="472" name="Google Shape;472;g1f1b7a68edc_0_90"/>
          <p:cNvPicPr preferRelativeResize="0"/>
          <p:nvPr/>
        </p:nvPicPr>
        <p:blipFill>
          <a:blip r:embed="rId6">
            <a:alphaModFix/>
          </a:blip>
          <a:stretch>
            <a:fillRect/>
          </a:stretch>
        </p:blipFill>
        <p:spPr>
          <a:xfrm>
            <a:off x="401463" y="2642751"/>
            <a:ext cx="3793524" cy="28451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479" name="Google Shape;479;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a613fe29c9_2_9"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g2a613fe29c9_2_9"/>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Pond</a:t>
            </a:r>
            <a:r>
              <a:rPr lang="en-US" b="1">
                <a:solidFill>
                  <a:schemeClr val="dk1"/>
                </a:solidFill>
              </a:rPr>
              <a:t>: </a:t>
            </a:r>
            <a:r>
              <a:rPr lang="en-US">
                <a:solidFill>
                  <a:schemeClr val="dk1"/>
                </a:solidFill>
              </a:rPr>
              <a:t>A small body of water surrounded by land.</a:t>
            </a:r>
            <a:endParaRPr>
              <a:solidFill>
                <a:schemeClr val="dk1"/>
              </a:solidFill>
            </a:endParaRPr>
          </a:p>
        </p:txBody>
      </p:sp>
      <p:pic>
        <p:nvPicPr>
          <p:cNvPr id="487" name="Google Shape;487;g2a613fe29c9_2_9"/>
          <p:cNvPicPr preferRelativeResize="0"/>
          <p:nvPr/>
        </p:nvPicPr>
        <p:blipFill rotWithShape="1">
          <a:blip r:embed="rId4">
            <a:alphaModFix/>
          </a:blip>
          <a:srcRect/>
          <a:stretch/>
        </p:blipFill>
        <p:spPr>
          <a:xfrm>
            <a:off x="1044212" y="1910925"/>
            <a:ext cx="7055583" cy="47233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94" name="Google Shape;49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95" name="Google Shape;495;g25e11802ac4_0_1976"/>
          <p:cNvCxnSpPr>
            <a:stCxn id="496" idx="4"/>
            <a:endCxn id="49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97" name="Google Shape;49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98" name="Google Shape;49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96" name="Google Shape;49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05" name="Google Shape;50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06" name="Google Shape;506;g25e11802ac4_0_1886"/>
          <p:cNvCxnSpPr>
            <a:stCxn id="507" idx="4"/>
            <a:endCxn id="50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08" name="Google Shape;50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09" name="Google Shape;50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07" name="Google Shape;50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10" name="Google Shape;510;g25e11802ac4_0_1886"/>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Pond</a:t>
            </a:r>
            <a:endParaRPr sz="700" b="0" i="0" u="none" strike="noStrike" cap="none">
              <a:solidFill>
                <a:srgbClr val="000000"/>
              </a:solidFill>
              <a:latin typeface="Arial"/>
              <a:ea typeface="Arial"/>
              <a:cs typeface="Arial"/>
              <a:sym typeface="Arial"/>
            </a:endParaRPr>
          </a:p>
        </p:txBody>
      </p:sp>
      <p:sp>
        <p:nvSpPr>
          <p:cNvPr id="511" name="Google Shape;51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12" name="Google Shape;51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13" name="Google Shape;51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14" name="Google Shape;51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pond</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sp>
        <p:nvSpPr>
          <p:cNvPr id="515" name="Google Shape;51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16" name="Google Shape;51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17" name="Google Shape;517;g25e11802ac4_0_1886"/>
          <p:cNvCxnSpPr>
            <a:stCxn id="518" idx="4"/>
            <a:endCxn id="5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19" name="Google Shape;51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20" name="Google Shape;52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18" name="Google Shape;51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2a613fe29c9_2_2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27" name="Google Shape;527;g2a613fe29c9_2_2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28" name="Google Shape;528;g2a613fe29c9_2_20"/>
          <p:cNvCxnSpPr>
            <a:stCxn id="529" idx="4"/>
            <a:endCxn id="52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30" name="Google Shape;530;g2a613fe29c9_2_2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31" name="Google Shape;531;g2a613fe29c9_2_2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29" name="Google Shape;529;g2a613fe29c9_2_2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32" name="Google Shape;532;g2a613fe29c9_2_20"/>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pond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33" name="Google Shape;533;g2a613fe29c9_2_20"/>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34" name="Google Shape;534;g2a613fe29c9_2_20"/>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35" name="Google Shape;535;g2a613fe29c9_2_20"/>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36" name="Google Shape;536;g2a613fe29c9_2_20"/>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37" name="Google Shape;537;g2a613fe29c9_2_20"/>
          <p:cNvPicPr preferRelativeResize="0"/>
          <p:nvPr/>
        </p:nvPicPr>
        <p:blipFill rotWithShape="1">
          <a:blip r:embed="rId3">
            <a:alphaModFix/>
          </a:blip>
          <a:srcRect/>
          <a:stretch/>
        </p:blipFill>
        <p:spPr>
          <a:xfrm>
            <a:off x="1050995" y="1834850"/>
            <a:ext cx="2720884" cy="1815724"/>
          </a:xfrm>
          <a:prstGeom prst="rect">
            <a:avLst/>
          </a:prstGeom>
          <a:noFill/>
          <a:ln>
            <a:noFill/>
          </a:ln>
        </p:spPr>
      </p:pic>
      <p:pic>
        <p:nvPicPr>
          <p:cNvPr id="538" name="Google Shape;538;g2a613fe29c9_2_20"/>
          <p:cNvPicPr preferRelativeResize="0"/>
          <p:nvPr/>
        </p:nvPicPr>
        <p:blipFill rotWithShape="1">
          <a:blip r:embed="rId4">
            <a:alphaModFix/>
          </a:blip>
          <a:srcRect/>
          <a:stretch/>
        </p:blipFill>
        <p:spPr>
          <a:xfrm>
            <a:off x="5585175" y="1831975"/>
            <a:ext cx="2712285" cy="1815725"/>
          </a:xfrm>
          <a:prstGeom prst="rect">
            <a:avLst/>
          </a:prstGeom>
          <a:noFill/>
          <a:ln>
            <a:noFill/>
          </a:ln>
        </p:spPr>
      </p:pic>
      <p:pic>
        <p:nvPicPr>
          <p:cNvPr id="539" name="Google Shape;539;g2a613fe29c9_2_20"/>
          <p:cNvPicPr preferRelativeResize="0"/>
          <p:nvPr/>
        </p:nvPicPr>
        <p:blipFill rotWithShape="1">
          <a:blip r:embed="rId5">
            <a:alphaModFix/>
          </a:blip>
          <a:srcRect/>
          <a:stretch/>
        </p:blipFill>
        <p:spPr>
          <a:xfrm>
            <a:off x="1051000" y="4345750"/>
            <a:ext cx="2712252" cy="1815725"/>
          </a:xfrm>
          <a:prstGeom prst="rect">
            <a:avLst/>
          </a:prstGeom>
          <a:noFill/>
          <a:ln>
            <a:noFill/>
          </a:ln>
        </p:spPr>
      </p:pic>
      <p:pic>
        <p:nvPicPr>
          <p:cNvPr id="540" name="Google Shape;540;g2a613fe29c9_2_20"/>
          <p:cNvPicPr preferRelativeResize="0"/>
          <p:nvPr/>
        </p:nvPicPr>
        <p:blipFill rotWithShape="1">
          <a:blip r:embed="rId6">
            <a:alphaModFix/>
          </a:blip>
          <a:srcRect/>
          <a:stretch/>
        </p:blipFill>
        <p:spPr>
          <a:xfrm>
            <a:off x="5585202" y="4345750"/>
            <a:ext cx="2712245" cy="1815726"/>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1f1ac5112ac_0_6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7" name="Google Shape;547;g1f1ac5112ac_0_6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8" name="Google Shape;548;g1f1ac5112ac_0_69"/>
          <p:cNvCxnSpPr>
            <a:stCxn id="549" idx="4"/>
            <a:endCxn id="5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50" name="Google Shape;550;g1f1ac5112ac_0_6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51" name="Google Shape;551;g1f1ac5112ac_0_6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9" name="Google Shape;549;g1f1ac5112ac_0_6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52" name="Google Shape;552;g1f1ac5112ac_0_69"/>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picture</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pond</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from the choices below. </a:t>
            </a:r>
            <a:endParaRPr sz="1400" b="0" i="0" u="none" strike="noStrike" cap="none">
              <a:solidFill>
                <a:srgbClr val="000000"/>
              </a:solidFill>
              <a:latin typeface="Arial"/>
              <a:ea typeface="Arial"/>
              <a:cs typeface="Arial"/>
              <a:sym typeface="Arial"/>
            </a:endParaRPr>
          </a:p>
        </p:txBody>
      </p:sp>
      <p:sp>
        <p:nvSpPr>
          <p:cNvPr id="553" name="Google Shape;553;g1f1ac5112ac_0_69"/>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554" name="Google Shape;554;g1f1ac5112ac_0_69"/>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555" name="Google Shape;555;g1f1ac5112ac_0_69"/>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556" name="Google Shape;556;g1f1ac5112ac_0_69"/>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557" name="Google Shape;557;g1f1ac5112ac_0_69"/>
          <p:cNvPicPr preferRelativeResize="0"/>
          <p:nvPr/>
        </p:nvPicPr>
        <p:blipFill rotWithShape="1">
          <a:blip r:embed="rId3">
            <a:alphaModFix/>
          </a:blip>
          <a:srcRect/>
          <a:stretch/>
        </p:blipFill>
        <p:spPr>
          <a:xfrm>
            <a:off x="1050995" y="1834850"/>
            <a:ext cx="2720884" cy="1815724"/>
          </a:xfrm>
          <a:prstGeom prst="rect">
            <a:avLst/>
          </a:prstGeom>
          <a:noFill/>
          <a:ln>
            <a:noFill/>
          </a:ln>
        </p:spPr>
      </p:pic>
      <p:pic>
        <p:nvPicPr>
          <p:cNvPr id="558" name="Google Shape;558;g1f1ac5112ac_0_69"/>
          <p:cNvPicPr preferRelativeResize="0"/>
          <p:nvPr/>
        </p:nvPicPr>
        <p:blipFill rotWithShape="1">
          <a:blip r:embed="rId4">
            <a:alphaModFix/>
          </a:blip>
          <a:srcRect/>
          <a:stretch/>
        </p:blipFill>
        <p:spPr>
          <a:xfrm>
            <a:off x="5585175" y="1831975"/>
            <a:ext cx="2712285" cy="1815725"/>
          </a:xfrm>
          <a:prstGeom prst="rect">
            <a:avLst/>
          </a:prstGeom>
          <a:noFill/>
          <a:ln>
            <a:noFill/>
          </a:ln>
        </p:spPr>
      </p:pic>
      <p:pic>
        <p:nvPicPr>
          <p:cNvPr id="559" name="Google Shape;559;g1f1ac5112ac_0_69"/>
          <p:cNvPicPr preferRelativeResize="0"/>
          <p:nvPr/>
        </p:nvPicPr>
        <p:blipFill rotWithShape="1">
          <a:blip r:embed="rId5">
            <a:alphaModFix/>
          </a:blip>
          <a:srcRect/>
          <a:stretch/>
        </p:blipFill>
        <p:spPr>
          <a:xfrm>
            <a:off x="1051000" y="4345750"/>
            <a:ext cx="2712252" cy="1815725"/>
          </a:xfrm>
          <a:prstGeom prst="rect">
            <a:avLst/>
          </a:prstGeom>
          <a:noFill/>
          <a:ln>
            <a:noFill/>
          </a:ln>
        </p:spPr>
      </p:pic>
      <p:pic>
        <p:nvPicPr>
          <p:cNvPr id="560" name="Google Shape;560;g1f1ac5112ac_0_69"/>
          <p:cNvPicPr preferRelativeResize="0"/>
          <p:nvPr/>
        </p:nvPicPr>
        <p:blipFill rotWithShape="1">
          <a:blip r:embed="rId6">
            <a:alphaModFix/>
          </a:blip>
          <a:srcRect/>
          <a:stretch/>
        </p:blipFill>
        <p:spPr>
          <a:xfrm>
            <a:off x="5585202" y="4345750"/>
            <a:ext cx="2712245" cy="1815726"/>
          </a:xfrm>
          <a:prstGeom prst="rect">
            <a:avLst/>
          </a:prstGeom>
          <a:noFill/>
          <a:ln>
            <a:noFill/>
          </a:ln>
        </p:spPr>
      </p:pic>
      <p:sp>
        <p:nvSpPr>
          <p:cNvPr id="561" name="Google Shape;561;g1f1ac5112ac_0_69"/>
          <p:cNvSpPr/>
          <p:nvPr/>
        </p:nvSpPr>
        <p:spPr>
          <a:xfrm>
            <a:off x="4948701" y="1487511"/>
            <a:ext cx="3985200" cy="25104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8" name="Google Shape;56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5e11802ac4_0_2108"/>
          <p:cNvCxnSpPr>
            <a:stCxn id="570" idx="4"/>
            <a:endCxn id="56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71" name="Google Shape;57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2" name="Google Shape;57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70" name="Google Shape;57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3" name="Google Shape;57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74" name="Google Shape;57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75" name="Google Shape;575;g25e11802ac4_0_2108"/>
          <p:cNvCxnSpPr>
            <a:stCxn id="576" idx="4"/>
            <a:endCxn id="57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77" name="Google Shape;57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78" name="Google Shape;57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76" name="Google Shape;57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9" name="Google Shape;579;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80" name="Google Shape;580;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581" name="Google Shape;581;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582" name="Google Shape;582;g25e11802ac4_0_2108"/>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Pond</a:t>
            </a:r>
            <a:endParaRPr sz="700" b="0" i="0" u="none" strike="noStrike" cap="none">
              <a:solidFill>
                <a:srgbClr val="000000"/>
              </a:solidFill>
              <a:latin typeface="Arial"/>
              <a:ea typeface="Arial"/>
              <a:cs typeface="Arial"/>
              <a:sym typeface="Arial"/>
            </a:endParaRPr>
          </a:p>
        </p:txBody>
      </p:sp>
      <p:sp>
        <p:nvSpPr>
          <p:cNvPr id="583" name="Google Shape;583;g25e11802ac4_0_2108"/>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pond</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584" name="Google Shape;584;g25e11802ac4_0_2108"/>
          <p:cNvPicPr preferRelativeResize="0"/>
          <p:nvPr/>
        </p:nvPicPr>
        <p:blipFill rotWithShape="1">
          <a:blip r:embed="rId3">
            <a:alphaModFix/>
          </a:blip>
          <a:srcRect/>
          <a:stretch/>
        </p:blipFill>
        <p:spPr>
          <a:xfrm>
            <a:off x="5889725" y="1045975"/>
            <a:ext cx="2712285" cy="18157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91" name="Google Shape;591;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92" name="Google Shape;592;g25e11802ac4_0_2130"/>
          <p:cNvCxnSpPr>
            <a:stCxn id="593" idx="4"/>
            <a:endCxn id="59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94" name="Google Shape;594;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95" name="Google Shape;595;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93" name="Google Shape;593;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96" name="Google Shape;596;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pond</a:t>
            </a:r>
            <a:r>
              <a:rPr lang="en-US" sz="3000" b="0" i="0" u="none" strike="noStrike" cap="none">
                <a:solidFill>
                  <a:srgbClr val="000000"/>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597" name="Google Shape;597;g25e11802ac4_0_2130"/>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598" name="Google Shape;598;g25e11802ac4_0_2130"/>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A giant body of saltwater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99" name="Google Shape;599;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00" name="Google Shape;600;g25e11802ac4_0_2130"/>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a:t>
            </a:r>
            <a:r>
              <a:rPr lang="en-US" sz="2400">
                <a:solidFill>
                  <a:schemeClr val="dk1"/>
                </a:solidFill>
                <a:highlight>
                  <a:srgbClr val="FFFFFF"/>
                </a:highlight>
                <a:latin typeface="Helvetica Neue Light"/>
                <a:ea typeface="Helvetica Neue Light"/>
                <a:cs typeface="Helvetica Neue Light"/>
                <a:sym typeface="Helvetica Neue Light"/>
              </a:rPr>
              <a:t>small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01" name="Google Shape;601;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02" name="Google Shape;602;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03" name="Google Shape;603;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04" name="Google Shape;604;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05" name="Google Shape;605;g25e11802ac4_0_2130"/>
          <p:cNvSpPr txBox="1"/>
          <p:nvPr/>
        </p:nvSpPr>
        <p:spPr>
          <a:xfrm>
            <a:off x="1036257" y="304634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b807f687a5_1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g2b807f687a5_1_0"/>
          <p:cNvSpPr txBo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rgbClr val="000000"/>
                </a:solidFill>
                <a:latin typeface="Calibri"/>
                <a:ea typeface="Calibri"/>
                <a:cs typeface="Calibri"/>
                <a:sym typeface="Calibri"/>
              </a:rPr>
              <a:t>Lake</a:t>
            </a:r>
            <a:r>
              <a:rPr lang="en-US" sz="3200" b="1" i="0" u="none" strike="noStrike" cap="none">
                <a:solidFill>
                  <a:srgbClr val="000000"/>
                </a:solidFill>
                <a:latin typeface="Calibri"/>
                <a:ea typeface="Calibri"/>
                <a:cs typeface="Calibri"/>
                <a:sym typeface="Calibri"/>
              </a:rPr>
              <a:t>: </a:t>
            </a:r>
            <a:r>
              <a:rPr lang="en-US" sz="3200" b="0" i="0" u="none" strike="noStrike" cap="none">
                <a:solidFill>
                  <a:srgbClr val="000000"/>
                </a:solidFill>
                <a:latin typeface="Calibri"/>
                <a:ea typeface="Calibri"/>
                <a:cs typeface="Calibri"/>
                <a:sym typeface="Calibri"/>
              </a:rPr>
              <a:t>A natural, large body of water surrounded by land</a:t>
            </a:r>
            <a:endParaRPr sz="3200" b="0" i="0" u="none" strike="noStrike" cap="none">
              <a:solidFill>
                <a:srgbClr val="000000"/>
              </a:solidFill>
              <a:latin typeface="Calibri"/>
              <a:ea typeface="Calibri"/>
              <a:cs typeface="Calibri"/>
              <a:sym typeface="Calibri"/>
            </a:endParaRPr>
          </a:p>
        </p:txBody>
      </p:sp>
      <p:pic>
        <p:nvPicPr>
          <p:cNvPr id="155" name="Google Shape;155;g2b807f687a5_1_0"/>
          <p:cNvPicPr preferRelativeResize="0"/>
          <p:nvPr/>
        </p:nvPicPr>
        <p:blipFill rotWithShape="1">
          <a:blip r:embed="rId4">
            <a:alphaModFix/>
          </a:blip>
          <a:srcRect/>
          <a:stretch/>
        </p:blipFill>
        <p:spPr>
          <a:xfrm>
            <a:off x="699900" y="2215075"/>
            <a:ext cx="7744200" cy="38721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1f1b7a68edc_0_10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2" name="Google Shape;612;g1f1b7a68edc_0_10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3" name="Google Shape;613;g1f1b7a68edc_0_106"/>
          <p:cNvCxnSpPr>
            <a:stCxn id="614" idx="4"/>
            <a:endCxn id="61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5" name="Google Shape;615;g1f1b7a68edc_0_10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16" name="Google Shape;616;g1f1b7a68edc_0_10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4" name="Google Shape;614;g1f1b7a68edc_0_10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17" name="Google Shape;617;g1f1b7a68edc_0_106"/>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3000" b="0" i="0" u="none" strike="noStrike" cap="none">
                <a:solidFill>
                  <a:srgbClr val="000000"/>
                </a:solidFill>
                <a:latin typeface="Calibri"/>
                <a:ea typeface="Calibri"/>
                <a:cs typeface="Calibri"/>
                <a:sym typeface="Calibri"/>
              </a:rPr>
              <a:t>Choose the correct </a:t>
            </a:r>
            <a:r>
              <a:rPr lang="en-US" sz="3000" b="0" i="1" u="none" strike="noStrike" cap="none">
                <a:solidFill>
                  <a:srgbClr val="000000"/>
                </a:solidFill>
                <a:latin typeface="Calibri"/>
                <a:ea typeface="Calibri"/>
                <a:cs typeface="Calibri"/>
                <a:sym typeface="Calibri"/>
              </a:rPr>
              <a:t>definition</a:t>
            </a:r>
            <a:r>
              <a:rPr lang="en-US" sz="3000" b="0" i="0" u="none" strike="noStrike" cap="none">
                <a:solidFill>
                  <a:srgbClr val="000000"/>
                </a:solidFill>
                <a:latin typeface="Calibri"/>
                <a:ea typeface="Calibri"/>
                <a:cs typeface="Calibri"/>
                <a:sym typeface="Calibri"/>
              </a:rPr>
              <a:t> of a </a:t>
            </a:r>
            <a:r>
              <a:rPr lang="en-US" sz="3000" b="1">
                <a:latin typeface="Calibri"/>
                <a:ea typeface="Calibri"/>
                <a:cs typeface="Calibri"/>
                <a:sym typeface="Calibri"/>
              </a:rPr>
              <a:t>pond</a:t>
            </a:r>
            <a:r>
              <a:rPr lang="en-US" sz="3000" b="0" i="0" u="none" strike="noStrike" cap="none">
                <a:solidFill>
                  <a:srgbClr val="000000"/>
                </a:solidFill>
                <a:latin typeface="Calibri"/>
                <a:ea typeface="Calibri"/>
                <a:cs typeface="Calibri"/>
                <a:sym typeface="Calibri"/>
              </a:rPr>
              <a:t> from the choices below. </a:t>
            </a:r>
            <a:endParaRPr sz="1400" b="0" i="0" u="none" strike="noStrike" cap="none">
              <a:solidFill>
                <a:srgbClr val="000000"/>
              </a:solidFill>
              <a:latin typeface="Arial"/>
              <a:ea typeface="Arial"/>
              <a:cs typeface="Arial"/>
              <a:sym typeface="Arial"/>
            </a:endParaRPr>
          </a:p>
        </p:txBody>
      </p:sp>
      <p:sp>
        <p:nvSpPr>
          <p:cNvPr id="618" name="Google Shape;618;g1f1b7a68edc_0_106"/>
          <p:cNvSpPr txBox="1"/>
          <p:nvPr/>
        </p:nvSpPr>
        <p:spPr>
          <a:xfrm>
            <a:off x="1073532" y="52692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long, winding stream of water that constantly moves</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619" name="Google Shape;619;g1f1b7a68edc_0_106"/>
          <p:cNvSpPr txBox="1"/>
          <p:nvPr/>
        </p:nvSpPr>
        <p:spPr>
          <a:xfrm>
            <a:off x="1036257" y="417942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000000"/>
                </a:solidFill>
                <a:latin typeface="Helvetica Neue Light"/>
                <a:ea typeface="Helvetica Neue Light"/>
                <a:cs typeface="Helvetica Neue Light"/>
                <a:sym typeface="Helvetica Neue Light"/>
              </a:rPr>
              <a:t>A giant body of saltwater</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0" name="Google Shape;620;g1f1b7a68edc_0_10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1" name="Google Shape;621;g1f1b7a68edc_0_106"/>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a:t>
            </a:r>
            <a:r>
              <a:rPr lang="en-US" sz="2400">
                <a:solidFill>
                  <a:schemeClr val="dk1"/>
                </a:solidFill>
                <a:highlight>
                  <a:srgbClr val="FFFFFF"/>
                </a:highlight>
                <a:latin typeface="Helvetica Neue Light"/>
                <a:ea typeface="Helvetica Neue Light"/>
                <a:cs typeface="Helvetica Neue Light"/>
                <a:sym typeface="Helvetica Neue Light"/>
              </a:rPr>
              <a:t>small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2" name="Google Shape;622;g1f1b7a68edc_0_106"/>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1f1b7a68edc_0_106"/>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1f1b7a68edc_0_106"/>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1f1b7a68edc_0_106"/>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26" name="Google Shape;626;g1f1b7a68edc_0_106"/>
          <p:cNvSpPr txBox="1"/>
          <p:nvPr/>
        </p:nvSpPr>
        <p:spPr>
          <a:xfrm>
            <a:off x="1036257" y="3046346"/>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highlight>
                  <a:srgbClr val="FFFFFF"/>
                </a:highlight>
                <a:latin typeface="Helvetica Neue Light"/>
                <a:ea typeface="Helvetica Neue Light"/>
                <a:cs typeface="Helvetica Neue Light"/>
                <a:sym typeface="Helvetica Neue Light"/>
              </a:rPr>
              <a:t>A natural, large body of water surrounded by land</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27" name="Google Shape;627;g1f1b7a68edc_0_106"/>
          <p:cNvSpPr/>
          <p:nvPr/>
        </p:nvSpPr>
        <p:spPr>
          <a:xfrm>
            <a:off x="239375" y="1743225"/>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4" name="Google Shape;634;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5" name="Google Shape;635;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6" name="Google Shape;636;g25e11802ac4_0_2343"/>
          <p:cNvCxnSpPr>
            <a:stCxn id="637" idx="4"/>
            <a:endCxn id="63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9" name="Google Shape;639;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7" name="Google Shape;637;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40" name="Google Shape;640;g25e11802ac4_0_2343"/>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body of water surrounded by land</a:t>
            </a:r>
            <a:endParaRPr sz="2400" b="0" i="0" u="none" strike="noStrike" cap="none">
              <a:solidFill>
                <a:srgbClr val="434343"/>
              </a:solidFill>
              <a:latin typeface="Helvetica Neue Light"/>
              <a:ea typeface="Helvetica Neue Light"/>
              <a:cs typeface="Helvetica Neue Light"/>
              <a:sym typeface="Helvetica Neue Light"/>
            </a:endParaRPr>
          </a:p>
        </p:txBody>
      </p:sp>
      <p:cxnSp>
        <p:nvCxnSpPr>
          <p:cNvPr id="641" name="Google Shape;641;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42" name="Google Shape;642;g25e11802ac4_0_2343"/>
          <p:cNvCxnSpPr>
            <a:stCxn id="643" idx="4"/>
            <a:endCxn id="63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44" name="Google Shape;644;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45" name="Google Shape;645;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43" name="Google Shape;643;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6" name="Google Shape;646;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47" name="Google Shape;647;g25e11802ac4_0_2343"/>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48" name="Google Shape;648;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49" name="Google Shape;649;g25e11802ac4_0_2343"/>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Pond</a:t>
            </a:r>
            <a:endParaRPr sz="700" b="0" i="0" u="none" strike="noStrike" cap="none">
              <a:solidFill>
                <a:srgbClr val="000000"/>
              </a:solidFill>
              <a:latin typeface="Arial"/>
              <a:ea typeface="Arial"/>
              <a:cs typeface="Arial"/>
              <a:sym typeface="Arial"/>
            </a:endParaRPr>
          </a:p>
        </p:txBody>
      </p:sp>
      <p:sp>
        <p:nvSpPr>
          <p:cNvPr id="650" name="Google Shape;650;g25e11802ac4_0_2343"/>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pond</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651" name="Google Shape;651;g25e11802ac4_0_2343"/>
          <p:cNvPicPr preferRelativeResize="0"/>
          <p:nvPr/>
        </p:nvPicPr>
        <p:blipFill rotWithShape="1">
          <a:blip r:embed="rId3">
            <a:alphaModFix/>
          </a:blip>
          <a:srcRect/>
          <a:stretch/>
        </p:blipFill>
        <p:spPr>
          <a:xfrm>
            <a:off x="5889725" y="1045975"/>
            <a:ext cx="2712285" cy="18157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5e11802ac4_0_2367"/>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5e11802ac4_0_2367"/>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Directions:</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Choose the correct </a:t>
            </a:r>
            <a:r>
              <a:rPr lang="en-US" sz="3000" b="0"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example</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 of a</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a:t>
            </a:r>
            <a:r>
              <a:rPr lang="en-US" sz="30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pond</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from the choices below. </a:t>
            </a:r>
            <a:endParaRPr sz="1400" b="0" i="0" u="none" strike="noStrike" cap="none">
              <a:solidFill>
                <a:srgbClr val="000000"/>
              </a:solidFill>
              <a:latin typeface="Arial"/>
              <a:ea typeface="Arial"/>
              <a:cs typeface="Arial"/>
              <a:sym typeface="Arial"/>
            </a:endParaRPr>
          </a:p>
        </p:txBody>
      </p:sp>
      <p:sp>
        <p:nvSpPr>
          <p:cNvPr id="664" name="Google Shape;664;g25e11802ac4_0_2367"/>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bucket of water</a:t>
            </a:r>
            <a:r>
              <a:rPr lang="en-US" sz="2400" b="0" i="0" u="none" strike="noStrike" cap="none">
                <a:solidFill>
                  <a:srgbClr val="434343"/>
                </a:solidFill>
                <a:latin typeface="Helvetica Neue Light"/>
                <a:ea typeface="Helvetica Neue Light"/>
                <a:cs typeface="Helvetica Neue Light"/>
                <a:sym typeface="Helvetica Neue Light"/>
              </a:rPr>
              <a:t> </a:t>
            </a:r>
            <a:endParaRPr sz="1400" b="0" i="0" u="none" strike="noStrike" cap="none">
              <a:solidFill>
                <a:srgbClr val="434343"/>
              </a:solidFill>
              <a:latin typeface="Arial"/>
              <a:ea typeface="Arial"/>
              <a:cs typeface="Arial"/>
              <a:sym typeface="Arial"/>
            </a:endParaRPr>
          </a:p>
        </p:txBody>
      </p:sp>
      <p:sp>
        <p:nvSpPr>
          <p:cNvPr id="665" name="Google Shape;665;g25e11802ac4_0_2367"/>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small body of water used for farming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6" name="Google Shape;666;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7" name="Google Shape;667;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small stream flowing into a bigger river</a:t>
            </a:r>
            <a:r>
              <a:rPr lang="en-US" sz="2400" b="0" i="0" u="none" strike="noStrike" cap="none">
                <a:solidFill>
                  <a:srgbClr val="43464D"/>
                </a:solidFill>
                <a:latin typeface="Helvetica Neue Light"/>
                <a:ea typeface="Helvetica Neue Light"/>
                <a:cs typeface="Helvetica Neue Light"/>
                <a:sym typeface="Helvetica Neue Light"/>
              </a:rPr>
              <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68" name="Google Shape;668;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69" name="Google Shape;669;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70" name="Google Shape;670;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71" name="Google Shape;671;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72" name="Google Shape;672;g25e11802ac4_0_2367"/>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small pool of water caused by rain</a:t>
            </a:r>
            <a:endParaRPr sz="24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g1f1b7a68edc_0_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79" name="Google Shape;679;g1f1b7a68edc_0_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0" name="Google Shape;680;g1f1b7a68edc_0_130"/>
          <p:cNvCxnSpPr>
            <a:stCxn id="681" idx="4"/>
            <a:endCxn id="6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2" name="Google Shape;682;g1f1b7a68edc_0_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1f1b7a68edc_0_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1" name="Google Shape;681;g1f1b7a68edc_0_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4" name="Google Shape;684;g1f1b7a68edc_0_130"/>
          <p:cNvSpPr txBox="1"/>
          <p:nvPr/>
        </p:nvSpPr>
        <p:spPr>
          <a:xfrm>
            <a:off x="467256" y="317051"/>
            <a:ext cx="82095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Directions:</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Choose the correct </a:t>
            </a:r>
            <a:r>
              <a:rPr lang="en-US" sz="3000" b="0" i="1"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example</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 of a </a:t>
            </a:r>
            <a:r>
              <a:rPr lang="en-US" sz="3000" b="1">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pond</a:t>
            </a:r>
            <a:r>
              <a:rPr lang="en-US" sz="3000" b="1"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 </a:t>
            </a:r>
            <a:r>
              <a:rPr lang="en-US" sz="3000" b="0" i="0" u="none" strike="noStrike" cap="none">
                <a:solidFill>
                  <a:srgbClr val="000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from the choices below. </a:t>
            </a:r>
            <a:endParaRPr sz="1400" b="0" i="0" u="none" strike="noStrike" cap="none">
              <a:solidFill>
                <a:srgbClr val="000000"/>
              </a:solidFill>
              <a:latin typeface="Arial"/>
              <a:ea typeface="Arial"/>
              <a:cs typeface="Arial"/>
              <a:sym typeface="Arial"/>
            </a:endParaRPr>
          </a:p>
        </p:txBody>
      </p:sp>
      <p:sp>
        <p:nvSpPr>
          <p:cNvPr id="685" name="Google Shape;685;g1f1b7a68edc_0_130"/>
          <p:cNvSpPr txBox="1"/>
          <p:nvPr/>
        </p:nvSpPr>
        <p:spPr>
          <a:xfrm>
            <a:off x="1073532" y="4964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bucket of water</a:t>
            </a:r>
            <a:r>
              <a:rPr lang="en-US" sz="2400" b="0" i="0" u="none" strike="noStrike" cap="none">
                <a:solidFill>
                  <a:srgbClr val="434343"/>
                </a:solidFill>
                <a:latin typeface="Helvetica Neue Light"/>
                <a:ea typeface="Helvetica Neue Light"/>
                <a:cs typeface="Helvetica Neue Light"/>
                <a:sym typeface="Helvetica Neue Light"/>
              </a:rPr>
              <a:t> </a:t>
            </a:r>
            <a:endParaRPr sz="1400" b="0" i="0" u="none" strike="noStrike" cap="none">
              <a:solidFill>
                <a:srgbClr val="434343"/>
              </a:solidFill>
              <a:latin typeface="Arial"/>
              <a:ea typeface="Arial"/>
              <a:cs typeface="Arial"/>
              <a:sym typeface="Arial"/>
            </a:endParaRPr>
          </a:p>
        </p:txBody>
      </p:sp>
      <p:sp>
        <p:nvSpPr>
          <p:cNvPr id="686" name="Google Shape;686;g1f1b7a68edc_0_130"/>
          <p:cNvSpPr txBox="1"/>
          <p:nvPr/>
        </p:nvSpPr>
        <p:spPr>
          <a:xfrm>
            <a:off x="1090682" y="39209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small body of water used for farming</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7" name="Google Shape;687;g1f1b7a68edc_0_130"/>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8" name="Google Shape;688;g1f1b7a68edc_0_130"/>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small stream flowing into a bigger river</a:t>
            </a:r>
            <a:r>
              <a:rPr lang="en-US" sz="2400" b="0" i="0" u="none" strike="noStrike" cap="none">
                <a:solidFill>
                  <a:srgbClr val="43464D"/>
                </a:solidFill>
                <a:latin typeface="Helvetica Neue Light"/>
                <a:ea typeface="Helvetica Neue Light"/>
                <a:cs typeface="Helvetica Neue Light"/>
                <a:sym typeface="Helvetica Neue Light"/>
              </a:rPr>
              <a:t> </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1f1b7a68edc_0_130"/>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0" name="Google Shape;690;g1f1b7a68edc_0_130"/>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1" name="Google Shape;691;g1f1b7a68edc_0_130"/>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2" name="Google Shape;692;g1f1b7a68edc_0_130"/>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3" name="Google Shape;693;g1f1b7a68edc_0_130"/>
          <p:cNvSpPr txBox="1"/>
          <p:nvPr/>
        </p:nvSpPr>
        <p:spPr>
          <a:xfrm>
            <a:off x="1073532" y="29371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small pool of water caused by rain</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94" name="Google Shape;694;g1f1b7a68edc_0_130"/>
          <p:cNvSpPr/>
          <p:nvPr/>
        </p:nvSpPr>
        <p:spPr>
          <a:xfrm>
            <a:off x="362275" y="3748100"/>
            <a:ext cx="7398900" cy="807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g25e11802ac4_0_2511"/>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01" name="Google Shape;701;g25e11802ac4_0_2511"/>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02" name="Google Shape;702;g25e11802ac4_0_2511"/>
          <p:cNvCxnSpPr>
            <a:stCxn id="703" idx="4"/>
            <a:endCxn id="70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04" name="Google Shape;704;g25e11802ac4_0_2511"/>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05" name="Google Shape;705;g25e11802ac4_0_2511"/>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03" name="Google Shape;703;g25e11802ac4_0_2511"/>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06" name="Google Shape;706;g25e11802ac4_0_2511"/>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07" name="Google Shape;707;g25e11802ac4_0_2511"/>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08" name="Google Shape;708;g25e11802ac4_0_2511"/>
          <p:cNvCxnSpPr>
            <a:stCxn id="709" idx="4"/>
            <a:endCxn id="706"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10" name="Google Shape;710;g25e11802ac4_0_2511"/>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11" name="Google Shape;711;g25e11802ac4_0_2511"/>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09" name="Google Shape;709;g25e11802ac4_0_2511"/>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2" name="Google Shape;712;g25e11802ac4_0_2511"/>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13" name="Google Shape;713;g25e11802ac4_0_2511"/>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14" name="Google Shape;714;g25e11802ac4_0_2511"/>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15" name="Google Shape;715;g25e11802ac4_0_2511"/>
          <p:cNvSpPr txBox="1"/>
          <p:nvPr/>
        </p:nvSpPr>
        <p:spPr>
          <a:xfrm>
            <a:off x="494375" y="4796825"/>
            <a:ext cx="41082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body of water used for farming</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16" name="Google Shape;716;g25e11802ac4_0_2511"/>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body of water surrounded by land</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17" name="Google Shape;717;g25e11802ac4_0_2511"/>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Pond</a:t>
            </a:r>
            <a:endParaRPr sz="700" b="0" i="0" u="none" strike="noStrike" cap="none">
              <a:solidFill>
                <a:srgbClr val="000000"/>
              </a:solidFill>
              <a:latin typeface="Arial"/>
              <a:ea typeface="Arial"/>
              <a:cs typeface="Arial"/>
              <a:sym typeface="Arial"/>
            </a:endParaRPr>
          </a:p>
        </p:txBody>
      </p:sp>
      <p:sp>
        <p:nvSpPr>
          <p:cNvPr id="718" name="Google Shape;718;g25e11802ac4_0_2511"/>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pond</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719" name="Google Shape;719;g25e11802ac4_0_2511"/>
          <p:cNvPicPr preferRelativeResize="0"/>
          <p:nvPr/>
        </p:nvPicPr>
        <p:blipFill rotWithShape="1">
          <a:blip r:embed="rId3">
            <a:alphaModFix/>
          </a:blip>
          <a:srcRect/>
          <a:stretch/>
        </p:blipFill>
        <p:spPr>
          <a:xfrm>
            <a:off x="5889725" y="1045975"/>
            <a:ext cx="2712285" cy="18157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26" name="Google Shape;726;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27" name="Google Shape;727;g25e11802ac4_0_2536"/>
          <p:cNvCxnSpPr>
            <a:stCxn id="728" idx="4"/>
            <a:endCxn id="72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29" name="Google Shape;729;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30" name="Google Shape;730;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28" name="Google Shape;728;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31" name="Google Shape;731;g25e11802ac4_0_2536"/>
          <p:cNvSpPr txBox="1"/>
          <p:nvPr/>
        </p:nvSpPr>
        <p:spPr>
          <a:xfrm>
            <a:off x="582425" y="219850"/>
            <a:ext cx="83652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pond</a:t>
            </a:r>
            <a:r>
              <a:rPr lang="en-US" sz="2900" b="0" i="1" u="none" strike="noStrike" cap="none">
                <a:solidFill>
                  <a:srgbClr val="000000"/>
                </a:solidFill>
                <a:latin typeface="Calibri"/>
                <a:ea typeface="Calibri"/>
                <a:cs typeface="Calibri"/>
                <a:sym typeface="Calibri"/>
              </a:rPr>
              <a:t>s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32" name="Google Shape;732;g25e11802ac4_0_2536"/>
          <p:cNvSpPr txBox="1"/>
          <p:nvPr/>
        </p:nvSpPr>
        <p:spPr>
          <a:xfrm>
            <a:off x="1073532" y="42750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Ponds</a:t>
            </a:r>
            <a:r>
              <a:rPr lang="en-US" sz="2200" b="0" i="0" u="none" strike="noStrike" cap="none">
                <a:solidFill>
                  <a:srgbClr val="434343"/>
                </a:solidFill>
                <a:latin typeface="Helvetica Neue Light"/>
                <a:ea typeface="Helvetica Neue Light"/>
                <a:cs typeface="Helvetica Neue Light"/>
                <a:sym typeface="Helvetica Neue Light"/>
              </a:rPr>
              <a:t> give us warmth in the winter.</a:t>
            </a:r>
            <a:endParaRPr sz="2200" b="0" i="0" u="none" strike="noStrike" cap="none">
              <a:solidFill>
                <a:srgbClr val="434343"/>
              </a:solidFill>
              <a:latin typeface="Arial"/>
              <a:ea typeface="Arial"/>
              <a:cs typeface="Arial"/>
              <a:sym typeface="Arial"/>
            </a:endParaRPr>
          </a:p>
        </p:txBody>
      </p:sp>
      <p:sp>
        <p:nvSpPr>
          <p:cNvPr id="733" name="Google Shape;733;g25e11802ac4_0_2536"/>
          <p:cNvSpPr txBox="1"/>
          <p:nvPr/>
        </p:nvSpPr>
        <p:spPr>
          <a:xfrm>
            <a:off x="1073532" y="31096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Ponds provide a steady water source for humans</a:t>
            </a:r>
            <a:r>
              <a:rPr lang="en-US" sz="2200" b="0" i="0" u="none" strike="noStrike" cap="none">
                <a:solidFill>
                  <a:srgbClr val="43464D"/>
                </a:solidFill>
                <a:latin typeface="Helvetica Neue Light"/>
                <a:ea typeface="Helvetica Neue Light"/>
                <a:cs typeface="Helvetica Neue Light"/>
                <a:sym typeface="Helvetica Neue Light"/>
              </a:rPr>
              <a: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34" name="Google Shape;734;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35" name="Google Shape;735;g25e11802ac4_0_2536"/>
          <p:cNvSpPr txBox="1"/>
          <p:nvPr/>
        </p:nvSpPr>
        <p:spPr>
          <a:xfrm>
            <a:off x="1073532" y="186870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Ponds give water to farmers to help them create food for us to eat</a:t>
            </a:r>
            <a:r>
              <a:rPr lang="en-US" sz="2200" b="0" i="0" u="none" strike="noStrike" cap="none">
                <a:solidFill>
                  <a:srgbClr val="43464D"/>
                </a:solidFill>
                <a:latin typeface="Helvetica Neue Light"/>
                <a:ea typeface="Helvetica Neue Light"/>
                <a:cs typeface="Helvetica Neue Light"/>
                <a:sym typeface="Helvetica Neue Light"/>
              </a:rPr>
              <a:t>.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36" name="Google Shape;736;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37" name="Google Shape;737;g25e11802ac4_0_25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38" name="Google Shape;738;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39" name="Google Shape;739;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40" name="Google Shape;740;g25e11802ac4_0_2536"/>
          <p:cNvSpPr txBox="1"/>
          <p:nvPr/>
        </p:nvSpPr>
        <p:spPr>
          <a:xfrm>
            <a:off x="1073532" y="563186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Ponds</a:t>
            </a:r>
            <a:r>
              <a:rPr lang="en-US" sz="2200" b="0" i="0" u="none" strike="noStrike" cap="none">
                <a:solidFill>
                  <a:srgbClr val="434343"/>
                </a:solidFill>
                <a:latin typeface="Helvetica Neue Light"/>
                <a:ea typeface="Helvetica Neue Light"/>
                <a:cs typeface="Helvetica Neue Light"/>
                <a:sym typeface="Helvetica Neue Light"/>
              </a:rPr>
              <a:t> give humans shelter.</a:t>
            </a:r>
            <a:endParaRPr sz="2200" b="0" i="0" u="none" strike="noStrike" cap="none">
              <a:solidFill>
                <a:srgbClr val="434343"/>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1f1b7a68edc_0_15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1f1b7a68edc_0_15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1f1b7a68edc_0_155"/>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1f1b7a68edc_0_15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1f1b7a68edc_0_15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1f1b7a68edc_0_15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1f1b7a68edc_0_155"/>
          <p:cNvSpPr txBox="1"/>
          <p:nvPr/>
        </p:nvSpPr>
        <p:spPr>
          <a:xfrm>
            <a:off x="582425" y="219850"/>
            <a:ext cx="8365200" cy="1000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a:solidFill>
                  <a:srgbClr val="000000"/>
                </a:solidFill>
                <a:latin typeface="Calibri"/>
                <a:ea typeface="Calibri"/>
                <a:cs typeface="Calibri"/>
                <a:sym typeface="Calibri"/>
              </a:rPr>
              <a:t>Directions:</a:t>
            </a:r>
            <a:r>
              <a:rPr lang="en-US" sz="3000" b="1" i="0" u="none" strike="noStrike" cap="none">
                <a:solidFill>
                  <a:srgbClr val="000000"/>
                </a:solidFill>
                <a:latin typeface="Calibri"/>
                <a:ea typeface="Calibri"/>
                <a:cs typeface="Calibri"/>
                <a:sym typeface="Calibri"/>
              </a:rPr>
              <a:t> </a:t>
            </a:r>
            <a:r>
              <a:rPr lang="en-US" sz="2900" b="0" i="0" u="none" strike="noStrike" cap="none">
                <a:solidFill>
                  <a:srgbClr val="000000"/>
                </a:solidFill>
                <a:latin typeface="Calibri"/>
                <a:ea typeface="Calibri"/>
                <a:cs typeface="Calibri"/>
                <a:sym typeface="Calibri"/>
              </a:rPr>
              <a:t>Choose the correct response for </a:t>
            </a:r>
            <a:r>
              <a:rPr lang="en-US" sz="2900" b="0" i="1" u="none" strike="noStrike" cap="none">
                <a:solidFill>
                  <a:srgbClr val="000000"/>
                </a:solidFill>
                <a:latin typeface="Calibri"/>
                <a:ea typeface="Calibri"/>
                <a:cs typeface="Calibri"/>
                <a:sym typeface="Calibri"/>
              </a:rPr>
              <a:t>“How do </a:t>
            </a:r>
            <a:r>
              <a:rPr lang="en-US" sz="2900" i="1">
                <a:latin typeface="Calibri"/>
                <a:ea typeface="Calibri"/>
                <a:cs typeface="Calibri"/>
                <a:sym typeface="Calibri"/>
              </a:rPr>
              <a:t>pond</a:t>
            </a:r>
            <a:r>
              <a:rPr lang="en-US" sz="2900" b="0" i="1" u="none" strike="noStrike" cap="none">
                <a:solidFill>
                  <a:srgbClr val="000000"/>
                </a:solidFill>
                <a:latin typeface="Calibri"/>
                <a:ea typeface="Calibri"/>
                <a:cs typeface="Calibri"/>
                <a:sym typeface="Calibri"/>
              </a:rPr>
              <a:t>s impact my life?” </a:t>
            </a:r>
            <a:r>
              <a:rPr lang="en-US" sz="2900" b="0" i="0" u="none" strike="noStrike" cap="none">
                <a:solidFill>
                  <a:srgbClr val="000000"/>
                </a:solidFill>
                <a:latin typeface="Calibri"/>
                <a:ea typeface="Calibri"/>
                <a:cs typeface="Calibri"/>
                <a:sym typeface="Calibri"/>
              </a:rPr>
              <a:t>from the choices below.</a:t>
            </a:r>
            <a:endParaRPr sz="1400" b="0" i="0" u="none" strike="noStrike" cap="none">
              <a:solidFill>
                <a:srgbClr val="000000"/>
              </a:solidFill>
              <a:latin typeface="Arial"/>
              <a:ea typeface="Arial"/>
              <a:cs typeface="Arial"/>
              <a:sym typeface="Arial"/>
            </a:endParaRPr>
          </a:p>
        </p:txBody>
      </p:sp>
      <p:sp>
        <p:nvSpPr>
          <p:cNvPr id="753" name="Google Shape;753;g1f1b7a68edc_0_155"/>
          <p:cNvSpPr txBox="1"/>
          <p:nvPr/>
        </p:nvSpPr>
        <p:spPr>
          <a:xfrm>
            <a:off x="1073532" y="427509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Ponds</a:t>
            </a:r>
            <a:r>
              <a:rPr lang="en-US" sz="2200" b="0" i="0" u="none" strike="noStrike" cap="none">
                <a:solidFill>
                  <a:srgbClr val="434343"/>
                </a:solidFill>
                <a:latin typeface="Helvetica Neue Light"/>
                <a:ea typeface="Helvetica Neue Light"/>
                <a:cs typeface="Helvetica Neue Light"/>
                <a:sym typeface="Helvetica Neue Light"/>
              </a:rPr>
              <a:t> give us warmth in the winter.</a:t>
            </a:r>
            <a:endParaRPr sz="2200" b="0" i="0" u="none" strike="noStrike" cap="none">
              <a:solidFill>
                <a:srgbClr val="434343"/>
              </a:solidFill>
              <a:latin typeface="Arial"/>
              <a:ea typeface="Arial"/>
              <a:cs typeface="Arial"/>
              <a:sym typeface="Arial"/>
            </a:endParaRPr>
          </a:p>
        </p:txBody>
      </p:sp>
      <p:sp>
        <p:nvSpPr>
          <p:cNvPr id="754" name="Google Shape;754;g1f1b7a68edc_0_155"/>
          <p:cNvSpPr txBox="1"/>
          <p:nvPr/>
        </p:nvSpPr>
        <p:spPr>
          <a:xfrm>
            <a:off x="1073532" y="3109620"/>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Ponds provide a steady water source for humans</a:t>
            </a:r>
            <a:r>
              <a:rPr lang="en-US" sz="2200" b="0" i="0" u="none" strike="noStrike" cap="none">
                <a:solidFill>
                  <a:srgbClr val="43464D"/>
                </a:solidFill>
                <a:latin typeface="Helvetica Neue Light"/>
                <a:ea typeface="Helvetica Neue Light"/>
                <a:cs typeface="Helvetica Neue Light"/>
                <a:sym typeface="Helvetica Neue Light"/>
              </a:rPr>
              <a:t>.</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55" name="Google Shape;755;g1f1b7a68edc_0_15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6" name="Google Shape;756;g1f1b7a68edc_0_155"/>
          <p:cNvSpPr txBox="1"/>
          <p:nvPr/>
        </p:nvSpPr>
        <p:spPr>
          <a:xfrm>
            <a:off x="1073532" y="1868708"/>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Ponds give water to farmers to help them create food for us to eat</a:t>
            </a:r>
            <a:r>
              <a:rPr lang="en-US" sz="2200" b="0" i="0" u="none" strike="noStrike" cap="none">
                <a:solidFill>
                  <a:srgbClr val="43464D"/>
                </a:solidFill>
                <a:latin typeface="Helvetica Neue Light"/>
                <a:ea typeface="Helvetica Neue Light"/>
                <a:cs typeface="Helvetica Neue Light"/>
                <a:sym typeface="Helvetica Neue Light"/>
              </a:rPr>
              <a:t>.  </a:t>
            </a:r>
            <a:endParaRPr sz="2200" b="0" i="0" u="none" strike="noStrike" cap="none">
              <a:solidFill>
                <a:srgbClr val="000000"/>
              </a:solidFill>
              <a:latin typeface="Helvetica Neue Light"/>
              <a:ea typeface="Helvetica Neue Light"/>
              <a:cs typeface="Helvetica Neue Light"/>
              <a:sym typeface="Helvetica Neue Light"/>
            </a:endParaRPr>
          </a:p>
        </p:txBody>
      </p:sp>
      <p:sp>
        <p:nvSpPr>
          <p:cNvPr id="757" name="Google Shape;757;g1f1b7a68edc_0_155"/>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1f1b7a68edc_0_155"/>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1f1b7a68edc_0_155"/>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1f1b7a68edc_0_155"/>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1f1b7a68edc_0_155"/>
          <p:cNvSpPr txBox="1"/>
          <p:nvPr/>
        </p:nvSpPr>
        <p:spPr>
          <a:xfrm>
            <a:off x="1073532" y="5631865"/>
            <a:ext cx="7874100" cy="430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Ponds</a:t>
            </a:r>
            <a:r>
              <a:rPr lang="en-US" sz="2200" b="0" i="0" u="none" strike="noStrike" cap="none">
                <a:solidFill>
                  <a:srgbClr val="434343"/>
                </a:solidFill>
                <a:latin typeface="Helvetica Neue Light"/>
                <a:ea typeface="Helvetica Neue Light"/>
                <a:cs typeface="Helvetica Neue Light"/>
                <a:sym typeface="Helvetica Neue Light"/>
              </a:rPr>
              <a:t> give humans shelter.</a:t>
            </a:r>
            <a:endParaRPr sz="2200" b="0" i="0" u="none" strike="noStrike" cap="none">
              <a:solidFill>
                <a:srgbClr val="434343"/>
              </a:solidFill>
              <a:latin typeface="Arial"/>
              <a:ea typeface="Arial"/>
              <a:cs typeface="Arial"/>
              <a:sym typeface="Arial"/>
            </a:endParaRPr>
          </a:p>
        </p:txBody>
      </p:sp>
      <p:sp>
        <p:nvSpPr>
          <p:cNvPr id="762" name="Google Shape;762;g1f1b7a68edc_0_155"/>
          <p:cNvSpPr/>
          <p:nvPr/>
        </p:nvSpPr>
        <p:spPr>
          <a:xfrm>
            <a:off x="419100" y="1838550"/>
            <a:ext cx="8305800" cy="829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25e11802ac4_0_2649"/>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69" name="Google Shape;769;g25e11802ac4_0_2649"/>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70" name="Google Shape;770;g25e11802ac4_0_2649"/>
          <p:cNvCxnSpPr>
            <a:stCxn id="771" idx="4"/>
            <a:endCxn id="76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72" name="Google Shape;772;g25e11802ac4_0_2649"/>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73" name="Google Shape;773;g25e11802ac4_0_2649"/>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71" name="Google Shape;771;g25e11802ac4_0_2649"/>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74" name="Google Shape;774;g25e11802ac4_0_2649"/>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775" name="Google Shape;775;g25e11802ac4_0_2649"/>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776" name="Google Shape;776;g25e11802ac4_0_2649"/>
          <p:cNvCxnSpPr>
            <a:stCxn id="777" idx="4"/>
            <a:endCxn id="77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778" name="Google Shape;778;g25e11802ac4_0_2649"/>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779" name="Google Shape;779;g25e11802ac4_0_2649"/>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777" name="Google Shape;777;g25e11802ac4_0_2649"/>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80" name="Google Shape;780;g25e11802ac4_0_2649"/>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781" name="Google Shape;781;g25e11802ac4_0_2649"/>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782" name="Google Shape;782;g25e11802ac4_0_2649"/>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783" name="Google Shape;783;g25e11802ac4_0_2649"/>
          <p:cNvSpPr txBox="1"/>
          <p:nvPr/>
        </p:nvSpPr>
        <p:spPr>
          <a:xfrm>
            <a:off x="4571975" y="4796825"/>
            <a:ext cx="4108200" cy="1293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2400">
                <a:latin typeface="Helvetica Neue Light"/>
                <a:ea typeface="Helvetica Neue Light"/>
                <a:cs typeface="Helvetica Neue Light"/>
                <a:sym typeface="Helvetica Neue Light"/>
              </a:rPr>
              <a:t>Ponds give water to farmers to help them create food for us to eat</a:t>
            </a:r>
            <a:r>
              <a:rPr lang="en-US" sz="2400" b="0" i="0" u="none" strike="noStrike" cap="none">
                <a:solidFill>
                  <a:srgbClr val="000000"/>
                </a:solidFill>
                <a:latin typeface="Helvetica Neue Light"/>
                <a:ea typeface="Helvetica Neue Light"/>
                <a:cs typeface="Helvetica Neue Light"/>
                <a:sym typeface="Helvetica Neue Light"/>
              </a:rPr>
              <a:t>.</a:t>
            </a: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84" name="Google Shape;784;g25e11802ac4_0_2649"/>
          <p:cNvSpPr txBox="1"/>
          <p:nvPr/>
        </p:nvSpPr>
        <p:spPr>
          <a:xfrm>
            <a:off x="494375" y="4796825"/>
            <a:ext cx="41082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body of water used for farming</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85" name="Google Shape;785;g25e11802ac4_0_2649"/>
          <p:cNvSpPr txBox="1"/>
          <p:nvPr/>
        </p:nvSpPr>
        <p:spPr>
          <a:xfrm>
            <a:off x="612500" y="1210575"/>
            <a:ext cx="3696000" cy="8682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small body of water surrounded by land</a:t>
            </a:r>
            <a:endParaRPr sz="2400" b="0" i="0" u="none" strike="noStrike" cap="none">
              <a:solidFill>
                <a:srgbClr val="434343"/>
              </a:solidFill>
              <a:latin typeface="Helvetica Neue Light"/>
              <a:ea typeface="Helvetica Neue Light"/>
              <a:cs typeface="Helvetica Neue Light"/>
              <a:sym typeface="Helvetica Neue Light"/>
            </a:endParaRPr>
          </a:p>
        </p:txBody>
      </p:sp>
      <p:sp>
        <p:nvSpPr>
          <p:cNvPr id="786" name="Google Shape;786;g25e11802ac4_0_2649"/>
          <p:cNvSpPr txBox="1"/>
          <p:nvPr/>
        </p:nvSpPr>
        <p:spPr>
          <a:xfrm>
            <a:off x="2990050" y="32810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a:latin typeface="Poppins"/>
                <a:ea typeface="Poppins"/>
                <a:cs typeface="Poppins"/>
                <a:sym typeface="Poppins"/>
              </a:rPr>
              <a:t>Pond</a:t>
            </a:r>
            <a:endParaRPr sz="700" b="0" i="0" u="none" strike="noStrike" cap="none">
              <a:solidFill>
                <a:srgbClr val="000000"/>
              </a:solidFill>
              <a:latin typeface="Arial"/>
              <a:ea typeface="Arial"/>
              <a:cs typeface="Arial"/>
              <a:sym typeface="Arial"/>
            </a:endParaRPr>
          </a:p>
        </p:txBody>
      </p:sp>
      <p:sp>
        <p:nvSpPr>
          <p:cNvPr id="787" name="Google Shape;787;g25e11802ac4_0_2649"/>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a:solidFill>
                  <a:srgbClr val="000000"/>
                </a:solidFill>
                <a:latin typeface="Helvetica Neue Light"/>
                <a:ea typeface="Helvetica Neue Light"/>
                <a:cs typeface="Helvetica Neue Light"/>
                <a:sym typeface="Helvetica Neue Light"/>
              </a:rPr>
              <a:t>How do </a:t>
            </a:r>
            <a:r>
              <a:rPr lang="en-US" sz="1700">
                <a:latin typeface="Helvetica Neue Light"/>
                <a:ea typeface="Helvetica Neue Light"/>
                <a:cs typeface="Helvetica Neue Light"/>
                <a:sym typeface="Helvetica Neue Light"/>
              </a:rPr>
              <a:t>pond</a:t>
            </a:r>
            <a:r>
              <a:rPr lang="en-US" sz="1700" b="0" i="0" u="none" strike="noStrike" cap="none">
                <a:solidFill>
                  <a:srgbClr val="000000"/>
                </a:solidFill>
                <a:latin typeface="Helvetica Neue Light"/>
                <a:ea typeface="Helvetica Neue Light"/>
                <a:cs typeface="Helvetica Neue Light"/>
                <a:sym typeface="Helvetica Neue Light"/>
              </a:rPr>
              <a:t>s impact my life?</a:t>
            </a:r>
            <a:endParaRPr sz="1700" b="0" i="0" u="none" strike="noStrike" cap="none">
              <a:solidFill>
                <a:srgbClr val="000000"/>
              </a:solidFill>
              <a:latin typeface="Arial"/>
              <a:ea typeface="Arial"/>
              <a:cs typeface="Arial"/>
              <a:sym typeface="Arial"/>
            </a:endParaRPr>
          </a:p>
        </p:txBody>
      </p:sp>
      <p:pic>
        <p:nvPicPr>
          <p:cNvPr id="788" name="Google Shape;788;g25e11802ac4_0_2649"/>
          <p:cNvPicPr preferRelativeResize="0"/>
          <p:nvPr/>
        </p:nvPicPr>
        <p:blipFill rotWithShape="1">
          <a:blip r:embed="rId3">
            <a:alphaModFix/>
          </a:blip>
          <a:srcRect/>
          <a:stretch/>
        </p:blipFill>
        <p:spPr>
          <a:xfrm>
            <a:off x="5889725" y="1045975"/>
            <a:ext cx="2712285" cy="18157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95" name="Google Shape;795;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2b790e7f309_0_155" descr="Rewind"/>
          <p:cNvSpPr/>
          <p:nvPr/>
        </p:nvSpPr>
        <p:spPr>
          <a:xfrm>
            <a:off x="0" y="0"/>
            <a:ext cx="920100" cy="780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g2b790e7f309_0_155"/>
          <p:cNvSpPr txBox="1">
            <a:spLocks noGrp="1"/>
          </p:cNvSpPr>
          <p:nvPr>
            <p:ph type="subTitle" id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Pond</a:t>
            </a:r>
            <a:r>
              <a:rPr lang="en-US" b="1">
                <a:solidFill>
                  <a:schemeClr val="dk1"/>
                </a:solidFill>
              </a:rPr>
              <a:t>: </a:t>
            </a:r>
            <a:r>
              <a:rPr lang="en-US">
                <a:solidFill>
                  <a:schemeClr val="dk1"/>
                </a:solidFill>
              </a:rPr>
              <a:t>A small body of water surrounded by land.</a:t>
            </a:r>
            <a:endParaRPr>
              <a:solidFill>
                <a:schemeClr val="dk1"/>
              </a:solidFill>
            </a:endParaRPr>
          </a:p>
        </p:txBody>
      </p:sp>
      <p:pic>
        <p:nvPicPr>
          <p:cNvPr id="803" name="Google Shape;803;g2b790e7f309_0_155"/>
          <p:cNvPicPr preferRelativeResize="0"/>
          <p:nvPr/>
        </p:nvPicPr>
        <p:blipFill rotWithShape="1">
          <a:blip r:embed="rId4">
            <a:alphaModFix/>
          </a:blip>
          <a:srcRect/>
          <a:stretch/>
        </p:blipFill>
        <p:spPr>
          <a:xfrm>
            <a:off x="1044212" y="1910925"/>
            <a:ext cx="7055583" cy="47233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808918c96_0_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g2b808918c96_0_1"/>
          <p:cNvSpPr txBox="1"/>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sng" strike="noStrike" cap="none">
                <a:solidFill>
                  <a:srgbClr val="000000"/>
                </a:solidFill>
                <a:latin typeface="Calibri"/>
                <a:ea typeface="Calibri"/>
                <a:cs typeface="Calibri"/>
                <a:sym typeface="Calibri"/>
              </a:rPr>
              <a:t>Reservoir</a:t>
            </a:r>
            <a:r>
              <a:rPr lang="en-US" sz="3200" b="1" i="0" u="none" strike="noStrike" cap="none">
                <a:solidFill>
                  <a:srgbClr val="000000"/>
                </a:solidFill>
                <a:latin typeface="Calibri"/>
                <a:ea typeface="Calibri"/>
                <a:cs typeface="Calibri"/>
                <a:sym typeface="Calibri"/>
              </a:rPr>
              <a:t>: </a:t>
            </a:r>
            <a:r>
              <a:rPr lang="en-US" sz="3200" b="0" i="0" u="none" strike="noStrike" cap="none">
                <a:solidFill>
                  <a:srgbClr val="000000"/>
                </a:solidFill>
                <a:latin typeface="Calibri"/>
                <a:ea typeface="Calibri"/>
                <a:cs typeface="Calibri"/>
                <a:sym typeface="Calibri"/>
              </a:rPr>
              <a:t>A man-made, large body of water surrounded by land.</a:t>
            </a:r>
            <a:endParaRPr sz="3200" b="0" i="0" u="none" strike="noStrike" cap="none">
              <a:solidFill>
                <a:srgbClr val="000000"/>
              </a:solidFill>
              <a:latin typeface="Calibri"/>
              <a:ea typeface="Calibri"/>
              <a:cs typeface="Calibri"/>
              <a:sym typeface="Calibri"/>
            </a:endParaRPr>
          </a:p>
        </p:txBody>
      </p:sp>
      <p:pic>
        <p:nvPicPr>
          <p:cNvPr id="163" name="Google Shape;163;g2b808918c96_0_1"/>
          <p:cNvPicPr preferRelativeResize="0"/>
          <p:nvPr/>
        </p:nvPicPr>
        <p:blipFill rotWithShape="1">
          <a:blip r:embed="rId4">
            <a:alphaModFix/>
          </a:blip>
          <a:srcRect/>
          <a:stretch/>
        </p:blipFill>
        <p:spPr>
          <a:xfrm>
            <a:off x="1086850" y="1910925"/>
            <a:ext cx="6970300" cy="46662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2b790e7f309_0_16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g2b790e7f309_0_162"/>
          <p:cNvSpPr txBox="1"/>
          <p:nvPr/>
        </p:nvSpPr>
        <p:spPr>
          <a:xfrm>
            <a:off x="467257" y="404359"/>
            <a:ext cx="8209500" cy="969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2700" b="0" i="0" u="none" strike="noStrike" cap="none">
                <a:solidFill>
                  <a:srgbClr val="374151"/>
                </a:solidFill>
                <a:highlight>
                  <a:srgbClr val="FFFFFF"/>
                </a:highlight>
                <a:latin typeface="Roboto"/>
                <a:ea typeface="Roboto"/>
                <a:cs typeface="Roboto"/>
                <a:sym typeface="Roboto"/>
              </a:rPr>
              <a:t>What are the differences between lakes, oceans, ponds, reservoirs, and rivers?</a:t>
            </a:r>
            <a:endParaRPr sz="2900" b="0" i="0" u="none" strike="noStrike" cap="none">
              <a:solidFill>
                <a:srgbClr val="000000"/>
              </a:solidFill>
              <a:latin typeface="Arial"/>
              <a:ea typeface="Arial"/>
              <a:cs typeface="Arial"/>
              <a:sym typeface="Arial"/>
            </a:endParaRPr>
          </a:p>
        </p:txBody>
      </p:sp>
      <p:pic>
        <p:nvPicPr>
          <p:cNvPr id="811" name="Google Shape;811;g2b790e7f309_0_162"/>
          <p:cNvPicPr preferRelativeResize="0"/>
          <p:nvPr/>
        </p:nvPicPr>
        <p:blipFill rotWithShape="1">
          <a:blip r:embed="rId4">
            <a:alphaModFix/>
          </a:blip>
          <a:srcRect/>
          <a:stretch/>
        </p:blipFill>
        <p:spPr>
          <a:xfrm>
            <a:off x="2243200" y="1852200"/>
            <a:ext cx="2187443" cy="1459751"/>
          </a:xfrm>
          <a:prstGeom prst="rect">
            <a:avLst/>
          </a:prstGeom>
          <a:noFill/>
          <a:ln>
            <a:noFill/>
          </a:ln>
        </p:spPr>
      </p:pic>
      <p:pic>
        <p:nvPicPr>
          <p:cNvPr id="812" name="Google Shape;812;g2b790e7f309_0_162"/>
          <p:cNvPicPr preferRelativeResize="0"/>
          <p:nvPr/>
        </p:nvPicPr>
        <p:blipFill rotWithShape="1">
          <a:blip r:embed="rId5">
            <a:alphaModFix/>
          </a:blip>
          <a:srcRect/>
          <a:stretch/>
        </p:blipFill>
        <p:spPr>
          <a:xfrm>
            <a:off x="4704000" y="1852213"/>
            <a:ext cx="2185416" cy="1459751"/>
          </a:xfrm>
          <a:prstGeom prst="rect">
            <a:avLst/>
          </a:prstGeom>
          <a:noFill/>
          <a:ln>
            <a:noFill/>
          </a:ln>
        </p:spPr>
      </p:pic>
      <p:pic>
        <p:nvPicPr>
          <p:cNvPr id="813" name="Google Shape;813;g2b790e7f309_0_162"/>
          <p:cNvPicPr preferRelativeResize="0"/>
          <p:nvPr/>
        </p:nvPicPr>
        <p:blipFill rotWithShape="1">
          <a:blip r:embed="rId6">
            <a:alphaModFix/>
          </a:blip>
          <a:srcRect/>
          <a:stretch/>
        </p:blipFill>
        <p:spPr>
          <a:xfrm>
            <a:off x="5564248" y="3531019"/>
            <a:ext cx="2185419" cy="1463040"/>
          </a:xfrm>
          <a:prstGeom prst="rect">
            <a:avLst/>
          </a:prstGeom>
          <a:noFill/>
          <a:ln>
            <a:noFill/>
          </a:ln>
        </p:spPr>
      </p:pic>
      <p:pic>
        <p:nvPicPr>
          <p:cNvPr id="814" name="Google Shape;814;g2b790e7f309_0_162"/>
          <p:cNvPicPr preferRelativeResize="0"/>
          <p:nvPr/>
        </p:nvPicPr>
        <p:blipFill rotWithShape="1">
          <a:blip r:embed="rId7">
            <a:alphaModFix/>
          </a:blip>
          <a:srcRect/>
          <a:stretch/>
        </p:blipFill>
        <p:spPr>
          <a:xfrm>
            <a:off x="1341250" y="3531019"/>
            <a:ext cx="2185416" cy="1463039"/>
          </a:xfrm>
          <a:prstGeom prst="rect">
            <a:avLst/>
          </a:prstGeom>
          <a:noFill/>
          <a:ln>
            <a:noFill/>
          </a:ln>
        </p:spPr>
      </p:pic>
      <p:pic>
        <p:nvPicPr>
          <p:cNvPr id="815" name="Google Shape;815;g2b790e7f309_0_162"/>
          <p:cNvPicPr preferRelativeResize="0"/>
          <p:nvPr/>
        </p:nvPicPr>
        <p:blipFill rotWithShape="1">
          <a:blip r:embed="rId8">
            <a:alphaModFix/>
          </a:blip>
          <a:srcRect/>
          <a:stretch/>
        </p:blipFill>
        <p:spPr>
          <a:xfrm>
            <a:off x="3479288" y="5090898"/>
            <a:ext cx="2185415" cy="1463039"/>
          </a:xfrm>
          <a:prstGeom prst="rect">
            <a:avLst/>
          </a:prstGeom>
          <a:noFill/>
          <a:ln>
            <a:noFill/>
          </a:ln>
        </p:spPr>
      </p:pic>
      <p:pic>
        <p:nvPicPr>
          <p:cNvPr id="816" name="Google Shape;816;g2b790e7f309_0_162"/>
          <p:cNvPicPr preferRelativeResize="0"/>
          <p:nvPr/>
        </p:nvPicPr>
        <p:blipFill rotWithShape="1">
          <a:blip r:embed="rId9">
            <a:alphaModFix/>
          </a:blip>
          <a:srcRect/>
          <a:stretch/>
        </p:blipFill>
        <p:spPr>
          <a:xfrm>
            <a:off x="3848138" y="3565211"/>
            <a:ext cx="1394650" cy="13946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Extension</a:t>
            </a:r>
            <a:r>
              <a:rPr lang="en-US" sz="5600" b="0" i="0" u="none" strike="noStrike" cap="none">
                <a:solidFill>
                  <a:srgbClr val="FFC000"/>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Activity</a:t>
            </a:r>
            <a:endParaRPr sz="1400" b="0" i="0" u="none" strike="noStrike" cap="none">
              <a:solidFill>
                <a:srgbClr val="000000"/>
              </a:solidFill>
              <a:latin typeface="Arial"/>
              <a:ea typeface="Arial"/>
              <a:cs typeface="Arial"/>
              <a:sym typeface="Arial"/>
            </a:endParaRPr>
          </a:p>
        </p:txBody>
      </p:sp>
      <p:sp>
        <p:nvSpPr>
          <p:cNvPr id="823" name="Google Shape;823;g28d164d3bd8_0_117"/>
          <p:cNvSpPr txBox="1"/>
          <p:nvPr/>
        </p:nvSpPr>
        <p:spPr>
          <a:xfrm>
            <a:off x="2270925" y="1281400"/>
            <a:ext cx="5652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hlink"/>
                </a:solidFill>
                <a:latin typeface="Calibri"/>
                <a:ea typeface="Calibri"/>
                <a:cs typeface="Calibri"/>
                <a:sym typeface="Calibri"/>
                <a:hlinkClick r:id="rId3"/>
              </a:rPr>
              <a:t>Pond Ecosystems</a:t>
            </a:r>
            <a:endParaRPr sz="1400" b="0" i="0" u="none" strike="noStrike" cap="none">
              <a:solidFill>
                <a:srgbClr val="000000"/>
              </a:solidFill>
              <a:latin typeface="Arial"/>
              <a:ea typeface="Arial"/>
              <a:cs typeface="Arial"/>
              <a:sym typeface="Arial"/>
            </a:endParaRPr>
          </a:p>
        </p:txBody>
      </p:sp>
      <p:pic>
        <p:nvPicPr>
          <p:cNvPr id="824" name="Google Shape;824;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25" name="Google Shape;825;g28d164d3bd8_0_117"/>
          <p:cNvSpPr txBox="1"/>
          <p:nvPr/>
        </p:nvSpPr>
        <p:spPr>
          <a:xfrm>
            <a:off x="243300" y="2230725"/>
            <a:ext cx="1657500" cy="3694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for an extension video </a:t>
            </a:r>
            <a:r>
              <a:rPr lang="en-US" sz="1800" i="1">
                <a:solidFill>
                  <a:schemeClr val="dk1"/>
                </a:solidFill>
                <a:latin typeface="Calibri"/>
                <a:ea typeface="Calibri"/>
                <a:cs typeface="Calibri"/>
                <a:sym typeface="Calibri"/>
              </a:rPr>
              <a:t>on pond ecosystems</a:t>
            </a:r>
            <a:r>
              <a:rPr lang="en-US" sz="1800" b="0" i="1" u="none" strike="noStrike" cap="none">
                <a:solidFill>
                  <a:schemeClr val="dk1"/>
                </a:solidFill>
                <a:latin typeface="Calibri"/>
                <a:ea typeface="Calibri"/>
                <a:cs typeface="Calibri"/>
                <a:sym typeface="Calibri"/>
              </a:rPr>
              <a:t>.</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Jot down 2 or 3 new facts that you learn about </a:t>
            </a:r>
            <a:r>
              <a:rPr lang="en-US" sz="1800" i="1">
                <a:solidFill>
                  <a:schemeClr val="dk1"/>
                </a:solidFill>
                <a:latin typeface="Calibri"/>
                <a:ea typeface="Calibri"/>
                <a:cs typeface="Calibri"/>
                <a:sym typeface="Calibri"/>
              </a:rPr>
              <a:t>ponds</a:t>
            </a:r>
            <a:r>
              <a:rPr lang="en-US" sz="1800" b="0" i="1" u="none" strike="noStrike" cap="none">
                <a:solidFill>
                  <a:schemeClr val="dk1"/>
                </a:solidFill>
                <a:latin typeface="Calibri"/>
                <a:ea typeface="Calibri"/>
                <a:cs typeface="Calibri"/>
                <a:sym typeface="Calibri"/>
              </a:rPr>
              <a:t>.</a:t>
            </a: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Discuss them as a class.</a:t>
            </a:r>
            <a:endParaRPr sz="1800" b="0" i="1" u="none" strike="noStrike" cap="none">
              <a:solidFill>
                <a:schemeClr val="dk1"/>
              </a:solidFill>
              <a:latin typeface="Calibri"/>
              <a:ea typeface="Calibri"/>
              <a:cs typeface="Calibri"/>
              <a:sym typeface="Calibri"/>
            </a:endParaRPr>
          </a:p>
        </p:txBody>
      </p:sp>
      <p:sp>
        <p:nvSpPr>
          <p:cNvPr id="826" name="Google Shape;826;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7" name="Google Shape;827;g28d164d3bd8_0_117"/>
          <p:cNvPicPr preferRelativeResize="0"/>
          <p:nvPr/>
        </p:nvPicPr>
        <p:blipFill>
          <a:blip r:embed="rId6">
            <a:alphaModFix/>
          </a:blip>
          <a:stretch>
            <a:fillRect/>
          </a:stretch>
        </p:blipFill>
        <p:spPr>
          <a:xfrm>
            <a:off x="2008075" y="2380926"/>
            <a:ext cx="6938400" cy="41152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839" name="Google Shape;839;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840" name="Google Shape;840;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841" name="Google Shape;841;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842" name="Google Shape;842;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2a5a1442303_0_32"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a5a1442303_0_32"/>
          <p:cNvSpPr txBox="1">
            <a:spLocks noGrp="1"/>
          </p:cNvSpPr>
          <p:nvPr>
            <p:ph type="subTitle" idx="4294967295"/>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Arial"/>
              <a:buNone/>
            </a:pPr>
            <a:r>
              <a:rPr lang="en-US" sz="3200" b="1" i="0" u="sng" strike="noStrike" cap="none">
                <a:solidFill>
                  <a:schemeClr val="dk1"/>
                </a:solidFill>
                <a:latin typeface="Calibri"/>
                <a:ea typeface="Calibri"/>
                <a:cs typeface="Calibri"/>
                <a:sym typeface="Calibri"/>
              </a:rPr>
              <a:t>Ocean</a:t>
            </a:r>
            <a:r>
              <a:rPr lang="en-US" sz="3200" b="1" i="0" u="none" strike="noStrike" cap="none">
                <a:solidFill>
                  <a:schemeClr val="dk1"/>
                </a:solidFill>
                <a:latin typeface="Calibri"/>
                <a:ea typeface="Calibri"/>
                <a:cs typeface="Calibri"/>
                <a:sym typeface="Calibri"/>
              </a:rPr>
              <a:t>: </a:t>
            </a:r>
            <a:r>
              <a:rPr lang="en-US" sz="3200" b="0" i="0" u="none" strike="noStrike" cap="none">
                <a:solidFill>
                  <a:schemeClr val="dk1"/>
                </a:solidFill>
                <a:latin typeface="Calibri"/>
                <a:ea typeface="Calibri"/>
                <a:cs typeface="Calibri"/>
                <a:sym typeface="Calibri"/>
              </a:rPr>
              <a:t>A giant body of saltwater.</a:t>
            </a:r>
            <a:endParaRPr sz="3200" b="0" i="0" u="none" strike="noStrike" cap="none">
              <a:solidFill>
                <a:schemeClr val="dk1"/>
              </a:solidFill>
              <a:latin typeface="Calibri"/>
              <a:ea typeface="Calibri"/>
              <a:cs typeface="Calibri"/>
              <a:sym typeface="Calibri"/>
            </a:endParaRPr>
          </a:p>
        </p:txBody>
      </p:sp>
      <p:pic>
        <p:nvPicPr>
          <p:cNvPr id="171" name="Google Shape;171;g2a5a1442303_0_32"/>
          <p:cNvPicPr preferRelativeResize="0"/>
          <p:nvPr/>
        </p:nvPicPr>
        <p:blipFill rotWithShape="1">
          <a:blip r:embed="rId4">
            <a:alphaModFix/>
          </a:blip>
          <a:srcRect/>
          <a:stretch/>
        </p:blipFill>
        <p:spPr>
          <a:xfrm>
            <a:off x="1195163" y="1736875"/>
            <a:ext cx="6753675" cy="4506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g1f1b7a68edc_0_1"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1f1b7a68edc_0_1"/>
          <p:cNvSpPr txBox="1">
            <a:spLocks noGrp="1"/>
          </p:cNvSpPr>
          <p:nvPr>
            <p:ph type="subTitle" idx="4294967295"/>
          </p:nvPr>
        </p:nvSpPr>
        <p:spPr>
          <a:xfrm>
            <a:off x="702150" y="752750"/>
            <a:ext cx="77397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River</a:t>
            </a:r>
            <a:r>
              <a:rPr lang="en-US" b="1">
                <a:solidFill>
                  <a:schemeClr val="dk1"/>
                </a:solidFill>
              </a:rPr>
              <a:t>: </a:t>
            </a:r>
            <a:r>
              <a:rPr lang="en-US">
                <a:solidFill>
                  <a:schemeClr val="dk1"/>
                </a:solidFill>
              </a:rPr>
              <a:t>A long, winding stream of water that constantly moves.</a:t>
            </a:r>
            <a:endParaRPr>
              <a:solidFill>
                <a:schemeClr val="dk1"/>
              </a:solidFill>
            </a:endParaRPr>
          </a:p>
        </p:txBody>
      </p:sp>
      <p:pic>
        <p:nvPicPr>
          <p:cNvPr id="179" name="Google Shape;179;g1f1b7a68edc_0_1"/>
          <p:cNvPicPr preferRelativeResize="0"/>
          <p:nvPr/>
        </p:nvPicPr>
        <p:blipFill rotWithShape="1">
          <a:blip r:embed="rId4">
            <a:alphaModFix/>
          </a:blip>
          <a:srcRect/>
          <a:stretch/>
        </p:blipFill>
        <p:spPr>
          <a:xfrm>
            <a:off x="1394362" y="1970775"/>
            <a:ext cx="6355275" cy="4254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2378</Words>
  <Application>Microsoft Macintosh PowerPoint</Application>
  <PresentationFormat>On-screen Show (4:3)</PresentationFormat>
  <Paragraphs>365</Paragraphs>
  <Slides>63</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Calibri</vt:lpstr>
      <vt:lpstr>Roboto</vt:lpstr>
      <vt:lpstr>Helvetica Neue Light</vt:lpstr>
      <vt:lpstr>Poppins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an example of a pond. It is a small body of water surrounded by land.  </vt:lpstr>
      <vt:lpstr>This is also an example of a pond. Again, it is small body of water surrounded by land.</vt:lpstr>
      <vt:lpstr>PowerPoint Presentation</vt:lpstr>
      <vt:lpstr>This is not a pond. It is not a small body of water surrounded by land.</vt:lpstr>
      <vt:lpstr>This is also not a pond. It is not a small body of water surrounded by land.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1</cp:revision>
  <dcterms:created xsi:type="dcterms:W3CDTF">2017-05-16T13:21:17Z</dcterms:created>
  <dcterms:modified xsi:type="dcterms:W3CDTF">2024-02-14T18:18:44Z</dcterms:modified>
</cp:coreProperties>
</file>