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embeddedFontLs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jlkCoHi47WW5DIgAlKPEHFAzXH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7" name="Google Shape;18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28e35bcaa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928e35bcaa_0_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__________ is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[Environment]</a:t>
            </a:r>
            <a:endParaRPr/>
          </a:p>
          <a:p>
            <a:pPr indent="0" lvl="0" marL="0" rtl="0" algn="l">
              <a:lnSpc>
                <a:spcPct val="100000"/>
              </a:lnSpc>
              <a:spcBef>
                <a:spcPts val="0"/>
              </a:spcBef>
              <a:spcAft>
                <a:spcPts val="0"/>
              </a:spcAft>
              <a:buSzPts val="1400"/>
              <a:buNone/>
            </a:pPr>
            <a:r>
              <a:t/>
            </a:r>
            <a:endParaRPr/>
          </a:p>
        </p:txBody>
      </p:sp>
      <p:sp>
        <p:nvSpPr>
          <p:cNvPr id="193" name="Google Shape;193;g2928e35bcaa_0_2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28e35bcaa_0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928e35bcaa_0_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[environment] is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2" name="Google Shape;202;g2928e35bcaa_0_2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8d0a459bb7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8d0a459bb7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_________ is any 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[organism]</a:t>
            </a:r>
            <a:endParaRPr/>
          </a:p>
          <a:p>
            <a:pPr indent="0" lvl="0" marL="0" rtl="0" algn="l">
              <a:lnSpc>
                <a:spcPct val="100000"/>
              </a:lnSpc>
              <a:spcBef>
                <a:spcPts val="0"/>
              </a:spcBef>
              <a:spcAft>
                <a:spcPts val="0"/>
              </a:spcAft>
              <a:buSzPts val="1400"/>
              <a:buNone/>
            </a:pPr>
            <a:r>
              <a:t/>
            </a:r>
            <a:endParaRPr/>
          </a:p>
        </p:txBody>
      </p:sp>
      <p:sp>
        <p:nvSpPr>
          <p:cNvPr id="211" name="Google Shape;211;g28d0a459bb7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935c438b70_0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935c438b70_0_1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9" name="Google Shape;219;g2935c438b70_0_1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935c438b70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935c438b70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group of similar organisms that can reproduce is a species.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27" name="Google Shape;227;g2935c438b70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35c438b70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935c438b70_0_2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group of similar organisms that can reproduce is a species.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35" name="Google Shape;235;g2935c438b70_0_2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population</a:t>
            </a:r>
            <a:r>
              <a:rPr lang="en-US"/>
              <a:t>.</a:t>
            </a:r>
            <a:endParaRPr/>
          </a:p>
        </p:txBody>
      </p:sp>
      <p:sp>
        <p:nvSpPr>
          <p:cNvPr id="243" name="Google Shape;24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population</a:t>
            </a:r>
            <a:r>
              <a:rPr lang="en-US"/>
              <a:t> is </a:t>
            </a:r>
            <a:r>
              <a:rPr lang="en-US"/>
              <a:t>all the organisms of the same species that live in the same place at the same time.</a:t>
            </a:r>
            <a:endParaRPr/>
          </a:p>
          <a:p>
            <a:pPr indent="0" lvl="0" marL="0" rtl="0" algn="l">
              <a:lnSpc>
                <a:spcPct val="100000"/>
              </a:lnSpc>
              <a:spcBef>
                <a:spcPts val="0"/>
              </a:spcBef>
              <a:spcAft>
                <a:spcPts val="0"/>
              </a:spcAft>
              <a:buSzPts val="1400"/>
              <a:buNone/>
            </a:pPr>
            <a:r>
              <a:t/>
            </a:r>
            <a:endParaRPr/>
          </a:p>
        </p:txBody>
      </p:sp>
      <p:sp>
        <p:nvSpPr>
          <p:cNvPr id="251" name="Google Shape;251;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0" name="Google Shape;260;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Population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population?</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All the organisms of the same species that live in the same place at the same time.</a:t>
            </a:r>
            <a:r>
              <a:rPr b="0" lang="en-US"/>
              <a:t>]</a:t>
            </a:r>
            <a:endParaRPr/>
          </a:p>
        </p:txBody>
      </p:sp>
      <p:sp>
        <p:nvSpPr>
          <p:cNvPr id="266" name="Google Shape;266;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74" name="Google Shape;274;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935c438b70_0_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935c438b70_0_3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Only organisms, or living things, of the same kind or species are a population. In this </a:t>
            </a:r>
            <a:r>
              <a:rPr lang="en-US"/>
              <a:t>picture</a:t>
            </a:r>
            <a:r>
              <a:rPr lang="en-US"/>
              <a:t>, the elephants make up the population. </a:t>
            </a:r>
            <a:endParaRPr/>
          </a:p>
        </p:txBody>
      </p:sp>
      <p:sp>
        <p:nvSpPr>
          <p:cNvPr id="281" name="Google Shape;281;g2935c438b70_0_3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35c438b70_0_4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935c438b70_0_4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Individuals, or single organisms, make up populations</a:t>
            </a:r>
            <a:r>
              <a:rPr lang="en-US"/>
              <a:t>. One elephant is an individual in the population of all of these </a:t>
            </a:r>
            <a:r>
              <a:rPr lang="en-US"/>
              <a:t>elephants</a:t>
            </a:r>
            <a:r>
              <a:rPr lang="en-US"/>
              <a:t> in the picture.</a:t>
            </a:r>
            <a:endParaRPr/>
          </a:p>
        </p:txBody>
      </p:sp>
      <p:sp>
        <p:nvSpPr>
          <p:cNvPr id="290" name="Google Shape;290;g2935c438b70_0_4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35c438b70_0_3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935c438b70_0_3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For a population to thrive, its members must be able to reproduce. This helps keep the species in the population alive. This elephant population has survived by making baby elephants.</a:t>
            </a:r>
            <a:endParaRPr/>
          </a:p>
        </p:txBody>
      </p:sp>
      <p:sp>
        <p:nvSpPr>
          <p:cNvPr id="303" name="Google Shape;303;g2935c438b70_0_3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935c438b70_0_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935c438b70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population lives in the same place at the same time. These elephants live in the savanna habitat together.</a:t>
            </a:r>
            <a:endParaRPr/>
          </a:p>
        </p:txBody>
      </p:sp>
      <p:sp>
        <p:nvSpPr>
          <p:cNvPr id="314" name="Google Shape;314;g2935c438b70_0_3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3" name="Google Shape;32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Only organisms, or living things, of the ________ kind or species are a population.</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[same]</a:t>
            </a:r>
            <a:endParaRPr/>
          </a:p>
        </p:txBody>
      </p:sp>
      <p:sp>
        <p:nvSpPr>
          <p:cNvPr id="329" name="Google Shape;329;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35c438b70_0_3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935c438b70_0_3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Only organisms, or living things, of the [same] kind or species are a population.</a:t>
            </a:r>
            <a:endParaRPr/>
          </a:p>
        </p:txBody>
      </p:sp>
      <p:sp>
        <p:nvSpPr>
          <p:cNvPr id="337" name="Google Shape;337;g2935c438b70_0_3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935c438b70_0_3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935c438b70_0_3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Describe the difference between an individual and a population.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200"/>
              <a:t>[An individual is a single organism, and a population is </a:t>
            </a:r>
            <a:r>
              <a:rPr lang="en-US"/>
              <a:t>all of the organisms of the same species that live in the same place at the same time</a:t>
            </a:r>
            <a:r>
              <a:rPr lang="en-US" sz="1200"/>
              <a:t>.]</a:t>
            </a:r>
            <a:endParaRPr/>
          </a:p>
          <a:p>
            <a:pPr indent="0" lvl="0" marL="0" rtl="0" algn="l">
              <a:lnSpc>
                <a:spcPct val="100000"/>
              </a:lnSpc>
              <a:spcBef>
                <a:spcPts val="0"/>
              </a:spcBef>
              <a:spcAft>
                <a:spcPts val="0"/>
              </a:spcAft>
              <a:buSzPts val="1400"/>
              <a:buNone/>
            </a:pPr>
            <a:r>
              <a:t/>
            </a:r>
            <a:endParaRPr b="0"/>
          </a:p>
        </p:txBody>
      </p:sp>
      <p:sp>
        <p:nvSpPr>
          <p:cNvPr id="345" name="Google Shape;345;g2935c438b70_0_3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35c438b70_0_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935c438b70_0_7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sz="1100"/>
              <a:t>What type of living things are in a population and how do they work together?</a:t>
            </a:r>
            <a:endParaRPr b="1" sz="1100">
              <a:latin typeface="Arial"/>
              <a:ea typeface="Arial"/>
              <a:cs typeface="Arial"/>
              <a:sym typeface="Arial"/>
            </a:endParaRPr>
          </a:p>
          <a:p>
            <a:pPr indent="0" lvl="0" marL="0" rtl="0" algn="l">
              <a:spcBef>
                <a:spcPts val="0"/>
              </a:spcBef>
              <a:spcAft>
                <a:spcPts val="0"/>
              </a:spcAft>
              <a:buSzPts val="1400"/>
              <a:buNone/>
            </a:pPr>
            <a:r>
              <a:rPr lang="en-US"/>
              <a:t>[Pause and illicit predictions from students.]</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I love all these thoughtful scientific hypotheses!  Be sure to keep this question and your predictions in mind as we move through these next few lessons, and we’ll continue to revisit it.</a:t>
            </a:r>
            <a:endParaRPr b="1"/>
          </a:p>
        </p:txBody>
      </p:sp>
      <p:sp>
        <p:nvSpPr>
          <p:cNvPr id="132" name="Google Shape;132;g2935c438b70_0_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population</a:t>
            </a:r>
            <a:r>
              <a:rPr lang="en-US"/>
              <a:t>.</a:t>
            </a:r>
            <a:endParaRPr/>
          </a:p>
        </p:txBody>
      </p:sp>
      <p:sp>
        <p:nvSpPr>
          <p:cNvPr id="358" name="Google Shape;358;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928e35bcaa_0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928e35bcaa_0_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These bison are an example of a population because they are a group of the same types of organisms. </a:t>
            </a:r>
            <a:endParaRPr/>
          </a:p>
          <a:p>
            <a:pPr indent="0" lvl="0" marL="0" rtl="0" algn="l">
              <a:lnSpc>
                <a:spcPct val="100000"/>
              </a:lnSpc>
              <a:spcBef>
                <a:spcPts val="0"/>
              </a:spcBef>
              <a:spcAft>
                <a:spcPts val="0"/>
              </a:spcAft>
              <a:buSzPts val="1400"/>
              <a:buNone/>
            </a:pPr>
            <a:r>
              <a:t/>
            </a:r>
            <a:endParaRPr/>
          </a:p>
        </p:txBody>
      </p:sp>
      <p:sp>
        <p:nvSpPr>
          <p:cNvPr id="365" name="Google Shape;365;g2928e35bcaa_0_2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928e35bcaa_0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928e35bcaa_0_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These birds are an example of a population because they are a group of the same types of organisms in the same place.</a:t>
            </a:r>
            <a:endParaRPr/>
          </a:p>
        </p:txBody>
      </p:sp>
      <p:sp>
        <p:nvSpPr>
          <p:cNvPr id="374" name="Google Shape;374;g2928e35bcaa_0_2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population</a:t>
            </a:r>
            <a:r>
              <a:rPr lang="en-US"/>
              <a:t>.</a:t>
            </a:r>
            <a:endParaRPr/>
          </a:p>
        </p:txBody>
      </p:sp>
      <p:sp>
        <p:nvSpPr>
          <p:cNvPr id="383" name="Google Shape;38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This cow is not an example of a population since it is an individual organism. Populations are a group of the same species of organism.</a:t>
            </a:r>
            <a:endParaRPr sz="1100"/>
          </a:p>
        </p:txBody>
      </p:sp>
      <p:sp>
        <p:nvSpPr>
          <p:cNvPr id="390" name="Google Shape;39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rock is not an example of a population since it is not a living thing or </a:t>
            </a:r>
            <a:r>
              <a:rPr lang="en-US"/>
              <a:t>organism. It cannot reproduce.</a:t>
            </a:r>
            <a:endParaRPr/>
          </a:p>
        </p:txBody>
      </p:sp>
      <p:sp>
        <p:nvSpPr>
          <p:cNvPr id="399" name="Google Shape;39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08" name="Google Shape;408;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928e35bcaa_0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928e35bcaa_0_3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a:t>
            </a:r>
            <a:r>
              <a:rPr lang="en-US"/>
              <a:t>hy are individual organisms not populations?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[Populations are groups of the same species of organisms.]</a:t>
            </a:r>
            <a:endParaRPr/>
          </a:p>
        </p:txBody>
      </p:sp>
      <p:sp>
        <p:nvSpPr>
          <p:cNvPr id="414" name="Google Shape;414;g2928e35bcaa_0_3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935c438b70_0_4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935c438b70_0_4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a:t>
            </a:r>
            <a:r>
              <a:rPr lang="en-US"/>
              <a:t>hy do organisms in populations need to reproduce?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[Organisms in populations need to reproduce because it helps keep their species alive.]</a:t>
            </a:r>
            <a:endParaRPr/>
          </a:p>
        </p:txBody>
      </p:sp>
      <p:sp>
        <p:nvSpPr>
          <p:cNvPr id="425" name="Google Shape;425;g2935c438b70_0_4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population </a:t>
            </a:r>
            <a:r>
              <a:rPr lang="en-US"/>
              <a:t>into different word parts to help us remember the meaning.  Let’s take a look!</a:t>
            </a:r>
            <a:endParaRPr/>
          </a:p>
        </p:txBody>
      </p:sp>
      <p:sp>
        <p:nvSpPr>
          <p:cNvPr id="436" name="Google Shape;436;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35c438b70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935c438b70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Use the provided questions to engage students in the process of making predictions about ecological levels of organization. For this presentation, you might focus solely on </a:t>
            </a:r>
            <a:r>
              <a:rPr b="1" lang="en-US"/>
              <a:t>population</a:t>
            </a:r>
            <a:r>
              <a:rPr lang="en-US"/>
              <a:t>. Consider drawing connections between the ecological levels and related words that students have used or heard before. Ex) When you think of a population, what comes to mind? What components would you include in describing a “community” as you understand it?</a:t>
            </a:r>
            <a:endParaRPr/>
          </a:p>
        </p:txBody>
      </p:sp>
      <p:sp>
        <p:nvSpPr>
          <p:cNvPr id="140" name="Google Shape;140;g2935c438b70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928e35bcaa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928e35bcaa_0_4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word population can be broken down into two parts - a root and a suffix. </a:t>
            </a:r>
            <a:endParaRPr/>
          </a:p>
        </p:txBody>
      </p:sp>
      <p:sp>
        <p:nvSpPr>
          <p:cNvPr id="443" name="Google Shape;443;g2928e35bcaa_0_4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935c438b70_0_5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935c438b70_0_5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root “popul” is used to describe a community.</a:t>
            </a:r>
            <a:endParaRPr/>
          </a:p>
          <a:p>
            <a:pPr indent="0" lvl="0" marL="0" rtl="0" algn="l">
              <a:lnSpc>
                <a:spcPct val="100000"/>
              </a:lnSpc>
              <a:spcBef>
                <a:spcPts val="0"/>
              </a:spcBef>
              <a:spcAft>
                <a:spcPts val="0"/>
              </a:spcAft>
              <a:buSzPts val="1400"/>
              <a:buNone/>
            </a:pPr>
            <a:r>
              <a:t/>
            </a:r>
            <a:endParaRPr/>
          </a:p>
        </p:txBody>
      </p:sp>
      <p:sp>
        <p:nvSpPr>
          <p:cNvPr id="457" name="Google Shape;457;g2935c438b70_0_5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935c438b70_0_5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935c438b70_0_5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suffix  “-tion” is used to describe a state, type, or condition of something.</a:t>
            </a:r>
            <a:endParaRPr/>
          </a:p>
          <a:p>
            <a:pPr indent="0" lvl="0" marL="0" rtl="0" algn="l">
              <a:lnSpc>
                <a:spcPct val="100000"/>
              </a:lnSpc>
              <a:spcBef>
                <a:spcPts val="0"/>
              </a:spcBef>
              <a:spcAft>
                <a:spcPts val="0"/>
              </a:spcAft>
              <a:buSzPts val="1400"/>
              <a:buNone/>
            </a:pPr>
            <a:r>
              <a:t/>
            </a:r>
            <a:endParaRPr/>
          </a:p>
        </p:txBody>
      </p:sp>
      <p:sp>
        <p:nvSpPr>
          <p:cNvPr id="474" name="Google Shape;474;g2935c438b70_0_5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28e35bcaa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928e35bcaa_0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These definitions tell us that a population is a type of community.</a:t>
            </a:r>
            <a:endParaRPr/>
          </a:p>
        </p:txBody>
      </p:sp>
      <p:sp>
        <p:nvSpPr>
          <p:cNvPr id="491" name="Google Shape;491;g2928e35bcaa_0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928e35bcaa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928e35bcaa_0_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04" name="Google Shape;504;g2928e35bcaa_0_5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28e35bcaa_0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928e35bcaa_0_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How can we use the word parts of population to help us remember the definition of the term?</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a:t>
            </a:r>
            <a:r>
              <a:rPr lang="en-US"/>
              <a:t>The word population can be broken down into two parts.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 root “popul” is used to describe a community.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 suffix “tion” refers to a state, type, or condition.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These definitions tell us that a population is a type of community.]</a:t>
            </a:r>
            <a:endParaRPr/>
          </a:p>
        </p:txBody>
      </p:sp>
      <p:sp>
        <p:nvSpPr>
          <p:cNvPr id="510" name="Google Shape;510;g2928e35bcaa_0_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2" name="Google Shape;522;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935c438b70_0_5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935c438b70_0_5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population</a:t>
            </a:r>
            <a:r>
              <a:rPr lang="en-US"/>
              <a:t> is all the organisms of the same species that live in the same place at the same time.</a:t>
            </a:r>
            <a:endParaRPr/>
          </a:p>
          <a:p>
            <a:pPr indent="0" lvl="0" marL="0" rtl="0" algn="l">
              <a:lnSpc>
                <a:spcPct val="100000"/>
              </a:lnSpc>
              <a:spcBef>
                <a:spcPts val="0"/>
              </a:spcBef>
              <a:spcAft>
                <a:spcPts val="0"/>
              </a:spcAft>
              <a:buSzPts val="1400"/>
              <a:buNone/>
            </a:pPr>
            <a:r>
              <a:t/>
            </a:r>
            <a:endParaRPr/>
          </a:p>
        </p:txBody>
      </p:sp>
      <p:sp>
        <p:nvSpPr>
          <p:cNvPr id="529" name="Google Shape;529;g2935c438b70_0_5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population</a:t>
            </a:r>
            <a:r>
              <a:rPr lang="en-US">
                <a:solidFill>
                  <a:srgbClr val="242424"/>
                </a:solidFill>
              </a:rPr>
              <a:t>. </a:t>
            </a:r>
            <a:endParaRPr/>
          </a:p>
        </p:txBody>
      </p:sp>
      <p:sp>
        <p:nvSpPr>
          <p:cNvPr id="537" name="Google Shape;537;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populations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population</a:t>
            </a:r>
            <a:r>
              <a:rPr b="1" lang="en-US"/>
              <a:t>.</a:t>
            </a:r>
            <a:endParaRPr>
              <a:solidFill>
                <a:schemeClr val="dk1"/>
              </a:solidFill>
            </a:endParaRPr>
          </a:p>
        </p:txBody>
      </p:sp>
      <p:sp>
        <p:nvSpPr>
          <p:cNvPr id="548" name="Google Shape;548;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 </a:t>
            </a:r>
            <a:r>
              <a:rPr b="1" lang="en-US"/>
              <a:t>population </a:t>
            </a:r>
            <a:r>
              <a:rPr lang="en-US"/>
              <a:t>from these four choices.</a:t>
            </a:r>
            <a:endParaRPr/>
          </a:p>
        </p:txBody>
      </p:sp>
      <p:sp>
        <p:nvSpPr>
          <p:cNvPr id="570" name="Google Shape;570;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935c438b70_0_5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935c438b70_0_5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 </a:t>
            </a:r>
            <a:r>
              <a:rPr b="1" lang="en-US"/>
              <a:t>population.</a:t>
            </a:r>
            <a:endParaRPr/>
          </a:p>
        </p:txBody>
      </p:sp>
      <p:sp>
        <p:nvSpPr>
          <p:cNvPr id="586" name="Google Shape;586;g2935c438b70_0_5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population</a:t>
            </a:r>
            <a:r>
              <a:rPr b="1" lang="en-US"/>
              <a:t>.</a:t>
            </a:r>
            <a:endParaRPr>
              <a:solidFill>
                <a:schemeClr val="dk1"/>
              </a:solidFill>
            </a:endParaRPr>
          </a:p>
        </p:txBody>
      </p:sp>
      <p:sp>
        <p:nvSpPr>
          <p:cNvPr id="603" name="Google Shape;603;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definition of </a:t>
            </a:r>
            <a:r>
              <a:rPr b="1" lang="en-US"/>
              <a:t>population</a:t>
            </a:r>
            <a:r>
              <a:rPr b="1" lang="en-US"/>
              <a:t> </a:t>
            </a:r>
            <a:r>
              <a:rPr lang="en-US"/>
              <a:t>from these four choices.</a:t>
            </a:r>
            <a:endParaRPr/>
          </a:p>
        </p:txBody>
      </p:sp>
      <p:sp>
        <p:nvSpPr>
          <p:cNvPr id="626" name="Google Shape;626;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935c438b70_0_5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935c438b70_0_5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“All the organisms of the same species that live in the same place at the same time” is correct! This is the definition of </a:t>
            </a:r>
            <a:r>
              <a:rPr b="1" lang="en-US"/>
              <a:t>population</a:t>
            </a:r>
            <a:r>
              <a:rPr lang="en-US"/>
              <a:t>.</a:t>
            </a:r>
            <a:endParaRPr/>
          </a:p>
        </p:txBody>
      </p:sp>
      <p:sp>
        <p:nvSpPr>
          <p:cNvPr id="646" name="Google Shape;646;g2935c438b70_0_5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population</a:t>
            </a:r>
            <a:r>
              <a:rPr b="1" lang="en-US"/>
              <a:t>: </a:t>
            </a:r>
            <a:r>
              <a:rPr lang="en-US"/>
              <a:t>All the organisms of the same species that live in the same place at the same time</a:t>
            </a:r>
            <a:endParaRPr>
              <a:solidFill>
                <a:schemeClr val="dk1"/>
              </a:solidFill>
            </a:endParaRPr>
          </a:p>
        </p:txBody>
      </p:sp>
      <p:sp>
        <p:nvSpPr>
          <p:cNvPr id="667" name="Google Shape;667;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example of a </a:t>
            </a:r>
            <a:r>
              <a:rPr b="1" lang="en-US"/>
              <a:t>population</a:t>
            </a:r>
            <a:r>
              <a:rPr b="1" lang="en-US"/>
              <a:t> </a:t>
            </a:r>
            <a:r>
              <a:rPr lang="en-US"/>
              <a:t>from these four choices. </a:t>
            </a:r>
            <a:endParaRPr sz="1200">
              <a:latin typeface="Helvetica Neue Light"/>
              <a:ea typeface="Helvetica Neue Light"/>
              <a:cs typeface="Helvetica Neue Light"/>
              <a:sym typeface="Helvetica Neue Light"/>
            </a:endParaRPr>
          </a:p>
        </p:txBody>
      </p:sp>
      <p:sp>
        <p:nvSpPr>
          <p:cNvPr id="691" name="Google Shape;691;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935c438b70_0_6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935c438b70_0_6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group of penguins living in Antarctica” is correct! This is an example of a </a:t>
            </a:r>
            <a:r>
              <a:rPr b="1" lang="en-US"/>
              <a:t>population.</a:t>
            </a:r>
            <a:endParaRPr sz="1200">
              <a:latin typeface="Helvetica Neue Light"/>
              <a:ea typeface="Helvetica Neue Light"/>
              <a:cs typeface="Helvetica Neue Light"/>
              <a:sym typeface="Helvetica Neue Light"/>
            </a:endParaRPr>
          </a:p>
        </p:txBody>
      </p:sp>
      <p:sp>
        <p:nvSpPr>
          <p:cNvPr id="711" name="Google Shape;711;g2935c438b70_0_6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b="1" lang="en-US" sz="1100"/>
              <a:t>population</a:t>
            </a:r>
            <a:r>
              <a:rPr lang="en-US" sz="1100"/>
              <a:t>: A group of penguins living in Antarctica.</a:t>
            </a:r>
            <a:endParaRPr sz="1100">
              <a:solidFill>
                <a:schemeClr val="dk1"/>
              </a:solidFill>
            </a:endParaRPr>
          </a:p>
        </p:txBody>
      </p:sp>
      <p:sp>
        <p:nvSpPr>
          <p:cNvPr id="732" name="Google Shape;732;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populations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57" name="Google Shape;757;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28e35bcaa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928e35bcaa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environment is the surroundings of a person, animal, plant or thing. </a:t>
            </a:r>
            <a:endParaRPr/>
          </a:p>
        </p:txBody>
      </p:sp>
      <p:sp>
        <p:nvSpPr>
          <p:cNvPr id="155" name="Google Shape;155;g2928e35bcaa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935c438b70_0_7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2935c438b70_0_7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“Populations show us how groups of the same species survive so we can better understand organisms on Earth.” That is correct! This is an example of how </a:t>
            </a:r>
            <a:r>
              <a:rPr b="1" lang="en-US"/>
              <a:t>populations </a:t>
            </a:r>
            <a:r>
              <a:rPr lang="en-US"/>
              <a:t>impact your life.</a:t>
            </a:r>
            <a:endParaRPr sz="1200">
              <a:solidFill>
                <a:schemeClr val="dk1"/>
              </a:solidFill>
            </a:endParaRPr>
          </a:p>
        </p:txBody>
      </p:sp>
      <p:sp>
        <p:nvSpPr>
          <p:cNvPr id="778" name="Google Shape;778;g2935c438b70_0_7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populations</a:t>
            </a:r>
            <a:r>
              <a:rPr b="1" lang="en-US" sz="1200">
                <a:solidFill>
                  <a:schemeClr val="dk1"/>
                </a:solidFill>
              </a:rPr>
              <a:t> </a:t>
            </a:r>
            <a:r>
              <a:rPr lang="en-US" sz="1200">
                <a:solidFill>
                  <a:schemeClr val="dk1"/>
                </a:solidFill>
              </a:rPr>
              <a:t>impact my life?”: </a:t>
            </a:r>
            <a:r>
              <a:rPr lang="en-US"/>
              <a:t>Populations show us how groups of the same species survive so we can better understand organisms on Earth.</a:t>
            </a:r>
            <a:endParaRPr/>
          </a:p>
        </p:txBody>
      </p:sp>
      <p:sp>
        <p:nvSpPr>
          <p:cNvPr id="800" name="Google Shape;800;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26" name="Google Shape;82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935c438b70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935c438b70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sz="1100"/>
              <a:t>What type of living things are in a population and how do they work together?</a:t>
            </a:r>
            <a:endParaRPr b="1" sz="1100">
              <a:latin typeface="Arial"/>
              <a:ea typeface="Arial"/>
              <a:cs typeface="Arial"/>
              <a:sym typeface="Arial"/>
            </a:endParaRPr>
          </a:p>
          <a:p>
            <a:pPr indent="0" lvl="0" marL="0" rtl="0" algn="l">
              <a:lnSpc>
                <a:spcPct val="100000"/>
              </a:lnSpc>
              <a:spcBef>
                <a:spcPts val="0"/>
              </a:spcBef>
              <a:spcAft>
                <a:spcPts val="0"/>
              </a:spcAft>
              <a:buSzPts val="1400"/>
              <a:buNone/>
            </a:pPr>
            <a:r>
              <a:t/>
            </a:r>
            <a:endParaRPr b="1"/>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33" name="Google Shape;833;g2935c438b70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935c438b70_0_7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2935c438b70_0_7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population</a:t>
            </a:r>
            <a:r>
              <a:rPr lang="en-US"/>
              <a:t> is all the organisms of the same species that live in the same place at the same time.</a:t>
            </a:r>
            <a:endParaRPr/>
          </a:p>
          <a:p>
            <a:pPr indent="0" lvl="0" marL="0" rtl="0" algn="l">
              <a:lnSpc>
                <a:spcPct val="100000"/>
              </a:lnSpc>
              <a:spcBef>
                <a:spcPts val="0"/>
              </a:spcBef>
              <a:spcAft>
                <a:spcPts val="0"/>
              </a:spcAft>
              <a:buSzPts val="1400"/>
              <a:buNone/>
            </a:pPr>
            <a:r>
              <a:t/>
            </a:r>
            <a:endParaRPr/>
          </a:p>
        </p:txBody>
      </p:sp>
      <p:sp>
        <p:nvSpPr>
          <p:cNvPr id="841" name="Google Shape;841;g2935c438b70_0_7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935c438b70_0_6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2935c438b70_0_6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populations of creatures).</a:t>
            </a:r>
            <a:endParaRPr/>
          </a:p>
        </p:txBody>
      </p:sp>
      <p:sp>
        <p:nvSpPr>
          <p:cNvPr id="849" name="Google Shape;849;g2935c438b70_0_6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60" name="Google Shape;86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935c438b70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935c438b70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p:txBody>
      </p:sp>
      <p:sp>
        <p:nvSpPr>
          <p:cNvPr id="163" name="Google Shape;163;g2935c438b70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935c438b70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935c438b70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individual is a single organism.  This fish is an example of an individual organism.</a:t>
            </a:r>
            <a:endParaRPr/>
          </a:p>
        </p:txBody>
      </p:sp>
      <p:sp>
        <p:nvSpPr>
          <p:cNvPr id="171" name="Google Shape;171;g2935c438b70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935c438b70_0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935c438b70_0_2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Species</a:t>
            </a:r>
            <a:r>
              <a:rPr lang="en-US"/>
              <a:t> is a group of similar organisms that can reproduce.</a:t>
            </a:r>
            <a:endParaRPr b="0"/>
          </a:p>
          <a:p>
            <a:pPr indent="0" lvl="0" marL="0" rtl="0" algn="l">
              <a:lnSpc>
                <a:spcPct val="100000"/>
              </a:lnSpc>
              <a:spcBef>
                <a:spcPts val="0"/>
              </a:spcBef>
              <a:spcAft>
                <a:spcPts val="0"/>
              </a:spcAft>
              <a:buSzPts val="1400"/>
              <a:buNone/>
            </a:pPr>
            <a:r>
              <a:t/>
            </a:r>
            <a:endParaRPr/>
          </a:p>
        </p:txBody>
      </p:sp>
      <p:sp>
        <p:nvSpPr>
          <p:cNvPr id="179" name="Google Shape;179;g2935c438b70_0_2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3.png"/><Relationship Id="rId10" Type="http://schemas.openxmlformats.org/officeDocument/2006/relationships/image" Target="../media/image14.png"/><Relationship Id="rId12"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jp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5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5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49.jpg"/><Relationship Id="rId6"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38.jpg"/><Relationship Id="rId6"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hyperlink" Target="https://www.ck12.org/biology/ecological-organization/lesson/Levels-of-Ecological-Organization-MS-LS/" TargetMode="External"/><Relationship Id="rId5"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6.jp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8.png"/><Relationship Id="rId6"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8.png"/><Relationship Id="rId6"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5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6.jp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www.explorelearning.com/index.cfm?method=cResource.dspDetail&amp;ResourceID=639" TargetMode="External"/><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descr="Questions" id="189" name="Google Shape;189;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928e35bcaa_0_213"/>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The </a:t>
            </a:r>
            <a:r>
              <a:rPr lang="en-US" sz="3600">
                <a:solidFill>
                  <a:schemeClr val="dk1"/>
                </a:solidFill>
                <a:latin typeface="Calibri"/>
                <a:ea typeface="Calibri"/>
                <a:cs typeface="Calibri"/>
                <a:sym typeface="Calibri"/>
              </a:rPr>
              <a:t>_________</a:t>
            </a:r>
            <a:r>
              <a:rPr b="0" i="0" lang="en-US" sz="3600" u="none" cap="none" strike="noStrike">
                <a:solidFill>
                  <a:schemeClr val="dk1"/>
                </a:solidFill>
                <a:latin typeface="Calibri"/>
                <a:ea typeface="Calibri"/>
                <a:cs typeface="Calibri"/>
                <a:sym typeface="Calibri"/>
              </a:rPr>
              <a:t> is the surroundings of a person, animal, plant, or thing.</a:t>
            </a:r>
            <a:endParaRPr b="0" i="0" sz="1400" u="none" cap="none" strike="noStrike">
              <a:solidFill>
                <a:srgbClr val="000000"/>
              </a:solidFill>
              <a:latin typeface="Arial"/>
              <a:ea typeface="Arial"/>
              <a:cs typeface="Arial"/>
              <a:sym typeface="Arial"/>
            </a:endParaRPr>
          </a:p>
        </p:txBody>
      </p:sp>
      <p:sp>
        <p:nvSpPr>
          <p:cNvPr descr="Questions" id="196" name="Google Shape;196;g2928e35bcaa_0_2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928e35bcaa_0_213"/>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Environment</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Individual</a:t>
            </a:r>
            <a:endParaRPr b="0" i="0" sz="3200" u="none" cap="none" strike="noStrike">
              <a:solidFill>
                <a:schemeClr val="dk1"/>
              </a:solidFill>
              <a:latin typeface="Calibri"/>
              <a:ea typeface="Calibri"/>
              <a:cs typeface="Calibri"/>
              <a:sym typeface="Calibri"/>
            </a:endParaRPr>
          </a:p>
        </p:txBody>
      </p:sp>
      <p:pic>
        <p:nvPicPr>
          <p:cNvPr descr="nvironment and climate change | European Institute for Gender Equalit" id="198" name="Google Shape;198;g2928e35bcaa_0_213"/>
          <p:cNvPicPr preferRelativeResize="0"/>
          <p:nvPr/>
        </p:nvPicPr>
        <p:blipFill rotWithShape="1">
          <a:blip r:embed="rId4">
            <a:alphaModFix/>
          </a:blip>
          <a:srcRect b="0" l="0" r="0" t="0"/>
          <a:stretch/>
        </p:blipFill>
        <p:spPr>
          <a:xfrm>
            <a:off x="2027010" y="3018152"/>
            <a:ext cx="5089975" cy="359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928e35bcaa_0_224"/>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The </a:t>
            </a:r>
            <a:r>
              <a:rPr lang="en-US" sz="3600">
                <a:solidFill>
                  <a:schemeClr val="dk1"/>
                </a:solidFill>
                <a:latin typeface="Calibri"/>
                <a:ea typeface="Calibri"/>
                <a:cs typeface="Calibri"/>
                <a:sym typeface="Calibri"/>
              </a:rPr>
              <a:t>_________</a:t>
            </a:r>
            <a:r>
              <a:rPr b="0" i="0" lang="en-US" sz="3600" u="none" cap="none" strike="noStrike">
                <a:solidFill>
                  <a:schemeClr val="dk1"/>
                </a:solidFill>
                <a:latin typeface="Calibri"/>
                <a:ea typeface="Calibri"/>
                <a:cs typeface="Calibri"/>
                <a:sym typeface="Calibri"/>
              </a:rPr>
              <a:t> is the surroundings of a person, animal, plant, or thing.</a:t>
            </a:r>
            <a:endParaRPr b="0" i="0" sz="1400" u="none" cap="none" strike="noStrike">
              <a:solidFill>
                <a:srgbClr val="000000"/>
              </a:solidFill>
              <a:latin typeface="Arial"/>
              <a:ea typeface="Arial"/>
              <a:cs typeface="Arial"/>
              <a:sym typeface="Arial"/>
            </a:endParaRPr>
          </a:p>
        </p:txBody>
      </p:sp>
      <p:sp>
        <p:nvSpPr>
          <p:cNvPr descr="Questions" id="205" name="Google Shape;205;g2928e35bcaa_0_2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928e35bcaa_0_224"/>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Environment</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Individual</a:t>
            </a:r>
            <a:endParaRPr b="0" i="0" sz="3200" u="none" cap="none" strike="noStrike">
              <a:solidFill>
                <a:schemeClr val="dk1"/>
              </a:solidFill>
              <a:latin typeface="Calibri"/>
              <a:ea typeface="Calibri"/>
              <a:cs typeface="Calibri"/>
              <a:sym typeface="Calibri"/>
            </a:endParaRPr>
          </a:p>
        </p:txBody>
      </p:sp>
      <p:pic>
        <p:nvPicPr>
          <p:cNvPr descr="nvironment and climate change | European Institute for Gender Equalit" id="207" name="Google Shape;207;g2928e35bcaa_0_224"/>
          <p:cNvPicPr preferRelativeResize="0"/>
          <p:nvPr/>
        </p:nvPicPr>
        <p:blipFill rotWithShape="1">
          <a:blip r:embed="rId4">
            <a:alphaModFix/>
          </a:blip>
          <a:srcRect b="0" l="0" r="0" t="0"/>
          <a:stretch/>
        </p:blipFill>
        <p:spPr>
          <a:xfrm>
            <a:off x="2027010" y="3018152"/>
            <a:ext cx="5089975" cy="3591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8d0a459bb7_0_262"/>
          <p:cNvSpPr txBox="1"/>
          <p:nvPr/>
        </p:nvSpPr>
        <p:spPr>
          <a:xfrm>
            <a:off x="849588" y="7072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_________ is any living thing</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214" name="Google Shape;214;g28d0a459bb7_0_2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g28d0a459bb7_0_262"/>
          <p:cNvPicPr preferRelativeResize="0"/>
          <p:nvPr/>
        </p:nvPicPr>
        <p:blipFill>
          <a:blip r:embed="rId4">
            <a:alphaModFix/>
          </a:blip>
          <a:stretch>
            <a:fillRect/>
          </a:stretch>
        </p:blipFill>
        <p:spPr>
          <a:xfrm>
            <a:off x="2319388" y="1950975"/>
            <a:ext cx="5043924" cy="4234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935c438b70_0_190"/>
          <p:cNvSpPr txBox="1"/>
          <p:nvPr/>
        </p:nvSpPr>
        <p:spPr>
          <a:xfrm>
            <a:off x="849588" y="7072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a:t>
            </a:r>
            <a:r>
              <a:rPr b="1" lang="en-US" sz="3600">
                <a:solidFill>
                  <a:srgbClr val="FF0000"/>
                </a:solidFill>
                <a:latin typeface="Calibri"/>
                <a:ea typeface="Calibri"/>
                <a:cs typeface="Calibri"/>
                <a:sym typeface="Calibri"/>
              </a:rPr>
              <a:t>organism</a:t>
            </a:r>
            <a:r>
              <a:rPr lang="en-US" sz="3600">
                <a:solidFill>
                  <a:srgbClr val="FF0000"/>
                </a:solidFill>
                <a:latin typeface="Calibri"/>
                <a:ea typeface="Calibri"/>
                <a:cs typeface="Calibri"/>
                <a:sym typeface="Calibri"/>
              </a:rPr>
              <a:t> </a:t>
            </a:r>
            <a:r>
              <a:rPr lang="en-US" sz="3600">
                <a:solidFill>
                  <a:schemeClr val="dk1"/>
                </a:solidFill>
                <a:latin typeface="Calibri"/>
                <a:ea typeface="Calibri"/>
                <a:cs typeface="Calibri"/>
                <a:sym typeface="Calibri"/>
              </a:rPr>
              <a:t>is any living thing</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222" name="Google Shape;222;g2935c438b70_0_1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935c438b70_0_190"/>
          <p:cNvPicPr preferRelativeResize="0"/>
          <p:nvPr/>
        </p:nvPicPr>
        <p:blipFill>
          <a:blip r:embed="rId4">
            <a:alphaModFix/>
          </a:blip>
          <a:stretch>
            <a:fillRect/>
          </a:stretch>
        </p:blipFill>
        <p:spPr>
          <a:xfrm>
            <a:off x="2319388" y="1950975"/>
            <a:ext cx="5043924" cy="4234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935c438b70_0_197"/>
          <p:cNvSpPr txBox="1"/>
          <p:nvPr/>
        </p:nvSpPr>
        <p:spPr>
          <a:xfrm>
            <a:off x="849588" y="47867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rPr>
              <a:t>T</a:t>
            </a:r>
            <a:r>
              <a:rPr lang="en-US" sz="3600" u="sng">
                <a:solidFill>
                  <a:schemeClr val="dk1"/>
                </a:solidFill>
                <a:latin typeface="Calibri"/>
                <a:ea typeface="Calibri"/>
                <a:cs typeface="Calibri"/>
                <a:sym typeface="Calibri"/>
              </a:rPr>
              <a:t>rue or False</a:t>
            </a:r>
            <a:r>
              <a:rPr lang="en-US" sz="3600">
                <a:solidFill>
                  <a:schemeClr val="dk1"/>
                </a:solidFill>
                <a:latin typeface="Calibri"/>
                <a:ea typeface="Calibri"/>
                <a:cs typeface="Calibri"/>
                <a:sym typeface="Calibri"/>
              </a:rPr>
              <a:t>: A group of similar organisms that can reproduce is a species.</a:t>
            </a:r>
            <a:endParaRPr b="0" i="0" sz="1400" u="none" cap="none" strike="noStrike">
              <a:solidFill>
                <a:srgbClr val="000000"/>
              </a:solidFill>
              <a:latin typeface="Arial"/>
              <a:ea typeface="Arial"/>
              <a:cs typeface="Arial"/>
              <a:sym typeface="Arial"/>
            </a:endParaRPr>
          </a:p>
        </p:txBody>
      </p:sp>
      <p:sp>
        <p:nvSpPr>
          <p:cNvPr descr="Questions" id="230" name="Google Shape;230;g2935c438b70_0_19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g2935c438b70_0_197"/>
          <p:cNvPicPr preferRelativeResize="0"/>
          <p:nvPr/>
        </p:nvPicPr>
        <p:blipFill>
          <a:blip r:embed="rId4">
            <a:alphaModFix/>
          </a:blip>
          <a:stretch>
            <a:fillRect/>
          </a:stretch>
        </p:blipFill>
        <p:spPr>
          <a:xfrm>
            <a:off x="1704786" y="2138900"/>
            <a:ext cx="5734425" cy="428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935c438b70_0_299"/>
          <p:cNvSpPr txBox="1"/>
          <p:nvPr/>
        </p:nvSpPr>
        <p:spPr>
          <a:xfrm>
            <a:off x="849588" y="47867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rgbClr val="FF0000"/>
                </a:solidFill>
                <a:latin typeface="Calibri"/>
                <a:ea typeface="Calibri"/>
                <a:cs typeface="Calibri"/>
                <a:sym typeface="Calibri"/>
              </a:rPr>
              <a:t>T</a:t>
            </a:r>
            <a:r>
              <a:rPr b="1" lang="en-US" sz="3600" u="sng">
                <a:solidFill>
                  <a:srgbClr val="FF0000"/>
                </a:solidFill>
                <a:latin typeface="Calibri"/>
                <a:ea typeface="Calibri"/>
                <a:cs typeface="Calibri"/>
                <a:sym typeface="Calibri"/>
              </a:rPr>
              <a:t>rue</a:t>
            </a:r>
            <a:r>
              <a:rPr lang="en-US" sz="3600" u="sng">
                <a:solidFill>
                  <a:schemeClr val="dk1"/>
                </a:solidFill>
                <a:latin typeface="Calibri"/>
                <a:ea typeface="Calibri"/>
                <a:cs typeface="Calibri"/>
                <a:sym typeface="Calibri"/>
              </a:rPr>
              <a:t> or False</a:t>
            </a:r>
            <a:r>
              <a:rPr lang="en-US" sz="3600">
                <a:solidFill>
                  <a:schemeClr val="dk1"/>
                </a:solidFill>
                <a:latin typeface="Calibri"/>
                <a:ea typeface="Calibri"/>
                <a:cs typeface="Calibri"/>
                <a:sym typeface="Calibri"/>
              </a:rPr>
              <a:t>: A group of similar organisms that can reproduce is a species.</a:t>
            </a:r>
            <a:endParaRPr b="0" i="0" sz="1400" u="none" cap="none" strike="noStrike">
              <a:solidFill>
                <a:srgbClr val="000000"/>
              </a:solidFill>
              <a:latin typeface="Arial"/>
              <a:ea typeface="Arial"/>
              <a:cs typeface="Arial"/>
              <a:sym typeface="Arial"/>
            </a:endParaRPr>
          </a:p>
        </p:txBody>
      </p:sp>
      <p:sp>
        <p:nvSpPr>
          <p:cNvPr descr="Questions" id="238" name="Google Shape;238;g2935c438b70_0_29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 name="Google Shape;239;g2935c438b70_0_299"/>
          <p:cNvPicPr preferRelativeResize="0"/>
          <p:nvPr/>
        </p:nvPicPr>
        <p:blipFill>
          <a:blip r:embed="rId4">
            <a:alphaModFix/>
          </a:blip>
          <a:stretch>
            <a:fillRect/>
          </a:stretch>
        </p:blipFill>
        <p:spPr>
          <a:xfrm>
            <a:off x="1704786" y="2138900"/>
            <a:ext cx="5734425" cy="4289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Population</a:t>
            </a:r>
            <a:endParaRPr b="0" i="0" sz="1400" u="none" cap="none" strike="noStrike">
              <a:solidFill>
                <a:srgbClr val="000000"/>
              </a:solidFill>
              <a:latin typeface="Arial"/>
              <a:ea typeface="Arial"/>
              <a:cs typeface="Arial"/>
              <a:sym typeface="Arial"/>
            </a:endParaRPr>
          </a:p>
        </p:txBody>
      </p:sp>
      <p:sp>
        <p:nvSpPr>
          <p:cNvPr descr="Artificial Intelligence" id="246" name="Google Shape;246;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7" name="Google Shape;247;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chemeClr val="dk1"/>
              </a:buClr>
              <a:buSzPct val="100000"/>
              <a:buNone/>
            </a:pPr>
            <a:r>
              <a:rPr b="1" lang="en-US" u="sng">
                <a:solidFill>
                  <a:schemeClr val="dk1"/>
                </a:solidFill>
              </a:rPr>
              <a:t>Population</a:t>
            </a:r>
            <a:r>
              <a:rPr b="1" lang="en-US">
                <a:solidFill>
                  <a:schemeClr val="dk1"/>
                </a:solidFill>
              </a:rPr>
              <a:t>: </a:t>
            </a:r>
            <a:r>
              <a:rPr lang="en-US">
                <a:solidFill>
                  <a:schemeClr val="dk1"/>
                </a:solidFill>
              </a:rPr>
              <a:t>all the organisms of the same species that live in the same place at the same time</a:t>
            </a:r>
            <a:endParaRPr/>
          </a:p>
        </p:txBody>
      </p:sp>
      <p:sp>
        <p:nvSpPr>
          <p:cNvPr descr="Artificial Intelligence" id="254" name="Google Shape;254;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5" name="Google Shape;255;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56" name="Google Shape;256;g27e576c1a67_0_281"/>
          <p:cNvPicPr preferRelativeResize="0"/>
          <p:nvPr/>
        </p:nvPicPr>
        <p:blipFill>
          <a:blip r:embed="rId5">
            <a:alphaModFix/>
          </a:blip>
          <a:stretch>
            <a:fillRect/>
          </a:stretch>
        </p:blipFill>
        <p:spPr>
          <a:xfrm>
            <a:off x="1606213" y="1996667"/>
            <a:ext cx="5931578" cy="4448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descr="Questions" id="262" name="Google Shape;262;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Population</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878638" y="2067726"/>
            <a:ext cx="7386724" cy="3479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a:t>
            </a:r>
            <a:r>
              <a:rPr lang="en-US" sz="3600">
                <a:solidFill>
                  <a:schemeClr val="dk1"/>
                </a:solidFill>
                <a:latin typeface="Calibri"/>
                <a:ea typeface="Calibri"/>
                <a:cs typeface="Calibri"/>
                <a:sym typeface="Calibri"/>
              </a:rPr>
              <a:t> population?</a:t>
            </a:r>
            <a:endParaRPr b="0" i="0" sz="3600" u="none" cap="none" strike="noStrike">
              <a:solidFill>
                <a:schemeClr val="dk1"/>
              </a:solidFill>
              <a:latin typeface="Calibri"/>
              <a:ea typeface="Calibri"/>
              <a:cs typeface="Calibri"/>
              <a:sym typeface="Calibri"/>
            </a:endParaRPr>
          </a:p>
        </p:txBody>
      </p:sp>
      <p:sp>
        <p:nvSpPr>
          <p:cNvPr descr="Questions" id="269" name="Google Shape;269;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 name="Google Shape;270;g27e576c1a67_0_364"/>
          <p:cNvPicPr preferRelativeResize="0"/>
          <p:nvPr/>
        </p:nvPicPr>
        <p:blipFill>
          <a:blip r:embed="rId4">
            <a:alphaModFix/>
          </a:blip>
          <a:stretch>
            <a:fillRect/>
          </a:stretch>
        </p:blipFill>
        <p:spPr>
          <a:xfrm>
            <a:off x="1606213" y="1996667"/>
            <a:ext cx="5931578" cy="44486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77" name="Google Shape;277;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Artificial Intelligence" id="283" name="Google Shape;283;g2935c438b70_0_30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g2935c438b70_0_309"/>
          <p:cNvPicPr preferRelativeResize="0"/>
          <p:nvPr/>
        </p:nvPicPr>
        <p:blipFill>
          <a:blip r:embed="rId4">
            <a:alphaModFix/>
          </a:blip>
          <a:stretch>
            <a:fillRect/>
          </a:stretch>
        </p:blipFill>
        <p:spPr>
          <a:xfrm>
            <a:off x="152400" y="887700"/>
            <a:ext cx="8839201" cy="4972051"/>
          </a:xfrm>
          <a:prstGeom prst="rect">
            <a:avLst/>
          </a:prstGeom>
          <a:noFill/>
          <a:ln>
            <a:noFill/>
          </a:ln>
        </p:spPr>
      </p:pic>
      <p:sp>
        <p:nvSpPr>
          <p:cNvPr id="285" name="Google Shape;285;g2935c438b70_0_309"/>
          <p:cNvSpPr txBox="1"/>
          <p:nvPr/>
        </p:nvSpPr>
        <p:spPr>
          <a:xfrm>
            <a:off x="582900" y="0"/>
            <a:ext cx="8256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Only organisms, or living things, of the same kind or species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are a population.</a:t>
            </a:r>
            <a:endParaRPr sz="2400"/>
          </a:p>
        </p:txBody>
      </p:sp>
      <p:sp>
        <p:nvSpPr>
          <p:cNvPr id="286" name="Google Shape;286;g2935c438b70_0_309"/>
          <p:cNvSpPr txBox="1"/>
          <p:nvPr/>
        </p:nvSpPr>
        <p:spPr>
          <a:xfrm>
            <a:off x="152400" y="6040950"/>
            <a:ext cx="8839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In this picture, the elephants make up the population. </a:t>
            </a:r>
            <a:endParaRPr sz="2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descr="Artificial Intelligence" id="292" name="Google Shape;292;g2935c438b70_0_4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3" name="Google Shape;293;g2935c438b70_0_443"/>
          <p:cNvPicPr preferRelativeResize="0"/>
          <p:nvPr/>
        </p:nvPicPr>
        <p:blipFill>
          <a:blip r:embed="rId4">
            <a:alphaModFix/>
          </a:blip>
          <a:stretch>
            <a:fillRect/>
          </a:stretch>
        </p:blipFill>
        <p:spPr>
          <a:xfrm>
            <a:off x="152400" y="887700"/>
            <a:ext cx="8839201" cy="4972051"/>
          </a:xfrm>
          <a:prstGeom prst="rect">
            <a:avLst/>
          </a:prstGeom>
          <a:noFill/>
          <a:ln>
            <a:noFill/>
          </a:ln>
        </p:spPr>
      </p:pic>
      <p:sp>
        <p:nvSpPr>
          <p:cNvPr id="294" name="Google Shape;294;g2935c438b70_0_443"/>
          <p:cNvSpPr txBox="1"/>
          <p:nvPr/>
        </p:nvSpPr>
        <p:spPr>
          <a:xfrm>
            <a:off x="582900" y="228600"/>
            <a:ext cx="825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Individuals, or single organisms, make up populations.</a:t>
            </a:r>
            <a:endParaRPr sz="2400"/>
          </a:p>
        </p:txBody>
      </p:sp>
      <p:sp>
        <p:nvSpPr>
          <p:cNvPr id="295" name="Google Shape;295;g2935c438b70_0_443"/>
          <p:cNvSpPr txBox="1"/>
          <p:nvPr/>
        </p:nvSpPr>
        <p:spPr>
          <a:xfrm>
            <a:off x="152400" y="6040950"/>
            <a:ext cx="8839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One elephant is an individual in the population of all of these elephants in the picture.</a:t>
            </a:r>
            <a:endParaRPr sz="2400">
              <a:solidFill>
                <a:schemeClr val="dk1"/>
              </a:solidFill>
              <a:latin typeface="Calibri"/>
              <a:ea typeface="Calibri"/>
              <a:cs typeface="Calibri"/>
              <a:sym typeface="Calibri"/>
            </a:endParaRPr>
          </a:p>
        </p:txBody>
      </p:sp>
      <p:sp>
        <p:nvSpPr>
          <p:cNvPr id="296" name="Google Shape;296;g2935c438b70_0_443"/>
          <p:cNvSpPr/>
          <p:nvPr/>
        </p:nvSpPr>
        <p:spPr>
          <a:xfrm>
            <a:off x="5733475" y="3857300"/>
            <a:ext cx="2143200" cy="1774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7" name="Google Shape;297;g2935c438b70_0_443"/>
          <p:cNvSpPr/>
          <p:nvPr/>
        </p:nvSpPr>
        <p:spPr>
          <a:xfrm>
            <a:off x="5853900" y="2857750"/>
            <a:ext cx="1913400" cy="9234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individual</a:t>
            </a:r>
            <a:endParaRPr sz="3000">
              <a:latin typeface="Calibri"/>
              <a:ea typeface="Calibri"/>
              <a:cs typeface="Calibri"/>
              <a:sym typeface="Calibri"/>
            </a:endParaRPr>
          </a:p>
        </p:txBody>
      </p:sp>
      <p:sp>
        <p:nvSpPr>
          <p:cNvPr id="298" name="Google Shape;298;g2935c438b70_0_443"/>
          <p:cNvSpPr/>
          <p:nvPr/>
        </p:nvSpPr>
        <p:spPr>
          <a:xfrm>
            <a:off x="3481825" y="1116125"/>
            <a:ext cx="2372100" cy="842100"/>
          </a:xfrm>
          <a:prstGeom prst="downArrowCallout">
            <a:avLst>
              <a:gd fmla="val 25000" name="adj1"/>
              <a:gd fmla="val 25000" name="adj2"/>
              <a:gd fmla="val 25000" name="adj3"/>
              <a:gd fmla="val 62458"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population</a:t>
            </a:r>
            <a:endParaRPr sz="3000">
              <a:latin typeface="Calibri"/>
              <a:ea typeface="Calibri"/>
              <a:cs typeface="Calibri"/>
              <a:sym typeface="Calibri"/>
            </a:endParaRPr>
          </a:p>
        </p:txBody>
      </p:sp>
      <p:sp>
        <p:nvSpPr>
          <p:cNvPr id="299" name="Google Shape;299;g2935c438b70_0_443"/>
          <p:cNvSpPr/>
          <p:nvPr/>
        </p:nvSpPr>
        <p:spPr>
          <a:xfrm>
            <a:off x="304950" y="2079850"/>
            <a:ext cx="8839200" cy="4113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descr="Artificial Intelligence" id="305" name="Google Shape;305;g2935c438b70_0_32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 name="Google Shape;306;g2935c438b70_0_326"/>
          <p:cNvPicPr preferRelativeResize="0"/>
          <p:nvPr/>
        </p:nvPicPr>
        <p:blipFill>
          <a:blip r:embed="rId4">
            <a:alphaModFix/>
          </a:blip>
          <a:stretch>
            <a:fillRect/>
          </a:stretch>
        </p:blipFill>
        <p:spPr>
          <a:xfrm>
            <a:off x="152400" y="887700"/>
            <a:ext cx="8839201" cy="4972051"/>
          </a:xfrm>
          <a:prstGeom prst="rect">
            <a:avLst/>
          </a:prstGeom>
          <a:noFill/>
          <a:ln>
            <a:noFill/>
          </a:ln>
        </p:spPr>
      </p:pic>
      <p:sp>
        <p:nvSpPr>
          <p:cNvPr id="307" name="Google Shape;307;g2935c438b70_0_326"/>
          <p:cNvSpPr txBox="1"/>
          <p:nvPr/>
        </p:nvSpPr>
        <p:spPr>
          <a:xfrm>
            <a:off x="582900" y="0"/>
            <a:ext cx="8256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For a population to thrive, its members must be able to reproduce. This helps keep the species in the population alive.</a:t>
            </a:r>
            <a:endParaRPr sz="2400"/>
          </a:p>
        </p:txBody>
      </p:sp>
      <p:sp>
        <p:nvSpPr>
          <p:cNvPr id="308" name="Google Shape;308;g2935c438b70_0_326"/>
          <p:cNvSpPr txBox="1"/>
          <p:nvPr/>
        </p:nvSpPr>
        <p:spPr>
          <a:xfrm>
            <a:off x="152400" y="6040950"/>
            <a:ext cx="8839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This elephant population has survived by making baby elephants.</a:t>
            </a:r>
            <a:endParaRPr sz="2400">
              <a:solidFill>
                <a:schemeClr val="dk1"/>
              </a:solidFill>
              <a:latin typeface="Calibri"/>
              <a:ea typeface="Calibri"/>
              <a:cs typeface="Calibri"/>
              <a:sym typeface="Calibri"/>
            </a:endParaRPr>
          </a:p>
        </p:txBody>
      </p:sp>
      <p:sp>
        <p:nvSpPr>
          <p:cNvPr id="309" name="Google Shape;309;g2935c438b70_0_326"/>
          <p:cNvSpPr/>
          <p:nvPr/>
        </p:nvSpPr>
        <p:spPr>
          <a:xfrm rot="-5400000">
            <a:off x="4874875" y="5627250"/>
            <a:ext cx="505800" cy="32160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0" name="Google Shape;310;g2935c438b70_0_326"/>
          <p:cNvSpPr/>
          <p:nvPr/>
        </p:nvSpPr>
        <p:spPr>
          <a:xfrm rot="-5400000">
            <a:off x="490800" y="5627250"/>
            <a:ext cx="505800" cy="321600"/>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descr="Artificial Intelligence" id="316" name="Google Shape;316;g2935c438b70_0_3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g2935c438b70_0_336"/>
          <p:cNvPicPr preferRelativeResize="0"/>
          <p:nvPr/>
        </p:nvPicPr>
        <p:blipFill>
          <a:blip r:embed="rId4">
            <a:alphaModFix/>
          </a:blip>
          <a:stretch>
            <a:fillRect/>
          </a:stretch>
        </p:blipFill>
        <p:spPr>
          <a:xfrm>
            <a:off x="152400" y="887700"/>
            <a:ext cx="8839201" cy="4972051"/>
          </a:xfrm>
          <a:prstGeom prst="rect">
            <a:avLst/>
          </a:prstGeom>
          <a:noFill/>
          <a:ln>
            <a:noFill/>
          </a:ln>
        </p:spPr>
      </p:pic>
      <p:sp>
        <p:nvSpPr>
          <p:cNvPr id="318" name="Google Shape;318;g2935c438b70_0_336"/>
          <p:cNvSpPr txBox="1"/>
          <p:nvPr/>
        </p:nvSpPr>
        <p:spPr>
          <a:xfrm>
            <a:off x="582900" y="152400"/>
            <a:ext cx="825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population lives in the same place at the same time.</a:t>
            </a:r>
            <a:endParaRPr sz="2400"/>
          </a:p>
        </p:txBody>
      </p:sp>
      <p:sp>
        <p:nvSpPr>
          <p:cNvPr id="319" name="Google Shape;319;g2935c438b70_0_336"/>
          <p:cNvSpPr txBox="1"/>
          <p:nvPr/>
        </p:nvSpPr>
        <p:spPr>
          <a:xfrm>
            <a:off x="152400" y="6040950"/>
            <a:ext cx="8839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These elephants live in the savanna habitat together.</a:t>
            </a:r>
            <a:endParaRPr sz="2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descr="Questions" id="325" name="Google Shape;32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descr="Questions" id="331" name="Google Shape;331;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 name="Google Shape;332;g28c7b7e697c_0_78"/>
          <p:cNvPicPr preferRelativeResize="0"/>
          <p:nvPr/>
        </p:nvPicPr>
        <p:blipFill>
          <a:blip r:embed="rId4">
            <a:alphaModFix/>
          </a:blip>
          <a:stretch>
            <a:fillRect/>
          </a:stretch>
        </p:blipFill>
        <p:spPr>
          <a:xfrm>
            <a:off x="152400" y="1443900"/>
            <a:ext cx="8839201" cy="4972051"/>
          </a:xfrm>
          <a:prstGeom prst="rect">
            <a:avLst/>
          </a:prstGeom>
          <a:noFill/>
          <a:ln>
            <a:noFill/>
          </a:ln>
        </p:spPr>
      </p:pic>
      <p:sp>
        <p:nvSpPr>
          <p:cNvPr id="333" name="Google Shape;333;g28c7b7e697c_0_78"/>
          <p:cNvSpPr txBox="1"/>
          <p:nvPr/>
        </p:nvSpPr>
        <p:spPr>
          <a:xfrm>
            <a:off x="582900" y="304800"/>
            <a:ext cx="82563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chemeClr val="dk1"/>
                </a:solidFill>
                <a:latin typeface="Calibri"/>
                <a:ea typeface="Calibri"/>
                <a:cs typeface="Calibri"/>
                <a:sym typeface="Calibri"/>
              </a:rPr>
              <a:t>Only organisms, or living things, of the ________ kind or species are a population.</a:t>
            </a:r>
            <a:endParaRPr sz="3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descr="Questions" id="339" name="Google Shape;339;g2935c438b70_0_34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0" name="Google Shape;340;g2935c438b70_0_346"/>
          <p:cNvPicPr preferRelativeResize="0"/>
          <p:nvPr/>
        </p:nvPicPr>
        <p:blipFill>
          <a:blip r:embed="rId4">
            <a:alphaModFix/>
          </a:blip>
          <a:stretch>
            <a:fillRect/>
          </a:stretch>
        </p:blipFill>
        <p:spPr>
          <a:xfrm>
            <a:off x="152400" y="1443900"/>
            <a:ext cx="8839201" cy="4972051"/>
          </a:xfrm>
          <a:prstGeom prst="rect">
            <a:avLst/>
          </a:prstGeom>
          <a:noFill/>
          <a:ln>
            <a:noFill/>
          </a:ln>
        </p:spPr>
      </p:pic>
      <p:sp>
        <p:nvSpPr>
          <p:cNvPr id="341" name="Google Shape;341;g2935c438b70_0_346"/>
          <p:cNvSpPr txBox="1"/>
          <p:nvPr/>
        </p:nvSpPr>
        <p:spPr>
          <a:xfrm>
            <a:off x="582900" y="304800"/>
            <a:ext cx="82563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chemeClr val="dk1"/>
                </a:solidFill>
                <a:latin typeface="Calibri"/>
                <a:ea typeface="Calibri"/>
                <a:cs typeface="Calibri"/>
                <a:sym typeface="Calibri"/>
              </a:rPr>
              <a:t>Only organisms, or living things, of the </a:t>
            </a:r>
            <a:r>
              <a:rPr b="1" lang="en-US" sz="3100">
                <a:solidFill>
                  <a:srgbClr val="FF0000"/>
                </a:solidFill>
                <a:latin typeface="Calibri"/>
                <a:ea typeface="Calibri"/>
                <a:cs typeface="Calibri"/>
                <a:sym typeface="Calibri"/>
              </a:rPr>
              <a:t>same</a:t>
            </a:r>
            <a:endParaRPr b="1" sz="3100">
              <a:solidFill>
                <a:srgbClr val="FF0000"/>
              </a:solidFill>
              <a:latin typeface="Calibri"/>
              <a:ea typeface="Calibri"/>
              <a:cs typeface="Calibri"/>
              <a:sym typeface="Calibri"/>
            </a:endParaRPr>
          </a:p>
          <a:p>
            <a:pPr indent="0" lvl="0" marL="0" rtl="0" algn="ctr">
              <a:spcBef>
                <a:spcPts val="0"/>
              </a:spcBef>
              <a:spcAft>
                <a:spcPts val="0"/>
              </a:spcAft>
              <a:buNone/>
            </a:pPr>
            <a:r>
              <a:rPr lang="en-US" sz="3100">
                <a:solidFill>
                  <a:schemeClr val="dk1"/>
                </a:solidFill>
                <a:latin typeface="Calibri"/>
                <a:ea typeface="Calibri"/>
                <a:cs typeface="Calibri"/>
                <a:sym typeface="Calibri"/>
              </a:rPr>
              <a:t> kind or species are a population.</a:t>
            </a:r>
            <a:endParaRPr sz="3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2935c438b70_0_353"/>
          <p:cNvSpPr txBox="1"/>
          <p:nvPr/>
        </p:nvSpPr>
        <p:spPr>
          <a:xfrm>
            <a:off x="468850" y="317477"/>
            <a:ext cx="8206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Describe the difference between an individual and a population.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348" name="Google Shape;348;g2935c438b70_0_353"/>
          <p:cNvSpPr/>
          <p:nvPr/>
        </p:nvSpPr>
        <p:spPr>
          <a:xfrm>
            <a:off x="-1" y="-1"/>
            <a:ext cx="890700" cy="831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 name="Google Shape;349;g2935c438b70_0_353"/>
          <p:cNvPicPr preferRelativeResize="0"/>
          <p:nvPr/>
        </p:nvPicPr>
        <p:blipFill rotWithShape="1">
          <a:blip r:embed="rId4">
            <a:alphaModFix/>
          </a:blip>
          <a:srcRect b="0" l="0" r="0" t="0"/>
          <a:stretch/>
        </p:blipFill>
        <p:spPr>
          <a:xfrm>
            <a:off x="310650" y="1670272"/>
            <a:ext cx="4261350" cy="4797062"/>
          </a:xfrm>
          <a:prstGeom prst="rect">
            <a:avLst/>
          </a:prstGeom>
          <a:noFill/>
          <a:ln>
            <a:noFill/>
          </a:ln>
        </p:spPr>
      </p:pic>
      <p:pic>
        <p:nvPicPr>
          <p:cNvPr id="350" name="Google Shape;350;g2935c438b70_0_353"/>
          <p:cNvPicPr preferRelativeResize="0"/>
          <p:nvPr/>
        </p:nvPicPr>
        <p:blipFill rotWithShape="1">
          <a:blip r:embed="rId4">
            <a:alphaModFix/>
          </a:blip>
          <a:srcRect b="0" l="0" r="0" t="0"/>
          <a:stretch/>
        </p:blipFill>
        <p:spPr>
          <a:xfrm>
            <a:off x="4572000" y="1670272"/>
            <a:ext cx="4261350" cy="4797062"/>
          </a:xfrm>
          <a:prstGeom prst="rect">
            <a:avLst/>
          </a:prstGeom>
          <a:noFill/>
          <a:ln>
            <a:noFill/>
          </a:ln>
        </p:spPr>
      </p:pic>
      <p:pic>
        <p:nvPicPr>
          <p:cNvPr id="351" name="Google Shape;351;g2935c438b70_0_353"/>
          <p:cNvPicPr preferRelativeResize="0"/>
          <p:nvPr/>
        </p:nvPicPr>
        <p:blipFill>
          <a:blip r:embed="rId5">
            <a:alphaModFix/>
          </a:blip>
          <a:stretch>
            <a:fillRect/>
          </a:stretch>
        </p:blipFill>
        <p:spPr>
          <a:xfrm>
            <a:off x="4757925" y="2974875"/>
            <a:ext cx="3889500" cy="2187850"/>
          </a:xfrm>
          <a:prstGeom prst="rect">
            <a:avLst/>
          </a:prstGeom>
          <a:noFill/>
          <a:ln>
            <a:noFill/>
          </a:ln>
        </p:spPr>
      </p:pic>
      <p:pic>
        <p:nvPicPr>
          <p:cNvPr id="352" name="Google Shape;352;g2935c438b70_0_353"/>
          <p:cNvPicPr preferRelativeResize="0"/>
          <p:nvPr/>
        </p:nvPicPr>
        <p:blipFill>
          <a:blip r:embed="rId5">
            <a:alphaModFix/>
          </a:blip>
          <a:stretch>
            <a:fillRect/>
          </a:stretch>
        </p:blipFill>
        <p:spPr>
          <a:xfrm>
            <a:off x="496575" y="2974875"/>
            <a:ext cx="3889500" cy="2187850"/>
          </a:xfrm>
          <a:prstGeom prst="rect">
            <a:avLst/>
          </a:prstGeom>
          <a:noFill/>
          <a:ln>
            <a:noFill/>
          </a:ln>
        </p:spPr>
      </p:pic>
      <p:sp>
        <p:nvSpPr>
          <p:cNvPr id="353" name="Google Shape;353;g2935c438b70_0_353"/>
          <p:cNvSpPr/>
          <p:nvPr/>
        </p:nvSpPr>
        <p:spPr>
          <a:xfrm>
            <a:off x="3007625" y="4254275"/>
            <a:ext cx="890700" cy="90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4" name="Google Shape;354;g2935c438b70_0_353"/>
          <p:cNvSpPr/>
          <p:nvPr/>
        </p:nvSpPr>
        <p:spPr>
          <a:xfrm>
            <a:off x="4757925" y="4039975"/>
            <a:ext cx="3889500" cy="1294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935c438b70_0_77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935c438b70_0_774"/>
          <p:cNvSpPr txBox="1"/>
          <p:nvPr/>
        </p:nvSpPr>
        <p:spPr>
          <a:xfrm>
            <a:off x="467248" y="665133"/>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a:t>
            </a:r>
            <a:r>
              <a:rPr lang="en-US" sz="3000">
                <a:latin typeface="Calibri"/>
                <a:ea typeface="Calibri"/>
                <a:cs typeface="Calibri"/>
                <a:sym typeface="Calibri"/>
              </a:rPr>
              <a:t>What type of living things are in a population and how do they work together?</a:t>
            </a:r>
            <a:endParaRPr b="0" i="0" sz="1400" u="none" cap="none" strike="noStrike">
              <a:solidFill>
                <a:srgbClr val="000000"/>
              </a:solidFill>
              <a:latin typeface="Arial"/>
              <a:ea typeface="Arial"/>
              <a:cs typeface="Arial"/>
              <a:sym typeface="Arial"/>
            </a:endParaRPr>
          </a:p>
        </p:txBody>
      </p:sp>
      <p:pic>
        <p:nvPicPr>
          <p:cNvPr id="136" name="Google Shape;136;g2935c438b70_0_774"/>
          <p:cNvPicPr preferRelativeResize="0"/>
          <p:nvPr/>
        </p:nvPicPr>
        <p:blipFill>
          <a:blip r:embed="rId4">
            <a:alphaModFix/>
          </a:blip>
          <a:stretch>
            <a:fillRect/>
          </a:stretch>
        </p:blipFill>
        <p:spPr>
          <a:xfrm>
            <a:off x="152400" y="1833333"/>
            <a:ext cx="8839200" cy="4030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Artificial Intelligence" id="360" name="Google Shape;360;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1" name="Google Shape;361;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928e35bcaa_0_27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8" name="Google Shape;368;g2928e35bcaa_0_27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sp>
        <p:nvSpPr>
          <p:cNvPr id="369" name="Google Shape;369;g2928e35bcaa_0_278"/>
          <p:cNvSpPr txBox="1"/>
          <p:nvPr/>
        </p:nvSpPr>
        <p:spPr>
          <a:xfrm>
            <a:off x="588000" y="554700"/>
            <a:ext cx="7968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2400">
                <a:solidFill>
                  <a:schemeClr val="dk1"/>
                </a:solidFill>
                <a:latin typeface="Calibri"/>
                <a:ea typeface="Calibri"/>
                <a:cs typeface="Calibri"/>
                <a:sym typeface="Calibri"/>
              </a:rPr>
              <a:t>These bison are an example of a population because they are a group of the same types of organisms in the same place. </a:t>
            </a:r>
            <a:endParaRPr b="0" i="0" sz="2400" u="none" cap="none" strike="noStrike">
              <a:solidFill>
                <a:srgbClr val="000000"/>
              </a:solidFill>
              <a:latin typeface="Arial"/>
              <a:ea typeface="Arial"/>
              <a:cs typeface="Arial"/>
              <a:sym typeface="Arial"/>
            </a:endParaRPr>
          </a:p>
        </p:txBody>
      </p:sp>
      <p:pic>
        <p:nvPicPr>
          <p:cNvPr descr="Image result for bison" id="370" name="Google Shape;370;g2928e35bcaa_0_278"/>
          <p:cNvPicPr preferRelativeResize="0"/>
          <p:nvPr/>
        </p:nvPicPr>
        <p:blipFill rotWithShape="1">
          <a:blip r:embed="rId5">
            <a:alphaModFix/>
          </a:blip>
          <a:srcRect b="0" l="0" r="0" t="0"/>
          <a:stretch/>
        </p:blipFill>
        <p:spPr>
          <a:xfrm>
            <a:off x="466638" y="1636600"/>
            <a:ext cx="8210725" cy="4515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Artificial Intelligence" id="376" name="Google Shape;376;g2928e35bcaa_0_28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7" name="Google Shape;377;g2928e35bcaa_0_285"/>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sp>
        <p:nvSpPr>
          <p:cNvPr id="378" name="Google Shape;378;g2928e35bcaa_0_285"/>
          <p:cNvSpPr txBox="1"/>
          <p:nvPr/>
        </p:nvSpPr>
        <p:spPr>
          <a:xfrm>
            <a:off x="152400" y="762000"/>
            <a:ext cx="8496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2400">
                <a:solidFill>
                  <a:schemeClr val="dk1"/>
                </a:solidFill>
                <a:latin typeface="Calibri"/>
                <a:ea typeface="Calibri"/>
                <a:cs typeface="Calibri"/>
                <a:sym typeface="Calibri"/>
              </a:rPr>
              <a:t>These birds are an example of a population because they are a group of the same types of organisms in the same place.</a:t>
            </a:r>
            <a:endParaRPr b="0" i="0" sz="2400" u="none" cap="none" strike="noStrike">
              <a:solidFill>
                <a:srgbClr val="000000"/>
              </a:solidFill>
              <a:latin typeface="Arial"/>
              <a:ea typeface="Arial"/>
              <a:cs typeface="Arial"/>
              <a:sym typeface="Arial"/>
            </a:endParaRPr>
          </a:p>
        </p:txBody>
      </p:sp>
      <p:pic>
        <p:nvPicPr>
          <p:cNvPr descr="Image result for birds" id="379" name="Google Shape;379;g2928e35bcaa_0_285"/>
          <p:cNvPicPr preferRelativeResize="0"/>
          <p:nvPr/>
        </p:nvPicPr>
        <p:blipFill rotWithShape="1">
          <a:blip r:embed="rId5">
            <a:alphaModFix/>
          </a:blip>
          <a:srcRect b="0" l="0" r="0" t="0"/>
          <a:stretch/>
        </p:blipFill>
        <p:spPr>
          <a:xfrm>
            <a:off x="395825" y="1760750"/>
            <a:ext cx="8352349" cy="4698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Artificial Intelligence" id="385" name="Google Shape;38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6" name="Google Shape;38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descr="Artificial Intelligence" id="392" name="Google Shape;39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3" name="Google Shape;39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394" name="Google Shape;394;g25e11802ac4_0_864"/>
          <p:cNvSpPr txBox="1"/>
          <p:nvPr/>
        </p:nvSpPr>
        <p:spPr>
          <a:xfrm>
            <a:off x="1471725" y="321550"/>
            <a:ext cx="6428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2400">
                <a:solidFill>
                  <a:schemeClr val="dk1"/>
                </a:solidFill>
                <a:latin typeface="Calibri"/>
                <a:ea typeface="Calibri"/>
                <a:cs typeface="Calibri"/>
                <a:sym typeface="Calibri"/>
              </a:rPr>
              <a:t>This cow is not an example of a population since it is an individual organism. Populations are a group of the same species of organism.</a:t>
            </a:r>
            <a:endParaRPr sz="2400">
              <a:solidFill>
                <a:schemeClr val="dk1"/>
              </a:solidFill>
              <a:latin typeface="Calibri"/>
              <a:ea typeface="Calibri"/>
              <a:cs typeface="Calibri"/>
              <a:sym typeface="Calibri"/>
            </a:endParaRPr>
          </a:p>
        </p:txBody>
      </p:sp>
      <p:pic>
        <p:nvPicPr>
          <p:cNvPr id="395" name="Google Shape;395;g25e11802ac4_0_864"/>
          <p:cNvPicPr preferRelativeResize="0"/>
          <p:nvPr/>
        </p:nvPicPr>
        <p:blipFill>
          <a:blip r:embed="rId5">
            <a:alphaModFix/>
          </a:blip>
          <a:stretch>
            <a:fillRect/>
          </a:stretch>
        </p:blipFill>
        <p:spPr>
          <a:xfrm>
            <a:off x="826725" y="1686825"/>
            <a:ext cx="7490545" cy="5003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2" name="Google Shape;40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3" name="Google Shape;403;g25e11802ac4_0_780"/>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400"/>
              <a:buFont typeface="Arial"/>
              <a:buNone/>
            </a:pPr>
            <a:r>
              <a:rPr lang="en-US" sz="2400"/>
              <a:t>This rock is not an example of a population since it is not a living thing or organism. It cannot reproduce.</a:t>
            </a:r>
            <a:endParaRPr b="0" i="0" sz="2400" u="none" cap="none" strike="noStrike">
              <a:solidFill>
                <a:schemeClr val="dk1"/>
              </a:solidFill>
              <a:latin typeface="Calibri"/>
              <a:ea typeface="Calibri"/>
              <a:cs typeface="Calibri"/>
              <a:sym typeface="Calibri"/>
            </a:endParaRPr>
          </a:p>
        </p:txBody>
      </p:sp>
      <p:pic>
        <p:nvPicPr>
          <p:cNvPr id="404" name="Google Shape;404;g25e11802ac4_0_780"/>
          <p:cNvPicPr preferRelativeResize="0"/>
          <p:nvPr/>
        </p:nvPicPr>
        <p:blipFill>
          <a:blip r:embed="rId5">
            <a:alphaModFix/>
          </a:blip>
          <a:stretch>
            <a:fillRect/>
          </a:stretch>
        </p:blipFill>
        <p:spPr>
          <a:xfrm>
            <a:off x="2203188" y="1897700"/>
            <a:ext cx="4737619" cy="4655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Questions" id="410" name="Google Shape;410;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928e35bcaa_0_375"/>
          <p:cNvSpPr txBox="1"/>
          <p:nvPr/>
        </p:nvSpPr>
        <p:spPr>
          <a:xfrm>
            <a:off x="468850" y="317477"/>
            <a:ext cx="8206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are individual organisms not populations?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417" name="Google Shape;417;g2928e35bcaa_0_375"/>
          <p:cNvSpPr/>
          <p:nvPr/>
        </p:nvSpPr>
        <p:spPr>
          <a:xfrm>
            <a:off x="-1" y="-1"/>
            <a:ext cx="890700" cy="831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g2928e35bcaa_0_375"/>
          <p:cNvPicPr preferRelativeResize="0"/>
          <p:nvPr/>
        </p:nvPicPr>
        <p:blipFill rotWithShape="1">
          <a:blip r:embed="rId4">
            <a:alphaModFix/>
          </a:blip>
          <a:srcRect b="0" l="0" r="0" t="0"/>
          <a:stretch/>
        </p:blipFill>
        <p:spPr>
          <a:xfrm>
            <a:off x="310650" y="1670272"/>
            <a:ext cx="4261350" cy="4797062"/>
          </a:xfrm>
          <a:prstGeom prst="rect">
            <a:avLst/>
          </a:prstGeom>
          <a:noFill/>
          <a:ln>
            <a:noFill/>
          </a:ln>
        </p:spPr>
      </p:pic>
      <p:pic>
        <p:nvPicPr>
          <p:cNvPr id="419" name="Google Shape;419;g2928e35bcaa_0_375"/>
          <p:cNvPicPr preferRelativeResize="0"/>
          <p:nvPr/>
        </p:nvPicPr>
        <p:blipFill rotWithShape="1">
          <a:blip r:embed="rId4">
            <a:alphaModFix/>
          </a:blip>
          <a:srcRect b="0" l="0" r="0" t="0"/>
          <a:stretch/>
        </p:blipFill>
        <p:spPr>
          <a:xfrm>
            <a:off x="4572000" y="1670272"/>
            <a:ext cx="4261350" cy="4797062"/>
          </a:xfrm>
          <a:prstGeom prst="rect">
            <a:avLst/>
          </a:prstGeom>
          <a:noFill/>
          <a:ln>
            <a:noFill/>
          </a:ln>
        </p:spPr>
      </p:pic>
      <p:pic>
        <p:nvPicPr>
          <p:cNvPr id="420" name="Google Shape;420;g2928e35bcaa_0_375"/>
          <p:cNvPicPr preferRelativeResize="0"/>
          <p:nvPr/>
        </p:nvPicPr>
        <p:blipFill>
          <a:blip r:embed="rId5">
            <a:alphaModFix/>
          </a:blip>
          <a:stretch>
            <a:fillRect/>
          </a:stretch>
        </p:blipFill>
        <p:spPr>
          <a:xfrm>
            <a:off x="4714600" y="3016850"/>
            <a:ext cx="3976151" cy="2236579"/>
          </a:xfrm>
          <a:prstGeom prst="rect">
            <a:avLst/>
          </a:prstGeom>
          <a:noFill/>
          <a:ln>
            <a:noFill/>
          </a:ln>
        </p:spPr>
      </p:pic>
      <p:pic>
        <p:nvPicPr>
          <p:cNvPr id="421" name="Google Shape;421;g2928e35bcaa_0_375"/>
          <p:cNvPicPr preferRelativeResize="0"/>
          <p:nvPr/>
        </p:nvPicPr>
        <p:blipFill>
          <a:blip r:embed="rId6">
            <a:alphaModFix/>
          </a:blip>
          <a:stretch>
            <a:fillRect/>
          </a:stretch>
        </p:blipFill>
        <p:spPr>
          <a:xfrm>
            <a:off x="568688" y="2884275"/>
            <a:ext cx="3745275" cy="25017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935c438b70_0_488"/>
          <p:cNvSpPr txBox="1"/>
          <p:nvPr/>
        </p:nvSpPr>
        <p:spPr>
          <a:xfrm>
            <a:off x="468850" y="317477"/>
            <a:ext cx="8206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 organisms in populations </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need to reproduce?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428" name="Google Shape;428;g2935c438b70_0_488"/>
          <p:cNvSpPr/>
          <p:nvPr/>
        </p:nvSpPr>
        <p:spPr>
          <a:xfrm>
            <a:off x="-1" y="-1"/>
            <a:ext cx="890700" cy="831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9" name="Google Shape;429;g2935c438b70_0_488"/>
          <p:cNvPicPr preferRelativeResize="0"/>
          <p:nvPr/>
        </p:nvPicPr>
        <p:blipFill rotWithShape="1">
          <a:blip r:embed="rId4">
            <a:alphaModFix/>
          </a:blip>
          <a:srcRect b="0" l="0" r="0" t="0"/>
          <a:stretch/>
        </p:blipFill>
        <p:spPr>
          <a:xfrm>
            <a:off x="310650" y="1670272"/>
            <a:ext cx="4261350" cy="4797062"/>
          </a:xfrm>
          <a:prstGeom prst="rect">
            <a:avLst/>
          </a:prstGeom>
          <a:noFill/>
          <a:ln>
            <a:noFill/>
          </a:ln>
        </p:spPr>
      </p:pic>
      <p:pic>
        <p:nvPicPr>
          <p:cNvPr id="430" name="Google Shape;430;g2935c438b70_0_488"/>
          <p:cNvPicPr preferRelativeResize="0"/>
          <p:nvPr/>
        </p:nvPicPr>
        <p:blipFill rotWithShape="1">
          <a:blip r:embed="rId4">
            <a:alphaModFix/>
          </a:blip>
          <a:srcRect b="0" l="0" r="0" t="0"/>
          <a:stretch/>
        </p:blipFill>
        <p:spPr>
          <a:xfrm>
            <a:off x="4572000" y="1670272"/>
            <a:ext cx="4261350" cy="4797062"/>
          </a:xfrm>
          <a:prstGeom prst="rect">
            <a:avLst/>
          </a:prstGeom>
          <a:noFill/>
          <a:ln>
            <a:noFill/>
          </a:ln>
        </p:spPr>
      </p:pic>
      <p:pic>
        <p:nvPicPr>
          <p:cNvPr id="431" name="Google Shape;431;g2935c438b70_0_488"/>
          <p:cNvPicPr preferRelativeResize="0"/>
          <p:nvPr/>
        </p:nvPicPr>
        <p:blipFill>
          <a:blip r:embed="rId5">
            <a:alphaModFix/>
          </a:blip>
          <a:stretch>
            <a:fillRect/>
          </a:stretch>
        </p:blipFill>
        <p:spPr>
          <a:xfrm>
            <a:off x="974025" y="2787800"/>
            <a:ext cx="3165975" cy="3111100"/>
          </a:xfrm>
          <a:prstGeom prst="rect">
            <a:avLst/>
          </a:prstGeom>
          <a:noFill/>
          <a:ln>
            <a:noFill/>
          </a:ln>
        </p:spPr>
      </p:pic>
      <p:pic>
        <p:nvPicPr>
          <p:cNvPr id="432" name="Google Shape;432;g2935c438b70_0_488"/>
          <p:cNvPicPr preferRelativeResize="0"/>
          <p:nvPr/>
        </p:nvPicPr>
        <p:blipFill>
          <a:blip r:embed="rId6">
            <a:alphaModFix/>
          </a:blip>
          <a:stretch>
            <a:fillRect/>
          </a:stretch>
        </p:blipFill>
        <p:spPr>
          <a:xfrm>
            <a:off x="4714600" y="3016850"/>
            <a:ext cx="3976151" cy="22365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descr="Artificial Intelligence" id="438" name="Google Shape;438;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39" name="Google Shape;439;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935c438b70_0_14"/>
          <p:cNvSpPr txBox="1"/>
          <p:nvPr/>
        </p:nvSpPr>
        <p:spPr>
          <a:xfrm>
            <a:off x="2300999" y="703610"/>
            <a:ext cx="4572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43" name="Google Shape;143;g2935c438b70_0_14"/>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2935c438b70_0_14"/>
          <p:cNvSpPr txBox="1"/>
          <p:nvPr/>
        </p:nvSpPr>
        <p:spPr>
          <a:xfrm>
            <a:off x="1221013" y="1991025"/>
            <a:ext cx="67020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0" i="0" lang="en-US" sz="2100" u="sng" cap="none" strike="noStrike">
                <a:solidFill>
                  <a:schemeClr val="hlink"/>
                </a:solidFill>
                <a:latin typeface="Calibri"/>
                <a:ea typeface="Calibri"/>
                <a:cs typeface="Calibri"/>
                <a:sym typeface="Calibri"/>
                <a:hlinkClick r:id="rId4"/>
              </a:rPr>
              <a:t>Levels of Scientific Questioning</a:t>
            </a:r>
            <a:endParaRPr b="0" i="0" sz="2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Scientists study nature at a variety of levels. Today, we are going to look at these different levels of organization and consider why they might be important. Let’s consider the scientific questions below and make some predictions about what the definition of each level is or what other examples might fit into the same category...</a:t>
            </a:r>
            <a:endParaRPr b="0" i="0" sz="1700" u="none" cap="none" strike="noStrike">
              <a:solidFill>
                <a:srgbClr val="000000"/>
              </a:solidFill>
              <a:latin typeface="Calibri"/>
              <a:ea typeface="Calibri"/>
              <a:cs typeface="Calibri"/>
              <a:sym typeface="Calibri"/>
            </a:endParaRPr>
          </a:p>
        </p:txBody>
      </p:sp>
      <p:pic>
        <p:nvPicPr>
          <p:cNvPr id="145" name="Google Shape;145;g2935c438b70_0_14"/>
          <p:cNvPicPr preferRelativeResize="0"/>
          <p:nvPr/>
        </p:nvPicPr>
        <p:blipFill rotWithShape="1">
          <a:blip r:embed="rId5">
            <a:alphaModFix/>
          </a:blip>
          <a:srcRect b="0" l="0" r="0" t="0"/>
          <a:stretch/>
        </p:blipFill>
        <p:spPr>
          <a:xfrm>
            <a:off x="1156013" y="4018547"/>
            <a:ext cx="6831974" cy="23318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Artificial Intelligence" id="445" name="Google Shape;445;g2928e35bcaa_0_465"/>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46" name="Google Shape;446;g2928e35bcaa_0_465"/>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47" name="Google Shape;447;g2928e35bcaa_0_465"/>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Population</a:t>
            </a:r>
            <a:endParaRPr b="1" i="0" sz="6400" u="none" cap="none" strike="noStrike">
              <a:solidFill>
                <a:srgbClr val="000000"/>
              </a:solidFill>
              <a:latin typeface="Calibri"/>
              <a:ea typeface="Calibri"/>
              <a:cs typeface="Calibri"/>
              <a:sym typeface="Calibri"/>
            </a:endParaRPr>
          </a:p>
        </p:txBody>
      </p:sp>
      <p:cxnSp>
        <p:nvCxnSpPr>
          <p:cNvPr id="448" name="Google Shape;448;g2928e35bcaa_0_465"/>
          <p:cNvCxnSpPr/>
          <p:nvPr/>
        </p:nvCxnSpPr>
        <p:spPr>
          <a:xfrm flipH="1">
            <a:off x="2932954" y="19067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449" name="Google Shape;449;g2928e35bcaa_0_465"/>
          <p:cNvCxnSpPr/>
          <p:nvPr/>
        </p:nvCxnSpPr>
        <p:spPr>
          <a:xfrm>
            <a:off x="5473076" y="19067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450" name="Google Shape;450;g2928e35bcaa_0_465"/>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
            </a:r>
            <a:endParaRPr b="1" i="0" sz="6400" u="none" cap="none" strike="noStrike">
              <a:solidFill>
                <a:srgbClr val="000000"/>
              </a:solidFill>
              <a:latin typeface="Calibri"/>
              <a:ea typeface="Calibri"/>
              <a:cs typeface="Calibri"/>
              <a:sym typeface="Calibri"/>
            </a:endParaRPr>
          </a:p>
        </p:txBody>
      </p:sp>
      <p:sp>
        <p:nvSpPr>
          <p:cNvPr id="451" name="Google Shape;451;g2928e35bcaa_0_465"/>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a  tion</a:t>
            </a:r>
            <a:endParaRPr b="1" i="0" sz="6400" u="none" cap="none" strike="noStrike">
              <a:solidFill>
                <a:srgbClr val="000000"/>
              </a:solidFill>
              <a:latin typeface="Calibri"/>
              <a:ea typeface="Calibri"/>
              <a:cs typeface="Calibri"/>
              <a:sym typeface="Calibri"/>
            </a:endParaRPr>
          </a:p>
        </p:txBody>
      </p:sp>
      <p:sp>
        <p:nvSpPr>
          <p:cNvPr id="452" name="Google Shape;452;g2928e35bcaa_0_465"/>
          <p:cNvSpPr txBox="1"/>
          <p:nvPr/>
        </p:nvSpPr>
        <p:spPr>
          <a:xfrm>
            <a:off x="22182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(root)</a:t>
            </a:r>
            <a:endParaRPr sz="1800">
              <a:latin typeface="Calibri"/>
              <a:ea typeface="Calibri"/>
              <a:cs typeface="Calibri"/>
              <a:sym typeface="Calibri"/>
            </a:endParaRPr>
          </a:p>
        </p:txBody>
      </p:sp>
      <p:sp>
        <p:nvSpPr>
          <p:cNvPr id="453" name="Google Shape;453;g2928e35bcaa_0_465"/>
          <p:cNvSpPr txBox="1"/>
          <p:nvPr/>
        </p:nvSpPr>
        <p:spPr>
          <a:xfrm>
            <a:off x="54548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descr="Artificial Intelligence" id="459" name="Google Shape;459;g2935c438b70_0_501"/>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60" name="Google Shape;460;g2935c438b70_0_501"/>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61" name="Google Shape;461;g2935c438b70_0_501"/>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Population</a:t>
            </a:r>
            <a:endParaRPr b="1" i="0" sz="6400" u="none" cap="none" strike="noStrike">
              <a:solidFill>
                <a:srgbClr val="000000"/>
              </a:solidFill>
              <a:latin typeface="Calibri"/>
              <a:ea typeface="Calibri"/>
              <a:cs typeface="Calibri"/>
              <a:sym typeface="Calibri"/>
            </a:endParaRPr>
          </a:p>
        </p:txBody>
      </p:sp>
      <p:cxnSp>
        <p:nvCxnSpPr>
          <p:cNvPr id="462" name="Google Shape;462;g2935c438b70_0_501"/>
          <p:cNvCxnSpPr/>
          <p:nvPr/>
        </p:nvCxnSpPr>
        <p:spPr>
          <a:xfrm flipH="1">
            <a:off x="2932954" y="19067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463" name="Google Shape;463;g2935c438b70_0_501"/>
          <p:cNvCxnSpPr/>
          <p:nvPr/>
        </p:nvCxnSpPr>
        <p:spPr>
          <a:xfrm>
            <a:off x="5473076" y="19067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464" name="Google Shape;464;g2935c438b70_0_501"/>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
            </a:r>
            <a:endParaRPr b="1" i="0" sz="6400" u="none" cap="none" strike="noStrike">
              <a:solidFill>
                <a:srgbClr val="000000"/>
              </a:solidFill>
              <a:latin typeface="Calibri"/>
              <a:ea typeface="Calibri"/>
              <a:cs typeface="Calibri"/>
              <a:sym typeface="Calibri"/>
            </a:endParaRPr>
          </a:p>
        </p:txBody>
      </p:sp>
      <p:sp>
        <p:nvSpPr>
          <p:cNvPr id="465" name="Google Shape;465;g2935c438b70_0_501"/>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a  tion</a:t>
            </a:r>
            <a:endParaRPr b="1" i="0" sz="6400" u="none" cap="none" strike="noStrike">
              <a:solidFill>
                <a:srgbClr val="000000"/>
              </a:solidFill>
              <a:latin typeface="Calibri"/>
              <a:ea typeface="Calibri"/>
              <a:cs typeface="Calibri"/>
              <a:sym typeface="Calibri"/>
            </a:endParaRPr>
          </a:p>
        </p:txBody>
      </p:sp>
      <p:sp>
        <p:nvSpPr>
          <p:cNvPr id="466" name="Google Shape;466;g2935c438b70_0_501"/>
          <p:cNvSpPr txBox="1"/>
          <p:nvPr/>
        </p:nvSpPr>
        <p:spPr>
          <a:xfrm>
            <a:off x="22182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(root)</a:t>
            </a:r>
            <a:endParaRPr sz="1800">
              <a:latin typeface="Calibri"/>
              <a:ea typeface="Calibri"/>
              <a:cs typeface="Calibri"/>
              <a:sym typeface="Calibri"/>
            </a:endParaRPr>
          </a:p>
        </p:txBody>
      </p:sp>
      <p:sp>
        <p:nvSpPr>
          <p:cNvPr id="467" name="Google Shape;467;g2935c438b70_0_501"/>
          <p:cNvSpPr txBox="1"/>
          <p:nvPr/>
        </p:nvSpPr>
        <p:spPr>
          <a:xfrm>
            <a:off x="54548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sp>
        <p:nvSpPr>
          <p:cNvPr id="468" name="Google Shape;468;g2935c438b70_0_501"/>
          <p:cNvSpPr/>
          <p:nvPr/>
        </p:nvSpPr>
        <p:spPr>
          <a:xfrm>
            <a:off x="1438225" y="2984100"/>
            <a:ext cx="2726400" cy="80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9" name="Google Shape;469;g2935c438b70_0_501"/>
          <p:cNvCxnSpPr/>
          <p:nvPr/>
        </p:nvCxnSpPr>
        <p:spPr>
          <a:xfrm>
            <a:off x="3007200" y="3787200"/>
            <a:ext cx="750000" cy="972300"/>
          </a:xfrm>
          <a:prstGeom prst="straightConnector1">
            <a:avLst/>
          </a:prstGeom>
          <a:noFill/>
          <a:ln cap="flat" cmpd="sng" w="38100">
            <a:solidFill>
              <a:srgbClr val="FF0000"/>
            </a:solidFill>
            <a:prstDash val="solid"/>
            <a:round/>
            <a:headEnd len="sm" w="sm" type="none"/>
            <a:tailEnd len="med" w="med" type="triangle"/>
          </a:ln>
        </p:spPr>
      </p:cxnSp>
      <p:sp>
        <p:nvSpPr>
          <p:cNvPr id="470" name="Google Shape;470;g2935c438b70_0_501"/>
          <p:cNvSpPr txBox="1"/>
          <p:nvPr/>
        </p:nvSpPr>
        <p:spPr>
          <a:xfrm>
            <a:off x="3212675" y="5060825"/>
            <a:ext cx="2121300" cy="631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lang="en-US" sz="2900">
                <a:latin typeface="Calibri"/>
                <a:ea typeface="Calibri"/>
                <a:cs typeface="Calibri"/>
                <a:sym typeface="Calibri"/>
              </a:rPr>
              <a:t>community</a:t>
            </a:r>
            <a:endParaRPr b="0" i="0" sz="29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descr="Artificial Intelligence" id="476" name="Google Shape;476;g2935c438b70_0_519"/>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77" name="Google Shape;477;g2935c438b70_0_519"/>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78" name="Google Shape;478;g2935c438b70_0_519"/>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Population</a:t>
            </a:r>
            <a:endParaRPr b="1" i="0" sz="6400" u="none" cap="none" strike="noStrike">
              <a:solidFill>
                <a:srgbClr val="000000"/>
              </a:solidFill>
              <a:latin typeface="Calibri"/>
              <a:ea typeface="Calibri"/>
              <a:cs typeface="Calibri"/>
              <a:sym typeface="Calibri"/>
            </a:endParaRPr>
          </a:p>
        </p:txBody>
      </p:sp>
      <p:cxnSp>
        <p:nvCxnSpPr>
          <p:cNvPr id="479" name="Google Shape;479;g2935c438b70_0_519"/>
          <p:cNvCxnSpPr/>
          <p:nvPr/>
        </p:nvCxnSpPr>
        <p:spPr>
          <a:xfrm flipH="1">
            <a:off x="2932954" y="19067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480" name="Google Shape;480;g2935c438b70_0_519"/>
          <p:cNvCxnSpPr/>
          <p:nvPr/>
        </p:nvCxnSpPr>
        <p:spPr>
          <a:xfrm>
            <a:off x="5473076" y="19067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481" name="Google Shape;481;g2935c438b70_0_519"/>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
            </a:r>
            <a:endParaRPr b="1" i="0" sz="6400" u="none" cap="none" strike="noStrike">
              <a:solidFill>
                <a:srgbClr val="000000"/>
              </a:solidFill>
              <a:latin typeface="Calibri"/>
              <a:ea typeface="Calibri"/>
              <a:cs typeface="Calibri"/>
              <a:sym typeface="Calibri"/>
            </a:endParaRPr>
          </a:p>
        </p:txBody>
      </p:sp>
      <p:sp>
        <p:nvSpPr>
          <p:cNvPr id="482" name="Google Shape;482;g2935c438b70_0_519"/>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a  tion</a:t>
            </a:r>
            <a:endParaRPr b="1" i="0" sz="6400" u="none" cap="none" strike="noStrike">
              <a:solidFill>
                <a:srgbClr val="000000"/>
              </a:solidFill>
              <a:latin typeface="Calibri"/>
              <a:ea typeface="Calibri"/>
              <a:cs typeface="Calibri"/>
              <a:sym typeface="Calibri"/>
            </a:endParaRPr>
          </a:p>
        </p:txBody>
      </p:sp>
      <p:sp>
        <p:nvSpPr>
          <p:cNvPr id="483" name="Google Shape;483;g2935c438b70_0_519"/>
          <p:cNvSpPr txBox="1"/>
          <p:nvPr/>
        </p:nvSpPr>
        <p:spPr>
          <a:xfrm>
            <a:off x="22182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(root)</a:t>
            </a:r>
            <a:endParaRPr sz="1800">
              <a:latin typeface="Calibri"/>
              <a:ea typeface="Calibri"/>
              <a:cs typeface="Calibri"/>
              <a:sym typeface="Calibri"/>
            </a:endParaRPr>
          </a:p>
        </p:txBody>
      </p:sp>
      <p:sp>
        <p:nvSpPr>
          <p:cNvPr id="484" name="Google Shape;484;g2935c438b70_0_519"/>
          <p:cNvSpPr txBox="1"/>
          <p:nvPr/>
        </p:nvSpPr>
        <p:spPr>
          <a:xfrm>
            <a:off x="5454850" y="3893725"/>
            <a:ext cx="1086900" cy="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(suffix)</a:t>
            </a:r>
            <a:endParaRPr sz="1800">
              <a:latin typeface="Calibri"/>
              <a:ea typeface="Calibri"/>
              <a:cs typeface="Calibri"/>
              <a:sym typeface="Calibri"/>
            </a:endParaRPr>
          </a:p>
        </p:txBody>
      </p:sp>
      <p:sp>
        <p:nvSpPr>
          <p:cNvPr id="485" name="Google Shape;485;g2935c438b70_0_519"/>
          <p:cNvSpPr/>
          <p:nvPr/>
        </p:nvSpPr>
        <p:spPr>
          <a:xfrm>
            <a:off x="5454850" y="3027450"/>
            <a:ext cx="1970400" cy="80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6" name="Google Shape;486;g2935c438b70_0_519"/>
          <p:cNvCxnSpPr>
            <a:stCxn id="485" idx="3"/>
          </p:cNvCxnSpPr>
          <p:nvPr/>
        </p:nvCxnSpPr>
        <p:spPr>
          <a:xfrm flipH="1">
            <a:off x="4876108" y="3712939"/>
            <a:ext cx="867300" cy="1067400"/>
          </a:xfrm>
          <a:prstGeom prst="straightConnector1">
            <a:avLst/>
          </a:prstGeom>
          <a:noFill/>
          <a:ln cap="flat" cmpd="sng" w="38100">
            <a:solidFill>
              <a:srgbClr val="FF0000"/>
            </a:solidFill>
            <a:prstDash val="solid"/>
            <a:round/>
            <a:headEnd len="sm" w="sm" type="none"/>
            <a:tailEnd len="med" w="med" type="triangle"/>
          </a:ln>
        </p:spPr>
      </p:cxnSp>
      <p:sp>
        <p:nvSpPr>
          <p:cNvPr id="487" name="Google Shape;487;g2935c438b70_0_519"/>
          <p:cNvSpPr txBox="1"/>
          <p:nvPr/>
        </p:nvSpPr>
        <p:spPr>
          <a:xfrm>
            <a:off x="3212675" y="5060825"/>
            <a:ext cx="3897000" cy="631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lang="en-US" sz="2900">
                <a:latin typeface="Calibri"/>
                <a:ea typeface="Calibri"/>
                <a:cs typeface="Calibri"/>
                <a:sym typeface="Calibri"/>
              </a:rPr>
              <a:t>state, type  or condition</a:t>
            </a:r>
            <a:endParaRPr b="0" i="0" sz="29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Artificial Intelligence" id="493" name="Google Shape;493;g2928e35bcaa_0_504"/>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4" name="Google Shape;494;g2928e35bcaa_0_504"/>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95" name="Google Shape;495;g2928e35bcaa_0_504"/>
          <p:cNvSpPr txBox="1"/>
          <p:nvPr/>
        </p:nvSpPr>
        <p:spPr>
          <a:xfrm>
            <a:off x="1878900" y="26732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Population</a:t>
            </a:r>
            <a:endParaRPr b="1" i="0" sz="6400" u="none" cap="none" strike="noStrike">
              <a:solidFill>
                <a:srgbClr val="000000"/>
              </a:solidFill>
              <a:latin typeface="Calibri"/>
              <a:ea typeface="Calibri"/>
              <a:cs typeface="Calibri"/>
              <a:sym typeface="Calibri"/>
            </a:endParaRPr>
          </a:p>
        </p:txBody>
      </p:sp>
      <p:sp>
        <p:nvSpPr>
          <p:cNvPr id="496" name="Google Shape;496;g2928e35bcaa_0_504"/>
          <p:cNvSpPr txBox="1"/>
          <p:nvPr/>
        </p:nvSpPr>
        <p:spPr>
          <a:xfrm>
            <a:off x="1430075" y="8642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
            </a:r>
            <a:endParaRPr b="1" i="0" sz="6400" u="none" cap="none" strike="noStrike">
              <a:solidFill>
                <a:srgbClr val="000000"/>
              </a:solidFill>
              <a:latin typeface="Calibri"/>
              <a:ea typeface="Calibri"/>
              <a:cs typeface="Calibri"/>
              <a:sym typeface="Calibri"/>
            </a:endParaRPr>
          </a:p>
        </p:txBody>
      </p:sp>
      <p:sp>
        <p:nvSpPr>
          <p:cNvPr id="497" name="Google Shape;497;g2928e35bcaa_0_504"/>
          <p:cNvSpPr txBox="1"/>
          <p:nvPr/>
        </p:nvSpPr>
        <p:spPr>
          <a:xfrm>
            <a:off x="4299575" y="8642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a tion</a:t>
            </a:r>
            <a:endParaRPr b="1" i="0" sz="6400" u="none" cap="none" strike="noStrike">
              <a:solidFill>
                <a:srgbClr val="000000"/>
              </a:solidFill>
              <a:latin typeface="Calibri"/>
              <a:ea typeface="Calibri"/>
              <a:cs typeface="Calibri"/>
              <a:sym typeface="Calibri"/>
            </a:endParaRPr>
          </a:p>
        </p:txBody>
      </p:sp>
      <p:pic>
        <p:nvPicPr>
          <p:cNvPr id="498" name="Google Shape;498;g2928e35bcaa_0_504"/>
          <p:cNvPicPr preferRelativeResize="0"/>
          <p:nvPr/>
        </p:nvPicPr>
        <p:blipFill rotWithShape="1">
          <a:blip r:embed="rId5">
            <a:alphaModFix/>
          </a:blip>
          <a:srcRect b="0" l="0" r="0" t="0"/>
          <a:stretch/>
        </p:blipFill>
        <p:spPr>
          <a:xfrm>
            <a:off x="3747950" y="1074388"/>
            <a:ext cx="719400" cy="749375"/>
          </a:xfrm>
          <a:prstGeom prst="rect">
            <a:avLst/>
          </a:prstGeom>
          <a:noFill/>
          <a:ln>
            <a:noFill/>
          </a:ln>
        </p:spPr>
      </p:pic>
      <p:pic>
        <p:nvPicPr>
          <p:cNvPr id="499" name="Google Shape;499;g2928e35bcaa_0_504"/>
          <p:cNvPicPr preferRelativeResize="0"/>
          <p:nvPr/>
        </p:nvPicPr>
        <p:blipFill rotWithShape="1">
          <a:blip r:embed="rId6">
            <a:alphaModFix/>
          </a:blip>
          <a:srcRect b="0" l="0" r="0" t="0"/>
          <a:stretch/>
        </p:blipFill>
        <p:spPr>
          <a:xfrm>
            <a:off x="4287075" y="3911425"/>
            <a:ext cx="569842" cy="1169700"/>
          </a:xfrm>
          <a:prstGeom prst="rect">
            <a:avLst/>
          </a:prstGeom>
          <a:noFill/>
          <a:ln>
            <a:noFill/>
          </a:ln>
        </p:spPr>
      </p:pic>
      <p:sp>
        <p:nvSpPr>
          <p:cNvPr id="500" name="Google Shape;500;g2928e35bcaa_0_504"/>
          <p:cNvSpPr txBox="1"/>
          <p:nvPr/>
        </p:nvSpPr>
        <p:spPr>
          <a:xfrm>
            <a:off x="2915000" y="5149650"/>
            <a:ext cx="33873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A type of community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descr="Questions" id="506" name="Google Shape;506;g2928e35bcaa_0_51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928e35bcaa_0_521"/>
          <p:cNvSpPr txBox="1"/>
          <p:nvPr/>
        </p:nvSpPr>
        <p:spPr>
          <a:xfrm>
            <a:off x="735225" y="322650"/>
            <a:ext cx="8125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a:t>
            </a:r>
            <a:r>
              <a:rPr lang="en-US" sz="3600">
                <a:solidFill>
                  <a:schemeClr val="dk1"/>
                </a:solidFill>
                <a:latin typeface="Calibri"/>
                <a:ea typeface="Calibri"/>
                <a:cs typeface="Calibri"/>
                <a:sym typeface="Calibri"/>
              </a:rPr>
              <a:t>population</a:t>
            </a:r>
            <a:r>
              <a:rPr b="0" i="0" lang="en-US" sz="3600" u="none" cap="none" strike="noStrike">
                <a:solidFill>
                  <a:schemeClr val="dk1"/>
                </a:solidFill>
                <a:latin typeface="Calibri"/>
                <a:ea typeface="Calibri"/>
                <a:cs typeface="Calibri"/>
                <a:sym typeface="Calibri"/>
              </a:rPr>
              <a:t> to help us remember the definition of the term?</a:t>
            </a:r>
            <a:endParaRPr b="0" i="0" sz="3600" u="none" cap="none" strike="noStrike">
              <a:solidFill>
                <a:schemeClr val="dk1"/>
              </a:solidFill>
              <a:latin typeface="Calibri"/>
              <a:ea typeface="Calibri"/>
              <a:cs typeface="Calibri"/>
              <a:sym typeface="Calibri"/>
            </a:endParaRPr>
          </a:p>
        </p:txBody>
      </p:sp>
      <p:sp>
        <p:nvSpPr>
          <p:cNvPr descr="Questions" id="513" name="Google Shape;513;g2928e35bcaa_0_52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2928e35bcaa_0_521"/>
          <p:cNvSpPr txBox="1"/>
          <p:nvPr/>
        </p:nvSpPr>
        <p:spPr>
          <a:xfrm>
            <a:off x="1866375" y="26033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Population</a:t>
            </a:r>
            <a:endParaRPr b="1" i="0" sz="6400" u="none" cap="none" strike="noStrike">
              <a:solidFill>
                <a:srgbClr val="000000"/>
              </a:solidFill>
              <a:latin typeface="Calibri"/>
              <a:ea typeface="Calibri"/>
              <a:cs typeface="Calibri"/>
              <a:sym typeface="Calibri"/>
            </a:endParaRPr>
          </a:p>
        </p:txBody>
      </p:sp>
      <p:cxnSp>
        <p:nvCxnSpPr>
          <p:cNvPr id="515" name="Google Shape;515;g2928e35bcaa_0_521"/>
          <p:cNvCxnSpPr/>
          <p:nvPr/>
        </p:nvCxnSpPr>
        <p:spPr>
          <a:xfrm flipH="1">
            <a:off x="2920429" y="35845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516" name="Google Shape;516;g2928e35bcaa_0_521"/>
          <p:cNvCxnSpPr/>
          <p:nvPr/>
        </p:nvCxnSpPr>
        <p:spPr>
          <a:xfrm>
            <a:off x="5460551" y="35845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517" name="Google Shape;517;g2928e35bcaa_0_521"/>
          <p:cNvSpPr txBox="1"/>
          <p:nvPr/>
        </p:nvSpPr>
        <p:spPr>
          <a:xfrm>
            <a:off x="1445525" y="44018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Popul</a:t>
            </a:r>
            <a:endParaRPr b="1" i="0" sz="6400" u="none" cap="none" strike="noStrike">
              <a:solidFill>
                <a:srgbClr val="000000"/>
              </a:solidFill>
              <a:latin typeface="Calibri"/>
              <a:ea typeface="Calibri"/>
              <a:cs typeface="Calibri"/>
              <a:sym typeface="Calibri"/>
            </a:endParaRPr>
          </a:p>
        </p:txBody>
      </p:sp>
      <p:sp>
        <p:nvSpPr>
          <p:cNvPr id="518" name="Google Shape;518;g2928e35bcaa_0_521"/>
          <p:cNvSpPr txBox="1"/>
          <p:nvPr/>
        </p:nvSpPr>
        <p:spPr>
          <a:xfrm>
            <a:off x="4273075" y="44018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lang="en-US" sz="6400">
                <a:latin typeface="Calibri"/>
                <a:ea typeface="Calibri"/>
                <a:cs typeface="Calibri"/>
                <a:sym typeface="Calibri"/>
              </a:rPr>
              <a:t>a  tion</a:t>
            </a:r>
            <a:endParaRPr b="1" i="0" sz="6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25" name="Google Shape;525;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2935c438b70_0_535"/>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chemeClr val="dk1"/>
              </a:buClr>
              <a:buSzPct val="100000"/>
              <a:buNone/>
            </a:pPr>
            <a:r>
              <a:rPr b="1" lang="en-US" u="sng">
                <a:solidFill>
                  <a:schemeClr val="dk1"/>
                </a:solidFill>
              </a:rPr>
              <a:t>Population</a:t>
            </a:r>
            <a:r>
              <a:rPr b="1" lang="en-US">
                <a:solidFill>
                  <a:schemeClr val="dk1"/>
                </a:solidFill>
              </a:rPr>
              <a:t>: </a:t>
            </a:r>
            <a:r>
              <a:rPr lang="en-US">
                <a:solidFill>
                  <a:schemeClr val="dk1"/>
                </a:solidFill>
              </a:rPr>
              <a:t>all the organisms of the same species that live in the same place at the same time</a:t>
            </a:r>
            <a:endParaRPr/>
          </a:p>
        </p:txBody>
      </p:sp>
      <p:pic>
        <p:nvPicPr>
          <p:cNvPr id="532" name="Google Shape;532;g2935c438b70_0_535"/>
          <p:cNvPicPr preferRelativeResize="0"/>
          <p:nvPr/>
        </p:nvPicPr>
        <p:blipFill>
          <a:blip r:embed="rId3">
            <a:alphaModFix/>
          </a:blip>
          <a:stretch>
            <a:fillRect/>
          </a:stretch>
        </p:blipFill>
        <p:spPr>
          <a:xfrm>
            <a:off x="1606213" y="1996667"/>
            <a:ext cx="5931578" cy="4448684"/>
          </a:xfrm>
          <a:prstGeom prst="rect">
            <a:avLst/>
          </a:prstGeom>
          <a:noFill/>
          <a:ln>
            <a:noFill/>
          </a:ln>
        </p:spPr>
      </p:pic>
      <p:sp>
        <p:nvSpPr>
          <p:cNvPr descr="Rewind" id="533" name="Google Shape;533;g2935c438b70_0_535"/>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0" name="Google Shape;540;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g25e11802ac4_0_1976"/>
          <p:cNvCxnSpPr>
            <a:stCxn id="542" idx="4"/>
            <a:endCxn id="539"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43" name="Google Shape;543;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44" name="Google Shape;544;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42" name="Google Shape;542;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1" name="Google Shape;551;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2" name="Google Shape;552;g25e11802ac4_0_1886"/>
          <p:cNvCxnSpPr>
            <a:stCxn id="553" idx="4"/>
            <a:endCxn id="55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4" name="Google Shape;554;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5" name="Google Shape;555;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3" name="Google Shape;553;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6" name="Google Shape;556;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Population</a:t>
            </a:r>
            <a:endParaRPr b="0" i="0" sz="700" u="none" cap="none" strike="noStrike">
              <a:solidFill>
                <a:srgbClr val="000000"/>
              </a:solidFill>
              <a:latin typeface="Arial"/>
              <a:ea typeface="Arial"/>
              <a:cs typeface="Arial"/>
              <a:sym typeface="Arial"/>
            </a:endParaRPr>
          </a:p>
        </p:txBody>
      </p:sp>
      <p:sp>
        <p:nvSpPr>
          <p:cNvPr id="557" name="Google Shape;557;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8" name="Google Shape;558;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9" name="Google Shape;559;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0" name="Google Shape;560;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populations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561" name="Google Shape;561;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2" name="Google Shape;562;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3" name="Google Shape;563;g25e11802ac4_0_1886"/>
          <p:cNvCxnSpPr>
            <a:stCxn id="564" idx="4"/>
            <a:endCxn id="5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5" name="Google Shape;565;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4" name="Google Shape;564;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928e35bcaa_0_616"/>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73" name="Google Shape;573;g2928e35bcaa_0_616"/>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4" name="Google Shape;574;g2928e35bcaa_0_616"/>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5" name="Google Shape;575;g2928e35bcaa_0_61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6" name="Google Shape;576;g2928e35bcaa_0_616"/>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7" name="Google Shape;577;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8" name="Google Shape;578;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79" name="Google Shape;579;g2928e35bcaa_0_616"/>
          <p:cNvPicPr preferRelativeResize="0"/>
          <p:nvPr/>
        </p:nvPicPr>
        <p:blipFill>
          <a:blip r:embed="rId3">
            <a:alphaModFix/>
          </a:blip>
          <a:stretch>
            <a:fillRect/>
          </a:stretch>
        </p:blipFill>
        <p:spPr>
          <a:xfrm>
            <a:off x="5796475" y="4257500"/>
            <a:ext cx="2507300" cy="2507276"/>
          </a:xfrm>
          <a:prstGeom prst="rect">
            <a:avLst/>
          </a:prstGeom>
          <a:noFill/>
          <a:ln>
            <a:noFill/>
          </a:ln>
        </p:spPr>
      </p:pic>
      <p:pic>
        <p:nvPicPr>
          <p:cNvPr id="580" name="Google Shape;580;g2928e35bcaa_0_616"/>
          <p:cNvPicPr preferRelativeResize="0"/>
          <p:nvPr/>
        </p:nvPicPr>
        <p:blipFill>
          <a:blip r:embed="rId4">
            <a:alphaModFix/>
          </a:blip>
          <a:stretch>
            <a:fillRect/>
          </a:stretch>
        </p:blipFill>
        <p:spPr>
          <a:xfrm>
            <a:off x="898600" y="1550574"/>
            <a:ext cx="3426825" cy="2284543"/>
          </a:xfrm>
          <a:prstGeom prst="rect">
            <a:avLst/>
          </a:prstGeom>
          <a:noFill/>
          <a:ln>
            <a:noFill/>
          </a:ln>
        </p:spPr>
      </p:pic>
      <p:pic>
        <p:nvPicPr>
          <p:cNvPr id="581" name="Google Shape;581;g2928e35bcaa_0_616"/>
          <p:cNvPicPr preferRelativeResize="0"/>
          <p:nvPr/>
        </p:nvPicPr>
        <p:blipFill>
          <a:blip r:embed="rId5">
            <a:alphaModFix/>
          </a:blip>
          <a:stretch>
            <a:fillRect/>
          </a:stretch>
        </p:blipFill>
        <p:spPr>
          <a:xfrm>
            <a:off x="5668946" y="1402591"/>
            <a:ext cx="2702509" cy="2702509"/>
          </a:xfrm>
          <a:prstGeom prst="rect">
            <a:avLst/>
          </a:prstGeom>
          <a:noFill/>
          <a:ln>
            <a:noFill/>
          </a:ln>
        </p:spPr>
      </p:pic>
      <p:pic>
        <p:nvPicPr>
          <p:cNvPr id="582" name="Google Shape;582;g2928e35bcaa_0_616"/>
          <p:cNvPicPr preferRelativeResize="0"/>
          <p:nvPr/>
        </p:nvPicPr>
        <p:blipFill>
          <a:blip r:embed="rId6">
            <a:alphaModFix/>
          </a:blip>
          <a:stretch>
            <a:fillRect/>
          </a:stretch>
        </p:blipFill>
        <p:spPr>
          <a:xfrm>
            <a:off x="1051007" y="4135494"/>
            <a:ext cx="3426810" cy="257010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935c438b70_0_548"/>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89" name="Google Shape;589;g2935c438b70_0_548"/>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0" name="Google Shape;590;g2935c438b70_0_548"/>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1" name="Google Shape;591;g2935c438b70_0_548"/>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2" name="Google Shape;592;g2935c438b70_0_548"/>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3" name="Google Shape;593;g2935c438b70_0_5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4" name="Google Shape;594;g2935c438b70_0_5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95" name="Google Shape;595;g2935c438b70_0_548"/>
          <p:cNvPicPr preferRelativeResize="0"/>
          <p:nvPr/>
        </p:nvPicPr>
        <p:blipFill>
          <a:blip r:embed="rId3">
            <a:alphaModFix/>
          </a:blip>
          <a:stretch>
            <a:fillRect/>
          </a:stretch>
        </p:blipFill>
        <p:spPr>
          <a:xfrm>
            <a:off x="5796475" y="4257500"/>
            <a:ext cx="2507300" cy="2507276"/>
          </a:xfrm>
          <a:prstGeom prst="rect">
            <a:avLst/>
          </a:prstGeom>
          <a:noFill/>
          <a:ln>
            <a:noFill/>
          </a:ln>
        </p:spPr>
      </p:pic>
      <p:pic>
        <p:nvPicPr>
          <p:cNvPr id="596" name="Google Shape;596;g2935c438b70_0_548"/>
          <p:cNvPicPr preferRelativeResize="0"/>
          <p:nvPr/>
        </p:nvPicPr>
        <p:blipFill>
          <a:blip r:embed="rId4">
            <a:alphaModFix/>
          </a:blip>
          <a:stretch>
            <a:fillRect/>
          </a:stretch>
        </p:blipFill>
        <p:spPr>
          <a:xfrm>
            <a:off x="898600" y="1550574"/>
            <a:ext cx="3426825" cy="2284543"/>
          </a:xfrm>
          <a:prstGeom prst="rect">
            <a:avLst/>
          </a:prstGeom>
          <a:noFill/>
          <a:ln>
            <a:noFill/>
          </a:ln>
        </p:spPr>
      </p:pic>
      <p:pic>
        <p:nvPicPr>
          <p:cNvPr id="597" name="Google Shape;597;g2935c438b70_0_548"/>
          <p:cNvPicPr preferRelativeResize="0"/>
          <p:nvPr/>
        </p:nvPicPr>
        <p:blipFill>
          <a:blip r:embed="rId5">
            <a:alphaModFix/>
          </a:blip>
          <a:stretch>
            <a:fillRect/>
          </a:stretch>
        </p:blipFill>
        <p:spPr>
          <a:xfrm>
            <a:off x="5668946" y="1402591"/>
            <a:ext cx="2702509" cy="2702509"/>
          </a:xfrm>
          <a:prstGeom prst="rect">
            <a:avLst/>
          </a:prstGeom>
          <a:noFill/>
          <a:ln>
            <a:noFill/>
          </a:ln>
        </p:spPr>
      </p:pic>
      <p:pic>
        <p:nvPicPr>
          <p:cNvPr id="598" name="Google Shape;598;g2935c438b70_0_548"/>
          <p:cNvPicPr preferRelativeResize="0"/>
          <p:nvPr/>
        </p:nvPicPr>
        <p:blipFill>
          <a:blip r:embed="rId6">
            <a:alphaModFix/>
          </a:blip>
          <a:stretch>
            <a:fillRect/>
          </a:stretch>
        </p:blipFill>
        <p:spPr>
          <a:xfrm>
            <a:off x="1051007" y="4135494"/>
            <a:ext cx="3426810" cy="2570107"/>
          </a:xfrm>
          <a:prstGeom prst="rect">
            <a:avLst/>
          </a:prstGeom>
          <a:noFill/>
          <a:ln>
            <a:noFill/>
          </a:ln>
        </p:spPr>
      </p:pic>
      <p:sp>
        <p:nvSpPr>
          <p:cNvPr id="599" name="Google Shape;599;g2935c438b70_0_548"/>
          <p:cNvSpPr/>
          <p:nvPr/>
        </p:nvSpPr>
        <p:spPr>
          <a:xfrm>
            <a:off x="4765975" y="1250200"/>
            <a:ext cx="3935700" cy="2918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g25e11802ac4_0_2108"/>
          <p:cNvPicPr preferRelativeResize="0"/>
          <p:nvPr/>
        </p:nvPicPr>
        <p:blipFill>
          <a:blip r:embed="rId3">
            <a:alphaModFix/>
          </a:blip>
          <a:stretch>
            <a:fillRect/>
          </a:stretch>
        </p:blipFill>
        <p:spPr>
          <a:xfrm>
            <a:off x="5961300" y="994600"/>
            <a:ext cx="2517651" cy="2517651"/>
          </a:xfrm>
          <a:prstGeom prst="rect">
            <a:avLst/>
          </a:prstGeom>
          <a:noFill/>
          <a:ln>
            <a:noFill/>
          </a:ln>
        </p:spPr>
      </p:pic>
      <p:sp>
        <p:nvSpPr>
          <p:cNvPr id="606" name="Google Shape;606;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7" name="Google Shape;607;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5e11802ac4_0_2108"/>
          <p:cNvCxnSpPr>
            <a:stCxn id="609" idx="4"/>
            <a:endCxn id="60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0" name="Google Shape;610;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1" name="Google Shape;611;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9" name="Google Shape;609;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2" name="Google Shape;612;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13" name="Google Shape;61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4" name="Google Shape;614;g25e11802ac4_0_2108"/>
          <p:cNvCxnSpPr>
            <a:stCxn id="615" idx="4"/>
            <a:endCxn id="61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6" name="Google Shape;61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7" name="Google Shape;61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5" name="Google Shape;61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8" name="Google Shape;618;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Population</a:t>
            </a:r>
            <a:endParaRPr b="0" i="0" sz="700" u="none" cap="none" strike="noStrike">
              <a:solidFill>
                <a:srgbClr val="000000"/>
              </a:solidFill>
              <a:latin typeface="Arial"/>
              <a:ea typeface="Arial"/>
              <a:cs typeface="Arial"/>
              <a:sym typeface="Arial"/>
            </a:endParaRPr>
          </a:p>
        </p:txBody>
      </p:sp>
      <p:sp>
        <p:nvSpPr>
          <p:cNvPr id="619" name="Google Shape;619;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0" name="Google Shape;620;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1" name="Google Shape;621;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2" name="Google Shape;622;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populations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928e35bcaa_0_736"/>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29" name="Google Shape;629;g2928e35bcaa_0_736"/>
          <p:cNvSpPr txBox="1"/>
          <p:nvPr/>
        </p:nvSpPr>
        <p:spPr>
          <a:xfrm>
            <a:off x="1166882" y="307082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All the organisms of the same species that live in the same place at the same time</a:t>
            </a:r>
            <a:endParaRPr b="0" i="0" sz="1400" u="none" cap="none" strike="noStrike">
              <a:solidFill>
                <a:srgbClr val="43464D"/>
              </a:solidFill>
              <a:latin typeface="Arial"/>
              <a:ea typeface="Arial"/>
              <a:cs typeface="Arial"/>
              <a:sym typeface="Arial"/>
            </a:endParaRPr>
          </a:p>
        </p:txBody>
      </p:sp>
      <p:sp>
        <p:nvSpPr>
          <p:cNvPr id="630" name="Google Shape;630;g2928e35bcaa_0_736"/>
          <p:cNvSpPr txBox="1"/>
          <p:nvPr/>
        </p:nvSpPr>
        <p:spPr>
          <a:xfrm>
            <a:off x="1166882" y="42509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Organisms that eat other organisms for energy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1" name="Google Shape;631;g2928e35bcaa_0_736"/>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path of energy from producers to consumers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2" name="Google Shape;632;g2928e35bcaa_0_736"/>
          <p:cNvSpPr txBox="1"/>
          <p:nvPr/>
        </p:nvSpPr>
        <p:spPr>
          <a:xfrm>
            <a:off x="1166882" y="5234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ny living thing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3" name="Google Shape;633;g2928e35bcaa_0_736"/>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4" name="Google Shape;634;g2928e35bcaa_0_736"/>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5" name="Google Shape;635;g2928e35bcaa_0_73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6" name="Google Shape;636;g2928e35bcaa_0_736"/>
          <p:cNvSpPr txBox="1"/>
          <p:nvPr/>
        </p:nvSpPr>
        <p:spPr>
          <a:xfrm>
            <a:off x="393330" y="5142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7" name="Google Shape;637;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8" name="Google Shape;638;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928e35bcaa_0_736"/>
          <p:cNvCxnSpPr>
            <a:stCxn id="640" idx="4"/>
            <a:endCxn id="6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1" name="Google Shape;641;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0" name="Google Shape;640;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935c438b70_0_576"/>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49" name="Google Shape;649;g2935c438b70_0_576"/>
          <p:cNvSpPr txBox="1"/>
          <p:nvPr/>
        </p:nvSpPr>
        <p:spPr>
          <a:xfrm>
            <a:off x="1166882" y="307082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All the organisms of the same species that live in the same place at the same time</a:t>
            </a:r>
            <a:endParaRPr b="0" i="0" sz="1400" u="none" cap="none" strike="noStrike">
              <a:solidFill>
                <a:srgbClr val="43464D"/>
              </a:solidFill>
              <a:latin typeface="Arial"/>
              <a:ea typeface="Arial"/>
              <a:cs typeface="Arial"/>
              <a:sym typeface="Arial"/>
            </a:endParaRPr>
          </a:p>
        </p:txBody>
      </p:sp>
      <p:sp>
        <p:nvSpPr>
          <p:cNvPr id="650" name="Google Shape;650;g2935c438b70_0_576"/>
          <p:cNvSpPr txBox="1"/>
          <p:nvPr/>
        </p:nvSpPr>
        <p:spPr>
          <a:xfrm>
            <a:off x="1166882" y="42509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Organisms that eat other organisms for energy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1" name="Google Shape;651;g2935c438b70_0_576"/>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path of energy from producers to consumers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2" name="Google Shape;652;g2935c438b70_0_576"/>
          <p:cNvSpPr txBox="1"/>
          <p:nvPr/>
        </p:nvSpPr>
        <p:spPr>
          <a:xfrm>
            <a:off x="1166882" y="5234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ny living thing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g2935c438b70_0_576"/>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4" name="Google Shape;654;g2935c438b70_0_576"/>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5" name="Google Shape;655;g2935c438b70_0_57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6" name="Google Shape;656;g2935c438b70_0_576"/>
          <p:cNvSpPr txBox="1"/>
          <p:nvPr/>
        </p:nvSpPr>
        <p:spPr>
          <a:xfrm>
            <a:off x="393330" y="5142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7" name="Google Shape;657;g2935c438b70_0_57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935c438b70_0_57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935c438b70_0_576"/>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935c438b70_0_57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935c438b70_0_57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935c438b70_0_57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935c438b70_0_576"/>
          <p:cNvSpPr/>
          <p:nvPr/>
        </p:nvSpPr>
        <p:spPr>
          <a:xfrm>
            <a:off x="304300" y="3070750"/>
            <a:ext cx="8673000" cy="83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0" name="Google Shape;670;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5e11802ac4_0_2343"/>
          <p:cNvCxnSpPr>
            <a:stCxn id="672" idx="4"/>
            <a:endCxn id="66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4" name="Google Shape;674;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2" name="Google Shape;672;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75" name="Google Shape;675;g25e11802ac4_0_2343"/>
          <p:cNvPicPr preferRelativeResize="0"/>
          <p:nvPr/>
        </p:nvPicPr>
        <p:blipFill>
          <a:blip r:embed="rId3">
            <a:alphaModFix/>
          </a:blip>
          <a:stretch>
            <a:fillRect/>
          </a:stretch>
        </p:blipFill>
        <p:spPr>
          <a:xfrm>
            <a:off x="5961300" y="994600"/>
            <a:ext cx="2517651" cy="2517651"/>
          </a:xfrm>
          <a:prstGeom prst="rect">
            <a:avLst/>
          </a:prstGeom>
          <a:noFill/>
          <a:ln>
            <a:noFill/>
          </a:ln>
        </p:spPr>
      </p:pic>
      <p:sp>
        <p:nvSpPr>
          <p:cNvPr id="676" name="Google Shape;676;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7" name="Google Shape;677;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8" name="Google Shape;678;g25e11802ac4_0_2343"/>
          <p:cNvCxnSpPr>
            <a:stCxn id="679" idx="4"/>
            <a:endCxn id="67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0" name="Google Shape;680;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1" name="Google Shape;681;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9" name="Google Shape;679;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2" name="Google Shape;682;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Population</a:t>
            </a:r>
            <a:endParaRPr b="0" i="0" sz="700" u="none" cap="none" strike="noStrike">
              <a:solidFill>
                <a:srgbClr val="000000"/>
              </a:solidFill>
              <a:latin typeface="Arial"/>
              <a:ea typeface="Arial"/>
              <a:cs typeface="Arial"/>
              <a:sym typeface="Arial"/>
            </a:endParaRPr>
          </a:p>
        </p:txBody>
      </p:sp>
      <p:sp>
        <p:nvSpPr>
          <p:cNvPr id="683" name="Google Shape;683;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4" name="Google Shape;684;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5" name="Google Shape;685;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6" name="Google Shape;686;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populations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687" name="Google Shape;687;g25e11802ac4_0_2343"/>
          <p:cNvSpPr txBox="1"/>
          <p:nvPr/>
        </p:nvSpPr>
        <p:spPr>
          <a:xfrm>
            <a:off x="642925" y="1304150"/>
            <a:ext cx="3849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All the organisms of the same species that live in the same place at the same time</a:t>
            </a:r>
            <a:endParaRPr sz="24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2928e35bcaa_0_91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94" name="Google Shape;694;g2928e35bcaa_0_915"/>
          <p:cNvSpPr txBox="1"/>
          <p:nvPr/>
        </p:nvSpPr>
        <p:spPr>
          <a:xfrm>
            <a:off x="1166882" y="31816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squirrel in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5" name="Google Shape;695;g2928e35bcaa_0_915"/>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A group of penguins living in Antarctica</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6" name="Google Shape;696;g2928e35bcaa_0_915"/>
          <p:cNvSpPr txBox="1"/>
          <p:nvPr/>
        </p:nvSpPr>
        <p:spPr>
          <a:xfrm>
            <a:off x="1166882" y="53106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river flowing through a valley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7" name="Google Shape;697;g2928e35bcaa_0_915"/>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8" name="Google Shape;698;g2928e35bcaa_0_915"/>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9" name="Google Shape;699;g2928e35bcaa_0_915"/>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0" name="Google Shape;700;g2928e35bcaa_0_915"/>
          <p:cNvSpPr txBox="1"/>
          <p:nvPr/>
        </p:nvSpPr>
        <p:spPr>
          <a:xfrm>
            <a:off x="1179705" y="42610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log in a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1" name="Google Shape;701;g2928e35bcaa_0_915"/>
          <p:cNvSpPr txBox="1"/>
          <p:nvPr/>
        </p:nvSpPr>
        <p:spPr>
          <a:xfrm>
            <a:off x="393330" y="41789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2" name="Google Shape;702;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3" name="Google Shape;703;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928e35bcaa_0_915"/>
          <p:cNvCxnSpPr>
            <a:stCxn id="705" idx="4"/>
            <a:endCxn id="70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7" name="Google Shape;707;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5" name="Google Shape;705;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2935c438b70_0_69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Population</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14" name="Google Shape;714;g2935c438b70_0_695"/>
          <p:cNvSpPr txBox="1"/>
          <p:nvPr/>
        </p:nvSpPr>
        <p:spPr>
          <a:xfrm>
            <a:off x="1166882" y="31816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squirrel in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5" name="Google Shape;715;g2935c438b70_0_695"/>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A group of penguins living in Antarctica</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935c438b70_0_695"/>
          <p:cNvSpPr txBox="1"/>
          <p:nvPr/>
        </p:nvSpPr>
        <p:spPr>
          <a:xfrm>
            <a:off x="1166882" y="53106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river flowing through a valley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935c438b70_0_695"/>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8" name="Google Shape;718;g2935c438b70_0_695"/>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9" name="Google Shape;719;g2935c438b70_0_695"/>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0" name="Google Shape;720;g2935c438b70_0_695"/>
          <p:cNvSpPr txBox="1"/>
          <p:nvPr/>
        </p:nvSpPr>
        <p:spPr>
          <a:xfrm>
            <a:off x="1179705" y="42610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log in a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1" name="Google Shape;721;g2935c438b70_0_695"/>
          <p:cNvSpPr txBox="1"/>
          <p:nvPr/>
        </p:nvSpPr>
        <p:spPr>
          <a:xfrm>
            <a:off x="393330" y="41789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2" name="Google Shape;722;g2935c438b70_0_6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3" name="Google Shape;723;g2935c438b70_0_6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935c438b70_0_695"/>
          <p:cNvCxnSpPr>
            <a:stCxn id="725" idx="4"/>
            <a:endCxn id="72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935c438b70_0_6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935c438b70_0_6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5" name="Google Shape;725;g2935c438b70_0_6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8" name="Google Shape;728;g2935c438b70_0_695"/>
          <p:cNvSpPr/>
          <p:nvPr/>
        </p:nvSpPr>
        <p:spPr>
          <a:xfrm>
            <a:off x="176700" y="1913250"/>
            <a:ext cx="63207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5" name="Google Shape;735;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11802ac4_0_2511"/>
          <p:cNvCxnSpPr>
            <a:stCxn id="737" idx="4"/>
            <a:endCxn id="7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8" name="Google Shape;738;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9" name="Google Shape;739;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7" name="Google Shape;737;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40" name="Google Shape;740;g25e11802ac4_0_2511"/>
          <p:cNvPicPr preferRelativeResize="0"/>
          <p:nvPr/>
        </p:nvPicPr>
        <p:blipFill>
          <a:blip r:embed="rId3">
            <a:alphaModFix/>
          </a:blip>
          <a:stretch>
            <a:fillRect/>
          </a:stretch>
        </p:blipFill>
        <p:spPr>
          <a:xfrm>
            <a:off x="5961300" y="994600"/>
            <a:ext cx="2517651" cy="2517651"/>
          </a:xfrm>
          <a:prstGeom prst="rect">
            <a:avLst/>
          </a:prstGeom>
          <a:noFill/>
          <a:ln>
            <a:noFill/>
          </a:ln>
        </p:spPr>
      </p:pic>
      <p:sp>
        <p:nvSpPr>
          <p:cNvPr id="741" name="Google Shape;741;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42" name="Google Shape;74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3" name="Google Shape;743;g25e11802ac4_0_2511"/>
          <p:cNvCxnSpPr>
            <a:stCxn id="744" idx="4"/>
            <a:endCxn id="74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5" name="Google Shape;74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6" name="Google Shape;74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4" name="Google Shape;74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7" name="Google Shape;747;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Population</a:t>
            </a:r>
            <a:endParaRPr b="0" i="0" sz="700" u="none" cap="none" strike="noStrike">
              <a:solidFill>
                <a:srgbClr val="000000"/>
              </a:solidFill>
              <a:latin typeface="Arial"/>
              <a:ea typeface="Arial"/>
              <a:cs typeface="Arial"/>
              <a:sym typeface="Arial"/>
            </a:endParaRPr>
          </a:p>
        </p:txBody>
      </p:sp>
      <p:sp>
        <p:nvSpPr>
          <p:cNvPr id="748" name="Google Shape;74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9" name="Google Shape;749;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0" name="Google Shape;750;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1" name="Google Shape;751;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populations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752" name="Google Shape;752;g25e11802ac4_0_2511"/>
          <p:cNvSpPr txBox="1"/>
          <p:nvPr/>
        </p:nvSpPr>
        <p:spPr>
          <a:xfrm>
            <a:off x="642925" y="1304150"/>
            <a:ext cx="3849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All the organisms of the same species that live in the same place at the same time</a:t>
            </a:r>
            <a:endParaRPr sz="2400"/>
          </a:p>
        </p:txBody>
      </p:sp>
      <p:sp>
        <p:nvSpPr>
          <p:cNvPr id="753" name="Google Shape;753;g25e11802ac4_0_2511"/>
          <p:cNvSpPr txBox="1"/>
          <p:nvPr/>
        </p:nvSpPr>
        <p:spPr>
          <a:xfrm>
            <a:off x="642925" y="4808350"/>
            <a:ext cx="384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group of penguins living in Antarctica</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0" name="Google Shape;760;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1" name="Google Shape;761;g25e11802ac4_0_2536"/>
          <p:cNvCxnSpPr>
            <a:stCxn id="762" idx="4"/>
            <a:endCxn id="7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3" name="Google Shape;763;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4" name="Google Shape;764;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2" name="Google Shape;762;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5" name="Google Shape;765;g25e11802ac4_0_2536"/>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populations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66" name="Google Shape;766;g25e11802ac4_0_2536"/>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Populations detail important historical findings that shape laws and policies of our government.</a:t>
            </a:r>
            <a:endParaRPr b="0" i="0" sz="2200" u="none" cap="none" strike="noStrike">
              <a:solidFill>
                <a:srgbClr val="434343"/>
              </a:solidFill>
              <a:latin typeface="Arial"/>
              <a:ea typeface="Arial"/>
              <a:cs typeface="Arial"/>
              <a:sym typeface="Arial"/>
            </a:endParaRPr>
          </a:p>
        </p:txBody>
      </p:sp>
      <p:sp>
        <p:nvSpPr>
          <p:cNvPr id="767" name="Google Shape;767;g25e11802ac4_0_2536"/>
          <p:cNvSpPr txBox="1"/>
          <p:nvPr/>
        </p:nvSpPr>
        <p:spPr>
          <a:xfrm>
            <a:off x="1073532" y="299452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200">
                <a:solidFill>
                  <a:srgbClr val="374151"/>
                </a:solidFill>
                <a:latin typeface="Helvetica Neue Light"/>
                <a:ea typeface="Helvetica Neue Light"/>
                <a:cs typeface="Helvetica Neue Light"/>
                <a:sym typeface="Helvetica Neue Light"/>
              </a:rPr>
              <a:t>Populations explain how weather impacts the environment and how we can protect ourselves.</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768" name="Google Shape;768;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9" name="Google Shape;769;g25e11802ac4_0_2536"/>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Populations involve important processes for the human body to breathe which helps me stay alive.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0" name="Google Shape;770;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71" name="Google Shape;771;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72" name="Google Shape;772;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73" name="Google Shape;773;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74" name="Google Shape;774;g25e11802ac4_0_2536"/>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Populations show us how groups of the same species survive so we can better understand organisms on Earth.</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928e35bcaa_0_131"/>
          <p:cNvSpPr txBox="1"/>
          <p:nvPr/>
        </p:nvSpPr>
        <p:spPr>
          <a:xfrm>
            <a:off x="849542" y="424771"/>
            <a:ext cx="7467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000"/>
              <a:buFont typeface="Arial"/>
              <a:buNone/>
            </a:pPr>
            <a:r>
              <a:rPr b="1" i="0" lang="en-US" sz="3000" u="sng" cap="none" strike="noStrike">
                <a:solidFill>
                  <a:srgbClr val="0C0C0C"/>
                </a:solidFill>
                <a:latin typeface="Calibri"/>
                <a:ea typeface="Calibri"/>
                <a:cs typeface="Calibri"/>
                <a:sym typeface="Calibri"/>
              </a:rPr>
              <a:t>Environment</a:t>
            </a:r>
            <a:r>
              <a:rPr b="1" i="0" lang="en-US" sz="3000" u="none" cap="none" strike="noStrike">
                <a:solidFill>
                  <a:srgbClr val="0C0C0C"/>
                </a:solidFill>
                <a:latin typeface="Calibri"/>
                <a:ea typeface="Calibri"/>
                <a:cs typeface="Calibri"/>
                <a:sym typeface="Calibri"/>
              </a:rPr>
              <a:t>: </a:t>
            </a:r>
            <a:r>
              <a:rPr b="0" i="0" lang="en-US" sz="3000" u="none" cap="none" strike="noStrike">
                <a:solidFill>
                  <a:srgbClr val="0C0C0C"/>
                </a:solidFill>
                <a:latin typeface="Calibri"/>
                <a:ea typeface="Calibri"/>
                <a:cs typeface="Calibri"/>
                <a:sym typeface="Calibri"/>
              </a:rPr>
              <a:t>the surroundings of a person, animal, plant or thing</a:t>
            </a:r>
            <a:endParaRPr b="1" i="0" sz="3000" u="none" cap="none" strike="noStrike">
              <a:solidFill>
                <a:schemeClr val="dk1"/>
              </a:solidFill>
              <a:latin typeface="Calibri"/>
              <a:ea typeface="Calibri"/>
              <a:cs typeface="Calibri"/>
              <a:sym typeface="Calibri"/>
            </a:endParaRPr>
          </a:p>
        </p:txBody>
      </p:sp>
      <p:sp>
        <p:nvSpPr>
          <p:cNvPr descr="Rewind" id="158" name="Google Shape;158;g2928e35bcaa_0_13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vironment and climate change | European Institute for Gender Equalit" id="159" name="Google Shape;159;g2928e35bcaa_0_131"/>
          <p:cNvPicPr preferRelativeResize="0"/>
          <p:nvPr/>
        </p:nvPicPr>
        <p:blipFill rotWithShape="1">
          <a:blip r:embed="rId4">
            <a:alphaModFix/>
          </a:blip>
          <a:srcRect b="0" l="0" r="0" t="0"/>
          <a:stretch/>
        </p:blipFill>
        <p:spPr>
          <a:xfrm>
            <a:off x="1390466" y="1714657"/>
            <a:ext cx="6697708" cy="47256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935c438b70_0_7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81" name="Google Shape;781;g2935c438b70_0_7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82" name="Google Shape;782;g2935c438b70_0_729"/>
          <p:cNvCxnSpPr>
            <a:stCxn id="783" idx="4"/>
            <a:endCxn id="7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4" name="Google Shape;784;g2935c438b70_0_7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5" name="Google Shape;785;g2935c438b70_0_7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3" name="Google Shape;783;g2935c438b70_0_7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6" name="Google Shape;786;g2935c438b70_0_729"/>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populations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87" name="Google Shape;787;g2935c438b70_0_729"/>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Populations detail important historical findings that shape laws and policies of our government.</a:t>
            </a:r>
            <a:endParaRPr b="0" i="0" sz="2200" u="none" cap="none" strike="noStrike">
              <a:solidFill>
                <a:srgbClr val="434343"/>
              </a:solidFill>
              <a:latin typeface="Arial"/>
              <a:ea typeface="Arial"/>
              <a:cs typeface="Arial"/>
              <a:sym typeface="Arial"/>
            </a:endParaRPr>
          </a:p>
        </p:txBody>
      </p:sp>
      <p:sp>
        <p:nvSpPr>
          <p:cNvPr id="788" name="Google Shape;788;g2935c438b70_0_729"/>
          <p:cNvSpPr txBox="1"/>
          <p:nvPr/>
        </p:nvSpPr>
        <p:spPr>
          <a:xfrm>
            <a:off x="1073532" y="299452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200">
                <a:solidFill>
                  <a:srgbClr val="374151"/>
                </a:solidFill>
                <a:latin typeface="Helvetica Neue Light"/>
                <a:ea typeface="Helvetica Neue Light"/>
                <a:cs typeface="Helvetica Neue Light"/>
                <a:sym typeface="Helvetica Neue Light"/>
              </a:rPr>
              <a:t>Populations explain how weather impacts the environment and how we can protect ourselves.</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789" name="Google Shape;789;g2935c438b70_0_729"/>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0" name="Google Shape;790;g2935c438b70_0_729"/>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Populations involve important processes for the human body to breathe which helps me stay alive.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91" name="Google Shape;791;g2935c438b70_0_729"/>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92" name="Google Shape;792;g2935c438b70_0_729"/>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93" name="Google Shape;793;g2935c438b70_0_729"/>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94" name="Google Shape;794;g2935c438b70_0_729"/>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95" name="Google Shape;795;g2935c438b70_0_729"/>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Populations show us how groups of the same species survive so we can better understand organisms on Earth.</a:t>
            </a:r>
            <a:endParaRPr b="0" i="0" sz="2200" u="none" cap="none" strike="noStrike">
              <a:solidFill>
                <a:srgbClr val="434343"/>
              </a:solidFill>
              <a:latin typeface="Arial"/>
              <a:ea typeface="Arial"/>
              <a:cs typeface="Arial"/>
              <a:sym typeface="Arial"/>
            </a:endParaRPr>
          </a:p>
        </p:txBody>
      </p:sp>
      <p:sp>
        <p:nvSpPr>
          <p:cNvPr id="796" name="Google Shape;796;g2935c438b70_0_729"/>
          <p:cNvSpPr/>
          <p:nvPr/>
        </p:nvSpPr>
        <p:spPr>
          <a:xfrm>
            <a:off x="176700" y="5494650"/>
            <a:ext cx="87906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3" name="Google Shape;80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4" name="Google Shape;804;g25e11802ac4_0_2649"/>
          <p:cNvCxnSpPr>
            <a:stCxn id="805" idx="4"/>
            <a:endCxn id="80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6" name="Google Shape;80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7" name="Google Shape;80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5" name="Google Shape;80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08" name="Google Shape;808;g25e11802ac4_0_2649"/>
          <p:cNvPicPr preferRelativeResize="0"/>
          <p:nvPr/>
        </p:nvPicPr>
        <p:blipFill>
          <a:blip r:embed="rId3">
            <a:alphaModFix/>
          </a:blip>
          <a:stretch>
            <a:fillRect/>
          </a:stretch>
        </p:blipFill>
        <p:spPr>
          <a:xfrm>
            <a:off x="5961300" y="994600"/>
            <a:ext cx="2517651" cy="2517651"/>
          </a:xfrm>
          <a:prstGeom prst="rect">
            <a:avLst/>
          </a:prstGeom>
          <a:noFill/>
          <a:ln>
            <a:noFill/>
          </a:ln>
        </p:spPr>
      </p:pic>
      <p:sp>
        <p:nvSpPr>
          <p:cNvPr id="809" name="Google Shape;809;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10" name="Google Shape;810;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11" name="Google Shape;811;g25e11802ac4_0_2649"/>
          <p:cNvCxnSpPr>
            <a:stCxn id="812" idx="4"/>
            <a:endCxn id="80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13" name="Google Shape;813;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14" name="Google Shape;814;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12" name="Google Shape;812;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5" name="Google Shape;815;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Population</a:t>
            </a:r>
            <a:endParaRPr b="0" i="0" sz="700" u="none" cap="none" strike="noStrike">
              <a:solidFill>
                <a:srgbClr val="000000"/>
              </a:solidFill>
              <a:latin typeface="Arial"/>
              <a:ea typeface="Arial"/>
              <a:cs typeface="Arial"/>
              <a:sym typeface="Arial"/>
            </a:endParaRPr>
          </a:p>
        </p:txBody>
      </p:sp>
      <p:sp>
        <p:nvSpPr>
          <p:cNvPr id="816" name="Google Shape;81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17" name="Google Shape;817;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18" name="Google Shape;818;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19" name="Google Shape;819;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populations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820" name="Google Shape;820;g25e11802ac4_0_2649"/>
          <p:cNvSpPr txBox="1"/>
          <p:nvPr/>
        </p:nvSpPr>
        <p:spPr>
          <a:xfrm>
            <a:off x="642925" y="1304150"/>
            <a:ext cx="3849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All the organisms of the same species that live in the same place at the same time</a:t>
            </a:r>
            <a:endParaRPr sz="2400"/>
          </a:p>
        </p:txBody>
      </p:sp>
      <p:sp>
        <p:nvSpPr>
          <p:cNvPr id="821" name="Google Shape;821;g25e11802ac4_0_2649"/>
          <p:cNvSpPr txBox="1"/>
          <p:nvPr/>
        </p:nvSpPr>
        <p:spPr>
          <a:xfrm>
            <a:off x="642925" y="4808350"/>
            <a:ext cx="384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group of penguins living in Antarctica</a:t>
            </a:r>
            <a:endParaRPr sz="2400"/>
          </a:p>
        </p:txBody>
      </p:sp>
      <p:sp>
        <p:nvSpPr>
          <p:cNvPr id="822" name="Google Shape;822;g25e11802ac4_0_2649"/>
          <p:cNvSpPr txBox="1"/>
          <p:nvPr/>
        </p:nvSpPr>
        <p:spPr>
          <a:xfrm>
            <a:off x="4596225" y="4712350"/>
            <a:ext cx="40419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Populations show us how groups of the same species survive so we can better understand organisms on Earth.</a:t>
            </a:r>
            <a:endParaRPr sz="22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29" name="Google Shape;829;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descr="Lightbulb and gear" id="835" name="Google Shape;835;g2935c438b70_0_7"/>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2935c438b70_0_7"/>
          <p:cNvSpPr txBox="1"/>
          <p:nvPr/>
        </p:nvSpPr>
        <p:spPr>
          <a:xfrm>
            <a:off x="467248" y="665133"/>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a:t>
            </a:r>
            <a:r>
              <a:rPr lang="en-US" sz="3000">
                <a:latin typeface="Calibri"/>
                <a:ea typeface="Calibri"/>
                <a:cs typeface="Calibri"/>
                <a:sym typeface="Calibri"/>
              </a:rPr>
              <a:t>What type of living things are in a population and how do they work together?</a:t>
            </a:r>
            <a:endParaRPr b="0" i="0" sz="1400" u="none" cap="none" strike="noStrike">
              <a:solidFill>
                <a:srgbClr val="000000"/>
              </a:solidFill>
              <a:latin typeface="Arial"/>
              <a:ea typeface="Arial"/>
              <a:cs typeface="Arial"/>
              <a:sym typeface="Arial"/>
            </a:endParaRPr>
          </a:p>
        </p:txBody>
      </p:sp>
      <p:pic>
        <p:nvPicPr>
          <p:cNvPr id="837" name="Google Shape;837;g2935c438b70_0_7"/>
          <p:cNvPicPr preferRelativeResize="0"/>
          <p:nvPr/>
        </p:nvPicPr>
        <p:blipFill>
          <a:blip r:embed="rId4">
            <a:alphaModFix/>
          </a:blip>
          <a:stretch>
            <a:fillRect/>
          </a:stretch>
        </p:blipFill>
        <p:spPr>
          <a:xfrm>
            <a:off x="152400" y="1833333"/>
            <a:ext cx="8839200" cy="40306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2935c438b70_0_766"/>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chemeClr val="dk1"/>
              </a:buClr>
              <a:buSzPct val="100000"/>
              <a:buNone/>
            </a:pPr>
            <a:r>
              <a:rPr b="1" lang="en-US" u="sng">
                <a:solidFill>
                  <a:schemeClr val="dk1"/>
                </a:solidFill>
              </a:rPr>
              <a:t>Population</a:t>
            </a:r>
            <a:r>
              <a:rPr b="1" lang="en-US">
                <a:solidFill>
                  <a:schemeClr val="dk1"/>
                </a:solidFill>
              </a:rPr>
              <a:t>: </a:t>
            </a:r>
            <a:r>
              <a:rPr lang="en-US">
                <a:solidFill>
                  <a:schemeClr val="dk1"/>
                </a:solidFill>
              </a:rPr>
              <a:t>all the organisms of the same species that live in the same place at the same time</a:t>
            </a:r>
            <a:endParaRPr/>
          </a:p>
        </p:txBody>
      </p:sp>
      <p:pic>
        <p:nvPicPr>
          <p:cNvPr id="844" name="Google Shape;844;g2935c438b70_0_766"/>
          <p:cNvPicPr preferRelativeResize="0"/>
          <p:nvPr/>
        </p:nvPicPr>
        <p:blipFill>
          <a:blip r:embed="rId3">
            <a:alphaModFix/>
          </a:blip>
          <a:stretch>
            <a:fillRect/>
          </a:stretch>
        </p:blipFill>
        <p:spPr>
          <a:xfrm>
            <a:off x="1606213" y="1996667"/>
            <a:ext cx="5931578" cy="4448684"/>
          </a:xfrm>
          <a:prstGeom prst="rect">
            <a:avLst/>
          </a:prstGeom>
          <a:noFill/>
          <a:ln>
            <a:noFill/>
          </a:ln>
        </p:spPr>
      </p:pic>
      <p:sp>
        <p:nvSpPr>
          <p:cNvPr descr="Rewind" id="845" name="Google Shape;845;g2935c438b70_0_766"/>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g2935c438b70_0_608"/>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852" name="Google Shape;852;g2935c438b70_0_608"/>
          <p:cNvSpPr txBox="1"/>
          <p:nvPr/>
        </p:nvSpPr>
        <p:spPr>
          <a:xfrm>
            <a:off x="1998019" y="968043"/>
            <a:ext cx="5004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3">
                  <a:extLst>
                    <a:ext uri="{A12FA001-AC4F-418D-AE19-62706E023703}">
                      <ahyp:hlinkClr val="tx"/>
                    </a:ext>
                  </a:extLst>
                </a:hlinkClick>
              </a:rPr>
              <a:t>Forest Ecosystems Gizmo</a:t>
            </a:r>
            <a:r>
              <a:rPr b="0" i="0" lang="en-US" sz="3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Cursor" id="853" name="Google Shape;853;g2935c438b70_0_608"/>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54" name="Google Shape;854;g2935c438b70_0_608"/>
          <p:cNvSpPr txBox="1"/>
          <p:nvPr/>
        </p:nvSpPr>
        <p:spPr>
          <a:xfrm>
            <a:off x="411982" y="2230734"/>
            <a:ext cx="30999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to access the Forest Ecosystems Gizmo.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In this simulation activity, you’ll observe and manipulate the populations of four creatures (trees, deer, bears, and mushrooms) in a forest, and investigate the feeding relationships in the forest. Pictographs and line graphs show changes in populations over time.</a:t>
            </a:r>
            <a:endParaRPr b="0" i="0" sz="1400" u="none" cap="none" strike="noStrike">
              <a:solidFill>
                <a:srgbClr val="000000"/>
              </a:solidFill>
              <a:latin typeface="Arial"/>
              <a:ea typeface="Arial"/>
              <a:cs typeface="Arial"/>
              <a:sym typeface="Arial"/>
            </a:endParaRPr>
          </a:p>
        </p:txBody>
      </p:sp>
      <p:sp>
        <p:nvSpPr>
          <p:cNvPr descr="Laptop" id="855" name="Google Shape;855;g2935c438b70_0_608"/>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6" name="Google Shape;856;g2935c438b70_0_608"/>
          <p:cNvPicPr preferRelativeResize="0"/>
          <p:nvPr/>
        </p:nvPicPr>
        <p:blipFill rotWithShape="1">
          <a:blip r:embed="rId6">
            <a:alphaModFix/>
          </a:blip>
          <a:srcRect b="0" l="0" r="0" t="0"/>
          <a:stretch/>
        </p:blipFill>
        <p:spPr>
          <a:xfrm>
            <a:off x="3607988" y="2480971"/>
            <a:ext cx="5143500" cy="3476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descr="IEP Translation – Communication from OSEP regarding the ..." id="867" name="Google Shape;867;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68" name="Google Shape;868;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69" name="Google Shape;869;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70" name="Google Shape;870;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71" name="Google Shape;871;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935c438b70_0_97"/>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Organism</a:t>
            </a:r>
            <a:r>
              <a:rPr b="1" lang="en-US" sz="3600"/>
              <a:t>: </a:t>
            </a:r>
            <a:r>
              <a:rPr lang="en-US" sz="3600"/>
              <a:t>any living thing</a:t>
            </a:r>
            <a:endParaRPr sz="3600"/>
          </a:p>
        </p:txBody>
      </p:sp>
      <p:sp>
        <p:nvSpPr>
          <p:cNvPr descr="Rewind" id="166" name="Google Shape;166;g2935c438b70_0_9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2935c438b70_0_97"/>
          <p:cNvPicPr preferRelativeResize="0"/>
          <p:nvPr/>
        </p:nvPicPr>
        <p:blipFill>
          <a:blip r:embed="rId4">
            <a:alphaModFix/>
          </a:blip>
          <a:stretch>
            <a:fillRect/>
          </a:stretch>
        </p:blipFill>
        <p:spPr>
          <a:xfrm>
            <a:off x="2319388" y="1950975"/>
            <a:ext cx="5043924" cy="4234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935c438b70_0_107"/>
          <p:cNvSpPr txBox="1"/>
          <p:nvPr/>
        </p:nvSpPr>
        <p:spPr>
          <a:xfrm>
            <a:off x="298449" y="809230"/>
            <a:ext cx="8547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chemeClr val="dk1"/>
                </a:solidFill>
                <a:latin typeface="Calibri"/>
                <a:ea typeface="Calibri"/>
                <a:cs typeface="Calibri"/>
                <a:sym typeface="Calibri"/>
              </a:rPr>
              <a:t>Individual</a:t>
            </a:r>
            <a:r>
              <a:rPr b="0" i="0" lang="en-US" sz="4000" u="none" cap="none" strike="noStrike">
                <a:solidFill>
                  <a:schemeClr val="dk1"/>
                </a:solidFill>
                <a:latin typeface="Calibri"/>
                <a:ea typeface="Calibri"/>
                <a:cs typeface="Calibri"/>
                <a:sym typeface="Calibri"/>
              </a:rPr>
              <a:t>:  a single organism</a:t>
            </a:r>
            <a:endParaRPr b="1" i="0" sz="4000" u="sng" cap="none" strike="noStrike">
              <a:solidFill>
                <a:schemeClr val="dk1"/>
              </a:solidFill>
              <a:latin typeface="Calibri"/>
              <a:ea typeface="Calibri"/>
              <a:cs typeface="Calibri"/>
              <a:sym typeface="Calibri"/>
            </a:endParaRPr>
          </a:p>
        </p:txBody>
      </p:sp>
      <p:pic>
        <p:nvPicPr>
          <p:cNvPr descr="dreamstime_xl_27989256 (1).jpg" id="174" name="Google Shape;174;g2935c438b70_0_107"/>
          <p:cNvPicPr preferRelativeResize="0"/>
          <p:nvPr/>
        </p:nvPicPr>
        <p:blipFill rotWithShape="1">
          <a:blip r:embed="rId3">
            <a:alphaModFix/>
          </a:blip>
          <a:srcRect b="0" l="0" r="0" t="0"/>
          <a:stretch/>
        </p:blipFill>
        <p:spPr>
          <a:xfrm>
            <a:off x="2469931" y="2195453"/>
            <a:ext cx="4204138" cy="3731737"/>
          </a:xfrm>
          <a:prstGeom prst="rect">
            <a:avLst/>
          </a:prstGeom>
          <a:noFill/>
          <a:ln>
            <a:noFill/>
          </a:ln>
        </p:spPr>
      </p:pic>
      <p:sp>
        <p:nvSpPr>
          <p:cNvPr descr="Rewind" id="175" name="Google Shape;175;g2935c438b70_0_107"/>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935c438b70_0_21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Species</a:t>
            </a:r>
            <a:r>
              <a:rPr b="1" lang="en-US">
                <a:solidFill>
                  <a:schemeClr val="dk1"/>
                </a:solidFill>
              </a:rPr>
              <a:t>: </a:t>
            </a:r>
            <a:r>
              <a:rPr lang="en-US">
                <a:solidFill>
                  <a:schemeClr val="dk1"/>
                </a:solidFill>
              </a:rPr>
              <a:t>a group of similar organisms that can reproduce</a:t>
            </a:r>
            <a:endParaRPr sz="3150"/>
          </a:p>
        </p:txBody>
      </p:sp>
      <p:pic>
        <p:nvPicPr>
          <p:cNvPr id="182" name="Google Shape;182;g2935c438b70_0_214"/>
          <p:cNvPicPr preferRelativeResize="0"/>
          <p:nvPr/>
        </p:nvPicPr>
        <p:blipFill>
          <a:blip r:embed="rId3">
            <a:alphaModFix/>
          </a:blip>
          <a:stretch>
            <a:fillRect/>
          </a:stretch>
        </p:blipFill>
        <p:spPr>
          <a:xfrm>
            <a:off x="1704786" y="2138900"/>
            <a:ext cx="5734425" cy="4289350"/>
          </a:xfrm>
          <a:prstGeom prst="rect">
            <a:avLst/>
          </a:prstGeom>
          <a:noFill/>
          <a:ln>
            <a:noFill/>
          </a:ln>
        </p:spPr>
      </p:pic>
      <p:sp>
        <p:nvSpPr>
          <p:cNvPr descr="Rewind" id="183" name="Google Shape;183;g2935c438b70_0_21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