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Helvetica Neue Light" panose="02000403000000020004" pitchFamily="2" charset="0"/>
      <p:regular r:id="rId71"/>
      <p:bold r:id="rId72"/>
      <p:italic r:id="rId73"/>
      <p:boldItalic r:id="rId74"/>
    </p:embeddedFont>
    <p:embeddedFont>
      <p:font typeface="Poppins" pitchFamily="2" charset="77"/>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isn6YMiQXoUt51WaT0cShotbIJ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77"/>
    <p:restoredTop sz="94678"/>
  </p:normalViewPr>
  <p:slideViewPr>
    <p:cSldViewPr snapToGrid="0">
      <p:cViewPr varScale="1">
        <p:scale>
          <a:sx n="70" d="100"/>
          <a:sy n="70" d="100"/>
        </p:scale>
        <p:origin x="192" y="10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92111a11e0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92111a11e0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biotic and abiotic factors in an ecosystem?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[Biotic are living and abiotic are nonliving things]</a:t>
            </a:r>
            <a:endParaRPr/>
          </a:p>
          <a:p>
            <a:pPr marL="0" lvl="0" indent="0" algn="l" rtl="0">
              <a:lnSpc>
                <a:spcPct val="100000"/>
              </a:lnSpc>
              <a:spcBef>
                <a:spcPts val="0"/>
              </a:spcBef>
              <a:spcAft>
                <a:spcPts val="0"/>
              </a:spcAft>
              <a:buSzPts val="1400"/>
              <a:buNone/>
            </a:pPr>
            <a:endParaRPr/>
          </a:p>
        </p:txBody>
      </p:sp>
      <p:sp>
        <p:nvSpPr>
          <p:cNvPr id="190" name="Google Shape;190;g292111a11e0_0_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producer</a:t>
            </a:r>
            <a:r>
              <a:rPr lang="en-US"/>
              <a:t>.</a:t>
            </a:r>
            <a:endParaRPr/>
          </a:p>
        </p:txBody>
      </p:sp>
      <p:sp>
        <p:nvSpPr>
          <p:cNvPr id="198" name="Google Shape;19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Producers</a:t>
            </a:r>
            <a:r>
              <a:rPr lang="en-US"/>
              <a:t> are living things that use energy from the sun to make their own food.</a:t>
            </a:r>
            <a:endParaRPr b="0"/>
          </a:p>
          <a:p>
            <a:pPr marL="0" lvl="0" indent="0" algn="l" rtl="0">
              <a:lnSpc>
                <a:spcPct val="100000"/>
              </a:lnSpc>
              <a:spcBef>
                <a:spcPts val="0"/>
              </a:spcBef>
              <a:spcAft>
                <a:spcPts val="0"/>
              </a:spcAft>
              <a:buSzPts val="1400"/>
              <a:buNone/>
            </a:pPr>
            <a:endParaRPr/>
          </a:p>
        </p:txBody>
      </p:sp>
      <p:sp>
        <p:nvSpPr>
          <p:cNvPr id="206" name="Google Shape;20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15" name="Google Shape;21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Producers get energy from the ____ to make their own food.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[sun]</a:t>
            </a:r>
            <a:endParaRPr/>
          </a:p>
        </p:txBody>
      </p:sp>
      <p:sp>
        <p:nvSpPr>
          <p:cNvPr id="221" name="Google Shape;221;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2111a11e0_0_5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92111a11e0_0_5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Producers get energy from the </a:t>
            </a:r>
            <a:r>
              <a:rPr lang="en-US" b="1"/>
              <a:t>sun</a:t>
            </a:r>
            <a:r>
              <a:rPr lang="en-US"/>
              <a:t> to make their own food.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9" name="Google Shape;229;g292111a11e0_0_5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37" name="Google Shape;23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7e576c1a67_0_4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7e576c1a67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Green plants make their own food using photosynthesis.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7e576c1a67_0_7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7e576c1a67_0_7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chlorophyll in the plant’s leaves traps the sun’s energy so it can be used to create its own food.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7e576c1a67_0_73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7e576c1a67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this makes green plants producers.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Producer</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67" name="Google Shape;267;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430209113_0_10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7430209113_0_10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What process do green plants use to create their own food?</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[B. Photosynthesis]</a:t>
            </a:r>
            <a:endParaRPr/>
          </a:p>
        </p:txBody>
      </p:sp>
      <p:sp>
        <p:nvSpPr>
          <p:cNvPr id="273" name="Google Shape;273;g27430209113_0_10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92111a11e0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92111a11e0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What process do green plants use to create their own food? </a:t>
            </a:r>
            <a:r>
              <a:rPr lang="en-US" b="1"/>
              <a:t>B. Photosynthesis</a:t>
            </a:r>
            <a:endParaRPr b="1"/>
          </a:p>
        </p:txBody>
      </p:sp>
      <p:sp>
        <p:nvSpPr>
          <p:cNvPr id="282" name="Google Shape;282;g292111a11e0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92111a11e0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92111a11e0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The sun’s energy is trapped by the plant’s roots.</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[False]</a:t>
            </a:r>
            <a:endParaRPr/>
          </a:p>
        </p:txBody>
      </p:sp>
      <p:sp>
        <p:nvSpPr>
          <p:cNvPr id="291" name="Google Shape;291;g292111a11e0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92111a11e0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292111a11e0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The sun’s energy is trapped by the plant’s roots. </a:t>
            </a:r>
            <a:r>
              <a:rPr lang="en-US" b="1"/>
              <a:t>False</a:t>
            </a:r>
            <a:endParaRPr b="1"/>
          </a:p>
        </p:txBody>
      </p:sp>
      <p:sp>
        <p:nvSpPr>
          <p:cNvPr id="302" name="Google Shape;302;g292111a11e0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producers.</a:t>
            </a:r>
            <a:endParaRPr/>
          </a:p>
        </p:txBody>
      </p:sp>
      <p:sp>
        <p:nvSpPr>
          <p:cNvPr id="313" name="Google Shape;313;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Here is an example of a </a:t>
            </a:r>
            <a:r>
              <a:rPr lang="en-US" b="1"/>
              <a:t>producer</a:t>
            </a:r>
            <a:r>
              <a:rPr lang="en-US"/>
              <a:t>. Sunflowers use the sun’s energy to make their own food.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320" name="Google Shape;320;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Here is another example of </a:t>
            </a:r>
            <a:r>
              <a:rPr lang="en-US" b="1"/>
              <a:t>producers</a:t>
            </a:r>
            <a:r>
              <a:rPr lang="en-US"/>
              <a:t>. The trees in this forest also use photosynthesis to make their own food. </a:t>
            </a:r>
            <a:endParaRPr/>
          </a:p>
        </p:txBody>
      </p:sp>
      <p:sp>
        <p:nvSpPr>
          <p:cNvPr id="328" name="Google Shape;328;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producers</a:t>
            </a:r>
            <a:r>
              <a:rPr lang="en-US"/>
              <a:t>.</a:t>
            </a:r>
            <a:endParaRPr/>
          </a:p>
        </p:txBody>
      </p:sp>
      <p:sp>
        <p:nvSpPr>
          <p:cNvPr id="336" name="Google Shape;336;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not an example of a </a:t>
            </a:r>
            <a:r>
              <a:rPr lang="en-US" b="1"/>
              <a:t>producer</a:t>
            </a:r>
            <a:r>
              <a:rPr lang="en-US"/>
              <a:t>. Moose cannot make their own food, they must eat plants to get its energy. </a:t>
            </a:r>
            <a:endParaRPr/>
          </a:p>
          <a:p>
            <a:pPr marL="0" lvl="0" indent="0" algn="l" rtl="0">
              <a:lnSpc>
                <a:spcPct val="100000"/>
              </a:lnSpc>
              <a:spcBef>
                <a:spcPts val="0"/>
              </a:spcBef>
              <a:spcAft>
                <a:spcPts val="0"/>
              </a:spcAft>
              <a:buSzPts val="1400"/>
              <a:buNone/>
            </a:pPr>
            <a:endParaRPr/>
          </a:p>
        </p:txBody>
      </p:sp>
      <p:sp>
        <p:nvSpPr>
          <p:cNvPr id="343" name="Google Shape;343;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How do producers interact with other plants and animals?</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This bear is not a </a:t>
            </a:r>
            <a:r>
              <a:rPr lang="en-US" b="1"/>
              <a:t>producer</a:t>
            </a:r>
            <a:r>
              <a:rPr lang="en-US"/>
              <a:t> because it cannot make its own food. Instead, he eats plants and animals, like this fish, to get its energy. </a:t>
            </a:r>
            <a:endParaRPr/>
          </a:p>
        </p:txBody>
      </p:sp>
      <p:sp>
        <p:nvSpPr>
          <p:cNvPr id="351" name="Google Shape;351;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59" name="Google Shape;359;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one is not a producer?</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[Snake]</a:t>
            </a:r>
            <a:endParaRPr/>
          </a:p>
        </p:txBody>
      </p:sp>
      <p:sp>
        <p:nvSpPr>
          <p:cNvPr id="365" name="Google Shape;365;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92111a11e0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92111a11e0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Which one is not a producer? </a:t>
            </a:r>
            <a:r>
              <a:rPr lang="en-US" b="1"/>
              <a:t>Snake</a:t>
            </a:r>
            <a:endParaRPr b="1"/>
          </a:p>
          <a:p>
            <a:pPr marL="0" lvl="0" indent="0" algn="l" rtl="0">
              <a:lnSpc>
                <a:spcPct val="100000"/>
              </a:lnSpc>
              <a:spcBef>
                <a:spcPts val="0"/>
              </a:spcBef>
              <a:spcAft>
                <a:spcPts val="0"/>
              </a:spcAft>
              <a:buSzPts val="1400"/>
              <a:buNone/>
            </a:pPr>
            <a:endParaRPr/>
          </a:p>
        </p:txBody>
      </p:sp>
      <p:sp>
        <p:nvSpPr>
          <p:cNvPr id="378" name="Google Shape;378;g292111a11e0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5e11802ac4_0_10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5e11802ac4_0_10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a:t>
            </a:r>
            <a:r>
              <a:rPr lang="en-US" b="1"/>
              <a:t>producer </a:t>
            </a:r>
            <a:r>
              <a:rPr lang="en-US"/>
              <a:t>into different word parts to help us remember the meaning.  Let’s take a look!</a:t>
            </a:r>
            <a:endParaRPr/>
          </a:p>
        </p:txBody>
      </p:sp>
      <p:sp>
        <p:nvSpPr>
          <p:cNvPr id="392" name="Google Shape;392;g25e11802ac4_0_10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5e11802ac4_0_1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5e11802ac4_0_1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break up the term producer into two parts: a root and a suffix.</a:t>
            </a:r>
            <a:endParaRPr/>
          </a:p>
        </p:txBody>
      </p:sp>
      <p:sp>
        <p:nvSpPr>
          <p:cNvPr id="399" name="Google Shape;399;g25e11802ac4_0_1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92111a11e0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292111a11e0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First, the root word “produce” means to make or create. </a:t>
            </a:r>
            <a:endParaRPr/>
          </a:p>
        </p:txBody>
      </p:sp>
      <p:sp>
        <p:nvSpPr>
          <p:cNvPr id="411" name="Google Shape;411;g292111a11e0_0_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92111a11e0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292111a11e0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suffix -er means something that performs an action.</a:t>
            </a:r>
            <a:endParaRPr/>
          </a:p>
        </p:txBody>
      </p:sp>
      <p:sp>
        <p:nvSpPr>
          <p:cNvPr id="422" name="Google Shape;422;g292111a11e0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92111a11e0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292111a11e0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So, when you add the suffix, -er to the root word produce, this means someone or something that makes or creates.</a:t>
            </a:r>
            <a:endParaRPr/>
          </a:p>
          <a:p>
            <a:pPr marL="0" lvl="0" indent="0" algn="l" rtl="0">
              <a:lnSpc>
                <a:spcPct val="100000"/>
              </a:lnSpc>
              <a:spcBef>
                <a:spcPts val="0"/>
              </a:spcBef>
              <a:spcAft>
                <a:spcPts val="0"/>
              </a:spcAft>
              <a:buSzPts val="1400"/>
              <a:buNone/>
            </a:pPr>
            <a:endParaRPr/>
          </a:p>
        </p:txBody>
      </p:sp>
      <p:sp>
        <p:nvSpPr>
          <p:cNvPr id="433" name="Google Shape;433;g292111a11e0_0_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92111a11e0_0_4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92111a11e0_0_4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a producer is something that can make or create. Producers in an ecosystem can make or create their own food. </a:t>
            </a:r>
            <a:endParaRPr/>
          </a:p>
        </p:txBody>
      </p:sp>
      <p:sp>
        <p:nvSpPr>
          <p:cNvPr id="443" name="Google Shape;443;g292111a11e0_0_4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92111a11e0_0_4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92111a11e0_0_4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52" name="Google Shape;452;g292111a11e0_0_4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92111a11e0_0_4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92111a11e0_0_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List three examples of producers.</a:t>
            </a:r>
            <a:endParaRPr b="0"/>
          </a:p>
        </p:txBody>
      </p:sp>
      <p:sp>
        <p:nvSpPr>
          <p:cNvPr id="458" name="Google Shape;458;g292111a11e0_0_4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92111a11e0_0_5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292111a11e0_0_5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Are people producers?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 We cannot create our own food. We have to eat food.]</a:t>
            </a:r>
            <a:endParaRPr/>
          </a:p>
        </p:txBody>
      </p:sp>
      <p:sp>
        <p:nvSpPr>
          <p:cNvPr id="466" name="Google Shape;466;g292111a11e0_0_5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74" name="Google Shape;474;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7e576c1a67_0_10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27e576c1a67_0_10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Producers</a:t>
            </a:r>
            <a:r>
              <a:rPr lang="en-US"/>
              <a:t> are organisms that uses energy from the sun to make their own food.</a:t>
            </a:r>
            <a:endParaRPr b="0"/>
          </a:p>
          <a:p>
            <a:pPr marL="0" lvl="0" indent="0" algn="l" rtl="0">
              <a:lnSpc>
                <a:spcPct val="100000"/>
              </a:lnSpc>
              <a:spcBef>
                <a:spcPts val="0"/>
              </a:spcBef>
              <a:spcAft>
                <a:spcPts val="0"/>
              </a:spcAft>
              <a:buSzPts val="1400"/>
              <a:buNone/>
            </a:pPr>
            <a:endParaRPr/>
          </a:p>
        </p:txBody>
      </p:sp>
      <p:sp>
        <p:nvSpPr>
          <p:cNvPr id="481" name="Google Shape;481;g27e576c1a67_0_10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producer</a:t>
            </a:r>
            <a:r>
              <a:rPr lang="en-US">
                <a:solidFill>
                  <a:srgbClr val="242424"/>
                </a:solidFill>
              </a:rPr>
              <a:t>. </a:t>
            </a:r>
            <a:endParaRPr/>
          </a:p>
        </p:txBody>
      </p:sp>
      <p:sp>
        <p:nvSpPr>
          <p:cNvPr id="489" name="Google Shape;489;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lang="en-US" b="1">
                <a:solidFill>
                  <a:srgbClr val="242424"/>
                </a:solidFill>
              </a:rPr>
              <a:t>producers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producer.</a:t>
            </a:r>
            <a:endParaRPr>
              <a:solidFill>
                <a:schemeClr val="dk1"/>
              </a:solidFill>
            </a:endParaRPr>
          </a:p>
        </p:txBody>
      </p:sp>
      <p:sp>
        <p:nvSpPr>
          <p:cNvPr id="500" name="Google Shape;500;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92111a11e0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292111a11e0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Choose the one correct picture of </a:t>
            </a:r>
            <a:r>
              <a:rPr lang="en-US" b="1"/>
              <a:t>a producer </a:t>
            </a:r>
            <a:r>
              <a:rPr lang="en-US"/>
              <a:t>from these four choices.</a:t>
            </a:r>
            <a:endParaRPr/>
          </a:p>
        </p:txBody>
      </p:sp>
      <p:sp>
        <p:nvSpPr>
          <p:cNvPr id="522" name="Google Shape;522;g292111a11e0_0_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92111a11e0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292111a11e0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You are correct! This is a picture of </a:t>
            </a:r>
            <a:r>
              <a:rPr lang="en-US" b="1"/>
              <a:t>a producer</a:t>
            </a:r>
            <a:r>
              <a:rPr lang="en-US"/>
              <a:t>.</a:t>
            </a:r>
            <a:endParaRPr/>
          </a:p>
        </p:txBody>
      </p:sp>
      <p:sp>
        <p:nvSpPr>
          <p:cNvPr id="537" name="Google Shape;537;g292111a11e0_0_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92111a11e0_0_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292111a11e0_0_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Here is the Frayer model filled in with a picture of </a:t>
            </a:r>
            <a:r>
              <a:rPr lang="en-US" b="1"/>
              <a:t>a producer.</a:t>
            </a:r>
            <a:endParaRPr/>
          </a:p>
          <a:p>
            <a:pPr marL="457200" lvl="0" indent="-228600" algn="l" rtl="0">
              <a:spcBef>
                <a:spcPts val="0"/>
              </a:spcBef>
              <a:spcAft>
                <a:spcPts val="0"/>
              </a:spcAft>
              <a:buSzPts val="1400"/>
              <a:buNone/>
            </a:pPr>
            <a:endParaRPr/>
          </a:p>
        </p:txBody>
      </p:sp>
      <p:sp>
        <p:nvSpPr>
          <p:cNvPr id="553" name="Google Shape;553;g292111a11e0_0_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2111a11e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2111a11e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ecosystem is an area where living and nonliving things interact.</a:t>
            </a:r>
            <a:endParaRPr/>
          </a:p>
        </p:txBody>
      </p:sp>
      <p:sp>
        <p:nvSpPr>
          <p:cNvPr id="146" name="Google Shape;146;g292111a11e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92111a11e0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292111a11e0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Choose the one correct definition of </a:t>
            </a:r>
            <a:r>
              <a:rPr lang="en-US" b="1"/>
              <a:t>producers</a:t>
            </a:r>
            <a:r>
              <a:rPr lang="en-US"/>
              <a:t> from these four choices.</a:t>
            </a:r>
            <a:endParaRPr/>
          </a:p>
        </p:txBody>
      </p:sp>
      <p:sp>
        <p:nvSpPr>
          <p:cNvPr id="570" name="Google Shape;570;g292111a11e0_0_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92111a11e0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292111a11e0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You are correct! </a:t>
            </a:r>
            <a:r>
              <a:rPr lang="en-US" b="1"/>
              <a:t>Producers</a:t>
            </a:r>
            <a:r>
              <a:rPr lang="en-US"/>
              <a:t> are organisms that use energy from the sun to make their own food.</a:t>
            </a:r>
            <a:endParaRPr/>
          </a:p>
        </p:txBody>
      </p:sp>
      <p:sp>
        <p:nvSpPr>
          <p:cNvPr id="585" name="Google Shape;585;g292111a11e0_0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92111a11e0_0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292111a11e0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Here is the Frayer model filled in with a picture of and the definition filled in for </a:t>
            </a:r>
            <a:r>
              <a:rPr lang="en-US" b="1"/>
              <a:t>producers: </a:t>
            </a:r>
            <a:r>
              <a:rPr lang="en-US"/>
              <a:t>organisms that use energy from the sun to make their own food.</a:t>
            </a:r>
            <a:endParaRPr/>
          </a:p>
          <a:p>
            <a:pPr marL="457200" lvl="0" indent="-228600" algn="l" rtl="0">
              <a:spcBef>
                <a:spcPts val="0"/>
              </a:spcBef>
              <a:spcAft>
                <a:spcPts val="0"/>
              </a:spcAft>
              <a:buSzPts val="1400"/>
              <a:buNone/>
            </a:pPr>
            <a:endParaRPr/>
          </a:p>
        </p:txBody>
      </p:sp>
      <p:sp>
        <p:nvSpPr>
          <p:cNvPr id="601" name="Google Shape;601;g292111a11e0_0_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92111a11e0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292111a11e0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Choose the one correct example of </a:t>
            </a:r>
            <a:r>
              <a:rPr lang="en-US" b="1"/>
              <a:t>producers </a:t>
            </a:r>
            <a:r>
              <a:rPr lang="en-US"/>
              <a:t>from these four choices.</a:t>
            </a:r>
            <a:endParaRPr sz="1200">
              <a:latin typeface="Helvetica Neue Light"/>
              <a:ea typeface="Helvetica Neue Light"/>
              <a:cs typeface="Helvetica Neue Light"/>
              <a:sym typeface="Helvetica Neue Light"/>
            </a:endParaRPr>
          </a:p>
        </p:txBody>
      </p:sp>
      <p:sp>
        <p:nvSpPr>
          <p:cNvPr id="619" name="Google Shape;619;g292111a11e0_0_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92111a11e0_0_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g292111a11e0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You are correct! An example of </a:t>
            </a:r>
            <a:r>
              <a:rPr lang="en-US" b="1"/>
              <a:t>a producer </a:t>
            </a:r>
            <a:r>
              <a:rPr lang="en-US"/>
              <a:t>is grass in the yard.</a:t>
            </a:r>
            <a:endParaRPr/>
          </a:p>
        </p:txBody>
      </p:sp>
      <p:sp>
        <p:nvSpPr>
          <p:cNvPr id="634" name="Google Shape;634;g292111a11e0_0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92111a11e0_0_2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292111a11e0_0_2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Here is the Frayer model filled in with a picture of, the definition for, and an example of </a:t>
            </a:r>
            <a:r>
              <a:rPr lang="en-US" b="1"/>
              <a:t>a producer: </a:t>
            </a:r>
            <a:r>
              <a:rPr lang="en-US"/>
              <a:t>grass in the yard. </a:t>
            </a:r>
            <a:endParaRPr/>
          </a:p>
          <a:p>
            <a:pPr marL="457200" lvl="0" indent="-228600" algn="l" rtl="0">
              <a:spcBef>
                <a:spcPts val="0"/>
              </a:spcBef>
              <a:spcAft>
                <a:spcPts val="0"/>
              </a:spcAft>
              <a:buSzPts val="1400"/>
              <a:buNone/>
            </a:pPr>
            <a:endParaRPr/>
          </a:p>
          <a:p>
            <a:pPr marL="457200" lvl="0" indent="-228600" algn="l" rtl="0">
              <a:spcBef>
                <a:spcPts val="0"/>
              </a:spcBef>
              <a:spcAft>
                <a:spcPts val="0"/>
              </a:spcAft>
              <a:buSzPts val="1400"/>
              <a:buNone/>
            </a:pPr>
            <a:endParaRPr/>
          </a:p>
        </p:txBody>
      </p:sp>
      <p:sp>
        <p:nvSpPr>
          <p:cNvPr id="650" name="Google Shape;650;g292111a11e0_0_2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92111a11e0_0_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292111a11e0_0_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Choose the one correct response for “how do producers impact my life?” from these four choices.</a:t>
            </a:r>
            <a:endParaRPr sz="1200">
              <a:latin typeface="Helvetica Neue Light"/>
              <a:ea typeface="Helvetica Neue Light"/>
              <a:cs typeface="Helvetica Neue Light"/>
              <a:sym typeface="Helvetica Neue Light"/>
            </a:endParaRPr>
          </a:p>
        </p:txBody>
      </p:sp>
      <p:sp>
        <p:nvSpPr>
          <p:cNvPr id="669" name="Google Shape;669;g292111a11e0_0_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92111a11e0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292111a11e0_0_3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en-US"/>
              <a:t>You are correct! </a:t>
            </a:r>
            <a:r>
              <a:rPr lang="en-US" b="1"/>
              <a:t>Producers</a:t>
            </a:r>
            <a:r>
              <a:rPr lang="en-US"/>
              <a:t> help feed me and the other organisms I eat. </a:t>
            </a:r>
            <a:endParaRPr/>
          </a:p>
        </p:txBody>
      </p:sp>
      <p:sp>
        <p:nvSpPr>
          <p:cNvPr id="684" name="Google Shape;684;g292111a11e0_0_3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92111a11e0_0_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92111a11e0_0_3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SzPts val="1400"/>
              <a:buNone/>
            </a:pPr>
            <a:r>
              <a:rPr lang="en-US"/>
              <a:t>Here is the Frayer model with a picture, definition, example, and a correct response to “how do producers impact my life?”: They help feed me and the</a:t>
            </a:r>
            <a:endParaRPr/>
          </a:p>
          <a:p>
            <a:pPr marL="457200" lvl="0" indent="-228600" algn="l" rtl="0">
              <a:spcBef>
                <a:spcPts val="0"/>
              </a:spcBef>
              <a:spcAft>
                <a:spcPts val="0"/>
              </a:spcAft>
              <a:buSzPts val="1400"/>
              <a:buNone/>
            </a:pPr>
            <a:r>
              <a:rPr lang="en-US"/>
              <a:t>other organisms I eat.</a:t>
            </a:r>
            <a:endParaRPr/>
          </a:p>
          <a:p>
            <a:pPr marL="457200" lvl="0" indent="-228600" algn="l" rtl="0">
              <a:spcBef>
                <a:spcPts val="0"/>
              </a:spcBef>
              <a:spcAft>
                <a:spcPts val="0"/>
              </a:spcAft>
              <a:buSzPts val="1400"/>
              <a:buNone/>
            </a:pPr>
            <a:endParaRPr/>
          </a:p>
        </p:txBody>
      </p:sp>
      <p:sp>
        <p:nvSpPr>
          <p:cNvPr id="700" name="Google Shape;700;g292111a11e0_0_3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20" name="Google Shape;72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2111a11e0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92111a11e0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Biotic factors are the living things in an ecosystem.</a:t>
            </a:r>
            <a:endParaRPr/>
          </a:p>
        </p:txBody>
      </p:sp>
      <p:sp>
        <p:nvSpPr>
          <p:cNvPr id="154" name="Google Shape;154;g292111a11e0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92111a11e0_0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292111a11e0_0_4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Producers</a:t>
            </a:r>
            <a:r>
              <a:rPr lang="en-US"/>
              <a:t> are organisms that use energy from the sun to make their own food. </a:t>
            </a:r>
            <a:endParaRPr b="0"/>
          </a:p>
          <a:p>
            <a:pPr marL="0" lvl="0" indent="0" algn="l" rtl="0">
              <a:lnSpc>
                <a:spcPct val="100000"/>
              </a:lnSpc>
              <a:spcBef>
                <a:spcPts val="0"/>
              </a:spcBef>
              <a:spcAft>
                <a:spcPts val="0"/>
              </a:spcAft>
              <a:buSzPts val="1400"/>
              <a:buNone/>
            </a:pPr>
            <a:endParaRPr/>
          </a:p>
        </p:txBody>
      </p:sp>
      <p:sp>
        <p:nvSpPr>
          <p:cNvPr id="727" name="Google Shape;727;g292111a11e0_0_4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92111a11e0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292111a11e0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How do producers interact with other plants and animals?</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35" name="Google Shape;735;g292111a11e0_0_4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7e68c1a8e3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27e68c1a8e3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link above to explore how energy flows between different types of organisms in an ecosystem.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Providing a rationale during this activity helps students make connections and promotes understanding of the content.</a:t>
            </a:r>
            <a:endParaRPr/>
          </a:p>
          <a:p>
            <a:pPr marL="0" lvl="0" indent="0" algn="l" rtl="0">
              <a:lnSpc>
                <a:spcPct val="100000"/>
              </a:lnSpc>
              <a:spcBef>
                <a:spcPts val="0"/>
              </a:spcBef>
              <a:spcAft>
                <a:spcPts val="0"/>
              </a:spcAft>
              <a:buSzPts val="1400"/>
              <a:buNone/>
            </a:pPr>
            <a:endParaRPr/>
          </a:p>
        </p:txBody>
      </p:sp>
      <p:sp>
        <p:nvSpPr>
          <p:cNvPr id="743" name="Google Shape;743;g27e68c1a8e3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54" name="Google Shape;75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92111a11e0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92111a11e0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Abiotic factors are nonliving things in an ecosystem.</a:t>
            </a:r>
            <a:endParaRPr/>
          </a:p>
        </p:txBody>
      </p:sp>
      <p:sp>
        <p:nvSpPr>
          <p:cNvPr id="165" name="Google Shape;165;g292111a11e0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6" name="Google Shape;17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92111a11e0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92111a11e0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ecosystem?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area where living and nonliving things interact]</a:t>
            </a:r>
            <a:endParaRPr/>
          </a:p>
          <a:p>
            <a:pPr marL="0" lvl="0" indent="0" algn="l" rtl="0">
              <a:lnSpc>
                <a:spcPct val="100000"/>
              </a:lnSpc>
              <a:spcBef>
                <a:spcPts val="0"/>
              </a:spcBef>
              <a:spcAft>
                <a:spcPts val="0"/>
              </a:spcAft>
              <a:buSzPts val="1400"/>
              <a:buNone/>
            </a:pPr>
            <a:endParaRPr/>
          </a:p>
        </p:txBody>
      </p:sp>
      <p:sp>
        <p:nvSpPr>
          <p:cNvPr id="182" name="Google Shape;182;g292111a11e0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hyperlink" Target="https://www.pbslearningmedia.org/resource/tdc02.sci.life.oate.energyflow/energy-flow/" TargetMode="External"/><Relationship Id="rId7"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92111a11e0_0_45"/>
          <p:cNvSpPr txBox="1"/>
          <p:nvPr/>
        </p:nvSpPr>
        <p:spPr>
          <a:xfrm>
            <a:off x="1010663" y="551472"/>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difference between biotic and abiotic factors in an ecosystem?</a:t>
            </a:r>
            <a:endParaRPr sz="1400" b="0" i="0" u="none" strike="noStrike" cap="none">
              <a:solidFill>
                <a:srgbClr val="000000"/>
              </a:solidFill>
              <a:latin typeface="Arial"/>
              <a:ea typeface="Arial"/>
              <a:cs typeface="Arial"/>
              <a:sym typeface="Arial"/>
            </a:endParaRPr>
          </a:p>
        </p:txBody>
      </p:sp>
      <p:sp>
        <p:nvSpPr>
          <p:cNvPr id="193" name="Google Shape;193;g292111a11e0_0_4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 name="Google Shape;194;g292111a11e0_0_45"/>
          <p:cNvPicPr preferRelativeResize="0"/>
          <p:nvPr/>
        </p:nvPicPr>
        <p:blipFill>
          <a:blip r:embed="rId4">
            <a:alphaModFix/>
          </a:blip>
          <a:stretch>
            <a:fillRect/>
          </a:stretch>
        </p:blipFill>
        <p:spPr>
          <a:xfrm>
            <a:off x="152400" y="1807572"/>
            <a:ext cx="8839199" cy="49478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Producer</a:t>
            </a:r>
            <a:endParaRPr sz="1400" b="0" i="0" u="none" strike="noStrike" cap="none">
              <a:solidFill>
                <a:srgbClr val="000000"/>
              </a:solidFill>
              <a:latin typeface="Arial"/>
              <a:ea typeface="Arial"/>
              <a:cs typeface="Arial"/>
              <a:sym typeface="Arial"/>
            </a:endParaRPr>
          </a:p>
        </p:txBody>
      </p:sp>
      <p:sp>
        <p:nvSpPr>
          <p:cNvPr id="201" name="Google Shape;201;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2" name="Google Shape;202;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7e576c1a67_0_28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rPr>
              <a:t>Producer</a:t>
            </a:r>
            <a:r>
              <a:rPr lang="en-US" b="1" dirty="0">
                <a:solidFill>
                  <a:schemeClr val="dk1"/>
                </a:solidFill>
              </a:rPr>
              <a:t>: </a:t>
            </a:r>
            <a:r>
              <a:rPr lang="en-US" dirty="0">
                <a:solidFill>
                  <a:schemeClr val="dk1"/>
                </a:solidFill>
              </a:rPr>
              <a:t>organisms that use energy from the sun to make their own food</a:t>
            </a:r>
            <a:endParaRPr dirty="0"/>
          </a:p>
        </p:txBody>
      </p:sp>
      <p:sp>
        <p:nvSpPr>
          <p:cNvPr id="209" name="Google Shape;209;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11" name="Google Shape;211;g27e576c1a67_0_281"/>
          <p:cNvPicPr preferRelativeResize="0"/>
          <p:nvPr/>
        </p:nvPicPr>
        <p:blipFill>
          <a:blip r:embed="rId5">
            <a:alphaModFix/>
          </a:blip>
          <a:stretch>
            <a:fillRect/>
          </a:stretch>
        </p:blipFill>
        <p:spPr>
          <a:xfrm>
            <a:off x="1476498" y="2289575"/>
            <a:ext cx="6191001" cy="4165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7e576c1a67_0_364"/>
          <p:cNvSpPr txBox="1"/>
          <p:nvPr/>
        </p:nvSpPr>
        <p:spPr>
          <a:xfrm>
            <a:off x="1212700" y="526375"/>
            <a:ext cx="7067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Producers get energy from the _______ to make their own food. </a:t>
            </a:r>
            <a:endParaRPr sz="3600" b="0" i="0" u="none" strike="noStrike" cap="none">
              <a:solidFill>
                <a:schemeClr val="dk1"/>
              </a:solidFill>
              <a:latin typeface="Calibri"/>
              <a:ea typeface="Calibri"/>
              <a:cs typeface="Calibri"/>
              <a:sym typeface="Calibri"/>
            </a:endParaRPr>
          </a:p>
        </p:txBody>
      </p:sp>
      <p:sp>
        <p:nvSpPr>
          <p:cNvPr id="224" name="Google Shape;224;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g27e576c1a67_0_364"/>
          <p:cNvPicPr preferRelativeResize="0"/>
          <p:nvPr/>
        </p:nvPicPr>
        <p:blipFill>
          <a:blip r:embed="rId4">
            <a:alphaModFix/>
          </a:blip>
          <a:stretch>
            <a:fillRect/>
          </a:stretch>
        </p:blipFill>
        <p:spPr>
          <a:xfrm>
            <a:off x="1476498" y="2143225"/>
            <a:ext cx="6191001" cy="416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92111a11e0_0_519"/>
          <p:cNvSpPr txBox="1"/>
          <p:nvPr/>
        </p:nvSpPr>
        <p:spPr>
          <a:xfrm>
            <a:off x="1212700" y="526375"/>
            <a:ext cx="7067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Producers get energy from the </a:t>
            </a:r>
            <a:r>
              <a:rPr lang="en-US" sz="3600" b="1" u="sng">
                <a:solidFill>
                  <a:srgbClr val="FF0000"/>
                </a:solidFill>
                <a:latin typeface="Calibri"/>
                <a:ea typeface="Calibri"/>
                <a:cs typeface="Calibri"/>
                <a:sym typeface="Calibri"/>
              </a:rPr>
              <a:t>sun  </a:t>
            </a:r>
            <a:r>
              <a:rPr lang="en-US" sz="3600">
                <a:solidFill>
                  <a:schemeClr val="dk1"/>
                </a:solidFill>
                <a:latin typeface="Calibri"/>
                <a:ea typeface="Calibri"/>
                <a:cs typeface="Calibri"/>
                <a:sym typeface="Calibri"/>
              </a:rPr>
              <a:t>to make their own food. </a:t>
            </a:r>
            <a:endParaRPr sz="3600" b="0" i="0" u="none" strike="noStrike" cap="none">
              <a:solidFill>
                <a:schemeClr val="dk1"/>
              </a:solidFill>
              <a:latin typeface="Calibri"/>
              <a:ea typeface="Calibri"/>
              <a:cs typeface="Calibri"/>
              <a:sym typeface="Calibri"/>
            </a:endParaRPr>
          </a:p>
        </p:txBody>
      </p:sp>
      <p:sp>
        <p:nvSpPr>
          <p:cNvPr id="232" name="Google Shape;232;g292111a11e0_0_51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3" name="Google Shape;233;g292111a11e0_0_519"/>
          <p:cNvPicPr preferRelativeResize="0"/>
          <p:nvPr/>
        </p:nvPicPr>
        <p:blipFill>
          <a:blip r:embed="rId4">
            <a:alphaModFix/>
          </a:blip>
          <a:stretch>
            <a:fillRect/>
          </a:stretch>
        </p:blipFill>
        <p:spPr>
          <a:xfrm>
            <a:off x="1476498" y="2143225"/>
            <a:ext cx="6191001" cy="4165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40" name="Google Shape;240;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4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g27e576c1a67_0_446"/>
          <p:cNvPicPr preferRelativeResize="0"/>
          <p:nvPr/>
        </p:nvPicPr>
        <p:blipFill>
          <a:blip r:embed="rId4">
            <a:alphaModFix/>
          </a:blip>
          <a:stretch>
            <a:fillRect/>
          </a:stretch>
        </p:blipFill>
        <p:spPr>
          <a:xfrm>
            <a:off x="1335950" y="2075850"/>
            <a:ext cx="6472099" cy="4314725"/>
          </a:xfrm>
          <a:prstGeom prst="rect">
            <a:avLst/>
          </a:prstGeom>
          <a:noFill/>
          <a:ln>
            <a:noFill/>
          </a:ln>
        </p:spPr>
      </p:pic>
      <p:sp>
        <p:nvSpPr>
          <p:cNvPr id="247" name="Google Shape;247;g27e576c1a67_0_446"/>
          <p:cNvSpPr txBox="1"/>
          <p:nvPr/>
        </p:nvSpPr>
        <p:spPr>
          <a:xfrm>
            <a:off x="836350" y="313625"/>
            <a:ext cx="7610700" cy="10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a:solidFill>
                  <a:srgbClr val="008000"/>
                </a:solidFill>
                <a:latin typeface="Calibri"/>
                <a:ea typeface="Calibri"/>
                <a:cs typeface="Calibri"/>
                <a:sym typeface="Calibri"/>
              </a:rPr>
              <a:t>Green plants</a:t>
            </a:r>
            <a:r>
              <a:rPr lang="en-US" sz="4400">
                <a:solidFill>
                  <a:schemeClr val="dk1"/>
                </a:solidFill>
                <a:latin typeface="Calibri"/>
                <a:ea typeface="Calibri"/>
                <a:cs typeface="Calibri"/>
                <a:sym typeface="Calibri"/>
              </a:rPr>
              <a:t> make their own food using photosynthesis</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7e576c1a67_0_76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 name="Google Shape;253;g27e576c1a67_0_760"/>
          <p:cNvPicPr preferRelativeResize="0"/>
          <p:nvPr/>
        </p:nvPicPr>
        <p:blipFill>
          <a:blip r:embed="rId4">
            <a:alphaModFix/>
          </a:blip>
          <a:stretch>
            <a:fillRect/>
          </a:stretch>
        </p:blipFill>
        <p:spPr>
          <a:xfrm>
            <a:off x="330975" y="4156650"/>
            <a:ext cx="5325950" cy="2282550"/>
          </a:xfrm>
          <a:prstGeom prst="rect">
            <a:avLst/>
          </a:prstGeom>
          <a:noFill/>
          <a:ln>
            <a:noFill/>
          </a:ln>
        </p:spPr>
      </p:pic>
      <p:sp>
        <p:nvSpPr>
          <p:cNvPr id="254" name="Google Shape;254;g27e576c1a67_0_760"/>
          <p:cNvSpPr/>
          <p:nvPr/>
        </p:nvSpPr>
        <p:spPr>
          <a:xfrm rot="-2037449">
            <a:off x="3967143" y="3888736"/>
            <a:ext cx="2210615" cy="392732"/>
          </a:xfrm>
          <a:prstGeom prst="leftArrow">
            <a:avLst>
              <a:gd name="adj1" fmla="val 266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55" name="Google Shape;255;g27e576c1a67_0_760" descr="40,500+ Sun Clip Art Illustrations, Royalty-Free Vector Graphics &amp; Clip Art  - iStock | Sunshine, Sunny, Summer"/>
          <p:cNvPicPr preferRelativeResize="0"/>
          <p:nvPr/>
        </p:nvPicPr>
        <p:blipFill>
          <a:blip r:embed="rId5">
            <a:alphaModFix/>
          </a:blip>
          <a:stretch>
            <a:fillRect/>
          </a:stretch>
        </p:blipFill>
        <p:spPr>
          <a:xfrm>
            <a:off x="6098902" y="1726975"/>
            <a:ext cx="2717600" cy="2630875"/>
          </a:xfrm>
          <a:prstGeom prst="rect">
            <a:avLst/>
          </a:prstGeom>
          <a:noFill/>
          <a:ln>
            <a:noFill/>
          </a:ln>
        </p:spPr>
      </p:pic>
      <p:sp>
        <p:nvSpPr>
          <p:cNvPr id="256" name="Google Shape;256;g27e576c1a67_0_760"/>
          <p:cNvSpPr txBox="1"/>
          <p:nvPr/>
        </p:nvSpPr>
        <p:spPr>
          <a:xfrm>
            <a:off x="836350" y="313625"/>
            <a:ext cx="7610700" cy="10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008000"/>
                </a:solidFill>
                <a:latin typeface="Calibri"/>
                <a:ea typeface="Calibri"/>
                <a:cs typeface="Calibri"/>
                <a:sym typeface="Calibri"/>
              </a:rPr>
              <a:t>Chlorophyll</a:t>
            </a:r>
            <a:r>
              <a:rPr lang="en-US" sz="4400" dirty="0">
                <a:solidFill>
                  <a:schemeClr val="dk1"/>
                </a:solidFill>
                <a:latin typeface="Calibri"/>
                <a:ea typeface="Calibri"/>
                <a:cs typeface="Calibri"/>
                <a:sym typeface="Calibri"/>
              </a:rPr>
              <a:t> in the green leaves traps the sun’s energy</a:t>
            </a:r>
            <a:endParaRPr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7e576c1a67_0_73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7e576c1a67_0_736"/>
          <p:cNvSpPr txBox="1"/>
          <p:nvPr/>
        </p:nvSpPr>
        <p:spPr>
          <a:xfrm>
            <a:off x="966375" y="5519850"/>
            <a:ext cx="7443600" cy="87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4400" b="1" dirty="0">
                <a:solidFill>
                  <a:srgbClr val="008000"/>
                </a:solidFill>
                <a:latin typeface="Calibri"/>
                <a:ea typeface="Calibri"/>
                <a:cs typeface="Calibri"/>
                <a:sym typeface="Calibri"/>
              </a:rPr>
              <a:t>Green plants</a:t>
            </a:r>
            <a:r>
              <a:rPr lang="en-US" sz="4400" dirty="0">
                <a:solidFill>
                  <a:schemeClr val="dk1"/>
                </a:solidFill>
                <a:latin typeface="Calibri"/>
                <a:ea typeface="Calibri"/>
                <a:cs typeface="Calibri"/>
                <a:sym typeface="Calibri"/>
              </a:rPr>
              <a:t> are producers</a:t>
            </a:r>
            <a:endParaRPr sz="44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263" name="Google Shape;263;g27e576c1a67_0_736"/>
          <p:cNvPicPr preferRelativeResize="0"/>
          <p:nvPr/>
        </p:nvPicPr>
        <p:blipFill>
          <a:blip r:embed="rId4">
            <a:alphaModFix/>
          </a:blip>
          <a:stretch>
            <a:fillRect/>
          </a:stretch>
        </p:blipFill>
        <p:spPr>
          <a:xfrm>
            <a:off x="2789088" y="507850"/>
            <a:ext cx="3565825" cy="4551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Producer</a:t>
            </a:r>
            <a:endParaRPr sz="6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876063" y="1481690"/>
            <a:ext cx="7391870" cy="49729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7430209113_0_102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7430209113_0_1020"/>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process do green plants use to create their own food?</a:t>
            </a:r>
            <a:endParaRPr sz="1800" b="0" i="0" u="none" strike="noStrike" cap="none">
              <a:solidFill>
                <a:srgbClr val="000000"/>
              </a:solidFill>
              <a:latin typeface="Calibri"/>
              <a:ea typeface="Calibri"/>
              <a:cs typeface="Calibri"/>
              <a:sym typeface="Calibri"/>
            </a:endParaRPr>
          </a:p>
        </p:txBody>
      </p:sp>
      <p:sp>
        <p:nvSpPr>
          <p:cNvPr id="277" name="Google Shape;277;g27430209113_0_1020"/>
          <p:cNvSpPr txBox="1"/>
          <p:nvPr/>
        </p:nvSpPr>
        <p:spPr>
          <a:xfrm>
            <a:off x="428401" y="1856400"/>
            <a:ext cx="7882500" cy="17547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Erosion</a:t>
            </a:r>
            <a:endParaRPr sz="3600">
              <a:latin typeface="Calibri"/>
              <a:ea typeface="Calibri"/>
              <a:cs typeface="Calibri"/>
              <a:sym typeface="Calibri"/>
            </a:endParaRPr>
          </a:p>
          <a:p>
            <a:pPr marL="457200" marR="0" lvl="0" indent="-457200" algn="l" rtl="0">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Photosynthesis</a:t>
            </a:r>
            <a:endParaRPr sz="3600">
              <a:latin typeface="Calibri"/>
              <a:ea typeface="Calibri"/>
              <a:cs typeface="Calibri"/>
              <a:sym typeface="Calibri"/>
            </a:endParaRPr>
          </a:p>
          <a:p>
            <a:pPr marL="457200" marR="0" lvl="0" indent="-457200" algn="l" rtl="0">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Melting</a:t>
            </a:r>
            <a:endParaRPr sz="3600">
              <a:latin typeface="Calibri"/>
              <a:ea typeface="Calibri"/>
              <a:cs typeface="Calibri"/>
              <a:sym typeface="Calibri"/>
            </a:endParaRPr>
          </a:p>
        </p:txBody>
      </p:sp>
      <p:pic>
        <p:nvPicPr>
          <p:cNvPr id="278" name="Google Shape;278;g27430209113_0_1020"/>
          <p:cNvPicPr preferRelativeResize="0"/>
          <p:nvPr/>
        </p:nvPicPr>
        <p:blipFill>
          <a:blip r:embed="rId4">
            <a:alphaModFix/>
          </a:blip>
          <a:stretch>
            <a:fillRect/>
          </a:stretch>
        </p:blipFill>
        <p:spPr>
          <a:xfrm>
            <a:off x="3836150" y="3157200"/>
            <a:ext cx="4850074" cy="3233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292111a11e0_0_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292111a11e0_0_86"/>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What process do green plants use to create their own food?</a:t>
            </a:r>
            <a:endParaRPr sz="1800" b="0" i="0" u="none" strike="noStrike" cap="none">
              <a:solidFill>
                <a:srgbClr val="000000"/>
              </a:solidFill>
              <a:latin typeface="Calibri"/>
              <a:ea typeface="Calibri"/>
              <a:cs typeface="Calibri"/>
              <a:sym typeface="Calibri"/>
            </a:endParaRPr>
          </a:p>
        </p:txBody>
      </p:sp>
      <p:sp>
        <p:nvSpPr>
          <p:cNvPr id="286" name="Google Shape;286;g292111a11e0_0_86"/>
          <p:cNvSpPr txBox="1"/>
          <p:nvPr/>
        </p:nvSpPr>
        <p:spPr>
          <a:xfrm>
            <a:off x="428401" y="1856400"/>
            <a:ext cx="7882500" cy="17547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Erosion</a:t>
            </a:r>
            <a:endParaRPr sz="3600">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b="1">
                <a:solidFill>
                  <a:srgbClr val="FF0000"/>
                </a:solidFill>
                <a:latin typeface="Calibri"/>
                <a:ea typeface="Calibri"/>
                <a:cs typeface="Calibri"/>
                <a:sym typeface="Calibri"/>
              </a:rPr>
              <a:t>Photosynthesis</a:t>
            </a:r>
            <a:endParaRPr sz="3600" b="1">
              <a:solidFill>
                <a:srgbClr val="FF0000"/>
              </a:solidFill>
              <a:latin typeface="Calibri"/>
              <a:ea typeface="Calibri"/>
              <a:cs typeface="Calibri"/>
              <a:sym typeface="Calibri"/>
            </a:endParaRPr>
          </a:p>
          <a:p>
            <a:pPr marL="457200" marR="0" lvl="0" indent="-457200" algn="l" rtl="0">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Melting</a:t>
            </a:r>
            <a:endParaRPr sz="3600">
              <a:latin typeface="Calibri"/>
              <a:ea typeface="Calibri"/>
              <a:cs typeface="Calibri"/>
              <a:sym typeface="Calibri"/>
            </a:endParaRPr>
          </a:p>
        </p:txBody>
      </p:sp>
      <p:pic>
        <p:nvPicPr>
          <p:cNvPr id="287" name="Google Shape;287;g292111a11e0_0_86"/>
          <p:cNvPicPr preferRelativeResize="0"/>
          <p:nvPr/>
        </p:nvPicPr>
        <p:blipFill>
          <a:blip r:embed="rId4">
            <a:alphaModFix/>
          </a:blip>
          <a:stretch>
            <a:fillRect/>
          </a:stretch>
        </p:blipFill>
        <p:spPr>
          <a:xfrm>
            <a:off x="3836150" y="3157200"/>
            <a:ext cx="4850074" cy="3233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92111a11e0_0_7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292111a11e0_0_75"/>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The sun’s energy comes is trapped by the plant’s roots. </a:t>
            </a:r>
            <a:endParaRPr sz="1800" b="0" i="0" u="none" strike="noStrike" cap="none">
              <a:solidFill>
                <a:srgbClr val="000000"/>
              </a:solidFill>
              <a:latin typeface="Calibri"/>
              <a:ea typeface="Calibri"/>
              <a:cs typeface="Calibri"/>
              <a:sym typeface="Calibri"/>
            </a:endParaRPr>
          </a:p>
        </p:txBody>
      </p:sp>
      <p:sp>
        <p:nvSpPr>
          <p:cNvPr id="295" name="Google Shape;295;g292111a11e0_0_75"/>
          <p:cNvSpPr txBox="1"/>
          <p:nvPr/>
        </p:nvSpPr>
        <p:spPr>
          <a:xfrm>
            <a:off x="428401" y="1856400"/>
            <a:ext cx="7882500" cy="12006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True</a:t>
            </a:r>
            <a:endParaRPr sz="3600">
              <a:latin typeface="Calibri"/>
              <a:ea typeface="Calibri"/>
              <a:cs typeface="Calibri"/>
              <a:sym typeface="Calibri"/>
            </a:endParaRPr>
          </a:p>
          <a:p>
            <a:pPr marL="457200" marR="0" lvl="0" indent="-457200" algn="l" rtl="0">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False</a:t>
            </a:r>
            <a:endParaRPr sz="3600">
              <a:latin typeface="Calibri"/>
              <a:ea typeface="Calibri"/>
              <a:cs typeface="Calibri"/>
              <a:sym typeface="Calibri"/>
            </a:endParaRPr>
          </a:p>
        </p:txBody>
      </p:sp>
      <p:pic>
        <p:nvPicPr>
          <p:cNvPr id="296" name="Google Shape;296;g292111a11e0_0_75"/>
          <p:cNvPicPr preferRelativeResize="0"/>
          <p:nvPr/>
        </p:nvPicPr>
        <p:blipFill>
          <a:blip r:embed="rId4">
            <a:alphaModFix/>
          </a:blip>
          <a:stretch>
            <a:fillRect/>
          </a:stretch>
        </p:blipFill>
        <p:spPr>
          <a:xfrm>
            <a:off x="330975" y="4156650"/>
            <a:ext cx="5325950" cy="2282550"/>
          </a:xfrm>
          <a:prstGeom prst="rect">
            <a:avLst/>
          </a:prstGeom>
          <a:noFill/>
          <a:ln>
            <a:noFill/>
          </a:ln>
        </p:spPr>
      </p:pic>
      <p:sp>
        <p:nvSpPr>
          <p:cNvPr id="297" name="Google Shape;297;g292111a11e0_0_75"/>
          <p:cNvSpPr/>
          <p:nvPr/>
        </p:nvSpPr>
        <p:spPr>
          <a:xfrm rot="-2037449">
            <a:off x="3967143" y="3888736"/>
            <a:ext cx="2210615" cy="392732"/>
          </a:xfrm>
          <a:prstGeom prst="leftArrow">
            <a:avLst>
              <a:gd name="adj1" fmla="val 266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98" name="Google Shape;298;g292111a11e0_0_75" descr="40,500+ Sun Clip Art Illustrations, Royalty-Free Vector Graphics &amp; Clip Art  - iStock | Sunshine, Sunny, Summer"/>
          <p:cNvPicPr preferRelativeResize="0"/>
          <p:nvPr/>
        </p:nvPicPr>
        <p:blipFill>
          <a:blip r:embed="rId5">
            <a:alphaModFix/>
          </a:blip>
          <a:stretch>
            <a:fillRect/>
          </a:stretch>
        </p:blipFill>
        <p:spPr>
          <a:xfrm>
            <a:off x="6098902" y="1726975"/>
            <a:ext cx="2717600" cy="2630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292111a11e0_0_9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292111a11e0_0_94"/>
          <p:cNvSpPr txBox="1"/>
          <p:nvPr/>
        </p:nvSpPr>
        <p:spPr>
          <a:xfrm>
            <a:off x="1007776" y="135875"/>
            <a:ext cx="7882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The sun’s energy comes is trapped by the plant’s roots. </a:t>
            </a:r>
            <a:endParaRPr sz="1800" b="0" i="0" u="none" strike="noStrike" cap="none">
              <a:solidFill>
                <a:srgbClr val="000000"/>
              </a:solidFill>
              <a:latin typeface="Calibri"/>
              <a:ea typeface="Calibri"/>
              <a:cs typeface="Calibri"/>
              <a:sym typeface="Calibri"/>
            </a:endParaRPr>
          </a:p>
        </p:txBody>
      </p:sp>
      <p:sp>
        <p:nvSpPr>
          <p:cNvPr id="306" name="Google Shape;306;g292111a11e0_0_94"/>
          <p:cNvSpPr txBox="1"/>
          <p:nvPr/>
        </p:nvSpPr>
        <p:spPr>
          <a:xfrm>
            <a:off x="428401" y="1856400"/>
            <a:ext cx="7882500" cy="12006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True</a:t>
            </a:r>
            <a:endParaRPr sz="3600">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b="1">
                <a:solidFill>
                  <a:srgbClr val="FF0000"/>
                </a:solidFill>
                <a:latin typeface="Calibri"/>
                <a:ea typeface="Calibri"/>
                <a:cs typeface="Calibri"/>
                <a:sym typeface="Calibri"/>
              </a:rPr>
              <a:t>False</a:t>
            </a:r>
            <a:endParaRPr sz="3600" b="1">
              <a:solidFill>
                <a:srgbClr val="FF0000"/>
              </a:solidFill>
              <a:latin typeface="Calibri"/>
              <a:ea typeface="Calibri"/>
              <a:cs typeface="Calibri"/>
              <a:sym typeface="Calibri"/>
            </a:endParaRPr>
          </a:p>
        </p:txBody>
      </p:sp>
      <p:pic>
        <p:nvPicPr>
          <p:cNvPr id="307" name="Google Shape;307;g292111a11e0_0_94"/>
          <p:cNvPicPr preferRelativeResize="0"/>
          <p:nvPr/>
        </p:nvPicPr>
        <p:blipFill>
          <a:blip r:embed="rId4">
            <a:alphaModFix/>
          </a:blip>
          <a:stretch>
            <a:fillRect/>
          </a:stretch>
        </p:blipFill>
        <p:spPr>
          <a:xfrm>
            <a:off x="330975" y="4156650"/>
            <a:ext cx="5325950" cy="2282550"/>
          </a:xfrm>
          <a:prstGeom prst="rect">
            <a:avLst/>
          </a:prstGeom>
          <a:noFill/>
          <a:ln>
            <a:noFill/>
          </a:ln>
        </p:spPr>
      </p:pic>
      <p:sp>
        <p:nvSpPr>
          <p:cNvPr id="308" name="Google Shape;308;g292111a11e0_0_94"/>
          <p:cNvSpPr/>
          <p:nvPr/>
        </p:nvSpPr>
        <p:spPr>
          <a:xfrm rot="-2037449">
            <a:off x="3967143" y="3888736"/>
            <a:ext cx="2210615" cy="392732"/>
          </a:xfrm>
          <a:prstGeom prst="leftArrow">
            <a:avLst>
              <a:gd name="adj1" fmla="val 266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09" name="Google Shape;309;g292111a11e0_0_94" descr="40,500+ Sun Clip Art Illustrations, Royalty-Free Vector Graphics &amp; Clip Art  - iStock | Sunshine, Sunny, Summer"/>
          <p:cNvPicPr preferRelativeResize="0"/>
          <p:nvPr/>
        </p:nvPicPr>
        <p:blipFill>
          <a:blip r:embed="rId5">
            <a:alphaModFix/>
          </a:blip>
          <a:stretch>
            <a:fillRect/>
          </a:stretch>
        </p:blipFill>
        <p:spPr>
          <a:xfrm>
            <a:off x="6098902" y="1726975"/>
            <a:ext cx="2717600" cy="2630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3" name="Google Shape;323;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2" name="Google Shape;324;g27e576c1a67_0_796">
            <a:extLst>
              <a:ext uri="{FF2B5EF4-FFF2-40B4-BE49-F238E27FC236}">
                <a16:creationId xmlns:a16="http://schemas.microsoft.com/office/drawing/2014/main" id="{4B76498B-2092-AD6E-8F86-2EB0047A33D6}"/>
              </a:ext>
            </a:extLst>
          </p:cNvPr>
          <p:cNvPicPr preferRelativeResize="0"/>
          <p:nvPr/>
        </p:nvPicPr>
        <p:blipFill>
          <a:blip r:embed="rId5">
            <a:alphaModFix/>
          </a:blip>
          <a:stretch>
            <a:fillRect/>
          </a:stretch>
        </p:blipFill>
        <p:spPr>
          <a:xfrm rot="134509">
            <a:off x="292315" y="1371358"/>
            <a:ext cx="8559371" cy="5663451"/>
          </a:xfrm>
          <a:prstGeom prst="rect">
            <a:avLst/>
          </a:prstGeom>
          <a:noFill/>
          <a:ln>
            <a:noFill/>
          </a:ln>
        </p:spPr>
      </p:pic>
      <p:sp>
        <p:nvSpPr>
          <p:cNvPr id="3" name="TextBox 2">
            <a:extLst>
              <a:ext uri="{FF2B5EF4-FFF2-40B4-BE49-F238E27FC236}">
                <a16:creationId xmlns:a16="http://schemas.microsoft.com/office/drawing/2014/main" id="{91F68EA9-4757-95AC-BE77-3ADC6570285B}"/>
              </a:ext>
            </a:extLst>
          </p:cNvPr>
          <p:cNvSpPr txBox="1"/>
          <p:nvPr/>
        </p:nvSpPr>
        <p:spPr>
          <a:xfrm>
            <a:off x="627651" y="733152"/>
            <a:ext cx="7888698" cy="646331"/>
          </a:xfrm>
          <a:prstGeom prst="rect">
            <a:avLst/>
          </a:prstGeom>
          <a:noFill/>
        </p:spPr>
        <p:txBody>
          <a:bodyPr wrap="none" rtlCol="0">
            <a:spAutoFit/>
          </a:bodyPr>
          <a:lstStyle/>
          <a:p>
            <a:pPr algn="ctr"/>
            <a:r>
              <a:rPr lang="en-US" sz="3600" dirty="0">
                <a:latin typeface="Calibri" panose="020F0502020204030204" pitchFamily="34" charset="0"/>
                <a:cs typeface="Calibri" panose="020F0502020204030204" pitchFamily="34" charset="0"/>
              </a:rPr>
              <a:t>Sunflowers are an example of a producer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7e576c1a67_0_80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1" name="Google Shape;331;g27e576c1a67_0_803"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2" name="Google Shape;332;g27e576c1a67_0_803">
            <a:extLst>
              <a:ext uri="{FF2B5EF4-FFF2-40B4-BE49-F238E27FC236}">
                <a16:creationId xmlns:a16="http://schemas.microsoft.com/office/drawing/2014/main" id="{E1065575-E694-6A34-FEFB-AD410CB4707F}"/>
              </a:ext>
            </a:extLst>
          </p:cNvPr>
          <p:cNvPicPr preferRelativeResize="0"/>
          <p:nvPr/>
        </p:nvPicPr>
        <p:blipFill>
          <a:blip r:embed="rId5">
            <a:alphaModFix/>
          </a:blip>
          <a:stretch>
            <a:fillRect/>
          </a:stretch>
        </p:blipFill>
        <p:spPr>
          <a:xfrm>
            <a:off x="1009650" y="1845999"/>
            <a:ext cx="7494725" cy="5012001"/>
          </a:xfrm>
          <a:prstGeom prst="rect">
            <a:avLst/>
          </a:prstGeom>
          <a:noFill/>
          <a:ln>
            <a:noFill/>
          </a:ln>
        </p:spPr>
      </p:pic>
      <p:sp>
        <p:nvSpPr>
          <p:cNvPr id="3" name="TextBox 2">
            <a:extLst>
              <a:ext uri="{FF2B5EF4-FFF2-40B4-BE49-F238E27FC236}">
                <a16:creationId xmlns:a16="http://schemas.microsoft.com/office/drawing/2014/main" id="{56DC3B4E-8DA3-D727-87B3-16D82ACD0A68}"/>
              </a:ext>
            </a:extLst>
          </p:cNvPr>
          <p:cNvSpPr txBox="1"/>
          <p:nvPr/>
        </p:nvSpPr>
        <p:spPr>
          <a:xfrm>
            <a:off x="731044" y="937950"/>
            <a:ext cx="7681911" cy="646331"/>
          </a:xfrm>
          <a:prstGeom prst="rect">
            <a:avLst/>
          </a:prstGeom>
          <a:noFill/>
        </p:spPr>
        <p:txBody>
          <a:bodyPr wrap="none" rtlCol="0">
            <a:spAutoFit/>
          </a:bodyPr>
          <a:lstStyle/>
          <a:p>
            <a:pPr algn="ctr"/>
            <a:r>
              <a:rPr lang="en-US" sz="3600" dirty="0">
                <a:latin typeface="Calibri" panose="020F0502020204030204" pitchFamily="34" charset="0"/>
                <a:cs typeface="Calibri" panose="020F0502020204030204" pitchFamily="34" charset="0"/>
              </a:rPr>
              <a:t>Trees are also an example of a producer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9" name="Google Shape;339;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6" name="Google Shape;346;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Google Shape;347;g25e11802ac4_0_864">
            <a:extLst>
              <a:ext uri="{FF2B5EF4-FFF2-40B4-BE49-F238E27FC236}">
                <a16:creationId xmlns:a16="http://schemas.microsoft.com/office/drawing/2014/main" id="{098AEF71-09FC-22D6-C777-9097EF88632F}"/>
              </a:ext>
            </a:extLst>
          </p:cNvPr>
          <p:cNvPicPr preferRelativeResize="0"/>
          <p:nvPr/>
        </p:nvPicPr>
        <p:blipFill>
          <a:blip r:embed="rId5">
            <a:alphaModFix/>
          </a:blip>
          <a:stretch>
            <a:fillRect/>
          </a:stretch>
        </p:blipFill>
        <p:spPr>
          <a:xfrm>
            <a:off x="989200" y="2181200"/>
            <a:ext cx="7165600" cy="4676800"/>
          </a:xfrm>
          <a:prstGeom prst="rect">
            <a:avLst/>
          </a:prstGeom>
          <a:noFill/>
          <a:ln>
            <a:noFill/>
          </a:ln>
        </p:spPr>
      </p:pic>
      <p:sp>
        <p:nvSpPr>
          <p:cNvPr id="3" name="TextBox 2">
            <a:extLst>
              <a:ext uri="{FF2B5EF4-FFF2-40B4-BE49-F238E27FC236}">
                <a16:creationId xmlns:a16="http://schemas.microsoft.com/office/drawing/2014/main" id="{1C79F2A2-6DC5-A047-AEEF-256ED3E8788D}"/>
              </a:ext>
            </a:extLst>
          </p:cNvPr>
          <p:cNvSpPr txBox="1"/>
          <p:nvPr/>
        </p:nvSpPr>
        <p:spPr>
          <a:xfrm>
            <a:off x="558648" y="1123177"/>
            <a:ext cx="8026556" cy="646331"/>
          </a:xfrm>
          <a:prstGeom prst="rect">
            <a:avLst/>
          </a:prstGeom>
          <a:noFill/>
        </p:spPr>
        <p:txBody>
          <a:bodyPr wrap="none" rtlCol="0">
            <a:spAutoFit/>
          </a:bodyPr>
          <a:lstStyle/>
          <a:p>
            <a:pPr algn="ctr"/>
            <a:r>
              <a:rPr lang="en-US" sz="3600" dirty="0">
                <a:latin typeface="Calibri" panose="020F0502020204030204" pitchFamily="34" charset="0"/>
                <a:cs typeface="Calibri" panose="020F0502020204030204" pitchFamily="34" charset="0"/>
              </a:rPr>
              <a:t>Moose are NOT an example of a producer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producers interact with other plants and animals?</a:t>
            </a:r>
            <a:endParaRPr sz="1400" b="0" i="0" u="none" strike="noStrike" cap="non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2407713" y="1672700"/>
            <a:ext cx="4830975" cy="48177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4" name="Google Shape;354;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 name="Google Shape;355;g25e11802ac4_0_780">
            <a:extLst>
              <a:ext uri="{FF2B5EF4-FFF2-40B4-BE49-F238E27FC236}">
                <a16:creationId xmlns:a16="http://schemas.microsoft.com/office/drawing/2014/main" id="{E444DE16-57B1-0D6D-CB69-4365E1CB41C7}"/>
              </a:ext>
            </a:extLst>
          </p:cNvPr>
          <p:cNvPicPr preferRelativeResize="0"/>
          <p:nvPr/>
        </p:nvPicPr>
        <p:blipFill>
          <a:blip r:embed="rId5">
            <a:alphaModFix/>
          </a:blip>
          <a:stretch>
            <a:fillRect/>
          </a:stretch>
        </p:blipFill>
        <p:spPr>
          <a:xfrm>
            <a:off x="581487" y="2366000"/>
            <a:ext cx="7981026" cy="4492000"/>
          </a:xfrm>
          <a:prstGeom prst="rect">
            <a:avLst/>
          </a:prstGeom>
          <a:noFill/>
          <a:ln>
            <a:noFill/>
          </a:ln>
        </p:spPr>
      </p:pic>
      <p:sp>
        <p:nvSpPr>
          <p:cNvPr id="3" name="TextBox 2">
            <a:extLst>
              <a:ext uri="{FF2B5EF4-FFF2-40B4-BE49-F238E27FC236}">
                <a16:creationId xmlns:a16="http://schemas.microsoft.com/office/drawing/2014/main" id="{23125593-9895-7C08-EC38-B017E5451BD9}"/>
              </a:ext>
            </a:extLst>
          </p:cNvPr>
          <p:cNvSpPr txBox="1"/>
          <p:nvPr/>
        </p:nvSpPr>
        <p:spPr>
          <a:xfrm>
            <a:off x="2370117" y="431799"/>
            <a:ext cx="4403770" cy="1200329"/>
          </a:xfrm>
          <a:prstGeom prst="rect">
            <a:avLst/>
          </a:prstGeom>
          <a:noFill/>
        </p:spPr>
        <p:txBody>
          <a:bodyPr wrap="none" rtlCol="0">
            <a:spAutoFit/>
          </a:bodyPr>
          <a:lstStyle/>
          <a:p>
            <a:pPr algn="ctr"/>
            <a:r>
              <a:rPr lang="en-US" sz="3600" dirty="0">
                <a:latin typeface="Calibri" panose="020F0502020204030204" pitchFamily="34" charset="0"/>
                <a:cs typeface="Calibri" panose="020F0502020204030204" pitchFamily="34" charset="0"/>
              </a:rPr>
              <a:t>Bears are also NOT an </a:t>
            </a:r>
          </a:p>
          <a:p>
            <a:pPr algn="ctr"/>
            <a:r>
              <a:rPr lang="en-US" sz="3600" dirty="0">
                <a:latin typeface="Calibri" panose="020F0502020204030204" pitchFamily="34" charset="0"/>
                <a:cs typeface="Calibri" panose="020F0502020204030204" pitchFamily="34" charset="0"/>
              </a:rPr>
              <a:t>example of a producer</a:t>
            </a:r>
            <a:endParaRPr lang="en-US" sz="200" u="sng" dirty="0">
              <a:latin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7430209113_0_1469"/>
          <p:cNvSpPr txBox="1"/>
          <p:nvPr/>
        </p:nvSpPr>
        <p:spPr>
          <a:xfrm>
            <a:off x="1028700" y="424771"/>
            <a:ext cx="767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Which one is NOT a producer?</a:t>
            </a:r>
            <a:endParaRPr sz="1400" b="0" i="0" u="none" strike="noStrike" cap="none">
              <a:solidFill>
                <a:srgbClr val="000000"/>
              </a:solidFill>
              <a:latin typeface="Arial"/>
              <a:ea typeface="Arial"/>
              <a:cs typeface="Arial"/>
              <a:sym typeface="Arial"/>
            </a:endParaRPr>
          </a:p>
        </p:txBody>
      </p:sp>
      <p:sp>
        <p:nvSpPr>
          <p:cNvPr id="368" name="Google Shape;368;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9" name="Google Shape;369;g27430209113_0_1469"/>
          <p:cNvPicPr preferRelativeResize="0"/>
          <p:nvPr/>
        </p:nvPicPr>
        <p:blipFill>
          <a:blip r:embed="rId4">
            <a:alphaModFix/>
          </a:blip>
          <a:stretch>
            <a:fillRect/>
          </a:stretch>
        </p:blipFill>
        <p:spPr>
          <a:xfrm>
            <a:off x="298750" y="2582200"/>
            <a:ext cx="2592401" cy="3151149"/>
          </a:xfrm>
          <a:prstGeom prst="rect">
            <a:avLst/>
          </a:prstGeom>
          <a:noFill/>
          <a:ln>
            <a:noFill/>
          </a:ln>
        </p:spPr>
      </p:pic>
      <p:pic>
        <p:nvPicPr>
          <p:cNvPr id="370" name="Google Shape;370;g27430209113_0_1469"/>
          <p:cNvPicPr preferRelativeResize="0"/>
          <p:nvPr/>
        </p:nvPicPr>
        <p:blipFill>
          <a:blip r:embed="rId5">
            <a:alphaModFix/>
          </a:blip>
          <a:stretch>
            <a:fillRect/>
          </a:stretch>
        </p:blipFill>
        <p:spPr>
          <a:xfrm>
            <a:off x="3488163" y="2226750"/>
            <a:ext cx="2758374" cy="3506601"/>
          </a:xfrm>
          <a:prstGeom prst="rect">
            <a:avLst/>
          </a:prstGeom>
          <a:noFill/>
          <a:ln>
            <a:noFill/>
          </a:ln>
        </p:spPr>
      </p:pic>
      <p:pic>
        <p:nvPicPr>
          <p:cNvPr id="371" name="Google Shape;371;g27430209113_0_1469"/>
          <p:cNvPicPr preferRelativeResize="0"/>
          <p:nvPr/>
        </p:nvPicPr>
        <p:blipFill>
          <a:blip r:embed="rId6">
            <a:alphaModFix/>
          </a:blip>
          <a:stretch>
            <a:fillRect/>
          </a:stretch>
        </p:blipFill>
        <p:spPr>
          <a:xfrm>
            <a:off x="6398937" y="2979996"/>
            <a:ext cx="2592662" cy="2592662"/>
          </a:xfrm>
          <a:prstGeom prst="rect">
            <a:avLst/>
          </a:prstGeom>
          <a:noFill/>
          <a:ln>
            <a:noFill/>
          </a:ln>
        </p:spPr>
      </p:pic>
      <p:sp>
        <p:nvSpPr>
          <p:cNvPr id="372" name="Google Shape;372;g27430209113_0_1469"/>
          <p:cNvSpPr txBox="1"/>
          <p:nvPr/>
        </p:nvSpPr>
        <p:spPr>
          <a:xfrm>
            <a:off x="298800" y="5867025"/>
            <a:ext cx="2592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House Plant</a:t>
            </a:r>
            <a:endParaRPr sz="1400" b="0" i="0" u="none" strike="noStrike" cap="none">
              <a:solidFill>
                <a:srgbClr val="000000"/>
              </a:solidFill>
              <a:latin typeface="Arial"/>
              <a:ea typeface="Arial"/>
              <a:cs typeface="Arial"/>
              <a:sym typeface="Arial"/>
            </a:endParaRPr>
          </a:p>
        </p:txBody>
      </p:sp>
      <p:sp>
        <p:nvSpPr>
          <p:cNvPr id="373" name="Google Shape;373;g27430209113_0_1469"/>
          <p:cNvSpPr txBox="1"/>
          <p:nvPr/>
        </p:nvSpPr>
        <p:spPr>
          <a:xfrm>
            <a:off x="3571200" y="5867025"/>
            <a:ext cx="2592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Tree</a:t>
            </a:r>
            <a:endParaRPr sz="1400" b="0" i="0" u="none" strike="noStrike" cap="none">
              <a:solidFill>
                <a:srgbClr val="000000"/>
              </a:solidFill>
              <a:latin typeface="Arial"/>
              <a:ea typeface="Arial"/>
              <a:cs typeface="Arial"/>
              <a:sym typeface="Arial"/>
            </a:endParaRPr>
          </a:p>
        </p:txBody>
      </p:sp>
      <p:sp>
        <p:nvSpPr>
          <p:cNvPr id="374" name="Google Shape;374;g27430209113_0_1469"/>
          <p:cNvSpPr txBox="1"/>
          <p:nvPr/>
        </p:nvSpPr>
        <p:spPr>
          <a:xfrm>
            <a:off x="6399100" y="5867025"/>
            <a:ext cx="2592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Snake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92111a11e0_0_118"/>
          <p:cNvSpPr txBox="1"/>
          <p:nvPr/>
        </p:nvSpPr>
        <p:spPr>
          <a:xfrm>
            <a:off x="1028700" y="424771"/>
            <a:ext cx="767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Which one is NOT a producer?</a:t>
            </a:r>
            <a:endParaRPr sz="1400" b="0" i="0" u="none" strike="noStrike" cap="none">
              <a:solidFill>
                <a:srgbClr val="000000"/>
              </a:solidFill>
              <a:latin typeface="Arial"/>
              <a:ea typeface="Arial"/>
              <a:cs typeface="Arial"/>
              <a:sym typeface="Arial"/>
            </a:endParaRPr>
          </a:p>
        </p:txBody>
      </p:sp>
      <p:sp>
        <p:nvSpPr>
          <p:cNvPr id="381" name="Google Shape;381;g292111a11e0_0_11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2" name="Google Shape;382;g292111a11e0_0_118"/>
          <p:cNvPicPr preferRelativeResize="0"/>
          <p:nvPr/>
        </p:nvPicPr>
        <p:blipFill>
          <a:blip r:embed="rId4">
            <a:alphaModFix/>
          </a:blip>
          <a:stretch>
            <a:fillRect/>
          </a:stretch>
        </p:blipFill>
        <p:spPr>
          <a:xfrm>
            <a:off x="298750" y="2582200"/>
            <a:ext cx="2592401" cy="3151149"/>
          </a:xfrm>
          <a:prstGeom prst="rect">
            <a:avLst/>
          </a:prstGeom>
          <a:noFill/>
          <a:ln>
            <a:noFill/>
          </a:ln>
        </p:spPr>
      </p:pic>
      <p:pic>
        <p:nvPicPr>
          <p:cNvPr id="383" name="Google Shape;383;g292111a11e0_0_118"/>
          <p:cNvPicPr preferRelativeResize="0"/>
          <p:nvPr/>
        </p:nvPicPr>
        <p:blipFill>
          <a:blip r:embed="rId5">
            <a:alphaModFix/>
          </a:blip>
          <a:stretch>
            <a:fillRect/>
          </a:stretch>
        </p:blipFill>
        <p:spPr>
          <a:xfrm>
            <a:off x="3488163" y="2226750"/>
            <a:ext cx="2758374" cy="3506601"/>
          </a:xfrm>
          <a:prstGeom prst="rect">
            <a:avLst/>
          </a:prstGeom>
          <a:noFill/>
          <a:ln>
            <a:noFill/>
          </a:ln>
        </p:spPr>
      </p:pic>
      <p:pic>
        <p:nvPicPr>
          <p:cNvPr id="384" name="Google Shape;384;g292111a11e0_0_118"/>
          <p:cNvPicPr preferRelativeResize="0"/>
          <p:nvPr/>
        </p:nvPicPr>
        <p:blipFill>
          <a:blip r:embed="rId6">
            <a:alphaModFix/>
          </a:blip>
          <a:stretch>
            <a:fillRect/>
          </a:stretch>
        </p:blipFill>
        <p:spPr>
          <a:xfrm>
            <a:off x="6398937" y="2979996"/>
            <a:ext cx="2592662" cy="2592662"/>
          </a:xfrm>
          <a:prstGeom prst="rect">
            <a:avLst/>
          </a:prstGeom>
          <a:noFill/>
          <a:ln>
            <a:noFill/>
          </a:ln>
        </p:spPr>
      </p:pic>
      <p:sp>
        <p:nvSpPr>
          <p:cNvPr id="385" name="Google Shape;385;g292111a11e0_0_118"/>
          <p:cNvSpPr txBox="1"/>
          <p:nvPr/>
        </p:nvSpPr>
        <p:spPr>
          <a:xfrm>
            <a:off x="298800" y="5867025"/>
            <a:ext cx="2592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House Plant</a:t>
            </a:r>
            <a:endParaRPr sz="1400" b="0" i="0" u="none" strike="noStrike" cap="none">
              <a:solidFill>
                <a:srgbClr val="000000"/>
              </a:solidFill>
              <a:latin typeface="Arial"/>
              <a:ea typeface="Arial"/>
              <a:cs typeface="Arial"/>
              <a:sym typeface="Arial"/>
            </a:endParaRPr>
          </a:p>
        </p:txBody>
      </p:sp>
      <p:sp>
        <p:nvSpPr>
          <p:cNvPr id="386" name="Google Shape;386;g292111a11e0_0_118"/>
          <p:cNvSpPr txBox="1"/>
          <p:nvPr/>
        </p:nvSpPr>
        <p:spPr>
          <a:xfrm>
            <a:off x="3571200" y="5867025"/>
            <a:ext cx="2592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Tree</a:t>
            </a:r>
            <a:endParaRPr sz="1400" b="0" i="0" u="none" strike="noStrike" cap="none">
              <a:solidFill>
                <a:srgbClr val="000000"/>
              </a:solidFill>
              <a:latin typeface="Arial"/>
              <a:ea typeface="Arial"/>
              <a:cs typeface="Arial"/>
              <a:sym typeface="Arial"/>
            </a:endParaRPr>
          </a:p>
        </p:txBody>
      </p:sp>
      <p:sp>
        <p:nvSpPr>
          <p:cNvPr id="387" name="Google Shape;387;g292111a11e0_0_118"/>
          <p:cNvSpPr txBox="1"/>
          <p:nvPr/>
        </p:nvSpPr>
        <p:spPr>
          <a:xfrm>
            <a:off x="6399100" y="5867025"/>
            <a:ext cx="2592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Snake</a:t>
            </a:r>
            <a:endParaRPr sz="1400" b="0" i="0" u="none" strike="noStrike" cap="none">
              <a:solidFill>
                <a:srgbClr val="000000"/>
              </a:solidFill>
              <a:latin typeface="Arial"/>
              <a:ea typeface="Arial"/>
              <a:cs typeface="Arial"/>
              <a:sym typeface="Arial"/>
            </a:endParaRPr>
          </a:p>
        </p:txBody>
      </p:sp>
      <p:sp>
        <p:nvSpPr>
          <p:cNvPr id="388" name="Google Shape;388;g292111a11e0_0_118"/>
          <p:cNvSpPr/>
          <p:nvPr/>
        </p:nvSpPr>
        <p:spPr>
          <a:xfrm>
            <a:off x="6410050" y="1957975"/>
            <a:ext cx="2592600" cy="4631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5e11802ac4_0_1043"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g25e11802ac4_0_1043"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5e11802ac4_0_1376"/>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Producer</a:t>
            </a:r>
            <a:endParaRPr/>
          </a:p>
        </p:txBody>
      </p:sp>
      <p:sp>
        <p:nvSpPr>
          <p:cNvPr id="402" name="Google Shape;402;g25e11802ac4_0_13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3" name="Google Shape;403;g25e11802ac4_0_137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04" name="Google Shape;404;g25e11802ac4_0_1376"/>
          <p:cNvSpPr txBox="1"/>
          <p:nvPr/>
        </p:nvSpPr>
        <p:spPr>
          <a:xfrm>
            <a:off x="3524125" y="4098275"/>
            <a:ext cx="1083000" cy="4770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500" b="0" i="0" u="none" strike="noStrike" cap="none">
                <a:solidFill>
                  <a:schemeClr val="dk1"/>
                </a:solidFill>
                <a:latin typeface="Calibri"/>
                <a:ea typeface="Calibri"/>
                <a:cs typeface="Calibri"/>
                <a:sym typeface="Calibri"/>
              </a:rPr>
              <a:t>(root)</a:t>
            </a:r>
            <a:endParaRPr sz="2500" b="0" i="0" u="none" strike="noStrike" cap="none">
              <a:solidFill>
                <a:srgbClr val="000000"/>
              </a:solidFill>
              <a:latin typeface="Arial"/>
              <a:ea typeface="Arial"/>
              <a:cs typeface="Arial"/>
              <a:sym typeface="Arial"/>
            </a:endParaRPr>
          </a:p>
        </p:txBody>
      </p:sp>
      <p:cxnSp>
        <p:nvCxnSpPr>
          <p:cNvPr id="405" name="Google Shape;405;g25e11802ac4_0_1376"/>
          <p:cNvCxnSpPr/>
          <p:nvPr/>
        </p:nvCxnSpPr>
        <p:spPr>
          <a:xfrm>
            <a:off x="6344497" y="2171036"/>
            <a:ext cx="0" cy="15717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120"/>
              </a:srgbClr>
            </a:outerShdw>
          </a:effectLst>
        </p:spPr>
      </p:cxnSp>
      <p:sp>
        <p:nvSpPr>
          <p:cNvPr id="406" name="Google Shape;406;g25e11802ac4_0_1376"/>
          <p:cNvSpPr txBox="1"/>
          <p:nvPr/>
        </p:nvSpPr>
        <p:spPr>
          <a:xfrm>
            <a:off x="5788300" y="4098275"/>
            <a:ext cx="1083000" cy="4770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500">
                <a:solidFill>
                  <a:schemeClr val="dk1"/>
                </a:solidFill>
                <a:latin typeface="Calibri"/>
                <a:ea typeface="Calibri"/>
                <a:cs typeface="Calibri"/>
                <a:sym typeface="Calibri"/>
              </a:rPr>
              <a:t>(suffix)</a:t>
            </a:r>
            <a:endParaRPr sz="2500" b="0" i="0" u="none" strike="noStrike" cap="none">
              <a:solidFill>
                <a:srgbClr val="000000"/>
              </a:solidFill>
              <a:latin typeface="Arial"/>
              <a:ea typeface="Arial"/>
              <a:cs typeface="Arial"/>
              <a:sym typeface="Arial"/>
            </a:endParaRPr>
          </a:p>
        </p:txBody>
      </p:sp>
      <p:cxnSp>
        <p:nvCxnSpPr>
          <p:cNvPr id="407" name="Google Shape;407;g25e11802ac4_0_1376"/>
          <p:cNvCxnSpPr/>
          <p:nvPr/>
        </p:nvCxnSpPr>
        <p:spPr>
          <a:xfrm>
            <a:off x="4065622" y="2171036"/>
            <a:ext cx="0" cy="15717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120"/>
              </a:srgbClr>
            </a:outerShdw>
          </a:effectLst>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92111a11e0_0_134"/>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Producer</a:t>
            </a:r>
            <a:endParaRPr/>
          </a:p>
        </p:txBody>
      </p:sp>
      <p:sp>
        <p:nvSpPr>
          <p:cNvPr id="414" name="Google Shape;414;g292111a11e0_0_13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5" name="Google Shape;415;g292111a11e0_0_134"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16" name="Google Shape;416;g292111a11e0_0_134"/>
          <p:cNvSpPr txBox="1"/>
          <p:nvPr/>
        </p:nvSpPr>
        <p:spPr>
          <a:xfrm>
            <a:off x="2024800" y="4223725"/>
            <a:ext cx="1655100" cy="10158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to make or create</a:t>
            </a:r>
            <a:endParaRPr sz="3000" b="0" i="0" u="none" strike="noStrike" cap="none">
              <a:solidFill>
                <a:srgbClr val="000000"/>
              </a:solidFill>
              <a:latin typeface="Arial"/>
              <a:ea typeface="Arial"/>
              <a:cs typeface="Arial"/>
              <a:sym typeface="Arial"/>
            </a:endParaRPr>
          </a:p>
        </p:txBody>
      </p:sp>
      <p:cxnSp>
        <p:nvCxnSpPr>
          <p:cNvPr id="417" name="Google Shape;417;g292111a11e0_0_134"/>
          <p:cNvCxnSpPr/>
          <p:nvPr/>
        </p:nvCxnSpPr>
        <p:spPr>
          <a:xfrm flipH="1">
            <a:off x="2646022" y="2508911"/>
            <a:ext cx="878100" cy="15210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120"/>
              </a:srgbClr>
            </a:outerShdw>
          </a:effectLst>
        </p:spPr>
      </p:cxnSp>
      <p:sp>
        <p:nvSpPr>
          <p:cNvPr id="418" name="Google Shape;418;g292111a11e0_0_134"/>
          <p:cNvSpPr/>
          <p:nvPr/>
        </p:nvSpPr>
        <p:spPr>
          <a:xfrm>
            <a:off x="2024800" y="735300"/>
            <a:ext cx="3934200" cy="1773600"/>
          </a:xfrm>
          <a:prstGeom prst="flowChartConnector">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292111a11e0_0_146"/>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Producer</a:t>
            </a:r>
            <a:endParaRPr/>
          </a:p>
        </p:txBody>
      </p:sp>
      <p:sp>
        <p:nvSpPr>
          <p:cNvPr id="425" name="Google Shape;425;g292111a11e0_0_1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g292111a11e0_0_14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27" name="Google Shape;427;g292111a11e0_0_146"/>
          <p:cNvSpPr txBox="1"/>
          <p:nvPr/>
        </p:nvSpPr>
        <p:spPr>
          <a:xfrm>
            <a:off x="6021650" y="4105775"/>
            <a:ext cx="2843700" cy="14775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something that performs an action</a:t>
            </a:r>
            <a:endParaRPr sz="3000" b="0" i="0" u="none" strike="noStrike" cap="none">
              <a:solidFill>
                <a:srgbClr val="000000"/>
              </a:solidFill>
              <a:latin typeface="Arial"/>
              <a:ea typeface="Arial"/>
              <a:cs typeface="Arial"/>
              <a:sym typeface="Arial"/>
            </a:endParaRPr>
          </a:p>
        </p:txBody>
      </p:sp>
      <p:cxnSp>
        <p:nvCxnSpPr>
          <p:cNvPr id="428" name="Google Shape;428;g292111a11e0_0_146"/>
          <p:cNvCxnSpPr/>
          <p:nvPr/>
        </p:nvCxnSpPr>
        <p:spPr>
          <a:xfrm>
            <a:off x="6331100" y="2349800"/>
            <a:ext cx="849300" cy="1470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120"/>
              </a:srgbClr>
            </a:outerShdw>
          </a:effectLst>
        </p:spPr>
      </p:cxnSp>
      <p:sp>
        <p:nvSpPr>
          <p:cNvPr id="429" name="Google Shape;429;g292111a11e0_0_146"/>
          <p:cNvSpPr/>
          <p:nvPr/>
        </p:nvSpPr>
        <p:spPr>
          <a:xfrm>
            <a:off x="5411975" y="1048925"/>
            <a:ext cx="1905900" cy="1015800"/>
          </a:xfrm>
          <a:prstGeom prst="flowChartConnector">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292111a11e0_0_156"/>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Produc </a:t>
            </a:r>
            <a:r>
              <a:rPr lang="en-US" sz="9600" b="1">
                <a:solidFill>
                  <a:srgbClr val="FF0000"/>
                </a:solidFill>
              </a:rPr>
              <a:t>+</a:t>
            </a:r>
            <a:r>
              <a:rPr lang="en-US" sz="9600"/>
              <a:t> er</a:t>
            </a:r>
            <a:endParaRPr/>
          </a:p>
        </p:txBody>
      </p:sp>
      <p:sp>
        <p:nvSpPr>
          <p:cNvPr id="436" name="Google Shape;436;g292111a11e0_0_15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92111a11e0_0_15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38" name="Google Shape;438;g292111a11e0_0_156"/>
          <p:cNvSpPr txBox="1"/>
          <p:nvPr/>
        </p:nvSpPr>
        <p:spPr>
          <a:xfrm>
            <a:off x="3612925" y="4565775"/>
            <a:ext cx="2843700" cy="10158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000">
                <a:solidFill>
                  <a:schemeClr val="dk1"/>
                </a:solidFill>
                <a:latin typeface="Calibri"/>
                <a:ea typeface="Calibri"/>
                <a:cs typeface="Calibri"/>
                <a:sym typeface="Calibri"/>
              </a:rPr>
              <a:t>something that makes or creates</a:t>
            </a:r>
            <a:endParaRPr sz="3000" b="0" i="0" u="none" strike="noStrike" cap="none">
              <a:solidFill>
                <a:srgbClr val="000000"/>
              </a:solidFill>
              <a:latin typeface="Arial"/>
              <a:ea typeface="Arial"/>
              <a:cs typeface="Arial"/>
              <a:sym typeface="Arial"/>
            </a:endParaRPr>
          </a:p>
        </p:txBody>
      </p:sp>
      <p:cxnSp>
        <p:nvCxnSpPr>
          <p:cNvPr id="439" name="Google Shape;439;g292111a11e0_0_156"/>
          <p:cNvCxnSpPr/>
          <p:nvPr/>
        </p:nvCxnSpPr>
        <p:spPr>
          <a:xfrm>
            <a:off x="5034775" y="2420075"/>
            <a:ext cx="0" cy="16857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4120"/>
              </a:srgbClr>
            </a:outerShdw>
          </a:effectLst>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92111a11e0_0_47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92111a11e0_0_47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47" name="Google Shape;447;g292111a11e0_0_470"/>
          <p:cNvSpPr txBox="1"/>
          <p:nvPr/>
        </p:nvSpPr>
        <p:spPr>
          <a:xfrm>
            <a:off x="152400" y="857250"/>
            <a:ext cx="8462100" cy="138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So, when we use the term </a:t>
            </a:r>
            <a:r>
              <a:rPr lang="en-US" sz="3000" b="1">
                <a:solidFill>
                  <a:srgbClr val="FF0000"/>
                </a:solidFill>
                <a:latin typeface="Calibri"/>
                <a:ea typeface="Calibri"/>
                <a:cs typeface="Calibri"/>
                <a:sym typeface="Calibri"/>
              </a:rPr>
              <a:t>producers</a:t>
            </a:r>
            <a:r>
              <a:rPr lang="en-US" sz="3000">
                <a:solidFill>
                  <a:schemeClr val="dk1"/>
                </a:solidFill>
                <a:latin typeface="Calibri"/>
                <a:ea typeface="Calibri"/>
                <a:cs typeface="Calibri"/>
                <a:sym typeface="Calibri"/>
              </a:rPr>
              <a:t>, we are talking about </a:t>
            </a:r>
            <a:r>
              <a:rPr lang="en-US" sz="3000" b="1">
                <a:solidFill>
                  <a:schemeClr val="dk1"/>
                </a:solidFill>
                <a:latin typeface="Calibri"/>
                <a:ea typeface="Calibri"/>
                <a:cs typeface="Calibri"/>
                <a:sym typeface="Calibri"/>
              </a:rPr>
              <a:t>organisms that make their own food</a:t>
            </a:r>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448" name="Google Shape;448;g292111a11e0_0_470"/>
          <p:cNvPicPr preferRelativeResize="0"/>
          <p:nvPr/>
        </p:nvPicPr>
        <p:blipFill>
          <a:blip r:embed="rId5">
            <a:alphaModFix/>
          </a:blip>
          <a:stretch>
            <a:fillRect/>
          </a:stretch>
        </p:blipFill>
        <p:spPr>
          <a:xfrm>
            <a:off x="1364375" y="2237250"/>
            <a:ext cx="6415250" cy="4315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92111a11e0_0_48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92111a11e0_0_488"/>
          <p:cNvSpPr txBox="1"/>
          <p:nvPr/>
        </p:nvSpPr>
        <p:spPr>
          <a:xfrm>
            <a:off x="327600" y="480900"/>
            <a:ext cx="8488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600">
                <a:solidFill>
                  <a:schemeClr val="dk1"/>
                </a:solidFill>
                <a:latin typeface="Calibri"/>
                <a:ea typeface="Calibri"/>
                <a:cs typeface="Calibri"/>
                <a:sym typeface="Calibri"/>
              </a:rPr>
              <a:t>List 3 examples of producers.</a:t>
            </a:r>
            <a:endParaRPr sz="3600">
              <a:solidFill>
                <a:schemeClr val="dk1"/>
              </a:solidFill>
              <a:latin typeface="Calibri"/>
              <a:ea typeface="Calibri"/>
              <a:cs typeface="Calibri"/>
              <a:sym typeface="Calibri"/>
            </a:endParaRPr>
          </a:p>
        </p:txBody>
      </p:sp>
      <p:pic>
        <p:nvPicPr>
          <p:cNvPr id="461" name="Google Shape;461;g292111a11e0_0_488"/>
          <p:cNvPicPr preferRelativeResize="0"/>
          <p:nvPr/>
        </p:nvPicPr>
        <p:blipFill>
          <a:blip r:embed="rId3">
            <a:alphaModFix/>
          </a:blip>
          <a:stretch>
            <a:fillRect/>
          </a:stretch>
        </p:blipFill>
        <p:spPr>
          <a:xfrm>
            <a:off x="125450" y="104525"/>
            <a:ext cx="738900" cy="738900"/>
          </a:xfrm>
          <a:prstGeom prst="rect">
            <a:avLst/>
          </a:prstGeom>
          <a:noFill/>
          <a:ln>
            <a:noFill/>
          </a:ln>
        </p:spPr>
      </p:pic>
      <p:pic>
        <p:nvPicPr>
          <p:cNvPr id="462" name="Google Shape;462;g292111a11e0_0_488"/>
          <p:cNvPicPr preferRelativeResize="0"/>
          <p:nvPr/>
        </p:nvPicPr>
        <p:blipFill>
          <a:blip r:embed="rId4">
            <a:alphaModFix/>
          </a:blip>
          <a:stretch>
            <a:fillRect/>
          </a:stretch>
        </p:blipFill>
        <p:spPr>
          <a:xfrm>
            <a:off x="523400" y="1219800"/>
            <a:ext cx="8097206" cy="5333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92111a11e0_0_503"/>
          <p:cNvSpPr txBox="1"/>
          <p:nvPr/>
        </p:nvSpPr>
        <p:spPr>
          <a:xfrm>
            <a:off x="327600" y="480900"/>
            <a:ext cx="8488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600">
                <a:solidFill>
                  <a:schemeClr val="dk1"/>
                </a:solidFill>
                <a:latin typeface="Calibri"/>
                <a:ea typeface="Calibri"/>
                <a:cs typeface="Calibri"/>
                <a:sym typeface="Calibri"/>
              </a:rPr>
              <a:t>Are people producers?</a:t>
            </a:r>
            <a:endParaRPr sz="3600">
              <a:solidFill>
                <a:schemeClr val="dk1"/>
              </a:solidFill>
              <a:latin typeface="Calibri"/>
              <a:ea typeface="Calibri"/>
              <a:cs typeface="Calibri"/>
              <a:sym typeface="Calibri"/>
            </a:endParaRPr>
          </a:p>
        </p:txBody>
      </p:sp>
      <p:pic>
        <p:nvPicPr>
          <p:cNvPr id="469" name="Google Shape;469;g292111a11e0_0_503"/>
          <p:cNvPicPr preferRelativeResize="0"/>
          <p:nvPr/>
        </p:nvPicPr>
        <p:blipFill>
          <a:blip r:embed="rId3">
            <a:alphaModFix/>
          </a:blip>
          <a:stretch>
            <a:fillRect/>
          </a:stretch>
        </p:blipFill>
        <p:spPr>
          <a:xfrm>
            <a:off x="125450" y="104525"/>
            <a:ext cx="738900" cy="738900"/>
          </a:xfrm>
          <a:prstGeom prst="rect">
            <a:avLst/>
          </a:prstGeom>
          <a:noFill/>
          <a:ln>
            <a:noFill/>
          </a:ln>
        </p:spPr>
      </p:pic>
      <p:pic>
        <p:nvPicPr>
          <p:cNvPr id="470" name="Google Shape;470;g292111a11e0_0_503"/>
          <p:cNvPicPr preferRelativeResize="0"/>
          <p:nvPr/>
        </p:nvPicPr>
        <p:blipFill>
          <a:blip r:embed="rId4">
            <a:alphaModFix/>
          </a:blip>
          <a:stretch>
            <a:fillRect/>
          </a:stretch>
        </p:blipFill>
        <p:spPr>
          <a:xfrm>
            <a:off x="821938" y="1372200"/>
            <a:ext cx="7500125" cy="4663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77" name="Google Shape;477;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7e576c1a67_0_1091"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g27e576c1a67_0_1091"/>
          <p:cNvSpPr txBox="1">
            <a:spLocks noGrp="1"/>
          </p:cNvSpPr>
          <p:nvPr>
            <p:ph type="subTitle" idx="1"/>
          </p:nvPr>
        </p:nvSpPr>
        <p:spPr>
          <a:xfrm>
            <a:off x="771749" y="8592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Producer</a:t>
            </a:r>
            <a:r>
              <a:rPr lang="en-US" b="1">
                <a:solidFill>
                  <a:schemeClr val="dk1"/>
                </a:solidFill>
              </a:rPr>
              <a:t>: </a:t>
            </a:r>
            <a:r>
              <a:rPr lang="en-US">
                <a:solidFill>
                  <a:schemeClr val="dk1"/>
                </a:solidFill>
              </a:rPr>
              <a:t>organisms that use energy from the sun to make their own food</a:t>
            </a:r>
            <a:endParaRPr/>
          </a:p>
        </p:txBody>
      </p:sp>
      <p:pic>
        <p:nvPicPr>
          <p:cNvPr id="485" name="Google Shape;485;g27e576c1a67_0_1091"/>
          <p:cNvPicPr preferRelativeResize="0"/>
          <p:nvPr/>
        </p:nvPicPr>
        <p:blipFill>
          <a:blip r:embed="rId4">
            <a:alphaModFix/>
          </a:blip>
          <a:stretch>
            <a:fillRect/>
          </a:stretch>
        </p:blipFill>
        <p:spPr>
          <a:xfrm>
            <a:off x="1476498" y="2289575"/>
            <a:ext cx="6191001" cy="4165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2" name="Google Shape;492;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93" name="Google Shape;493;g25e11802ac4_0_1976"/>
          <p:cNvCxnSpPr>
            <a:stCxn id="494" idx="4"/>
            <a:endCxn id="491"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96" name="Google Shape;496;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94" name="Google Shape;494;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03" name="Google Shape;503;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4" name="Google Shape;504;g25e11802ac4_0_1886"/>
          <p:cNvCxnSpPr>
            <a:stCxn id="505" idx="4"/>
            <a:endCxn id="50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6" name="Google Shape;506;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7" name="Google Shape;507;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5" name="Google Shape;505;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8" name="Google Shape;508;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Producer</a:t>
            </a:r>
            <a:endParaRPr sz="700" b="0" i="0" u="none" strike="noStrike" cap="none">
              <a:solidFill>
                <a:srgbClr val="000000"/>
              </a:solidFill>
              <a:latin typeface="Arial"/>
              <a:ea typeface="Arial"/>
              <a:cs typeface="Arial"/>
              <a:sym typeface="Arial"/>
            </a:endParaRPr>
          </a:p>
        </p:txBody>
      </p:sp>
      <p:sp>
        <p:nvSpPr>
          <p:cNvPr id="509" name="Google Shape;509;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10" name="Google Shape;510;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11" name="Google Shape;511;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12" name="Google Shape;512;g25e11802ac4_0_1886"/>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producers</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513" name="Google Shape;513;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4" name="Google Shape;514;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5" name="Google Shape;515;g25e11802ac4_0_1886"/>
          <p:cNvCxnSpPr>
            <a:stCxn id="516" idx="4"/>
            <a:endCxn id="51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18" name="Google Shape;518;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6" name="Google Shape;516;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92111a11e0_0_179"/>
          <p:cNvSpPr txBox="1"/>
          <p:nvPr/>
        </p:nvSpPr>
        <p:spPr>
          <a:xfrm>
            <a:off x="639552" y="234391"/>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Choose the correct </a:t>
            </a:r>
            <a:r>
              <a:rPr lang="en-US" sz="3000" b="0" i="1" u="none" strike="noStrike" cap="none">
                <a:solidFill>
                  <a:schemeClr val="dk1"/>
                </a:solidFill>
                <a:latin typeface="Calibri"/>
                <a:ea typeface="Calibri"/>
                <a:cs typeface="Calibri"/>
                <a:sym typeface="Calibri"/>
              </a:rPr>
              <a:t>picture</a:t>
            </a:r>
            <a:r>
              <a:rPr lang="en-US" sz="3000" b="0" i="0" u="none" strike="noStrike" cap="none">
                <a:solidFill>
                  <a:schemeClr val="dk1"/>
                </a:solidFill>
                <a:latin typeface="Calibri"/>
                <a:ea typeface="Calibri"/>
                <a:cs typeface="Calibri"/>
                <a:sym typeface="Calibri"/>
              </a:rPr>
              <a:t> of a </a:t>
            </a:r>
            <a:r>
              <a:rPr lang="en-US" sz="3000" b="1">
                <a:solidFill>
                  <a:schemeClr val="dk1"/>
                </a:solidFill>
                <a:latin typeface="Calibri"/>
                <a:ea typeface="Calibri"/>
                <a:cs typeface="Calibri"/>
                <a:sym typeface="Calibri"/>
              </a:rPr>
              <a:t>producer</a:t>
            </a:r>
            <a:r>
              <a:rPr lang="en-US" sz="3000" b="0" i="0" u="none" strike="noStrike" cap="none">
                <a:solidFill>
                  <a:schemeClr val="dk1"/>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525" name="Google Shape;525;g292111a11e0_0_179"/>
          <p:cNvSpPr txBox="1"/>
          <p:nvPr/>
        </p:nvSpPr>
        <p:spPr>
          <a:xfrm>
            <a:off x="393330" y="141276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26" name="Google Shape;526;g292111a11e0_0_179"/>
          <p:cNvSpPr txBox="1"/>
          <p:nvPr/>
        </p:nvSpPr>
        <p:spPr>
          <a:xfrm>
            <a:off x="5011271" y="139666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27" name="Google Shape;527;g292111a11e0_0_179"/>
          <p:cNvSpPr txBox="1"/>
          <p:nvPr/>
        </p:nvSpPr>
        <p:spPr>
          <a:xfrm>
            <a:off x="380507" y="4168739"/>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28" name="Google Shape;528;g292111a11e0_0_179"/>
          <p:cNvSpPr txBox="1"/>
          <p:nvPr/>
        </p:nvSpPr>
        <p:spPr>
          <a:xfrm>
            <a:off x="4998446" y="4129902"/>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pic>
        <p:nvPicPr>
          <p:cNvPr id="530" name="Google Shape;530;g292111a11e0_0_179"/>
          <p:cNvPicPr preferRelativeResize="0"/>
          <p:nvPr/>
        </p:nvPicPr>
        <p:blipFill>
          <a:blip r:embed="rId3">
            <a:alphaModFix/>
          </a:blip>
          <a:stretch>
            <a:fillRect/>
          </a:stretch>
        </p:blipFill>
        <p:spPr>
          <a:xfrm>
            <a:off x="1127200" y="1788549"/>
            <a:ext cx="3413983" cy="2228200"/>
          </a:xfrm>
          <a:prstGeom prst="rect">
            <a:avLst/>
          </a:prstGeom>
          <a:noFill/>
          <a:ln>
            <a:noFill/>
          </a:ln>
        </p:spPr>
      </p:pic>
      <p:pic>
        <p:nvPicPr>
          <p:cNvPr id="531" name="Google Shape;531;g292111a11e0_0_179"/>
          <p:cNvPicPr preferRelativeResize="0"/>
          <p:nvPr/>
        </p:nvPicPr>
        <p:blipFill>
          <a:blip r:embed="rId4">
            <a:alphaModFix/>
          </a:blip>
          <a:stretch>
            <a:fillRect/>
          </a:stretch>
        </p:blipFill>
        <p:spPr>
          <a:xfrm>
            <a:off x="1127200" y="4429775"/>
            <a:ext cx="3444800" cy="2353525"/>
          </a:xfrm>
          <a:prstGeom prst="rect">
            <a:avLst/>
          </a:prstGeom>
          <a:noFill/>
          <a:ln>
            <a:noFill/>
          </a:ln>
        </p:spPr>
      </p:pic>
      <p:pic>
        <p:nvPicPr>
          <p:cNvPr id="532" name="Google Shape;532;g292111a11e0_0_179"/>
          <p:cNvPicPr preferRelativeResize="0"/>
          <p:nvPr/>
        </p:nvPicPr>
        <p:blipFill>
          <a:blip r:embed="rId5">
            <a:alphaModFix/>
          </a:blip>
          <a:stretch>
            <a:fillRect/>
          </a:stretch>
        </p:blipFill>
        <p:spPr>
          <a:xfrm>
            <a:off x="5668950" y="1788540"/>
            <a:ext cx="3348422" cy="2228200"/>
          </a:xfrm>
          <a:prstGeom prst="rect">
            <a:avLst/>
          </a:prstGeom>
          <a:noFill/>
          <a:ln>
            <a:noFill/>
          </a:ln>
        </p:spPr>
      </p:pic>
      <p:pic>
        <p:nvPicPr>
          <p:cNvPr id="533" name="Google Shape;533;g292111a11e0_0_179"/>
          <p:cNvPicPr preferRelativeResize="0"/>
          <p:nvPr/>
        </p:nvPicPr>
        <p:blipFill>
          <a:blip r:embed="rId6">
            <a:alphaModFix/>
          </a:blip>
          <a:stretch>
            <a:fillRect/>
          </a:stretch>
        </p:blipFill>
        <p:spPr>
          <a:xfrm>
            <a:off x="5681833" y="4542603"/>
            <a:ext cx="3322653" cy="2127864"/>
          </a:xfrm>
          <a:prstGeom prst="rect">
            <a:avLst/>
          </a:prstGeom>
          <a:noFill/>
          <a:ln>
            <a:noFill/>
          </a:ln>
        </p:spPr>
      </p:pic>
      <p:sp>
        <p:nvSpPr>
          <p:cNvPr id="2" name="Google Shape;626;g25e11802ac4_0_2511">
            <a:extLst>
              <a:ext uri="{FF2B5EF4-FFF2-40B4-BE49-F238E27FC236}">
                <a16:creationId xmlns:a16="http://schemas.microsoft.com/office/drawing/2014/main" id="{2FF53818-DFCA-163E-C9A7-E8EDDA9037FD}"/>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724C3406-EEFF-E5B9-A9A2-06B9ED25550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9E6DBDF6-163F-6E65-A4C6-B9AB6EEB2CB3}"/>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EDD6C485-D668-8D8B-1924-CAA673590A84}"/>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1DC13699-EAE3-44EA-FA20-D74D66DCCF2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6B87F030-18F5-89FC-9314-75740263EEE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92111a11e0_0_193"/>
          <p:cNvSpPr txBox="1"/>
          <p:nvPr/>
        </p:nvSpPr>
        <p:spPr>
          <a:xfrm>
            <a:off x="639552" y="234391"/>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Choose the correct </a:t>
            </a:r>
            <a:r>
              <a:rPr lang="en-US" sz="3000" b="0" i="1" u="none" strike="noStrike" cap="none">
                <a:solidFill>
                  <a:schemeClr val="dk1"/>
                </a:solidFill>
                <a:latin typeface="Calibri"/>
                <a:ea typeface="Calibri"/>
                <a:cs typeface="Calibri"/>
                <a:sym typeface="Calibri"/>
              </a:rPr>
              <a:t>picture</a:t>
            </a:r>
            <a:r>
              <a:rPr lang="en-US" sz="3000" b="0" i="0" u="none" strike="noStrike" cap="none">
                <a:solidFill>
                  <a:schemeClr val="dk1"/>
                </a:solidFill>
                <a:latin typeface="Calibri"/>
                <a:ea typeface="Calibri"/>
                <a:cs typeface="Calibri"/>
                <a:sym typeface="Calibri"/>
              </a:rPr>
              <a:t> of a </a:t>
            </a:r>
            <a:r>
              <a:rPr lang="en-US" sz="3000" b="1">
                <a:solidFill>
                  <a:schemeClr val="dk1"/>
                </a:solidFill>
                <a:latin typeface="Calibri"/>
                <a:ea typeface="Calibri"/>
                <a:cs typeface="Calibri"/>
                <a:sym typeface="Calibri"/>
              </a:rPr>
              <a:t>producer</a:t>
            </a:r>
            <a:r>
              <a:rPr lang="en-US" sz="3000" b="0" i="0" u="none" strike="noStrike" cap="none">
                <a:solidFill>
                  <a:schemeClr val="dk1"/>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540" name="Google Shape;540;g292111a11e0_0_193"/>
          <p:cNvSpPr txBox="1"/>
          <p:nvPr/>
        </p:nvSpPr>
        <p:spPr>
          <a:xfrm>
            <a:off x="393330" y="141276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41" name="Google Shape;541;g292111a11e0_0_193"/>
          <p:cNvSpPr txBox="1"/>
          <p:nvPr/>
        </p:nvSpPr>
        <p:spPr>
          <a:xfrm>
            <a:off x="5011271" y="139666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42" name="Google Shape;542;g292111a11e0_0_193"/>
          <p:cNvSpPr txBox="1"/>
          <p:nvPr/>
        </p:nvSpPr>
        <p:spPr>
          <a:xfrm>
            <a:off x="380507" y="4168739"/>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43" name="Google Shape;543;g292111a11e0_0_193"/>
          <p:cNvSpPr txBox="1"/>
          <p:nvPr/>
        </p:nvSpPr>
        <p:spPr>
          <a:xfrm>
            <a:off x="4998446" y="4129902"/>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pic>
        <p:nvPicPr>
          <p:cNvPr id="545" name="Google Shape;545;g292111a11e0_0_193"/>
          <p:cNvPicPr preferRelativeResize="0"/>
          <p:nvPr/>
        </p:nvPicPr>
        <p:blipFill>
          <a:blip r:embed="rId3">
            <a:alphaModFix/>
          </a:blip>
          <a:stretch>
            <a:fillRect/>
          </a:stretch>
        </p:blipFill>
        <p:spPr>
          <a:xfrm>
            <a:off x="1127200" y="1788549"/>
            <a:ext cx="3413983" cy="2228200"/>
          </a:xfrm>
          <a:prstGeom prst="rect">
            <a:avLst/>
          </a:prstGeom>
          <a:noFill/>
          <a:ln>
            <a:noFill/>
          </a:ln>
        </p:spPr>
      </p:pic>
      <p:pic>
        <p:nvPicPr>
          <p:cNvPr id="546" name="Google Shape;546;g292111a11e0_0_193"/>
          <p:cNvPicPr preferRelativeResize="0"/>
          <p:nvPr/>
        </p:nvPicPr>
        <p:blipFill>
          <a:blip r:embed="rId4">
            <a:alphaModFix/>
          </a:blip>
          <a:stretch>
            <a:fillRect/>
          </a:stretch>
        </p:blipFill>
        <p:spPr>
          <a:xfrm>
            <a:off x="1127200" y="4429775"/>
            <a:ext cx="3444800" cy="2353525"/>
          </a:xfrm>
          <a:prstGeom prst="rect">
            <a:avLst/>
          </a:prstGeom>
          <a:noFill/>
          <a:ln>
            <a:noFill/>
          </a:ln>
        </p:spPr>
      </p:pic>
      <p:pic>
        <p:nvPicPr>
          <p:cNvPr id="547" name="Google Shape;547;g292111a11e0_0_193"/>
          <p:cNvPicPr preferRelativeResize="0"/>
          <p:nvPr/>
        </p:nvPicPr>
        <p:blipFill>
          <a:blip r:embed="rId5">
            <a:alphaModFix/>
          </a:blip>
          <a:stretch>
            <a:fillRect/>
          </a:stretch>
        </p:blipFill>
        <p:spPr>
          <a:xfrm>
            <a:off x="5668950" y="1788540"/>
            <a:ext cx="3348422" cy="2228200"/>
          </a:xfrm>
          <a:prstGeom prst="rect">
            <a:avLst/>
          </a:prstGeom>
          <a:noFill/>
          <a:ln>
            <a:noFill/>
          </a:ln>
        </p:spPr>
      </p:pic>
      <p:sp>
        <p:nvSpPr>
          <p:cNvPr id="548" name="Google Shape;548;g292111a11e0_0_193"/>
          <p:cNvSpPr/>
          <p:nvPr/>
        </p:nvSpPr>
        <p:spPr>
          <a:xfrm>
            <a:off x="5513300" y="1537450"/>
            <a:ext cx="3630600" cy="27117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9" name="Google Shape;549;g292111a11e0_0_193"/>
          <p:cNvPicPr preferRelativeResize="0"/>
          <p:nvPr/>
        </p:nvPicPr>
        <p:blipFill>
          <a:blip r:embed="rId6">
            <a:alphaModFix/>
          </a:blip>
          <a:stretch>
            <a:fillRect/>
          </a:stretch>
        </p:blipFill>
        <p:spPr>
          <a:xfrm>
            <a:off x="5668946" y="4401550"/>
            <a:ext cx="3322653" cy="2127864"/>
          </a:xfrm>
          <a:prstGeom prst="rect">
            <a:avLst/>
          </a:prstGeom>
          <a:noFill/>
          <a:ln>
            <a:noFill/>
          </a:ln>
        </p:spPr>
      </p:pic>
      <p:sp>
        <p:nvSpPr>
          <p:cNvPr id="2" name="Google Shape;626;g25e11802ac4_0_2511">
            <a:extLst>
              <a:ext uri="{FF2B5EF4-FFF2-40B4-BE49-F238E27FC236}">
                <a16:creationId xmlns:a16="http://schemas.microsoft.com/office/drawing/2014/main" id="{E0366B54-624C-9D47-92F1-952D21086738}"/>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AC6400B8-FEC1-E4AD-F733-3C905714FD1D}"/>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851B4933-53A8-56AC-AC7A-D9C54AC1A519}"/>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59B3D6D9-D65B-6B49-2D48-AA7D2F075D2E}"/>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C464828C-DD4F-D59A-534C-9BF5F9F984BB}"/>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5168FA0B-9A93-3B18-8CE3-0C659D0EAE54}"/>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g292111a11e0_0_208"/>
          <p:cNvPicPr preferRelativeResize="0"/>
          <p:nvPr/>
        </p:nvPicPr>
        <p:blipFill>
          <a:blip r:embed="rId3">
            <a:alphaModFix/>
          </a:blip>
          <a:stretch>
            <a:fillRect/>
          </a:stretch>
        </p:blipFill>
        <p:spPr>
          <a:xfrm>
            <a:off x="5021196" y="1184090"/>
            <a:ext cx="3348388" cy="2228200"/>
          </a:xfrm>
          <a:prstGeom prst="rect">
            <a:avLst/>
          </a:prstGeom>
          <a:noFill/>
          <a:ln>
            <a:noFill/>
          </a:ln>
        </p:spPr>
      </p:pic>
      <p:sp>
        <p:nvSpPr>
          <p:cNvPr id="556" name="Google Shape;556;g292111a11e0_0_208"/>
          <p:cNvSpPr/>
          <p:nvPr/>
        </p:nvSpPr>
        <p:spPr>
          <a:xfrm>
            <a:off x="498763" y="699655"/>
            <a:ext cx="8187900" cy="5805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557" name="Google Shape;557;g292111a11e0_0_2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58" name="Google Shape;558;g292111a11e0_0_208"/>
          <p:cNvCxnSpPr>
            <a:stCxn id="559" idx="4"/>
            <a:endCxn id="556" idx="2"/>
          </p:cNvCxnSpPr>
          <p:nvPr/>
        </p:nvCxnSpPr>
        <p:spPr>
          <a:xfrm>
            <a:off x="4571972" y="47120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60" name="Google Shape;560;g292111a11e0_0_2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61" name="Google Shape;561;g292111a11e0_0_2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59" name="Google Shape;559;g292111a11e0_0_208"/>
          <p:cNvSpPr/>
          <p:nvPr/>
        </p:nvSpPr>
        <p:spPr>
          <a:xfrm>
            <a:off x="2888672" y="2462644"/>
            <a:ext cx="3366600" cy="2249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2" name="Google Shape;562;g292111a11e0_0_208"/>
          <p:cNvSpPr txBox="1"/>
          <p:nvPr/>
        </p:nvSpPr>
        <p:spPr>
          <a:xfrm>
            <a:off x="3214903" y="3264140"/>
            <a:ext cx="271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a:latin typeface="Poppins"/>
                <a:ea typeface="Poppins"/>
                <a:cs typeface="Poppins"/>
                <a:sym typeface="Poppins"/>
              </a:rPr>
              <a:t>Producers</a:t>
            </a:r>
            <a:endParaRPr/>
          </a:p>
        </p:txBody>
      </p:sp>
      <p:sp>
        <p:nvSpPr>
          <p:cNvPr id="563" name="Google Shape;563;g292111a11e0_0_2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a:p>
        </p:txBody>
      </p:sp>
      <p:sp>
        <p:nvSpPr>
          <p:cNvPr id="564" name="Google Shape;564;g292111a11e0_0_208"/>
          <p:cNvSpPr txBox="1"/>
          <p:nvPr/>
        </p:nvSpPr>
        <p:spPr>
          <a:xfrm>
            <a:off x="498763" y="61583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a:p>
        </p:txBody>
      </p:sp>
      <p:sp>
        <p:nvSpPr>
          <p:cNvPr id="565" name="Google Shape;565;g292111a11e0_0_2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a:p>
        </p:txBody>
      </p:sp>
      <p:sp>
        <p:nvSpPr>
          <p:cNvPr id="566" name="Google Shape;566;g292111a11e0_0_208"/>
          <p:cNvSpPr txBox="1"/>
          <p:nvPr/>
        </p:nvSpPr>
        <p:spPr>
          <a:xfrm>
            <a:off x="4676228" y="6169090"/>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producers </a:t>
            </a:r>
            <a:r>
              <a:rPr lang="en-US" sz="1800" b="0" i="0" u="none" strike="noStrike" cap="none">
                <a:solidFill>
                  <a:srgbClr val="000000"/>
                </a:solidFill>
                <a:latin typeface="Helvetica Neue Light"/>
                <a:ea typeface="Helvetica Neue Light"/>
                <a:cs typeface="Helvetica Neue Light"/>
                <a:sym typeface="Helvetica Neue Light"/>
              </a:rPr>
              <a:t>impact my life?</a:t>
            </a:r>
            <a:endParaRPr/>
          </a:p>
        </p:txBody>
      </p:sp>
      <p:sp>
        <p:nvSpPr>
          <p:cNvPr id="2" name="Google Shape;626;g25e11802ac4_0_2511">
            <a:extLst>
              <a:ext uri="{FF2B5EF4-FFF2-40B4-BE49-F238E27FC236}">
                <a16:creationId xmlns:a16="http://schemas.microsoft.com/office/drawing/2014/main" id="{286A2DFF-9E08-1724-1859-87E9FADD922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B78EB160-5C04-7DD8-5440-7F90E3D3A61D}"/>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0FD50F8B-6716-8911-74C8-16C65EE5829B}"/>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97E8263C-03EF-02A2-8572-C70CC4AE0B1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B02E0A8F-0805-DAD4-F011-5B677E69BDA0}"/>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B7BE669B-3778-0AA8-1F4D-190D8921D075}"/>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2111a11e0_0_6"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292111a11e0_0_6"/>
          <p:cNvSpPr txBox="1"/>
          <p:nvPr/>
        </p:nvSpPr>
        <p:spPr>
          <a:xfrm>
            <a:off x="697557" y="590809"/>
            <a:ext cx="8209500" cy="16869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3200" b="1" u="sng" dirty="0">
                <a:solidFill>
                  <a:srgbClr val="0C0C0C"/>
                </a:solidFill>
                <a:latin typeface="Calibri"/>
                <a:ea typeface="Calibri"/>
                <a:cs typeface="Calibri"/>
                <a:sym typeface="Calibri"/>
              </a:rPr>
              <a:t>Ecosystem:</a:t>
            </a:r>
            <a:r>
              <a:rPr lang="en-US" sz="3200" b="1" dirty="0">
                <a:solidFill>
                  <a:srgbClr val="0C0C0C"/>
                </a:solidFill>
                <a:latin typeface="Calibri"/>
                <a:ea typeface="Calibri"/>
                <a:cs typeface="Calibri"/>
                <a:sym typeface="Calibri"/>
              </a:rPr>
              <a:t> </a:t>
            </a:r>
            <a:r>
              <a:rPr lang="en-US" sz="3200" dirty="0">
                <a:solidFill>
                  <a:srgbClr val="0C0C0C"/>
                </a:solidFill>
                <a:latin typeface="Calibri"/>
                <a:ea typeface="Calibri"/>
                <a:cs typeface="Calibri"/>
                <a:sym typeface="Calibri"/>
              </a:rPr>
              <a:t>an area where living and nonliving things interact</a:t>
            </a:r>
            <a:endParaRPr sz="32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endParaRPr sz="3000" b="1" dirty="0">
              <a:solidFill>
                <a:schemeClr val="dk1"/>
              </a:solidFill>
              <a:latin typeface="Calibri"/>
              <a:ea typeface="Calibri"/>
              <a:cs typeface="Calibri"/>
              <a:sym typeface="Calibri"/>
            </a:endParaRPr>
          </a:p>
        </p:txBody>
      </p:sp>
      <p:pic>
        <p:nvPicPr>
          <p:cNvPr id="150" name="Google Shape;150;g292111a11e0_0_6"/>
          <p:cNvPicPr preferRelativeResize="0"/>
          <p:nvPr/>
        </p:nvPicPr>
        <p:blipFill>
          <a:blip r:embed="rId4">
            <a:alphaModFix/>
          </a:blip>
          <a:stretch>
            <a:fillRect/>
          </a:stretch>
        </p:blipFill>
        <p:spPr>
          <a:xfrm>
            <a:off x="1501463" y="1918450"/>
            <a:ext cx="6141076" cy="4598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292111a11e0_0_224"/>
          <p:cNvSpPr txBox="1"/>
          <p:nvPr/>
        </p:nvSpPr>
        <p:spPr>
          <a:xfrm>
            <a:off x="626731" y="27106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Choose the correct </a:t>
            </a:r>
            <a:r>
              <a:rPr lang="en-US" sz="3000" b="0" i="1" u="none" strike="noStrike" cap="none">
                <a:solidFill>
                  <a:schemeClr val="dk1"/>
                </a:solidFill>
                <a:latin typeface="Calibri"/>
                <a:ea typeface="Calibri"/>
                <a:cs typeface="Calibri"/>
                <a:sym typeface="Calibri"/>
              </a:rPr>
              <a:t>definition</a:t>
            </a:r>
            <a:r>
              <a:rPr lang="en-US" sz="3000" b="0" i="0" u="none" strike="noStrike" cap="none">
                <a:solidFill>
                  <a:schemeClr val="dk1"/>
                </a:solidFill>
                <a:latin typeface="Calibri"/>
                <a:ea typeface="Calibri"/>
                <a:cs typeface="Calibri"/>
                <a:sym typeface="Calibri"/>
              </a:rPr>
              <a:t> of </a:t>
            </a:r>
            <a:r>
              <a:rPr lang="en-US" sz="3000" b="1">
                <a:solidFill>
                  <a:schemeClr val="dk1"/>
                </a:solidFill>
                <a:latin typeface="Calibri"/>
                <a:ea typeface="Calibri"/>
                <a:cs typeface="Calibri"/>
                <a:sym typeface="Calibri"/>
              </a:rPr>
              <a:t>producers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73" name="Google Shape;573;g292111a11e0_0_224"/>
          <p:cNvSpPr txBox="1"/>
          <p:nvPr/>
        </p:nvSpPr>
        <p:spPr>
          <a:xfrm>
            <a:off x="1166882" y="314695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latin typeface="Helvetica Neue Light"/>
                <a:ea typeface="Helvetica Neue Light"/>
                <a:cs typeface="Helvetica Neue Light"/>
                <a:sym typeface="Helvetica Neue Light"/>
              </a:rPr>
              <a:t>An electric current that can only follow one path</a:t>
            </a:r>
            <a:endParaRPr/>
          </a:p>
        </p:txBody>
      </p:sp>
      <p:sp>
        <p:nvSpPr>
          <p:cNvPr id="574" name="Google Shape;574;g292111a11e0_0_224"/>
          <p:cNvSpPr txBox="1"/>
          <p:nvPr/>
        </p:nvSpPr>
        <p:spPr>
          <a:xfrm>
            <a:off x="1166876" y="2043000"/>
            <a:ext cx="7468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use energy from the sun to make their own food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5" name="Google Shape;575;g292111a11e0_0_224"/>
          <p:cNvSpPr txBox="1"/>
          <p:nvPr/>
        </p:nvSpPr>
        <p:spPr>
          <a:xfrm>
            <a:off x="1166882" y="531066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Anything that has mass and takes up space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6" name="Google Shape;576;g292111a11e0_0_224"/>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77" name="Google Shape;577;g292111a11e0_0_224"/>
          <p:cNvSpPr txBox="1"/>
          <p:nvPr/>
        </p:nvSpPr>
        <p:spPr>
          <a:xfrm>
            <a:off x="380508" y="30868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78" name="Google Shape;578;g292111a11e0_0_224"/>
          <p:cNvSpPr txBox="1"/>
          <p:nvPr/>
        </p:nvSpPr>
        <p:spPr>
          <a:xfrm>
            <a:off x="380507" y="4168739"/>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79" name="Google Shape;579;g292111a11e0_0_224"/>
          <p:cNvSpPr txBox="1"/>
          <p:nvPr/>
        </p:nvSpPr>
        <p:spPr>
          <a:xfrm>
            <a:off x="393330" y="52183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81" name="Google Shape;581;g292111a11e0_0_224"/>
          <p:cNvSpPr txBox="1"/>
          <p:nvPr/>
        </p:nvSpPr>
        <p:spPr>
          <a:xfrm>
            <a:off x="1218332" y="426106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push or pull of an object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26;g25e11802ac4_0_2511">
            <a:extLst>
              <a:ext uri="{FF2B5EF4-FFF2-40B4-BE49-F238E27FC236}">
                <a16:creationId xmlns:a16="http://schemas.microsoft.com/office/drawing/2014/main" id="{C5526FFF-3B87-19DE-0CB9-4B6ACAD20071}"/>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C1539318-D7B5-7E0E-5BD8-97D0AB31CE5E}"/>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43E0B5BA-4029-04C3-6B75-9B3BE191ADBB}"/>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180B55ED-E66E-890C-59D8-ABB4184D02A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6215F751-E42B-4763-9578-9B52AA9EF8B6}"/>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EA0A1D07-EA30-4356-2373-6F334E7552CE}"/>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92111a11e0_0_238"/>
          <p:cNvSpPr txBox="1"/>
          <p:nvPr/>
        </p:nvSpPr>
        <p:spPr>
          <a:xfrm>
            <a:off x="626731" y="27106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Choose the correct </a:t>
            </a:r>
            <a:r>
              <a:rPr lang="en-US" sz="3000" b="0" i="1" u="none" strike="noStrike" cap="none">
                <a:solidFill>
                  <a:schemeClr val="dk1"/>
                </a:solidFill>
                <a:latin typeface="Calibri"/>
                <a:ea typeface="Calibri"/>
                <a:cs typeface="Calibri"/>
                <a:sym typeface="Calibri"/>
              </a:rPr>
              <a:t>definition</a:t>
            </a:r>
            <a:r>
              <a:rPr lang="en-US" sz="3000" b="0" i="0" u="none" strike="noStrike" cap="none">
                <a:solidFill>
                  <a:schemeClr val="dk1"/>
                </a:solidFill>
                <a:latin typeface="Calibri"/>
                <a:ea typeface="Calibri"/>
                <a:cs typeface="Calibri"/>
                <a:sym typeface="Calibri"/>
              </a:rPr>
              <a:t> of </a:t>
            </a:r>
            <a:r>
              <a:rPr lang="en-US" sz="3000" b="1">
                <a:solidFill>
                  <a:schemeClr val="dk1"/>
                </a:solidFill>
                <a:latin typeface="Calibri"/>
                <a:ea typeface="Calibri"/>
                <a:cs typeface="Calibri"/>
                <a:sym typeface="Calibri"/>
              </a:rPr>
              <a:t>producers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88" name="Google Shape;588;g292111a11e0_0_238"/>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89" name="Google Shape;589;g292111a11e0_0_238"/>
          <p:cNvSpPr txBox="1"/>
          <p:nvPr/>
        </p:nvSpPr>
        <p:spPr>
          <a:xfrm>
            <a:off x="380508" y="30868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90" name="Google Shape;590;g292111a11e0_0_238"/>
          <p:cNvSpPr txBox="1"/>
          <p:nvPr/>
        </p:nvSpPr>
        <p:spPr>
          <a:xfrm>
            <a:off x="380507" y="4168739"/>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91" name="Google Shape;591;g292111a11e0_0_238"/>
          <p:cNvSpPr txBox="1"/>
          <p:nvPr/>
        </p:nvSpPr>
        <p:spPr>
          <a:xfrm>
            <a:off x="393330" y="52183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93" name="Google Shape;593;g292111a11e0_0_238"/>
          <p:cNvSpPr/>
          <p:nvPr/>
        </p:nvSpPr>
        <p:spPr>
          <a:xfrm>
            <a:off x="177800" y="2043000"/>
            <a:ext cx="8658300" cy="831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a:solidFill>
                  <a:srgbClr val="FFFFFF"/>
                </a:solidFill>
              </a:rPr>
              <a:t>s</a:t>
            </a:r>
            <a:endParaRPr sz="1400" b="0" i="0" u="none" strike="noStrike" cap="none">
              <a:solidFill>
                <a:srgbClr val="FFFFFF"/>
              </a:solidFill>
              <a:latin typeface="Arial"/>
              <a:ea typeface="Arial"/>
              <a:cs typeface="Arial"/>
              <a:sym typeface="Arial"/>
            </a:endParaRPr>
          </a:p>
        </p:txBody>
      </p:sp>
      <p:sp>
        <p:nvSpPr>
          <p:cNvPr id="594" name="Google Shape;594;g292111a11e0_0_238"/>
          <p:cNvSpPr txBox="1"/>
          <p:nvPr/>
        </p:nvSpPr>
        <p:spPr>
          <a:xfrm>
            <a:off x="1166882" y="314695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latin typeface="Helvetica Neue Light"/>
                <a:ea typeface="Helvetica Neue Light"/>
                <a:cs typeface="Helvetica Neue Light"/>
                <a:sym typeface="Helvetica Neue Light"/>
              </a:rPr>
              <a:t>An electric current that can only follow one path</a:t>
            </a:r>
            <a:endParaRPr/>
          </a:p>
        </p:txBody>
      </p:sp>
      <p:sp>
        <p:nvSpPr>
          <p:cNvPr id="595" name="Google Shape;595;g292111a11e0_0_238"/>
          <p:cNvSpPr txBox="1"/>
          <p:nvPr/>
        </p:nvSpPr>
        <p:spPr>
          <a:xfrm>
            <a:off x="1166882" y="531066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Anything that has mass and takes up space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6" name="Google Shape;596;g292111a11e0_0_238"/>
          <p:cNvSpPr txBox="1"/>
          <p:nvPr/>
        </p:nvSpPr>
        <p:spPr>
          <a:xfrm>
            <a:off x="1218332" y="426106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push or pull of an object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7" name="Google Shape;597;g292111a11e0_0_238"/>
          <p:cNvSpPr txBox="1"/>
          <p:nvPr/>
        </p:nvSpPr>
        <p:spPr>
          <a:xfrm>
            <a:off x="1166876" y="2043000"/>
            <a:ext cx="7468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use energy from the sun to make their own food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26;g25e11802ac4_0_2511">
            <a:extLst>
              <a:ext uri="{FF2B5EF4-FFF2-40B4-BE49-F238E27FC236}">
                <a16:creationId xmlns:a16="http://schemas.microsoft.com/office/drawing/2014/main" id="{82FDC363-7B4D-BEEC-7315-0E3E39A659CE}"/>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E5B44805-957E-78B9-3B65-8A35268A962E}"/>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78239ECE-6D1B-8E0D-A6F6-FF8F6A39178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90AC1C80-049A-A534-8F0E-C29623FE01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D1C862A3-DBCE-CC47-0975-6AC26F17E4E0}"/>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F8130229-5780-623D-A239-78F09F95F79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g292111a11e0_0_253"/>
          <p:cNvPicPr preferRelativeResize="0"/>
          <p:nvPr/>
        </p:nvPicPr>
        <p:blipFill>
          <a:blip r:embed="rId3">
            <a:alphaModFix/>
          </a:blip>
          <a:stretch>
            <a:fillRect/>
          </a:stretch>
        </p:blipFill>
        <p:spPr>
          <a:xfrm>
            <a:off x="5021196" y="1184090"/>
            <a:ext cx="3348388" cy="2228200"/>
          </a:xfrm>
          <a:prstGeom prst="rect">
            <a:avLst/>
          </a:prstGeom>
          <a:noFill/>
          <a:ln>
            <a:noFill/>
          </a:ln>
        </p:spPr>
      </p:pic>
      <p:sp>
        <p:nvSpPr>
          <p:cNvPr id="604" name="Google Shape;604;g292111a11e0_0_253"/>
          <p:cNvSpPr/>
          <p:nvPr/>
        </p:nvSpPr>
        <p:spPr>
          <a:xfrm>
            <a:off x="498763" y="699655"/>
            <a:ext cx="8187900" cy="5805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605" name="Google Shape;605;g292111a11e0_0_25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06" name="Google Shape;606;g292111a11e0_0_253"/>
          <p:cNvCxnSpPr>
            <a:stCxn id="607" idx="4"/>
            <a:endCxn id="604" idx="2"/>
          </p:cNvCxnSpPr>
          <p:nvPr/>
        </p:nvCxnSpPr>
        <p:spPr>
          <a:xfrm>
            <a:off x="4571972" y="47120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08" name="Google Shape;608;g292111a11e0_0_25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09" name="Google Shape;609;g292111a11e0_0_25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07" name="Google Shape;607;g292111a11e0_0_253"/>
          <p:cNvSpPr/>
          <p:nvPr/>
        </p:nvSpPr>
        <p:spPr>
          <a:xfrm>
            <a:off x="2888672" y="2462644"/>
            <a:ext cx="3366600" cy="2249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0" name="Google Shape;610;g292111a11e0_0_253"/>
          <p:cNvSpPr txBox="1"/>
          <p:nvPr/>
        </p:nvSpPr>
        <p:spPr>
          <a:xfrm>
            <a:off x="3214903" y="3264140"/>
            <a:ext cx="271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a:latin typeface="Poppins"/>
                <a:ea typeface="Poppins"/>
                <a:cs typeface="Poppins"/>
                <a:sym typeface="Poppins"/>
              </a:rPr>
              <a:t>Producer</a:t>
            </a:r>
            <a:endParaRPr/>
          </a:p>
        </p:txBody>
      </p:sp>
      <p:sp>
        <p:nvSpPr>
          <p:cNvPr id="611" name="Google Shape;611;g292111a11e0_0_25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a:p>
        </p:txBody>
      </p:sp>
      <p:sp>
        <p:nvSpPr>
          <p:cNvPr id="612" name="Google Shape;612;g292111a11e0_0_253"/>
          <p:cNvSpPr txBox="1"/>
          <p:nvPr/>
        </p:nvSpPr>
        <p:spPr>
          <a:xfrm>
            <a:off x="498763" y="61583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a:p>
        </p:txBody>
      </p:sp>
      <p:sp>
        <p:nvSpPr>
          <p:cNvPr id="613" name="Google Shape;613;g292111a11e0_0_25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a:p>
        </p:txBody>
      </p:sp>
      <p:sp>
        <p:nvSpPr>
          <p:cNvPr id="614" name="Google Shape;614;g292111a11e0_0_253"/>
          <p:cNvSpPr txBox="1"/>
          <p:nvPr/>
        </p:nvSpPr>
        <p:spPr>
          <a:xfrm>
            <a:off x="4676228" y="6169090"/>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producers </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a:p>
        </p:txBody>
      </p:sp>
      <p:sp>
        <p:nvSpPr>
          <p:cNvPr id="615" name="Google Shape;615;g292111a11e0_0_253"/>
          <p:cNvSpPr txBox="1"/>
          <p:nvPr/>
        </p:nvSpPr>
        <p:spPr>
          <a:xfrm>
            <a:off x="727775" y="1351225"/>
            <a:ext cx="31821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use energy from the sun to make their own food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26;g25e11802ac4_0_2511">
            <a:extLst>
              <a:ext uri="{FF2B5EF4-FFF2-40B4-BE49-F238E27FC236}">
                <a16:creationId xmlns:a16="http://schemas.microsoft.com/office/drawing/2014/main" id="{E415215D-8CA0-AC0D-B9F4-0A50F0B7478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6B448F9D-17F5-20D9-B602-458DF13F7F4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70405954-6B66-3929-4313-1D50C20D5EB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41B79F28-0D74-3B36-D85F-851165EDF64E}"/>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795092EE-B116-37E5-8A7D-A25920D582F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56659CB7-E92C-F084-6EE3-185B6640ED0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292111a11e0_0_270"/>
          <p:cNvSpPr txBox="1"/>
          <p:nvPr/>
        </p:nvSpPr>
        <p:spPr>
          <a:xfrm>
            <a:off x="626731" y="27106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Choose the correct </a:t>
            </a:r>
            <a:r>
              <a:rPr lang="en-US" sz="3000" b="0" i="1" u="none" strike="noStrike" cap="none">
                <a:solidFill>
                  <a:schemeClr val="dk1"/>
                </a:solidFill>
                <a:latin typeface="Calibri"/>
                <a:ea typeface="Calibri"/>
                <a:cs typeface="Calibri"/>
                <a:sym typeface="Calibri"/>
              </a:rPr>
              <a:t>example</a:t>
            </a:r>
            <a:r>
              <a:rPr lang="en-US" sz="3000" b="0" i="0" u="none" strike="noStrike" cap="none">
                <a:solidFill>
                  <a:schemeClr val="dk1"/>
                </a:solidFill>
                <a:latin typeface="Calibri"/>
                <a:ea typeface="Calibri"/>
                <a:cs typeface="Calibri"/>
                <a:sym typeface="Calibri"/>
              </a:rPr>
              <a:t> of a </a:t>
            </a:r>
            <a:r>
              <a:rPr lang="en-US" sz="3000" b="1">
                <a:solidFill>
                  <a:schemeClr val="dk1"/>
                </a:solidFill>
                <a:latin typeface="Calibri"/>
                <a:ea typeface="Calibri"/>
                <a:cs typeface="Calibri"/>
                <a:sym typeface="Calibri"/>
              </a:rPr>
              <a:t>producer</a:t>
            </a:r>
            <a:r>
              <a:rPr lang="en-US" sz="3000" b="0" i="0" u="none" strike="noStrike" cap="none">
                <a:solidFill>
                  <a:schemeClr val="dk1"/>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622" name="Google Shape;622;g292111a11e0_0_270"/>
          <p:cNvSpPr txBox="1"/>
          <p:nvPr/>
        </p:nvSpPr>
        <p:spPr>
          <a:xfrm>
            <a:off x="1166882" y="310548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cow in the field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3" name="Google Shape;623;g292111a11e0_0_270"/>
          <p:cNvSpPr txBox="1"/>
          <p:nvPr/>
        </p:nvSpPr>
        <p:spPr>
          <a:xfrm>
            <a:off x="1166884" y="2101380"/>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sand on the beach</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4" name="Google Shape;624;g292111a11e0_0_270"/>
          <p:cNvSpPr txBox="1"/>
          <p:nvPr/>
        </p:nvSpPr>
        <p:spPr>
          <a:xfrm>
            <a:off x="1166882" y="500586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grass in the yard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5" name="Google Shape;625;g292111a11e0_0_270"/>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626" name="Google Shape;626;g292111a11e0_0_270"/>
          <p:cNvSpPr txBox="1"/>
          <p:nvPr/>
        </p:nvSpPr>
        <p:spPr>
          <a:xfrm>
            <a:off x="380508" y="30106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627" name="Google Shape;627;g292111a11e0_0_270"/>
          <p:cNvSpPr txBox="1"/>
          <p:nvPr/>
        </p:nvSpPr>
        <p:spPr>
          <a:xfrm>
            <a:off x="393330" y="49135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629" name="Google Shape;629;g292111a11e0_0_270"/>
          <p:cNvSpPr txBox="1"/>
          <p:nvPr/>
        </p:nvSpPr>
        <p:spPr>
          <a:xfrm>
            <a:off x="1179705" y="4108694"/>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a:latin typeface="Helvetica Neue Light"/>
                <a:ea typeface="Helvetica Neue Light"/>
                <a:cs typeface="Helvetica Neue Light"/>
                <a:sym typeface="Helvetica Neue Light"/>
              </a:rPr>
              <a:t>bird in a tree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0" name="Google Shape;630;g292111a11e0_0_270"/>
          <p:cNvSpPr txBox="1"/>
          <p:nvPr/>
        </p:nvSpPr>
        <p:spPr>
          <a:xfrm>
            <a:off x="393330" y="4026523"/>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2" name="Google Shape;626;g25e11802ac4_0_2511">
            <a:extLst>
              <a:ext uri="{FF2B5EF4-FFF2-40B4-BE49-F238E27FC236}">
                <a16:creationId xmlns:a16="http://schemas.microsoft.com/office/drawing/2014/main" id="{724F2262-00CD-2EA1-C58D-0D95531B5FC7}"/>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4A4F411C-38ED-4F9E-16DB-08F5283413DB}"/>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32DC2511-0A46-D2B6-646C-AC2FBC5DC209}"/>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F26ECF49-A1B1-78D9-7525-46B071BC88F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9D6F72A5-9BF7-6B32-0567-C46B03FA101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A0D524E6-8B01-4070-84D4-F627B36BD7B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292111a11e0_0_284"/>
          <p:cNvSpPr txBox="1"/>
          <p:nvPr/>
        </p:nvSpPr>
        <p:spPr>
          <a:xfrm>
            <a:off x="626731" y="27106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Choose the correct </a:t>
            </a:r>
            <a:r>
              <a:rPr lang="en-US" sz="3000" b="0" i="1" u="none" strike="noStrike" cap="none">
                <a:solidFill>
                  <a:schemeClr val="dk1"/>
                </a:solidFill>
                <a:latin typeface="Calibri"/>
                <a:ea typeface="Calibri"/>
                <a:cs typeface="Calibri"/>
                <a:sym typeface="Calibri"/>
              </a:rPr>
              <a:t>example</a:t>
            </a:r>
            <a:r>
              <a:rPr lang="en-US" sz="3000" b="0" i="0" u="none" strike="noStrike" cap="none">
                <a:solidFill>
                  <a:schemeClr val="dk1"/>
                </a:solidFill>
                <a:latin typeface="Calibri"/>
                <a:ea typeface="Calibri"/>
                <a:cs typeface="Calibri"/>
                <a:sym typeface="Calibri"/>
              </a:rPr>
              <a:t> of a </a:t>
            </a:r>
            <a:r>
              <a:rPr lang="en-US" sz="3000" b="1">
                <a:solidFill>
                  <a:schemeClr val="dk1"/>
                </a:solidFill>
                <a:latin typeface="Calibri"/>
                <a:ea typeface="Calibri"/>
                <a:cs typeface="Calibri"/>
                <a:sym typeface="Calibri"/>
              </a:rPr>
              <a:t>producer</a:t>
            </a:r>
            <a:r>
              <a:rPr lang="en-US" sz="3000" b="0" i="0" u="none" strike="noStrike" cap="none">
                <a:solidFill>
                  <a:schemeClr val="dk1"/>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637" name="Google Shape;637;g292111a11e0_0_284"/>
          <p:cNvSpPr txBox="1"/>
          <p:nvPr/>
        </p:nvSpPr>
        <p:spPr>
          <a:xfrm>
            <a:off x="1166882" y="310548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cow in the field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8" name="Google Shape;638;g292111a11e0_0_284"/>
          <p:cNvSpPr txBox="1"/>
          <p:nvPr/>
        </p:nvSpPr>
        <p:spPr>
          <a:xfrm>
            <a:off x="1166884" y="2101380"/>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374151"/>
                </a:solidFill>
                <a:latin typeface="Helvetica Neue Light"/>
                <a:ea typeface="Helvetica Neue Light"/>
                <a:cs typeface="Helvetica Neue Light"/>
                <a:sym typeface="Helvetica Neue Light"/>
              </a:rPr>
              <a:t>sand on the beach</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9" name="Google Shape;639;g292111a11e0_0_284"/>
          <p:cNvSpPr txBox="1"/>
          <p:nvPr/>
        </p:nvSpPr>
        <p:spPr>
          <a:xfrm>
            <a:off x="1166882" y="500586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grass in the yard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40" name="Google Shape;640;g292111a11e0_0_284"/>
          <p:cNvSpPr txBox="1"/>
          <p:nvPr/>
        </p:nvSpPr>
        <p:spPr>
          <a:xfrm>
            <a:off x="380509" y="20429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641" name="Google Shape;641;g292111a11e0_0_284"/>
          <p:cNvSpPr txBox="1"/>
          <p:nvPr/>
        </p:nvSpPr>
        <p:spPr>
          <a:xfrm>
            <a:off x="380508" y="30106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642" name="Google Shape;642;g292111a11e0_0_284"/>
          <p:cNvSpPr txBox="1"/>
          <p:nvPr/>
        </p:nvSpPr>
        <p:spPr>
          <a:xfrm>
            <a:off x="393330" y="49135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644" name="Google Shape;644;g292111a11e0_0_284"/>
          <p:cNvSpPr txBox="1"/>
          <p:nvPr/>
        </p:nvSpPr>
        <p:spPr>
          <a:xfrm>
            <a:off x="1179705" y="4108694"/>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a:latin typeface="Helvetica Neue Light"/>
                <a:ea typeface="Helvetica Neue Light"/>
                <a:cs typeface="Helvetica Neue Light"/>
                <a:sym typeface="Helvetica Neue Light"/>
              </a:rPr>
              <a:t>bird in a tree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45" name="Google Shape;645;g292111a11e0_0_284"/>
          <p:cNvSpPr txBox="1"/>
          <p:nvPr/>
        </p:nvSpPr>
        <p:spPr>
          <a:xfrm>
            <a:off x="393330" y="4026523"/>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646" name="Google Shape;646;g292111a11e0_0_284"/>
          <p:cNvSpPr/>
          <p:nvPr/>
        </p:nvSpPr>
        <p:spPr>
          <a:xfrm>
            <a:off x="380507" y="4823353"/>
            <a:ext cx="8455800" cy="831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 name="Google Shape;626;g25e11802ac4_0_2511">
            <a:extLst>
              <a:ext uri="{FF2B5EF4-FFF2-40B4-BE49-F238E27FC236}">
                <a16:creationId xmlns:a16="http://schemas.microsoft.com/office/drawing/2014/main" id="{789CC7D1-4011-24D2-6D58-BDFA055456A5}"/>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66F90FCC-432F-1872-876A-FB1FE68A9F0E}"/>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3DE47E0D-3851-DF07-319E-E6F38182F241}"/>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3C685656-39A1-6479-BCD6-8E78F4875D19}"/>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46B79BBA-C989-C2FC-02DE-72E0B4A4B1D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864FDC51-44F0-676F-4A96-617D4E5027F1}"/>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g292111a11e0_0_299"/>
          <p:cNvPicPr preferRelativeResize="0"/>
          <p:nvPr/>
        </p:nvPicPr>
        <p:blipFill>
          <a:blip r:embed="rId3">
            <a:alphaModFix/>
          </a:blip>
          <a:stretch>
            <a:fillRect/>
          </a:stretch>
        </p:blipFill>
        <p:spPr>
          <a:xfrm>
            <a:off x="5021196" y="1184090"/>
            <a:ext cx="3348388" cy="2228200"/>
          </a:xfrm>
          <a:prstGeom prst="rect">
            <a:avLst/>
          </a:prstGeom>
          <a:noFill/>
          <a:ln>
            <a:noFill/>
          </a:ln>
        </p:spPr>
      </p:pic>
      <p:sp>
        <p:nvSpPr>
          <p:cNvPr id="653" name="Google Shape;653;g292111a11e0_0_299"/>
          <p:cNvSpPr/>
          <p:nvPr/>
        </p:nvSpPr>
        <p:spPr>
          <a:xfrm>
            <a:off x="498763" y="699655"/>
            <a:ext cx="8187900" cy="5805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654" name="Google Shape;654;g292111a11e0_0_29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55" name="Google Shape;655;g292111a11e0_0_299"/>
          <p:cNvCxnSpPr>
            <a:stCxn id="656" idx="4"/>
            <a:endCxn id="653" idx="2"/>
          </p:cNvCxnSpPr>
          <p:nvPr/>
        </p:nvCxnSpPr>
        <p:spPr>
          <a:xfrm>
            <a:off x="4571972" y="47120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57" name="Google Shape;657;g292111a11e0_0_29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58" name="Google Shape;658;g292111a11e0_0_29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56" name="Google Shape;656;g292111a11e0_0_299"/>
          <p:cNvSpPr/>
          <p:nvPr/>
        </p:nvSpPr>
        <p:spPr>
          <a:xfrm>
            <a:off x="2888672" y="2462644"/>
            <a:ext cx="3366600" cy="2249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9" name="Google Shape;659;g292111a11e0_0_299"/>
          <p:cNvSpPr txBox="1"/>
          <p:nvPr/>
        </p:nvSpPr>
        <p:spPr>
          <a:xfrm>
            <a:off x="3214903" y="3264140"/>
            <a:ext cx="271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a:latin typeface="Poppins"/>
                <a:ea typeface="Poppins"/>
                <a:cs typeface="Poppins"/>
                <a:sym typeface="Poppins"/>
              </a:rPr>
              <a:t>Producer</a:t>
            </a:r>
            <a:endParaRPr/>
          </a:p>
        </p:txBody>
      </p:sp>
      <p:sp>
        <p:nvSpPr>
          <p:cNvPr id="660" name="Google Shape;660;g292111a11e0_0_29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a:p>
        </p:txBody>
      </p:sp>
      <p:sp>
        <p:nvSpPr>
          <p:cNvPr id="661" name="Google Shape;661;g292111a11e0_0_299"/>
          <p:cNvSpPr txBox="1"/>
          <p:nvPr/>
        </p:nvSpPr>
        <p:spPr>
          <a:xfrm>
            <a:off x="498763" y="61583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a:p>
        </p:txBody>
      </p:sp>
      <p:sp>
        <p:nvSpPr>
          <p:cNvPr id="662" name="Google Shape;662;g292111a11e0_0_29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a:p>
        </p:txBody>
      </p:sp>
      <p:sp>
        <p:nvSpPr>
          <p:cNvPr id="663" name="Google Shape;663;g292111a11e0_0_299"/>
          <p:cNvSpPr txBox="1"/>
          <p:nvPr/>
        </p:nvSpPr>
        <p:spPr>
          <a:xfrm>
            <a:off x="4676228" y="6169090"/>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producers </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a:p>
        </p:txBody>
      </p:sp>
      <p:sp>
        <p:nvSpPr>
          <p:cNvPr id="664" name="Google Shape;664;g292111a11e0_0_299"/>
          <p:cNvSpPr txBox="1"/>
          <p:nvPr/>
        </p:nvSpPr>
        <p:spPr>
          <a:xfrm>
            <a:off x="806825" y="4827500"/>
            <a:ext cx="334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Helvetica Neue Light"/>
                <a:ea typeface="Helvetica Neue Light"/>
                <a:cs typeface="Helvetica Neue Light"/>
                <a:sym typeface="Helvetica Neue Light"/>
              </a:rPr>
              <a:t>grass in the yard</a:t>
            </a:r>
            <a:endParaRPr sz="2400">
              <a:latin typeface="Helvetica Neue Light"/>
              <a:ea typeface="Helvetica Neue Light"/>
              <a:cs typeface="Helvetica Neue Light"/>
              <a:sym typeface="Helvetica Neue Light"/>
            </a:endParaRPr>
          </a:p>
        </p:txBody>
      </p:sp>
      <p:sp>
        <p:nvSpPr>
          <p:cNvPr id="665" name="Google Shape;665;g292111a11e0_0_299"/>
          <p:cNvSpPr txBox="1"/>
          <p:nvPr/>
        </p:nvSpPr>
        <p:spPr>
          <a:xfrm>
            <a:off x="727775" y="1351225"/>
            <a:ext cx="31821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use energy from the sun to make their own food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26;g25e11802ac4_0_2511">
            <a:extLst>
              <a:ext uri="{FF2B5EF4-FFF2-40B4-BE49-F238E27FC236}">
                <a16:creationId xmlns:a16="http://schemas.microsoft.com/office/drawing/2014/main" id="{8754D795-64A5-8573-74FD-96EFB4BB675D}"/>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ADA6ED86-3A50-606D-6273-C26AA590AF85}"/>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6270E02A-7DBE-AA84-890F-3A336074A31A}"/>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3EBBFBFA-E7BE-E50C-D9D3-FA6E850E5B61}"/>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2C0BD167-B7A0-0D50-D584-483763919610}"/>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79DD0E95-C9ED-ED77-D294-925D7F4EDB8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292111a11e0_0_317"/>
          <p:cNvSpPr txBox="1"/>
          <p:nvPr/>
        </p:nvSpPr>
        <p:spPr>
          <a:xfrm>
            <a:off x="1166884" y="2329980"/>
            <a:ext cx="7596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374151"/>
                </a:solidFill>
                <a:latin typeface="Helvetica Neue Light"/>
                <a:ea typeface="Helvetica Neue Light"/>
                <a:cs typeface="Helvetica Neue Light"/>
                <a:sym typeface="Helvetica Neue Light"/>
              </a:rPr>
              <a:t>They</a:t>
            </a:r>
            <a:r>
              <a:rPr lang="en-US" sz="2400">
                <a:solidFill>
                  <a:srgbClr val="374151"/>
                </a:solidFill>
                <a:latin typeface="Helvetica Neue Light"/>
                <a:ea typeface="Helvetica Neue Light"/>
                <a:cs typeface="Helvetica Neue Light"/>
                <a:sym typeface="Helvetica Neue Light"/>
              </a:rPr>
              <a:t> store tiny water droplets that can produce rain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72" name="Google Shape;672;g292111a11e0_0_317"/>
          <p:cNvSpPr txBox="1"/>
          <p:nvPr/>
        </p:nvSpPr>
        <p:spPr>
          <a:xfrm>
            <a:off x="456709" y="21953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673" name="Google Shape;673;g292111a11e0_0_317"/>
          <p:cNvSpPr txBox="1"/>
          <p:nvPr/>
        </p:nvSpPr>
        <p:spPr>
          <a:xfrm>
            <a:off x="456708" y="31630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674" name="Google Shape;674;g292111a11e0_0_317"/>
          <p:cNvSpPr txBox="1"/>
          <p:nvPr/>
        </p:nvSpPr>
        <p:spPr>
          <a:xfrm>
            <a:off x="443800" y="4913526"/>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676" name="Google Shape;676;g292111a11e0_0_317"/>
          <p:cNvSpPr txBox="1"/>
          <p:nvPr/>
        </p:nvSpPr>
        <p:spPr>
          <a:xfrm>
            <a:off x="414055" y="4038298"/>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677" name="Google Shape;677;g292111a11e0_0_317"/>
          <p:cNvSpPr txBox="1"/>
          <p:nvPr/>
        </p:nvSpPr>
        <p:spPr>
          <a:xfrm>
            <a:off x="844267" y="288124"/>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Choose the correct response for </a:t>
            </a:r>
            <a:r>
              <a:rPr lang="en-US" sz="3000" b="0" i="1" u="none" strike="noStrike" cap="none">
                <a:solidFill>
                  <a:schemeClr val="dk1"/>
                </a:solidFill>
                <a:latin typeface="Calibri"/>
                <a:ea typeface="Calibri"/>
                <a:cs typeface="Calibri"/>
                <a:sym typeface="Calibri"/>
              </a:rPr>
              <a:t>“how do </a:t>
            </a:r>
            <a:r>
              <a:rPr lang="en-US" sz="3000" i="1">
                <a:solidFill>
                  <a:schemeClr val="dk1"/>
                </a:solidFill>
                <a:latin typeface="Calibri"/>
                <a:ea typeface="Calibri"/>
                <a:cs typeface="Calibri"/>
                <a:sym typeface="Calibri"/>
              </a:rPr>
              <a:t>producers </a:t>
            </a:r>
            <a:r>
              <a:rPr lang="en-US" sz="3000" b="0" i="1" u="none" strike="noStrike" cap="none">
                <a:solidFill>
                  <a:schemeClr val="dk1"/>
                </a:solidFill>
                <a:latin typeface="Calibri"/>
                <a:ea typeface="Calibri"/>
                <a:cs typeface="Calibri"/>
                <a:sym typeface="Calibri"/>
              </a:rPr>
              <a:t>impact my life?”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78" name="Google Shape;678;g292111a11e0_0_317"/>
          <p:cNvSpPr txBox="1"/>
          <p:nvPr/>
        </p:nvSpPr>
        <p:spPr>
          <a:xfrm>
            <a:off x="1255905" y="4108694"/>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b="0" i="0" u="none" strike="noStrike" cap="none">
                <a:solidFill>
                  <a:srgbClr val="43464D"/>
                </a:solidFill>
                <a:latin typeface="Helvetica Neue Light"/>
                <a:ea typeface="Helvetica Neue Light"/>
                <a:cs typeface="Helvetica Neue Light"/>
                <a:sym typeface="Helvetica Neue Light"/>
              </a:rPr>
              <a:t>They </a:t>
            </a:r>
            <a:r>
              <a:rPr lang="en-US" sz="2400">
                <a:solidFill>
                  <a:srgbClr val="43464D"/>
                </a:solidFill>
                <a:latin typeface="Helvetica Neue Light"/>
                <a:ea typeface="Helvetica Neue Light"/>
                <a:cs typeface="Helvetica Neue Light"/>
                <a:sym typeface="Helvetica Neue Light"/>
              </a:rPr>
              <a:t>help feed me and the other organisms I eat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79" name="Google Shape;679;g292111a11e0_0_317"/>
          <p:cNvSpPr txBox="1"/>
          <p:nvPr/>
        </p:nvSpPr>
        <p:spPr>
          <a:xfrm>
            <a:off x="1243082" y="325788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374151"/>
                </a:solidFill>
                <a:latin typeface="Helvetica Neue Light"/>
                <a:ea typeface="Helvetica Neue Light"/>
                <a:cs typeface="Helvetica Neue Light"/>
                <a:sym typeface="Helvetica Neue Light"/>
              </a:rPr>
              <a:t>They </a:t>
            </a:r>
            <a:r>
              <a:rPr lang="en-US" sz="2400">
                <a:solidFill>
                  <a:srgbClr val="374151"/>
                </a:solidFill>
                <a:latin typeface="Helvetica Neue Light"/>
                <a:ea typeface="Helvetica Neue Light"/>
                <a:cs typeface="Helvetica Neue Light"/>
                <a:sym typeface="Helvetica Neue Light"/>
              </a:rPr>
              <a:t>warm up the water I drink</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0" name="Google Shape;680;g292111a11e0_0_317"/>
          <p:cNvSpPr txBox="1"/>
          <p:nvPr/>
        </p:nvSpPr>
        <p:spPr>
          <a:xfrm>
            <a:off x="1255905" y="5005919"/>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b="0" i="0" u="none" strike="noStrike" cap="none">
                <a:solidFill>
                  <a:srgbClr val="43464D"/>
                </a:solidFill>
                <a:latin typeface="Helvetica Neue Light"/>
                <a:ea typeface="Helvetica Neue Light"/>
                <a:cs typeface="Helvetica Neue Light"/>
                <a:sym typeface="Helvetica Neue Light"/>
              </a:rPr>
              <a:t>They </a:t>
            </a:r>
            <a:r>
              <a:rPr lang="en-US" sz="2400">
                <a:solidFill>
                  <a:srgbClr val="43464D"/>
                </a:solidFill>
                <a:latin typeface="Helvetica Neue Light"/>
                <a:ea typeface="Helvetica Neue Light"/>
                <a:cs typeface="Helvetica Neue Light"/>
                <a:sym typeface="Helvetica Neue Light"/>
              </a:rPr>
              <a:t>protect me from infections so I don’t get sick</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26;g25e11802ac4_0_2511">
            <a:extLst>
              <a:ext uri="{FF2B5EF4-FFF2-40B4-BE49-F238E27FC236}">
                <a16:creationId xmlns:a16="http://schemas.microsoft.com/office/drawing/2014/main" id="{4F7E553F-7D12-EC0E-C89B-0109F95CCAB5}"/>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A1D555F1-5977-7239-6D63-DDC5C474B466}"/>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96949EED-B2B8-9618-1877-566E86047E6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ECFDFACA-2A90-4FED-BC54-41CBC78C23A6}"/>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72C32945-BF6B-D339-6C83-B4994AE6589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78EE03F9-5AF7-6E67-6E10-5F1E4F7BE2D3}"/>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292111a11e0_0_331"/>
          <p:cNvSpPr txBox="1"/>
          <p:nvPr/>
        </p:nvSpPr>
        <p:spPr>
          <a:xfrm>
            <a:off x="456709" y="2195396"/>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687" name="Google Shape;687;g292111a11e0_0_331"/>
          <p:cNvSpPr txBox="1"/>
          <p:nvPr/>
        </p:nvSpPr>
        <p:spPr>
          <a:xfrm>
            <a:off x="456708" y="3163085"/>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688" name="Google Shape;688;g292111a11e0_0_331"/>
          <p:cNvSpPr txBox="1"/>
          <p:nvPr/>
        </p:nvSpPr>
        <p:spPr>
          <a:xfrm>
            <a:off x="443800" y="4913526"/>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690" name="Google Shape;690;g292111a11e0_0_331"/>
          <p:cNvSpPr txBox="1"/>
          <p:nvPr/>
        </p:nvSpPr>
        <p:spPr>
          <a:xfrm>
            <a:off x="414055" y="4038298"/>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691" name="Google Shape;691;g292111a11e0_0_331"/>
          <p:cNvSpPr txBox="1"/>
          <p:nvPr/>
        </p:nvSpPr>
        <p:spPr>
          <a:xfrm>
            <a:off x="844267" y="288124"/>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Directions: </a:t>
            </a:r>
            <a:r>
              <a:rPr lang="en-US" sz="3000" b="0" i="0" u="none" strike="noStrike" cap="none">
                <a:solidFill>
                  <a:schemeClr val="dk1"/>
                </a:solidFill>
                <a:latin typeface="Calibri"/>
                <a:ea typeface="Calibri"/>
                <a:cs typeface="Calibri"/>
                <a:sym typeface="Calibri"/>
              </a:rPr>
              <a:t>Choose the correct response for </a:t>
            </a:r>
            <a:r>
              <a:rPr lang="en-US" sz="3000" b="0" i="1" u="none" strike="noStrike" cap="none">
                <a:solidFill>
                  <a:schemeClr val="dk1"/>
                </a:solidFill>
                <a:latin typeface="Calibri"/>
                <a:ea typeface="Calibri"/>
                <a:cs typeface="Calibri"/>
                <a:sym typeface="Calibri"/>
              </a:rPr>
              <a:t>“how do </a:t>
            </a:r>
            <a:r>
              <a:rPr lang="en-US" sz="3000" i="1">
                <a:solidFill>
                  <a:schemeClr val="dk1"/>
                </a:solidFill>
                <a:latin typeface="Calibri"/>
                <a:ea typeface="Calibri"/>
                <a:cs typeface="Calibri"/>
                <a:sym typeface="Calibri"/>
              </a:rPr>
              <a:t>producers </a:t>
            </a:r>
            <a:r>
              <a:rPr lang="en-US" sz="3000" b="0" i="1" u="none" strike="noStrike" cap="none">
                <a:solidFill>
                  <a:schemeClr val="dk1"/>
                </a:solidFill>
                <a:latin typeface="Calibri"/>
                <a:ea typeface="Calibri"/>
                <a:cs typeface="Calibri"/>
                <a:sym typeface="Calibri"/>
              </a:rPr>
              <a:t>impact my life?” </a:t>
            </a:r>
            <a:r>
              <a:rPr lang="en-US" sz="3000" b="0" i="0" u="none" strike="noStrike" cap="none">
                <a:solidFill>
                  <a:schemeClr val="dk1"/>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92" name="Google Shape;692;g292111a11e0_0_331"/>
          <p:cNvSpPr txBox="1"/>
          <p:nvPr/>
        </p:nvSpPr>
        <p:spPr>
          <a:xfrm>
            <a:off x="1243082" y="3257881"/>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374151"/>
                </a:solidFill>
                <a:latin typeface="Helvetica Neue Light"/>
                <a:ea typeface="Helvetica Neue Light"/>
                <a:cs typeface="Helvetica Neue Light"/>
                <a:sym typeface="Helvetica Neue Light"/>
              </a:rPr>
              <a:t>They </a:t>
            </a:r>
            <a:r>
              <a:rPr lang="en-US" sz="2400">
                <a:solidFill>
                  <a:srgbClr val="374151"/>
                </a:solidFill>
                <a:latin typeface="Helvetica Neue Light"/>
                <a:ea typeface="Helvetica Neue Light"/>
                <a:cs typeface="Helvetica Neue Light"/>
                <a:sym typeface="Helvetica Neue Light"/>
              </a:rPr>
              <a:t>warm up the water I drink</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3" name="Google Shape;693;g292111a11e0_0_331"/>
          <p:cNvSpPr txBox="1"/>
          <p:nvPr/>
        </p:nvSpPr>
        <p:spPr>
          <a:xfrm>
            <a:off x="1255905" y="4108694"/>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b="0" i="0" u="none" strike="noStrike" cap="none">
                <a:solidFill>
                  <a:srgbClr val="43464D"/>
                </a:solidFill>
                <a:latin typeface="Helvetica Neue Light"/>
                <a:ea typeface="Helvetica Neue Light"/>
                <a:cs typeface="Helvetica Neue Light"/>
                <a:sym typeface="Helvetica Neue Light"/>
              </a:rPr>
              <a:t>They </a:t>
            </a:r>
            <a:r>
              <a:rPr lang="en-US" sz="2400">
                <a:solidFill>
                  <a:srgbClr val="43464D"/>
                </a:solidFill>
                <a:latin typeface="Helvetica Neue Light"/>
                <a:ea typeface="Helvetica Neue Light"/>
                <a:cs typeface="Helvetica Neue Light"/>
                <a:sym typeface="Helvetica Neue Light"/>
              </a:rPr>
              <a:t>help feed me and the other organisms I eat.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4" name="Google Shape;694;g292111a11e0_0_331"/>
          <p:cNvSpPr/>
          <p:nvPr/>
        </p:nvSpPr>
        <p:spPr>
          <a:xfrm>
            <a:off x="380507" y="3985153"/>
            <a:ext cx="8455800" cy="831000"/>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95" name="Google Shape;695;g292111a11e0_0_331"/>
          <p:cNvSpPr txBox="1"/>
          <p:nvPr/>
        </p:nvSpPr>
        <p:spPr>
          <a:xfrm>
            <a:off x="1166884" y="2329980"/>
            <a:ext cx="7596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374151"/>
                </a:solidFill>
                <a:latin typeface="Helvetica Neue Light"/>
                <a:ea typeface="Helvetica Neue Light"/>
                <a:cs typeface="Helvetica Neue Light"/>
                <a:sym typeface="Helvetica Neue Light"/>
              </a:rPr>
              <a:t>They</a:t>
            </a:r>
            <a:r>
              <a:rPr lang="en-US" sz="2400">
                <a:solidFill>
                  <a:srgbClr val="374151"/>
                </a:solidFill>
                <a:latin typeface="Helvetica Neue Light"/>
                <a:ea typeface="Helvetica Neue Light"/>
                <a:cs typeface="Helvetica Neue Light"/>
                <a:sym typeface="Helvetica Neue Light"/>
              </a:rPr>
              <a:t> store tiny water droplets that can produce rain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6" name="Google Shape;696;g292111a11e0_0_331"/>
          <p:cNvSpPr txBox="1"/>
          <p:nvPr/>
        </p:nvSpPr>
        <p:spPr>
          <a:xfrm>
            <a:off x="1255905" y="5005919"/>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b="0" i="0" u="none" strike="noStrike" cap="none">
                <a:solidFill>
                  <a:srgbClr val="43464D"/>
                </a:solidFill>
                <a:latin typeface="Helvetica Neue Light"/>
                <a:ea typeface="Helvetica Neue Light"/>
                <a:cs typeface="Helvetica Neue Light"/>
                <a:sym typeface="Helvetica Neue Light"/>
              </a:rPr>
              <a:t>They </a:t>
            </a:r>
            <a:r>
              <a:rPr lang="en-US" sz="2400">
                <a:solidFill>
                  <a:srgbClr val="43464D"/>
                </a:solidFill>
                <a:latin typeface="Helvetica Neue Light"/>
                <a:ea typeface="Helvetica Neue Light"/>
                <a:cs typeface="Helvetica Neue Light"/>
                <a:sym typeface="Helvetica Neue Light"/>
              </a:rPr>
              <a:t>protect me from infections so I don’t get sick</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26;g25e11802ac4_0_2511">
            <a:extLst>
              <a:ext uri="{FF2B5EF4-FFF2-40B4-BE49-F238E27FC236}">
                <a16:creationId xmlns:a16="http://schemas.microsoft.com/office/drawing/2014/main" id="{0F0C74F6-C108-F487-7B1C-D9D3AD91467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A4854D26-FD8F-65B2-48CF-A82566581935}"/>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AE5C4AFA-FDB7-4F56-4D33-BDBF317F9DE6}"/>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291DDEFD-2716-15BA-4876-558637BE7F46}"/>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1FFFE21D-BDCD-0A71-27FA-B8BCDA35A9A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64D373B7-4659-FEE9-D610-C1404E85DCA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g292111a11e0_0_346"/>
          <p:cNvPicPr preferRelativeResize="0"/>
          <p:nvPr/>
        </p:nvPicPr>
        <p:blipFill>
          <a:blip r:embed="rId3">
            <a:alphaModFix/>
          </a:blip>
          <a:stretch>
            <a:fillRect/>
          </a:stretch>
        </p:blipFill>
        <p:spPr>
          <a:xfrm>
            <a:off x="5021196" y="1184090"/>
            <a:ext cx="3348388" cy="2228200"/>
          </a:xfrm>
          <a:prstGeom prst="rect">
            <a:avLst/>
          </a:prstGeom>
          <a:noFill/>
          <a:ln>
            <a:noFill/>
          </a:ln>
        </p:spPr>
      </p:pic>
      <p:sp>
        <p:nvSpPr>
          <p:cNvPr id="703" name="Google Shape;703;g292111a11e0_0_346"/>
          <p:cNvSpPr/>
          <p:nvPr/>
        </p:nvSpPr>
        <p:spPr>
          <a:xfrm>
            <a:off x="498763" y="699655"/>
            <a:ext cx="8187900" cy="5805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04" name="Google Shape;704;g292111a11e0_0_34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05" name="Google Shape;705;g292111a11e0_0_346"/>
          <p:cNvCxnSpPr>
            <a:stCxn id="706" idx="4"/>
            <a:endCxn id="703" idx="2"/>
          </p:cNvCxnSpPr>
          <p:nvPr/>
        </p:nvCxnSpPr>
        <p:spPr>
          <a:xfrm>
            <a:off x="4571972" y="47120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07" name="Google Shape;707;g292111a11e0_0_34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08" name="Google Shape;708;g292111a11e0_0_34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06" name="Google Shape;706;g292111a11e0_0_346"/>
          <p:cNvSpPr/>
          <p:nvPr/>
        </p:nvSpPr>
        <p:spPr>
          <a:xfrm>
            <a:off x="2888672" y="2462644"/>
            <a:ext cx="3366600" cy="2249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9" name="Google Shape;709;g292111a11e0_0_346"/>
          <p:cNvSpPr txBox="1"/>
          <p:nvPr/>
        </p:nvSpPr>
        <p:spPr>
          <a:xfrm>
            <a:off x="3214903" y="3264140"/>
            <a:ext cx="2714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a:latin typeface="Poppins"/>
                <a:ea typeface="Poppins"/>
                <a:cs typeface="Poppins"/>
                <a:sym typeface="Poppins"/>
              </a:rPr>
              <a:t>Producer</a:t>
            </a:r>
            <a:endParaRPr/>
          </a:p>
        </p:txBody>
      </p:sp>
      <p:sp>
        <p:nvSpPr>
          <p:cNvPr id="710" name="Google Shape;710;g292111a11e0_0_34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a:p>
        </p:txBody>
      </p:sp>
      <p:sp>
        <p:nvSpPr>
          <p:cNvPr id="711" name="Google Shape;711;g292111a11e0_0_346"/>
          <p:cNvSpPr txBox="1"/>
          <p:nvPr/>
        </p:nvSpPr>
        <p:spPr>
          <a:xfrm>
            <a:off x="498763" y="61583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a:p>
        </p:txBody>
      </p:sp>
      <p:sp>
        <p:nvSpPr>
          <p:cNvPr id="712" name="Google Shape;712;g292111a11e0_0_34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a:p>
        </p:txBody>
      </p:sp>
      <p:sp>
        <p:nvSpPr>
          <p:cNvPr id="713" name="Google Shape;713;g292111a11e0_0_346"/>
          <p:cNvSpPr txBox="1"/>
          <p:nvPr/>
        </p:nvSpPr>
        <p:spPr>
          <a:xfrm>
            <a:off x="4676228" y="6169090"/>
            <a:ext cx="40383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800" b="0" i="0" u="none" strike="noStrike" cap="non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producers </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a:p>
        </p:txBody>
      </p:sp>
      <p:sp>
        <p:nvSpPr>
          <p:cNvPr id="714" name="Google Shape;714;g292111a11e0_0_346"/>
          <p:cNvSpPr txBox="1"/>
          <p:nvPr/>
        </p:nvSpPr>
        <p:spPr>
          <a:xfrm>
            <a:off x="4676238" y="4787050"/>
            <a:ext cx="4038300" cy="923400"/>
          </a:xfrm>
          <a:prstGeom prst="rect">
            <a:avLst/>
          </a:prstGeom>
          <a:noFill/>
          <a:ln>
            <a:noFill/>
          </a:ln>
        </p:spPr>
        <p:txBody>
          <a:bodyPr spcFirstLastPara="1" wrap="square" lIns="91425" tIns="91425" rIns="91425" bIns="91425" anchor="t" anchorCtr="0">
            <a:spAutoFit/>
          </a:bodyPr>
          <a:lstStyle/>
          <a:p>
            <a:pPr marL="457200" lvl="0" indent="-228600" algn="l" rtl="0">
              <a:spcBef>
                <a:spcPts val="0"/>
              </a:spcBef>
              <a:spcAft>
                <a:spcPts val="0"/>
              </a:spcAft>
              <a:buClr>
                <a:schemeClr val="dk1"/>
              </a:buClr>
              <a:buSzPts val="1400"/>
              <a:buFont typeface="Arial"/>
              <a:buNone/>
            </a:pPr>
            <a:r>
              <a:rPr lang="en-US" sz="2400">
                <a:solidFill>
                  <a:schemeClr val="dk1"/>
                </a:solidFill>
                <a:latin typeface="Helvetica Neue Light"/>
                <a:ea typeface="Helvetica Neue Light"/>
                <a:cs typeface="Helvetica Neue Light"/>
                <a:sym typeface="Helvetica Neue Light"/>
              </a:rPr>
              <a:t>They help feed me and the</a:t>
            </a:r>
            <a:endParaRPr sz="2400">
              <a:solidFill>
                <a:schemeClr val="dk1"/>
              </a:solidFill>
              <a:latin typeface="Helvetica Neue Light"/>
              <a:ea typeface="Helvetica Neue Light"/>
              <a:cs typeface="Helvetica Neue Light"/>
              <a:sym typeface="Helvetica Neue Light"/>
            </a:endParaRPr>
          </a:p>
          <a:p>
            <a:pPr marL="457200" lvl="0" indent="-228600" algn="l" rtl="0">
              <a:spcBef>
                <a:spcPts val="0"/>
              </a:spcBef>
              <a:spcAft>
                <a:spcPts val="0"/>
              </a:spcAft>
              <a:buClr>
                <a:schemeClr val="dk1"/>
              </a:buClr>
              <a:buSzPts val="1400"/>
              <a:buFont typeface="Arial"/>
              <a:buNone/>
            </a:pPr>
            <a:r>
              <a:rPr lang="en-US" sz="2400">
                <a:solidFill>
                  <a:schemeClr val="dk1"/>
                </a:solidFill>
                <a:latin typeface="Helvetica Neue Light"/>
                <a:ea typeface="Helvetica Neue Light"/>
                <a:cs typeface="Helvetica Neue Light"/>
                <a:sym typeface="Helvetica Neue Light"/>
              </a:rPr>
              <a:t>other organisms I eat</a:t>
            </a:r>
            <a:endParaRPr sz="2400">
              <a:solidFill>
                <a:schemeClr val="dk1"/>
              </a:solidFill>
              <a:latin typeface="Helvetica Neue Light"/>
              <a:ea typeface="Helvetica Neue Light"/>
              <a:cs typeface="Helvetica Neue Light"/>
              <a:sym typeface="Helvetica Neue Light"/>
            </a:endParaRPr>
          </a:p>
        </p:txBody>
      </p:sp>
      <p:sp>
        <p:nvSpPr>
          <p:cNvPr id="715" name="Google Shape;715;g292111a11e0_0_346"/>
          <p:cNvSpPr txBox="1"/>
          <p:nvPr/>
        </p:nvSpPr>
        <p:spPr>
          <a:xfrm>
            <a:off x="806825" y="4827500"/>
            <a:ext cx="334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Helvetica Neue Light"/>
                <a:ea typeface="Helvetica Neue Light"/>
                <a:cs typeface="Helvetica Neue Light"/>
                <a:sym typeface="Helvetica Neue Light"/>
              </a:rPr>
              <a:t>grass in the yard</a:t>
            </a:r>
            <a:endParaRPr sz="2400">
              <a:latin typeface="Helvetica Neue Light"/>
              <a:ea typeface="Helvetica Neue Light"/>
              <a:cs typeface="Helvetica Neue Light"/>
              <a:sym typeface="Helvetica Neue Light"/>
            </a:endParaRPr>
          </a:p>
        </p:txBody>
      </p:sp>
      <p:sp>
        <p:nvSpPr>
          <p:cNvPr id="716" name="Google Shape;716;g292111a11e0_0_346"/>
          <p:cNvSpPr txBox="1"/>
          <p:nvPr/>
        </p:nvSpPr>
        <p:spPr>
          <a:xfrm>
            <a:off x="727775" y="1351225"/>
            <a:ext cx="31821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Organisms that use energy from the sun to make their own food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2" name="Google Shape;626;g25e11802ac4_0_2511">
            <a:extLst>
              <a:ext uri="{FF2B5EF4-FFF2-40B4-BE49-F238E27FC236}">
                <a16:creationId xmlns:a16="http://schemas.microsoft.com/office/drawing/2014/main" id="{7F9D1AE4-F91F-95C5-63AD-7FAD40D77BF0}"/>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627;g25e11802ac4_0_2511">
            <a:extLst>
              <a:ext uri="{FF2B5EF4-FFF2-40B4-BE49-F238E27FC236}">
                <a16:creationId xmlns:a16="http://schemas.microsoft.com/office/drawing/2014/main" id="{8545B674-8740-90BA-0010-9A3BEC8BD917}"/>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628;g25e11802ac4_0_2511">
            <a:extLst>
              <a:ext uri="{FF2B5EF4-FFF2-40B4-BE49-F238E27FC236}">
                <a16:creationId xmlns:a16="http://schemas.microsoft.com/office/drawing/2014/main" id="{2FD493DF-A5DF-68A8-0CA4-2A06FC4BAF6F}"/>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630;g25e11802ac4_0_2511">
            <a:extLst>
              <a:ext uri="{FF2B5EF4-FFF2-40B4-BE49-F238E27FC236}">
                <a16:creationId xmlns:a16="http://schemas.microsoft.com/office/drawing/2014/main" id="{6C223901-8BD2-16AE-B7CE-7301D10835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631;g25e11802ac4_0_2511">
            <a:extLst>
              <a:ext uri="{FF2B5EF4-FFF2-40B4-BE49-F238E27FC236}">
                <a16:creationId xmlns:a16="http://schemas.microsoft.com/office/drawing/2014/main" id="{FFE25AC1-1266-2E76-D15C-E4BA638399C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629;g25e11802ac4_0_2511">
            <a:extLst>
              <a:ext uri="{FF2B5EF4-FFF2-40B4-BE49-F238E27FC236}">
                <a16:creationId xmlns:a16="http://schemas.microsoft.com/office/drawing/2014/main" id="{FDE3D783-BC44-D299-4840-5E00DD7549B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23" name="Google Shape;723;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2111a11e0_0_2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92111a11e0_0_22"/>
          <p:cNvSpPr txBox="1"/>
          <p:nvPr/>
        </p:nvSpPr>
        <p:spPr>
          <a:xfrm>
            <a:off x="697557" y="590809"/>
            <a:ext cx="8209500" cy="11205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3200" b="1" u="sng" dirty="0">
                <a:solidFill>
                  <a:srgbClr val="0C0C0C"/>
                </a:solidFill>
                <a:latin typeface="Calibri"/>
                <a:ea typeface="Calibri"/>
                <a:cs typeface="Calibri"/>
                <a:sym typeface="Calibri"/>
              </a:rPr>
              <a:t>Biotic Factor:</a:t>
            </a:r>
            <a:r>
              <a:rPr lang="en-US" sz="3200" b="1" dirty="0">
                <a:solidFill>
                  <a:srgbClr val="0C0C0C"/>
                </a:solidFill>
                <a:latin typeface="Calibri"/>
                <a:ea typeface="Calibri"/>
                <a:cs typeface="Calibri"/>
                <a:sym typeface="Calibri"/>
              </a:rPr>
              <a:t> </a:t>
            </a:r>
            <a:r>
              <a:rPr lang="en-US" sz="3200" dirty="0">
                <a:solidFill>
                  <a:srgbClr val="0C0C0C"/>
                </a:solidFill>
                <a:latin typeface="Calibri"/>
                <a:ea typeface="Calibri"/>
                <a:cs typeface="Calibri"/>
                <a:sym typeface="Calibri"/>
              </a:rPr>
              <a:t>living things in an ecosystem</a:t>
            </a:r>
            <a:endParaRPr sz="32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endParaRPr sz="3000" b="1" dirty="0">
              <a:solidFill>
                <a:schemeClr val="dk1"/>
              </a:solidFill>
              <a:latin typeface="Calibri"/>
              <a:ea typeface="Calibri"/>
              <a:cs typeface="Calibri"/>
              <a:sym typeface="Calibri"/>
            </a:endParaRPr>
          </a:p>
        </p:txBody>
      </p:sp>
      <p:pic>
        <p:nvPicPr>
          <p:cNvPr id="158" name="Google Shape;158;g292111a11e0_0_22"/>
          <p:cNvPicPr preferRelativeResize="0"/>
          <p:nvPr/>
        </p:nvPicPr>
        <p:blipFill>
          <a:blip r:embed="rId4">
            <a:alphaModFix/>
          </a:blip>
          <a:stretch>
            <a:fillRect/>
          </a:stretch>
        </p:blipFill>
        <p:spPr>
          <a:xfrm>
            <a:off x="623787" y="2224576"/>
            <a:ext cx="2629958" cy="2205480"/>
          </a:xfrm>
          <a:prstGeom prst="rect">
            <a:avLst/>
          </a:prstGeom>
          <a:noFill/>
          <a:ln>
            <a:noFill/>
          </a:ln>
        </p:spPr>
      </p:pic>
      <p:pic>
        <p:nvPicPr>
          <p:cNvPr id="159" name="Google Shape;159;g292111a11e0_0_22"/>
          <p:cNvPicPr preferRelativeResize="0"/>
          <p:nvPr/>
        </p:nvPicPr>
        <p:blipFill>
          <a:blip r:embed="rId5">
            <a:alphaModFix/>
          </a:blip>
          <a:stretch>
            <a:fillRect/>
          </a:stretch>
        </p:blipFill>
        <p:spPr>
          <a:xfrm>
            <a:off x="2777550" y="2991491"/>
            <a:ext cx="2364925" cy="2925607"/>
          </a:xfrm>
          <a:prstGeom prst="rect">
            <a:avLst/>
          </a:prstGeom>
          <a:noFill/>
          <a:ln>
            <a:noFill/>
          </a:ln>
        </p:spPr>
      </p:pic>
      <p:pic>
        <p:nvPicPr>
          <p:cNvPr id="160" name="Google Shape;160;g292111a11e0_0_22"/>
          <p:cNvPicPr preferRelativeResize="0"/>
          <p:nvPr/>
        </p:nvPicPr>
        <p:blipFill>
          <a:blip r:embed="rId6">
            <a:alphaModFix/>
          </a:blip>
          <a:stretch>
            <a:fillRect/>
          </a:stretch>
        </p:blipFill>
        <p:spPr>
          <a:xfrm>
            <a:off x="4858890" y="1846350"/>
            <a:ext cx="2552978" cy="2086701"/>
          </a:xfrm>
          <a:prstGeom prst="rect">
            <a:avLst/>
          </a:prstGeom>
          <a:noFill/>
          <a:ln>
            <a:noFill/>
          </a:ln>
        </p:spPr>
      </p:pic>
      <p:pic>
        <p:nvPicPr>
          <p:cNvPr id="161" name="Google Shape;161;g292111a11e0_0_22"/>
          <p:cNvPicPr preferRelativeResize="0"/>
          <p:nvPr/>
        </p:nvPicPr>
        <p:blipFill>
          <a:blip r:embed="rId7">
            <a:alphaModFix/>
          </a:blip>
          <a:stretch>
            <a:fillRect/>
          </a:stretch>
        </p:blipFill>
        <p:spPr>
          <a:xfrm>
            <a:off x="6526303" y="3560949"/>
            <a:ext cx="1993909" cy="235615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92111a11e0_0_452"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g292111a11e0_0_452"/>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Producer</a:t>
            </a:r>
            <a:r>
              <a:rPr lang="en-US" b="1">
                <a:solidFill>
                  <a:schemeClr val="dk1"/>
                </a:solidFill>
              </a:rPr>
              <a:t>: </a:t>
            </a:r>
            <a:r>
              <a:rPr lang="en-US">
                <a:solidFill>
                  <a:schemeClr val="dk1"/>
                </a:solidFill>
              </a:rPr>
              <a:t>organisms that use energy from the sun to make their own food</a:t>
            </a:r>
            <a:endParaRPr/>
          </a:p>
        </p:txBody>
      </p:sp>
      <p:pic>
        <p:nvPicPr>
          <p:cNvPr id="731" name="Google Shape;731;g292111a11e0_0_452"/>
          <p:cNvPicPr preferRelativeResize="0"/>
          <p:nvPr/>
        </p:nvPicPr>
        <p:blipFill>
          <a:blip r:embed="rId4">
            <a:alphaModFix/>
          </a:blip>
          <a:stretch>
            <a:fillRect/>
          </a:stretch>
        </p:blipFill>
        <p:spPr>
          <a:xfrm>
            <a:off x="1476498" y="2289575"/>
            <a:ext cx="6191001" cy="4165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292111a11e0_0_45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292111a11e0_0_459"/>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producers interact with other plants and animals?</a:t>
            </a:r>
            <a:endParaRPr sz="1400" b="0" i="0" u="none" strike="noStrike" cap="none">
              <a:solidFill>
                <a:srgbClr val="000000"/>
              </a:solidFill>
              <a:latin typeface="Arial"/>
              <a:ea typeface="Arial"/>
              <a:cs typeface="Arial"/>
              <a:sym typeface="Arial"/>
            </a:endParaRPr>
          </a:p>
        </p:txBody>
      </p:sp>
      <p:pic>
        <p:nvPicPr>
          <p:cNvPr id="739" name="Google Shape;739;g292111a11e0_0_459"/>
          <p:cNvPicPr preferRelativeResize="0"/>
          <p:nvPr/>
        </p:nvPicPr>
        <p:blipFill>
          <a:blip r:embed="rId4">
            <a:alphaModFix/>
          </a:blip>
          <a:stretch>
            <a:fillRect/>
          </a:stretch>
        </p:blipFill>
        <p:spPr>
          <a:xfrm>
            <a:off x="2407713" y="1672700"/>
            <a:ext cx="4830975" cy="481777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27e68c1a8e3_0_83"/>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746" name="Google Shape;746;g27e68c1a8e3_0_83"/>
          <p:cNvSpPr txBox="1"/>
          <p:nvPr/>
        </p:nvSpPr>
        <p:spPr>
          <a:xfrm>
            <a:off x="2270926" y="900404"/>
            <a:ext cx="4602000" cy="19209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3600" u="sng">
                <a:solidFill>
                  <a:schemeClr val="hlink"/>
                </a:solidFill>
                <a:latin typeface="Calibri"/>
                <a:ea typeface="Calibri"/>
                <a:cs typeface="Calibri"/>
                <a:sym typeface="Calibri"/>
                <a:hlinkClick r:id="rId3"/>
              </a:rPr>
              <a:t>Energy Flow Interactive</a:t>
            </a:r>
            <a:endParaRPr sz="3600" u="sng">
              <a:solidFill>
                <a:schemeClr val="hlink"/>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3600">
                <a:solidFill>
                  <a:schemeClr val="dk1"/>
                </a:solidFill>
                <a:latin typeface="Calibri"/>
                <a:ea typeface="Calibri"/>
                <a:cs typeface="Calibri"/>
                <a:sym typeface="Calibri"/>
              </a:rPr>
              <a:t>(PBS Learning Media)</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latin typeface="Calibri"/>
              <a:ea typeface="Calibri"/>
              <a:cs typeface="Calibri"/>
              <a:sym typeface="Calibri"/>
            </a:endParaRPr>
          </a:p>
        </p:txBody>
      </p:sp>
      <p:sp>
        <p:nvSpPr>
          <p:cNvPr id="747" name="Google Shape;747;g27e68c1a8e3_0_83" descr="Laptop"/>
          <p:cNvSpPr/>
          <p:nvPr/>
        </p:nvSpPr>
        <p:spPr>
          <a:xfrm>
            <a:off x="20097"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8" name="Google Shape;748;g27e68c1a8e3_0_83"/>
          <p:cNvPicPr preferRelativeResize="0"/>
          <p:nvPr/>
        </p:nvPicPr>
        <p:blipFill>
          <a:blip r:embed="rId5">
            <a:alphaModFix/>
          </a:blip>
          <a:stretch>
            <a:fillRect/>
          </a:stretch>
        </p:blipFill>
        <p:spPr>
          <a:xfrm>
            <a:off x="152400" y="2404300"/>
            <a:ext cx="2523900" cy="4301300"/>
          </a:xfrm>
          <a:prstGeom prst="rect">
            <a:avLst/>
          </a:prstGeom>
          <a:noFill/>
          <a:ln>
            <a:noFill/>
          </a:ln>
        </p:spPr>
      </p:pic>
      <p:pic>
        <p:nvPicPr>
          <p:cNvPr id="749" name="Google Shape;749;g27e68c1a8e3_0_83"/>
          <p:cNvPicPr preferRelativeResize="0"/>
          <p:nvPr/>
        </p:nvPicPr>
        <p:blipFill>
          <a:blip r:embed="rId6">
            <a:alphaModFix/>
          </a:blip>
          <a:stretch>
            <a:fillRect/>
          </a:stretch>
        </p:blipFill>
        <p:spPr>
          <a:xfrm>
            <a:off x="1304700" y="1305204"/>
            <a:ext cx="1371600" cy="1390650"/>
          </a:xfrm>
          <a:prstGeom prst="rect">
            <a:avLst/>
          </a:prstGeom>
          <a:noFill/>
          <a:ln>
            <a:noFill/>
          </a:ln>
        </p:spPr>
      </p:pic>
      <p:pic>
        <p:nvPicPr>
          <p:cNvPr id="750" name="Google Shape;750;g27e68c1a8e3_0_83"/>
          <p:cNvPicPr preferRelativeResize="0"/>
          <p:nvPr/>
        </p:nvPicPr>
        <p:blipFill>
          <a:blip r:embed="rId7">
            <a:alphaModFix/>
          </a:blip>
          <a:stretch>
            <a:fillRect/>
          </a:stretch>
        </p:blipFill>
        <p:spPr>
          <a:xfrm>
            <a:off x="2828700" y="2404300"/>
            <a:ext cx="6096841" cy="4301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62" name="Google Shape;762;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63" name="Google Shape;763;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64" name="Google Shape;764;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65" name="Google Shape;765;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92111a11e0_0_29"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92111a11e0_0_29"/>
          <p:cNvSpPr txBox="1"/>
          <p:nvPr/>
        </p:nvSpPr>
        <p:spPr>
          <a:xfrm>
            <a:off x="697557" y="590809"/>
            <a:ext cx="8209500" cy="11205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3200" b="1" u="sng" dirty="0">
                <a:solidFill>
                  <a:srgbClr val="0C0C0C"/>
                </a:solidFill>
                <a:latin typeface="Calibri"/>
                <a:ea typeface="Calibri"/>
                <a:cs typeface="Calibri"/>
                <a:sym typeface="Calibri"/>
              </a:rPr>
              <a:t>Abiotic Factor:</a:t>
            </a:r>
            <a:r>
              <a:rPr lang="en-US" sz="3200" dirty="0">
                <a:solidFill>
                  <a:srgbClr val="0C0C0C"/>
                </a:solidFill>
                <a:latin typeface="Calibri"/>
                <a:ea typeface="Calibri"/>
                <a:cs typeface="Calibri"/>
                <a:sym typeface="Calibri"/>
              </a:rPr>
              <a:t> nonliving things in an ecosystem</a:t>
            </a:r>
            <a:endParaRPr sz="32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endParaRPr sz="3000" b="1" dirty="0">
              <a:solidFill>
                <a:schemeClr val="dk1"/>
              </a:solidFill>
              <a:latin typeface="Calibri"/>
              <a:ea typeface="Calibri"/>
              <a:cs typeface="Calibri"/>
              <a:sym typeface="Calibri"/>
            </a:endParaRPr>
          </a:p>
        </p:txBody>
      </p:sp>
      <p:pic>
        <p:nvPicPr>
          <p:cNvPr id="169" name="Google Shape;169;g292111a11e0_0_29"/>
          <p:cNvPicPr preferRelativeResize="0"/>
          <p:nvPr/>
        </p:nvPicPr>
        <p:blipFill>
          <a:blip r:embed="rId4">
            <a:alphaModFix/>
          </a:blip>
          <a:stretch>
            <a:fillRect/>
          </a:stretch>
        </p:blipFill>
        <p:spPr>
          <a:xfrm>
            <a:off x="901272" y="1711300"/>
            <a:ext cx="3471816" cy="2507209"/>
          </a:xfrm>
          <a:prstGeom prst="rect">
            <a:avLst/>
          </a:prstGeom>
          <a:noFill/>
          <a:ln>
            <a:noFill/>
          </a:ln>
        </p:spPr>
      </p:pic>
      <p:pic>
        <p:nvPicPr>
          <p:cNvPr id="170" name="Google Shape;170;g292111a11e0_0_29"/>
          <p:cNvPicPr preferRelativeResize="0"/>
          <p:nvPr/>
        </p:nvPicPr>
        <p:blipFill>
          <a:blip r:embed="rId5">
            <a:alphaModFix/>
          </a:blip>
          <a:stretch>
            <a:fillRect/>
          </a:stretch>
        </p:blipFill>
        <p:spPr>
          <a:xfrm>
            <a:off x="4551527" y="1751494"/>
            <a:ext cx="3998335" cy="2426787"/>
          </a:xfrm>
          <a:prstGeom prst="rect">
            <a:avLst/>
          </a:prstGeom>
          <a:noFill/>
          <a:ln>
            <a:noFill/>
          </a:ln>
        </p:spPr>
      </p:pic>
      <p:pic>
        <p:nvPicPr>
          <p:cNvPr id="171" name="Google Shape;171;g292111a11e0_0_29"/>
          <p:cNvPicPr preferRelativeResize="0"/>
          <p:nvPr/>
        </p:nvPicPr>
        <p:blipFill>
          <a:blip r:embed="rId6">
            <a:alphaModFix/>
          </a:blip>
          <a:stretch>
            <a:fillRect/>
          </a:stretch>
        </p:blipFill>
        <p:spPr>
          <a:xfrm>
            <a:off x="594137" y="4220201"/>
            <a:ext cx="4086084" cy="2230723"/>
          </a:xfrm>
          <a:prstGeom prst="rect">
            <a:avLst/>
          </a:prstGeom>
          <a:noFill/>
          <a:ln>
            <a:noFill/>
          </a:ln>
        </p:spPr>
      </p:pic>
      <p:pic>
        <p:nvPicPr>
          <p:cNvPr id="172" name="Google Shape;172;g292111a11e0_0_29"/>
          <p:cNvPicPr preferRelativeResize="0"/>
          <p:nvPr/>
        </p:nvPicPr>
        <p:blipFill>
          <a:blip r:embed="rId7">
            <a:alphaModFix/>
          </a:blip>
          <a:stretch>
            <a:fillRect/>
          </a:stretch>
        </p:blipFill>
        <p:spPr>
          <a:xfrm>
            <a:off x="4904896" y="4220201"/>
            <a:ext cx="3644967" cy="22307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92111a11e0_0_37"/>
          <p:cNvSpPr txBox="1"/>
          <p:nvPr/>
        </p:nvSpPr>
        <p:spPr>
          <a:xfrm>
            <a:off x="1010663" y="55147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an ecosystem?</a:t>
            </a:r>
            <a:endParaRPr sz="1400" b="0" i="0" u="none" strike="noStrike" cap="none">
              <a:solidFill>
                <a:srgbClr val="000000"/>
              </a:solidFill>
              <a:latin typeface="Arial"/>
              <a:ea typeface="Arial"/>
              <a:cs typeface="Arial"/>
              <a:sym typeface="Arial"/>
            </a:endParaRPr>
          </a:p>
        </p:txBody>
      </p:sp>
      <p:sp>
        <p:nvSpPr>
          <p:cNvPr id="185" name="Google Shape;185;g292111a11e0_0_3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 name="Google Shape;186;g292111a11e0_0_37"/>
          <p:cNvPicPr preferRelativeResize="0"/>
          <p:nvPr/>
        </p:nvPicPr>
        <p:blipFill>
          <a:blip r:embed="rId4">
            <a:alphaModFix/>
          </a:blip>
          <a:stretch>
            <a:fillRect/>
          </a:stretch>
        </p:blipFill>
        <p:spPr>
          <a:xfrm>
            <a:off x="1344650" y="1599925"/>
            <a:ext cx="6454701" cy="48338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2036</Words>
  <Application>Microsoft Macintosh PowerPoint</Application>
  <PresentationFormat>On-screen Show (4:3)</PresentationFormat>
  <Paragraphs>318</Paragraphs>
  <Slides>64</Slides>
  <Notes>64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Poppins</vt:lpstr>
      <vt:lpstr>Calibri</vt:lpstr>
      <vt:lpstr>Helvetica Neue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Producer</vt:lpstr>
      <vt:lpstr>Producer</vt:lpstr>
      <vt:lpstr>Producer</vt:lpstr>
      <vt:lpstr>Produc + 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5</cp:revision>
  <dcterms:created xsi:type="dcterms:W3CDTF">2017-05-16T13:21:17Z</dcterms:created>
  <dcterms:modified xsi:type="dcterms:W3CDTF">2023-11-03T17:41:01Z</dcterms:modified>
</cp:coreProperties>
</file>