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76"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InifyMU8hqOPxL9BnAexWro8v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DC62F7-165B-4A51-AC24-DFC7C13D6974}">
  <a:tblStyle styleId="{51DC62F7-165B-4A51-AC24-DFC7C13D697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planet?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A planet is a body or object in space that revolves around a star and has a spherical shape.]</a:t>
            </a:r>
            <a:endParaRPr/>
          </a:p>
        </p:txBody>
      </p:sp>
      <p:sp>
        <p:nvSpPr>
          <p:cNvPr id="185" name="Google Shape;18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are the characteristics of Earth?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[Earth is one of the inner planets. Its surface has mountains, valleys, canyons, plains, and more. Most of the surface is water.]</a:t>
            </a:r>
            <a:endParaRPr/>
          </a:p>
        </p:txBody>
      </p:sp>
      <p:sp>
        <p:nvSpPr>
          <p:cNvPr id="193" name="Google Shape;19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atmosphere?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[The atmosphere is the layers of gas surrounds the surface of a planet, like the earth. Sometimes the atmosphere is called a “blanket” of gases.]</a:t>
            </a:r>
            <a:endParaRPr/>
          </a:p>
        </p:txBody>
      </p:sp>
      <p:sp>
        <p:nvSpPr>
          <p:cNvPr id="201" name="Google Shape;20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properties of the Earth.</a:t>
            </a:r>
            <a:endParaRPr/>
          </a:p>
        </p:txBody>
      </p:sp>
      <p:sp>
        <p:nvSpPr>
          <p:cNvPr id="209" name="Google Shape;20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There are 3 important properties, or characteristics, of the Earth that make it different from other planets. We will learn about them in this lesson. They are: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b="0"/>
              <a:t>Protective atmosphere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b="0"/>
              <a:t>Rocky surface, mostly water</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b="0"/>
              <a:t>4.5 billion years old</a:t>
            </a:r>
            <a:endParaRPr b="0"/>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a:t>Feedback: </a:t>
            </a:r>
            <a:r>
              <a:rPr lang="en-US" sz="1100"/>
              <a:t>When providing more formal definitions and explicit content, it is helpful to provide students with cues so that they can be prepared and know what to expect.</a:t>
            </a:r>
            <a:endParaRPr/>
          </a:p>
          <a:p>
            <a:pPr marL="0" lvl="0" indent="0" algn="l" rtl="0">
              <a:lnSpc>
                <a:spcPct val="100000"/>
              </a:lnSpc>
              <a:spcBef>
                <a:spcPts val="0"/>
              </a:spcBef>
              <a:spcAft>
                <a:spcPts val="0"/>
              </a:spcAft>
              <a:buSzPts val="1400"/>
              <a:buNone/>
            </a:pPr>
            <a:endParaRPr/>
          </a:p>
        </p:txBody>
      </p:sp>
      <p:sp>
        <p:nvSpPr>
          <p:cNvPr id="217" name="Google Shape;21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26" name="Google Shape;22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the properties of the Earth?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[There are three important properties, or characteristics, of the Earth that make it different from other planets. They are: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a:t>Protective atmosphere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a:t>Rocky surface, mostly water</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a:t>4.5 billion years old]</a:t>
            </a:r>
            <a:endParaRPr/>
          </a:p>
          <a:p>
            <a:pPr marL="0" lvl="0" indent="0" algn="l" rtl="0">
              <a:lnSpc>
                <a:spcPct val="100000"/>
              </a:lnSpc>
              <a:spcBef>
                <a:spcPts val="0"/>
              </a:spcBef>
              <a:spcAft>
                <a:spcPts val="0"/>
              </a:spcAft>
              <a:buSzPts val="1400"/>
              <a:buNone/>
            </a:pPr>
            <a:endParaRPr b="0"/>
          </a:p>
        </p:txBody>
      </p:sp>
      <p:sp>
        <p:nvSpPr>
          <p:cNvPr id="232" name="Google Shape;23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240" name="Google Shape;24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First, the earth has a protective atmosphere. </a:t>
            </a:r>
            <a:endParaRPr/>
          </a:p>
        </p:txBody>
      </p:sp>
      <p:sp>
        <p:nvSpPr>
          <p:cNvPr id="247" name="Google Shape;24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Earth’s atmosphere is made up of gases. These are mostly nitrogen and oxygen. </a:t>
            </a:r>
            <a:endParaRPr/>
          </a:p>
        </p:txBody>
      </p:sp>
      <p:sp>
        <p:nvSpPr>
          <p:cNvPr id="255" name="Google Shape;25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Today we will learn about the properties of the Earth.</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many layers of Earth’s atmosphere protect it from harmful ultraviolet radiation from the sun. </a:t>
            </a:r>
            <a:endParaRPr/>
          </a:p>
        </p:txBody>
      </p:sp>
      <p:sp>
        <p:nvSpPr>
          <p:cNvPr id="264" name="Google Shape;264;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72" name="Google Shape;27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is the Earth’s atmosphere protective? </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endParaRPr b="0"/>
          </a:p>
        </p:txBody>
      </p:sp>
      <p:sp>
        <p:nvSpPr>
          <p:cNvPr id="278" name="Google Shape;27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second property of Earth is that is has a rocky surface and is mostly covered with water. </a:t>
            </a:r>
            <a:endParaRPr/>
          </a:p>
        </p:txBody>
      </p:sp>
      <p:sp>
        <p:nvSpPr>
          <p:cNvPr id="286" name="Google Shape;286;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Most of the water on Earth is frozen at the North and South poles, in the polar ice caps. </a:t>
            </a:r>
            <a:endParaRPr/>
          </a:p>
        </p:txBody>
      </p:sp>
      <p:sp>
        <p:nvSpPr>
          <p:cNvPr id="294" name="Google Shape;294;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302" name="Google Shape;302;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second property of Earth?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[The second property of Earth is that it has a rocky surface and is mostly covered with water.]</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endParaRPr b="0"/>
          </a:p>
        </p:txBody>
      </p:sp>
      <p:sp>
        <p:nvSpPr>
          <p:cNvPr id="308" name="Google Shape;30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True/False: </a:t>
            </a:r>
            <a:r>
              <a:rPr lang="en-US" sz="1200"/>
              <a:t>Most of the water on Earth is frozen at the North and South poles. </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endParaRPr b="0"/>
          </a:p>
        </p:txBody>
      </p:sp>
      <p:sp>
        <p:nvSpPr>
          <p:cNvPr id="316" name="Google Shape;316;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dd1f2c45e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dd1f2c45e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solidFill>
                  <a:srgbClr val="FF0000"/>
                </a:solidFill>
              </a:rPr>
              <a:t>True</a:t>
            </a:r>
            <a:r>
              <a:rPr lang="en-US"/>
              <a:t>/False: </a:t>
            </a:r>
            <a:r>
              <a:rPr lang="en-US" sz="1200"/>
              <a:t>Most of the water on Earth is frozen at the North and South poles. </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endParaRPr b="0"/>
          </a:p>
        </p:txBody>
      </p:sp>
      <p:sp>
        <p:nvSpPr>
          <p:cNvPr id="324" name="Google Shape;324;gdd1f2c45e0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third property of Earth is that it is about 4.5 billion years old. </a:t>
            </a:r>
            <a:endParaRPr/>
          </a:p>
        </p:txBody>
      </p:sp>
      <p:sp>
        <p:nvSpPr>
          <p:cNvPr id="332" name="Google Shape;33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What are the unique properties of our Earth?</a:t>
            </a: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That’s a long time!</a:t>
            </a:r>
            <a:endParaRPr/>
          </a:p>
        </p:txBody>
      </p:sp>
      <p:sp>
        <p:nvSpPr>
          <p:cNvPr id="340" name="Google Shape;34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348" name="Google Shape;348;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third property of Earth?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[The Earth is about 4.5 billion years old.]</a:t>
            </a:r>
            <a:endParaRPr/>
          </a:p>
          <a:p>
            <a:pPr marL="0" lvl="0" indent="0" algn="l" rtl="0">
              <a:lnSpc>
                <a:spcPct val="100000"/>
              </a:lnSpc>
              <a:spcBef>
                <a:spcPts val="0"/>
              </a:spcBef>
              <a:spcAft>
                <a:spcPts val="0"/>
              </a:spcAft>
              <a:buSzPts val="1400"/>
              <a:buNone/>
            </a:pPr>
            <a:endParaRPr b="0"/>
          </a:p>
        </p:txBody>
      </p:sp>
      <p:sp>
        <p:nvSpPr>
          <p:cNvPr id="354" name="Google Shape;354;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362" name="Google Shape;362;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the three major properties of the Earth?</a:t>
            </a:r>
            <a:endParaRPr/>
          </a:p>
          <a:p>
            <a:pPr marL="0" marR="0" lvl="0" indent="0" algn="l" rtl="0">
              <a:lnSpc>
                <a:spcPct val="100000"/>
              </a:lnSpc>
              <a:spcBef>
                <a:spcPts val="0"/>
              </a:spcBef>
              <a:spcAft>
                <a:spcPts val="0"/>
              </a:spcAft>
              <a:buClr>
                <a:schemeClr val="dk1"/>
              </a:buClr>
              <a:buSzPts val="1200"/>
              <a:buFont typeface="Calibri"/>
              <a:buNone/>
            </a:pPr>
            <a:endParaRPr sz="1200"/>
          </a:p>
          <a:p>
            <a:pPr marL="228600" marR="0" lvl="0" indent="-228600" algn="l" rtl="0">
              <a:lnSpc>
                <a:spcPct val="100000"/>
              </a:lnSpc>
              <a:spcBef>
                <a:spcPts val="0"/>
              </a:spcBef>
              <a:spcAft>
                <a:spcPts val="0"/>
              </a:spcAft>
              <a:buClr>
                <a:schemeClr val="dk1"/>
              </a:buClr>
              <a:buSzPts val="1200"/>
              <a:buFont typeface="Calibri"/>
              <a:buAutoNum type="arabicPeriod"/>
            </a:pPr>
            <a:r>
              <a:rPr lang="en-US" b="0"/>
              <a:t>Protective atmosphere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b="0"/>
              <a:t>Rocky surface, mostly water</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b="0"/>
              <a:t>4.5 billion years old</a:t>
            </a:r>
            <a:endParaRPr/>
          </a:p>
          <a:p>
            <a:pPr marL="0" lvl="0" indent="0" algn="l" rtl="0">
              <a:lnSpc>
                <a:spcPct val="100000"/>
              </a:lnSpc>
              <a:spcBef>
                <a:spcPts val="0"/>
              </a:spcBef>
              <a:spcAft>
                <a:spcPts val="0"/>
              </a:spcAft>
              <a:buSzPts val="1400"/>
              <a:buNone/>
            </a:pPr>
            <a:endParaRPr b="0"/>
          </a:p>
        </p:txBody>
      </p:sp>
      <p:sp>
        <p:nvSpPr>
          <p:cNvPr id="368" name="Google Shape;368;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atmosphere mostly made up of?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[Oxygen and nitrogen]</a:t>
            </a:r>
            <a:endParaRPr/>
          </a:p>
          <a:p>
            <a:pPr marL="0" lvl="0" indent="0" algn="l" rtl="0">
              <a:lnSpc>
                <a:spcPct val="100000"/>
              </a:lnSpc>
              <a:spcBef>
                <a:spcPts val="0"/>
              </a:spcBef>
              <a:spcAft>
                <a:spcPts val="0"/>
              </a:spcAft>
              <a:buSzPts val="1400"/>
              <a:buNone/>
            </a:pPr>
            <a:endParaRPr b="0"/>
          </a:p>
        </p:txBody>
      </p:sp>
      <p:sp>
        <p:nvSpPr>
          <p:cNvPr id="376" name="Google Shape;376;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does the atmosphere protect us from?</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[Harmful ultraviolet radiation from the sun]</a:t>
            </a:r>
            <a:endParaRPr/>
          </a:p>
        </p:txBody>
      </p:sp>
      <p:sp>
        <p:nvSpPr>
          <p:cNvPr id="384" name="Google Shape;384;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Where is most of the water on Earth?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[It is located at the poles – frozen]</a:t>
            </a:r>
            <a:endParaRPr/>
          </a:p>
        </p:txBody>
      </p:sp>
      <p:sp>
        <p:nvSpPr>
          <p:cNvPr id="392" name="Google Shape;392;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400" name="Google Shape;400;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There are 3 important properties, or characteristics, of the Earth that make it different from other planets. We will learn about them in this lesson. They are: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b="0"/>
              <a:t>Protective atmosphere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b="0"/>
              <a:t>Rocky surface, mostly water</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b="0"/>
              <a:t>4.5 billion years old</a:t>
            </a:r>
            <a:endParaRPr/>
          </a:p>
          <a:p>
            <a:pPr marL="0" lvl="0" indent="0" algn="l" rtl="0">
              <a:lnSpc>
                <a:spcPct val="100000"/>
              </a:lnSpc>
              <a:spcBef>
                <a:spcPts val="0"/>
              </a:spcBef>
              <a:spcAft>
                <a:spcPts val="0"/>
              </a:spcAft>
              <a:buSzPts val="1400"/>
              <a:buNone/>
            </a:pPr>
            <a:endParaRPr/>
          </a:p>
        </p:txBody>
      </p:sp>
      <p:sp>
        <p:nvSpPr>
          <p:cNvPr id="407" name="Google Shape;407;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134" name="Google Shape;13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These are the major properties that we should remember.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a:t>
            </a:r>
            <a:r>
              <a:rPr lang="en-US" sz="1100"/>
              <a:t>Using pictures to provide the student with an visual of the properties helps them to better grasp the content. </a:t>
            </a:r>
            <a:endParaRPr/>
          </a:p>
        </p:txBody>
      </p:sp>
      <p:sp>
        <p:nvSpPr>
          <p:cNvPr id="415" name="Google Shape;415;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Explicit cue to revisit the big question at the end of the lesson:  </a:t>
            </a:r>
            <a:r>
              <a:rPr lang="en-US" b="0"/>
              <a:t>Okay everyone.  Now that we’ve learned the term, let’s reflect once more on our big question.  Was there anything that we predicted earlier that was correct or incorrect? Do you have any new hypotheses to share? </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Offering students an opportunity to evaluate their earlier hypotheses and make changes based on their new understandings is an important part of the iterative process in science. This is a great opportunity to help students build an epistemic understanding by explicitly stating how continuing to change and build on hypotheses as your knowledge grows is an important part of the discipline of science!</a:t>
            </a:r>
            <a:endParaRPr/>
          </a:p>
        </p:txBody>
      </p:sp>
      <p:sp>
        <p:nvSpPr>
          <p:cNvPr id="426" name="Google Shape;426;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434" name="Google Shape;434;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planet is a body or object in space that revolves around a star and has a spherical shape.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a:t>
            </a:r>
            <a:r>
              <a:rPr lang="en-US" sz="1100"/>
              <a:t>Definitions don't always make a lot of sense for students, so the use of clear language is an important strategy.</a:t>
            </a:r>
            <a:endParaRPr/>
          </a:p>
        </p:txBody>
      </p:sp>
      <p:sp>
        <p:nvSpPr>
          <p:cNvPr id="140" name="Google Shape;14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solar system has 8 planets that revolve around the sun. </a:t>
            </a:r>
            <a:endParaRPr/>
          </a:p>
        </p:txBody>
      </p:sp>
      <p:sp>
        <p:nvSpPr>
          <p:cNvPr id="148" name="Google Shape;14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Earth is the 3</a:t>
            </a:r>
            <a:r>
              <a:rPr lang="en-US" baseline="30000"/>
              <a:t>rd</a:t>
            </a:r>
            <a:r>
              <a:rPr lang="en-US"/>
              <a:t> planet from the sun. It is one of the inner planets. Its surface has mountains, valleys, canyons, plains, and more. Most of the surface is water. </a:t>
            </a:r>
            <a:endParaRPr/>
          </a:p>
        </p:txBody>
      </p:sp>
      <p:sp>
        <p:nvSpPr>
          <p:cNvPr id="163" name="Google Shape;16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atmosphere is the layers of gas surrounds the surface of a planet, like the earth. Sometimes the atmosphere is called a “blanket” of gases.</a:t>
            </a:r>
            <a:endParaRPr/>
          </a:p>
        </p:txBody>
      </p:sp>
      <p:sp>
        <p:nvSpPr>
          <p:cNvPr id="171" name="Google Shape;17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79" name="Google Shape;17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8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9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9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9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9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9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9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8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9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9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9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9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9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9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9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9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9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9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5.jpg"/><Relationship Id="rId4" Type="http://schemas.openxmlformats.org/officeDocument/2006/relationships/image" Target="../media/image27.jp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0"/>
          <p:cNvSpPr txBox="1"/>
          <p:nvPr/>
        </p:nvSpPr>
        <p:spPr>
          <a:xfrm>
            <a:off x="2855213" y="203211"/>
            <a:ext cx="34335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planet?</a:t>
            </a:r>
            <a:endParaRPr sz="1400" b="0" i="0" u="none" strike="noStrike" cap="none">
              <a:solidFill>
                <a:srgbClr val="000000"/>
              </a:solidFill>
              <a:latin typeface="Arial"/>
              <a:ea typeface="Arial"/>
              <a:cs typeface="Arial"/>
              <a:sym typeface="Arial"/>
            </a:endParaRPr>
          </a:p>
        </p:txBody>
      </p:sp>
      <p:sp>
        <p:nvSpPr>
          <p:cNvPr id="188" name="Google Shape;188;p10"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9" name="Google Shape;189;p10" descr="200608250001_65511.jpg"/>
          <p:cNvPicPr preferRelativeResize="0"/>
          <p:nvPr/>
        </p:nvPicPr>
        <p:blipFill rotWithShape="1">
          <a:blip r:embed="rId4">
            <a:alphaModFix/>
          </a:blip>
          <a:srcRect/>
          <a:stretch/>
        </p:blipFill>
        <p:spPr>
          <a:xfrm>
            <a:off x="2641411" y="1317962"/>
            <a:ext cx="3861171" cy="48135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1"/>
          <p:cNvSpPr txBox="1"/>
          <p:nvPr/>
        </p:nvSpPr>
        <p:spPr>
          <a:xfrm>
            <a:off x="989763" y="216922"/>
            <a:ext cx="790930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are the characteristics of Earth?</a:t>
            </a:r>
            <a:endParaRPr sz="1400" b="0" i="0" u="none" strike="noStrike" cap="none">
              <a:solidFill>
                <a:srgbClr val="000000"/>
              </a:solidFill>
              <a:latin typeface="Arial"/>
              <a:ea typeface="Arial"/>
              <a:cs typeface="Arial"/>
              <a:sym typeface="Arial"/>
            </a:endParaRPr>
          </a:p>
        </p:txBody>
      </p:sp>
      <p:sp>
        <p:nvSpPr>
          <p:cNvPr id="196" name="Google Shape;196;p1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7" name="Google Shape;197;p11" descr="The_Earth_seen_from_Apollo_17.jpg"/>
          <p:cNvPicPr preferRelativeResize="0"/>
          <p:nvPr/>
        </p:nvPicPr>
        <p:blipFill rotWithShape="1">
          <a:blip r:embed="rId4">
            <a:alphaModFix/>
          </a:blip>
          <a:srcRect/>
          <a:stretch/>
        </p:blipFill>
        <p:spPr>
          <a:xfrm>
            <a:off x="2316634" y="1488947"/>
            <a:ext cx="4510731" cy="45137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p:nvPr/>
        </p:nvSpPr>
        <p:spPr>
          <a:xfrm>
            <a:off x="989763" y="216922"/>
            <a:ext cx="790930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the atmosphere?</a:t>
            </a:r>
            <a:endParaRPr sz="1400" b="0" i="0" u="none" strike="noStrike" cap="none">
              <a:solidFill>
                <a:srgbClr val="000000"/>
              </a:solidFill>
              <a:latin typeface="Arial"/>
              <a:ea typeface="Arial"/>
              <a:cs typeface="Arial"/>
              <a:sym typeface="Arial"/>
            </a:endParaRPr>
          </a:p>
        </p:txBody>
      </p:sp>
      <p:sp>
        <p:nvSpPr>
          <p:cNvPr id="204" name="Google Shape;204;p1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5" name="Google Shape;205;p12" descr="atmosphere.jpg"/>
          <p:cNvPicPr preferRelativeResize="0"/>
          <p:nvPr/>
        </p:nvPicPr>
        <p:blipFill rotWithShape="1">
          <a:blip r:embed="rId4">
            <a:alphaModFix/>
          </a:blip>
          <a:srcRect l="-40915" r="-40915"/>
          <a:stretch/>
        </p:blipFill>
        <p:spPr>
          <a:xfrm>
            <a:off x="366765" y="1845129"/>
            <a:ext cx="8229600" cy="45259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p:nvPr/>
        </p:nvSpPr>
        <p:spPr>
          <a:xfrm>
            <a:off x="488510" y="1360256"/>
            <a:ext cx="8166979"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Properties of the Earth</a:t>
            </a:r>
            <a:endParaRPr sz="1400" b="0" i="0" u="none" strike="noStrike" cap="none">
              <a:solidFill>
                <a:srgbClr val="000000"/>
              </a:solidFill>
              <a:latin typeface="Arial"/>
              <a:ea typeface="Arial"/>
              <a:cs typeface="Arial"/>
              <a:sym typeface="Arial"/>
            </a:endParaRPr>
          </a:p>
        </p:txBody>
      </p:sp>
      <p:sp>
        <p:nvSpPr>
          <p:cNvPr id="212" name="Google Shape;212;p13"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3" name="Google Shape;213;p13"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ctrTitle"/>
          </p:nvPr>
        </p:nvSpPr>
        <p:spPr>
          <a:xfrm>
            <a:off x="1339830" y="367615"/>
            <a:ext cx="7482621" cy="14700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400" b="1" u="sng"/>
              <a:t>Properties of the Earth</a:t>
            </a:r>
            <a:r>
              <a:rPr lang="en-US" sz="3400" b="1"/>
              <a:t>: </a:t>
            </a:r>
            <a:r>
              <a:rPr lang="en-US" sz="3400"/>
              <a:t>important characteristics that make Earth different from other planets</a:t>
            </a:r>
            <a:endParaRPr sz="3400" b="1"/>
          </a:p>
        </p:txBody>
      </p:sp>
      <p:sp>
        <p:nvSpPr>
          <p:cNvPr id="220" name="Google Shape;220;p1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1" name="Google Shape;221;p14"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222" name="Google Shape;222;p14"/>
          <p:cNvPicPr preferRelativeResize="0"/>
          <p:nvPr/>
        </p:nvPicPr>
        <p:blipFill rotWithShape="1">
          <a:blip r:embed="rId5">
            <a:alphaModFix/>
          </a:blip>
          <a:srcRect/>
          <a:stretch/>
        </p:blipFill>
        <p:spPr>
          <a:xfrm>
            <a:off x="1478364" y="1837640"/>
            <a:ext cx="6286500" cy="4711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6"/>
          <p:cNvSpPr txBox="1"/>
          <p:nvPr/>
        </p:nvSpPr>
        <p:spPr>
          <a:xfrm>
            <a:off x="865414" y="367615"/>
            <a:ext cx="801732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are the properties of the Earth?</a:t>
            </a:r>
            <a:endParaRPr sz="1400" b="0" i="0" u="none" strike="noStrike" cap="none">
              <a:solidFill>
                <a:srgbClr val="000000"/>
              </a:solidFill>
              <a:latin typeface="Arial"/>
              <a:ea typeface="Arial"/>
              <a:cs typeface="Arial"/>
              <a:sym typeface="Arial"/>
            </a:endParaRPr>
          </a:p>
        </p:txBody>
      </p:sp>
      <p:sp>
        <p:nvSpPr>
          <p:cNvPr id="235" name="Google Shape;235;p1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6" name="Google Shape;236;p16"/>
          <p:cNvPicPr preferRelativeResize="0"/>
          <p:nvPr/>
        </p:nvPicPr>
        <p:blipFill rotWithShape="1">
          <a:blip r:embed="rId4">
            <a:alphaModFix/>
          </a:blip>
          <a:srcRect/>
          <a:stretch/>
        </p:blipFill>
        <p:spPr>
          <a:xfrm>
            <a:off x="1478364" y="1396768"/>
            <a:ext cx="6286500" cy="4711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7"/>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43" name="Google Shape;243;p17"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8"/>
          <p:cNvSpPr txBox="1"/>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1. </a:t>
            </a:r>
            <a:r>
              <a:rPr lang="en-US" sz="4400" b="0" i="0" u="none" strike="noStrike" cap="none">
                <a:solidFill>
                  <a:schemeClr val="dk1"/>
                </a:solidFill>
                <a:latin typeface="Calibri"/>
                <a:ea typeface="Calibri"/>
                <a:cs typeface="Calibri"/>
                <a:sym typeface="Calibri"/>
              </a:rPr>
              <a:t>Protective Atmosphere</a:t>
            </a:r>
            <a:endParaRPr sz="1400" b="0" i="0" u="none" strike="noStrike" cap="none">
              <a:solidFill>
                <a:srgbClr val="000000"/>
              </a:solidFill>
              <a:latin typeface="Arial"/>
              <a:ea typeface="Arial"/>
              <a:cs typeface="Arial"/>
              <a:sym typeface="Arial"/>
            </a:endParaRPr>
          </a:p>
        </p:txBody>
      </p:sp>
      <p:pic>
        <p:nvPicPr>
          <p:cNvPr id="251" name="Google Shape;251;p18" descr="dreamstime_xl_74289336.jpg"/>
          <p:cNvPicPr preferRelativeResize="0"/>
          <p:nvPr/>
        </p:nvPicPr>
        <p:blipFill rotWithShape="1">
          <a:blip r:embed="rId4">
            <a:alphaModFix/>
          </a:blip>
          <a:srcRect/>
          <a:stretch/>
        </p:blipFill>
        <p:spPr>
          <a:xfrm>
            <a:off x="2082800" y="1417638"/>
            <a:ext cx="5092700" cy="5092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9"/>
          <p:cNvSpPr txBox="1"/>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a:t>
            </a:r>
            <a:r>
              <a:rPr lang="en-US" sz="4400" b="0" i="0" u="none" strike="noStrike" cap="none">
                <a:solidFill>
                  <a:schemeClr val="dk1"/>
                </a:solidFill>
                <a:latin typeface="Calibri"/>
                <a:ea typeface="Calibri"/>
                <a:cs typeface="Calibri"/>
                <a:sym typeface="Calibri"/>
              </a:rPr>
              <a:t>rotective </a:t>
            </a:r>
            <a:r>
              <a:rPr lang="en-US" sz="4400">
                <a:solidFill>
                  <a:schemeClr val="dk1"/>
                </a:solidFill>
                <a:latin typeface="Calibri"/>
                <a:ea typeface="Calibri"/>
                <a:cs typeface="Calibri"/>
                <a:sym typeface="Calibri"/>
              </a:rPr>
              <a:t>A</a:t>
            </a:r>
            <a:r>
              <a:rPr lang="en-US" sz="4400" b="0" i="0" u="none" strike="noStrike" cap="none">
                <a:solidFill>
                  <a:schemeClr val="dk1"/>
                </a:solidFill>
                <a:latin typeface="Calibri"/>
                <a:ea typeface="Calibri"/>
                <a:cs typeface="Calibri"/>
                <a:sym typeface="Calibri"/>
              </a:rPr>
              <a:t>tmosphere</a:t>
            </a:r>
            <a:endParaRPr sz="1400" b="0" i="0" u="none" strike="noStrike" cap="none">
              <a:solidFill>
                <a:srgbClr val="000000"/>
              </a:solidFill>
              <a:latin typeface="Arial"/>
              <a:ea typeface="Arial"/>
              <a:cs typeface="Arial"/>
              <a:sym typeface="Arial"/>
            </a:endParaRPr>
          </a:p>
        </p:txBody>
      </p:sp>
      <p:pic>
        <p:nvPicPr>
          <p:cNvPr id="259" name="Google Shape;259;p19" descr="dreamstime_xl_74289336.jpg"/>
          <p:cNvPicPr preferRelativeResize="0"/>
          <p:nvPr/>
        </p:nvPicPr>
        <p:blipFill rotWithShape="1">
          <a:blip r:embed="rId4">
            <a:alphaModFix/>
          </a:blip>
          <a:srcRect/>
          <a:stretch/>
        </p:blipFill>
        <p:spPr>
          <a:xfrm>
            <a:off x="596900" y="1417638"/>
            <a:ext cx="5092700" cy="5092700"/>
          </a:xfrm>
          <a:prstGeom prst="rect">
            <a:avLst/>
          </a:prstGeom>
          <a:noFill/>
          <a:ln>
            <a:noFill/>
          </a:ln>
        </p:spPr>
      </p:pic>
      <p:sp>
        <p:nvSpPr>
          <p:cNvPr id="260" name="Google Shape;260;p19"/>
          <p:cNvSpPr txBox="1"/>
          <p:nvPr/>
        </p:nvSpPr>
        <p:spPr>
          <a:xfrm>
            <a:off x="5832320" y="2374900"/>
            <a:ext cx="308308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Mostly </a:t>
            </a:r>
            <a:r>
              <a:rPr lang="en-US" sz="3600" b="1" i="0" u="none" strike="noStrike" cap="none">
                <a:solidFill>
                  <a:schemeClr val="dk1"/>
                </a:solidFill>
                <a:latin typeface="Calibri"/>
                <a:ea typeface="Calibri"/>
                <a:cs typeface="Calibri"/>
                <a:sym typeface="Calibri"/>
              </a:rPr>
              <a:t>Oxygen</a:t>
            </a:r>
            <a:r>
              <a:rPr lang="en-US" sz="3600" b="0" i="0" u="none" strike="noStrike" cap="none">
                <a:solidFill>
                  <a:schemeClr val="dk1"/>
                </a:solidFill>
                <a:latin typeface="Calibri"/>
                <a:ea typeface="Calibri"/>
                <a:cs typeface="Calibri"/>
                <a:sym typeface="Calibri"/>
              </a:rPr>
              <a:t> </a:t>
            </a:r>
            <a:br>
              <a:rPr lang="en-US" sz="3600" b="0" i="0" u="none" strike="noStrike" cap="none">
                <a:solidFill>
                  <a:schemeClr val="dk1"/>
                </a:solidFill>
                <a:latin typeface="Calibri"/>
                <a:ea typeface="Calibri"/>
                <a:cs typeface="Calibri"/>
                <a:sym typeface="Calibri"/>
              </a:rPr>
            </a:br>
            <a:r>
              <a:rPr lang="en-US" sz="3600" b="0" i="0" u="none" strike="noStrike" cap="none">
                <a:solidFill>
                  <a:schemeClr val="dk1"/>
                </a:solidFill>
                <a:latin typeface="Calibri"/>
                <a:ea typeface="Calibri"/>
                <a:cs typeface="Calibri"/>
                <a:sym typeface="Calibri"/>
              </a:rPr>
              <a:t>and </a:t>
            </a:r>
            <a:r>
              <a:rPr lang="en-US" sz="3600" b="1" i="0" u="none" strike="noStrike" cap="none">
                <a:solidFill>
                  <a:schemeClr val="dk1"/>
                </a:solidFill>
                <a:latin typeface="Calibri"/>
                <a:ea typeface="Calibri"/>
                <a:cs typeface="Calibri"/>
                <a:sym typeface="Calibri"/>
              </a:rPr>
              <a:t>Nitrogen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1462035" y="263361"/>
            <a:ext cx="7162800" cy="12618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800"/>
              <a:buFont typeface="Arial"/>
              <a:buNone/>
            </a:pPr>
            <a:r>
              <a:rPr lang="en-US" sz="5800" b="0" i="0" u="none" strike="noStrike" cap="none">
                <a:solidFill>
                  <a:schemeClr val="dk1"/>
                </a:solidFill>
                <a:latin typeface="Calibri"/>
                <a:ea typeface="Calibri"/>
                <a:cs typeface="Calibri"/>
                <a:sym typeface="Calibri"/>
              </a:rPr>
              <a:t>Properties of the Earth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122" name="Google Shape;122;p2"/>
          <p:cNvPicPr preferRelativeResize="0"/>
          <p:nvPr/>
        </p:nvPicPr>
        <p:blipFill rotWithShape="1">
          <a:blip r:embed="rId3">
            <a:alphaModFix/>
          </a:blip>
          <a:srcRect/>
          <a:stretch/>
        </p:blipFill>
        <p:spPr>
          <a:xfrm>
            <a:off x="1462035" y="1525245"/>
            <a:ext cx="6286500" cy="4711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0"/>
          <p:cNvSpPr txBox="1"/>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a:t>
            </a:r>
            <a:r>
              <a:rPr lang="en-US" sz="4400" b="0" i="0" u="none" strike="noStrike" cap="none">
                <a:solidFill>
                  <a:schemeClr val="dk1"/>
                </a:solidFill>
                <a:latin typeface="Calibri"/>
                <a:ea typeface="Calibri"/>
                <a:cs typeface="Calibri"/>
                <a:sym typeface="Calibri"/>
              </a:rPr>
              <a:t>rotective </a:t>
            </a:r>
            <a:r>
              <a:rPr lang="en-US" sz="4400">
                <a:solidFill>
                  <a:schemeClr val="dk1"/>
                </a:solidFill>
                <a:latin typeface="Calibri"/>
                <a:ea typeface="Calibri"/>
                <a:cs typeface="Calibri"/>
                <a:sym typeface="Calibri"/>
              </a:rPr>
              <a:t>A</a:t>
            </a:r>
            <a:r>
              <a:rPr lang="en-US" sz="4400" b="0" i="0" u="none" strike="noStrike" cap="none">
                <a:solidFill>
                  <a:schemeClr val="dk1"/>
                </a:solidFill>
                <a:latin typeface="Calibri"/>
                <a:ea typeface="Calibri"/>
                <a:cs typeface="Calibri"/>
                <a:sym typeface="Calibri"/>
              </a:rPr>
              <a:t>tmosphere</a:t>
            </a:r>
            <a:endParaRPr sz="1400" b="0" i="0" u="none" strike="noStrike" cap="none">
              <a:solidFill>
                <a:srgbClr val="000000"/>
              </a:solidFill>
              <a:latin typeface="Arial"/>
              <a:ea typeface="Arial"/>
              <a:cs typeface="Arial"/>
              <a:sym typeface="Arial"/>
            </a:endParaRPr>
          </a:p>
        </p:txBody>
      </p:sp>
      <p:pic>
        <p:nvPicPr>
          <p:cNvPr id="268" name="Google Shape;268;p20" descr="dreamstime_xl_61290489.jpg"/>
          <p:cNvPicPr preferRelativeResize="0"/>
          <p:nvPr/>
        </p:nvPicPr>
        <p:blipFill rotWithShape="1">
          <a:blip r:embed="rId4">
            <a:alphaModFix/>
          </a:blip>
          <a:srcRect/>
          <a:stretch/>
        </p:blipFill>
        <p:spPr>
          <a:xfrm>
            <a:off x="812799" y="1689471"/>
            <a:ext cx="7705524" cy="476212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1"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2"/>
          <p:cNvSpPr txBox="1"/>
          <p:nvPr/>
        </p:nvSpPr>
        <p:spPr>
          <a:xfrm>
            <a:off x="865414" y="367615"/>
            <a:ext cx="801732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How is the Earth’s atmosphere protective?</a:t>
            </a:r>
            <a:endParaRPr sz="1400" b="0" i="0" u="none" strike="noStrike" cap="none">
              <a:solidFill>
                <a:srgbClr val="000000"/>
              </a:solidFill>
              <a:latin typeface="Arial"/>
              <a:ea typeface="Arial"/>
              <a:cs typeface="Arial"/>
              <a:sym typeface="Arial"/>
            </a:endParaRPr>
          </a:p>
        </p:txBody>
      </p:sp>
      <p:sp>
        <p:nvSpPr>
          <p:cNvPr id="281" name="Google Shape;281;p22"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2" name="Google Shape;282;p22" descr="dreamstime_xl_74289336.jpg"/>
          <p:cNvPicPr preferRelativeResize="0"/>
          <p:nvPr/>
        </p:nvPicPr>
        <p:blipFill rotWithShape="1">
          <a:blip r:embed="rId4">
            <a:alphaModFix/>
          </a:blip>
          <a:srcRect/>
          <a:stretch/>
        </p:blipFill>
        <p:spPr>
          <a:xfrm>
            <a:off x="2302327" y="1849437"/>
            <a:ext cx="4677229" cy="467722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9" name="Google Shape;289;p23" descr="rocky_water_by_eddef-d5hnnbz.jpg"/>
          <p:cNvPicPr preferRelativeResize="0"/>
          <p:nvPr/>
        </p:nvPicPr>
        <p:blipFill rotWithShape="1">
          <a:blip r:embed="rId4">
            <a:alphaModFix/>
          </a:blip>
          <a:srcRect/>
          <a:stretch/>
        </p:blipFill>
        <p:spPr>
          <a:xfrm>
            <a:off x="1231900" y="1527174"/>
            <a:ext cx="6819900" cy="5114925"/>
          </a:xfrm>
          <a:prstGeom prst="rect">
            <a:avLst/>
          </a:prstGeom>
          <a:noFill/>
          <a:ln>
            <a:noFill/>
          </a:ln>
        </p:spPr>
      </p:pic>
      <p:sp>
        <p:nvSpPr>
          <p:cNvPr id="290" name="Google Shape;290;p23"/>
          <p:cNvSpPr txBox="1"/>
          <p:nvPr/>
        </p:nvSpPr>
        <p:spPr>
          <a:xfrm>
            <a:off x="457200" y="274638"/>
            <a:ext cx="8229600" cy="11430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chemeClr val="dk1"/>
              </a:buClr>
              <a:buSzPct val="100000"/>
              <a:buFont typeface="Calibri"/>
              <a:buNone/>
            </a:pPr>
            <a:r>
              <a:rPr lang="en-US" sz="4400" b="1" i="0" u="none" strike="noStrike" cap="none">
                <a:solidFill>
                  <a:schemeClr val="dk1"/>
                </a:solidFill>
                <a:latin typeface="Calibri"/>
                <a:ea typeface="Calibri"/>
                <a:cs typeface="Calibri"/>
                <a:sym typeface="Calibri"/>
              </a:rPr>
              <a:t>2.</a:t>
            </a:r>
            <a:r>
              <a:rPr lang="en-US" sz="4400" b="0" i="0" u="none" strike="noStrike" cap="none">
                <a:solidFill>
                  <a:schemeClr val="dk1"/>
                </a:solidFill>
                <a:latin typeface="Calibri"/>
                <a:ea typeface="Calibri"/>
                <a:cs typeface="Calibri"/>
                <a:sym typeface="Calibri"/>
              </a:rPr>
              <a:t> Earth is </a:t>
            </a:r>
            <a:r>
              <a:rPr lang="en-US" sz="4400" b="1" i="0" u="none" strike="noStrike" cap="none">
                <a:solidFill>
                  <a:srgbClr val="938953"/>
                </a:solidFill>
                <a:latin typeface="Calibri"/>
                <a:ea typeface="Calibri"/>
                <a:cs typeface="Calibri"/>
                <a:sym typeface="Calibri"/>
              </a:rPr>
              <a:t>rocky</a:t>
            </a:r>
            <a:r>
              <a:rPr lang="en-US" sz="4400" b="0" i="0" u="none" strike="noStrike" cap="none">
                <a:solidFill>
                  <a:srgbClr val="938953"/>
                </a:solidFill>
                <a:latin typeface="Calibri"/>
                <a:ea typeface="Calibri"/>
                <a:cs typeface="Calibri"/>
                <a:sym typeface="Calibri"/>
              </a:rPr>
              <a:t> </a:t>
            </a:r>
            <a:r>
              <a:rPr lang="en-US" sz="4400" b="0" i="0" u="none" strike="noStrike" cap="none">
                <a:solidFill>
                  <a:schemeClr val="dk1"/>
                </a:solidFill>
                <a:latin typeface="Calibri"/>
                <a:ea typeface="Calibri"/>
                <a:cs typeface="Calibri"/>
                <a:sym typeface="Calibri"/>
              </a:rPr>
              <a:t>and mostly covered with </a:t>
            </a:r>
            <a:r>
              <a:rPr lang="en-US" sz="4400" b="1" i="0" u="none" strike="noStrike" cap="none">
                <a:solidFill>
                  <a:srgbClr val="366092"/>
                </a:solidFill>
                <a:latin typeface="Calibri"/>
                <a:ea typeface="Calibri"/>
                <a:cs typeface="Calibri"/>
                <a:sym typeface="Calibri"/>
              </a:rPr>
              <a:t>water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24"/>
          <p:cNvSpPr txBox="1"/>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C0C0C"/>
              </a:buClr>
              <a:buSzPts val="4400"/>
              <a:buFont typeface="Calibri"/>
              <a:buNone/>
            </a:pPr>
            <a:r>
              <a:rPr lang="en-US" sz="4400" b="0" i="0" u="none" strike="noStrike" cap="none">
                <a:solidFill>
                  <a:srgbClr val="0C0C0C"/>
                </a:solidFill>
                <a:latin typeface="Calibri"/>
                <a:ea typeface="Calibri"/>
                <a:cs typeface="Calibri"/>
                <a:sym typeface="Calibri"/>
              </a:rPr>
              <a:t>This</a:t>
            </a:r>
            <a:r>
              <a:rPr lang="en-US" sz="4400" b="1" i="0" u="none" strike="noStrike" cap="none">
                <a:solidFill>
                  <a:srgbClr val="366092"/>
                </a:solidFill>
                <a:latin typeface="Calibri"/>
                <a:ea typeface="Calibri"/>
                <a:cs typeface="Calibri"/>
                <a:sym typeface="Calibri"/>
              </a:rPr>
              <a:t> water </a:t>
            </a:r>
            <a:r>
              <a:rPr lang="en-US" sz="4400" b="0" i="0" u="none" strike="noStrike" cap="none">
                <a:solidFill>
                  <a:schemeClr val="dk1"/>
                </a:solidFill>
                <a:latin typeface="Calibri"/>
                <a:ea typeface="Calibri"/>
                <a:cs typeface="Calibri"/>
                <a:sym typeface="Calibri"/>
              </a:rPr>
              <a:t>is </a:t>
            </a:r>
            <a:r>
              <a:rPr lang="en-US" sz="4400" b="1" i="0" u="none" strike="noStrike" cap="none">
                <a:solidFill>
                  <a:srgbClr val="31859B"/>
                </a:solidFill>
                <a:latin typeface="Calibri"/>
                <a:ea typeface="Calibri"/>
                <a:cs typeface="Calibri"/>
                <a:sym typeface="Calibri"/>
              </a:rPr>
              <a:t>frozen</a:t>
            </a:r>
            <a:r>
              <a:rPr lang="en-US" sz="4400" b="0" i="0" u="none" strike="noStrike" cap="none">
                <a:solidFill>
                  <a:schemeClr val="dk1"/>
                </a:solidFill>
                <a:latin typeface="Calibri"/>
                <a:ea typeface="Calibri"/>
                <a:cs typeface="Calibri"/>
                <a:sym typeface="Calibri"/>
              </a:rPr>
              <a:t> at the poles</a:t>
            </a:r>
            <a:endParaRPr sz="1400" b="0" i="0" u="none" strike="noStrike" cap="none">
              <a:solidFill>
                <a:srgbClr val="000000"/>
              </a:solidFill>
              <a:latin typeface="Arial"/>
              <a:ea typeface="Arial"/>
              <a:cs typeface="Arial"/>
              <a:sym typeface="Arial"/>
            </a:endParaRPr>
          </a:p>
        </p:txBody>
      </p:sp>
      <p:pic>
        <p:nvPicPr>
          <p:cNvPr id="298" name="Google Shape;298;p24" descr="103500main_STILL_sea_ice_2004_09_11.jpg"/>
          <p:cNvPicPr preferRelativeResize="0"/>
          <p:nvPr/>
        </p:nvPicPr>
        <p:blipFill rotWithShape="1">
          <a:blip r:embed="rId4">
            <a:alphaModFix/>
          </a:blip>
          <a:srcRect/>
          <a:stretch/>
        </p:blipFill>
        <p:spPr>
          <a:xfrm>
            <a:off x="1188537" y="1580439"/>
            <a:ext cx="6724188" cy="50431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6"/>
          <p:cNvSpPr txBox="1"/>
          <p:nvPr/>
        </p:nvSpPr>
        <p:spPr>
          <a:xfrm>
            <a:off x="865414" y="367615"/>
            <a:ext cx="801732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the second property of Earth?</a:t>
            </a:r>
            <a:endParaRPr sz="1400" b="0" i="0" u="none" strike="noStrike" cap="none">
              <a:solidFill>
                <a:srgbClr val="000000"/>
              </a:solidFill>
              <a:latin typeface="Arial"/>
              <a:ea typeface="Arial"/>
              <a:cs typeface="Arial"/>
              <a:sym typeface="Arial"/>
            </a:endParaRPr>
          </a:p>
        </p:txBody>
      </p:sp>
      <p:sp>
        <p:nvSpPr>
          <p:cNvPr id="311" name="Google Shape;311;p2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2" name="Google Shape;312;p26" descr="rocky_water_by_eddef-d5hnnbz.jpg"/>
          <p:cNvPicPr preferRelativeResize="0"/>
          <p:nvPr/>
        </p:nvPicPr>
        <p:blipFill rotWithShape="1">
          <a:blip r:embed="rId4">
            <a:alphaModFix/>
          </a:blip>
          <a:srcRect/>
          <a:stretch/>
        </p:blipFill>
        <p:spPr>
          <a:xfrm>
            <a:off x="1231900" y="1527174"/>
            <a:ext cx="6819900" cy="5114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7"/>
          <p:cNvSpPr txBox="1"/>
          <p:nvPr/>
        </p:nvSpPr>
        <p:spPr>
          <a:xfrm>
            <a:off x="865414" y="367615"/>
            <a:ext cx="80172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True/False: </a:t>
            </a:r>
            <a:r>
              <a:rPr lang="en-US" sz="3600" b="0" i="0" u="none" strike="noStrike" cap="none">
                <a:solidFill>
                  <a:schemeClr val="dk1"/>
                </a:solidFill>
                <a:latin typeface="Calibri"/>
                <a:ea typeface="Calibri"/>
                <a:cs typeface="Calibri"/>
                <a:sym typeface="Calibri"/>
              </a:rPr>
              <a:t>Most of the water on Earth is frozen at the North and South poles.</a:t>
            </a:r>
            <a:endParaRPr sz="1400" b="0" i="0" u="none" strike="noStrike" cap="none">
              <a:solidFill>
                <a:srgbClr val="000000"/>
              </a:solidFill>
              <a:latin typeface="Arial"/>
              <a:ea typeface="Arial"/>
              <a:cs typeface="Arial"/>
              <a:sym typeface="Arial"/>
            </a:endParaRPr>
          </a:p>
        </p:txBody>
      </p:sp>
      <p:sp>
        <p:nvSpPr>
          <p:cNvPr id="319" name="Google Shape;319;p2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0" name="Google Shape;320;p27" descr="103500main_STILL_sea_ice_2004_09_11.jpg"/>
          <p:cNvPicPr preferRelativeResize="0"/>
          <p:nvPr/>
        </p:nvPicPr>
        <p:blipFill rotWithShape="1">
          <a:blip r:embed="rId4">
            <a:alphaModFix/>
          </a:blip>
          <a:srcRect/>
          <a:stretch/>
        </p:blipFill>
        <p:spPr>
          <a:xfrm>
            <a:off x="1589720" y="1918524"/>
            <a:ext cx="5964550" cy="44733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dd1f2c45e0_0_0"/>
          <p:cNvSpPr txBox="1"/>
          <p:nvPr/>
        </p:nvSpPr>
        <p:spPr>
          <a:xfrm>
            <a:off x="865414" y="367615"/>
            <a:ext cx="80172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rgbClr val="FF0000"/>
                </a:solidFill>
                <a:latin typeface="Calibri"/>
                <a:ea typeface="Calibri"/>
                <a:cs typeface="Calibri"/>
                <a:sym typeface="Calibri"/>
              </a:rPr>
              <a:t>True</a:t>
            </a:r>
            <a:r>
              <a:rPr lang="en-US" sz="3600">
                <a:solidFill>
                  <a:schemeClr val="dk1"/>
                </a:solidFill>
                <a:latin typeface="Calibri"/>
                <a:ea typeface="Calibri"/>
                <a:cs typeface="Calibri"/>
                <a:sym typeface="Calibri"/>
              </a:rPr>
              <a:t>/False: </a:t>
            </a:r>
            <a:r>
              <a:rPr lang="en-US" sz="3600" b="0" i="0" u="none" strike="noStrike" cap="none">
                <a:solidFill>
                  <a:schemeClr val="dk1"/>
                </a:solidFill>
                <a:latin typeface="Calibri"/>
                <a:ea typeface="Calibri"/>
                <a:cs typeface="Calibri"/>
                <a:sym typeface="Calibri"/>
              </a:rPr>
              <a:t>Most of the water on Earth is frozen at the North and South poles.</a:t>
            </a:r>
            <a:endParaRPr sz="1400" b="0" i="0" u="none" strike="noStrike" cap="none">
              <a:solidFill>
                <a:srgbClr val="000000"/>
              </a:solidFill>
              <a:latin typeface="Arial"/>
              <a:ea typeface="Arial"/>
              <a:cs typeface="Arial"/>
              <a:sym typeface="Arial"/>
            </a:endParaRPr>
          </a:p>
        </p:txBody>
      </p:sp>
      <p:sp>
        <p:nvSpPr>
          <p:cNvPr id="327" name="Google Shape;327;gdd1f2c45e0_0_0"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8" name="Google Shape;328;gdd1f2c45e0_0_0" descr="103500main_STILL_sea_ice_2004_09_11.jpg"/>
          <p:cNvPicPr preferRelativeResize="0"/>
          <p:nvPr/>
        </p:nvPicPr>
        <p:blipFill rotWithShape="1">
          <a:blip r:embed="rId4">
            <a:alphaModFix/>
          </a:blip>
          <a:srcRect/>
          <a:stretch/>
        </p:blipFill>
        <p:spPr>
          <a:xfrm>
            <a:off x="1589720" y="1918524"/>
            <a:ext cx="5964550" cy="447339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9"/>
          <p:cNvSpPr txBox="1">
            <a:spLocks noGrp="1"/>
          </p:cNvSpPr>
          <p:nvPr>
            <p:ph type="ctrTitle"/>
          </p:nvPr>
        </p:nvSpPr>
        <p:spPr>
          <a:xfrm>
            <a:off x="685800" y="295684"/>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t>3. </a:t>
            </a:r>
            <a:r>
              <a:rPr lang="en-US"/>
              <a:t>Earth is about </a:t>
            </a:r>
            <a:r>
              <a:rPr lang="en-US" b="1"/>
              <a:t>4.5 billion years </a:t>
            </a:r>
            <a:r>
              <a:rPr lang="en-US"/>
              <a:t>old</a:t>
            </a:r>
            <a:endParaRPr/>
          </a:p>
        </p:txBody>
      </p:sp>
      <p:pic>
        <p:nvPicPr>
          <p:cNvPr id="336" name="Google Shape;336;p29"/>
          <p:cNvPicPr preferRelativeResize="0"/>
          <p:nvPr/>
        </p:nvPicPr>
        <p:blipFill rotWithShape="1">
          <a:blip r:embed="rId4">
            <a:alphaModFix/>
          </a:blip>
          <a:srcRect/>
          <a:stretch/>
        </p:blipFill>
        <p:spPr>
          <a:xfrm>
            <a:off x="310023" y="1930618"/>
            <a:ext cx="8523954" cy="42619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txBox="1"/>
          <p:nvPr/>
        </p:nvSpPr>
        <p:spPr>
          <a:xfrm>
            <a:off x="467248" y="528917"/>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the unique properties of our Earth?</a:t>
            </a:r>
            <a:endParaRPr sz="1400" b="0" i="0" u="none" strike="noStrike" cap="none">
              <a:solidFill>
                <a:srgbClr val="000000"/>
              </a:solidFill>
              <a:latin typeface="Arial"/>
              <a:ea typeface="Arial"/>
              <a:cs typeface="Arial"/>
              <a:sym typeface="Arial"/>
            </a:endParaRPr>
          </a:p>
        </p:txBody>
      </p:sp>
      <p:pic>
        <p:nvPicPr>
          <p:cNvPr id="130" name="Google Shape;130;p3"/>
          <p:cNvPicPr preferRelativeResize="0"/>
          <p:nvPr/>
        </p:nvPicPr>
        <p:blipFill rotWithShape="1">
          <a:blip r:embed="rId4">
            <a:alphaModFix/>
          </a:blip>
          <a:srcRect/>
          <a:stretch/>
        </p:blipFill>
        <p:spPr>
          <a:xfrm>
            <a:off x="1618465" y="1686469"/>
            <a:ext cx="5907069" cy="473994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0"/>
          <p:cNvSpPr txBox="1">
            <a:spLocks noGrp="1"/>
          </p:cNvSpPr>
          <p:nvPr>
            <p:ph type="ctrTitle"/>
          </p:nvPr>
        </p:nvSpPr>
        <p:spPr>
          <a:xfrm>
            <a:off x="685800" y="295684"/>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800"/>
              <a:buFont typeface="Calibri"/>
              <a:buNone/>
            </a:pPr>
            <a:r>
              <a:rPr lang="en-US" sz="4800" b="1"/>
              <a:t>= 4,500,000,000 years </a:t>
            </a:r>
            <a:endParaRPr sz="4800"/>
          </a:p>
        </p:txBody>
      </p:sp>
      <p:pic>
        <p:nvPicPr>
          <p:cNvPr id="344" name="Google Shape;344;p30"/>
          <p:cNvPicPr preferRelativeResize="0"/>
          <p:nvPr/>
        </p:nvPicPr>
        <p:blipFill rotWithShape="1">
          <a:blip r:embed="rId4">
            <a:alphaModFix/>
          </a:blip>
          <a:srcRect/>
          <a:stretch/>
        </p:blipFill>
        <p:spPr>
          <a:xfrm>
            <a:off x="310023" y="1930618"/>
            <a:ext cx="8523954" cy="426197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1"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2"/>
          <p:cNvSpPr txBox="1"/>
          <p:nvPr/>
        </p:nvSpPr>
        <p:spPr>
          <a:xfrm>
            <a:off x="865414" y="367615"/>
            <a:ext cx="801732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the third property of Earth?</a:t>
            </a:r>
            <a:endParaRPr sz="1400" b="0" i="0" u="none" strike="noStrike" cap="none">
              <a:solidFill>
                <a:srgbClr val="000000"/>
              </a:solidFill>
              <a:latin typeface="Arial"/>
              <a:ea typeface="Arial"/>
              <a:cs typeface="Arial"/>
              <a:sym typeface="Arial"/>
            </a:endParaRPr>
          </a:p>
        </p:txBody>
      </p:sp>
      <p:sp>
        <p:nvSpPr>
          <p:cNvPr id="357" name="Google Shape;357;p32"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8" name="Google Shape;358;p32"/>
          <p:cNvPicPr preferRelativeResize="0"/>
          <p:nvPr/>
        </p:nvPicPr>
        <p:blipFill rotWithShape="1">
          <a:blip r:embed="rId4">
            <a:alphaModFix/>
          </a:blip>
          <a:srcRect/>
          <a:stretch/>
        </p:blipFill>
        <p:spPr>
          <a:xfrm>
            <a:off x="310023" y="1930618"/>
            <a:ext cx="8523954" cy="426197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6"/>
          <p:cNvSpPr txBox="1"/>
          <p:nvPr/>
        </p:nvSpPr>
        <p:spPr>
          <a:xfrm>
            <a:off x="735231" y="226729"/>
            <a:ext cx="8114856"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are the three major properties of the Earth?</a:t>
            </a:r>
            <a:endParaRPr sz="1400" b="0" i="0" u="none" strike="noStrike" cap="none">
              <a:solidFill>
                <a:srgbClr val="000000"/>
              </a:solidFill>
              <a:latin typeface="Arial"/>
              <a:ea typeface="Arial"/>
              <a:cs typeface="Arial"/>
              <a:sym typeface="Arial"/>
            </a:endParaRPr>
          </a:p>
        </p:txBody>
      </p:sp>
      <p:sp>
        <p:nvSpPr>
          <p:cNvPr id="371" name="Google Shape;371;p3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2" name="Google Shape;372;p36"/>
          <p:cNvPicPr preferRelativeResize="0"/>
          <p:nvPr/>
        </p:nvPicPr>
        <p:blipFill rotWithShape="1">
          <a:blip r:embed="rId4">
            <a:alphaModFix/>
          </a:blip>
          <a:srcRect/>
          <a:stretch/>
        </p:blipFill>
        <p:spPr>
          <a:xfrm>
            <a:off x="1478364" y="1837640"/>
            <a:ext cx="6286500" cy="4711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7"/>
          <p:cNvSpPr txBox="1"/>
          <p:nvPr/>
        </p:nvSpPr>
        <p:spPr>
          <a:xfrm>
            <a:off x="881743" y="367615"/>
            <a:ext cx="8017328"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the atmosphere mostly made up of?</a:t>
            </a:r>
            <a:endParaRPr sz="1400" b="0" i="0" u="none" strike="noStrike" cap="none">
              <a:solidFill>
                <a:srgbClr val="000000"/>
              </a:solidFill>
              <a:latin typeface="Arial"/>
              <a:ea typeface="Arial"/>
              <a:cs typeface="Arial"/>
              <a:sym typeface="Arial"/>
            </a:endParaRPr>
          </a:p>
        </p:txBody>
      </p:sp>
      <p:sp>
        <p:nvSpPr>
          <p:cNvPr id="379" name="Google Shape;379;p3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0" name="Google Shape;380;p37" descr="dreamstime_xl_74289336.jpg"/>
          <p:cNvPicPr preferRelativeResize="0"/>
          <p:nvPr/>
        </p:nvPicPr>
        <p:blipFill rotWithShape="1">
          <a:blip r:embed="rId4">
            <a:alphaModFix/>
          </a:blip>
          <a:srcRect/>
          <a:stretch/>
        </p:blipFill>
        <p:spPr>
          <a:xfrm>
            <a:off x="2082800" y="1567944"/>
            <a:ext cx="5092700" cy="5092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8"/>
          <p:cNvSpPr txBox="1"/>
          <p:nvPr/>
        </p:nvSpPr>
        <p:spPr>
          <a:xfrm>
            <a:off x="849530" y="367615"/>
            <a:ext cx="80723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does the atmosphere protect us from?</a:t>
            </a:r>
            <a:endParaRPr sz="1400" b="0" i="0" u="none" strike="noStrike" cap="none">
              <a:solidFill>
                <a:srgbClr val="000000"/>
              </a:solidFill>
              <a:latin typeface="Arial"/>
              <a:ea typeface="Arial"/>
              <a:cs typeface="Arial"/>
              <a:sym typeface="Arial"/>
            </a:endParaRPr>
          </a:p>
        </p:txBody>
      </p:sp>
      <p:sp>
        <p:nvSpPr>
          <p:cNvPr id="387" name="Google Shape;387;p3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8" name="Google Shape;388;p38" descr="dreamstime_xl_61290489.jpg"/>
          <p:cNvPicPr preferRelativeResize="0"/>
          <p:nvPr/>
        </p:nvPicPr>
        <p:blipFill rotWithShape="1">
          <a:blip r:embed="rId4">
            <a:alphaModFix/>
          </a:blip>
          <a:srcRect/>
          <a:stretch/>
        </p:blipFill>
        <p:spPr>
          <a:xfrm>
            <a:off x="812799" y="1689471"/>
            <a:ext cx="7705524" cy="476212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9"/>
          <p:cNvSpPr txBox="1"/>
          <p:nvPr/>
        </p:nvSpPr>
        <p:spPr>
          <a:xfrm>
            <a:off x="849530" y="367615"/>
            <a:ext cx="80723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Where is most of the water on Earth?</a:t>
            </a:r>
            <a:endParaRPr sz="1400" b="0" i="0" u="none" strike="noStrike" cap="none">
              <a:solidFill>
                <a:srgbClr val="000000"/>
              </a:solidFill>
              <a:latin typeface="Arial"/>
              <a:ea typeface="Arial"/>
              <a:cs typeface="Arial"/>
              <a:sym typeface="Arial"/>
            </a:endParaRPr>
          </a:p>
        </p:txBody>
      </p:sp>
      <p:sp>
        <p:nvSpPr>
          <p:cNvPr id="395" name="Google Shape;395;p39"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6" name="Google Shape;396;p39" descr="103500main_STILL_sea_ice_2004_09_11.jpg"/>
          <p:cNvPicPr preferRelativeResize="0"/>
          <p:nvPr/>
        </p:nvPicPr>
        <p:blipFill rotWithShape="1">
          <a:blip r:embed="rId4">
            <a:alphaModFix/>
          </a:blip>
          <a:srcRect/>
          <a:stretch/>
        </p:blipFill>
        <p:spPr>
          <a:xfrm>
            <a:off x="1188537" y="1302854"/>
            <a:ext cx="6724188" cy="504314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1"/>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403" name="Google Shape;403;p41"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2"/>
          <p:cNvSpPr txBox="1">
            <a:spLocks noGrp="1"/>
          </p:cNvSpPr>
          <p:nvPr>
            <p:ph type="ctrTitle"/>
          </p:nvPr>
        </p:nvSpPr>
        <p:spPr>
          <a:xfrm>
            <a:off x="1339830" y="367615"/>
            <a:ext cx="7482621" cy="14700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400" b="1" u="sng"/>
              <a:t>Properties of the Earth</a:t>
            </a:r>
            <a:r>
              <a:rPr lang="en-US" sz="3400" b="1"/>
              <a:t>: </a:t>
            </a:r>
            <a:r>
              <a:rPr lang="en-US" sz="3400"/>
              <a:t>important characteristics that make Earth different from other planets</a:t>
            </a:r>
            <a:endParaRPr sz="3400" b="1"/>
          </a:p>
        </p:txBody>
      </p:sp>
      <p:pic>
        <p:nvPicPr>
          <p:cNvPr id="410" name="Google Shape;410;p42"/>
          <p:cNvPicPr preferRelativeResize="0"/>
          <p:nvPr/>
        </p:nvPicPr>
        <p:blipFill rotWithShape="1">
          <a:blip r:embed="rId3">
            <a:alphaModFix/>
          </a:blip>
          <a:srcRect/>
          <a:stretch/>
        </p:blipFill>
        <p:spPr>
          <a:xfrm>
            <a:off x="1478364" y="1837640"/>
            <a:ext cx="6286500" cy="4711700"/>
          </a:xfrm>
          <a:prstGeom prst="rect">
            <a:avLst/>
          </a:prstGeom>
          <a:noFill/>
          <a:ln>
            <a:noFill/>
          </a:ln>
        </p:spPr>
      </p:pic>
      <p:sp>
        <p:nvSpPr>
          <p:cNvPr id="411" name="Google Shape;411;p42"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3" descr="Rewind"/>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418" name="Google Shape;418;p43"/>
          <p:cNvGraphicFramePr/>
          <p:nvPr/>
        </p:nvGraphicFramePr>
        <p:xfrm>
          <a:off x="1205904" y="52038"/>
          <a:ext cx="7048725" cy="6687900"/>
        </p:xfrm>
        <a:graphic>
          <a:graphicData uri="http://schemas.openxmlformats.org/drawingml/2006/table">
            <a:tbl>
              <a:tblPr firstRow="1" bandRow="1">
                <a:noFill/>
                <a:tableStyleId>{51DC62F7-165B-4A51-AC24-DFC7C13D6974}</a:tableStyleId>
              </a:tblPr>
              <a:tblGrid>
                <a:gridCol w="7048725">
                  <a:extLst>
                    <a:ext uri="{9D8B030D-6E8A-4147-A177-3AD203B41FA5}">
                      <a16:colId xmlns:a16="http://schemas.microsoft.com/office/drawing/2014/main" val="20000"/>
                    </a:ext>
                  </a:extLst>
                </a:gridCol>
              </a:tblGrid>
              <a:tr h="1282025">
                <a:tc>
                  <a:txBody>
                    <a:bodyPr/>
                    <a:lstStyle/>
                    <a:p>
                      <a:pPr marL="0" marR="0" lvl="0" indent="0" algn="ctr" rtl="0">
                        <a:lnSpc>
                          <a:spcPct val="100000"/>
                        </a:lnSpc>
                        <a:spcBef>
                          <a:spcPts val="0"/>
                        </a:spcBef>
                        <a:spcAft>
                          <a:spcPts val="0"/>
                        </a:spcAft>
                        <a:buClr>
                          <a:srgbClr val="000000"/>
                        </a:buClr>
                        <a:buSzPts val="4800"/>
                        <a:buFont typeface="Arial"/>
                        <a:buNone/>
                      </a:pPr>
                      <a:r>
                        <a:rPr lang="en-US" sz="4800" b="0" u="sng" strike="noStrike" cap="none">
                          <a:solidFill>
                            <a:srgbClr val="008000"/>
                          </a:solidFill>
                        </a:rPr>
                        <a:t>Earth </a:t>
                      </a:r>
                      <a:r>
                        <a:rPr lang="en-US" sz="4800" b="0" u="sng" strike="noStrike" cap="none"/>
                        <a:t>Properties</a:t>
                      </a:r>
                      <a:endParaRPr sz="4800" b="0" u="sng" strike="noStrike" cap="none"/>
                    </a:p>
                  </a:txBody>
                  <a:tcPr marL="91450" marR="91450" marT="45725" marB="45725"/>
                </a:tc>
                <a:extLst>
                  <a:ext uri="{0D108BD9-81ED-4DB2-BD59-A6C34878D82A}">
                    <a16:rowId xmlns:a16="http://schemas.microsoft.com/office/drawing/2014/main" val="10000"/>
                  </a:ext>
                </a:extLst>
              </a:tr>
              <a:tr h="1081175">
                <a:tc>
                  <a:txBody>
                    <a:bodyPr/>
                    <a:lstStyle/>
                    <a:p>
                      <a:pPr marL="0" marR="0" lvl="0" indent="0" algn="ctr" rtl="0">
                        <a:lnSpc>
                          <a:spcPct val="100000"/>
                        </a:lnSpc>
                        <a:spcBef>
                          <a:spcPts val="0"/>
                        </a:spcBef>
                        <a:spcAft>
                          <a:spcPts val="0"/>
                        </a:spcAft>
                        <a:buClr>
                          <a:srgbClr val="000000"/>
                        </a:buClr>
                        <a:buSzPts val="3200"/>
                        <a:buFont typeface="Arial"/>
                        <a:buNone/>
                      </a:pPr>
                      <a:r>
                        <a:rPr lang="en-US" sz="3200" b="1" u="none" strike="noStrike" cap="none">
                          <a:solidFill>
                            <a:srgbClr val="494429"/>
                          </a:solidFill>
                        </a:rPr>
                        <a:t>Rocky</a:t>
                      </a:r>
                      <a:endParaRPr sz="1400" u="none" strike="noStrike" cap="none"/>
                    </a:p>
                  </a:txBody>
                  <a:tcPr marL="91450" marR="91450" marT="45725" marB="45725"/>
                </a:tc>
                <a:extLst>
                  <a:ext uri="{0D108BD9-81ED-4DB2-BD59-A6C34878D82A}">
                    <a16:rowId xmlns:a16="http://schemas.microsoft.com/office/drawing/2014/main" val="10001"/>
                  </a:ext>
                </a:extLst>
              </a:tr>
              <a:tr h="1081175">
                <a:tc>
                  <a:txBody>
                    <a:bodyPr/>
                    <a:lstStyle/>
                    <a:p>
                      <a:pPr marL="0" marR="0" lvl="0" indent="0" algn="ctr" rtl="0">
                        <a:lnSpc>
                          <a:spcPct val="100000"/>
                        </a:lnSpc>
                        <a:spcBef>
                          <a:spcPts val="0"/>
                        </a:spcBef>
                        <a:spcAft>
                          <a:spcPts val="0"/>
                        </a:spcAft>
                        <a:buClr>
                          <a:srgbClr val="000000"/>
                        </a:buClr>
                        <a:buSzPts val="3200"/>
                        <a:buFont typeface="Arial"/>
                        <a:buNone/>
                      </a:pPr>
                      <a:r>
                        <a:rPr lang="en-US" sz="3200" u="none" strike="noStrike" cap="none"/>
                        <a:t>Covered with </a:t>
                      </a:r>
                      <a:r>
                        <a:rPr lang="en-US" sz="3200" b="1" u="none" strike="noStrike" cap="none">
                          <a:solidFill>
                            <a:srgbClr val="538CD5"/>
                          </a:solidFill>
                        </a:rPr>
                        <a:t>water</a:t>
                      </a:r>
                      <a:endParaRPr sz="1400" u="none" strike="noStrike" cap="none"/>
                    </a:p>
                  </a:txBody>
                  <a:tcPr marL="91450" marR="91450" marT="45725" marB="45725"/>
                </a:tc>
                <a:extLst>
                  <a:ext uri="{0D108BD9-81ED-4DB2-BD59-A6C34878D82A}">
                    <a16:rowId xmlns:a16="http://schemas.microsoft.com/office/drawing/2014/main" val="10002"/>
                  </a:ext>
                </a:extLst>
              </a:tr>
              <a:tr h="1081175">
                <a:tc>
                  <a:txBody>
                    <a:bodyPr/>
                    <a:lstStyle/>
                    <a:p>
                      <a:pPr marL="0" marR="0" lvl="0" indent="0" algn="ctr" rtl="0">
                        <a:lnSpc>
                          <a:spcPct val="100000"/>
                        </a:lnSpc>
                        <a:spcBef>
                          <a:spcPts val="0"/>
                        </a:spcBef>
                        <a:spcAft>
                          <a:spcPts val="0"/>
                        </a:spcAft>
                        <a:buClr>
                          <a:srgbClr val="000000"/>
                        </a:buClr>
                        <a:buSzPts val="3200"/>
                        <a:buFont typeface="Arial"/>
                        <a:buNone/>
                      </a:pPr>
                      <a:r>
                        <a:rPr lang="en-US" sz="3200" b="1" u="none" strike="noStrike" cap="none">
                          <a:solidFill>
                            <a:srgbClr val="31859B"/>
                          </a:solidFill>
                        </a:rPr>
                        <a:t>Frozen</a:t>
                      </a:r>
                      <a:r>
                        <a:rPr lang="en-US" sz="3200" u="none" strike="noStrike" cap="none">
                          <a:solidFill>
                            <a:srgbClr val="31859B"/>
                          </a:solidFill>
                        </a:rPr>
                        <a:t> </a:t>
                      </a:r>
                      <a:r>
                        <a:rPr lang="en-US" sz="3200" u="none" strike="noStrike" cap="none"/>
                        <a:t>ice caps</a:t>
                      </a:r>
                      <a:endParaRPr sz="3200" u="none" strike="noStrike" cap="none"/>
                    </a:p>
                  </a:txBody>
                  <a:tcPr marL="91450" marR="91450" marT="45725" marB="45725"/>
                </a:tc>
                <a:extLst>
                  <a:ext uri="{0D108BD9-81ED-4DB2-BD59-A6C34878D82A}">
                    <a16:rowId xmlns:a16="http://schemas.microsoft.com/office/drawing/2014/main" val="10003"/>
                  </a:ext>
                </a:extLst>
              </a:tr>
              <a:tr h="1081175">
                <a:tc>
                  <a:txBody>
                    <a:bodyPr/>
                    <a:lstStyle/>
                    <a:p>
                      <a:pPr marL="0" marR="0" lvl="0" indent="0" algn="ctr" rtl="0">
                        <a:lnSpc>
                          <a:spcPct val="100000"/>
                        </a:lnSpc>
                        <a:spcBef>
                          <a:spcPts val="0"/>
                        </a:spcBef>
                        <a:spcAft>
                          <a:spcPts val="0"/>
                        </a:spcAft>
                        <a:buClr>
                          <a:srgbClr val="000000"/>
                        </a:buClr>
                        <a:buSzPts val="3200"/>
                        <a:buFont typeface="Arial"/>
                        <a:buNone/>
                      </a:pPr>
                      <a:r>
                        <a:rPr lang="en-US" sz="3200" b="1" u="none" strike="noStrike" cap="none"/>
                        <a:t>Protective</a:t>
                      </a:r>
                      <a:r>
                        <a:rPr lang="en-US" sz="3200" u="none" strike="noStrike" cap="none"/>
                        <a:t> Atmosphere</a:t>
                      </a:r>
                      <a:endParaRPr sz="1400" u="none" strike="noStrike" cap="none"/>
                    </a:p>
                  </a:txBody>
                  <a:tcPr marL="91450" marR="91450" marT="45725" marB="45725"/>
                </a:tc>
                <a:extLst>
                  <a:ext uri="{0D108BD9-81ED-4DB2-BD59-A6C34878D82A}">
                    <a16:rowId xmlns:a16="http://schemas.microsoft.com/office/drawing/2014/main" val="10004"/>
                  </a:ext>
                </a:extLst>
              </a:tr>
              <a:tr h="1081175">
                <a:tc>
                  <a:txBody>
                    <a:bodyPr/>
                    <a:lstStyle/>
                    <a:p>
                      <a:pPr marL="0" marR="0" lvl="0" indent="0" algn="ctr" rtl="0">
                        <a:lnSpc>
                          <a:spcPct val="100000"/>
                        </a:lnSpc>
                        <a:spcBef>
                          <a:spcPts val="0"/>
                        </a:spcBef>
                        <a:spcAft>
                          <a:spcPts val="0"/>
                        </a:spcAft>
                        <a:buClr>
                          <a:srgbClr val="000000"/>
                        </a:buClr>
                        <a:buSzPts val="3200"/>
                        <a:buFont typeface="Arial"/>
                        <a:buNone/>
                      </a:pPr>
                      <a:r>
                        <a:rPr lang="en-US" sz="3200" u="none" strike="noStrike" cap="none"/>
                        <a:t>~4.5 billion years old </a:t>
                      </a:r>
                      <a:endParaRPr sz="3200" u="none" strike="noStrike" cap="none"/>
                    </a:p>
                  </a:txBody>
                  <a:tcPr marL="91450" marR="91450" marT="45725" marB="45725"/>
                </a:tc>
                <a:extLst>
                  <a:ext uri="{0D108BD9-81ED-4DB2-BD59-A6C34878D82A}">
                    <a16:rowId xmlns:a16="http://schemas.microsoft.com/office/drawing/2014/main" val="10005"/>
                  </a:ext>
                </a:extLst>
              </a:tr>
            </a:tbl>
          </a:graphicData>
        </a:graphic>
      </p:graphicFrame>
      <p:pic>
        <p:nvPicPr>
          <p:cNvPr id="419" name="Google Shape;419;p43" descr="oldearth.jpg"/>
          <p:cNvPicPr preferRelativeResize="0"/>
          <p:nvPr/>
        </p:nvPicPr>
        <p:blipFill rotWithShape="1">
          <a:blip r:embed="rId4">
            <a:alphaModFix/>
          </a:blip>
          <a:srcRect/>
          <a:stretch/>
        </p:blipFill>
        <p:spPr>
          <a:xfrm>
            <a:off x="6742840" y="5770620"/>
            <a:ext cx="1121041" cy="840082"/>
          </a:xfrm>
          <a:prstGeom prst="rect">
            <a:avLst/>
          </a:prstGeom>
          <a:noFill/>
          <a:ln>
            <a:noFill/>
          </a:ln>
        </p:spPr>
      </p:pic>
      <p:pic>
        <p:nvPicPr>
          <p:cNvPr id="420" name="Google Shape;420;p43" descr="103500main_STILL_sea_ice_2004_09_11.jpg"/>
          <p:cNvPicPr preferRelativeResize="0"/>
          <p:nvPr/>
        </p:nvPicPr>
        <p:blipFill rotWithShape="1">
          <a:blip r:embed="rId5">
            <a:alphaModFix/>
          </a:blip>
          <a:srcRect/>
          <a:stretch/>
        </p:blipFill>
        <p:spPr>
          <a:xfrm>
            <a:off x="6742840" y="3564305"/>
            <a:ext cx="1121041" cy="840781"/>
          </a:xfrm>
          <a:prstGeom prst="rect">
            <a:avLst/>
          </a:prstGeom>
          <a:noFill/>
          <a:ln>
            <a:noFill/>
          </a:ln>
        </p:spPr>
      </p:pic>
      <p:pic>
        <p:nvPicPr>
          <p:cNvPr id="421" name="Google Shape;421;p43" descr="dreamstime_xl_70193794.jpg"/>
          <p:cNvPicPr preferRelativeResize="0"/>
          <p:nvPr/>
        </p:nvPicPr>
        <p:blipFill rotWithShape="1">
          <a:blip r:embed="rId6">
            <a:alphaModFix/>
          </a:blip>
          <a:srcRect/>
          <a:stretch/>
        </p:blipFill>
        <p:spPr>
          <a:xfrm>
            <a:off x="1625618" y="4728847"/>
            <a:ext cx="825500" cy="825500"/>
          </a:xfrm>
          <a:prstGeom prst="rect">
            <a:avLst/>
          </a:prstGeom>
          <a:noFill/>
          <a:ln>
            <a:noFill/>
          </a:ln>
        </p:spPr>
      </p:pic>
      <p:pic>
        <p:nvPicPr>
          <p:cNvPr id="422" name="Google Shape;422;p43" descr="rocky_water_by_eddef-d5hnnbz.jpg"/>
          <p:cNvPicPr preferRelativeResize="0"/>
          <p:nvPr/>
        </p:nvPicPr>
        <p:blipFill rotWithShape="1">
          <a:blip r:embed="rId7">
            <a:alphaModFix/>
          </a:blip>
          <a:srcRect/>
          <a:stretch/>
        </p:blipFill>
        <p:spPr>
          <a:xfrm>
            <a:off x="1171936" y="1828643"/>
            <a:ext cx="1732875" cy="129965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4"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44"/>
          <p:cNvSpPr txBox="1"/>
          <p:nvPr/>
        </p:nvSpPr>
        <p:spPr>
          <a:xfrm>
            <a:off x="467248" y="630115"/>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the unique properties of our Earth?</a:t>
            </a:r>
            <a:endParaRPr sz="1400" b="0" i="0" u="none" strike="noStrike" cap="none">
              <a:solidFill>
                <a:srgbClr val="000000"/>
              </a:solidFill>
              <a:latin typeface="Arial"/>
              <a:ea typeface="Arial"/>
              <a:cs typeface="Arial"/>
              <a:sym typeface="Arial"/>
            </a:endParaRPr>
          </a:p>
        </p:txBody>
      </p:sp>
      <p:pic>
        <p:nvPicPr>
          <p:cNvPr id="430" name="Google Shape;430;p44"/>
          <p:cNvPicPr preferRelativeResize="0"/>
          <p:nvPr/>
        </p:nvPicPr>
        <p:blipFill rotWithShape="1">
          <a:blip r:embed="rId4">
            <a:alphaModFix/>
          </a:blip>
          <a:srcRect/>
          <a:stretch/>
        </p:blipFill>
        <p:spPr>
          <a:xfrm>
            <a:off x="1618465" y="1686469"/>
            <a:ext cx="5907069" cy="473994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45"/>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p:nvPr/>
        </p:nvSpPr>
        <p:spPr>
          <a:xfrm>
            <a:off x="849542" y="312749"/>
            <a:ext cx="8101027"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000"/>
              <a:buFont typeface="Arial"/>
              <a:buNone/>
            </a:pPr>
            <a:r>
              <a:rPr lang="en-US" sz="3000" b="1" i="0" u="sng" strike="noStrike" cap="none">
                <a:solidFill>
                  <a:srgbClr val="0C0C0C"/>
                </a:solidFill>
                <a:latin typeface="Calibri"/>
                <a:ea typeface="Calibri"/>
                <a:cs typeface="Calibri"/>
                <a:sym typeface="Calibri"/>
              </a:rPr>
              <a:t>Planet</a:t>
            </a:r>
            <a:r>
              <a:rPr lang="en-US" sz="3000" b="1" i="0" u="none" strike="noStrike" cap="none">
                <a:solidFill>
                  <a:srgbClr val="0C0C0C"/>
                </a:solidFill>
                <a:latin typeface="Calibri"/>
                <a:ea typeface="Calibri"/>
                <a:cs typeface="Calibri"/>
                <a:sym typeface="Calibri"/>
              </a:rPr>
              <a:t>: </a:t>
            </a:r>
            <a:r>
              <a:rPr lang="en-US" sz="3000" b="0" i="0" u="none" strike="noStrike" cap="none">
                <a:solidFill>
                  <a:srgbClr val="0C0C0C"/>
                </a:solidFill>
                <a:latin typeface="Calibri"/>
                <a:ea typeface="Calibri"/>
                <a:cs typeface="Calibri"/>
                <a:sym typeface="Calibri"/>
              </a:rPr>
              <a:t>a body or object in space that revolves around a star and has a spherical shape</a:t>
            </a:r>
            <a:endParaRPr sz="3000" b="1" i="0" u="none" strike="noStrike" cap="none">
              <a:solidFill>
                <a:schemeClr val="dk1"/>
              </a:solidFill>
              <a:latin typeface="Calibri"/>
              <a:ea typeface="Calibri"/>
              <a:cs typeface="Calibri"/>
              <a:sym typeface="Calibri"/>
            </a:endParaRPr>
          </a:p>
        </p:txBody>
      </p:sp>
      <p:sp>
        <p:nvSpPr>
          <p:cNvPr id="143" name="Google Shape;143;p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p5" descr="200608250001_65511.jpg"/>
          <p:cNvPicPr preferRelativeResize="0"/>
          <p:nvPr/>
        </p:nvPicPr>
        <p:blipFill rotWithShape="1">
          <a:blip r:embed="rId4">
            <a:alphaModFix/>
          </a:blip>
          <a:srcRect/>
          <a:stretch/>
        </p:blipFill>
        <p:spPr>
          <a:xfrm>
            <a:off x="2708057" y="1562890"/>
            <a:ext cx="3861171" cy="481359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 name="Google Shape;151;p6" descr="dreamstime_xl_52052094.jpg"/>
          <p:cNvPicPr preferRelativeResize="0"/>
          <p:nvPr/>
        </p:nvPicPr>
        <p:blipFill rotWithShape="1">
          <a:blip r:embed="rId4">
            <a:alphaModFix/>
          </a:blip>
          <a:srcRect/>
          <a:stretch/>
        </p:blipFill>
        <p:spPr>
          <a:xfrm>
            <a:off x="1901976" y="849542"/>
            <a:ext cx="5305778" cy="5305778"/>
          </a:xfrm>
          <a:prstGeom prst="rect">
            <a:avLst/>
          </a:prstGeom>
          <a:noFill/>
          <a:ln>
            <a:noFill/>
          </a:ln>
        </p:spPr>
      </p:pic>
      <p:sp>
        <p:nvSpPr>
          <p:cNvPr id="152" name="Google Shape;152;p6"/>
          <p:cNvSpPr/>
          <p:nvPr/>
        </p:nvSpPr>
        <p:spPr>
          <a:xfrm>
            <a:off x="1973710" y="849542"/>
            <a:ext cx="1652179" cy="1874307"/>
          </a:xfrm>
          <a:prstGeom prst="ellipse">
            <a:avLst/>
          </a:prstGeom>
          <a:noFill/>
          <a:ln w="57150" cap="flat" cmpd="sng">
            <a:solidFill>
              <a:srgbClr val="FF66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6"/>
          <p:cNvSpPr/>
          <p:nvPr/>
        </p:nvSpPr>
        <p:spPr>
          <a:xfrm>
            <a:off x="3706555" y="849542"/>
            <a:ext cx="1652179" cy="1874307"/>
          </a:xfrm>
          <a:prstGeom prst="ellipse">
            <a:avLst/>
          </a:prstGeom>
          <a:noFill/>
          <a:ln w="57150" cap="flat" cmpd="sng">
            <a:solidFill>
              <a:srgbClr val="FF66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6"/>
          <p:cNvSpPr/>
          <p:nvPr/>
        </p:nvSpPr>
        <p:spPr>
          <a:xfrm>
            <a:off x="5555575" y="849542"/>
            <a:ext cx="1652179" cy="1874307"/>
          </a:xfrm>
          <a:prstGeom prst="ellipse">
            <a:avLst/>
          </a:prstGeom>
          <a:noFill/>
          <a:ln w="57150" cap="flat" cmpd="sng">
            <a:solidFill>
              <a:srgbClr val="FF66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6"/>
          <p:cNvSpPr/>
          <p:nvPr/>
        </p:nvSpPr>
        <p:spPr>
          <a:xfrm>
            <a:off x="1901976" y="2565250"/>
            <a:ext cx="1652179" cy="1874307"/>
          </a:xfrm>
          <a:prstGeom prst="ellipse">
            <a:avLst/>
          </a:prstGeom>
          <a:noFill/>
          <a:ln w="57150" cap="flat" cmpd="sng">
            <a:solidFill>
              <a:srgbClr val="FF66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6"/>
          <p:cNvSpPr/>
          <p:nvPr/>
        </p:nvSpPr>
        <p:spPr>
          <a:xfrm>
            <a:off x="5555575" y="2565250"/>
            <a:ext cx="1652179" cy="1874307"/>
          </a:xfrm>
          <a:prstGeom prst="ellipse">
            <a:avLst/>
          </a:prstGeom>
          <a:noFill/>
          <a:ln w="57150" cap="flat" cmpd="sng">
            <a:solidFill>
              <a:srgbClr val="FF66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6"/>
          <p:cNvSpPr/>
          <p:nvPr/>
        </p:nvSpPr>
        <p:spPr>
          <a:xfrm>
            <a:off x="1973710" y="4439557"/>
            <a:ext cx="1652179" cy="1874307"/>
          </a:xfrm>
          <a:prstGeom prst="ellipse">
            <a:avLst/>
          </a:prstGeom>
          <a:noFill/>
          <a:ln w="57150" cap="flat" cmpd="sng">
            <a:solidFill>
              <a:srgbClr val="FF66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6"/>
          <p:cNvSpPr/>
          <p:nvPr/>
        </p:nvSpPr>
        <p:spPr>
          <a:xfrm>
            <a:off x="3706555" y="4365624"/>
            <a:ext cx="1652179" cy="1874307"/>
          </a:xfrm>
          <a:prstGeom prst="ellipse">
            <a:avLst/>
          </a:prstGeom>
          <a:noFill/>
          <a:ln w="57150" cap="flat" cmpd="sng">
            <a:solidFill>
              <a:srgbClr val="FF66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6"/>
          <p:cNvSpPr/>
          <p:nvPr/>
        </p:nvSpPr>
        <p:spPr>
          <a:xfrm>
            <a:off x="5529710" y="4439557"/>
            <a:ext cx="1652179" cy="1874307"/>
          </a:xfrm>
          <a:prstGeom prst="ellipse">
            <a:avLst/>
          </a:prstGeom>
          <a:noFill/>
          <a:ln w="57150" cap="flat" cmpd="sng">
            <a:solidFill>
              <a:srgbClr val="FF66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p:nvPr/>
        </p:nvSpPr>
        <p:spPr>
          <a:xfrm>
            <a:off x="849542" y="424771"/>
            <a:ext cx="8114844" cy="5367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Earth</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an inner planet</a:t>
            </a:r>
            <a:endParaRPr sz="2800" b="1" i="0" u="none" strike="noStrike" cap="none">
              <a:solidFill>
                <a:srgbClr val="FF0000"/>
              </a:solidFill>
              <a:latin typeface="Calibri"/>
              <a:ea typeface="Calibri"/>
              <a:cs typeface="Calibri"/>
              <a:sym typeface="Calibri"/>
            </a:endParaRPr>
          </a:p>
        </p:txBody>
      </p:sp>
      <p:sp>
        <p:nvSpPr>
          <p:cNvPr id="166" name="Google Shape;166;p7"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7" name="Google Shape;167;p7" descr="The_Earth_seen_from_Apollo_17.jpg"/>
          <p:cNvPicPr preferRelativeResize="0"/>
          <p:nvPr/>
        </p:nvPicPr>
        <p:blipFill rotWithShape="1">
          <a:blip r:embed="rId4">
            <a:alphaModFix/>
          </a:blip>
          <a:srcRect/>
          <a:stretch/>
        </p:blipFill>
        <p:spPr>
          <a:xfrm>
            <a:off x="2316634" y="1488947"/>
            <a:ext cx="4510731" cy="45137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p:nvPr/>
        </p:nvSpPr>
        <p:spPr>
          <a:xfrm>
            <a:off x="718914" y="424771"/>
            <a:ext cx="8114844" cy="12642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Atmosphere</a:t>
            </a:r>
            <a:r>
              <a:rPr lang="en-US" sz="2800" b="1" i="0" u="none" strike="noStrike" cap="none">
                <a:solidFill>
                  <a:srgbClr val="0C0C0C"/>
                </a:solidFill>
                <a:latin typeface="Calibri"/>
                <a:ea typeface="Calibri"/>
                <a:cs typeface="Calibri"/>
                <a:sym typeface="Calibri"/>
              </a:rPr>
              <a:t>: </a:t>
            </a:r>
            <a:r>
              <a:rPr lang="en-US" sz="2800">
                <a:solidFill>
                  <a:schemeClr val="dk1"/>
                </a:solidFill>
                <a:latin typeface="Calibri"/>
                <a:ea typeface="Calibri"/>
                <a:cs typeface="Calibri"/>
                <a:sym typeface="Calibri"/>
              </a:rPr>
              <a:t>the layers of gas surrounding the surface of a planet</a:t>
            </a:r>
            <a:endParaRPr sz="2800" b="1" i="0" u="none" strike="noStrike" cap="none">
              <a:solidFill>
                <a:srgbClr val="FF0000"/>
              </a:solidFill>
              <a:latin typeface="Calibri"/>
              <a:ea typeface="Calibri"/>
              <a:cs typeface="Calibri"/>
              <a:sym typeface="Calibri"/>
            </a:endParaRPr>
          </a:p>
        </p:txBody>
      </p:sp>
      <p:sp>
        <p:nvSpPr>
          <p:cNvPr id="174" name="Google Shape;174;p8"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5" name="Google Shape;175;p8" descr="atmosphere.jpg"/>
          <p:cNvPicPr preferRelativeResize="0"/>
          <p:nvPr/>
        </p:nvPicPr>
        <p:blipFill rotWithShape="1">
          <a:blip r:embed="rId4">
            <a:alphaModFix/>
          </a:blip>
          <a:srcRect l="-40915" r="-40915"/>
          <a:stretch/>
        </p:blipFill>
        <p:spPr>
          <a:xfrm>
            <a:off x="366765" y="1845129"/>
            <a:ext cx="8229600" cy="45259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1417</Words>
  <Application>Microsoft Office PowerPoint</Application>
  <PresentationFormat>On-screen Show (4:3)</PresentationFormat>
  <Paragraphs>179</Paragraphs>
  <Slides>43</Slides>
  <Notes>43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Properties of the Earth: important characteristics that make Earth different from other planets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Earth is about 4.5 billion years old</vt:lpstr>
      <vt:lpstr>= 4,500,000,000 years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Properties of the Earth: important characteristics that make Earth different from other planets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Kunemund, Rachel (rk8vm)</cp:lastModifiedBy>
  <cp:revision>1</cp:revision>
  <dcterms:created xsi:type="dcterms:W3CDTF">2017-06-12T17:49:47Z</dcterms:created>
  <dcterms:modified xsi:type="dcterms:W3CDTF">2021-08-03T17:22:26Z</dcterms:modified>
</cp:coreProperties>
</file>