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376"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77"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8" r:id="rId120"/>
  </p:sldIdLst>
  <p:sldSz cx="9144000" cy="6858000" type="screen4x3"/>
  <p:notesSz cx="6858000" cy="9144000"/>
  <p:embeddedFontLst>
    <p:embeddedFont>
      <p:font typeface="Calibri" panose="020F0502020204030204" pitchFamily="34" charset="0"/>
      <p:regular r:id="rId122"/>
      <p:bold r:id="rId123"/>
      <p:italic r:id="rId124"/>
      <p:boldItalic r:id="rId125"/>
    </p:embeddedFont>
    <p:embeddedFont>
      <p:font typeface="Helvetica Neue" panose="020B0604020202020204" charset="0"/>
      <p:regular r:id="rId126"/>
      <p:bold r:id="rId127"/>
      <p:italic r:id="rId128"/>
      <p:boldItalic r:id="rId1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30" roundtripDataSignature="AMtx7mitoVlJxjhaX4jIIUHLJcNIEvgUT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2.fntdata"/><Relationship Id="rId128" Type="http://schemas.openxmlformats.org/officeDocument/2006/relationships/font" Target="fonts/font7.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font" Target="fonts/font3.fntdata"/><Relationship Id="rId129" Type="http://schemas.openxmlformats.org/officeDocument/2006/relationships/font" Target="fonts/font8.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customschemas.google.com/relationships/presentationmetadata" Target="meta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Monitoring understanding during review is an important step before moving on to new material.</a:t>
            </a:r>
            <a:endParaRPr/>
          </a:p>
        </p:txBody>
      </p:sp>
      <p:sp>
        <p:nvSpPr>
          <p:cNvPr id="181" name="Google Shape;181;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dfb8369571_0_70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1" name="Google Shape;951;gdfb8369571_0_7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Emission is the process of giving off radiant energy.</a:t>
            </a:r>
            <a:endParaRPr/>
          </a:p>
        </p:txBody>
      </p:sp>
      <p:sp>
        <p:nvSpPr>
          <p:cNvPr id="952" name="Google Shape;952;gdfb8369571_0_7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dfc4881929_3_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0" name="Google Shape;960;gdfc4881929_3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961" name="Google Shape;961;gdfc4881929_3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gdfc4881929_3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6" name="Google Shape;966;gdfc4881929_3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What is emission?</a:t>
            </a:r>
            <a:endParaRPr/>
          </a:p>
          <a:p>
            <a:pPr marL="0" lvl="0" indent="0" algn="l" rtl="0">
              <a:spcBef>
                <a:spcPts val="0"/>
              </a:spcBef>
              <a:spcAft>
                <a:spcPts val="0"/>
              </a:spcAft>
              <a:buNone/>
            </a:pPr>
            <a:endParaRPr/>
          </a:p>
          <a:p>
            <a:pPr marL="0" lvl="0" indent="0" algn="l" rtl="0">
              <a:spcBef>
                <a:spcPts val="0"/>
              </a:spcBef>
              <a:spcAft>
                <a:spcPts val="0"/>
              </a:spcAft>
              <a:buNone/>
            </a:pPr>
            <a:r>
              <a:rPr lang="en-US"/>
              <a:t>[Emission is the process of giving off radiant energy.]</a:t>
            </a:r>
            <a:endParaRPr/>
          </a:p>
        </p:txBody>
      </p:sp>
      <p:sp>
        <p:nvSpPr>
          <p:cNvPr id="967" name="Google Shape;967;gdfc4881929_3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dfb8369571_0_7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4" name="Google Shape;974;gdfb8369571_0_7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examples of </a:t>
            </a:r>
            <a:r>
              <a:rPr lang="en-US" b="1"/>
              <a:t>emission</a:t>
            </a:r>
            <a:r>
              <a:rPr lang="en-US"/>
              <a:t>.  </a:t>
            </a:r>
            <a:endParaRPr/>
          </a:p>
        </p:txBody>
      </p:sp>
      <p:sp>
        <p:nvSpPr>
          <p:cNvPr id="975" name="Google Shape;975;gdfb8369571_0_7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gdfb8369571_0_7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1" name="Google Shape;981;gdfb8369571_0_7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rainbow forms when light emitted from the sun enters a water droplet and reflects into the visible light spectrum. Therefore, a rainbow is an example of light emitted from the sun.</a:t>
            </a:r>
            <a:endParaRPr/>
          </a:p>
        </p:txBody>
      </p:sp>
      <p:sp>
        <p:nvSpPr>
          <p:cNvPr id="982" name="Google Shape;982;gdfb8369571_0_7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dfc4881929_3_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9" name="Google Shape;989;gdfc4881929_3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Fireflies produce light in their bodies through a special chemical reaction. We can spot fireflies on summer nights because of the light that they emit.</a:t>
            </a:r>
            <a:endParaRPr/>
          </a:p>
        </p:txBody>
      </p:sp>
      <p:sp>
        <p:nvSpPr>
          <p:cNvPr id="990" name="Google Shape;990;gdfc4881929_3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gdfc4881929_3_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7" name="Google Shape;997;gdfc4881929_3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When fireworks explode in the sky, the gunpowder reactions produce a lot of energy. Some of that excess energy is emitted as light to make all the cool colors we see.</a:t>
            </a:r>
            <a:endParaRPr/>
          </a:p>
        </p:txBody>
      </p:sp>
      <p:sp>
        <p:nvSpPr>
          <p:cNvPr id="998" name="Google Shape;998;gdfc4881929_3_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gdfb8369571_0_7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5" name="Google Shape;1005;gdfb8369571_0_7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Next, let’s talk about some non-examples of </a:t>
            </a:r>
            <a:r>
              <a:rPr lang="en-US" b="1"/>
              <a:t>emission</a:t>
            </a:r>
            <a:r>
              <a:rPr lang="en-US"/>
              <a:t>.</a:t>
            </a:r>
            <a:endParaRPr/>
          </a:p>
        </p:txBody>
      </p:sp>
      <p:sp>
        <p:nvSpPr>
          <p:cNvPr id="1006" name="Google Shape;1006;gdfb8369571_0_7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dfc4881929_3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dfc4881929_3_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Black absorbs all colors of the visible spectrum and does not emit any of them. Therefore, black is not an example of emission.</a:t>
            </a:r>
            <a:endParaRPr/>
          </a:p>
        </p:txBody>
      </p:sp>
      <p:sp>
        <p:nvSpPr>
          <p:cNvPr id="1013" name="Google Shape;1013;gdfc4881929_3_3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dfb8369571_0_7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0" name="Google Shape;1020;gdfb8369571_0_7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1021" name="Google Shape;1021;gdfb8369571_0_7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Energy is the ability to do _________.</a:t>
            </a:r>
            <a:endParaRPr/>
          </a:p>
        </p:txBody>
      </p:sp>
      <p:sp>
        <p:nvSpPr>
          <p:cNvPr id="187" name="Google Shape;187;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dfb8369571_0_7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6" name="Google Shape;1026;gdfb8369571_0_7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Provide one example of emission.</a:t>
            </a:r>
            <a:endParaRPr/>
          </a:p>
        </p:txBody>
      </p:sp>
      <p:sp>
        <p:nvSpPr>
          <p:cNvPr id="1027" name="Google Shape;1027;gdfb8369571_0_7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gdfc39c54f7_0_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4" name="Google Shape;1034;gdfc39c54f7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Why is black not an example of emission?</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a:t>[Black absorbs all colors of the visible spectrum and does not emit any of them. Therefore, black is not an example of emission.]</a:t>
            </a:r>
            <a:endParaRPr/>
          </a:p>
          <a:p>
            <a:pPr marL="0" lvl="0" indent="0" algn="l" rtl="0">
              <a:spcBef>
                <a:spcPts val="0"/>
              </a:spcBef>
              <a:spcAft>
                <a:spcPts val="0"/>
              </a:spcAft>
              <a:buNone/>
            </a:pPr>
            <a:endParaRPr/>
          </a:p>
        </p:txBody>
      </p:sp>
      <p:sp>
        <p:nvSpPr>
          <p:cNvPr id="1035" name="Google Shape;1035;gdfc39c54f7_0_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gdfc39c54f7_0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2" name="Google Shape;1042;gdfc39c54f7_0_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What is emission?</a:t>
            </a:r>
            <a:endParaRPr/>
          </a:p>
          <a:p>
            <a:pPr marL="0" lvl="0" indent="0" algn="l" rtl="0">
              <a:spcBef>
                <a:spcPts val="0"/>
              </a:spcBef>
              <a:spcAft>
                <a:spcPts val="0"/>
              </a:spcAft>
              <a:buNone/>
            </a:pPr>
            <a:endParaRPr/>
          </a:p>
          <a:p>
            <a:pPr marL="0" lvl="0" indent="0" algn="l" rtl="0">
              <a:spcBef>
                <a:spcPts val="0"/>
              </a:spcBef>
              <a:spcAft>
                <a:spcPts val="0"/>
              </a:spcAft>
              <a:buNone/>
            </a:pPr>
            <a:r>
              <a:rPr lang="en-US"/>
              <a:t>[Emission is the process of giving off radiant energy.]</a:t>
            </a:r>
            <a:endParaRPr/>
          </a:p>
        </p:txBody>
      </p:sp>
      <p:sp>
        <p:nvSpPr>
          <p:cNvPr id="1043" name="Google Shape;1043;gdfc39c54f7_0_5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dfc39c54f7_0_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dfc39c54f7_0_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Explain the difference between absorption and emission.</a:t>
            </a:r>
            <a:endParaRPr/>
          </a:p>
          <a:p>
            <a:pPr marL="0" lvl="0" indent="0" algn="l" rtl="0">
              <a:spcBef>
                <a:spcPts val="0"/>
              </a:spcBef>
              <a:spcAft>
                <a:spcPts val="0"/>
              </a:spcAft>
              <a:buNone/>
            </a:pPr>
            <a:endParaRPr/>
          </a:p>
          <a:p>
            <a:pPr marL="0" lvl="0" indent="0" algn="l" rtl="0">
              <a:spcBef>
                <a:spcPts val="0"/>
              </a:spcBef>
              <a:spcAft>
                <a:spcPts val="0"/>
              </a:spcAft>
              <a:buNone/>
            </a:pPr>
            <a:r>
              <a:rPr lang="en-US"/>
              <a:t>[Absorption is the process of taking in radiant energy and emission is the process of giving off radiant energy.]</a:t>
            </a:r>
            <a:endParaRPr/>
          </a:p>
        </p:txBody>
      </p:sp>
      <p:sp>
        <p:nvSpPr>
          <p:cNvPr id="1051" name="Google Shape;1051;gdfc39c54f7_0_7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dfb8369571_0_7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1" name="Google Shape;1061;gdfb8369571_0_7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1062" name="Google Shape;1062;gdfb8369571_0_7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gdfc39c54f7_0_7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8" name="Google Shape;1068;gdfc39c54f7_0_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Emission is the process of giving off radiant energy.</a:t>
            </a:r>
            <a:endParaRPr/>
          </a:p>
        </p:txBody>
      </p:sp>
      <p:sp>
        <p:nvSpPr>
          <p:cNvPr id="1069" name="Google Shape;1069;gdfc39c54f7_0_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e0efab35ca_1_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6" name="Google Shape;1076;ge0efab35ca_1_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 </a:t>
            </a:r>
            <a:endParaRPr b="1"/>
          </a:p>
          <a:p>
            <a:pPr marL="0" lvl="0" indent="0" algn="l" rtl="0">
              <a:lnSpc>
                <a:spcPct val="100000"/>
              </a:lnSpc>
              <a:spcBef>
                <a:spcPts val="0"/>
              </a:spcBef>
              <a:spcAft>
                <a:spcPts val="0"/>
              </a:spcAft>
              <a:buSzPts val="1400"/>
              <a:buNone/>
            </a:pPr>
            <a:endParaRPr/>
          </a:p>
        </p:txBody>
      </p:sp>
      <p:sp>
        <p:nvSpPr>
          <p:cNvPr id="1077" name="Google Shape;1077;ge0efab35ca_1_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gdfc4881929_1_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4" name="Google Shape;1084;gdfc4881929_1_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Font typeface="Arial"/>
              <a:buNone/>
            </a:pPr>
            <a:r>
              <a:rPr lang="en-US"/>
              <a:t>Click the link above for a simulation to deepen your understanding of emission.</a:t>
            </a:r>
            <a:endParaRPr/>
          </a:p>
          <a:p>
            <a:pPr marL="0" lvl="0" indent="0" algn="l" rtl="0">
              <a:lnSpc>
                <a:spcPct val="100000"/>
              </a:lnSpc>
              <a:spcBef>
                <a:spcPts val="0"/>
              </a:spcBef>
              <a:spcAft>
                <a:spcPts val="0"/>
              </a:spcAft>
              <a:buSzPts val="1400"/>
              <a:buNone/>
            </a:pPr>
            <a:endParaRPr/>
          </a:p>
        </p:txBody>
      </p:sp>
      <p:sp>
        <p:nvSpPr>
          <p:cNvPr id="1085" name="Google Shape;1085;gdfc4881929_1_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dfb8369571_0_77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5" name="Google Shape;1095;gdfb8369571_0_7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1096" name="Google Shape;1096;gdfb8369571_0_7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e0efab35ca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ge0efab35c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Energy is the ability to do </a:t>
            </a:r>
            <a:r>
              <a:rPr lang="en-US" u="sng">
                <a:solidFill>
                  <a:srgbClr val="FF0000"/>
                </a:solidFill>
              </a:rPr>
              <a:t>work</a:t>
            </a:r>
            <a:r>
              <a:rPr lang="en-US"/>
              <a:t>.</a:t>
            </a:r>
            <a:endParaRPr/>
          </a:p>
        </p:txBody>
      </p:sp>
      <p:sp>
        <p:nvSpPr>
          <p:cNvPr id="195" name="Google Shape;195;ge0efab35ca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a:t>True/False: Animals can get energy to do work from eating. </a:t>
            </a:r>
            <a:endParaRPr/>
          </a:p>
          <a:p>
            <a:pPr marL="0" lvl="0" indent="0" algn="l" rtl="0">
              <a:lnSpc>
                <a:spcPct val="100000"/>
              </a:lnSpc>
              <a:spcBef>
                <a:spcPts val="0"/>
              </a:spcBef>
              <a:spcAft>
                <a:spcPts val="0"/>
              </a:spcAft>
              <a:buSzPts val="1400"/>
              <a:buNone/>
            </a:pPr>
            <a:endParaRPr/>
          </a:p>
        </p:txBody>
      </p:sp>
      <p:sp>
        <p:nvSpPr>
          <p:cNvPr id="203" name="Google Shape;203;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e0efab35ca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ge0efab35ca_0_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a:solidFill>
                  <a:srgbClr val="FF0000"/>
                </a:solidFill>
              </a:rPr>
              <a:t>True</a:t>
            </a:r>
            <a:r>
              <a:rPr lang="en-US"/>
              <a:t>/False: Animals can get energy to do work from eating.</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a:t>[True]</a:t>
            </a:r>
            <a:endParaRPr/>
          </a:p>
          <a:p>
            <a:pPr marL="0" lvl="0" indent="0" algn="l" rtl="0">
              <a:lnSpc>
                <a:spcPct val="100000"/>
              </a:lnSpc>
              <a:spcBef>
                <a:spcPts val="0"/>
              </a:spcBef>
              <a:spcAft>
                <a:spcPts val="0"/>
              </a:spcAft>
              <a:buSzPts val="1400"/>
              <a:buNone/>
            </a:pPr>
            <a:endParaRPr/>
          </a:p>
        </p:txBody>
      </p:sp>
      <p:sp>
        <p:nvSpPr>
          <p:cNvPr id="211" name="Google Shape;211;ge0efab35ca_0_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radiant energy.</a:t>
            </a:r>
            <a:endParaRPr/>
          </a:p>
        </p:txBody>
      </p:sp>
      <p:sp>
        <p:nvSpPr>
          <p:cNvPr id="219" name="Google Shape;219;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energy of electromagnetic spectrum (light waves) is called radiant energy.</a:t>
            </a:r>
            <a:r>
              <a:rPr lang="en-US"/>
              <a:t> </a:t>
            </a:r>
            <a:r>
              <a:rPr lang="en-US" sz="1200">
                <a:solidFill>
                  <a:schemeClr val="dk1"/>
                </a:solidFill>
                <a:latin typeface="Calibri"/>
                <a:ea typeface="Calibri"/>
                <a:cs typeface="Calibri"/>
                <a:sym typeface="Calibri"/>
              </a:rPr>
              <a:t>It is sometimes referred to as light energy, although very little of the </a:t>
            </a:r>
            <a:r>
              <a:rPr lang="en-US"/>
              <a:t>electromagnetic</a:t>
            </a:r>
            <a:r>
              <a:rPr lang="en-US" sz="1200">
                <a:solidFill>
                  <a:schemeClr val="dk1"/>
                </a:solidFill>
                <a:latin typeface="Calibri"/>
                <a:ea typeface="Calibri"/>
                <a:cs typeface="Calibri"/>
                <a:sym typeface="Calibri"/>
              </a:rPr>
              <a:t> spectrum is visible to the human eye.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Longer more formal definitions are tricky, use clear language when providing the new definition.</a:t>
            </a:r>
            <a:endParaRPr/>
          </a:p>
        </p:txBody>
      </p:sp>
      <p:sp>
        <p:nvSpPr>
          <p:cNvPr id="227" name="Google Shape;227;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238" name="Google Shape;238;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Radiant energy is energy from </a:t>
            </a:r>
            <a:r>
              <a:rPr lang="en-US"/>
              <a:t>______.</a:t>
            </a:r>
            <a:endParaRPr/>
          </a:p>
        </p:txBody>
      </p:sp>
      <p:sp>
        <p:nvSpPr>
          <p:cNvPr id="244" name="Google Shape;244;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Radiant energy is energy from </a:t>
            </a:r>
            <a:r>
              <a:rPr lang="en-US" u="sng">
                <a:solidFill>
                  <a:srgbClr val="FF0000"/>
                </a:solidFill>
              </a:rPr>
              <a:t>light</a:t>
            </a:r>
            <a:r>
              <a:rPr lang="en-US"/>
              <a: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t>
            </a:r>
            <a:r>
              <a:rPr lang="en-US" sz="1200">
                <a:solidFill>
                  <a:schemeClr val="dk1"/>
                </a:solidFill>
                <a:latin typeface="Calibri"/>
                <a:ea typeface="Calibri"/>
                <a:cs typeface="Calibri"/>
                <a:sym typeface="Calibri"/>
              </a:rPr>
              <a:t>The energy of electromagnetic spectrum (light waves) is called radiant energy. It is sometimes referred to as light energy, although very little of the </a:t>
            </a:r>
            <a:r>
              <a:rPr lang="en-US"/>
              <a:t>electromagnetic</a:t>
            </a:r>
            <a:r>
              <a:rPr lang="en-US" sz="1200">
                <a:solidFill>
                  <a:schemeClr val="dk1"/>
                </a:solidFill>
                <a:latin typeface="Calibri"/>
                <a:ea typeface="Calibri"/>
                <a:cs typeface="Calibri"/>
                <a:sym typeface="Calibri"/>
              </a:rPr>
              <a:t> spectrum is visible to the human eye.</a:t>
            </a:r>
            <a:r>
              <a:rPr lang="en-US"/>
              <a:t>]</a:t>
            </a:r>
            <a:endParaRPr/>
          </a:p>
        </p:txBody>
      </p:sp>
      <p:sp>
        <p:nvSpPr>
          <p:cNvPr id="253" name="Google Shape;253;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Today, we will discuss radiant energy. </a:t>
            </a:r>
            <a:endParaRPr/>
          </a:p>
        </p:txBody>
      </p:sp>
      <p:sp>
        <p:nvSpPr>
          <p:cNvPr id="117" name="Google Shape;117;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radiant energy</a:t>
            </a:r>
            <a:r>
              <a:rPr lang="en-US"/>
              <a: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Use a clear and explicit explanation that takes the guesswork out of it for students. Using explicit descriptions makes it easier for students to grasp the content.</a:t>
            </a:r>
            <a:endParaRPr/>
          </a:p>
        </p:txBody>
      </p:sp>
      <p:sp>
        <p:nvSpPr>
          <p:cNvPr id="262" name="Google Shape;262;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Examples of radiant (light) energy include microwaves radio waves, and visible light, such as lamps.</a:t>
            </a:r>
            <a:endParaRPr/>
          </a:p>
        </p:txBody>
      </p:sp>
      <p:sp>
        <p:nvSpPr>
          <p:cNvPr id="269" name="Google Shape;269;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To review, energy comes in many forms and is all around you. Radiant (light) energy is one of those forms.</a:t>
            </a:r>
            <a:endParaRPr/>
          </a:p>
        </p:txBody>
      </p:sp>
      <p:sp>
        <p:nvSpPr>
          <p:cNvPr id="282" name="Google Shape;282;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Next, let’s talk about some non-examples of </a:t>
            </a:r>
            <a:r>
              <a:rPr lang="en-US" b="1"/>
              <a:t>radiant energy</a:t>
            </a:r>
            <a:r>
              <a:rPr lang="en-US"/>
              <a: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Take a moment to explicitly distinguish between the similarities of the non-examples and the vocabulary term you were covering today. This helps students resolve any misconceptions they may have.</a:t>
            </a:r>
            <a:endParaRPr/>
          </a:p>
        </p:txBody>
      </p:sp>
      <p:sp>
        <p:nvSpPr>
          <p:cNvPr id="291" name="Google Shape;291;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crane is not an example of radiant energy.</a:t>
            </a:r>
            <a:endParaRPr/>
          </a:p>
        </p:txBody>
      </p:sp>
      <p:sp>
        <p:nvSpPr>
          <p:cNvPr id="298" name="Google Shape;298;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306" name="Google Shape;306;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Which is not an example of radiant energy?</a:t>
            </a:r>
            <a:endParaRPr/>
          </a:p>
        </p:txBody>
      </p:sp>
      <p:sp>
        <p:nvSpPr>
          <p:cNvPr id="312" name="Google Shape;312;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Which is not an example of radiant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fish is not radiant energy.]</a:t>
            </a:r>
            <a:endParaRPr/>
          </a:p>
        </p:txBody>
      </p:sp>
      <p:sp>
        <p:nvSpPr>
          <p:cNvPr id="324" name="Google Shape;324;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debf9b0db4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gdebf9b0db4_0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To think about the definition of radiant energy, it is helpful to look at its word parts.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Break down the vocabulary term into word parts and define each part, this is essential in building student understanding of the word parts.</a:t>
            </a:r>
            <a:endParaRPr/>
          </a:p>
        </p:txBody>
      </p:sp>
      <p:sp>
        <p:nvSpPr>
          <p:cNvPr id="337" name="Google Shape;337;gdebf9b0db4_0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debf9b0db4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gdebf9b0db4_0_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term </a:t>
            </a:r>
            <a:r>
              <a:rPr lang="en-US" i="1"/>
              <a:t>radiant</a:t>
            </a:r>
            <a:r>
              <a:rPr lang="en-US"/>
              <a:t> has the word radiate in it…</a:t>
            </a:r>
            <a:endParaRPr/>
          </a:p>
        </p:txBody>
      </p:sp>
      <p:sp>
        <p:nvSpPr>
          <p:cNvPr id="344" name="Google Shape;344;gdebf9b0db4_0_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How can radiant energy be converted into other forms of energy?</a:t>
            </a:r>
            <a:endParaRPr b="0"/>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p:txBody>
      </p:sp>
      <p:sp>
        <p:nvSpPr>
          <p:cNvPr id="126" name="Google Shape;126;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debf9b0db4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gdebf9b0db4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Which means to emit or give off. So radiant energy </a:t>
            </a:r>
            <a:r>
              <a:rPr lang="en-US" i="1"/>
              <a:t>radiates</a:t>
            </a:r>
            <a:r>
              <a:rPr lang="en-US" i="0"/>
              <a:t> from one object to another.</a:t>
            </a:r>
            <a:endParaRPr/>
          </a:p>
        </p:txBody>
      </p:sp>
      <p:sp>
        <p:nvSpPr>
          <p:cNvPr id="353" name="Google Shape;353;gdebf9b0db4_0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64" name="Google Shape;364;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radiant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energy of electromagnetic spectrum (light waves) is called radiant energy. It is sometimes referred to as light energy, although very little of the electromagnetic spectrum is visible to the human eye.]</a:t>
            </a:r>
            <a:endParaRPr/>
          </a:p>
        </p:txBody>
      </p:sp>
      <p:sp>
        <p:nvSpPr>
          <p:cNvPr id="370" name="Google Shape;370;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e0efab35ca_1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ge0efab35ca_1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an example of radiant energy?</a:t>
            </a:r>
            <a:endParaRPr/>
          </a:p>
          <a:p>
            <a:pPr marL="0" lvl="0" indent="0" algn="l" rtl="0">
              <a:lnSpc>
                <a:spcPct val="100000"/>
              </a:lnSpc>
              <a:spcBef>
                <a:spcPts val="0"/>
              </a:spcBef>
              <a:spcAft>
                <a:spcPts val="0"/>
              </a:spcAft>
              <a:buSzPts val="1400"/>
              <a:buNone/>
            </a:pPr>
            <a:endParaRPr/>
          </a:p>
        </p:txBody>
      </p:sp>
      <p:sp>
        <p:nvSpPr>
          <p:cNvPr id="379" name="Google Shape;379;ge0efab35ca_1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Repeating important information is a great way to draw students' attention to key content.</a:t>
            </a:r>
            <a:endParaRPr/>
          </a:p>
          <a:p>
            <a:pPr marL="0" lvl="0" indent="0" algn="l" rtl="0">
              <a:lnSpc>
                <a:spcPct val="100000"/>
              </a:lnSpc>
              <a:spcBef>
                <a:spcPts val="0"/>
              </a:spcBef>
              <a:spcAft>
                <a:spcPts val="0"/>
              </a:spcAft>
              <a:buSzPts val="1400"/>
              <a:buNone/>
            </a:pPr>
            <a:endParaRPr/>
          </a:p>
        </p:txBody>
      </p:sp>
      <p:sp>
        <p:nvSpPr>
          <p:cNvPr id="387" name="Google Shape;387;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energy of electromagnetic spectrum (light waves) is called radiant energy.   It is sometimes referred to as light energy, although very little of the </a:t>
            </a:r>
            <a:r>
              <a:rPr lang="en-US"/>
              <a:t>electromagnetic</a:t>
            </a:r>
            <a:r>
              <a:rPr lang="en-US" sz="1200">
                <a:solidFill>
                  <a:schemeClr val="dk1"/>
                </a:solidFill>
                <a:latin typeface="Calibri"/>
                <a:ea typeface="Calibri"/>
                <a:cs typeface="Calibri"/>
                <a:sym typeface="Calibri"/>
              </a:rPr>
              <a:t> spectrum is visible to the human eye.  </a:t>
            </a:r>
            <a:endParaRPr/>
          </a:p>
        </p:txBody>
      </p:sp>
      <p:sp>
        <p:nvSpPr>
          <p:cNvPr id="394" name="Google Shape;394;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Feedback: Inquiry based activities are great for critical thinking skills.</a:t>
            </a:r>
            <a:endParaRPr/>
          </a:p>
        </p:txBody>
      </p:sp>
      <p:sp>
        <p:nvSpPr>
          <p:cNvPr id="403" name="Google Shape;403;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 </a:t>
            </a:r>
            <a:endParaRPr b="1"/>
          </a:p>
          <a:p>
            <a:pPr marL="0" lvl="0" indent="0" algn="l" rtl="0">
              <a:lnSpc>
                <a:spcPct val="100000"/>
              </a:lnSpc>
              <a:spcBef>
                <a:spcPts val="0"/>
              </a:spcBef>
              <a:spcAft>
                <a:spcPts val="0"/>
              </a:spcAft>
              <a:buSzPts val="1400"/>
              <a:buNone/>
            </a:pPr>
            <a:endParaRPr/>
          </a:p>
        </p:txBody>
      </p:sp>
      <p:sp>
        <p:nvSpPr>
          <p:cNvPr id="414" name="Google Shape;414;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422" name="Google Shape;422;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dfb836957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gdfb836957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Transfer of heat by radiant energy leads to many interesting effects.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Engage students in questioning throughout the demonstration to get students to think critically about the content.</a:t>
            </a:r>
            <a:endParaRPr/>
          </a:p>
          <a:p>
            <a:pPr marL="0" lvl="0" indent="0" algn="l" rtl="0">
              <a:spcBef>
                <a:spcPts val="0"/>
              </a:spcBef>
              <a:spcAft>
                <a:spcPts val="0"/>
              </a:spcAft>
              <a:buNone/>
            </a:pPr>
            <a:endParaRPr/>
          </a:p>
        </p:txBody>
      </p:sp>
      <p:sp>
        <p:nvSpPr>
          <p:cNvPr id="134" name="Google Shape;134;gdfb8369571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dfb8369571_0_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gdfb8369571_0_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437" name="Google Shape;437;gdfb8369571_0_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dfb8369571_0_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gdfb8369571_0_1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Today, we’ll be learning about absorption.</a:t>
            </a:r>
            <a:endParaRPr/>
          </a:p>
        </p:txBody>
      </p:sp>
      <p:sp>
        <p:nvSpPr>
          <p:cNvPr id="467" name="Google Shape;467;gdfb8369571_0_1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e0efab35ca_1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ge0efab35ca_1_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How can radiant energy be converted into other forms of energy?</a:t>
            </a:r>
            <a:endParaRPr b="0"/>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p:txBody>
      </p:sp>
      <p:sp>
        <p:nvSpPr>
          <p:cNvPr id="476" name="Google Shape;476;ge0efab35ca_1_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dfb8369571_0_2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gdfb8369571_0_2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Demonstration – Let’s see what absorption looks like!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For this demonstration I am going to be using my microwave.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When I heat up my cold food in the microwaves. The energy from the microwaves are is transferred to the food to make it hot. </a:t>
            </a:r>
            <a:endParaRPr/>
          </a:p>
          <a:p>
            <a:pPr marL="0" lvl="0" indent="0" algn="l" rtl="0">
              <a:lnSpc>
                <a:spcPct val="100000"/>
              </a:lnSpc>
              <a:spcBef>
                <a:spcPts val="0"/>
              </a:spcBef>
              <a:spcAft>
                <a:spcPts val="0"/>
              </a:spcAft>
              <a:buSzPts val="1400"/>
              <a:buNone/>
            </a:pPr>
            <a:endParaRPr/>
          </a:p>
        </p:txBody>
      </p:sp>
      <p:sp>
        <p:nvSpPr>
          <p:cNvPr id="484" name="Google Shape;484;gdfb8369571_0_2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dfb8369571_0_4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gdfb8369571_0_4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Monitoring understanding throughout a demonstration is important to making sure students are grasping this new content.</a:t>
            </a:r>
            <a:endParaRPr/>
          </a:p>
        </p:txBody>
      </p:sp>
      <p:sp>
        <p:nvSpPr>
          <p:cNvPr id="492" name="Google Shape;492;gdfb8369571_0_4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dfb8369571_0_4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gdfb8369571_0_4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is using a microwave an example of absorption?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microwaves (energy) are absorbed into the food to heat it up.]</a:t>
            </a:r>
            <a:endParaRPr/>
          </a:p>
        </p:txBody>
      </p:sp>
      <p:sp>
        <p:nvSpPr>
          <p:cNvPr id="498" name="Google Shape;498;gdfb8369571_0_4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dfb8369571_0_1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gdfb8369571_0_1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review some terms &amp; concepts that you already learned and make sure you are firm in your understanding. </a:t>
            </a:r>
            <a:endParaRPr/>
          </a:p>
          <a:p>
            <a:pPr marL="0" lvl="0" indent="0" algn="l" rtl="0">
              <a:lnSpc>
                <a:spcPct val="100000"/>
              </a:lnSpc>
              <a:spcBef>
                <a:spcPts val="0"/>
              </a:spcBef>
              <a:spcAft>
                <a:spcPts val="0"/>
              </a:spcAft>
              <a:buSzPts val="1400"/>
              <a:buNone/>
            </a:pPr>
            <a:endParaRPr/>
          </a:p>
        </p:txBody>
      </p:sp>
      <p:sp>
        <p:nvSpPr>
          <p:cNvPr id="506" name="Google Shape;506;gdfb8369571_0_1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e0efab35ca_1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ge0efab35ca_1_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a:t>
            </a:r>
            <a:r>
              <a:rPr lang="en-US" sz="1200"/>
              <a:t>nergy is the ability to do work. An example can include a man has energy that helps him do his work. </a:t>
            </a:r>
            <a:endParaRPr/>
          </a:p>
        </p:txBody>
      </p:sp>
      <p:sp>
        <p:nvSpPr>
          <p:cNvPr id="512" name="Google Shape;512;ge0efab35ca_1_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dfb8369571_0_4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gdfb8369571_0_4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Waves are disturbances that travel through a medium, transporting energy from one location to another without transporting matter. </a:t>
            </a:r>
            <a:endParaRPr/>
          </a:p>
        </p:txBody>
      </p:sp>
      <p:sp>
        <p:nvSpPr>
          <p:cNvPr id="520" name="Google Shape;520;gdfb8369571_0_4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dfb8369571_0_4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gdfb8369571_0_4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medium is any material that waves can travel through. </a:t>
            </a:r>
            <a:endParaRPr/>
          </a:p>
        </p:txBody>
      </p:sp>
      <p:sp>
        <p:nvSpPr>
          <p:cNvPr id="528" name="Google Shape;528;gdfb8369571_0_4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Reviewing key background knowledge helps lay the context and sets the students up to make sense of the new content you are introducing, it also reinforces previously learned material.</a:t>
            </a:r>
            <a:endParaRPr/>
          </a:p>
        </p:txBody>
      </p:sp>
      <p:sp>
        <p:nvSpPr>
          <p:cNvPr id="143" name="Google Shape;143;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dfb8369571_0_1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gdfb8369571_0_1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Visible light waves are wavelengths that are visible to the human eye. They are the only waves on the electromagnetic spectrum that are visible. They have wavelengths that are shorter than infrared radiation and longer than ultraviolet radiation. Visible light also has higher frequencies and energy than infrared radiation. </a:t>
            </a:r>
            <a:endParaRPr/>
          </a:p>
          <a:p>
            <a:pPr marL="0" lvl="0" indent="0" algn="l" rtl="0">
              <a:lnSpc>
                <a:spcPct val="100000"/>
              </a:lnSpc>
              <a:spcBef>
                <a:spcPts val="0"/>
              </a:spcBef>
              <a:spcAft>
                <a:spcPts val="0"/>
              </a:spcAft>
              <a:buSzPts val="1400"/>
              <a:buNone/>
            </a:pPr>
            <a:endParaRPr/>
          </a:p>
        </p:txBody>
      </p:sp>
      <p:sp>
        <p:nvSpPr>
          <p:cNvPr id="536" name="Google Shape;536;gdfb8369571_0_1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e0efab35ca_1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ge0efab35ca_1_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energy of electromagnetic spectrum (light waves) is called radiant energy.</a:t>
            </a:r>
            <a:r>
              <a:rPr lang="en-US"/>
              <a:t> </a:t>
            </a:r>
            <a:r>
              <a:rPr lang="en-US" sz="1200">
                <a:solidFill>
                  <a:schemeClr val="dk1"/>
                </a:solidFill>
                <a:latin typeface="Calibri"/>
                <a:ea typeface="Calibri"/>
                <a:cs typeface="Calibri"/>
                <a:sym typeface="Calibri"/>
              </a:rPr>
              <a:t>It is sometimes referred to as light energy, although very little of the </a:t>
            </a:r>
            <a:r>
              <a:rPr lang="en-US"/>
              <a:t>electromagnetic</a:t>
            </a:r>
            <a:r>
              <a:rPr lang="en-US" sz="1200">
                <a:solidFill>
                  <a:schemeClr val="dk1"/>
                </a:solidFill>
                <a:latin typeface="Calibri"/>
                <a:ea typeface="Calibri"/>
                <a:cs typeface="Calibri"/>
                <a:sym typeface="Calibri"/>
              </a:rPr>
              <a:t> spectrum is visible to the human eye.  </a:t>
            </a:r>
            <a:endParaRPr/>
          </a:p>
        </p:txBody>
      </p:sp>
      <p:sp>
        <p:nvSpPr>
          <p:cNvPr id="544" name="Google Shape;544;ge0efab35ca_1_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dfb8369571_0_1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gdfb8369571_0_1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554" name="Google Shape;554;gdfb8369571_0_1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dfb8369571_0_5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gdfb8369571_0_5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Energy is the ability to do _________.</a:t>
            </a:r>
            <a:endParaRPr/>
          </a:p>
        </p:txBody>
      </p:sp>
      <p:sp>
        <p:nvSpPr>
          <p:cNvPr id="560" name="Google Shape;560;gdfb8369571_0_5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e0efab35ca_1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ge0efab35ca_1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Energy is the ability to do </a:t>
            </a:r>
            <a:r>
              <a:rPr lang="en-US" u="sng">
                <a:solidFill>
                  <a:srgbClr val="FF0000"/>
                </a:solidFill>
              </a:rPr>
              <a:t>work</a:t>
            </a:r>
            <a:r>
              <a:rPr lang="en-US"/>
              <a:t>.</a:t>
            </a:r>
            <a:endParaRPr/>
          </a:p>
        </p:txBody>
      </p:sp>
      <p:sp>
        <p:nvSpPr>
          <p:cNvPr id="568" name="Google Shape;568;ge0efab35ca_1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dfb8369571_0_5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gdfb8369571_0_5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waves?</a:t>
            </a:r>
            <a:endParaRPr/>
          </a:p>
          <a:p>
            <a:pPr marL="0" lvl="0" indent="0" algn="l" rtl="0">
              <a:spcBef>
                <a:spcPts val="0"/>
              </a:spcBef>
              <a:spcAft>
                <a:spcPts val="0"/>
              </a:spcAft>
              <a:buNone/>
            </a:pPr>
            <a:endParaRPr/>
          </a:p>
          <a:p>
            <a:pPr marL="0" lvl="0" indent="0" algn="l" rtl="0">
              <a:spcBef>
                <a:spcPts val="0"/>
              </a:spcBef>
              <a:spcAft>
                <a:spcPts val="0"/>
              </a:spcAft>
              <a:buNone/>
            </a:pPr>
            <a:r>
              <a:rPr lang="en-US"/>
              <a:t>[Waves are disturbances that travel through a medium, transporting energy from one location to another without transporting matter.]</a:t>
            </a:r>
            <a:endParaRPr/>
          </a:p>
        </p:txBody>
      </p:sp>
      <p:sp>
        <p:nvSpPr>
          <p:cNvPr id="576" name="Google Shape;576;gdfb8369571_0_5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dfb8369571_0_5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gdfb8369571_0_5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medium?</a:t>
            </a:r>
            <a:endParaRPr/>
          </a:p>
          <a:p>
            <a:pPr marL="0" lvl="0" indent="0" algn="l" rtl="0">
              <a:spcBef>
                <a:spcPts val="0"/>
              </a:spcBef>
              <a:spcAft>
                <a:spcPts val="0"/>
              </a:spcAft>
              <a:buNone/>
            </a:pPr>
            <a:endParaRPr/>
          </a:p>
          <a:p>
            <a:pPr marL="0" lvl="0" indent="0" algn="l" rtl="0">
              <a:spcBef>
                <a:spcPts val="0"/>
              </a:spcBef>
              <a:spcAft>
                <a:spcPts val="0"/>
              </a:spcAft>
              <a:buNone/>
            </a:pPr>
            <a:r>
              <a:rPr lang="en-US"/>
              <a:t>[A medium is any material that waves can travel through.]</a:t>
            </a:r>
            <a:endParaRPr/>
          </a:p>
        </p:txBody>
      </p:sp>
      <p:sp>
        <p:nvSpPr>
          <p:cNvPr id="584" name="Google Shape;584;gdfb8369571_0_5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dfb8369571_0_1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gdfb8369571_0_1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is visible light related to the electromagnetic spectrum?</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[Visible light waves are the only waves on the electromagnetic spectrum. They have wavelengths that are shorter than infrared radiation and longer than ultraviolet radiation. Visible light also has higher frequencies and energy than infrared radiation.]</a:t>
            </a:r>
            <a:endParaRPr/>
          </a:p>
        </p:txBody>
      </p:sp>
      <p:sp>
        <p:nvSpPr>
          <p:cNvPr id="592" name="Google Shape;592;gdfb8369571_0_1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dfb8369571_0_2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gdfb8369571_0_2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absorption.</a:t>
            </a:r>
            <a:endParaRPr/>
          </a:p>
        </p:txBody>
      </p:sp>
      <p:sp>
        <p:nvSpPr>
          <p:cNvPr id="600" name="Google Shape;600;gdfb8369571_0_2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dfb8369571_0_2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7" name="Google Shape;607;gdfb8369571_0_2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Absorption is the </a:t>
            </a:r>
            <a:r>
              <a:rPr lang="en-US"/>
              <a:t>process of taking in radiant energy.</a:t>
            </a:r>
            <a:endParaRPr/>
          </a:p>
        </p:txBody>
      </p:sp>
      <p:sp>
        <p:nvSpPr>
          <p:cNvPr id="608" name="Google Shape;608;gdfb8369571_0_2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a:t>
            </a:r>
            <a:r>
              <a:rPr lang="en-US" sz="1200"/>
              <a:t>nergy is the ability to do work. An example can include a man has energy that helps him do his work. </a:t>
            </a:r>
            <a:endParaRPr/>
          </a:p>
        </p:txBody>
      </p:sp>
      <p:sp>
        <p:nvSpPr>
          <p:cNvPr id="149" name="Google Shape;149;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dfb8369571_0_2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gdfb8369571_0_2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617" name="Google Shape;617;gdfb8369571_0_2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dfb8369571_0_2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2" name="Google Shape;622;gdfb8369571_0_2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absorption?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[Absorption is the process of taking in radiant energy.]</a:t>
            </a:r>
            <a:endParaRPr/>
          </a:p>
        </p:txBody>
      </p:sp>
      <p:sp>
        <p:nvSpPr>
          <p:cNvPr id="623" name="Google Shape;623;gdfb8369571_0_2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dfb8369571_0_2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gdfb8369571_0_2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absorption</a:t>
            </a:r>
            <a:r>
              <a:rPr lang="en-US"/>
              <a:t>.</a:t>
            </a:r>
            <a:endParaRPr/>
          </a:p>
        </p:txBody>
      </p:sp>
      <p:sp>
        <p:nvSpPr>
          <p:cNvPr id="631" name="Google Shape;631;gdfb8369571_0_2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dfb8369571_0_2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7" name="Google Shape;637;gdfb8369571_0_2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Here the energy is passing through the window. The visible light waves will pass through the window but some of the energy will be absorbed by the window. This will make the window feel hot. </a:t>
            </a:r>
            <a:endParaRPr/>
          </a:p>
          <a:p>
            <a:pPr marL="0" lvl="0" indent="0" algn="l" rtl="0">
              <a:lnSpc>
                <a:spcPct val="100000"/>
              </a:lnSpc>
              <a:spcBef>
                <a:spcPts val="0"/>
              </a:spcBef>
              <a:spcAft>
                <a:spcPts val="0"/>
              </a:spcAft>
              <a:buSzPts val="1400"/>
              <a:buNone/>
            </a:pPr>
            <a:endParaRPr/>
          </a:p>
        </p:txBody>
      </p:sp>
      <p:sp>
        <p:nvSpPr>
          <p:cNvPr id="638" name="Google Shape;638;gdfb8369571_0_2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dfb8369571_0_2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9" name="Google Shape;649;gdfb8369571_0_2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Chloroplasts absorb all colors, even though they only reflect green. </a:t>
            </a:r>
            <a:endParaRPr/>
          </a:p>
          <a:p>
            <a:pPr marL="0" lvl="0" indent="0" algn="l" rtl="0">
              <a:lnSpc>
                <a:spcPct val="100000"/>
              </a:lnSpc>
              <a:spcBef>
                <a:spcPts val="0"/>
              </a:spcBef>
              <a:spcAft>
                <a:spcPts val="0"/>
              </a:spcAft>
              <a:buSzPts val="1400"/>
              <a:buNone/>
            </a:pPr>
            <a:endParaRPr/>
          </a:p>
        </p:txBody>
      </p:sp>
      <p:sp>
        <p:nvSpPr>
          <p:cNvPr id="650" name="Google Shape;650;gdfb8369571_0_2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dfc4881929_3_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7" name="Google Shape;657;gdfc4881929_3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Next, let’s talk about some non-examples of </a:t>
            </a:r>
            <a:r>
              <a:rPr lang="en-US" b="1"/>
              <a:t>absorption</a:t>
            </a:r>
            <a:r>
              <a:rPr lang="en-US"/>
              <a:t>.</a:t>
            </a:r>
            <a:endParaRPr/>
          </a:p>
        </p:txBody>
      </p:sp>
      <p:sp>
        <p:nvSpPr>
          <p:cNvPr id="658" name="Google Shape;658;gdfc4881929_3_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dfc4881929_3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dfc4881929_3_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White emits all colors of the visible spectrum and does not absorb any of them. Therefore, white is not an example of absorption.</a:t>
            </a:r>
            <a:endParaRPr/>
          </a:p>
        </p:txBody>
      </p:sp>
      <p:sp>
        <p:nvSpPr>
          <p:cNvPr id="665" name="Google Shape;665;gdfc4881929_3_5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dfc4881929_3_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gdfc4881929_3_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672" name="Google Shape;672;gdfc4881929_3_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dfc4881929_3_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dfc4881929_3_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True/False: Chloroplasts only absorb green light.</a:t>
            </a:r>
            <a:endParaRPr/>
          </a:p>
        </p:txBody>
      </p:sp>
      <p:sp>
        <p:nvSpPr>
          <p:cNvPr id="678" name="Google Shape;678;gdfc4881929_3_6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dfc39c54f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dfc39c54f7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True/False: Chloroplasts only absorb green light.</a:t>
            </a:r>
            <a:endParaRPr/>
          </a:p>
          <a:p>
            <a:pPr marL="0" lvl="0" indent="0" algn="l" rtl="0">
              <a:spcBef>
                <a:spcPts val="0"/>
              </a:spcBef>
              <a:spcAft>
                <a:spcPts val="0"/>
              </a:spcAft>
              <a:buNone/>
            </a:pPr>
            <a:endParaRPr/>
          </a:p>
          <a:p>
            <a:pPr marL="0" lvl="0" indent="0" algn="l" rtl="0">
              <a:spcBef>
                <a:spcPts val="0"/>
              </a:spcBef>
              <a:spcAft>
                <a:spcPts val="0"/>
              </a:spcAft>
              <a:buNone/>
            </a:pPr>
            <a:r>
              <a:rPr lang="en-US"/>
              <a:t>[True]</a:t>
            </a:r>
            <a:endParaRPr/>
          </a:p>
        </p:txBody>
      </p:sp>
      <p:sp>
        <p:nvSpPr>
          <p:cNvPr id="686" name="Google Shape;686;gdfc39c54f7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An example of energy is a dog eating for energy to run in the park later. Eating is an energy source for both humans and animals. </a:t>
            </a:r>
            <a:endParaRPr sz="1200"/>
          </a:p>
        </p:txBody>
      </p:sp>
      <p:sp>
        <p:nvSpPr>
          <p:cNvPr id="157" name="Google Shape;157;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dfc39c54f7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dfc39c54f7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Why is white not an example of absorption?</a:t>
            </a:r>
            <a:endParaRPr/>
          </a:p>
          <a:p>
            <a:pPr marL="0" lvl="0" indent="0" algn="l" rtl="0">
              <a:spcBef>
                <a:spcPts val="0"/>
              </a:spcBef>
              <a:spcAft>
                <a:spcPts val="0"/>
              </a:spcAft>
              <a:buNone/>
            </a:pPr>
            <a:endParaRPr/>
          </a:p>
          <a:p>
            <a:pPr marL="0" lvl="0" indent="0" algn="l" rtl="0">
              <a:spcBef>
                <a:spcPts val="0"/>
              </a:spcBef>
              <a:spcAft>
                <a:spcPts val="0"/>
              </a:spcAft>
              <a:buNone/>
            </a:pPr>
            <a:r>
              <a:rPr lang="en-US"/>
              <a:t>[White emits all colors of the visible spectrum and does not absorb any of them. Therefore, white is not an example of absorption.]</a:t>
            </a:r>
            <a:endParaRPr/>
          </a:p>
        </p:txBody>
      </p:sp>
      <p:sp>
        <p:nvSpPr>
          <p:cNvPr id="694" name="Google Shape;694;gdfc39c54f7_0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dfc39c54f7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gdfc39c54f7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absorption?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[Absorption is the process of taking in radiant energy.]</a:t>
            </a:r>
            <a:endParaRPr/>
          </a:p>
        </p:txBody>
      </p:sp>
      <p:sp>
        <p:nvSpPr>
          <p:cNvPr id="701" name="Google Shape;701;gdfc39c54f7_0_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dfb8369571_0_2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8" name="Google Shape;708;gdfb8369571_0_2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do we know that a window has absorbed visible light waves?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[The energy that the window has absorbed makes the window feel warm.]</a:t>
            </a:r>
            <a:endParaRPr/>
          </a:p>
        </p:txBody>
      </p:sp>
      <p:sp>
        <p:nvSpPr>
          <p:cNvPr id="709" name="Google Shape;709;gdfb8369571_0_2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dfb8369571_0_2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gdfb8369571_0_2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717" name="Google Shape;717;gdfb8369571_0_2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dfb8369571_0_3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3" name="Google Shape;723;gdfb8369571_0_3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Absorption is the </a:t>
            </a:r>
            <a:r>
              <a:rPr lang="en-US"/>
              <a:t>process of taking in radiant energy.</a:t>
            </a:r>
            <a:endParaRPr/>
          </a:p>
        </p:txBody>
      </p:sp>
      <p:sp>
        <p:nvSpPr>
          <p:cNvPr id="724" name="Google Shape;724;gdfb8369571_0_3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dfb8369571_0_3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1" name="Google Shape;731;gdfb8369571_0_3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Click the link above for a simulation to deepen your understanding of absorption.</a:t>
            </a:r>
            <a:endParaRPr/>
          </a:p>
        </p:txBody>
      </p:sp>
      <p:sp>
        <p:nvSpPr>
          <p:cNvPr id="732" name="Google Shape;732;gdfb8369571_0_3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e0efab35ca_1_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2" name="Google Shape;742;ge0efab35ca_1_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 </a:t>
            </a:r>
            <a:endParaRPr b="1"/>
          </a:p>
          <a:p>
            <a:pPr marL="0" lvl="0" indent="0" algn="l" rtl="0">
              <a:lnSpc>
                <a:spcPct val="100000"/>
              </a:lnSpc>
              <a:spcBef>
                <a:spcPts val="0"/>
              </a:spcBef>
              <a:spcAft>
                <a:spcPts val="0"/>
              </a:spcAft>
              <a:buSzPts val="1400"/>
              <a:buNone/>
            </a:pPr>
            <a:endParaRPr/>
          </a:p>
        </p:txBody>
      </p:sp>
      <p:sp>
        <p:nvSpPr>
          <p:cNvPr id="743" name="Google Shape;743;ge0efab35ca_1_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dfb8369571_0_3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0" name="Google Shape;750;gdfb8369571_0_3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751" name="Google Shape;751;gdfb8369571_0_3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dfb8369571_0_6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5" name="Google Shape;765;gdfb8369571_0_6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766" name="Google Shape;766;gdfb8369571_0_6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 important source of energy for our planet is the sun. </a:t>
            </a:r>
            <a:endParaRPr/>
          </a:p>
        </p:txBody>
      </p:sp>
      <p:sp>
        <p:nvSpPr>
          <p:cNvPr id="166" name="Google Shape;166;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dfb8369571_0_6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5" name="Google Shape;795;gdfb8369571_0_6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Today, we will learn about emission.</a:t>
            </a:r>
            <a:endParaRPr/>
          </a:p>
        </p:txBody>
      </p:sp>
      <p:sp>
        <p:nvSpPr>
          <p:cNvPr id="796" name="Google Shape;796;gdfb8369571_0_6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e0efab35ca_1_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4" name="Google Shape;804;ge0efab35ca_1_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How can radiant energy be converted into other forms of energy?</a:t>
            </a:r>
            <a:endParaRPr b="0"/>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p:txBody>
      </p:sp>
      <p:sp>
        <p:nvSpPr>
          <p:cNvPr id="805" name="Google Shape;805;ge0efab35ca_1_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dfb8369571_0_6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2" name="Google Shape;812;gdfb8369571_0_6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do a quick demonstration that will help get our brains ready to think about emission, and how it relates to our big question.</a:t>
            </a:r>
            <a:endParaRPr/>
          </a:p>
        </p:txBody>
      </p:sp>
      <p:sp>
        <p:nvSpPr>
          <p:cNvPr id="813" name="Google Shape;813;gdfb8369571_0_6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dfc39c54f7_0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0" name="Google Shape;820;gdfc39c54f7_0_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821" name="Google Shape;821;gdfc39c54f7_0_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dfc39c54f7_0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dfc39c54f7_0_8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How is a rainbow made?</a:t>
            </a:r>
            <a:endParaRPr/>
          </a:p>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r>
              <a:rPr lang="en-US"/>
              <a:t>[A rainbow forms when light emitted from the sun enters a water droplet and reflects into the visible light spectrum.]</a:t>
            </a:r>
            <a:endParaRPr/>
          </a:p>
        </p:txBody>
      </p:sp>
      <p:sp>
        <p:nvSpPr>
          <p:cNvPr id="827" name="Google Shape;827;gdfc39c54f7_0_8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dfc4881929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3" name="Google Shape;833;gdfc4881929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review some terms &amp; concepts that you already learned and make sure you are firm in your understanding. </a:t>
            </a:r>
            <a:endParaRPr/>
          </a:p>
          <a:p>
            <a:pPr marL="0" lvl="0" indent="0" algn="l" rtl="0">
              <a:lnSpc>
                <a:spcPct val="100000"/>
              </a:lnSpc>
              <a:spcBef>
                <a:spcPts val="0"/>
              </a:spcBef>
              <a:spcAft>
                <a:spcPts val="0"/>
              </a:spcAft>
              <a:buSzPts val="1400"/>
              <a:buNone/>
            </a:pPr>
            <a:endParaRPr/>
          </a:p>
        </p:txBody>
      </p:sp>
      <p:sp>
        <p:nvSpPr>
          <p:cNvPr id="834" name="Google Shape;834;gdfc4881929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e0efab35ca_1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9" name="Google Shape;839;ge0efab35ca_1_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a:t>
            </a:r>
            <a:r>
              <a:rPr lang="en-US" sz="1200"/>
              <a:t>nergy is the ability to do work. An example can include a man has energy that helps him do his work. </a:t>
            </a:r>
            <a:endParaRPr/>
          </a:p>
        </p:txBody>
      </p:sp>
      <p:sp>
        <p:nvSpPr>
          <p:cNvPr id="840" name="Google Shape;840;ge0efab35ca_1_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dfc4881929_1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7" name="Google Shape;847;gdfc4881929_1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Waves are disturbances that travel through a medium, transporting energy from one location to another without transporting matter. </a:t>
            </a:r>
            <a:endParaRPr/>
          </a:p>
        </p:txBody>
      </p:sp>
      <p:sp>
        <p:nvSpPr>
          <p:cNvPr id="848" name="Google Shape;848;gdfc4881929_1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dfc4881929_1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gdfc4881929_1_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medium is any material that waves can travel through. </a:t>
            </a:r>
            <a:endParaRPr/>
          </a:p>
        </p:txBody>
      </p:sp>
      <p:sp>
        <p:nvSpPr>
          <p:cNvPr id="856" name="Google Shape;856;gdfc4881929_1_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dfc4881929_1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3" name="Google Shape;863;gdfc4881929_1_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Visible light waves are wavelengths that are visible to the human eye. They are the only waves on the electromagnetic spectrum that are visible. They have wavelengths that are shorter than infrared radiation and longer than ultraviolet radiation. Visible light also has higher frequencies and energy than infrared radiation. </a:t>
            </a:r>
            <a:endParaRPr/>
          </a:p>
          <a:p>
            <a:pPr marL="0" lvl="0" indent="0" algn="l" rtl="0">
              <a:lnSpc>
                <a:spcPct val="100000"/>
              </a:lnSpc>
              <a:spcBef>
                <a:spcPts val="0"/>
              </a:spcBef>
              <a:spcAft>
                <a:spcPts val="0"/>
              </a:spcAft>
              <a:buSzPts val="1400"/>
              <a:buNone/>
            </a:pPr>
            <a:endParaRPr/>
          </a:p>
        </p:txBody>
      </p:sp>
      <p:sp>
        <p:nvSpPr>
          <p:cNvPr id="864" name="Google Shape;864;gdfc4881929_1_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type of energy is called solar energy, meaning the ability to do work from the sun. The sun provides a lot of solar energy to Earth that can affects temperatures and seasons around the world. </a:t>
            </a:r>
            <a:endParaRPr/>
          </a:p>
        </p:txBody>
      </p:sp>
      <p:sp>
        <p:nvSpPr>
          <p:cNvPr id="173" name="Google Shape;173;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e0efab35ca_1_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ge0efab35ca_1_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energy of electromagnetic spectrum (light waves) is called radiant energy.</a:t>
            </a:r>
            <a:r>
              <a:rPr lang="en-US"/>
              <a:t> </a:t>
            </a:r>
            <a:r>
              <a:rPr lang="en-US" sz="1200">
                <a:solidFill>
                  <a:schemeClr val="dk1"/>
                </a:solidFill>
                <a:latin typeface="Calibri"/>
                <a:ea typeface="Calibri"/>
                <a:cs typeface="Calibri"/>
                <a:sym typeface="Calibri"/>
              </a:rPr>
              <a:t>It is sometimes referred to as light energy, although very little of the </a:t>
            </a:r>
            <a:r>
              <a:rPr lang="en-US"/>
              <a:t>electromagnetic</a:t>
            </a:r>
            <a:r>
              <a:rPr lang="en-US" sz="1200">
                <a:solidFill>
                  <a:schemeClr val="dk1"/>
                </a:solidFill>
                <a:latin typeface="Calibri"/>
                <a:ea typeface="Calibri"/>
                <a:cs typeface="Calibri"/>
                <a:sym typeface="Calibri"/>
              </a:rPr>
              <a:t> spectrum is visible to the human eye.  </a:t>
            </a:r>
            <a:endParaRPr/>
          </a:p>
        </p:txBody>
      </p:sp>
      <p:sp>
        <p:nvSpPr>
          <p:cNvPr id="872" name="Google Shape;872;ge0efab35ca_1_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dfc4881929_1_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1" name="Google Shape;881;gdfc4881929_1_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Absorption is the</a:t>
            </a:r>
            <a:r>
              <a:rPr lang="en-US"/>
              <a:t> process of taking in radiant energy.</a:t>
            </a:r>
            <a:endParaRPr/>
          </a:p>
        </p:txBody>
      </p:sp>
      <p:sp>
        <p:nvSpPr>
          <p:cNvPr id="882" name="Google Shape;882;gdfc4881929_1_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dfc4881929_1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gdfc4881929_1_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890" name="Google Shape;890;gdfc4881929_1_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dfc4881929_1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5" name="Google Shape;895;gdfc4881929_1_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Energy is the ability to do _________.</a:t>
            </a:r>
            <a:endParaRPr/>
          </a:p>
        </p:txBody>
      </p:sp>
      <p:sp>
        <p:nvSpPr>
          <p:cNvPr id="896" name="Google Shape;896;gdfc4881929_1_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e0efab35ca_1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3" name="Google Shape;903;ge0efab35ca_1_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Energy is the ability to do </a:t>
            </a:r>
            <a:r>
              <a:rPr lang="en-US" u="sng">
                <a:solidFill>
                  <a:srgbClr val="FF0000"/>
                </a:solidFill>
              </a:rPr>
              <a:t>work</a:t>
            </a:r>
            <a:r>
              <a:rPr lang="en-US"/>
              <a:t>.</a:t>
            </a:r>
            <a:endParaRPr/>
          </a:p>
        </p:txBody>
      </p:sp>
      <p:sp>
        <p:nvSpPr>
          <p:cNvPr id="904" name="Google Shape;904;ge0efab35ca_1_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dfc4881929_1_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1" name="Google Shape;911;gdfc4881929_1_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waves?</a:t>
            </a:r>
            <a:endParaRPr/>
          </a:p>
          <a:p>
            <a:pPr marL="0" lvl="0" indent="0" algn="l" rtl="0">
              <a:spcBef>
                <a:spcPts val="0"/>
              </a:spcBef>
              <a:spcAft>
                <a:spcPts val="0"/>
              </a:spcAft>
              <a:buNone/>
            </a:pPr>
            <a:endParaRPr/>
          </a:p>
          <a:p>
            <a:pPr marL="0" lvl="0" indent="0" algn="l" rtl="0">
              <a:spcBef>
                <a:spcPts val="0"/>
              </a:spcBef>
              <a:spcAft>
                <a:spcPts val="0"/>
              </a:spcAft>
              <a:buNone/>
            </a:pPr>
            <a:r>
              <a:rPr lang="en-US"/>
              <a:t>[Waves are disturbances that travel through a medium, transporting energy from one location to another without transporting matter.]</a:t>
            </a:r>
            <a:endParaRPr/>
          </a:p>
        </p:txBody>
      </p:sp>
      <p:sp>
        <p:nvSpPr>
          <p:cNvPr id="912" name="Google Shape;912;gdfc4881929_1_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dfc4881929_1_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9" name="Google Shape;919;gdfc4881929_1_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medium?</a:t>
            </a:r>
            <a:endParaRPr/>
          </a:p>
          <a:p>
            <a:pPr marL="0" lvl="0" indent="0" algn="l" rtl="0">
              <a:spcBef>
                <a:spcPts val="0"/>
              </a:spcBef>
              <a:spcAft>
                <a:spcPts val="0"/>
              </a:spcAft>
              <a:buNone/>
            </a:pPr>
            <a:endParaRPr/>
          </a:p>
          <a:p>
            <a:pPr marL="0" lvl="0" indent="0" algn="l" rtl="0">
              <a:spcBef>
                <a:spcPts val="0"/>
              </a:spcBef>
              <a:spcAft>
                <a:spcPts val="0"/>
              </a:spcAft>
              <a:buNone/>
            </a:pPr>
            <a:r>
              <a:rPr lang="en-US"/>
              <a:t>[A medium is any material that waves can travel through.]</a:t>
            </a:r>
            <a:endParaRPr/>
          </a:p>
        </p:txBody>
      </p:sp>
      <p:sp>
        <p:nvSpPr>
          <p:cNvPr id="920" name="Google Shape;920;gdfc4881929_1_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dfc4881929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7" name="Google Shape;927;gdfc4881929_1_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is visible light related to the electromagnetic spectrum?</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[Visible light waves are the only waves on the electromagnetic spectrum. They have wavelengths that are shorter than infrared radiation and longer than ultraviolet radiation. Visible light also has higher frequencies and energy than infrared radiation.]</a:t>
            </a:r>
            <a:endParaRPr/>
          </a:p>
        </p:txBody>
      </p:sp>
      <p:sp>
        <p:nvSpPr>
          <p:cNvPr id="928" name="Google Shape;928;gdfc4881929_1_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dfc4881929_1_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5" name="Google Shape;935;gdfc4881929_1_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absorption?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[Absorption is the process of taking in radiant energy.]</a:t>
            </a:r>
            <a:endParaRPr/>
          </a:p>
        </p:txBody>
      </p:sp>
      <p:sp>
        <p:nvSpPr>
          <p:cNvPr id="936" name="Google Shape;936;gdfc4881929_1_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dfb8369571_0_69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3" name="Google Shape;943;gdfb8369571_0_6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emission.</a:t>
            </a:r>
            <a:endParaRPr/>
          </a:p>
        </p:txBody>
      </p:sp>
      <p:sp>
        <p:nvSpPr>
          <p:cNvPr id="944" name="Google Shape;944;gdfb8369571_0_6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6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6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6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7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7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7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7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7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7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10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0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4.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10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5.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5.png"/></Relationships>
</file>

<file path=ppt/slides/_rels/slide10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6.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5.png"/></Relationships>
</file>

<file path=ppt/slides/_rels/slide10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3.png"/></Relationships>
</file>

<file path=ppt/slides/_rels/slide10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1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1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44.jpg"/><Relationship Id="rId4" Type="http://schemas.openxmlformats.org/officeDocument/2006/relationships/image" Target="../media/image64.png"/></Relationships>
</file>

<file path=ppt/slides/_rels/slide1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7.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hyperlink" Target="https://www.ck12.org/chemistry/atomic-emission-spectra/" TargetMode="External"/><Relationship Id="rId4" Type="http://schemas.openxmlformats.org/officeDocument/2006/relationships/image" Target="../media/image31.png"/></Relationships>
</file>

<file path=ppt/slides/_rels/slide11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9.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9.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hyperlink" Target="https://phet.colorado.edu/en/simulation/energy-skate-park-basics"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hyperlink" Target="http://www.youtube.com/watch?v=yicNSSc2S4Q"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9.png"/><Relationship Id="rId5" Type="http://schemas.openxmlformats.org/officeDocument/2006/relationships/image" Target="../media/image40.png"/><Relationship Id="rId10" Type="http://schemas.openxmlformats.org/officeDocument/2006/relationships/image" Target="../media/image8.png"/><Relationship Id="rId4" Type="http://schemas.openxmlformats.org/officeDocument/2006/relationships/image" Target="../media/image39.png"/><Relationship Id="rId9"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44.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7.png"/></Relationships>
</file>

<file path=ppt/slides/_rels/slide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7.png"/></Relationships>
</file>

<file path=ppt/slides/_rels/slide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hyperlink" Target="https://phet.colorado.edu/sims/html/molecules-and-light/latest/molecules-and-light_en.html" TargetMode="External"/><Relationship Id="rId4" Type="http://schemas.openxmlformats.org/officeDocument/2006/relationships/image" Target="../media/image31.png"/></Relationships>
</file>

<file path=ppt/slides/_rels/slide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7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59.png"/><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58.png"/><Relationship Id="rId5" Type="http://schemas.openxmlformats.org/officeDocument/2006/relationships/image" Target="../media/image3.png"/><Relationship Id="rId10" Type="http://schemas.openxmlformats.org/officeDocument/2006/relationships/image" Target="../media/image57.png"/><Relationship Id="rId4" Type="http://schemas.openxmlformats.org/officeDocument/2006/relationships/image" Target="../media/image2.png"/><Relationship Id="rId9" Type="http://schemas.openxmlformats.org/officeDocument/2006/relationships/image" Target="../media/image5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8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88.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8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9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9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96.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9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9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9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505008" y="297180"/>
            <a:ext cx="5828913" cy="6262953"/>
            <a:chOff x="814636" y="0"/>
            <a:chExt cx="5828913" cy="6262953"/>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7" name="Google Shape;107;p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0"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gdfb8369571_0_700" descr="Artificial Intelligence"/>
          <p:cNvSpPr/>
          <p:nvPr/>
        </p:nvSpPr>
        <p:spPr>
          <a:xfrm>
            <a:off x="2" y="2"/>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55" name="Google Shape;955;gdfb8369571_0_700" descr="Blog"/>
          <p:cNvPicPr preferRelativeResize="0"/>
          <p:nvPr/>
        </p:nvPicPr>
        <p:blipFill rotWithShape="1">
          <a:blip r:embed="rId4">
            <a:alphaModFix/>
          </a:blip>
          <a:srcRect/>
          <a:stretch/>
        </p:blipFill>
        <p:spPr>
          <a:xfrm>
            <a:off x="735231" y="135870"/>
            <a:ext cx="463492" cy="463492"/>
          </a:xfrm>
          <a:prstGeom prst="rect">
            <a:avLst/>
          </a:prstGeom>
          <a:noFill/>
          <a:ln>
            <a:noFill/>
          </a:ln>
        </p:spPr>
      </p:pic>
      <p:sp>
        <p:nvSpPr>
          <p:cNvPr id="956" name="Google Shape;956;gdfb8369571_0_700"/>
          <p:cNvSpPr txBox="1"/>
          <p:nvPr/>
        </p:nvSpPr>
        <p:spPr>
          <a:xfrm>
            <a:off x="1117050" y="599350"/>
            <a:ext cx="69099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b="1" u="sng">
                <a:latin typeface="Calibri"/>
                <a:ea typeface="Calibri"/>
                <a:cs typeface="Calibri"/>
                <a:sym typeface="Calibri"/>
              </a:rPr>
              <a:t>Emission:</a:t>
            </a:r>
            <a:r>
              <a:rPr lang="en-US" sz="3600">
                <a:latin typeface="Calibri"/>
                <a:ea typeface="Calibri"/>
                <a:cs typeface="Calibri"/>
                <a:sym typeface="Calibri"/>
              </a:rPr>
              <a:t> the process of giving off radiant energy</a:t>
            </a:r>
            <a:endParaRPr sz="3600">
              <a:latin typeface="Calibri"/>
              <a:ea typeface="Calibri"/>
              <a:cs typeface="Calibri"/>
              <a:sym typeface="Calibri"/>
            </a:endParaRPr>
          </a:p>
        </p:txBody>
      </p:sp>
      <p:pic>
        <p:nvPicPr>
          <p:cNvPr id="957" name="Google Shape;957;gdfb8369571_0_700"/>
          <p:cNvPicPr preferRelativeResize="0"/>
          <p:nvPr/>
        </p:nvPicPr>
        <p:blipFill>
          <a:blip r:embed="rId5">
            <a:alphaModFix/>
          </a:blip>
          <a:stretch>
            <a:fillRect/>
          </a:stretch>
        </p:blipFill>
        <p:spPr>
          <a:xfrm>
            <a:off x="1487138" y="2433133"/>
            <a:ext cx="6169725" cy="3624292"/>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gdfc4881929_3_2" descr="Questions"/>
          <p:cNvSpPr/>
          <p:nvPr/>
        </p:nvSpPr>
        <p:spPr>
          <a:xfrm>
            <a:off x="1905000" y="609602"/>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gdfc4881929_3_7"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70" name="Google Shape;970;gdfc4881929_3_7"/>
          <p:cNvPicPr preferRelativeResize="0"/>
          <p:nvPr/>
        </p:nvPicPr>
        <p:blipFill>
          <a:blip r:embed="rId4">
            <a:alphaModFix/>
          </a:blip>
          <a:stretch>
            <a:fillRect/>
          </a:stretch>
        </p:blipFill>
        <p:spPr>
          <a:xfrm>
            <a:off x="1487138" y="2080033"/>
            <a:ext cx="6169725" cy="3624292"/>
          </a:xfrm>
          <a:prstGeom prst="rect">
            <a:avLst/>
          </a:prstGeom>
          <a:noFill/>
          <a:ln>
            <a:noFill/>
          </a:ln>
        </p:spPr>
      </p:pic>
      <p:sp>
        <p:nvSpPr>
          <p:cNvPr id="971" name="Google Shape;971;gdfc4881929_3_7"/>
          <p:cNvSpPr txBox="1"/>
          <p:nvPr/>
        </p:nvSpPr>
        <p:spPr>
          <a:xfrm>
            <a:off x="1117050" y="599350"/>
            <a:ext cx="69099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What is emission?</a:t>
            </a:r>
            <a:endParaRPr sz="3600">
              <a:latin typeface="Calibri"/>
              <a:ea typeface="Calibri"/>
              <a:cs typeface="Calibri"/>
              <a:sym typeface="Calibri"/>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gdfb8369571_0_711" descr="Artificial Intelligence"/>
          <p:cNvSpPr/>
          <p:nvPr/>
        </p:nvSpPr>
        <p:spPr>
          <a:xfrm>
            <a:off x="1168980" y="1430222"/>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8" name="Google Shape;978;gdfb8369571_0_711" descr="Comment Like"/>
          <p:cNvPicPr preferRelativeResize="0"/>
          <p:nvPr/>
        </p:nvPicPr>
        <p:blipFill rotWithShape="1">
          <a:blip r:embed="rId4">
            <a:alphaModFix/>
          </a:blip>
          <a:srcRect/>
          <a:stretch/>
        </p:blipFill>
        <p:spPr>
          <a:xfrm>
            <a:off x="4841628" y="2294406"/>
            <a:ext cx="3133385" cy="3133385"/>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Google Shape;984;gdfb8369571_0_717" descr="Artificial Intelligence"/>
          <p:cNvSpPr/>
          <p:nvPr/>
        </p:nvSpPr>
        <p:spPr>
          <a:xfrm>
            <a:off x="2" y="2"/>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5" name="Google Shape;985;gdfb8369571_0_717" descr="Comment Like"/>
          <p:cNvPicPr preferRelativeResize="0"/>
          <p:nvPr/>
        </p:nvPicPr>
        <p:blipFill rotWithShape="1">
          <a:blip r:embed="rId4">
            <a:alphaModFix/>
          </a:blip>
          <a:srcRect/>
          <a:stretch/>
        </p:blipFill>
        <p:spPr>
          <a:xfrm>
            <a:off x="735231" y="146272"/>
            <a:ext cx="571056" cy="571056"/>
          </a:xfrm>
          <a:prstGeom prst="rect">
            <a:avLst/>
          </a:prstGeom>
          <a:noFill/>
          <a:ln>
            <a:noFill/>
          </a:ln>
        </p:spPr>
      </p:pic>
      <p:pic>
        <p:nvPicPr>
          <p:cNvPr id="986" name="Google Shape;986;gdfb8369571_0_717"/>
          <p:cNvPicPr preferRelativeResize="0"/>
          <p:nvPr/>
        </p:nvPicPr>
        <p:blipFill>
          <a:blip r:embed="rId5">
            <a:alphaModFix/>
          </a:blip>
          <a:stretch>
            <a:fillRect/>
          </a:stretch>
        </p:blipFill>
        <p:spPr>
          <a:xfrm>
            <a:off x="152400" y="939752"/>
            <a:ext cx="8839201" cy="497850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gdfc4881929_3_17" descr="Artificial Intelligence"/>
          <p:cNvSpPr/>
          <p:nvPr/>
        </p:nvSpPr>
        <p:spPr>
          <a:xfrm>
            <a:off x="2" y="2"/>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3" name="Google Shape;993;gdfc4881929_3_17" descr="Comment Like"/>
          <p:cNvPicPr preferRelativeResize="0"/>
          <p:nvPr/>
        </p:nvPicPr>
        <p:blipFill rotWithShape="1">
          <a:blip r:embed="rId4">
            <a:alphaModFix/>
          </a:blip>
          <a:srcRect/>
          <a:stretch/>
        </p:blipFill>
        <p:spPr>
          <a:xfrm>
            <a:off x="735231" y="146272"/>
            <a:ext cx="571056" cy="571056"/>
          </a:xfrm>
          <a:prstGeom prst="rect">
            <a:avLst/>
          </a:prstGeom>
          <a:noFill/>
          <a:ln>
            <a:noFill/>
          </a:ln>
        </p:spPr>
      </p:pic>
      <p:pic>
        <p:nvPicPr>
          <p:cNvPr id="994" name="Google Shape;994;gdfc4881929_3_17"/>
          <p:cNvPicPr preferRelativeResize="0"/>
          <p:nvPr/>
        </p:nvPicPr>
        <p:blipFill>
          <a:blip r:embed="rId5">
            <a:alphaModFix/>
          </a:blip>
          <a:stretch>
            <a:fillRect/>
          </a:stretch>
        </p:blipFill>
        <p:spPr>
          <a:xfrm>
            <a:off x="152400" y="1219202"/>
            <a:ext cx="8839200" cy="441960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0" name="Google Shape;1000;gdfc4881929_3_29" descr="Artificial Intelligence"/>
          <p:cNvSpPr/>
          <p:nvPr/>
        </p:nvSpPr>
        <p:spPr>
          <a:xfrm>
            <a:off x="2" y="2"/>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1" name="Google Shape;1001;gdfc4881929_3_29" descr="Comment Like"/>
          <p:cNvPicPr preferRelativeResize="0"/>
          <p:nvPr/>
        </p:nvPicPr>
        <p:blipFill rotWithShape="1">
          <a:blip r:embed="rId4">
            <a:alphaModFix/>
          </a:blip>
          <a:srcRect/>
          <a:stretch/>
        </p:blipFill>
        <p:spPr>
          <a:xfrm>
            <a:off x="735231" y="146272"/>
            <a:ext cx="571056" cy="571056"/>
          </a:xfrm>
          <a:prstGeom prst="rect">
            <a:avLst/>
          </a:prstGeom>
          <a:noFill/>
          <a:ln>
            <a:noFill/>
          </a:ln>
        </p:spPr>
      </p:pic>
      <p:pic>
        <p:nvPicPr>
          <p:cNvPr id="1002" name="Google Shape;1002;gdfc4881929_3_29"/>
          <p:cNvPicPr preferRelativeResize="0"/>
          <p:nvPr/>
        </p:nvPicPr>
        <p:blipFill>
          <a:blip r:embed="rId5">
            <a:alphaModFix/>
          </a:blip>
          <a:stretch>
            <a:fillRect/>
          </a:stretch>
        </p:blipFill>
        <p:spPr>
          <a:xfrm>
            <a:off x="1295400" y="152400"/>
            <a:ext cx="6553201" cy="6553201"/>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1008" name="Google Shape;1008;gdfb8369571_0_733" descr="Artificial Intelligence"/>
          <p:cNvSpPr/>
          <p:nvPr/>
        </p:nvSpPr>
        <p:spPr>
          <a:xfrm>
            <a:off x="899355" y="1172310"/>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9" name="Google Shape;1009;gdfb8369571_0_733" descr="Comment Dislike"/>
          <p:cNvPicPr preferRelativeResize="0"/>
          <p:nvPr/>
        </p:nvPicPr>
        <p:blipFill rotWithShape="1">
          <a:blip r:embed="rId4">
            <a:alphaModFix/>
          </a:blip>
          <a:srcRect/>
          <a:stretch/>
        </p:blipFill>
        <p:spPr>
          <a:xfrm>
            <a:off x="4572003" y="1755140"/>
            <a:ext cx="3347724" cy="3347724"/>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pic>
        <p:nvPicPr>
          <p:cNvPr id="1015" name="Google Shape;1015;gdfc4881929_3_37"/>
          <p:cNvPicPr preferRelativeResize="0"/>
          <p:nvPr/>
        </p:nvPicPr>
        <p:blipFill>
          <a:blip r:embed="rId3">
            <a:alphaModFix/>
          </a:blip>
          <a:stretch>
            <a:fillRect/>
          </a:stretch>
        </p:blipFill>
        <p:spPr>
          <a:xfrm>
            <a:off x="152400" y="777238"/>
            <a:ext cx="8839200" cy="5303520"/>
          </a:xfrm>
          <a:prstGeom prst="rect">
            <a:avLst/>
          </a:prstGeom>
          <a:noFill/>
          <a:ln>
            <a:noFill/>
          </a:ln>
        </p:spPr>
      </p:pic>
      <p:sp>
        <p:nvSpPr>
          <p:cNvPr id="1016" name="Google Shape;1016;gdfc4881929_3_37"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17" name="Google Shape;1017;gdfc4881929_3_37" descr="Comment Dislike"/>
          <p:cNvPicPr preferRelativeResize="0"/>
          <p:nvPr/>
        </p:nvPicPr>
        <p:blipFill rotWithShape="1">
          <a:blip r:embed="rId5">
            <a:alphaModFix/>
          </a:blip>
          <a:srcRect/>
          <a:stretch/>
        </p:blipFill>
        <p:spPr>
          <a:xfrm>
            <a:off x="604600" y="159010"/>
            <a:ext cx="545579" cy="545579"/>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Google Shape;1023;gdfb8369571_0_723" descr="Questions"/>
          <p:cNvSpPr/>
          <p:nvPr/>
        </p:nvSpPr>
        <p:spPr>
          <a:xfrm>
            <a:off x="1905000" y="609602"/>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1"/>
          <p:cNvSpPr txBox="1"/>
          <p:nvPr/>
        </p:nvSpPr>
        <p:spPr>
          <a:xfrm>
            <a:off x="934225" y="412225"/>
            <a:ext cx="7925400" cy="1406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Energy is the ability to do _______.</a:t>
            </a:r>
            <a:endParaRPr sz="1800" b="0" i="0" u="none" strike="noStrike" cap="none">
              <a:solidFill>
                <a:schemeClr val="dk1"/>
              </a:solidFill>
              <a:latin typeface="Calibri"/>
              <a:ea typeface="Calibri"/>
              <a:cs typeface="Calibri"/>
              <a:sym typeface="Calibri"/>
            </a:endParaRPr>
          </a:p>
        </p:txBody>
      </p:sp>
      <p:pic>
        <p:nvPicPr>
          <p:cNvPr id="190" name="Google Shape;190;p11" descr="dreamstime_energy.worker.jpg"/>
          <p:cNvPicPr preferRelativeResize="0"/>
          <p:nvPr/>
        </p:nvPicPr>
        <p:blipFill rotWithShape="1">
          <a:blip r:embed="rId3">
            <a:alphaModFix/>
          </a:blip>
          <a:srcRect/>
          <a:stretch/>
        </p:blipFill>
        <p:spPr>
          <a:xfrm>
            <a:off x="1344615" y="1874148"/>
            <a:ext cx="6454775" cy="4303748"/>
          </a:xfrm>
          <a:prstGeom prst="rect">
            <a:avLst/>
          </a:prstGeom>
          <a:noFill/>
          <a:ln>
            <a:noFill/>
          </a:ln>
        </p:spPr>
      </p:pic>
      <p:sp>
        <p:nvSpPr>
          <p:cNvPr id="191" name="Google Shape;191;p1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gdfb8369571_0_728"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gdfb8369571_0_728"/>
          <p:cNvSpPr txBox="1"/>
          <p:nvPr/>
        </p:nvSpPr>
        <p:spPr>
          <a:xfrm>
            <a:off x="849600" y="456950"/>
            <a:ext cx="7817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Provide one example of emission.</a:t>
            </a:r>
            <a:endParaRPr sz="3600">
              <a:latin typeface="Calibri"/>
              <a:ea typeface="Calibri"/>
              <a:cs typeface="Calibri"/>
              <a:sym typeface="Calibri"/>
            </a:endParaRPr>
          </a:p>
        </p:txBody>
      </p:sp>
      <p:pic>
        <p:nvPicPr>
          <p:cNvPr id="1031" name="Google Shape;1031;gdfb8369571_0_728"/>
          <p:cNvPicPr preferRelativeResize="0"/>
          <p:nvPr/>
        </p:nvPicPr>
        <p:blipFill rotWithShape="1">
          <a:blip r:embed="rId4">
            <a:alphaModFix/>
          </a:blip>
          <a:srcRect t="7258" b="5183"/>
          <a:stretch/>
        </p:blipFill>
        <p:spPr>
          <a:xfrm>
            <a:off x="1366575" y="2249800"/>
            <a:ext cx="6410850" cy="3677249"/>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gdfc39c54f7_0_42"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gdfc39c54f7_0_42"/>
          <p:cNvSpPr txBox="1"/>
          <p:nvPr/>
        </p:nvSpPr>
        <p:spPr>
          <a:xfrm>
            <a:off x="933400" y="418950"/>
            <a:ext cx="7913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Why is black not an example of emission?</a:t>
            </a:r>
            <a:endParaRPr sz="3600">
              <a:latin typeface="Calibri"/>
              <a:ea typeface="Calibri"/>
              <a:cs typeface="Calibri"/>
              <a:sym typeface="Calibri"/>
            </a:endParaRPr>
          </a:p>
        </p:txBody>
      </p:sp>
      <p:pic>
        <p:nvPicPr>
          <p:cNvPr id="1039" name="Google Shape;1039;gdfc39c54f7_0_42"/>
          <p:cNvPicPr preferRelativeResize="0"/>
          <p:nvPr/>
        </p:nvPicPr>
        <p:blipFill>
          <a:blip r:embed="rId4">
            <a:alphaModFix/>
          </a:blip>
          <a:stretch>
            <a:fillRect/>
          </a:stretch>
        </p:blipFill>
        <p:spPr>
          <a:xfrm>
            <a:off x="1000650" y="2074423"/>
            <a:ext cx="7142700" cy="4285605"/>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Google Shape;1045;gdfc39c54f7_0_5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46" name="Google Shape;1046;gdfc39c54f7_0_50"/>
          <p:cNvPicPr preferRelativeResize="0"/>
          <p:nvPr/>
        </p:nvPicPr>
        <p:blipFill>
          <a:blip r:embed="rId4">
            <a:alphaModFix/>
          </a:blip>
          <a:stretch>
            <a:fillRect/>
          </a:stretch>
        </p:blipFill>
        <p:spPr>
          <a:xfrm>
            <a:off x="1487138" y="2080033"/>
            <a:ext cx="6169725" cy="3624292"/>
          </a:xfrm>
          <a:prstGeom prst="rect">
            <a:avLst/>
          </a:prstGeom>
          <a:noFill/>
          <a:ln>
            <a:noFill/>
          </a:ln>
        </p:spPr>
      </p:pic>
      <p:sp>
        <p:nvSpPr>
          <p:cNvPr id="1047" name="Google Shape;1047;gdfc39c54f7_0_50"/>
          <p:cNvSpPr txBox="1"/>
          <p:nvPr/>
        </p:nvSpPr>
        <p:spPr>
          <a:xfrm>
            <a:off x="1117050" y="599350"/>
            <a:ext cx="69099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What is emission?</a:t>
            </a:r>
            <a:endParaRPr sz="3600">
              <a:latin typeface="Calibri"/>
              <a:ea typeface="Calibri"/>
              <a:cs typeface="Calibri"/>
              <a:sym typeface="Calibri"/>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gdfc39c54f7_0_71"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gdfc39c54f7_0_71"/>
          <p:cNvSpPr txBox="1"/>
          <p:nvPr/>
        </p:nvSpPr>
        <p:spPr>
          <a:xfrm>
            <a:off x="1329150" y="372375"/>
            <a:ext cx="64857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Explain the difference between absorption and emission.</a:t>
            </a:r>
            <a:endParaRPr sz="3600">
              <a:latin typeface="Calibri"/>
              <a:ea typeface="Calibri"/>
              <a:cs typeface="Calibri"/>
              <a:sym typeface="Calibri"/>
            </a:endParaRPr>
          </a:p>
        </p:txBody>
      </p:sp>
      <p:pic>
        <p:nvPicPr>
          <p:cNvPr id="1055" name="Google Shape;1055;gdfc39c54f7_0_71"/>
          <p:cNvPicPr preferRelativeResize="0"/>
          <p:nvPr/>
        </p:nvPicPr>
        <p:blipFill>
          <a:blip r:embed="rId4">
            <a:alphaModFix/>
          </a:blip>
          <a:stretch>
            <a:fillRect/>
          </a:stretch>
        </p:blipFill>
        <p:spPr>
          <a:xfrm>
            <a:off x="4767588" y="3110501"/>
            <a:ext cx="3985000" cy="2340875"/>
          </a:xfrm>
          <a:prstGeom prst="rect">
            <a:avLst/>
          </a:prstGeom>
          <a:noFill/>
          <a:ln>
            <a:noFill/>
          </a:ln>
        </p:spPr>
      </p:pic>
      <p:pic>
        <p:nvPicPr>
          <p:cNvPr id="1056" name="Google Shape;1056;gdfc39c54f7_0_71" descr="sunnywindow.jpg"/>
          <p:cNvPicPr preferRelativeResize="0"/>
          <p:nvPr/>
        </p:nvPicPr>
        <p:blipFill rotWithShape="1">
          <a:blip r:embed="rId5">
            <a:alphaModFix/>
          </a:blip>
          <a:srcRect/>
          <a:stretch/>
        </p:blipFill>
        <p:spPr>
          <a:xfrm>
            <a:off x="552450" y="2938725"/>
            <a:ext cx="3549726" cy="2684424"/>
          </a:xfrm>
          <a:prstGeom prst="rect">
            <a:avLst/>
          </a:prstGeom>
          <a:noFill/>
          <a:ln>
            <a:noFill/>
          </a:ln>
        </p:spPr>
      </p:pic>
      <p:pic>
        <p:nvPicPr>
          <p:cNvPr id="1057" name="Google Shape;1057;gdfc39c54f7_0_71"/>
          <p:cNvPicPr preferRelativeResize="0"/>
          <p:nvPr/>
        </p:nvPicPr>
        <p:blipFill>
          <a:blip r:embed="rId6">
            <a:alphaModFix/>
          </a:blip>
          <a:stretch>
            <a:fillRect/>
          </a:stretch>
        </p:blipFill>
        <p:spPr>
          <a:xfrm>
            <a:off x="139225" y="1817775"/>
            <a:ext cx="4376175" cy="4926323"/>
          </a:xfrm>
          <a:prstGeom prst="rect">
            <a:avLst/>
          </a:prstGeom>
          <a:noFill/>
          <a:ln>
            <a:noFill/>
          </a:ln>
        </p:spPr>
      </p:pic>
      <p:pic>
        <p:nvPicPr>
          <p:cNvPr id="1058" name="Google Shape;1058;gdfc39c54f7_0_71"/>
          <p:cNvPicPr preferRelativeResize="0"/>
          <p:nvPr/>
        </p:nvPicPr>
        <p:blipFill>
          <a:blip r:embed="rId6">
            <a:alphaModFix/>
          </a:blip>
          <a:stretch>
            <a:fillRect/>
          </a:stretch>
        </p:blipFill>
        <p:spPr>
          <a:xfrm>
            <a:off x="4572000" y="1817775"/>
            <a:ext cx="4376175" cy="4926323"/>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gdfb8369571_0_755"/>
          <p:cNvSpPr txBox="1"/>
          <p:nvPr/>
        </p:nvSpPr>
        <p:spPr>
          <a:xfrm>
            <a:off x="2585398"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0" i="0" u="none" strike="noStrike" cap="none">
                <a:solidFill>
                  <a:srgbClr val="FF0000"/>
                </a:solidFill>
                <a:latin typeface="Calibri"/>
                <a:ea typeface="Calibri"/>
                <a:cs typeface="Calibri"/>
                <a:sym typeface="Calibri"/>
              </a:rPr>
              <a:t>Remember!!!</a:t>
            </a:r>
            <a:endParaRPr/>
          </a:p>
        </p:txBody>
      </p:sp>
      <p:sp>
        <p:nvSpPr>
          <p:cNvPr id="1065" name="Google Shape;1065;gdfb8369571_0_755" descr="Rewind"/>
          <p:cNvSpPr/>
          <p:nvPr/>
        </p:nvSpPr>
        <p:spPr>
          <a:xfrm>
            <a:off x="1928446" y="1500555"/>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gdfc39c54f7_0_79"/>
          <p:cNvSpPr txBox="1"/>
          <p:nvPr/>
        </p:nvSpPr>
        <p:spPr>
          <a:xfrm>
            <a:off x="945600" y="375150"/>
            <a:ext cx="76899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b="1" u="sng">
                <a:latin typeface="Calibri"/>
                <a:ea typeface="Calibri"/>
                <a:cs typeface="Calibri"/>
                <a:sym typeface="Calibri"/>
              </a:rPr>
              <a:t>Emission:</a:t>
            </a:r>
            <a:r>
              <a:rPr lang="en-US" sz="3600">
                <a:latin typeface="Calibri"/>
                <a:ea typeface="Calibri"/>
                <a:cs typeface="Calibri"/>
                <a:sym typeface="Calibri"/>
              </a:rPr>
              <a:t> the process of giving off radiant energy</a:t>
            </a:r>
            <a:endParaRPr sz="3600">
              <a:latin typeface="Calibri"/>
              <a:ea typeface="Calibri"/>
              <a:cs typeface="Calibri"/>
              <a:sym typeface="Calibri"/>
            </a:endParaRPr>
          </a:p>
        </p:txBody>
      </p:sp>
      <p:pic>
        <p:nvPicPr>
          <p:cNvPr id="1072" name="Google Shape;1072;gdfc39c54f7_0_79"/>
          <p:cNvPicPr preferRelativeResize="0"/>
          <p:nvPr/>
        </p:nvPicPr>
        <p:blipFill>
          <a:blip r:embed="rId3">
            <a:alphaModFix/>
          </a:blip>
          <a:stretch>
            <a:fillRect/>
          </a:stretch>
        </p:blipFill>
        <p:spPr>
          <a:xfrm>
            <a:off x="1487138" y="2433133"/>
            <a:ext cx="6169725" cy="3624292"/>
          </a:xfrm>
          <a:prstGeom prst="rect">
            <a:avLst/>
          </a:prstGeom>
          <a:noFill/>
          <a:ln>
            <a:noFill/>
          </a:ln>
        </p:spPr>
      </p:pic>
      <p:sp>
        <p:nvSpPr>
          <p:cNvPr id="1073" name="Google Shape;1073;gdfc39c54f7_0_79" descr="Rewind"/>
          <p:cNvSpPr/>
          <p:nvPr/>
        </p:nvSpPr>
        <p:spPr>
          <a:xfrm>
            <a:off x="2" y="2"/>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1079" name="Google Shape;1079;ge0efab35ca_1_97"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0" name="Google Shape;1080;ge0efab35ca_1_97"/>
          <p:cNvSpPr txBox="1"/>
          <p:nvPr/>
        </p:nvSpPr>
        <p:spPr>
          <a:xfrm>
            <a:off x="615000" y="474100"/>
            <a:ext cx="79140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a:t>
            </a:r>
            <a:r>
              <a:rPr lang="en-US" sz="3000" b="0" i="0" u="none" strike="noStrike" cap="none">
                <a:solidFill>
                  <a:schemeClr val="dk1"/>
                </a:solidFill>
                <a:latin typeface="Calibri"/>
                <a:ea typeface="Calibri"/>
                <a:cs typeface="Calibri"/>
                <a:sym typeface="Calibri"/>
              </a:rPr>
              <a:t> How can radiant energy be converted into other forms of energy?</a:t>
            </a:r>
            <a:endParaRPr sz="1400" b="0" i="0" u="none" strike="noStrike" cap="none">
              <a:solidFill>
                <a:srgbClr val="000000"/>
              </a:solidFill>
              <a:latin typeface="Arial"/>
              <a:ea typeface="Arial"/>
              <a:cs typeface="Arial"/>
              <a:sym typeface="Arial"/>
            </a:endParaRPr>
          </a:p>
        </p:txBody>
      </p:sp>
      <p:pic>
        <p:nvPicPr>
          <p:cNvPr id="1081" name="Google Shape;1081;ge0efab35ca_1_97"/>
          <p:cNvPicPr preferRelativeResize="0"/>
          <p:nvPr/>
        </p:nvPicPr>
        <p:blipFill rotWithShape="1">
          <a:blip r:embed="rId4">
            <a:alphaModFix/>
          </a:blip>
          <a:srcRect/>
          <a:stretch/>
        </p:blipFill>
        <p:spPr>
          <a:xfrm>
            <a:off x="615071" y="1719695"/>
            <a:ext cx="7913864" cy="4368453"/>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sp>
        <p:nvSpPr>
          <p:cNvPr id="1087" name="Google Shape;1087;gdfc4881929_1_87"/>
          <p:cNvSpPr txBox="1"/>
          <p:nvPr/>
        </p:nvSpPr>
        <p:spPr>
          <a:xfrm>
            <a:off x="1768509" y="111160"/>
            <a:ext cx="56070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pic>
        <p:nvPicPr>
          <p:cNvPr id="1088" name="Google Shape;1088;gdfc4881929_1_87" descr="Cursor"/>
          <p:cNvPicPr preferRelativeResize="0"/>
          <p:nvPr/>
        </p:nvPicPr>
        <p:blipFill rotWithShape="1">
          <a:blip r:embed="rId3">
            <a:alphaModFix/>
          </a:blip>
          <a:srcRect/>
          <a:stretch/>
        </p:blipFill>
        <p:spPr>
          <a:xfrm rot="5400000">
            <a:off x="2190519" y="1886426"/>
            <a:ext cx="914400" cy="914400"/>
          </a:xfrm>
          <a:prstGeom prst="rect">
            <a:avLst/>
          </a:prstGeom>
          <a:noFill/>
          <a:ln>
            <a:noFill/>
          </a:ln>
        </p:spPr>
      </p:pic>
      <p:sp>
        <p:nvSpPr>
          <p:cNvPr id="1089" name="Google Shape;1089;gdfc4881929_1_87" descr="Laptop"/>
          <p:cNvSpPr/>
          <p:nvPr/>
        </p:nvSpPr>
        <p:spPr>
          <a:xfrm>
            <a:off x="20097"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0" name="Google Shape;1090;gdfc4881929_1_87"/>
          <p:cNvSpPr txBox="1"/>
          <p:nvPr/>
        </p:nvSpPr>
        <p:spPr>
          <a:xfrm>
            <a:off x="273839" y="2883251"/>
            <a:ext cx="26388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i="1" u="none" strike="noStrike" cap="none">
                <a:solidFill>
                  <a:schemeClr val="dk1"/>
                </a:solidFill>
                <a:latin typeface="Calibri"/>
                <a:ea typeface="Calibri"/>
                <a:cs typeface="Calibri"/>
                <a:sym typeface="Calibri"/>
              </a:rPr>
              <a:t>Click the link above for a simulation to deepen your understanding of </a:t>
            </a:r>
            <a:r>
              <a:rPr lang="en-US" sz="1800" i="1">
                <a:solidFill>
                  <a:schemeClr val="dk1"/>
                </a:solidFill>
                <a:latin typeface="Calibri"/>
                <a:ea typeface="Calibri"/>
                <a:cs typeface="Calibri"/>
                <a:sym typeface="Calibri"/>
              </a:rPr>
              <a:t>emission.</a:t>
            </a:r>
            <a:endParaRPr sz="1800" i="1" u="none" strike="noStrike" cap="none">
              <a:solidFill>
                <a:srgbClr val="000000"/>
              </a:solidFill>
              <a:latin typeface="Calibri"/>
              <a:ea typeface="Calibri"/>
              <a:cs typeface="Calibri"/>
              <a:sym typeface="Calibri"/>
            </a:endParaRPr>
          </a:p>
        </p:txBody>
      </p:sp>
      <p:sp>
        <p:nvSpPr>
          <p:cNvPr id="1091" name="Google Shape;1091;gdfc4881929_1_87"/>
          <p:cNvSpPr txBox="1"/>
          <p:nvPr/>
        </p:nvSpPr>
        <p:spPr>
          <a:xfrm>
            <a:off x="2271001" y="849604"/>
            <a:ext cx="46020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Neon Lights</a:t>
            </a:r>
            <a:endParaRPr sz="3600" b="0" i="0"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a:t>
            </a:r>
            <a:r>
              <a:rPr lang="en-US" sz="3600">
                <a:solidFill>
                  <a:schemeClr val="dk1"/>
                </a:solidFill>
                <a:latin typeface="Calibri"/>
                <a:ea typeface="Calibri"/>
                <a:cs typeface="Calibri"/>
                <a:sym typeface="Calibri"/>
              </a:rPr>
              <a:t>CK-12</a:t>
            </a:r>
            <a:r>
              <a:rPr lang="en-US" sz="36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pic>
        <p:nvPicPr>
          <p:cNvPr id="1092" name="Google Shape;1092;gdfc4881929_1_87"/>
          <p:cNvPicPr preferRelativeResize="0"/>
          <p:nvPr/>
        </p:nvPicPr>
        <p:blipFill>
          <a:blip r:embed="rId6">
            <a:alphaModFix/>
          </a:blip>
          <a:stretch>
            <a:fillRect/>
          </a:stretch>
        </p:blipFill>
        <p:spPr>
          <a:xfrm>
            <a:off x="4681864" y="2153729"/>
            <a:ext cx="3959739" cy="4502996"/>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pic>
        <p:nvPicPr>
          <p:cNvPr id="1098" name="Google Shape;1098;gdfb8369571_0_779"/>
          <p:cNvPicPr preferRelativeResize="0"/>
          <p:nvPr/>
        </p:nvPicPr>
        <p:blipFill rotWithShape="1">
          <a:blip r:embed="rId3">
            <a:alphaModFix/>
          </a:blip>
          <a:srcRect/>
          <a:stretch/>
        </p:blipFill>
        <p:spPr>
          <a:xfrm>
            <a:off x="2" y="0"/>
            <a:ext cx="9143068" cy="685800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e0efab35ca_0_0"/>
          <p:cNvSpPr txBox="1"/>
          <p:nvPr/>
        </p:nvSpPr>
        <p:spPr>
          <a:xfrm>
            <a:off x="934225" y="412225"/>
            <a:ext cx="7925400" cy="1406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Energy is the ability to do </a:t>
            </a:r>
            <a:r>
              <a:rPr lang="en-US" sz="4000" u="sng">
                <a:solidFill>
                  <a:srgbClr val="FF0000"/>
                </a:solidFill>
                <a:latin typeface="Calibri"/>
                <a:ea typeface="Calibri"/>
                <a:cs typeface="Calibri"/>
                <a:sym typeface="Calibri"/>
              </a:rPr>
              <a:t>work</a:t>
            </a:r>
            <a:r>
              <a:rPr lang="en-US" sz="4000" b="0" i="0" u="none" strike="noStrike" cap="none">
                <a:solidFill>
                  <a:schemeClr val="dk1"/>
                </a:solidFill>
                <a:latin typeface="Calibri"/>
                <a:ea typeface="Calibri"/>
                <a:cs typeface="Calibri"/>
                <a:sym typeface="Calibri"/>
              </a:rPr>
              <a:t>.</a:t>
            </a:r>
            <a:endParaRPr sz="1800" b="0" i="0" u="none" strike="noStrike" cap="none">
              <a:solidFill>
                <a:schemeClr val="dk1"/>
              </a:solidFill>
              <a:latin typeface="Calibri"/>
              <a:ea typeface="Calibri"/>
              <a:cs typeface="Calibri"/>
              <a:sym typeface="Calibri"/>
            </a:endParaRPr>
          </a:p>
        </p:txBody>
      </p:sp>
      <p:pic>
        <p:nvPicPr>
          <p:cNvPr id="198" name="Google Shape;198;ge0efab35ca_0_0" descr="dreamstime_energy.worker.jpg"/>
          <p:cNvPicPr preferRelativeResize="0"/>
          <p:nvPr/>
        </p:nvPicPr>
        <p:blipFill rotWithShape="1">
          <a:blip r:embed="rId3">
            <a:alphaModFix/>
          </a:blip>
          <a:srcRect/>
          <a:stretch/>
        </p:blipFill>
        <p:spPr>
          <a:xfrm>
            <a:off x="1344615" y="1874148"/>
            <a:ext cx="6454775" cy="4303748"/>
          </a:xfrm>
          <a:prstGeom prst="rect">
            <a:avLst/>
          </a:prstGeom>
          <a:noFill/>
          <a:ln>
            <a:noFill/>
          </a:ln>
        </p:spPr>
      </p:pic>
      <p:sp>
        <p:nvSpPr>
          <p:cNvPr id="199" name="Google Shape;199;ge0efab35ca_0_0"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3"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13"/>
          <p:cNvSpPr txBox="1"/>
          <p:nvPr/>
        </p:nvSpPr>
        <p:spPr>
          <a:xfrm>
            <a:off x="934225" y="412225"/>
            <a:ext cx="7925400" cy="1406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True/False: Animals can get energy to do work from eating. </a:t>
            </a:r>
            <a:endParaRPr sz="1800" b="0" i="0" u="none" strike="noStrike" cap="none">
              <a:solidFill>
                <a:schemeClr val="dk1"/>
              </a:solidFill>
              <a:latin typeface="Calibri"/>
              <a:ea typeface="Calibri"/>
              <a:cs typeface="Calibri"/>
              <a:sym typeface="Calibri"/>
            </a:endParaRPr>
          </a:p>
        </p:txBody>
      </p:sp>
      <p:pic>
        <p:nvPicPr>
          <p:cNvPr id="207" name="Google Shape;207;p13"/>
          <p:cNvPicPr preferRelativeResize="0"/>
          <p:nvPr/>
        </p:nvPicPr>
        <p:blipFill>
          <a:blip r:embed="rId4">
            <a:alphaModFix/>
          </a:blip>
          <a:stretch>
            <a:fillRect/>
          </a:stretch>
        </p:blipFill>
        <p:spPr>
          <a:xfrm>
            <a:off x="2506575" y="1944350"/>
            <a:ext cx="4130850" cy="4458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e0efab35ca_0_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ge0efab35ca_0_9"/>
          <p:cNvSpPr txBox="1"/>
          <p:nvPr/>
        </p:nvSpPr>
        <p:spPr>
          <a:xfrm>
            <a:off x="934225" y="412225"/>
            <a:ext cx="7925400" cy="1406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rgbClr val="FF0000"/>
                </a:solidFill>
                <a:latin typeface="Calibri"/>
                <a:ea typeface="Calibri"/>
                <a:cs typeface="Calibri"/>
                <a:sym typeface="Calibri"/>
              </a:rPr>
              <a:t>True</a:t>
            </a:r>
            <a:r>
              <a:rPr lang="en-US" sz="4000">
                <a:solidFill>
                  <a:schemeClr val="dk1"/>
                </a:solidFill>
                <a:latin typeface="Calibri"/>
                <a:ea typeface="Calibri"/>
                <a:cs typeface="Calibri"/>
                <a:sym typeface="Calibri"/>
              </a:rPr>
              <a:t>/False: Animals can get energy to do work from eating. </a:t>
            </a:r>
            <a:endParaRPr sz="1800" b="0" i="0" u="none" strike="noStrike" cap="none">
              <a:solidFill>
                <a:schemeClr val="dk1"/>
              </a:solidFill>
              <a:latin typeface="Calibri"/>
              <a:ea typeface="Calibri"/>
              <a:cs typeface="Calibri"/>
              <a:sym typeface="Calibri"/>
            </a:endParaRPr>
          </a:p>
        </p:txBody>
      </p:sp>
      <p:pic>
        <p:nvPicPr>
          <p:cNvPr id="215" name="Google Shape;215;ge0efab35ca_0_9"/>
          <p:cNvPicPr preferRelativeResize="0"/>
          <p:nvPr/>
        </p:nvPicPr>
        <p:blipFill>
          <a:blip r:embed="rId4">
            <a:alphaModFix/>
          </a:blip>
          <a:stretch>
            <a:fillRect/>
          </a:stretch>
        </p:blipFill>
        <p:spPr>
          <a:xfrm>
            <a:off x="2506575" y="1944350"/>
            <a:ext cx="4130850" cy="44583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8"/>
          <p:cNvSpPr txBox="1"/>
          <p:nvPr/>
        </p:nvSpPr>
        <p:spPr>
          <a:xfrm>
            <a:off x="1833894" y="852025"/>
            <a:ext cx="54762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Radiant Energy</a:t>
            </a:r>
            <a:endParaRPr sz="1400" b="0" i="0" u="none" strike="noStrike" cap="none">
              <a:solidFill>
                <a:srgbClr val="000000"/>
              </a:solidFill>
              <a:latin typeface="Arial"/>
              <a:ea typeface="Arial"/>
              <a:cs typeface="Arial"/>
              <a:sym typeface="Arial"/>
            </a:endParaRPr>
          </a:p>
        </p:txBody>
      </p:sp>
      <p:sp>
        <p:nvSpPr>
          <p:cNvPr id="222" name="Google Shape;222;p3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3" name="Google Shape;223;p3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9"/>
          <p:cNvSpPr/>
          <p:nvPr/>
        </p:nvSpPr>
        <p:spPr>
          <a:xfrm>
            <a:off x="1276300" y="334100"/>
            <a:ext cx="7543800" cy="1200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sng" strike="noStrike" cap="none">
                <a:solidFill>
                  <a:srgbClr val="000000"/>
                </a:solidFill>
                <a:latin typeface="Calibri"/>
                <a:ea typeface="Calibri"/>
                <a:cs typeface="Calibri"/>
                <a:sym typeface="Calibri"/>
              </a:rPr>
              <a:t>Radiant </a:t>
            </a:r>
            <a:r>
              <a:rPr lang="en-US" sz="3600" b="1" u="sng">
                <a:latin typeface="Calibri"/>
                <a:ea typeface="Calibri"/>
                <a:cs typeface="Calibri"/>
                <a:sym typeface="Calibri"/>
              </a:rPr>
              <a:t>E</a:t>
            </a:r>
            <a:r>
              <a:rPr lang="en-US" sz="3600" b="1" i="0" u="sng" strike="noStrike" cap="none">
                <a:solidFill>
                  <a:srgbClr val="000000"/>
                </a:solidFill>
                <a:latin typeface="Calibri"/>
                <a:ea typeface="Calibri"/>
                <a:cs typeface="Calibri"/>
                <a:sym typeface="Calibri"/>
              </a:rPr>
              <a:t>nergy:</a:t>
            </a:r>
            <a:r>
              <a:rPr lang="en-US" sz="3600" b="0" i="0" u="none" strike="noStrike" cap="none">
                <a:solidFill>
                  <a:srgbClr val="000000"/>
                </a:solidFill>
                <a:latin typeface="Calibri"/>
                <a:ea typeface="Calibri"/>
                <a:cs typeface="Calibri"/>
                <a:sym typeface="Calibri"/>
              </a:rPr>
              <a:t> light energy, energy from light</a:t>
            </a:r>
            <a:endParaRPr sz="1400" b="0" i="0" u="none" strike="noStrike" cap="none">
              <a:solidFill>
                <a:srgbClr val="000000"/>
              </a:solidFill>
              <a:latin typeface="Arial"/>
              <a:ea typeface="Arial"/>
              <a:cs typeface="Arial"/>
              <a:sym typeface="Arial"/>
            </a:endParaRPr>
          </a:p>
        </p:txBody>
      </p:sp>
      <p:sp>
        <p:nvSpPr>
          <p:cNvPr id="230" name="Google Shape;230;p39"/>
          <p:cNvSpPr/>
          <p:nvPr/>
        </p:nvSpPr>
        <p:spPr>
          <a:xfrm>
            <a:off x="3711208" y="3694990"/>
            <a:ext cx="725746" cy="775288"/>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31" name="Google Shape;231;p39"/>
          <p:cNvPicPr preferRelativeResize="0"/>
          <p:nvPr/>
        </p:nvPicPr>
        <p:blipFill rotWithShape="1">
          <a:blip r:embed="rId3">
            <a:alphaModFix/>
          </a:blip>
          <a:srcRect/>
          <a:stretch/>
        </p:blipFill>
        <p:spPr>
          <a:xfrm>
            <a:off x="1174750" y="2487725"/>
            <a:ext cx="6794500" cy="2159000"/>
          </a:xfrm>
          <a:prstGeom prst="rect">
            <a:avLst/>
          </a:prstGeom>
          <a:noFill/>
          <a:ln>
            <a:noFill/>
          </a:ln>
        </p:spPr>
      </p:pic>
      <p:sp>
        <p:nvSpPr>
          <p:cNvPr id="232" name="Google Shape;232;p39"/>
          <p:cNvSpPr/>
          <p:nvPr/>
        </p:nvSpPr>
        <p:spPr>
          <a:xfrm>
            <a:off x="5517326" y="2771242"/>
            <a:ext cx="610288" cy="1286648"/>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3" name="Google Shape;233;p39"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4" name="Google Shape;234;p39"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0"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1"/>
          <p:cNvSpPr/>
          <p:nvPr/>
        </p:nvSpPr>
        <p:spPr>
          <a:xfrm>
            <a:off x="590557" y="1103888"/>
            <a:ext cx="7962900" cy="646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Calibri"/>
                <a:ea typeface="Calibri"/>
                <a:cs typeface="Calibri"/>
                <a:sym typeface="Calibri"/>
              </a:rPr>
              <a:t>Radiant energy is energy from ________</a:t>
            </a:r>
            <a:endParaRPr sz="3600" b="0" i="0" u="none" strike="noStrike" cap="none">
              <a:solidFill>
                <a:srgbClr val="000000"/>
              </a:solidFill>
              <a:latin typeface="Calibri"/>
              <a:ea typeface="Calibri"/>
              <a:cs typeface="Calibri"/>
              <a:sym typeface="Calibri"/>
            </a:endParaRPr>
          </a:p>
        </p:txBody>
      </p:sp>
      <p:sp>
        <p:nvSpPr>
          <p:cNvPr id="247" name="Google Shape;247;p41"/>
          <p:cNvSpPr/>
          <p:nvPr/>
        </p:nvSpPr>
        <p:spPr>
          <a:xfrm>
            <a:off x="3711208" y="3694990"/>
            <a:ext cx="725746" cy="775288"/>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48" name="Google Shape;248;p41"/>
          <p:cNvPicPr preferRelativeResize="0"/>
          <p:nvPr/>
        </p:nvPicPr>
        <p:blipFill rotWithShape="1">
          <a:blip r:embed="rId3">
            <a:alphaModFix/>
          </a:blip>
          <a:srcRect/>
          <a:stretch/>
        </p:blipFill>
        <p:spPr>
          <a:xfrm>
            <a:off x="1174750" y="2349500"/>
            <a:ext cx="6794500" cy="2159000"/>
          </a:xfrm>
          <a:prstGeom prst="rect">
            <a:avLst/>
          </a:prstGeom>
          <a:noFill/>
          <a:ln>
            <a:noFill/>
          </a:ln>
        </p:spPr>
      </p:pic>
      <p:sp>
        <p:nvSpPr>
          <p:cNvPr id="249" name="Google Shape;249;p41" descr="Questions"/>
          <p:cNvSpPr/>
          <p:nvPr/>
        </p:nvSpPr>
        <p:spPr>
          <a:xfrm>
            <a:off x="0" y="81415"/>
            <a:ext cx="706582" cy="646331"/>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2"/>
          <p:cNvSpPr/>
          <p:nvPr/>
        </p:nvSpPr>
        <p:spPr>
          <a:xfrm>
            <a:off x="590557" y="1077250"/>
            <a:ext cx="7962900" cy="646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Calibri"/>
                <a:ea typeface="Calibri"/>
                <a:cs typeface="Calibri"/>
                <a:sym typeface="Calibri"/>
              </a:rPr>
              <a:t>Radiant energy is energ</a:t>
            </a:r>
            <a:r>
              <a:rPr lang="en-US" sz="3600" b="0" i="0" u="none" strike="noStrike" cap="none">
                <a:solidFill>
                  <a:schemeClr val="dk1"/>
                </a:solidFill>
                <a:latin typeface="Calibri"/>
                <a:ea typeface="Calibri"/>
                <a:cs typeface="Calibri"/>
                <a:sym typeface="Calibri"/>
              </a:rPr>
              <a:t>y from </a:t>
            </a:r>
            <a:r>
              <a:rPr lang="en-US" sz="3600" b="0" i="0" u="sng" strike="noStrike" cap="none">
                <a:solidFill>
                  <a:srgbClr val="FF0000"/>
                </a:solidFill>
                <a:latin typeface="Calibri"/>
                <a:ea typeface="Calibri"/>
                <a:cs typeface="Calibri"/>
                <a:sym typeface="Calibri"/>
              </a:rPr>
              <a:t>light</a:t>
            </a:r>
            <a:r>
              <a:rPr lang="en-US" sz="3600" b="0" i="0" u="none" strike="noStrike" cap="none">
                <a:solidFill>
                  <a:schemeClr val="dk1"/>
                </a:solidFill>
                <a:latin typeface="Calibri"/>
                <a:ea typeface="Calibri"/>
                <a:cs typeface="Calibri"/>
                <a:sym typeface="Calibri"/>
              </a:rPr>
              <a:t>.</a:t>
            </a:r>
            <a:endParaRPr sz="3600" b="0" i="0" u="none" strike="noStrike" cap="none">
              <a:solidFill>
                <a:schemeClr val="dk1"/>
              </a:solidFill>
              <a:latin typeface="Calibri"/>
              <a:ea typeface="Calibri"/>
              <a:cs typeface="Calibri"/>
              <a:sym typeface="Calibri"/>
            </a:endParaRPr>
          </a:p>
        </p:txBody>
      </p:sp>
      <p:sp>
        <p:nvSpPr>
          <p:cNvPr id="256" name="Google Shape;256;p42"/>
          <p:cNvSpPr/>
          <p:nvPr/>
        </p:nvSpPr>
        <p:spPr>
          <a:xfrm>
            <a:off x="3711208" y="3694990"/>
            <a:ext cx="725746" cy="775288"/>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57" name="Google Shape;257;p42"/>
          <p:cNvPicPr preferRelativeResize="0"/>
          <p:nvPr/>
        </p:nvPicPr>
        <p:blipFill rotWithShape="1">
          <a:blip r:embed="rId3">
            <a:alphaModFix/>
          </a:blip>
          <a:srcRect/>
          <a:stretch/>
        </p:blipFill>
        <p:spPr>
          <a:xfrm>
            <a:off x="1174750" y="2349500"/>
            <a:ext cx="6794500" cy="2159000"/>
          </a:xfrm>
          <a:prstGeom prst="rect">
            <a:avLst/>
          </a:prstGeom>
          <a:noFill/>
          <a:ln>
            <a:noFill/>
          </a:ln>
        </p:spPr>
      </p:pic>
      <p:sp>
        <p:nvSpPr>
          <p:cNvPr id="258" name="Google Shape;258;p42" descr="Questions"/>
          <p:cNvSpPr/>
          <p:nvPr/>
        </p:nvSpPr>
        <p:spPr>
          <a:xfrm>
            <a:off x="0" y="81415"/>
            <a:ext cx="706582" cy="646331"/>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3"/>
          <p:cNvSpPr txBox="1">
            <a:spLocks noGrp="1"/>
          </p:cNvSpPr>
          <p:nvPr>
            <p:ph type="ctrTitle"/>
          </p:nvPr>
        </p:nvSpPr>
        <p:spPr>
          <a:xfrm>
            <a:off x="301008" y="481260"/>
            <a:ext cx="80283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35692"/>
              </a:buClr>
              <a:buSzPts val="4800"/>
              <a:buFont typeface="Calibri"/>
              <a:buNone/>
            </a:pPr>
            <a:r>
              <a:rPr lang="en-US" sz="4800" b="1" dirty="0">
                <a:solidFill>
                  <a:srgbClr val="235692"/>
                </a:solidFill>
              </a:rPr>
              <a:t>Radiant Energy</a:t>
            </a:r>
            <a:endParaRPr sz="4800" b="1" dirty="0">
              <a:solidFill>
                <a:srgbClr val="235692"/>
              </a:solidFill>
            </a:endParaRPr>
          </a:p>
        </p:txBody>
      </p:sp>
      <p:pic>
        <p:nvPicPr>
          <p:cNvPr id="120" name="Google Shape;120;p3"/>
          <p:cNvPicPr preferRelativeResize="0"/>
          <p:nvPr/>
        </p:nvPicPr>
        <p:blipFill rotWithShape="1">
          <a:blip r:embed="rId3">
            <a:alphaModFix/>
          </a:blip>
          <a:srcRect/>
          <a:stretch/>
        </p:blipFill>
        <p:spPr>
          <a:xfrm>
            <a:off x="615071" y="1765770"/>
            <a:ext cx="7913864" cy="4368453"/>
          </a:xfrm>
          <a:prstGeom prst="rect">
            <a:avLst/>
          </a:prstGeom>
          <a:noFill/>
          <a:ln>
            <a:noFill/>
          </a:ln>
        </p:spPr>
      </p:pic>
      <p:sp>
        <p:nvSpPr>
          <p:cNvPr id="121" name="Google Shape;121;p3"/>
          <p:cNvSpPr/>
          <p:nvPr/>
        </p:nvSpPr>
        <p:spPr>
          <a:xfrm>
            <a:off x="685799" y="3958167"/>
            <a:ext cx="2815167" cy="2176056"/>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2" name="Google Shape;122;p3"/>
          <p:cNvPicPr preferRelativeResize="0"/>
          <p:nvPr/>
        </p:nvPicPr>
        <p:blipFill rotWithShape="1">
          <a:blip r:embed="rId4">
            <a:alphaModFix/>
          </a:blip>
          <a:srcRect/>
          <a:stretch/>
        </p:blipFill>
        <p:spPr>
          <a:xfrm>
            <a:off x="0" y="0"/>
            <a:ext cx="981075" cy="6667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3"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5" name="Google Shape;265;p43"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4"/>
          <p:cNvSpPr txBox="1"/>
          <p:nvPr/>
        </p:nvSpPr>
        <p:spPr>
          <a:xfrm>
            <a:off x="664958" y="5550794"/>
            <a:ext cx="78141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microwaves, radio waves, and visible light</a:t>
            </a:r>
            <a:endParaRPr sz="1400" b="0" i="0" u="none" strike="noStrike" cap="none">
              <a:solidFill>
                <a:srgbClr val="000000"/>
              </a:solidFill>
              <a:latin typeface="Arial"/>
              <a:ea typeface="Arial"/>
              <a:cs typeface="Arial"/>
              <a:sym typeface="Arial"/>
            </a:endParaRPr>
          </a:p>
        </p:txBody>
      </p:sp>
      <p:pic>
        <p:nvPicPr>
          <p:cNvPr id="272" name="Google Shape;272;p44"/>
          <p:cNvPicPr preferRelativeResize="0"/>
          <p:nvPr/>
        </p:nvPicPr>
        <p:blipFill rotWithShape="1">
          <a:blip r:embed="rId3">
            <a:alphaModFix/>
          </a:blip>
          <a:srcRect/>
          <a:stretch/>
        </p:blipFill>
        <p:spPr>
          <a:xfrm>
            <a:off x="3820651" y="1237624"/>
            <a:ext cx="1793406" cy="2469454"/>
          </a:xfrm>
          <a:prstGeom prst="rect">
            <a:avLst/>
          </a:prstGeom>
          <a:noFill/>
          <a:ln>
            <a:noFill/>
          </a:ln>
        </p:spPr>
      </p:pic>
      <p:pic>
        <p:nvPicPr>
          <p:cNvPr id="273" name="Google Shape;273;p44"/>
          <p:cNvPicPr preferRelativeResize="0"/>
          <p:nvPr/>
        </p:nvPicPr>
        <p:blipFill rotWithShape="1">
          <a:blip r:embed="rId4">
            <a:alphaModFix/>
          </a:blip>
          <a:srcRect/>
          <a:stretch/>
        </p:blipFill>
        <p:spPr>
          <a:xfrm>
            <a:off x="367213" y="2056804"/>
            <a:ext cx="3327400" cy="2438400"/>
          </a:xfrm>
          <a:prstGeom prst="rect">
            <a:avLst/>
          </a:prstGeom>
          <a:noFill/>
          <a:ln>
            <a:noFill/>
          </a:ln>
        </p:spPr>
      </p:pic>
      <p:pic>
        <p:nvPicPr>
          <p:cNvPr id="274" name="Google Shape;274;p44"/>
          <p:cNvPicPr preferRelativeResize="0"/>
          <p:nvPr/>
        </p:nvPicPr>
        <p:blipFill rotWithShape="1">
          <a:blip r:embed="rId5">
            <a:alphaModFix/>
          </a:blip>
          <a:srcRect/>
          <a:stretch/>
        </p:blipFill>
        <p:spPr>
          <a:xfrm>
            <a:off x="5454257" y="2188768"/>
            <a:ext cx="2590800" cy="2590800"/>
          </a:xfrm>
          <a:prstGeom prst="rect">
            <a:avLst/>
          </a:prstGeom>
          <a:noFill/>
          <a:ln>
            <a:noFill/>
          </a:ln>
        </p:spPr>
      </p:pic>
      <p:sp>
        <p:nvSpPr>
          <p:cNvPr id="275" name="Google Shape;275;p44"/>
          <p:cNvSpPr/>
          <p:nvPr/>
        </p:nvSpPr>
        <p:spPr>
          <a:xfrm>
            <a:off x="7665689" y="2826332"/>
            <a:ext cx="737998" cy="214441"/>
          </a:xfrm>
          <a:prstGeom prst="leftArrow">
            <a:avLst>
              <a:gd name="adj1" fmla="val 50000"/>
              <a:gd name="adj2" fmla="val 50000"/>
            </a:avLst>
          </a:prstGeom>
          <a:solidFill>
            <a:schemeClr val="dk1"/>
          </a:solidFill>
          <a:ln w="9525" cap="flat" cmpd="sng">
            <a:solidFill>
              <a:schemeClr val="dk1"/>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6" name="Google Shape;276;p44"/>
          <p:cNvSpPr txBox="1"/>
          <p:nvPr/>
        </p:nvSpPr>
        <p:spPr>
          <a:xfrm>
            <a:off x="6513159" y="2287636"/>
            <a:ext cx="2305059"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visible light</a:t>
            </a:r>
            <a:endParaRPr sz="1400" b="0" i="0" u="none" strike="noStrike" cap="none">
              <a:solidFill>
                <a:srgbClr val="000000"/>
              </a:solidFill>
              <a:latin typeface="Arial"/>
              <a:ea typeface="Arial"/>
              <a:cs typeface="Arial"/>
              <a:sym typeface="Arial"/>
            </a:endParaRPr>
          </a:p>
        </p:txBody>
      </p:sp>
      <p:sp>
        <p:nvSpPr>
          <p:cNvPr id="277" name="Google Shape;277;p44" descr="Artificial Intelligence"/>
          <p:cNvSpPr/>
          <p:nvPr/>
        </p:nvSpPr>
        <p:spPr>
          <a:xfrm>
            <a:off x="0" y="0"/>
            <a:ext cx="735230" cy="73523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8" name="Google Shape;278;p44" descr="Comment Like"/>
          <p:cNvPicPr preferRelativeResize="0"/>
          <p:nvPr/>
        </p:nvPicPr>
        <p:blipFill rotWithShape="1">
          <a:blip r:embed="rId7">
            <a:alphaModFix/>
          </a:blip>
          <a:srcRect/>
          <a:stretch/>
        </p:blipFill>
        <p:spPr>
          <a:xfrm>
            <a:off x="735230" y="146272"/>
            <a:ext cx="571056" cy="57105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5"/>
          <p:cNvSpPr txBox="1"/>
          <p:nvPr/>
        </p:nvSpPr>
        <p:spPr>
          <a:xfrm>
            <a:off x="557850" y="625193"/>
            <a:ext cx="8028300" cy="735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35692"/>
              </a:buClr>
              <a:buSzPts val="3600"/>
              <a:buFont typeface="Calibri"/>
              <a:buNone/>
            </a:pPr>
            <a:r>
              <a:rPr lang="en-US" sz="3600" b="0" i="0" u="none" strike="noStrike" cap="none">
                <a:solidFill>
                  <a:schemeClr val="dk1"/>
                </a:solidFill>
                <a:latin typeface="Calibri"/>
                <a:ea typeface="Calibri"/>
                <a:cs typeface="Calibri"/>
                <a:sym typeface="Calibri"/>
              </a:rPr>
              <a:t>Forms of energy are all around you.</a:t>
            </a:r>
            <a:endParaRPr sz="1400" b="0" i="0" u="none" strike="noStrike" cap="none">
              <a:solidFill>
                <a:schemeClr val="dk1"/>
              </a:solidFill>
              <a:latin typeface="Calibri"/>
              <a:ea typeface="Calibri"/>
              <a:cs typeface="Calibri"/>
              <a:sym typeface="Calibri"/>
            </a:endParaRPr>
          </a:p>
        </p:txBody>
      </p:sp>
      <p:pic>
        <p:nvPicPr>
          <p:cNvPr id="285" name="Google Shape;285;p45"/>
          <p:cNvPicPr preferRelativeResize="0"/>
          <p:nvPr/>
        </p:nvPicPr>
        <p:blipFill rotWithShape="1">
          <a:blip r:embed="rId3">
            <a:alphaModFix/>
          </a:blip>
          <a:srcRect/>
          <a:stretch/>
        </p:blipFill>
        <p:spPr>
          <a:xfrm>
            <a:off x="577333" y="1223947"/>
            <a:ext cx="7989325" cy="4410107"/>
          </a:xfrm>
          <a:prstGeom prst="rect">
            <a:avLst/>
          </a:prstGeom>
          <a:noFill/>
          <a:ln>
            <a:noFill/>
          </a:ln>
        </p:spPr>
      </p:pic>
      <p:sp>
        <p:nvSpPr>
          <p:cNvPr id="286" name="Google Shape;286;p45"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7" name="Google Shape;287;p45"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6"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4" name="Google Shape;294;p46"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7"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1" name="Google Shape;301;p47" descr="Comment Dislike"/>
          <p:cNvPicPr preferRelativeResize="0"/>
          <p:nvPr/>
        </p:nvPicPr>
        <p:blipFill rotWithShape="1">
          <a:blip r:embed="rId4">
            <a:alphaModFix/>
          </a:blip>
          <a:srcRect/>
          <a:stretch/>
        </p:blipFill>
        <p:spPr>
          <a:xfrm>
            <a:off x="604600" y="159010"/>
            <a:ext cx="545579" cy="545579"/>
          </a:xfrm>
          <a:prstGeom prst="rect">
            <a:avLst/>
          </a:prstGeom>
          <a:noFill/>
          <a:ln>
            <a:noFill/>
          </a:ln>
        </p:spPr>
      </p:pic>
      <p:pic>
        <p:nvPicPr>
          <p:cNvPr id="302" name="Google Shape;302;p47" descr="Silhouette of a construction site"/>
          <p:cNvPicPr preferRelativeResize="0"/>
          <p:nvPr/>
        </p:nvPicPr>
        <p:blipFill rotWithShape="1">
          <a:blip r:embed="rId5">
            <a:alphaModFix/>
          </a:blip>
          <a:srcRect/>
          <a:stretch/>
        </p:blipFill>
        <p:spPr>
          <a:xfrm>
            <a:off x="829175" y="934400"/>
            <a:ext cx="7485650" cy="49892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8"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9"/>
          <p:cNvSpPr txBox="1"/>
          <p:nvPr/>
        </p:nvSpPr>
        <p:spPr>
          <a:xfrm>
            <a:off x="832533" y="338394"/>
            <a:ext cx="78141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Which is not an example of radiant energy?</a:t>
            </a:r>
            <a:endParaRPr sz="1400" b="0" i="0" u="none" strike="noStrike" cap="none">
              <a:solidFill>
                <a:srgbClr val="000000"/>
              </a:solidFill>
              <a:latin typeface="Arial"/>
              <a:ea typeface="Arial"/>
              <a:cs typeface="Arial"/>
              <a:sym typeface="Arial"/>
            </a:endParaRPr>
          </a:p>
        </p:txBody>
      </p:sp>
      <p:pic>
        <p:nvPicPr>
          <p:cNvPr id="315" name="Google Shape;315;p49"/>
          <p:cNvPicPr preferRelativeResize="0"/>
          <p:nvPr/>
        </p:nvPicPr>
        <p:blipFill rotWithShape="1">
          <a:blip r:embed="rId3">
            <a:alphaModFix/>
          </a:blip>
          <a:srcRect/>
          <a:stretch/>
        </p:blipFill>
        <p:spPr>
          <a:xfrm>
            <a:off x="367213" y="2056804"/>
            <a:ext cx="3327400" cy="2438400"/>
          </a:xfrm>
          <a:prstGeom prst="rect">
            <a:avLst/>
          </a:prstGeom>
          <a:noFill/>
          <a:ln>
            <a:noFill/>
          </a:ln>
        </p:spPr>
      </p:pic>
      <p:pic>
        <p:nvPicPr>
          <p:cNvPr id="316" name="Google Shape;316;p49"/>
          <p:cNvPicPr preferRelativeResize="0"/>
          <p:nvPr/>
        </p:nvPicPr>
        <p:blipFill rotWithShape="1">
          <a:blip r:embed="rId4">
            <a:alphaModFix/>
          </a:blip>
          <a:srcRect/>
          <a:stretch/>
        </p:blipFill>
        <p:spPr>
          <a:xfrm>
            <a:off x="5454257" y="2188768"/>
            <a:ext cx="2590800" cy="2590800"/>
          </a:xfrm>
          <a:prstGeom prst="rect">
            <a:avLst/>
          </a:prstGeom>
          <a:noFill/>
          <a:ln>
            <a:noFill/>
          </a:ln>
        </p:spPr>
      </p:pic>
      <p:sp>
        <p:nvSpPr>
          <p:cNvPr id="317" name="Google Shape;317;p49"/>
          <p:cNvSpPr/>
          <p:nvPr/>
        </p:nvSpPr>
        <p:spPr>
          <a:xfrm>
            <a:off x="7665689" y="2826332"/>
            <a:ext cx="737998" cy="214441"/>
          </a:xfrm>
          <a:prstGeom prst="leftArrow">
            <a:avLst>
              <a:gd name="adj1" fmla="val 50000"/>
              <a:gd name="adj2" fmla="val 50000"/>
            </a:avLst>
          </a:prstGeom>
          <a:solidFill>
            <a:schemeClr val="dk1"/>
          </a:solidFill>
          <a:ln w="9525" cap="flat" cmpd="sng">
            <a:solidFill>
              <a:schemeClr val="dk1"/>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8" name="Google Shape;318;p49"/>
          <p:cNvSpPr txBox="1"/>
          <p:nvPr/>
        </p:nvSpPr>
        <p:spPr>
          <a:xfrm>
            <a:off x="6513159" y="2287636"/>
            <a:ext cx="2305059"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visible light</a:t>
            </a:r>
            <a:endParaRPr sz="1400" b="0" i="0" u="none" strike="noStrike" cap="none">
              <a:solidFill>
                <a:srgbClr val="000000"/>
              </a:solidFill>
              <a:latin typeface="Arial"/>
              <a:ea typeface="Arial"/>
              <a:cs typeface="Arial"/>
              <a:sym typeface="Arial"/>
            </a:endParaRPr>
          </a:p>
        </p:txBody>
      </p:sp>
      <p:pic>
        <p:nvPicPr>
          <p:cNvPr id="319" name="Google Shape;319;p49" descr="Fishbowl"/>
          <p:cNvPicPr preferRelativeResize="0"/>
          <p:nvPr/>
        </p:nvPicPr>
        <p:blipFill rotWithShape="1">
          <a:blip r:embed="rId5">
            <a:alphaModFix/>
          </a:blip>
          <a:srcRect/>
          <a:stretch/>
        </p:blipFill>
        <p:spPr>
          <a:xfrm>
            <a:off x="3566711" y="1421334"/>
            <a:ext cx="2066626" cy="2066626"/>
          </a:xfrm>
          <a:prstGeom prst="rect">
            <a:avLst/>
          </a:prstGeom>
          <a:noFill/>
          <a:ln>
            <a:noFill/>
          </a:ln>
        </p:spPr>
      </p:pic>
      <p:sp>
        <p:nvSpPr>
          <p:cNvPr id="320" name="Google Shape;320;p49" descr="Questions"/>
          <p:cNvSpPr/>
          <p:nvPr/>
        </p:nvSpPr>
        <p:spPr>
          <a:xfrm>
            <a:off x="166171" y="170580"/>
            <a:ext cx="666342" cy="648286"/>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50"/>
          <p:cNvSpPr txBox="1"/>
          <p:nvPr/>
        </p:nvSpPr>
        <p:spPr>
          <a:xfrm>
            <a:off x="832533" y="318319"/>
            <a:ext cx="78141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Which is not an example of radiant energy?</a:t>
            </a:r>
            <a:endParaRPr sz="1400" b="0" i="0" u="none" strike="noStrike" cap="none">
              <a:solidFill>
                <a:srgbClr val="000000"/>
              </a:solidFill>
              <a:latin typeface="Arial"/>
              <a:ea typeface="Arial"/>
              <a:cs typeface="Arial"/>
              <a:sym typeface="Arial"/>
            </a:endParaRPr>
          </a:p>
        </p:txBody>
      </p:sp>
      <p:pic>
        <p:nvPicPr>
          <p:cNvPr id="327" name="Google Shape;327;p50"/>
          <p:cNvPicPr preferRelativeResize="0"/>
          <p:nvPr/>
        </p:nvPicPr>
        <p:blipFill rotWithShape="1">
          <a:blip r:embed="rId3">
            <a:alphaModFix/>
          </a:blip>
          <a:srcRect/>
          <a:stretch/>
        </p:blipFill>
        <p:spPr>
          <a:xfrm>
            <a:off x="123390" y="2008149"/>
            <a:ext cx="3327400" cy="2438400"/>
          </a:xfrm>
          <a:prstGeom prst="rect">
            <a:avLst/>
          </a:prstGeom>
          <a:noFill/>
          <a:ln>
            <a:noFill/>
          </a:ln>
        </p:spPr>
      </p:pic>
      <p:pic>
        <p:nvPicPr>
          <p:cNvPr id="328" name="Google Shape;328;p50"/>
          <p:cNvPicPr preferRelativeResize="0"/>
          <p:nvPr/>
        </p:nvPicPr>
        <p:blipFill rotWithShape="1">
          <a:blip r:embed="rId4">
            <a:alphaModFix/>
          </a:blip>
          <a:srcRect/>
          <a:stretch/>
        </p:blipFill>
        <p:spPr>
          <a:xfrm>
            <a:off x="5454257" y="2188768"/>
            <a:ext cx="2590800" cy="2590800"/>
          </a:xfrm>
          <a:prstGeom prst="rect">
            <a:avLst/>
          </a:prstGeom>
          <a:noFill/>
          <a:ln>
            <a:noFill/>
          </a:ln>
        </p:spPr>
      </p:pic>
      <p:sp>
        <p:nvSpPr>
          <p:cNvPr id="329" name="Google Shape;329;p50"/>
          <p:cNvSpPr/>
          <p:nvPr/>
        </p:nvSpPr>
        <p:spPr>
          <a:xfrm>
            <a:off x="7665689" y="2826332"/>
            <a:ext cx="737998" cy="214441"/>
          </a:xfrm>
          <a:prstGeom prst="leftArrow">
            <a:avLst>
              <a:gd name="adj1" fmla="val 50000"/>
              <a:gd name="adj2" fmla="val 50000"/>
            </a:avLst>
          </a:prstGeom>
          <a:solidFill>
            <a:schemeClr val="dk1"/>
          </a:solidFill>
          <a:ln w="9525" cap="flat" cmpd="sng">
            <a:solidFill>
              <a:schemeClr val="dk1"/>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0" name="Google Shape;330;p50"/>
          <p:cNvSpPr txBox="1"/>
          <p:nvPr/>
        </p:nvSpPr>
        <p:spPr>
          <a:xfrm>
            <a:off x="6513159" y="2287636"/>
            <a:ext cx="2305059"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visible light</a:t>
            </a:r>
            <a:endParaRPr sz="1400" b="0" i="0" u="none" strike="noStrike" cap="none">
              <a:solidFill>
                <a:srgbClr val="000000"/>
              </a:solidFill>
              <a:latin typeface="Arial"/>
              <a:ea typeface="Arial"/>
              <a:cs typeface="Arial"/>
              <a:sym typeface="Arial"/>
            </a:endParaRPr>
          </a:p>
        </p:txBody>
      </p:sp>
      <p:pic>
        <p:nvPicPr>
          <p:cNvPr id="331" name="Google Shape;331;p50" descr="Fishbowl"/>
          <p:cNvPicPr preferRelativeResize="0"/>
          <p:nvPr/>
        </p:nvPicPr>
        <p:blipFill rotWithShape="1">
          <a:blip r:embed="rId5">
            <a:alphaModFix/>
          </a:blip>
          <a:srcRect/>
          <a:stretch/>
        </p:blipFill>
        <p:spPr>
          <a:xfrm>
            <a:off x="3566711" y="1421334"/>
            <a:ext cx="2066626" cy="2066626"/>
          </a:xfrm>
          <a:prstGeom prst="rect">
            <a:avLst/>
          </a:prstGeom>
          <a:noFill/>
          <a:ln>
            <a:noFill/>
          </a:ln>
        </p:spPr>
      </p:pic>
      <p:sp>
        <p:nvSpPr>
          <p:cNvPr id="332" name="Google Shape;332;p50"/>
          <p:cNvSpPr/>
          <p:nvPr/>
        </p:nvSpPr>
        <p:spPr>
          <a:xfrm>
            <a:off x="3528566" y="1362374"/>
            <a:ext cx="2305059" cy="2066626"/>
          </a:xfrm>
          <a:prstGeom prst="ellipse">
            <a:avLst/>
          </a:prstGeom>
          <a:noFill/>
          <a:ln w="28575"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3" name="Google Shape;333;p50" descr="Questions"/>
          <p:cNvSpPr/>
          <p:nvPr/>
        </p:nvSpPr>
        <p:spPr>
          <a:xfrm>
            <a:off x="166171" y="170580"/>
            <a:ext cx="666342" cy="648286"/>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gdebf9b0db4_0_2" descr="Artificial Intelligence"/>
          <p:cNvSpPr/>
          <p:nvPr/>
        </p:nvSpPr>
        <p:spPr>
          <a:xfrm>
            <a:off x="892768" y="1482969"/>
            <a:ext cx="4185000" cy="3892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0" name="Google Shape;340;gdebf9b0db4_0_2"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gdebf9b0db4_0_8"/>
          <p:cNvSpPr/>
          <p:nvPr/>
        </p:nvSpPr>
        <p:spPr>
          <a:xfrm>
            <a:off x="2685600" y="1658325"/>
            <a:ext cx="3772800" cy="2291700"/>
          </a:xfrm>
          <a:prstGeom prst="ellipse">
            <a:avLst/>
          </a:prstGeom>
          <a:solidFill>
            <a:schemeClr val="lt1"/>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7" name="Google Shape;347;gdebf9b0db4_0_8"/>
          <p:cNvSpPr txBox="1"/>
          <p:nvPr/>
        </p:nvSpPr>
        <p:spPr>
          <a:xfrm>
            <a:off x="2057400" y="1905150"/>
            <a:ext cx="5029200" cy="3047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radiant energy</a:t>
            </a:r>
            <a:endParaRPr sz="1400" b="0" i="0" u="none" strike="noStrike" cap="none">
              <a:solidFill>
                <a:srgbClr val="000000"/>
              </a:solidFill>
              <a:latin typeface="Arial"/>
              <a:ea typeface="Arial"/>
              <a:cs typeface="Arial"/>
              <a:sym typeface="Arial"/>
            </a:endParaRPr>
          </a:p>
        </p:txBody>
      </p:sp>
      <p:sp>
        <p:nvSpPr>
          <p:cNvPr id="348" name="Google Shape;348;gdebf9b0db4_0_8" descr="Artificial Intelligence"/>
          <p:cNvSpPr/>
          <p:nvPr/>
        </p:nvSpPr>
        <p:spPr>
          <a:xfrm>
            <a:off x="229100" y="131025"/>
            <a:ext cx="778800" cy="778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9" name="Google Shape;349;gdebf9b0db4_0_8" descr="Labor"/>
          <p:cNvPicPr preferRelativeResize="0"/>
          <p:nvPr/>
        </p:nvPicPr>
        <p:blipFill rotWithShape="1">
          <a:blip r:embed="rId4">
            <a:alphaModFix/>
          </a:blip>
          <a:srcRect/>
          <a:stretch/>
        </p:blipFill>
        <p:spPr>
          <a:xfrm>
            <a:off x="1007900" y="188477"/>
            <a:ext cx="663600" cy="663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4"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4"/>
          <p:cNvSpPr txBox="1"/>
          <p:nvPr/>
        </p:nvSpPr>
        <p:spPr>
          <a:xfrm>
            <a:off x="615000" y="236550"/>
            <a:ext cx="81918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a:t>
            </a:r>
            <a:r>
              <a:rPr lang="en-US" sz="3000" b="0" i="0" u="none" strike="noStrike" cap="none">
                <a:solidFill>
                  <a:schemeClr val="dk1"/>
                </a:solidFill>
                <a:latin typeface="Calibri"/>
                <a:ea typeface="Calibri"/>
                <a:cs typeface="Calibri"/>
                <a:sym typeface="Calibri"/>
              </a:rPr>
              <a:t> How can radiant energy be converted into other forms of energy?</a:t>
            </a:r>
            <a:endParaRPr sz="1400" b="0" i="0" u="none" strike="noStrike" cap="none">
              <a:solidFill>
                <a:srgbClr val="000000"/>
              </a:solidFill>
              <a:latin typeface="Arial"/>
              <a:ea typeface="Arial"/>
              <a:cs typeface="Arial"/>
              <a:sym typeface="Arial"/>
            </a:endParaRPr>
          </a:p>
        </p:txBody>
      </p:sp>
      <p:pic>
        <p:nvPicPr>
          <p:cNvPr id="130" name="Google Shape;130;p4"/>
          <p:cNvPicPr preferRelativeResize="0"/>
          <p:nvPr/>
        </p:nvPicPr>
        <p:blipFill rotWithShape="1">
          <a:blip r:embed="rId4">
            <a:alphaModFix/>
          </a:blip>
          <a:srcRect/>
          <a:stretch/>
        </p:blipFill>
        <p:spPr>
          <a:xfrm>
            <a:off x="615071" y="1765770"/>
            <a:ext cx="7913864" cy="43684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gdebf9b0db4_0_16"/>
          <p:cNvSpPr txBox="1"/>
          <p:nvPr/>
        </p:nvSpPr>
        <p:spPr>
          <a:xfrm>
            <a:off x="229097" y="5523939"/>
            <a:ext cx="50148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radiate</a:t>
            </a:r>
            <a:r>
              <a:rPr lang="en-US" sz="3200" b="0" i="0" u="none" strike="noStrike" cap="none">
                <a:solidFill>
                  <a:schemeClr val="dk1"/>
                </a:solidFill>
                <a:latin typeface="Calibri"/>
                <a:ea typeface="Calibri"/>
                <a:cs typeface="Calibri"/>
                <a:sym typeface="Calibri"/>
              </a:rPr>
              <a:t>: to emit or give off</a:t>
            </a:r>
            <a:endParaRPr sz="1400" b="0" i="0" u="none" strike="noStrike" cap="none">
              <a:solidFill>
                <a:srgbClr val="000000"/>
              </a:solidFill>
              <a:latin typeface="Arial"/>
              <a:ea typeface="Arial"/>
              <a:cs typeface="Arial"/>
              <a:sym typeface="Arial"/>
            </a:endParaRPr>
          </a:p>
        </p:txBody>
      </p:sp>
      <p:sp>
        <p:nvSpPr>
          <p:cNvPr id="356" name="Google Shape;356;gdebf9b0db4_0_16"/>
          <p:cNvSpPr/>
          <p:nvPr/>
        </p:nvSpPr>
        <p:spPr>
          <a:xfrm rot="2106796">
            <a:off x="1825345" y="3498141"/>
            <a:ext cx="522606" cy="1961736"/>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7" name="Google Shape;357;gdebf9b0db4_0_16" descr="Artificial Intelligence"/>
          <p:cNvSpPr/>
          <p:nvPr/>
        </p:nvSpPr>
        <p:spPr>
          <a:xfrm>
            <a:off x="229100" y="131025"/>
            <a:ext cx="778800" cy="778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8" name="Google Shape;358;gdebf9b0db4_0_16" descr="Labor"/>
          <p:cNvPicPr preferRelativeResize="0"/>
          <p:nvPr/>
        </p:nvPicPr>
        <p:blipFill rotWithShape="1">
          <a:blip r:embed="rId4">
            <a:alphaModFix/>
          </a:blip>
          <a:srcRect/>
          <a:stretch/>
        </p:blipFill>
        <p:spPr>
          <a:xfrm>
            <a:off x="1007900" y="188477"/>
            <a:ext cx="663600" cy="663600"/>
          </a:xfrm>
          <a:prstGeom prst="rect">
            <a:avLst/>
          </a:prstGeom>
          <a:noFill/>
          <a:ln>
            <a:noFill/>
          </a:ln>
        </p:spPr>
      </p:pic>
      <p:sp>
        <p:nvSpPr>
          <p:cNvPr id="359" name="Google Shape;359;gdebf9b0db4_0_16"/>
          <p:cNvSpPr/>
          <p:nvPr/>
        </p:nvSpPr>
        <p:spPr>
          <a:xfrm>
            <a:off x="2685600" y="1658325"/>
            <a:ext cx="3772800" cy="2291700"/>
          </a:xfrm>
          <a:prstGeom prst="ellipse">
            <a:avLst/>
          </a:prstGeom>
          <a:solidFill>
            <a:schemeClr val="lt1"/>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0" name="Google Shape;360;gdebf9b0db4_0_16"/>
          <p:cNvSpPr txBox="1"/>
          <p:nvPr/>
        </p:nvSpPr>
        <p:spPr>
          <a:xfrm>
            <a:off x="2057400" y="1905150"/>
            <a:ext cx="5029200" cy="3047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radiant energy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2" descr="Questions"/>
          <p:cNvSpPr/>
          <p:nvPr/>
        </p:nvSpPr>
        <p:spPr>
          <a:xfrm>
            <a:off x="1905000" y="908562"/>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6" descr="Questions"/>
          <p:cNvSpPr/>
          <p:nvPr/>
        </p:nvSpPr>
        <p:spPr>
          <a:xfrm>
            <a:off x="166171" y="170580"/>
            <a:ext cx="666342" cy="64828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56"/>
          <p:cNvSpPr/>
          <p:nvPr/>
        </p:nvSpPr>
        <p:spPr>
          <a:xfrm>
            <a:off x="499342" y="909559"/>
            <a:ext cx="79629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dirty="0">
                <a:latin typeface="Calibri"/>
                <a:ea typeface="Calibri"/>
                <a:cs typeface="Calibri"/>
                <a:sym typeface="Calibri"/>
              </a:rPr>
              <a:t>What is radiant energy?</a:t>
            </a:r>
            <a:endParaRPr sz="3600" b="0" i="0" u="none" strike="noStrike" cap="none" dirty="0">
              <a:solidFill>
                <a:srgbClr val="000000"/>
              </a:solidFill>
              <a:latin typeface="Calibri"/>
              <a:ea typeface="Calibri"/>
              <a:cs typeface="Calibri"/>
              <a:sym typeface="Calibri"/>
            </a:endParaRPr>
          </a:p>
        </p:txBody>
      </p:sp>
      <p:sp>
        <p:nvSpPr>
          <p:cNvPr id="374" name="Google Shape;374;p56"/>
          <p:cNvSpPr/>
          <p:nvPr/>
        </p:nvSpPr>
        <p:spPr>
          <a:xfrm>
            <a:off x="3711208" y="3694990"/>
            <a:ext cx="725700" cy="775200"/>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75" name="Google Shape;375;p56"/>
          <p:cNvPicPr preferRelativeResize="0"/>
          <p:nvPr/>
        </p:nvPicPr>
        <p:blipFill rotWithShape="1">
          <a:blip r:embed="rId4">
            <a:alphaModFix/>
          </a:blip>
          <a:srcRect/>
          <a:stretch/>
        </p:blipFill>
        <p:spPr>
          <a:xfrm>
            <a:off x="1174750" y="2349500"/>
            <a:ext cx="6794500" cy="2159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ge0efab35ca_1_5" descr="Questions"/>
          <p:cNvSpPr/>
          <p:nvPr/>
        </p:nvSpPr>
        <p:spPr>
          <a:xfrm>
            <a:off x="166171" y="170580"/>
            <a:ext cx="666300" cy="648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ge0efab35ca_1_5"/>
          <p:cNvSpPr/>
          <p:nvPr/>
        </p:nvSpPr>
        <p:spPr>
          <a:xfrm>
            <a:off x="832532" y="549963"/>
            <a:ext cx="79629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What is an example of radiant energy?</a:t>
            </a:r>
            <a:endParaRPr sz="3600" b="0" i="0" u="none" strike="noStrike" cap="none">
              <a:solidFill>
                <a:srgbClr val="000000"/>
              </a:solidFill>
              <a:latin typeface="Calibri"/>
              <a:ea typeface="Calibri"/>
              <a:cs typeface="Calibri"/>
              <a:sym typeface="Calibri"/>
            </a:endParaRPr>
          </a:p>
        </p:txBody>
      </p:sp>
      <p:pic>
        <p:nvPicPr>
          <p:cNvPr id="383" name="Google Shape;383;ge0efab35ca_1_5"/>
          <p:cNvPicPr preferRelativeResize="0"/>
          <p:nvPr/>
        </p:nvPicPr>
        <p:blipFill>
          <a:blip r:embed="rId4">
            <a:alphaModFix/>
          </a:blip>
          <a:stretch>
            <a:fillRect/>
          </a:stretch>
        </p:blipFill>
        <p:spPr>
          <a:xfrm>
            <a:off x="1313013" y="1757429"/>
            <a:ext cx="6517975" cy="42806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58"/>
          <p:cNvSpPr txBox="1"/>
          <p:nvPr/>
        </p:nvSpPr>
        <p:spPr>
          <a:xfrm>
            <a:off x="2585397" y="372006"/>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390" name="Google Shape;390;p58" descr="Rewind"/>
          <p:cNvSpPr/>
          <p:nvPr/>
        </p:nvSpPr>
        <p:spPr>
          <a:xfrm>
            <a:off x="1928395" y="129540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60"/>
          <p:cNvSpPr/>
          <p:nvPr/>
        </p:nvSpPr>
        <p:spPr>
          <a:xfrm>
            <a:off x="733727" y="350675"/>
            <a:ext cx="8086500" cy="1200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sng" strike="noStrike" cap="none">
                <a:solidFill>
                  <a:srgbClr val="000000"/>
                </a:solidFill>
                <a:latin typeface="Calibri"/>
                <a:ea typeface="Calibri"/>
                <a:cs typeface="Calibri"/>
                <a:sym typeface="Calibri"/>
              </a:rPr>
              <a:t>Radiant </a:t>
            </a:r>
            <a:r>
              <a:rPr lang="en-US" sz="3600" b="1" u="sng">
                <a:latin typeface="Calibri"/>
                <a:ea typeface="Calibri"/>
                <a:cs typeface="Calibri"/>
                <a:sym typeface="Calibri"/>
              </a:rPr>
              <a:t>E</a:t>
            </a:r>
            <a:r>
              <a:rPr lang="en-US" sz="3600" b="1" i="0" u="sng" strike="noStrike" cap="none">
                <a:solidFill>
                  <a:srgbClr val="000000"/>
                </a:solidFill>
                <a:latin typeface="Calibri"/>
                <a:ea typeface="Calibri"/>
                <a:cs typeface="Calibri"/>
                <a:sym typeface="Calibri"/>
              </a:rPr>
              <a:t>nergy:</a:t>
            </a:r>
            <a:r>
              <a:rPr lang="en-US" sz="3600" b="0" i="0" u="none" strike="noStrike" cap="none">
                <a:solidFill>
                  <a:srgbClr val="000000"/>
                </a:solidFill>
                <a:latin typeface="Calibri"/>
                <a:ea typeface="Calibri"/>
                <a:cs typeface="Calibri"/>
                <a:sym typeface="Calibri"/>
              </a:rPr>
              <a:t> light energy, energy from light</a:t>
            </a:r>
            <a:endParaRPr sz="1400" b="0" i="0" u="none" strike="noStrike" cap="none">
              <a:solidFill>
                <a:srgbClr val="000000"/>
              </a:solidFill>
              <a:latin typeface="Arial"/>
              <a:ea typeface="Arial"/>
              <a:cs typeface="Arial"/>
              <a:sym typeface="Arial"/>
            </a:endParaRPr>
          </a:p>
        </p:txBody>
      </p:sp>
      <p:sp>
        <p:nvSpPr>
          <p:cNvPr id="397" name="Google Shape;397;p60"/>
          <p:cNvSpPr/>
          <p:nvPr/>
        </p:nvSpPr>
        <p:spPr>
          <a:xfrm>
            <a:off x="3711208" y="3694990"/>
            <a:ext cx="725746" cy="775288"/>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98" name="Google Shape;398;p60"/>
          <p:cNvPicPr preferRelativeResize="0"/>
          <p:nvPr/>
        </p:nvPicPr>
        <p:blipFill rotWithShape="1">
          <a:blip r:embed="rId3">
            <a:alphaModFix/>
          </a:blip>
          <a:srcRect/>
          <a:stretch/>
        </p:blipFill>
        <p:spPr>
          <a:xfrm>
            <a:off x="1174750" y="2349500"/>
            <a:ext cx="6794500" cy="2159000"/>
          </a:xfrm>
          <a:prstGeom prst="rect">
            <a:avLst/>
          </a:prstGeom>
          <a:noFill/>
          <a:ln>
            <a:noFill/>
          </a:ln>
        </p:spPr>
      </p:pic>
      <p:sp>
        <p:nvSpPr>
          <p:cNvPr id="399" name="Google Shape;399;p60"/>
          <p:cNvSpPr/>
          <p:nvPr/>
        </p:nvSpPr>
        <p:spPr>
          <a:xfrm>
            <a:off x="5517326" y="2771242"/>
            <a:ext cx="610288" cy="1286648"/>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0" name="Google Shape;400;p60" descr="Rewind"/>
          <p:cNvSpPr/>
          <p:nvPr/>
        </p:nvSpPr>
        <p:spPr>
          <a:xfrm>
            <a:off x="0" y="45335"/>
            <a:ext cx="676210" cy="67461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7"/>
          <p:cNvSpPr txBox="1"/>
          <p:nvPr/>
        </p:nvSpPr>
        <p:spPr>
          <a:xfrm>
            <a:off x="2286008" y="1419216"/>
            <a:ext cx="4572000" cy="7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4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Energy Skate Park</a:t>
            </a:r>
            <a:endParaRPr sz="4200" b="0" i="0" u="none" strike="noStrike" cap="none">
              <a:solidFill>
                <a:schemeClr val="dk1"/>
              </a:solidFill>
              <a:latin typeface="Calibri"/>
              <a:ea typeface="Calibri"/>
              <a:cs typeface="Calibri"/>
              <a:sym typeface="Calibri"/>
            </a:endParaRPr>
          </a:p>
        </p:txBody>
      </p:sp>
      <p:sp>
        <p:nvSpPr>
          <p:cNvPr id="406" name="Google Shape;406;p57" descr="Laptop"/>
          <p:cNvSpPr/>
          <p:nvPr/>
        </p:nvSpPr>
        <p:spPr>
          <a:xfrm>
            <a:off x="44367"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57"/>
          <p:cNvSpPr txBox="1"/>
          <p:nvPr/>
        </p:nvSpPr>
        <p:spPr>
          <a:xfrm>
            <a:off x="1768509" y="318460"/>
            <a:ext cx="56070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pic>
        <p:nvPicPr>
          <p:cNvPr id="408" name="Google Shape;408;p57" descr="Right pointing backhand index"/>
          <p:cNvPicPr preferRelativeResize="0"/>
          <p:nvPr/>
        </p:nvPicPr>
        <p:blipFill rotWithShape="1">
          <a:blip r:embed="rId5">
            <a:alphaModFix/>
          </a:blip>
          <a:srcRect/>
          <a:stretch/>
        </p:blipFill>
        <p:spPr>
          <a:xfrm rot="-2702695">
            <a:off x="1611688" y="1608606"/>
            <a:ext cx="914400" cy="914400"/>
          </a:xfrm>
          <a:prstGeom prst="rect">
            <a:avLst/>
          </a:prstGeom>
          <a:noFill/>
          <a:ln>
            <a:noFill/>
          </a:ln>
        </p:spPr>
      </p:pic>
      <p:sp>
        <p:nvSpPr>
          <p:cNvPr id="409" name="Google Shape;409;p57"/>
          <p:cNvSpPr txBox="1"/>
          <p:nvPr/>
        </p:nvSpPr>
        <p:spPr>
          <a:xfrm>
            <a:off x="779597" y="2527459"/>
            <a:ext cx="5240847" cy="36933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00A6D3"/>
                </a:solidFill>
                <a:latin typeface="Helvetica Neue"/>
                <a:ea typeface="Helvetica Neue"/>
                <a:cs typeface="Helvetica Neue"/>
                <a:sym typeface="Helvetica Neue"/>
              </a:rPr>
              <a:t>Topics</a:t>
            </a:r>
            <a:endParaRPr sz="1400" b="0" i="0" u="none" strike="noStrike" cap="none">
              <a:solidFill>
                <a:srgbClr val="000000"/>
              </a:solidFill>
              <a:latin typeface="Arial"/>
              <a:ea typeface="Arial"/>
              <a:cs typeface="Arial"/>
              <a:sym typeface="Arial"/>
            </a:endParaRPr>
          </a:p>
          <a:p>
            <a:pPr marL="0" marR="0" lvl="0" indent="-114300" algn="l" rtl="0">
              <a:lnSpc>
                <a:spcPct val="100000"/>
              </a:lnSpc>
              <a:spcBef>
                <a:spcPts val="0"/>
              </a:spcBef>
              <a:spcAft>
                <a:spcPts val="0"/>
              </a:spcAft>
              <a:buClr>
                <a:srgbClr val="000000"/>
              </a:buClr>
              <a:buSzPts val="1800"/>
              <a:buFont typeface="Arial"/>
              <a:buChar char="•"/>
            </a:pPr>
            <a:r>
              <a:rPr lang="en-US" sz="1800" b="0" i="1" u="none" strike="noStrike" cap="none">
                <a:solidFill>
                  <a:srgbClr val="000000"/>
                </a:solidFill>
                <a:latin typeface="Helvetica Neue"/>
                <a:ea typeface="Helvetica Neue"/>
                <a:cs typeface="Helvetica Neue"/>
                <a:sym typeface="Helvetica Neue"/>
              </a:rPr>
              <a:t>Conservation of Energy</a:t>
            </a:r>
            <a:endParaRPr sz="1400" b="0" i="0" u="none" strike="noStrike" cap="none">
              <a:solidFill>
                <a:srgbClr val="000000"/>
              </a:solidFill>
              <a:latin typeface="Arial"/>
              <a:ea typeface="Arial"/>
              <a:cs typeface="Arial"/>
              <a:sym typeface="Arial"/>
            </a:endParaRPr>
          </a:p>
          <a:p>
            <a:pPr marL="0" marR="0" lvl="0" indent="-114300" algn="l" rtl="0">
              <a:lnSpc>
                <a:spcPct val="100000"/>
              </a:lnSpc>
              <a:spcBef>
                <a:spcPts val="0"/>
              </a:spcBef>
              <a:spcAft>
                <a:spcPts val="0"/>
              </a:spcAft>
              <a:buClr>
                <a:srgbClr val="000000"/>
              </a:buClr>
              <a:buSzPts val="1800"/>
              <a:buFont typeface="Arial"/>
              <a:buChar char="•"/>
            </a:pPr>
            <a:r>
              <a:rPr lang="en-US" sz="1800" b="0" i="1" u="none" strike="noStrike" cap="none">
                <a:solidFill>
                  <a:srgbClr val="000000"/>
                </a:solidFill>
                <a:latin typeface="Helvetica Neue"/>
                <a:ea typeface="Helvetica Neue"/>
                <a:cs typeface="Helvetica Neue"/>
                <a:sym typeface="Helvetica Neue"/>
              </a:rPr>
              <a:t>Kinetic Energy</a:t>
            </a:r>
            <a:endParaRPr sz="1400" b="0" i="0" u="none" strike="noStrike" cap="none">
              <a:solidFill>
                <a:srgbClr val="000000"/>
              </a:solidFill>
              <a:latin typeface="Arial"/>
              <a:ea typeface="Arial"/>
              <a:cs typeface="Arial"/>
              <a:sym typeface="Arial"/>
            </a:endParaRPr>
          </a:p>
          <a:p>
            <a:pPr marL="0" marR="0" lvl="0" indent="-114300" algn="l" rtl="0">
              <a:lnSpc>
                <a:spcPct val="100000"/>
              </a:lnSpc>
              <a:spcBef>
                <a:spcPts val="0"/>
              </a:spcBef>
              <a:spcAft>
                <a:spcPts val="0"/>
              </a:spcAft>
              <a:buClr>
                <a:srgbClr val="000000"/>
              </a:buClr>
              <a:buSzPts val="1800"/>
              <a:buFont typeface="Arial"/>
              <a:buChar char="•"/>
            </a:pPr>
            <a:r>
              <a:rPr lang="en-US" sz="1800" b="0" i="1" u="none" strike="noStrike" cap="none">
                <a:solidFill>
                  <a:srgbClr val="000000"/>
                </a:solidFill>
                <a:latin typeface="Helvetica Neue"/>
                <a:ea typeface="Helvetica Neue"/>
                <a:cs typeface="Helvetica Neue"/>
                <a:sym typeface="Helvetica Neue"/>
              </a:rPr>
              <a:t>Potential Energy</a:t>
            </a:r>
            <a:endParaRPr sz="1400" b="0" i="0" u="none" strike="noStrike" cap="none">
              <a:solidFill>
                <a:srgbClr val="000000"/>
              </a:solidFill>
              <a:latin typeface="Arial"/>
              <a:ea typeface="Arial"/>
              <a:cs typeface="Arial"/>
              <a:sym typeface="Arial"/>
            </a:endParaRPr>
          </a:p>
          <a:p>
            <a:pPr marL="0" marR="0" lvl="0" indent="-114300" algn="l" rtl="0">
              <a:lnSpc>
                <a:spcPct val="100000"/>
              </a:lnSpc>
              <a:spcBef>
                <a:spcPts val="0"/>
              </a:spcBef>
              <a:spcAft>
                <a:spcPts val="0"/>
              </a:spcAft>
              <a:buClr>
                <a:srgbClr val="000000"/>
              </a:buClr>
              <a:buSzPts val="1800"/>
              <a:buFont typeface="Arial"/>
              <a:buChar char="•"/>
            </a:pPr>
            <a:r>
              <a:rPr lang="en-US" sz="1800" b="0" i="1" u="none" strike="noStrike" cap="none">
                <a:solidFill>
                  <a:srgbClr val="000000"/>
                </a:solidFill>
                <a:latin typeface="Helvetica Neue"/>
                <a:ea typeface="Helvetica Neue"/>
                <a:cs typeface="Helvetica Neue"/>
                <a:sym typeface="Helvetica Neue"/>
              </a:rPr>
              <a:t>Thermal Energy</a:t>
            </a:r>
            <a:endParaRPr sz="1400" b="0" i="0" u="none" strike="noStrike" cap="none">
              <a:solidFill>
                <a:srgbClr val="000000"/>
              </a:solidFill>
              <a:latin typeface="Arial"/>
              <a:ea typeface="Arial"/>
              <a:cs typeface="Arial"/>
              <a:sym typeface="Arial"/>
            </a:endParaRPr>
          </a:p>
          <a:p>
            <a:pPr marL="0" marR="0" lvl="0" indent="-114300" algn="l" rtl="0">
              <a:lnSpc>
                <a:spcPct val="100000"/>
              </a:lnSpc>
              <a:spcBef>
                <a:spcPts val="0"/>
              </a:spcBef>
              <a:spcAft>
                <a:spcPts val="0"/>
              </a:spcAft>
              <a:buClr>
                <a:srgbClr val="000000"/>
              </a:buClr>
              <a:buSzPts val="1800"/>
              <a:buFont typeface="Arial"/>
              <a:buChar char="•"/>
            </a:pPr>
            <a:r>
              <a:rPr lang="en-US" sz="1800" b="0" i="1" u="none" strike="noStrike" cap="none">
                <a:solidFill>
                  <a:srgbClr val="000000"/>
                </a:solidFill>
                <a:latin typeface="Helvetica Neue"/>
                <a:ea typeface="Helvetica Neue"/>
                <a:cs typeface="Helvetica Neue"/>
                <a:sym typeface="Helvetica Neue"/>
              </a:rPr>
              <a:t>Energy</a:t>
            </a:r>
            <a:endParaRPr sz="1400" b="0" i="0" u="none" strike="noStrike" cap="none">
              <a:solidFill>
                <a:srgbClr val="000000"/>
              </a:solidFill>
              <a:latin typeface="Arial"/>
              <a:ea typeface="Arial"/>
              <a:cs typeface="Arial"/>
              <a:sym typeface="Arial"/>
            </a:endParaRPr>
          </a:p>
          <a:p>
            <a:pPr marL="0" marR="0" lvl="0" indent="-114300" algn="l" rtl="0">
              <a:lnSpc>
                <a:spcPct val="100000"/>
              </a:lnSpc>
              <a:spcBef>
                <a:spcPts val="0"/>
              </a:spcBef>
              <a:spcAft>
                <a:spcPts val="0"/>
              </a:spcAft>
              <a:buClr>
                <a:srgbClr val="000000"/>
              </a:buClr>
              <a:buSzPts val="1800"/>
              <a:buFont typeface="Arial"/>
              <a:buChar char="•"/>
            </a:pPr>
            <a:r>
              <a:rPr lang="en-US" sz="1800" b="0" i="1" u="none" strike="noStrike" cap="none">
                <a:solidFill>
                  <a:srgbClr val="000000"/>
                </a:solidFill>
                <a:latin typeface="Helvetica Neue"/>
                <a:ea typeface="Helvetica Neue"/>
                <a:cs typeface="Helvetica Neue"/>
                <a:sym typeface="Helvetica Neue"/>
              </a:rPr>
              <a:t>Friction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00A6D3"/>
                </a:solidFill>
                <a:latin typeface="Helvetica Neue"/>
                <a:ea typeface="Helvetica Neue"/>
                <a:cs typeface="Helvetica Neue"/>
                <a:sym typeface="Helvetica Neue"/>
              </a:rPr>
              <a:t>Description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rgbClr val="000000"/>
                </a:solidFill>
                <a:latin typeface="Helvetica Neue"/>
                <a:ea typeface="Helvetica Neue"/>
                <a:cs typeface="Helvetica Neue"/>
                <a:sym typeface="Helvetica Neue"/>
              </a:rPr>
              <a:t>Learn about conservation of energy with a skater gal! Explore different tracks and view the kinetic energy, potential energy and friction as she moves. Build your own tracks, ramps, and jumps for the skater.</a:t>
            </a:r>
            <a:endParaRPr sz="1400" b="0" i="0" u="none" strike="noStrike" cap="none">
              <a:solidFill>
                <a:srgbClr val="000000"/>
              </a:solidFill>
              <a:latin typeface="Arial"/>
              <a:ea typeface="Arial"/>
              <a:cs typeface="Arial"/>
              <a:sym typeface="Arial"/>
            </a:endParaRPr>
          </a:p>
        </p:txBody>
      </p:sp>
      <p:pic>
        <p:nvPicPr>
          <p:cNvPr id="410" name="Google Shape;410;p57"/>
          <p:cNvPicPr preferRelativeResize="0"/>
          <p:nvPr/>
        </p:nvPicPr>
        <p:blipFill>
          <a:blip r:embed="rId6">
            <a:alphaModFix/>
          </a:blip>
          <a:stretch>
            <a:fillRect/>
          </a:stretch>
        </p:blipFill>
        <p:spPr>
          <a:xfrm>
            <a:off x="5461344" y="2439604"/>
            <a:ext cx="2818756" cy="197878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61"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61"/>
          <p:cNvSpPr txBox="1"/>
          <p:nvPr/>
        </p:nvSpPr>
        <p:spPr>
          <a:xfrm>
            <a:off x="615000" y="474100"/>
            <a:ext cx="79140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a:t>
            </a:r>
            <a:r>
              <a:rPr lang="en-US" sz="3000" b="0" i="0" u="none" strike="noStrike" cap="none">
                <a:solidFill>
                  <a:schemeClr val="dk1"/>
                </a:solidFill>
                <a:latin typeface="Calibri"/>
                <a:ea typeface="Calibri"/>
                <a:cs typeface="Calibri"/>
                <a:sym typeface="Calibri"/>
              </a:rPr>
              <a:t> How can radiant energy be converted into other forms of energy?</a:t>
            </a:r>
            <a:endParaRPr sz="1400" b="0" i="0" u="none" strike="noStrike" cap="none">
              <a:solidFill>
                <a:srgbClr val="000000"/>
              </a:solidFill>
              <a:latin typeface="Arial"/>
              <a:ea typeface="Arial"/>
              <a:cs typeface="Arial"/>
              <a:sym typeface="Arial"/>
            </a:endParaRPr>
          </a:p>
        </p:txBody>
      </p:sp>
      <p:pic>
        <p:nvPicPr>
          <p:cNvPr id="418" name="Google Shape;418;p61"/>
          <p:cNvPicPr preferRelativeResize="0"/>
          <p:nvPr/>
        </p:nvPicPr>
        <p:blipFill rotWithShape="1">
          <a:blip r:embed="rId4">
            <a:alphaModFix/>
          </a:blip>
          <a:srcRect/>
          <a:stretch/>
        </p:blipFill>
        <p:spPr>
          <a:xfrm>
            <a:off x="615071" y="1719695"/>
            <a:ext cx="7913864" cy="436845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4" name="Google Shape;424;p6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dfb8369571_0_0"/>
          <p:cNvSpPr txBox="1"/>
          <p:nvPr/>
        </p:nvSpPr>
        <p:spPr>
          <a:xfrm>
            <a:off x="2300997" y="693336"/>
            <a:ext cx="4572414"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600" dirty="0">
                <a:solidFill>
                  <a:srgbClr val="FFC000"/>
                </a:solidFill>
                <a:latin typeface="Calibri"/>
                <a:ea typeface="Calibri"/>
                <a:cs typeface="Calibri"/>
                <a:sym typeface="Calibri"/>
              </a:rPr>
              <a:t>Demonstration</a:t>
            </a:r>
            <a:endParaRPr dirty="0"/>
          </a:p>
        </p:txBody>
      </p:sp>
      <p:sp>
        <p:nvSpPr>
          <p:cNvPr id="137" name="Google Shape;137;gdfb8369571_0_0" descr="Classroom"/>
          <p:cNvSpPr/>
          <p:nvPr/>
        </p:nvSpPr>
        <p:spPr>
          <a:xfrm>
            <a:off x="77646"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8" name="Google Shape;138;gdfb8369571_0_0" descr="Hi everyone - Thanks for watching this video!&#10;If you are interested in doing a weekly 8 lesson zoom online Science Course with me from February to March 2021 here is the eventbrite link for tickets&#10;https://www.eventbrite.com.au/e/make-science-fun-the-book-online-course-pages-70-to-89-ages-5-to-11-tickets-136936046401&#10;&#10;Heat is transferred by Conduction, Convection and Radiation. In this video we explore heat transfer by RADIATION. This is a Science lesson for children." title="Heat transfer by radiation">
            <a:hlinkClick r:id="rId4"/>
          </p:cNvPr>
          <p:cNvPicPr preferRelativeResize="0"/>
          <p:nvPr/>
        </p:nvPicPr>
        <p:blipFill>
          <a:blip r:embed="rId5">
            <a:alphaModFix/>
          </a:blip>
          <a:stretch>
            <a:fillRect/>
          </a:stretch>
        </p:blipFill>
        <p:spPr>
          <a:xfrm>
            <a:off x="3629925" y="2376893"/>
            <a:ext cx="4572000" cy="3429000"/>
          </a:xfrm>
          <a:prstGeom prst="rect">
            <a:avLst/>
          </a:prstGeom>
          <a:noFill/>
          <a:ln>
            <a:noFill/>
          </a:ln>
        </p:spPr>
      </p:pic>
      <p:sp>
        <p:nvSpPr>
          <p:cNvPr id="139" name="Google Shape;139;gdfb8369571_0_0"/>
          <p:cNvSpPr txBox="1"/>
          <p:nvPr/>
        </p:nvSpPr>
        <p:spPr>
          <a:xfrm>
            <a:off x="770800" y="3583500"/>
            <a:ext cx="26484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i="1">
                <a:latin typeface="Calibri"/>
                <a:ea typeface="Calibri"/>
                <a:cs typeface="Calibri"/>
                <a:sym typeface="Calibri"/>
              </a:rPr>
              <a:t>Transfer of heat by radiant energy leads to many interesting effects.</a:t>
            </a:r>
            <a:endParaRPr sz="1800" i="1">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1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grpSp>
        <p:nvGrpSpPr>
          <p:cNvPr id="439" name="Google Shape;439;gdfb8369571_0_84"/>
          <p:cNvGrpSpPr/>
          <p:nvPr/>
        </p:nvGrpSpPr>
        <p:grpSpPr>
          <a:xfrm>
            <a:off x="1505008" y="297180"/>
            <a:ext cx="5828913" cy="6263098"/>
            <a:chOff x="814636" y="0"/>
            <a:chExt cx="5828913" cy="6263098"/>
          </a:xfrm>
        </p:grpSpPr>
        <p:sp>
          <p:nvSpPr>
            <p:cNvPr id="440" name="Google Shape;440;gdfb8369571_0_84"/>
            <p:cNvSpPr/>
            <p:nvPr/>
          </p:nvSpPr>
          <p:spPr>
            <a:xfrm rot="10800000">
              <a:off x="1480849" y="54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gdfb8369571_0_84"/>
            <p:cNvSpPr txBox="1"/>
            <p:nvPr/>
          </p:nvSpPr>
          <p:spPr>
            <a:xfrm>
              <a:off x="1661623" y="68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442" name="Google Shape;442;gdfb8369571_0_84"/>
            <p:cNvSpPr/>
            <p:nvPr/>
          </p:nvSpPr>
          <p:spPr>
            <a:xfrm>
              <a:off x="848401" y="0"/>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gdfb8369571_0_84"/>
            <p:cNvSpPr/>
            <p:nvPr/>
          </p:nvSpPr>
          <p:spPr>
            <a:xfrm rot="10800000">
              <a:off x="1480849" y="938784"/>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gdfb8369571_0_84"/>
            <p:cNvSpPr txBox="1"/>
            <p:nvPr/>
          </p:nvSpPr>
          <p:spPr>
            <a:xfrm>
              <a:off x="1661623" y="93892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445" name="Google Shape;445;gdfb8369571_0_84"/>
            <p:cNvSpPr/>
            <p:nvPr/>
          </p:nvSpPr>
          <p:spPr>
            <a:xfrm>
              <a:off x="824716" y="938929"/>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gdfb8369571_0_84"/>
            <p:cNvSpPr/>
            <p:nvPr/>
          </p:nvSpPr>
          <p:spPr>
            <a:xfrm rot="10800000">
              <a:off x="1480849" y="1877027"/>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gdfb8369571_0_84"/>
            <p:cNvSpPr txBox="1"/>
            <p:nvPr/>
          </p:nvSpPr>
          <p:spPr>
            <a:xfrm>
              <a:off x="1661623" y="1877172"/>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448" name="Google Shape;448;gdfb8369571_0_84"/>
            <p:cNvSpPr/>
            <p:nvPr/>
          </p:nvSpPr>
          <p:spPr>
            <a:xfrm>
              <a:off x="814643" y="1875958"/>
              <a:ext cx="722700" cy="7227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gdfb8369571_0_84"/>
            <p:cNvSpPr/>
            <p:nvPr/>
          </p:nvSpPr>
          <p:spPr>
            <a:xfrm rot="10800000">
              <a:off x="1480849" y="281527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gdfb8369571_0_84"/>
            <p:cNvSpPr txBox="1"/>
            <p:nvPr/>
          </p:nvSpPr>
          <p:spPr>
            <a:xfrm>
              <a:off x="1661623" y="281541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451" name="Google Shape;451;gdfb8369571_0_84"/>
            <p:cNvSpPr/>
            <p:nvPr/>
          </p:nvSpPr>
          <p:spPr>
            <a:xfrm>
              <a:off x="814636" y="2815415"/>
              <a:ext cx="7227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gdfb8369571_0_84"/>
            <p:cNvSpPr/>
            <p:nvPr/>
          </p:nvSpPr>
          <p:spPr>
            <a:xfrm rot="10800000">
              <a:off x="1480849" y="3753610"/>
              <a:ext cx="5162700" cy="1571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gdfb8369571_0_84"/>
            <p:cNvSpPr txBox="1"/>
            <p:nvPr/>
          </p:nvSpPr>
          <p:spPr>
            <a:xfrm>
              <a:off x="1873747" y="3753659"/>
              <a:ext cx="4769700" cy="1571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454" name="Google Shape;454;gdfb8369571_0_84"/>
            <p:cNvSpPr/>
            <p:nvPr/>
          </p:nvSpPr>
          <p:spPr>
            <a:xfrm>
              <a:off x="822078" y="4170465"/>
              <a:ext cx="722700" cy="7227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gdfb8369571_0_84"/>
            <p:cNvSpPr/>
            <p:nvPr/>
          </p:nvSpPr>
          <p:spPr>
            <a:xfrm rot="10800000">
              <a:off x="1480849" y="5540253"/>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gdfb8369571_0_84"/>
            <p:cNvSpPr txBox="1"/>
            <p:nvPr/>
          </p:nvSpPr>
          <p:spPr>
            <a:xfrm>
              <a:off x="1661623" y="554039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457" name="Google Shape;457;gdfb8369571_0_84"/>
            <p:cNvSpPr/>
            <p:nvPr/>
          </p:nvSpPr>
          <p:spPr>
            <a:xfrm>
              <a:off x="826125" y="55313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458" name="Google Shape;458;gdfb8369571_0_84"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459" name="Google Shape;459;gdfb8369571_0_84"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460" name="Google Shape;460;gdfb8369571_0_84"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461" name="Google Shape;461;gdfb8369571_0_84"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462" name="Google Shape;462;gdfb8369571_0_84"/>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3" name="Google Shape;463;gdfb8369571_0_84"/>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gdfb8369571_0_113"/>
          <p:cNvSpPr txBox="1"/>
          <p:nvPr/>
        </p:nvSpPr>
        <p:spPr>
          <a:xfrm>
            <a:off x="1257300" y="368000"/>
            <a:ext cx="6629400" cy="1723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8800" b="0" i="0" u="none" strike="noStrike" cap="none">
                <a:solidFill>
                  <a:schemeClr val="dk1"/>
                </a:solidFill>
                <a:latin typeface="Calibri"/>
                <a:ea typeface="Calibri"/>
                <a:cs typeface="Calibri"/>
                <a:sym typeface="Calibri"/>
              </a:rPr>
              <a:t>Absorption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0" name="Google Shape;470;gdfb8369571_0_113"/>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1" name="Google Shape;471;gdfb8369571_0_113"/>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472" name="Google Shape;472;gdfb8369571_0_113" descr="sunnywindow.jpg"/>
          <p:cNvPicPr preferRelativeResize="0"/>
          <p:nvPr/>
        </p:nvPicPr>
        <p:blipFill rotWithShape="1">
          <a:blip r:embed="rId3">
            <a:alphaModFix/>
          </a:blip>
          <a:srcRect t="13635" b="13642"/>
          <a:stretch/>
        </p:blipFill>
        <p:spPr>
          <a:xfrm>
            <a:off x="457200" y="1867152"/>
            <a:ext cx="8229600" cy="452596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ge0efab35ca_1_19"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ge0efab35ca_1_19"/>
          <p:cNvSpPr txBox="1"/>
          <p:nvPr/>
        </p:nvSpPr>
        <p:spPr>
          <a:xfrm>
            <a:off x="615000" y="236550"/>
            <a:ext cx="81918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a:t>
            </a:r>
            <a:r>
              <a:rPr lang="en-US" sz="3000" b="0" i="0" u="none" strike="noStrike" cap="none">
                <a:solidFill>
                  <a:schemeClr val="dk1"/>
                </a:solidFill>
                <a:latin typeface="Calibri"/>
                <a:ea typeface="Calibri"/>
                <a:cs typeface="Calibri"/>
                <a:sym typeface="Calibri"/>
              </a:rPr>
              <a:t> How can radiant energy be converted into other forms of energy?</a:t>
            </a:r>
            <a:endParaRPr sz="1400" b="0" i="0" u="none" strike="noStrike" cap="none">
              <a:solidFill>
                <a:srgbClr val="000000"/>
              </a:solidFill>
              <a:latin typeface="Arial"/>
              <a:ea typeface="Arial"/>
              <a:cs typeface="Arial"/>
              <a:sym typeface="Arial"/>
            </a:endParaRPr>
          </a:p>
        </p:txBody>
      </p:sp>
      <p:pic>
        <p:nvPicPr>
          <p:cNvPr id="480" name="Google Shape;480;ge0efab35ca_1_19"/>
          <p:cNvPicPr preferRelativeResize="0"/>
          <p:nvPr/>
        </p:nvPicPr>
        <p:blipFill rotWithShape="1">
          <a:blip r:embed="rId4">
            <a:alphaModFix/>
          </a:blip>
          <a:srcRect/>
          <a:stretch/>
        </p:blipFill>
        <p:spPr>
          <a:xfrm>
            <a:off x="615071" y="1765770"/>
            <a:ext cx="7913864" cy="436845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gdfb8369571_0_255"/>
          <p:cNvSpPr txBox="1"/>
          <p:nvPr/>
        </p:nvSpPr>
        <p:spPr>
          <a:xfrm>
            <a:off x="2243097" y="693336"/>
            <a:ext cx="46578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Demonstration</a:t>
            </a:r>
            <a:endParaRPr sz="1400" b="0" i="0" u="none" strike="noStrike" cap="none">
              <a:solidFill>
                <a:srgbClr val="000000"/>
              </a:solidFill>
              <a:latin typeface="Arial"/>
              <a:ea typeface="Arial"/>
              <a:cs typeface="Arial"/>
              <a:sym typeface="Arial"/>
            </a:endParaRPr>
          </a:p>
        </p:txBody>
      </p:sp>
      <p:sp>
        <p:nvSpPr>
          <p:cNvPr id="487" name="Google Shape;487;gdfb8369571_0_255" descr="Classroom"/>
          <p:cNvSpPr/>
          <p:nvPr/>
        </p:nvSpPr>
        <p:spPr>
          <a:xfrm>
            <a:off x="77646" y="32378"/>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8" name="Google Shape;488;gdfb8369571_0_255" descr="cience, Technology, Engineering and Math, Oh My! We Need STEM ..."/>
          <p:cNvPicPr preferRelativeResize="0"/>
          <p:nvPr/>
        </p:nvPicPr>
        <p:blipFill rotWithShape="1">
          <a:blip r:embed="rId4">
            <a:alphaModFix/>
          </a:blip>
          <a:srcRect/>
          <a:stretch/>
        </p:blipFill>
        <p:spPr>
          <a:xfrm>
            <a:off x="1251630" y="2220077"/>
            <a:ext cx="6640737" cy="345916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gdfb8369571_0_413"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dfb8369571_0_418"/>
          <p:cNvSpPr txBox="1"/>
          <p:nvPr/>
        </p:nvSpPr>
        <p:spPr>
          <a:xfrm>
            <a:off x="639300" y="653789"/>
            <a:ext cx="78654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chemeClr val="dk1"/>
                </a:solidFill>
                <a:latin typeface="Calibri"/>
                <a:ea typeface="Calibri"/>
                <a:cs typeface="Calibri"/>
                <a:sym typeface="Calibri"/>
              </a:rPr>
              <a:t>How is using a microwave an example of absorption?</a:t>
            </a:r>
            <a:endParaRPr sz="1400" b="0" i="0" u="none" strike="noStrike" cap="none" dirty="0">
              <a:solidFill>
                <a:srgbClr val="000000"/>
              </a:solidFill>
              <a:latin typeface="Arial"/>
              <a:ea typeface="Arial"/>
              <a:cs typeface="Arial"/>
              <a:sym typeface="Arial"/>
            </a:endParaRPr>
          </a:p>
        </p:txBody>
      </p:sp>
      <p:sp>
        <p:nvSpPr>
          <p:cNvPr id="501" name="Google Shape;501;gdfb8369571_0_418"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2" name="Google Shape;502;gdfb8369571_0_418"/>
          <p:cNvPicPr preferRelativeResize="0"/>
          <p:nvPr/>
        </p:nvPicPr>
        <p:blipFill rotWithShape="1">
          <a:blip r:embed="rId4">
            <a:alphaModFix/>
          </a:blip>
          <a:srcRect/>
          <a:stretch/>
        </p:blipFill>
        <p:spPr>
          <a:xfrm>
            <a:off x="1936630" y="2029049"/>
            <a:ext cx="5270740" cy="527074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gdfb8369571_0_128" descr="Rewind"/>
          <p:cNvSpPr/>
          <p:nvPr/>
        </p:nvSpPr>
        <p:spPr>
          <a:xfrm>
            <a:off x="1928396" y="1295400"/>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514" name="Google Shape;514;ge0efab35ca_1_26" descr="dreamstime_energy.worker.jpg"/>
          <p:cNvPicPr preferRelativeResize="0"/>
          <p:nvPr/>
        </p:nvPicPr>
        <p:blipFill rotWithShape="1">
          <a:blip r:embed="rId3">
            <a:alphaModFix/>
          </a:blip>
          <a:srcRect/>
          <a:stretch/>
        </p:blipFill>
        <p:spPr>
          <a:xfrm>
            <a:off x="1062914" y="1715900"/>
            <a:ext cx="7018175" cy="4679373"/>
          </a:xfrm>
          <a:prstGeom prst="rect">
            <a:avLst/>
          </a:prstGeom>
          <a:noFill/>
          <a:ln>
            <a:noFill/>
          </a:ln>
        </p:spPr>
      </p:pic>
      <p:sp>
        <p:nvSpPr>
          <p:cNvPr id="515" name="Google Shape;515;ge0efab35ca_1_26"/>
          <p:cNvSpPr txBox="1"/>
          <p:nvPr/>
        </p:nvSpPr>
        <p:spPr>
          <a:xfrm>
            <a:off x="849546" y="279025"/>
            <a:ext cx="79374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sng" strike="noStrike" cap="none">
                <a:solidFill>
                  <a:schemeClr val="dk1"/>
                </a:solidFill>
                <a:latin typeface="Calibri"/>
                <a:ea typeface="Calibri"/>
                <a:cs typeface="Calibri"/>
                <a:sym typeface="Calibri"/>
              </a:rPr>
              <a:t>Energy:</a:t>
            </a:r>
            <a:r>
              <a:rPr lang="en-US"/>
              <a:t> </a:t>
            </a:r>
            <a:r>
              <a:rPr lang="en-US" sz="3200" b="0" i="0" u="none" strike="noStrike" cap="none">
                <a:solidFill>
                  <a:schemeClr val="dk1"/>
                </a:solidFill>
                <a:latin typeface="Calibri"/>
                <a:ea typeface="Calibri"/>
                <a:cs typeface="Calibri"/>
                <a:sym typeface="Calibri"/>
              </a:rPr>
              <a:t>the ability to do work</a:t>
            </a:r>
            <a:endParaRPr sz="1800" b="0" i="0" u="none" strike="noStrike" cap="none">
              <a:solidFill>
                <a:schemeClr val="dk1"/>
              </a:solidFill>
              <a:latin typeface="Calibri"/>
              <a:ea typeface="Calibri"/>
              <a:cs typeface="Calibri"/>
              <a:sym typeface="Calibri"/>
            </a:endParaRPr>
          </a:p>
        </p:txBody>
      </p:sp>
      <p:sp>
        <p:nvSpPr>
          <p:cNvPr id="516" name="Google Shape;516;ge0efab35ca_1_26"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gdfb8369571_0_432"/>
          <p:cNvSpPr txBox="1"/>
          <p:nvPr/>
        </p:nvSpPr>
        <p:spPr>
          <a:xfrm>
            <a:off x="529050" y="177001"/>
            <a:ext cx="8085900" cy="1690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3000"/>
              <a:buFont typeface="Arial"/>
              <a:buNone/>
            </a:pPr>
            <a:r>
              <a:rPr lang="en-US" sz="3000" b="1" u="sng">
                <a:solidFill>
                  <a:srgbClr val="0C0C0C"/>
                </a:solidFill>
                <a:latin typeface="Calibri"/>
                <a:ea typeface="Calibri"/>
                <a:cs typeface="Calibri"/>
                <a:sym typeface="Calibri"/>
              </a:rPr>
              <a:t>Waves</a:t>
            </a:r>
            <a:r>
              <a:rPr lang="en-US" sz="3000" b="1">
                <a:solidFill>
                  <a:srgbClr val="0C0C0C"/>
                </a:solidFill>
                <a:latin typeface="Calibri"/>
                <a:ea typeface="Calibri"/>
                <a:cs typeface="Calibri"/>
                <a:sym typeface="Calibri"/>
              </a:rPr>
              <a:t>: </a:t>
            </a:r>
            <a:r>
              <a:rPr lang="en-US" sz="3000">
                <a:solidFill>
                  <a:srgbClr val="0C0C0C"/>
                </a:solidFill>
                <a:latin typeface="Calibri"/>
                <a:ea typeface="Calibri"/>
                <a:cs typeface="Calibri"/>
                <a:sym typeface="Calibri"/>
              </a:rPr>
              <a:t>disturbances that travel through a medium, transporting energy from one location to another without transporting matter</a:t>
            </a:r>
            <a:endParaRPr sz="3000" b="1">
              <a:solidFill>
                <a:schemeClr val="dk1"/>
              </a:solidFill>
              <a:latin typeface="Calibri"/>
              <a:ea typeface="Calibri"/>
              <a:cs typeface="Calibri"/>
              <a:sym typeface="Calibri"/>
            </a:endParaRPr>
          </a:p>
        </p:txBody>
      </p:sp>
      <p:sp>
        <p:nvSpPr>
          <p:cNvPr id="523" name="Google Shape;523;gdfb8369571_0_432"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4" name="Google Shape;524;gdfb8369571_0_432" descr="he Physics of Sound"/>
          <p:cNvPicPr preferRelativeResize="0"/>
          <p:nvPr/>
        </p:nvPicPr>
        <p:blipFill rotWithShape="1">
          <a:blip r:embed="rId4">
            <a:alphaModFix/>
          </a:blip>
          <a:srcRect/>
          <a:stretch/>
        </p:blipFill>
        <p:spPr>
          <a:xfrm>
            <a:off x="1210863" y="1867201"/>
            <a:ext cx="6722269" cy="448151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gdfb8369571_0_439"/>
          <p:cNvSpPr txBox="1">
            <a:spLocks noGrp="1"/>
          </p:cNvSpPr>
          <p:nvPr>
            <p:ph type="title"/>
          </p:nvPr>
        </p:nvSpPr>
        <p:spPr>
          <a:xfrm>
            <a:off x="457196" y="221567"/>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b="1" u="sng"/>
              <a:t>Medium</a:t>
            </a:r>
            <a:r>
              <a:rPr lang="en-US" sz="3600"/>
              <a:t>: any material that waves can travel through</a:t>
            </a:r>
            <a:endParaRPr/>
          </a:p>
        </p:txBody>
      </p:sp>
      <p:pic>
        <p:nvPicPr>
          <p:cNvPr id="531" name="Google Shape;531;gdfb8369571_0_439" descr="earth.jpg"/>
          <p:cNvPicPr preferRelativeResize="0">
            <a:picLocks noGrp="1"/>
          </p:cNvPicPr>
          <p:nvPr>
            <p:ph type="body" idx="1"/>
          </p:nvPr>
        </p:nvPicPr>
        <p:blipFill rotWithShape="1">
          <a:blip r:embed="rId3">
            <a:alphaModFix/>
          </a:blip>
          <a:srcRect l="-14886" r="-14899"/>
          <a:stretch/>
        </p:blipFill>
        <p:spPr>
          <a:xfrm>
            <a:off x="457200" y="1600200"/>
            <a:ext cx="8229600" cy="4526100"/>
          </a:xfrm>
          <a:prstGeom prst="rect">
            <a:avLst/>
          </a:prstGeom>
          <a:noFill/>
          <a:ln w="9525" cap="flat" cmpd="sng">
            <a:solidFill>
              <a:schemeClr val="lt1"/>
            </a:solidFill>
            <a:prstDash val="solid"/>
            <a:round/>
            <a:headEnd type="none" w="sm" len="sm"/>
            <a:tailEnd type="none" w="sm" len="sm"/>
          </a:ln>
        </p:spPr>
      </p:pic>
      <p:sp>
        <p:nvSpPr>
          <p:cNvPr id="532" name="Google Shape;532;gdfb8369571_0_439"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5" descr="Rewind"/>
          <p:cNvSpPr/>
          <p:nvPr/>
        </p:nvSpPr>
        <p:spPr>
          <a:xfrm>
            <a:off x="1828800" y="1101900"/>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gdfb8369571_0_133"/>
          <p:cNvSpPr txBox="1"/>
          <p:nvPr/>
        </p:nvSpPr>
        <p:spPr>
          <a:xfrm>
            <a:off x="565041" y="312573"/>
            <a:ext cx="8013900" cy="107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2800" b="1" i="0" u="sng" strike="noStrike" cap="none">
                <a:solidFill>
                  <a:srgbClr val="0C0C0C"/>
                </a:solidFill>
                <a:latin typeface="Calibri"/>
                <a:ea typeface="Calibri"/>
                <a:cs typeface="Calibri"/>
                <a:sym typeface="Calibri"/>
              </a:rPr>
              <a:t>Visible Light</a:t>
            </a:r>
            <a:r>
              <a:rPr lang="en-US" sz="2800" b="1" i="0" u="none" strike="noStrike" cap="none">
                <a:solidFill>
                  <a:srgbClr val="0C0C0C"/>
                </a:solidFill>
                <a:latin typeface="Calibri"/>
                <a:ea typeface="Calibri"/>
                <a:cs typeface="Calibri"/>
                <a:sym typeface="Calibri"/>
              </a:rPr>
              <a:t>: </a:t>
            </a:r>
            <a:r>
              <a:rPr lang="en-US" sz="2800" b="0" i="0" u="none" strike="noStrike" cap="none">
                <a:solidFill>
                  <a:srgbClr val="0C0C0C"/>
                </a:solidFill>
                <a:latin typeface="Calibri"/>
                <a:ea typeface="Calibri"/>
                <a:cs typeface="Calibri"/>
                <a:sym typeface="Calibri"/>
              </a:rPr>
              <a:t>wavelengths that are visible to the human eye</a:t>
            </a:r>
            <a:endParaRPr sz="2800" b="1" i="0" u="none" strike="noStrike" cap="none">
              <a:solidFill>
                <a:schemeClr val="dk1"/>
              </a:solidFill>
              <a:latin typeface="Calibri"/>
              <a:ea typeface="Calibri"/>
              <a:cs typeface="Calibri"/>
              <a:sym typeface="Calibri"/>
            </a:endParaRPr>
          </a:p>
        </p:txBody>
      </p:sp>
      <p:sp>
        <p:nvSpPr>
          <p:cNvPr id="539" name="Google Shape;539;gdfb8369571_0_133"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0" name="Google Shape;540;gdfb8369571_0_133" descr="rainbow.jpg"/>
          <p:cNvPicPr preferRelativeResize="0"/>
          <p:nvPr/>
        </p:nvPicPr>
        <p:blipFill rotWithShape="1">
          <a:blip r:embed="rId4">
            <a:alphaModFix/>
          </a:blip>
          <a:srcRect l="-18191" r="-18178"/>
          <a:stretch/>
        </p:blipFill>
        <p:spPr>
          <a:xfrm>
            <a:off x="457196" y="1674646"/>
            <a:ext cx="8229600" cy="452596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ge0efab35ca_1_33"/>
          <p:cNvSpPr/>
          <p:nvPr/>
        </p:nvSpPr>
        <p:spPr>
          <a:xfrm>
            <a:off x="1276300" y="334100"/>
            <a:ext cx="7543800" cy="1200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sng" strike="noStrike" cap="none">
                <a:solidFill>
                  <a:srgbClr val="000000"/>
                </a:solidFill>
                <a:latin typeface="Calibri"/>
                <a:ea typeface="Calibri"/>
                <a:cs typeface="Calibri"/>
                <a:sym typeface="Calibri"/>
              </a:rPr>
              <a:t>Radiant </a:t>
            </a:r>
            <a:r>
              <a:rPr lang="en-US" sz="3600" b="1" u="sng">
                <a:latin typeface="Calibri"/>
                <a:ea typeface="Calibri"/>
                <a:cs typeface="Calibri"/>
                <a:sym typeface="Calibri"/>
              </a:rPr>
              <a:t>E</a:t>
            </a:r>
            <a:r>
              <a:rPr lang="en-US" sz="3600" b="1" i="0" u="sng" strike="noStrike" cap="none">
                <a:solidFill>
                  <a:srgbClr val="000000"/>
                </a:solidFill>
                <a:latin typeface="Calibri"/>
                <a:ea typeface="Calibri"/>
                <a:cs typeface="Calibri"/>
                <a:sym typeface="Calibri"/>
              </a:rPr>
              <a:t>nergy:</a:t>
            </a:r>
            <a:r>
              <a:rPr lang="en-US" sz="3600" b="0" i="0" u="none" strike="noStrike" cap="none">
                <a:solidFill>
                  <a:srgbClr val="000000"/>
                </a:solidFill>
                <a:latin typeface="Calibri"/>
                <a:ea typeface="Calibri"/>
                <a:cs typeface="Calibri"/>
                <a:sym typeface="Calibri"/>
              </a:rPr>
              <a:t> light energy, energy from light</a:t>
            </a:r>
            <a:endParaRPr sz="1400" b="0" i="0" u="none" strike="noStrike" cap="none">
              <a:solidFill>
                <a:srgbClr val="000000"/>
              </a:solidFill>
              <a:latin typeface="Arial"/>
              <a:ea typeface="Arial"/>
              <a:cs typeface="Arial"/>
              <a:sym typeface="Arial"/>
            </a:endParaRPr>
          </a:p>
        </p:txBody>
      </p:sp>
      <p:sp>
        <p:nvSpPr>
          <p:cNvPr id="547" name="Google Shape;547;ge0efab35ca_1_33"/>
          <p:cNvSpPr/>
          <p:nvPr/>
        </p:nvSpPr>
        <p:spPr>
          <a:xfrm>
            <a:off x="3711208" y="3694990"/>
            <a:ext cx="725700" cy="775200"/>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48" name="Google Shape;548;ge0efab35ca_1_33"/>
          <p:cNvPicPr preferRelativeResize="0"/>
          <p:nvPr/>
        </p:nvPicPr>
        <p:blipFill rotWithShape="1">
          <a:blip r:embed="rId3">
            <a:alphaModFix/>
          </a:blip>
          <a:srcRect/>
          <a:stretch/>
        </p:blipFill>
        <p:spPr>
          <a:xfrm>
            <a:off x="1174750" y="2487725"/>
            <a:ext cx="6794500" cy="2159000"/>
          </a:xfrm>
          <a:prstGeom prst="rect">
            <a:avLst/>
          </a:prstGeom>
          <a:noFill/>
          <a:ln>
            <a:noFill/>
          </a:ln>
        </p:spPr>
      </p:pic>
      <p:sp>
        <p:nvSpPr>
          <p:cNvPr id="549" name="Google Shape;549;ge0efab35ca_1_33"/>
          <p:cNvSpPr/>
          <p:nvPr/>
        </p:nvSpPr>
        <p:spPr>
          <a:xfrm>
            <a:off x="5517326" y="2771242"/>
            <a:ext cx="610200" cy="1286700"/>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0" name="Google Shape;550;ge0efab35ca_1_33"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gdfb8369571_0_172"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gdfb8369571_0_521"/>
          <p:cNvSpPr txBox="1"/>
          <p:nvPr/>
        </p:nvSpPr>
        <p:spPr>
          <a:xfrm>
            <a:off x="972950" y="438575"/>
            <a:ext cx="7833900" cy="1406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Energy is the ability to do _______</a:t>
            </a:r>
            <a:r>
              <a:rPr lang="en-US" sz="4000">
                <a:solidFill>
                  <a:schemeClr val="dk1"/>
                </a:solidFill>
                <a:latin typeface="Calibri"/>
                <a:ea typeface="Calibri"/>
                <a:cs typeface="Calibri"/>
                <a:sym typeface="Calibri"/>
              </a:rPr>
              <a:t>.</a:t>
            </a:r>
            <a:endParaRPr sz="1800" b="0" i="0" u="none" strike="noStrike" cap="none">
              <a:solidFill>
                <a:schemeClr val="dk1"/>
              </a:solidFill>
              <a:latin typeface="Calibri"/>
              <a:ea typeface="Calibri"/>
              <a:cs typeface="Calibri"/>
              <a:sym typeface="Calibri"/>
            </a:endParaRPr>
          </a:p>
        </p:txBody>
      </p:sp>
      <p:pic>
        <p:nvPicPr>
          <p:cNvPr id="563" name="Google Shape;563;gdfb8369571_0_521" descr="dreamstime_energy.worker.jpg"/>
          <p:cNvPicPr preferRelativeResize="0"/>
          <p:nvPr/>
        </p:nvPicPr>
        <p:blipFill rotWithShape="1">
          <a:blip r:embed="rId3">
            <a:alphaModFix/>
          </a:blip>
          <a:srcRect/>
          <a:stretch/>
        </p:blipFill>
        <p:spPr>
          <a:xfrm>
            <a:off x="2338947" y="2166686"/>
            <a:ext cx="4466106" cy="2977787"/>
          </a:xfrm>
          <a:prstGeom prst="rect">
            <a:avLst/>
          </a:prstGeom>
          <a:noFill/>
          <a:ln>
            <a:noFill/>
          </a:ln>
        </p:spPr>
      </p:pic>
      <p:sp>
        <p:nvSpPr>
          <p:cNvPr id="564" name="Google Shape;564;gdfb8369571_0_521"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ge0efab35ca_1_44"/>
          <p:cNvSpPr txBox="1"/>
          <p:nvPr/>
        </p:nvSpPr>
        <p:spPr>
          <a:xfrm>
            <a:off x="972950" y="438575"/>
            <a:ext cx="7833900" cy="1406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Energy is the ability to do </a:t>
            </a:r>
            <a:r>
              <a:rPr lang="en-US" sz="4000" u="sng">
                <a:solidFill>
                  <a:srgbClr val="FF0000"/>
                </a:solidFill>
                <a:latin typeface="Calibri"/>
                <a:ea typeface="Calibri"/>
                <a:cs typeface="Calibri"/>
                <a:sym typeface="Calibri"/>
              </a:rPr>
              <a:t>work</a:t>
            </a:r>
            <a:r>
              <a:rPr lang="en-US" sz="4000">
                <a:solidFill>
                  <a:schemeClr val="dk1"/>
                </a:solidFill>
                <a:latin typeface="Calibri"/>
                <a:ea typeface="Calibri"/>
                <a:cs typeface="Calibri"/>
                <a:sym typeface="Calibri"/>
              </a:rPr>
              <a:t>.</a:t>
            </a:r>
            <a:endParaRPr sz="1800" b="0" i="0" u="none" strike="noStrike" cap="none">
              <a:solidFill>
                <a:schemeClr val="dk1"/>
              </a:solidFill>
              <a:latin typeface="Calibri"/>
              <a:ea typeface="Calibri"/>
              <a:cs typeface="Calibri"/>
              <a:sym typeface="Calibri"/>
            </a:endParaRPr>
          </a:p>
        </p:txBody>
      </p:sp>
      <p:pic>
        <p:nvPicPr>
          <p:cNvPr id="571" name="Google Shape;571;ge0efab35ca_1_44" descr="dreamstime_energy.worker.jpg"/>
          <p:cNvPicPr preferRelativeResize="0"/>
          <p:nvPr/>
        </p:nvPicPr>
        <p:blipFill rotWithShape="1">
          <a:blip r:embed="rId3">
            <a:alphaModFix/>
          </a:blip>
          <a:srcRect/>
          <a:stretch/>
        </p:blipFill>
        <p:spPr>
          <a:xfrm>
            <a:off x="2338947" y="2218056"/>
            <a:ext cx="4466106" cy="2977787"/>
          </a:xfrm>
          <a:prstGeom prst="rect">
            <a:avLst/>
          </a:prstGeom>
          <a:noFill/>
          <a:ln>
            <a:noFill/>
          </a:ln>
        </p:spPr>
      </p:pic>
      <p:sp>
        <p:nvSpPr>
          <p:cNvPr id="572" name="Google Shape;572;ge0efab35ca_1_44"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gdfb8369571_0_535"/>
          <p:cNvSpPr txBox="1"/>
          <p:nvPr/>
        </p:nvSpPr>
        <p:spPr>
          <a:xfrm>
            <a:off x="659562" y="260322"/>
            <a:ext cx="78249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are waves?</a:t>
            </a:r>
            <a:endParaRPr/>
          </a:p>
        </p:txBody>
      </p:sp>
      <p:sp>
        <p:nvSpPr>
          <p:cNvPr id="579" name="Google Shape;579;gdfb8369571_0_53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0" name="Google Shape;580;gdfb8369571_0_535" descr="he Physics of Sound"/>
          <p:cNvPicPr preferRelativeResize="0"/>
          <p:nvPr/>
        </p:nvPicPr>
        <p:blipFill rotWithShape="1">
          <a:blip r:embed="rId4">
            <a:alphaModFix/>
          </a:blip>
          <a:srcRect/>
          <a:stretch/>
        </p:blipFill>
        <p:spPr>
          <a:xfrm>
            <a:off x="1210863" y="1592301"/>
            <a:ext cx="6722269" cy="4481513"/>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gdfb8369571_0_542"/>
          <p:cNvSpPr txBox="1">
            <a:spLocks noGrp="1"/>
          </p:cNvSpPr>
          <p:nvPr>
            <p:ph type="title"/>
          </p:nvPr>
        </p:nvSpPr>
        <p:spPr>
          <a:xfrm>
            <a:off x="1260601" y="225700"/>
            <a:ext cx="662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Calibri"/>
              <a:buNone/>
            </a:pPr>
            <a:r>
              <a:rPr lang="en-US" sz="3600"/>
              <a:t>What is a medium?</a:t>
            </a:r>
            <a:endParaRPr/>
          </a:p>
        </p:txBody>
      </p:sp>
      <p:pic>
        <p:nvPicPr>
          <p:cNvPr id="587" name="Google Shape;587;gdfb8369571_0_542" descr="earth.jpg"/>
          <p:cNvPicPr preferRelativeResize="0">
            <a:picLocks noGrp="1"/>
          </p:cNvPicPr>
          <p:nvPr>
            <p:ph type="body" idx="1"/>
          </p:nvPr>
        </p:nvPicPr>
        <p:blipFill rotWithShape="1">
          <a:blip r:embed="rId3">
            <a:alphaModFix/>
          </a:blip>
          <a:srcRect l="-14886" r="-14899"/>
          <a:stretch/>
        </p:blipFill>
        <p:spPr>
          <a:xfrm>
            <a:off x="457200" y="1614675"/>
            <a:ext cx="8229600" cy="4526100"/>
          </a:xfrm>
          <a:prstGeom prst="rect">
            <a:avLst/>
          </a:prstGeom>
          <a:noFill/>
          <a:ln w="9525" cap="flat" cmpd="sng">
            <a:solidFill>
              <a:schemeClr val="lt1"/>
            </a:solidFill>
            <a:prstDash val="solid"/>
            <a:round/>
            <a:headEnd type="none" w="sm" len="sm"/>
            <a:tailEnd type="none" w="sm" len="sm"/>
          </a:ln>
        </p:spPr>
      </p:pic>
      <p:sp>
        <p:nvSpPr>
          <p:cNvPr id="588" name="Google Shape;588;gdfb8369571_0_542"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gdfb8369571_0_177"/>
          <p:cNvSpPr txBox="1"/>
          <p:nvPr/>
        </p:nvSpPr>
        <p:spPr>
          <a:xfrm>
            <a:off x="639306" y="240121"/>
            <a:ext cx="78654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How is visible light related to the electro</a:t>
            </a:r>
            <a:r>
              <a:rPr lang="en-US" sz="3600">
                <a:solidFill>
                  <a:schemeClr val="dk1"/>
                </a:solidFill>
                <a:latin typeface="Calibri"/>
                <a:ea typeface="Calibri"/>
                <a:cs typeface="Calibri"/>
                <a:sym typeface="Calibri"/>
              </a:rPr>
              <a:t>magnetic spectrum</a:t>
            </a:r>
            <a:r>
              <a:rPr lang="en-US" sz="3600" b="0" i="0" u="none" strike="noStrike" cap="none">
                <a:solidFill>
                  <a:schemeClr val="dk1"/>
                </a:solidFill>
                <a:latin typeface="Calibri"/>
                <a:ea typeface="Calibri"/>
                <a:cs typeface="Calibri"/>
                <a:sym typeface="Calibri"/>
              </a:rPr>
              <a:t>?</a:t>
            </a:r>
            <a:endParaRPr sz="3600" b="0" i="0" u="none" strike="noStrike" cap="none">
              <a:solidFill>
                <a:schemeClr val="dk1"/>
              </a:solidFill>
              <a:latin typeface="Calibri"/>
              <a:ea typeface="Calibri"/>
              <a:cs typeface="Calibri"/>
              <a:sym typeface="Calibri"/>
            </a:endParaRPr>
          </a:p>
        </p:txBody>
      </p:sp>
      <p:sp>
        <p:nvSpPr>
          <p:cNvPr id="595" name="Google Shape;595;gdfb8369571_0_177"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96" name="Google Shape;596;gdfb8369571_0_177" descr="rainbow.jpg"/>
          <p:cNvPicPr preferRelativeResize="0"/>
          <p:nvPr/>
        </p:nvPicPr>
        <p:blipFill rotWithShape="1">
          <a:blip r:embed="rId4">
            <a:alphaModFix/>
          </a:blip>
          <a:srcRect l="-18191" r="-18178"/>
          <a:stretch/>
        </p:blipFill>
        <p:spPr>
          <a:xfrm>
            <a:off x="457196" y="1674646"/>
            <a:ext cx="8229600" cy="4525964"/>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gdfb8369571_0_204"/>
          <p:cNvSpPr txBox="1"/>
          <p:nvPr/>
        </p:nvSpPr>
        <p:spPr>
          <a:xfrm>
            <a:off x="2519690" y="1232964"/>
            <a:ext cx="41046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Absorption</a:t>
            </a:r>
            <a:endParaRPr sz="1400" b="0" i="0" u="none" strike="noStrike" cap="none">
              <a:solidFill>
                <a:srgbClr val="000000"/>
              </a:solidFill>
              <a:latin typeface="Arial"/>
              <a:ea typeface="Arial"/>
              <a:cs typeface="Arial"/>
              <a:sym typeface="Arial"/>
            </a:endParaRPr>
          </a:p>
        </p:txBody>
      </p:sp>
      <p:sp>
        <p:nvSpPr>
          <p:cNvPr id="603" name="Google Shape;603;gdfb8369571_0_204" descr="Artificial Intelligence"/>
          <p:cNvSpPr/>
          <p:nvPr/>
        </p:nvSpPr>
        <p:spPr>
          <a:xfrm>
            <a:off x="1432781" y="2468252"/>
            <a:ext cx="3326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04" name="Google Shape;604;gdfb8369571_0_204"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gdfb8369571_0_211"/>
          <p:cNvSpPr txBox="1">
            <a:spLocks noGrp="1"/>
          </p:cNvSpPr>
          <p:nvPr>
            <p:ph type="subTitle" idx="1"/>
          </p:nvPr>
        </p:nvSpPr>
        <p:spPr>
          <a:xfrm>
            <a:off x="906904" y="512251"/>
            <a:ext cx="7330200" cy="1269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Absorption</a:t>
            </a:r>
            <a:r>
              <a:rPr lang="en-US" b="1">
                <a:solidFill>
                  <a:schemeClr val="dk1"/>
                </a:solidFill>
              </a:rPr>
              <a:t>: </a:t>
            </a:r>
            <a:r>
              <a:rPr lang="en-US">
                <a:solidFill>
                  <a:schemeClr val="dk1"/>
                </a:solidFill>
              </a:rPr>
              <a:t>process of taking in radiant energy</a:t>
            </a:r>
            <a:endParaRPr/>
          </a:p>
        </p:txBody>
      </p:sp>
      <p:sp>
        <p:nvSpPr>
          <p:cNvPr id="611" name="Google Shape;611;gdfb8369571_0_211"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12" name="Google Shape;612;gdfb8369571_0_211" descr="Blog"/>
          <p:cNvPicPr preferRelativeResize="0"/>
          <p:nvPr/>
        </p:nvPicPr>
        <p:blipFill rotWithShape="1">
          <a:blip r:embed="rId4">
            <a:alphaModFix/>
          </a:blip>
          <a:srcRect/>
          <a:stretch/>
        </p:blipFill>
        <p:spPr>
          <a:xfrm>
            <a:off x="849542" y="222126"/>
            <a:ext cx="465357" cy="465357"/>
          </a:xfrm>
          <a:prstGeom prst="rect">
            <a:avLst/>
          </a:prstGeom>
          <a:noFill/>
          <a:ln>
            <a:noFill/>
          </a:ln>
        </p:spPr>
      </p:pic>
      <p:pic>
        <p:nvPicPr>
          <p:cNvPr id="613" name="Google Shape;613;gdfb8369571_0_211" descr="sunnywindow.jpg"/>
          <p:cNvPicPr preferRelativeResize="0"/>
          <p:nvPr/>
        </p:nvPicPr>
        <p:blipFill rotWithShape="1">
          <a:blip r:embed="rId5">
            <a:alphaModFix/>
          </a:blip>
          <a:srcRect l="-18756" r="-18756"/>
          <a:stretch/>
        </p:blipFill>
        <p:spPr>
          <a:xfrm>
            <a:off x="726017" y="1917338"/>
            <a:ext cx="7691968" cy="423028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6" descr="dreamstime_energy.worker.jpg"/>
          <p:cNvPicPr preferRelativeResize="0"/>
          <p:nvPr/>
        </p:nvPicPr>
        <p:blipFill rotWithShape="1">
          <a:blip r:embed="rId3">
            <a:alphaModFix/>
          </a:blip>
          <a:srcRect/>
          <a:stretch/>
        </p:blipFill>
        <p:spPr>
          <a:xfrm>
            <a:off x="1062914" y="1715900"/>
            <a:ext cx="7018175" cy="4679373"/>
          </a:xfrm>
          <a:prstGeom prst="rect">
            <a:avLst/>
          </a:prstGeom>
          <a:noFill/>
          <a:ln>
            <a:noFill/>
          </a:ln>
        </p:spPr>
      </p:pic>
      <p:sp>
        <p:nvSpPr>
          <p:cNvPr id="152" name="Google Shape;152;p6"/>
          <p:cNvSpPr txBox="1"/>
          <p:nvPr/>
        </p:nvSpPr>
        <p:spPr>
          <a:xfrm>
            <a:off x="510499" y="669443"/>
            <a:ext cx="79374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sng" strike="noStrike" cap="none" dirty="0">
                <a:solidFill>
                  <a:schemeClr val="dk1"/>
                </a:solidFill>
                <a:latin typeface="Calibri"/>
                <a:ea typeface="Calibri"/>
                <a:cs typeface="Calibri"/>
                <a:sym typeface="Calibri"/>
              </a:rPr>
              <a:t>Energy:</a:t>
            </a:r>
            <a:r>
              <a:rPr lang="en-US" dirty="0"/>
              <a:t> </a:t>
            </a:r>
            <a:r>
              <a:rPr lang="en-US" sz="3200" b="0" i="0" u="none" strike="noStrike" cap="none" dirty="0">
                <a:solidFill>
                  <a:schemeClr val="dk1"/>
                </a:solidFill>
                <a:latin typeface="Calibri"/>
                <a:ea typeface="Calibri"/>
                <a:cs typeface="Calibri"/>
                <a:sym typeface="Calibri"/>
              </a:rPr>
              <a:t>the ability to do work</a:t>
            </a:r>
            <a:endParaRPr sz="1800" b="0" i="0" u="none" strike="noStrike" cap="none" dirty="0">
              <a:solidFill>
                <a:schemeClr val="dk1"/>
              </a:solidFill>
              <a:latin typeface="Calibri"/>
              <a:ea typeface="Calibri"/>
              <a:cs typeface="Calibri"/>
              <a:sym typeface="Calibri"/>
            </a:endParaRPr>
          </a:p>
        </p:txBody>
      </p:sp>
      <p:sp>
        <p:nvSpPr>
          <p:cNvPr id="153" name="Google Shape;153;p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gdfb8369571_0_219" descr="Questions"/>
          <p:cNvSpPr/>
          <p:nvPr/>
        </p:nvSpPr>
        <p:spPr>
          <a:xfrm>
            <a:off x="1905000" y="90854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gdfb8369571_0_224"/>
          <p:cNvSpPr txBox="1"/>
          <p:nvPr/>
        </p:nvSpPr>
        <p:spPr>
          <a:xfrm>
            <a:off x="639300" y="440611"/>
            <a:ext cx="78654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absorption?</a:t>
            </a:r>
            <a:endParaRPr sz="1400" b="0" i="0" u="none" strike="noStrike" cap="none">
              <a:solidFill>
                <a:srgbClr val="000000"/>
              </a:solidFill>
              <a:latin typeface="Arial"/>
              <a:ea typeface="Arial"/>
              <a:cs typeface="Arial"/>
              <a:sym typeface="Arial"/>
            </a:endParaRPr>
          </a:p>
        </p:txBody>
      </p:sp>
      <p:sp>
        <p:nvSpPr>
          <p:cNvPr id="626" name="Google Shape;626;gdfb8369571_0_22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27" name="Google Shape;627;gdfb8369571_0_224" descr="sunnywindow.jpg"/>
          <p:cNvPicPr preferRelativeResize="0"/>
          <p:nvPr/>
        </p:nvPicPr>
        <p:blipFill rotWithShape="1">
          <a:blip r:embed="rId4">
            <a:alphaModFix/>
          </a:blip>
          <a:srcRect l="-18756" r="-18756"/>
          <a:stretch/>
        </p:blipFill>
        <p:spPr>
          <a:xfrm>
            <a:off x="726017" y="1517008"/>
            <a:ext cx="7691968" cy="4230286"/>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gdfb8369571_0_231" descr="Artificial Intelligence"/>
          <p:cNvSpPr/>
          <p:nvPr/>
        </p:nvSpPr>
        <p:spPr>
          <a:xfrm>
            <a:off x="1168991" y="1430218"/>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34" name="Google Shape;634;gdfb8369571_0_231" descr="Comment Like"/>
          <p:cNvPicPr preferRelativeResize="0"/>
          <p:nvPr/>
        </p:nvPicPr>
        <p:blipFill rotWithShape="1">
          <a:blip r:embed="rId4">
            <a:alphaModFix/>
          </a:blip>
          <a:srcRect/>
          <a:stretch/>
        </p:blipFill>
        <p:spPr>
          <a:xfrm>
            <a:off x="4841638" y="2294403"/>
            <a:ext cx="3133385" cy="313338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gdfb8369571_0_237"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41" name="Google Shape;641;gdfb8369571_0_237" descr="Comment Like"/>
          <p:cNvPicPr preferRelativeResize="0"/>
          <p:nvPr/>
        </p:nvPicPr>
        <p:blipFill rotWithShape="1">
          <a:blip r:embed="rId4">
            <a:alphaModFix/>
          </a:blip>
          <a:srcRect/>
          <a:stretch/>
        </p:blipFill>
        <p:spPr>
          <a:xfrm>
            <a:off x="849542" y="173309"/>
            <a:ext cx="502924" cy="502924"/>
          </a:xfrm>
          <a:prstGeom prst="rect">
            <a:avLst/>
          </a:prstGeom>
          <a:noFill/>
          <a:ln>
            <a:noFill/>
          </a:ln>
        </p:spPr>
      </p:pic>
      <p:pic>
        <p:nvPicPr>
          <p:cNvPr id="642" name="Google Shape;642;gdfb8369571_0_237" descr="sunnywindow.jpg"/>
          <p:cNvPicPr preferRelativeResize="0"/>
          <p:nvPr/>
        </p:nvPicPr>
        <p:blipFill rotWithShape="1">
          <a:blip r:embed="rId5">
            <a:alphaModFix/>
          </a:blip>
          <a:srcRect l="-9185" r="-9185"/>
          <a:stretch/>
        </p:blipFill>
        <p:spPr>
          <a:xfrm>
            <a:off x="457207" y="800101"/>
            <a:ext cx="8229600" cy="5257799"/>
          </a:xfrm>
          <a:prstGeom prst="rect">
            <a:avLst/>
          </a:prstGeom>
          <a:noFill/>
          <a:ln>
            <a:noFill/>
          </a:ln>
        </p:spPr>
      </p:pic>
      <p:sp>
        <p:nvSpPr>
          <p:cNvPr id="643" name="Google Shape;643;gdfb8369571_0_237"/>
          <p:cNvSpPr/>
          <p:nvPr/>
        </p:nvSpPr>
        <p:spPr>
          <a:xfrm>
            <a:off x="1460507" y="800101"/>
            <a:ext cx="2201400" cy="1989000"/>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644" name="Google Shape;644;gdfb8369571_0_237"/>
          <p:cNvCxnSpPr/>
          <p:nvPr/>
        </p:nvCxnSpPr>
        <p:spPr>
          <a:xfrm>
            <a:off x="3831174" y="1984905"/>
            <a:ext cx="635100" cy="423300"/>
          </a:xfrm>
          <a:prstGeom prst="straightConnector1">
            <a:avLst/>
          </a:prstGeom>
          <a:noFill/>
          <a:ln w="25400" cap="flat" cmpd="sng">
            <a:solidFill>
              <a:srgbClr val="FF0000"/>
            </a:solidFill>
            <a:prstDash val="solid"/>
            <a:round/>
            <a:headEnd type="none" w="sm" len="sm"/>
            <a:tailEnd type="stealth" w="med" len="med"/>
          </a:ln>
          <a:effectLst>
            <a:outerShdw blurRad="40000" dist="20000" dir="5400000" rotWithShape="0">
              <a:srgbClr val="000000">
                <a:alpha val="37250"/>
              </a:srgbClr>
            </a:outerShdw>
          </a:effectLst>
        </p:spPr>
      </p:cxnSp>
      <p:cxnSp>
        <p:nvCxnSpPr>
          <p:cNvPr id="645" name="Google Shape;645;gdfb8369571_0_237"/>
          <p:cNvCxnSpPr/>
          <p:nvPr/>
        </p:nvCxnSpPr>
        <p:spPr>
          <a:xfrm>
            <a:off x="3492507" y="2789238"/>
            <a:ext cx="698400" cy="571500"/>
          </a:xfrm>
          <a:prstGeom prst="straightConnector1">
            <a:avLst/>
          </a:prstGeom>
          <a:noFill/>
          <a:ln w="25400" cap="flat" cmpd="sng">
            <a:solidFill>
              <a:srgbClr val="FF0000"/>
            </a:solidFill>
            <a:prstDash val="solid"/>
            <a:round/>
            <a:headEnd type="none" w="sm" len="sm"/>
            <a:tailEnd type="stealth" w="med" len="med"/>
          </a:ln>
          <a:effectLst>
            <a:outerShdw blurRad="40000" dist="20000" dir="5400000" rotWithShape="0">
              <a:srgbClr val="000000">
                <a:alpha val="37250"/>
              </a:srgbClr>
            </a:outerShdw>
          </a:effectLst>
        </p:spPr>
      </p:cxnSp>
      <p:cxnSp>
        <p:nvCxnSpPr>
          <p:cNvPr id="646" name="Google Shape;646;gdfb8369571_0_237"/>
          <p:cNvCxnSpPr/>
          <p:nvPr/>
        </p:nvCxnSpPr>
        <p:spPr>
          <a:xfrm>
            <a:off x="2328340" y="3360738"/>
            <a:ext cx="762000" cy="656100"/>
          </a:xfrm>
          <a:prstGeom prst="straightConnector1">
            <a:avLst/>
          </a:prstGeom>
          <a:noFill/>
          <a:ln w="25400" cap="flat" cmpd="sng">
            <a:solidFill>
              <a:srgbClr val="FF0000"/>
            </a:solidFill>
            <a:prstDash val="solid"/>
            <a:round/>
            <a:headEnd type="none" w="sm" len="sm"/>
            <a:tailEnd type="stealth" w="med" len="med"/>
          </a:ln>
          <a:effectLst>
            <a:outerShdw blurRad="40000" dist="20000" dir="5400000" rotWithShape="0">
              <a:srgbClr val="000000">
                <a:alpha val="37250"/>
              </a:srgbClr>
            </a:outerShdw>
          </a:effectLst>
        </p:spPr>
      </p:cxn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gdfb8369571_0_248"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53" name="Google Shape;653;gdfb8369571_0_248" descr="Comment Like"/>
          <p:cNvPicPr preferRelativeResize="0"/>
          <p:nvPr/>
        </p:nvPicPr>
        <p:blipFill rotWithShape="1">
          <a:blip r:embed="rId4">
            <a:alphaModFix/>
          </a:blip>
          <a:srcRect/>
          <a:stretch/>
        </p:blipFill>
        <p:spPr>
          <a:xfrm>
            <a:off x="849542" y="173309"/>
            <a:ext cx="502924" cy="502924"/>
          </a:xfrm>
          <a:prstGeom prst="rect">
            <a:avLst/>
          </a:prstGeom>
          <a:noFill/>
          <a:ln>
            <a:noFill/>
          </a:ln>
        </p:spPr>
      </p:pic>
      <p:pic>
        <p:nvPicPr>
          <p:cNvPr id="654" name="Google Shape;654;gdfb8369571_0_248" descr="chloroplast.jpg"/>
          <p:cNvPicPr preferRelativeResize="0"/>
          <p:nvPr/>
        </p:nvPicPr>
        <p:blipFill rotWithShape="1">
          <a:blip r:embed="rId5">
            <a:alphaModFix/>
          </a:blip>
          <a:srcRect l="-44696" r="-44696"/>
          <a:stretch/>
        </p:blipFill>
        <p:spPr>
          <a:xfrm>
            <a:off x="-227786" y="789304"/>
            <a:ext cx="9599566" cy="527939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gdfc4881929_3_44" descr="Artificial Intelligence"/>
          <p:cNvSpPr/>
          <p:nvPr/>
        </p:nvSpPr>
        <p:spPr>
          <a:xfrm>
            <a:off x="899355" y="1172310"/>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1" name="Google Shape;661;gdfc4881929_3_44" descr="Comment Dislike"/>
          <p:cNvPicPr preferRelativeResize="0"/>
          <p:nvPr/>
        </p:nvPicPr>
        <p:blipFill rotWithShape="1">
          <a:blip r:embed="rId4">
            <a:alphaModFix/>
          </a:blip>
          <a:srcRect/>
          <a:stretch/>
        </p:blipFill>
        <p:spPr>
          <a:xfrm>
            <a:off x="4572003" y="1755140"/>
            <a:ext cx="3347724" cy="3347724"/>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gdfc4881929_3_50"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68" name="Google Shape;668;gdfc4881929_3_50" descr="Comment Dislike"/>
          <p:cNvPicPr preferRelativeResize="0"/>
          <p:nvPr/>
        </p:nvPicPr>
        <p:blipFill rotWithShape="1">
          <a:blip r:embed="rId4">
            <a:alphaModFix/>
          </a:blip>
          <a:srcRect/>
          <a:stretch/>
        </p:blipFill>
        <p:spPr>
          <a:xfrm>
            <a:off x="604600" y="159010"/>
            <a:ext cx="545579" cy="545579"/>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gdfc4881929_3_57" descr="Questions"/>
          <p:cNvSpPr/>
          <p:nvPr/>
        </p:nvSpPr>
        <p:spPr>
          <a:xfrm>
            <a:off x="1905000" y="90854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gdfc4881929_3_62"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81" name="Google Shape;681;gdfc4881929_3_62" descr="chloroplast.jpg"/>
          <p:cNvPicPr preferRelativeResize="0"/>
          <p:nvPr/>
        </p:nvPicPr>
        <p:blipFill rotWithShape="1">
          <a:blip r:embed="rId4">
            <a:alphaModFix/>
          </a:blip>
          <a:srcRect l="-44696" r="-44696"/>
          <a:stretch/>
        </p:blipFill>
        <p:spPr>
          <a:xfrm>
            <a:off x="295674" y="1685999"/>
            <a:ext cx="8552650" cy="4703650"/>
          </a:xfrm>
          <a:prstGeom prst="rect">
            <a:avLst/>
          </a:prstGeom>
          <a:noFill/>
          <a:ln>
            <a:noFill/>
          </a:ln>
        </p:spPr>
      </p:pic>
      <p:sp>
        <p:nvSpPr>
          <p:cNvPr id="682" name="Google Shape;682;gdfc4881929_3_62"/>
          <p:cNvSpPr txBox="1"/>
          <p:nvPr/>
        </p:nvSpPr>
        <p:spPr>
          <a:xfrm>
            <a:off x="1378950" y="212175"/>
            <a:ext cx="63861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True/False: Chloroplasts only absorb green light.</a:t>
            </a:r>
            <a:endParaRPr sz="3600">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gdfc39c54f7_0_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89" name="Google Shape;689;gdfc39c54f7_0_0" descr="chloroplast.jpg"/>
          <p:cNvPicPr preferRelativeResize="0"/>
          <p:nvPr/>
        </p:nvPicPr>
        <p:blipFill rotWithShape="1">
          <a:blip r:embed="rId4">
            <a:alphaModFix/>
          </a:blip>
          <a:srcRect l="-44696" r="-44696"/>
          <a:stretch/>
        </p:blipFill>
        <p:spPr>
          <a:xfrm>
            <a:off x="295674" y="1685999"/>
            <a:ext cx="8552650" cy="4703650"/>
          </a:xfrm>
          <a:prstGeom prst="rect">
            <a:avLst/>
          </a:prstGeom>
          <a:noFill/>
          <a:ln>
            <a:noFill/>
          </a:ln>
        </p:spPr>
      </p:pic>
      <p:sp>
        <p:nvSpPr>
          <p:cNvPr id="690" name="Google Shape;690;gdfc39c54f7_0_0"/>
          <p:cNvSpPr txBox="1"/>
          <p:nvPr/>
        </p:nvSpPr>
        <p:spPr>
          <a:xfrm>
            <a:off x="1378950" y="212175"/>
            <a:ext cx="63861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solidFill>
                  <a:srgbClr val="FF0000"/>
                </a:solidFill>
                <a:latin typeface="Calibri"/>
                <a:ea typeface="Calibri"/>
                <a:cs typeface="Calibri"/>
                <a:sym typeface="Calibri"/>
              </a:rPr>
              <a:t>True</a:t>
            </a:r>
            <a:r>
              <a:rPr lang="en-US" sz="3600">
                <a:latin typeface="Calibri"/>
                <a:ea typeface="Calibri"/>
                <a:cs typeface="Calibri"/>
                <a:sym typeface="Calibri"/>
              </a:rPr>
              <a:t>/False: Chloroplasts only absorb green light.</a:t>
            </a:r>
            <a:endParaRPr sz="36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7"/>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60" name="Google Shape;160;p7"/>
          <p:cNvSpPr/>
          <p:nvPr/>
        </p:nvSpPr>
        <p:spPr>
          <a:xfrm>
            <a:off x="733703" y="728259"/>
            <a:ext cx="748641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161" name="Google Shape;161;p7" descr="Screen Shot 2016-06-17 at 9.37.56 AM.png"/>
          <p:cNvPicPr preferRelativeResize="0"/>
          <p:nvPr/>
        </p:nvPicPr>
        <p:blipFill rotWithShape="1">
          <a:blip r:embed="rId3">
            <a:alphaModFix/>
          </a:blip>
          <a:srcRect/>
          <a:stretch/>
        </p:blipFill>
        <p:spPr>
          <a:xfrm>
            <a:off x="1210399" y="1418790"/>
            <a:ext cx="6604000" cy="4020410"/>
          </a:xfrm>
          <a:prstGeom prst="rect">
            <a:avLst/>
          </a:prstGeom>
          <a:noFill/>
          <a:ln>
            <a:noFill/>
          </a:ln>
        </p:spPr>
      </p:pic>
      <p:sp>
        <p:nvSpPr>
          <p:cNvPr id="162" name="Google Shape;162;p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Arrow: Right 1">
            <a:extLst>
              <a:ext uri="{FF2B5EF4-FFF2-40B4-BE49-F238E27FC236}">
                <a16:creationId xmlns:a16="http://schemas.microsoft.com/office/drawing/2014/main" id="{7ECFCA4E-EA48-4281-A1DE-A70316250AD0}"/>
              </a:ext>
            </a:extLst>
          </p:cNvPr>
          <p:cNvSpPr/>
          <p:nvPr/>
        </p:nvSpPr>
        <p:spPr>
          <a:xfrm>
            <a:off x="3935002" y="1974332"/>
            <a:ext cx="863029" cy="3801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gdfc39c54f7_0_7"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 name="Google Shape;697;gdfc39c54f7_0_7"/>
          <p:cNvSpPr txBox="1"/>
          <p:nvPr/>
        </p:nvSpPr>
        <p:spPr>
          <a:xfrm>
            <a:off x="1344750" y="449975"/>
            <a:ext cx="64545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Why is white not an example of absorption?</a:t>
            </a:r>
            <a:endParaRPr sz="3600">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gdfc39c54f7_0_13"/>
          <p:cNvSpPr txBox="1"/>
          <p:nvPr/>
        </p:nvSpPr>
        <p:spPr>
          <a:xfrm>
            <a:off x="639300" y="440611"/>
            <a:ext cx="78654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absorption?</a:t>
            </a:r>
            <a:endParaRPr sz="1400" b="0" i="0" u="none" strike="noStrike" cap="none">
              <a:solidFill>
                <a:srgbClr val="000000"/>
              </a:solidFill>
              <a:latin typeface="Arial"/>
              <a:ea typeface="Arial"/>
              <a:cs typeface="Arial"/>
              <a:sym typeface="Arial"/>
            </a:endParaRPr>
          </a:p>
        </p:txBody>
      </p:sp>
      <p:sp>
        <p:nvSpPr>
          <p:cNvPr id="704" name="Google Shape;704;gdfc39c54f7_0_13"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05" name="Google Shape;705;gdfc39c54f7_0_13" descr="sunnywindow.jpg"/>
          <p:cNvPicPr preferRelativeResize="0"/>
          <p:nvPr/>
        </p:nvPicPr>
        <p:blipFill rotWithShape="1">
          <a:blip r:embed="rId4">
            <a:alphaModFix/>
          </a:blip>
          <a:srcRect l="-18756" r="-18756"/>
          <a:stretch/>
        </p:blipFill>
        <p:spPr>
          <a:xfrm>
            <a:off x="726017" y="1517008"/>
            <a:ext cx="7691968" cy="4230286"/>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gdfb8369571_0_288"/>
          <p:cNvSpPr txBox="1"/>
          <p:nvPr/>
        </p:nvSpPr>
        <p:spPr>
          <a:xfrm>
            <a:off x="639300" y="414236"/>
            <a:ext cx="78654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How do we know that a window has absorbed visible light waves?</a:t>
            </a:r>
            <a:endParaRPr sz="1400" b="0" i="0" u="none" strike="noStrike" cap="none">
              <a:solidFill>
                <a:srgbClr val="000000"/>
              </a:solidFill>
              <a:latin typeface="Arial"/>
              <a:ea typeface="Arial"/>
              <a:cs typeface="Arial"/>
              <a:sym typeface="Arial"/>
            </a:endParaRPr>
          </a:p>
        </p:txBody>
      </p:sp>
      <p:sp>
        <p:nvSpPr>
          <p:cNvPr id="712" name="Google Shape;712;gdfb8369571_0_288"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13" name="Google Shape;713;gdfb8369571_0_288" descr="sunnywindow.jpg"/>
          <p:cNvPicPr preferRelativeResize="0"/>
          <p:nvPr/>
        </p:nvPicPr>
        <p:blipFill rotWithShape="1">
          <a:blip r:embed="rId4">
            <a:alphaModFix/>
          </a:blip>
          <a:srcRect l="-18756" r="-18756"/>
          <a:stretch/>
        </p:blipFill>
        <p:spPr>
          <a:xfrm>
            <a:off x="726017" y="2103604"/>
            <a:ext cx="7691968" cy="4230286"/>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gdfb8369571_0_295"/>
          <p:cNvSpPr txBox="1"/>
          <p:nvPr/>
        </p:nvSpPr>
        <p:spPr>
          <a:xfrm>
            <a:off x="2585397" y="372006"/>
            <a:ext cx="3973200" cy="923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720" name="Google Shape;720;gdfb8369571_0_295" descr="Rewind"/>
          <p:cNvSpPr/>
          <p:nvPr/>
        </p:nvSpPr>
        <p:spPr>
          <a:xfrm>
            <a:off x="1928395" y="129540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gdfb8369571_0_301"/>
          <p:cNvSpPr txBox="1">
            <a:spLocks noGrp="1"/>
          </p:cNvSpPr>
          <p:nvPr>
            <p:ph type="subTitle" idx="1"/>
          </p:nvPr>
        </p:nvSpPr>
        <p:spPr>
          <a:xfrm>
            <a:off x="664192" y="354001"/>
            <a:ext cx="7815600" cy="1269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Absorption</a:t>
            </a:r>
            <a:r>
              <a:rPr lang="en-US" b="1">
                <a:solidFill>
                  <a:schemeClr val="dk1"/>
                </a:solidFill>
              </a:rPr>
              <a:t>: </a:t>
            </a:r>
            <a:r>
              <a:rPr lang="en-US">
                <a:solidFill>
                  <a:schemeClr val="dk1"/>
                </a:solidFill>
              </a:rPr>
              <a:t>the process of taking in radiant energy</a:t>
            </a:r>
            <a:endParaRPr/>
          </a:p>
        </p:txBody>
      </p:sp>
      <p:pic>
        <p:nvPicPr>
          <p:cNvPr id="727" name="Google Shape;727;gdfb8369571_0_301" descr="sunnywindow.jpg"/>
          <p:cNvPicPr preferRelativeResize="0"/>
          <p:nvPr/>
        </p:nvPicPr>
        <p:blipFill rotWithShape="1">
          <a:blip r:embed="rId3">
            <a:alphaModFix/>
          </a:blip>
          <a:srcRect l="-18756" r="-18756"/>
          <a:stretch/>
        </p:blipFill>
        <p:spPr>
          <a:xfrm>
            <a:off x="726017" y="1785463"/>
            <a:ext cx="7691968" cy="4230286"/>
          </a:xfrm>
          <a:prstGeom prst="rect">
            <a:avLst/>
          </a:prstGeom>
          <a:noFill/>
          <a:ln>
            <a:noFill/>
          </a:ln>
        </p:spPr>
      </p:pic>
      <p:sp>
        <p:nvSpPr>
          <p:cNvPr id="728" name="Google Shape;728;gdfb8369571_0_301"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gdfb8369571_0_308"/>
          <p:cNvSpPr txBox="1"/>
          <p:nvPr/>
        </p:nvSpPr>
        <p:spPr>
          <a:xfrm>
            <a:off x="1768509" y="111160"/>
            <a:ext cx="56070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pic>
        <p:nvPicPr>
          <p:cNvPr id="735" name="Google Shape;735;gdfb8369571_0_308" descr="Cursor"/>
          <p:cNvPicPr preferRelativeResize="0"/>
          <p:nvPr/>
        </p:nvPicPr>
        <p:blipFill rotWithShape="1">
          <a:blip r:embed="rId3">
            <a:alphaModFix/>
          </a:blip>
          <a:srcRect/>
          <a:stretch/>
        </p:blipFill>
        <p:spPr>
          <a:xfrm rot="5400000">
            <a:off x="1768494" y="1517151"/>
            <a:ext cx="914400" cy="914400"/>
          </a:xfrm>
          <a:prstGeom prst="rect">
            <a:avLst/>
          </a:prstGeom>
          <a:noFill/>
          <a:ln>
            <a:noFill/>
          </a:ln>
        </p:spPr>
      </p:pic>
      <p:sp>
        <p:nvSpPr>
          <p:cNvPr id="736" name="Google Shape;736;gdfb8369571_0_308" descr="Laptop"/>
          <p:cNvSpPr/>
          <p:nvPr/>
        </p:nvSpPr>
        <p:spPr>
          <a:xfrm>
            <a:off x="20097"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 name="Google Shape;737;gdfb8369571_0_308"/>
          <p:cNvSpPr txBox="1"/>
          <p:nvPr/>
        </p:nvSpPr>
        <p:spPr>
          <a:xfrm>
            <a:off x="273839" y="2883251"/>
            <a:ext cx="26388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i="1" u="none" strike="noStrike" cap="none">
                <a:solidFill>
                  <a:schemeClr val="dk1"/>
                </a:solidFill>
                <a:latin typeface="Calibri"/>
                <a:ea typeface="Calibri"/>
                <a:cs typeface="Calibri"/>
                <a:sym typeface="Calibri"/>
              </a:rPr>
              <a:t>Click the link above for a simulation to deepen your understanding of absorption. </a:t>
            </a:r>
            <a:endParaRPr sz="1800" i="1" u="none" strike="noStrike" cap="none">
              <a:solidFill>
                <a:srgbClr val="000000"/>
              </a:solidFill>
              <a:latin typeface="Calibri"/>
              <a:ea typeface="Calibri"/>
              <a:cs typeface="Calibri"/>
              <a:sym typeface="Calibri"/>
            </a:endParaRPr>
          </a:p>
        </p:txBody>
      </p:sp>
      <p:sp>
        <p:nvSpPr>
          <p:cNvPr id="738" name="Google Shape;738;gdfb8369571_0_308"/>
          <p:cNvSpPr txBox="1"/>
          <p:nvPr/>
        </p:nvSpPr>
        <p:spPr>
          <a:xfrm>
            <a:off x="2271001" y="1065454"/>
            <a:ext cx="46020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Absorption</a:t>
            </a:r>
            <a:endParaRPr sz="36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(Phet)</a:t>
            </a:r>
            <a:endParaRPr sz="1400" b="0" i="0" u="none" strike="noStrike" cap="none">
              <a:solidFill>
                <a:srgbClr val="000000"/>
              </a:solidFill>
              <a:latin typeface="Arial"/>
              <a:ea typeface="Arial"/>
              <a:cs typeface="Arial"/>
              <a:sym typeface="Arial"/>
            </a:endParaRPr>
          </a:p>
        </p:txBody>
      </p:sp>
      <p:pic>
        <p:nvPicPr>
          <p:cNvPr id="739" name="Google Shape;739;gdfb8369571_0_308"/>
          <p:cNvPicPr preferRelativeResize="0"/>
          <p:nvPr/>
        </p:nvPicPr>
        <p:blipFill rotWithShape="1">
          <a:blip r:embed="rId6">
            <a:alphaModFix/>
          </a:blip>
          <a:srcRect/>
          <a:stretch/>
        </p:blipFill>
        <p:spPr>
          <a:xfrm>
            <a:off x="2912655" y="2431551"/>
            <a:ext cx="5783490" cy="3743837"/>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ge0efab35ca_1_51"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ge0efab35ca_1_51"/>
          <p:cNvSpPr txBox="1"/>
          <p:nvPr/>
        </p:nvSpPr>
        <p:spPr>
          <a:xfrm>
            <a:off x="615000" y="474100"/>
            <a:ext cx="79140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a:t>
            </a:r>
            <a:r>
              <a:rPr lang="en-US" sz="3000" b="0" i="0" u="none" strike="noStrike" cap="none">
                <a:solidFill>
                  <a:schemeClr val="dk1"/>
                </a:solidFill>
                <a:latin typeface="Calibri"/>
                <a:ea typeface="Calibri"/>
                <a:cs typeface="Calibri"/>
                <a:sym typeface="Calibri"/>
              </a:rPr>
              <a:t> How can radiant energy be converted into other forms of energy?</a:t>
            </a:r>
            <a:endParaRPr sz="1400" b="0" i="0" u="none" strike="noStrike" cap="none">
              <a:solidFill>
                <a:srgbClr val="000000"/>
              </a:solidFill>
              <a:latin typeface="Arial"/>
              <a:ea typeface="Arial"/>
              <a:cs typeface="Arial"/>
              <a:sym typeface="Arial"/>
            </a:endParaRPr>
          </a:p>
        </p:txBody>
      </p:sp>
      <p:pic>
        <p:nvPicPr>
          <p:cNvPr id="747" name="Google Shape;747;ge0efab35ca_1_51"/>
          <p:cNvPicPr preferRelativeResize="0"/>
          <p:nvPr/>
        </p:nvPicPr>
        <p:blipFill rotWithShape="1">
          <a:blip r:embed="rId4">
            <a:alphaModFix/>
          </a:blip>
          <a:srcRect/>
          <a:stretch/>
        </p:blipFill>
        <p:spPr>
          <a:xfrm>
            <a:off x="615071" y="1719695"/>
            <a:ext cx="7913864" cy="4368453"/>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pic>
        <p:nvPicPr>
          <p:cNvPr id="753" name="Google Shape;753;gdfb8369571_0_325"/>
          <p:cNvPicPr preferRelativeResize="0"/>
          <p:nvPr/>
        </p:nvPicPr>
        <p:blipFill rotWithShape="1">
          <a:blip r:embed="rId3">
            <a:alphaModFix/>
          </a:blip>
          <a:srcRect/>
          <a:stretch/>
        </p:blipFill>
        <p:spPr>
          <a:xfrm>
            <a:off x="0" y="0"/>
            <a:ext cx="9143069" cy="68580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grpSp>
        <p:nvGrpSpPr>
          <p:cNvPr id="768" name="Google Shape;768;gdfb8369571_0_624"/>
          <p:cNvGrpSpPr/>
          <p:nvPr/>
        </p:nvGrpSpPr>
        <p:grpSpPr>
          <a:xfrm>
            <a:off x="1505008" y="297180"/>
            <a:ext cx="5828913" cy="6263098"/>
            <a:chOff x="814636" y="0"/>
            <a:chExt cx="5828913" cy="6263098"/>
          </a:xfrm>
        </p:grpSpPr>
        <p:sp>
          <p:nvSpPr>
            <p:cNvPr id="769" name="Google Shape;769;gdfb8369571_0_624"/>
            <p:cNvSpPr/>
            <p:nvPr/>
          </p:nvSpPr>
          <p:spPr>
            <a:xfrm rot="10800000">
              <a:off x="1480849" y="54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gdfb8369571_0_624"/>
            <p:cNvSpPr txBox="1"/>
            <p:nvPr/>
          </p:nvSpPr>
          <p:spPr>
            <a:xfrm>
              <a:off x="1661623" y="68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“Big Idea” Question</a:t>
              </a:r>
              <a:endParaRPr/>
            </a:p>
          </p:txBody>
        </p:sp>
        <p:sp>
          <p:nvSpPr>
            <p:cNvPr id="771" name="Google Shape;771;gdfb8369571_0_624"/>
            <p:cNvSpPr/>
            <p:nvPr/>
          </p:nvSpPr>
          <p:spPr>
            <a:xfrm>
              <a:off x="848401" y="0"/>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gdfb8369571_0_624"/>
            <p:cNvSpPr/>
            <p:nvPr/>
          </p:nvSpPr>
          <p:spPr>
            <a:xfrm rot="10800000">
              <a:off x="1480849" y="938784"/>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gdfb8369571_0_624"/>
            <p:cNvSpPr txBox="1"/>
            <p:nvPr/>
          </p:nvSpPr>
          <p:spPr>
            <a:xfrm>
              <a:off x="1661623" y="93892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Review Concepts</a:t>
              </a:r>
              <a:endParaRPr/>
            </a:p>
          </p:txBody>
        </p:sp>
        <p:sp>
          <p:nvSpPr>
            <p:cNvPr id="774" name="Google Shape;774;gdfb8369571_0_624"/>
            <p:cNvSpPr/>
            <p:nvPr/>
          </p:nvSpPr>
          <p:spPr>
            <a:xfrm>
              <a:off x="824716" y="938929"/>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gdfb8369571_0_624"/>
            <p:cNvSpPr/>
            <p:nvPr/>
          </p:nvSpPr>
          <p:spPr>
            <a:xfrm rot="10800000">
              <a:off x="1480849" y="1877027"/>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gdfb8369571_0_624"/>
            <p:cNvSpPr txBox="1"/>
            <p:nvPr/>
          </p:nvSpPr>
          <p:spPr>
            <a:xfrm>
              <a:off x="1661623" y="1877172"/>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Check-In Questions</a:t>
              </a:r>
              <a:endParaRPr/>
            </a:p>
          </p:txBody>
        </p:sp>
        <p:sp>
          <p:nvSpPr>
            <p:cNvPr id="777" name="Google Shape;777;gdfb8369571_0_624"/>
            <p:cNvSpPr/>
            <p:nvPr/>
          </p:nvSpPr>
          <p:spPr>
            <a:xfrm>
              <a:off x="814643" y="1875958"/>
              <a:ext cx="722700" cy="7227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gdfb8369571_0_624"/>
            <p:cNvSpPr/>
            <p:nvPr/>
          </p:nvSpPr>
          <p:spPr>
            <a:xfrm rot="10800000">
              <a:off x="1480849" y="281527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gdfb8369571_0_624"/>
            <p:cNvSpPr txBox="1"/>
            <p:nvPr/>
          </p:nvSpPr>
          <p:spPr>
            <a:xfrm>
              <a:off x="1661623" y="281541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Teacher Demo</a:t>
              </a:r>
              <a:endParaRPr/>
            </a:p>
          </p:txBody>
        </p:sp>
        <p:sp>
          <p:nvSpPr>
            <p:cNvPr id="780" name="Google Shape;780;gdfb8369571_0_624"/>
            <p:cNvSpPr/>
            <p:nvPr/>
          </p:nvSpPr>
          <p:spPr>
            <a:xfrm>
              <a:off x="814636" y="2815415"/>
              <a:ext cx="7227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gdfb8369571_0_624"/>
            <p:cNvSpPr/>
            <p:nvPr/>
          </p:nvSpPr>
          <p:spPr>
            <a:xfrm rot="10800000">
              <a:off x="1480849" y="3753610"/>
              <a:ext cx="5162700" cy="1571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gdfb8369571_0_624"/>
            <p:cNvSpPr txBox="1"/>
            <p:nvPr/>
          </p:nvSpPr>
          <p:spPr>
            <a:xfrm>
              <a:off x="1873747" y="3753659"/>
              <a:ext cx="4769700" cy="1571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783" name="Google Shape;783;gdfb8369571_0_624"/>
            <p:cNvSpPr/>
            <p:nvPr/>
          </p:nvSpPr>
          <p:spPr>
            <a:xfrm>
              <a:off x="822078" y="4170465"/>
              <a:ext cx="722700" cy="7227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gdfb8369571_0_624"/>
            <p:cNvSpPr/>
            <p:nvPr/>
          </p:nvSpPr>
          <p:spPr>
            <a:xfrm rot="10800000">
              <a:off x="1480849" y="5540253"/>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gdfb8369571_0_624"/>
            <p:cNvSpPr txBox="1"/>
            <p:nvPr/>
          </p:nvSpPr>
          <p:spPr>
            <a:xfrm>
              <a:off x="1661623" y="554039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Simulation/Activity</a:t>
              </a:r>
              <a:endParaRPr/>
            </a:p>
          </p:txBody>
        </p:sp>
        <p:sp>
          <p:nvSpPr>
            <p:cNvPr id="786" name="Google Shape;786;gdfb8369571_0_624"/>
            <p:cNvSpPr/>
            <p:nvPr/>
          </p:nvSpPr>
          <p:spPr>
            <a:xfrm>
              <a:off x="826125" y="55313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87" name="Google Shape;787;gdfb8369571_0_624" descr="Comment Like"/>
          <p:cNvPicPr preferRelativeResize="0"/>
          <p:nvPr/>
        </p:nvPicPr>
        <p:blipFill rotWithShape="1">
          <a:blip r:embed="rId9">
            <a:alphaModFix/>
          </a:blip>
          <a:srcRect/>
          <a:stretch/>
        </p:blipFill>
        <p:spPr>
          <a:xfrm>
            <a:off x="5531646" y="4959796"/>
            <a:ext cx="347619" cy="347619"/>
          </a:xfrm>
          <a:prstGeom prst="rect">
            <a:avLst/>
          </a:prstGeom>
          <a:noFill/>
          <a:ln>
            <a:noFill/>
          </a:ln>
        </p:spPr>
      </p:pic>
      <p:pic>
        <p:nvPicPr>
          <p:cNvPr id="788" name="Google Shape;788;gdfb8369571_0_624" descr="Comment Dislike"/>
          <p:cNvPicPr preferRelativeResize="0"/>
          <p:nvPr/>
        </p:nvPicPr>
        <p:blipFill rotWithShape="1">
          <a:blip r:embed="rId10">
            <a:alphaModFix/>
          </a:blip>
          <a:srcRect/>
          <a:stretch/>
        </p:blipFill>
        <p:spPr>
          <a:xfrm>
            <a:off x="5850766" y="4959796"/>
            <a:ext cx="347619" cy="347619"/>
          </a:xfrm>
          <a:prstGeom prst="rect">
            <a:avLst/>
          </a:prstGeom>
          <a:noFill/>
          <a:ln>
            <a:noFill/>
          </a:ln>
        </p:spPr>
      </p:pic>
      <p:pic>
        <p:nvPicPr>
          <p:cNvPr id="789" name="Google Shape;789;gdfb8369571_0_624" descr="Blog"/>
          <p:cNvPicPr preferRelativeResize="0"/>
          <p:nvPr/>
        </p:nvPicPr>
        <p:blipFill rotWithShape="1">
          <a:blip r:embed="rId11">
            <a:alphaModFix/>
          </a:blip>
          <a:srcRect/>
          <a:stretch/>
        </p:blipFill>
        <p:spPr>
          <a:xfrm>
            <a:off x="5646142" y="4638249"/>
            <a:ext cx="347619" cy="347619"/>
          </a:xfrm>
          <a:prstGeom prst="rect">
            <a:avLst/>
          </a:prstGeom>
          <a:noFill/>
          <a:ln>
            <a:noFill/>
          </a:ln>
        </p:spPr>
      </p:pic>
      <p:pic>
        <p:nvPicPr>
          <p:cNvPr id="790" name="Google Shape;790;gdfb8369571_0_624"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791" name="Google Shape;791;gdfb8369571_0_624"/>
          <p:cNvSpPr/>
          <p:nvPr/>
        </p:nvSpPr>
        <p:spPr>
          <a:xfrm>
            <a:off x="170823"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92" name="Google Shape;792;gdfb8369571_0_624"/>
          <p:cNvSpPr txBox="1"/>
          <p:nvPr/>
        </p:nvSpPr>
        <p:spPr>
          <a:xfrm>
            <a:off x="366765" y="367994"/>
            <a:ext cx="703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rgbClr val="FFFFFF"/>
                </a:solidFill>
                <a:latin typeface="Calibri"/>
                <a:ea typeface="Calibri"/>
                <a:cs typeface="Calibri"/>
                <a:sym typeface="Calibri"/>
              </a:rPr>
              <a:t>Intro</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8"/>
          <p:cNvPicPr preferRelativeResize="0"/>
          <p:nvPr/>
        </p:nvPicPr>
        <p:blipFill rotWithShape="1">
          <a:blip r:embed="rId3">
            <a:alphaModFix/>
          </a:blip>
          <a:srcRect/>
          <a:stretch/>
        </p:blipFill>
        <p:spPr>
          <a:xfrm>
            <a:off x="1803896" y="660894"/>
            <a:ext cx="5536206" cy="5536206"/>
          </a:xfrm>
          <a:prstGeom prst="rect">
            <a:avLst/>
          </a:prstGeom>
          <a:noFill/>
          <a:ln>
            <a:noFill/>
          </a:ln>
        </p:spPr>
      </p:pic>
      <p:sp>
        <p:nvSpPr>
          <p:cNvPr id="169" name="Google Shape;169;p8"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gdfb8369571_0_653"/>
          <p:cNvSpPr txBox="1"/>
          <p:nvPr/>
        </p:nvSpPr>
        <p:spPr>
          <a:xfrm>
            <a:off x="1252806" y="552659"/>
            <a:ext cx="6638400" cy="144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800">
                <a:latin typeface="Calibri"/>
                <a:ea typeface="Calibri"/>
                <a:cs typeface="Calibri"/>
                <a:sym typeface="Calibri"/>
              </a:rPr>
              <a:t>Emission</a:t>
            </a:r>
            <a:endParaRPr sz="1800" b="0" i="0" u="none" strike="noStrike" cap="none">
              <a:solidFill>
                <a:srgbClr val="000000"/>
              </a:solidFill>
              <a:latin typeface="Calibri"/>
              <a:ea typeface="Calibri"/>
              <a:cs typeface="Calibri"/>
              <a:sym typeface="Calibri"/>
            </a:endParaRPr>
          </a:p>
        </p:txBody>
      </p:sp>
      <p:sp>
        <p:nvSpPr>
          <p:cNvPr id="799" name="Google Shape;799;gdfb8369571_0_653"/>
          <p:cNvSpPr/>
          <p:nvPr/>
        </p:nvSpPr>
        <p:spPr>
          <a:xfrm>
            <a:off x="170823"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00" name="Google Shape;800;gdfb8369571_0_653"/>
          <p:cNvSpPr txBox="1"/>
          <p:nvPr/>
        </p:nvSpPr>
        <p:spPr>
          <a:xfrm>
            <a:off x="366765" y="367994"/>
            <a:ext cx="703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rgbClr val="FFFFFF"/>
                </a:solidFill>
                <a:latin typeface="Calibri"/>
                <a:ea typeface="Calibri"/>
                <a:cs typeface="Calibri"/>
                <a:sym typeface="Calibri"/>
              </a:rPr>
              <a:t>Intro</a:t>
            </a:r>
            <a:endParaRPr/>
          </a:p>
        </p:txBody>
      </p:sp>
      <p:pic>
        <p:nvPicPr>
          <p:cNvPr id="801" name="Google Shape;801;gdfb8369571_0_653"/>
          <p:cNvPicPr preferRelativeResize="0"/>
          <p:nvPr/>
        </p:nvPicPr>
        <p:blipFill>
          <a:blip r:embed="rId3">
            <a:alphaModFix/>
          </a:blip>
          <a:stretch>
            <a:fillRect/>
          </a:stretch>
        </p:blipFill>
        <p:spPr>
          <a:xfrm>
            <a:off x="524313" y="1999559"/>
            <a:ext cx="8095363" cy="4553642"/>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ge0efab35ca_1_65"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 name="Google Shape;808;ge0efab35ca_1_65"/>
          <p:cNvSpPr txBox="1"/>
          <p:nvPr/>
        </p:nvSpPr>
        <p:spPr>
          <a:xfrm>
            <a:off x="615000" y="236550"/>
            <a:ext cx="81918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a:t>
            </a:r>
            <a:r>
              <a:rPr lang="en-US" sz="3000" b="0" i="0" u="none" strike="noStrike" cap="none">
                <a:solidFill>
                  <a:schemeClr val="dk1"/>
                </a:solidFill>
                <a:latin typeface="Calibri"/>
                <a:ea typeface="Calibri"/>
                <a:cs typeface="Calibri"/>
                <a:sym typeface="Calibri"/>
              </a:rPr>
              <a:t> How can radiant energy be converted into other forms of energy?</a:t>
            </a:r>
            <a:endParaRPr sz="1400" b="0" i="0" u="none" strike="noStrike" cap="none">
              <a:solidFill>
                <a:srgbClr val="000000"/>
              </a:solidFill>
              <a:latin typeface="Arial"/>
              <a:ea typeface="Arial"/>
              <a:cs typeface="Arial"/>
              <a:sym typeface="Arial"/>
            </a:endParaRPr>
          </a:p>
        </p:txBody>
      </p:sp>
      <p:pic>
        <p:nvPicPr>
          <p:cNvPr id="809" name="Google Shape;809;ge0efab35ca_1_65"/>
          <p:cNvPicPr preferRelativeResize="0"/>
          <p:nvPr/>
        </p:nvPicPr>
        <p:blipFill rotWithShape="1">
          <a:blip r:embed="rId4">
            <a:alphaModFix/>
          </a:blip>
          <a:srcRect/>
          <a:stretch/>
        </p:blipFill>
        <p:spPr>
          <a:xfrm>
            <a:off x="615071" y="1765770"/>
            <a:ext cx="7913864" cy="4368453"/>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gdfb8369571_0_666"/>
          <p:cNvSpPr txBox="1"/>
          <p:nvPr/>
        </p:nvSpPr>
        <p:spPr>
          <a:xfrm>
            <a:off x="2301074" y="693338"/>
            <a:ext cx="4644255"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600" b="0" i="0" u="none" strike="noStrike" cap="none" dirty="0">
                <a:solidFill>
                  <a:srgbClr val="FFC000"/>
                </a:solidFill>
                <a:latin typeface="Calibri"/>
                <a:ea typeface="Calibri"/>
                <a:cs typeface="Calibri"/>
                <a:sym typeface="Calibri"/>
              </a:rPr>
              <a:t>Demonstration</a:t>
            </a:r>
            <a:endParaRPr dirty="0"/>
          </a:p>
        </p:txBody>
      </p:sp>
      <p:sp>
        <p:nvSpPr>
          <p:cNvPr id="816" name="Google Shape;816;gdfb8369571_0_666" descr="Classroom"/>
          <p:cNvSpPr/>
          <p:nvPr/>
        </p:nvSpPr>
        <p:spPr>
          <a:xfrm>
            <a:off x="124755" y="87075"/>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gdfb8369571_0_666"/>
          <p:cNvSpPr txBox="1"/>
          <p:nvPr/>
        </p:nvSpPr>
        <p:spPr>
          <a:xfrm>
            <a:off x="814800" y="2125650"/>
            <a:ext cx="7514400" cy="314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a:solidFill>
                  <a:srgbClr val="000000"/>
                </a:solidFill>
                <a:latin typeface="Calibri"/>
                <a:ea typeface="Calibri"/>
                <a:cs typeface="Calibri"/>
                <a:sym typeface="Calibri"/>
              </a:rPr>
              <a:t>TEACHER DIRECTIONS:</a:t>
            </a:r>
            <a:endParaRPr sz="1800">
              <a:latin typeface="Calibri"/>
              <a:ea typeface="Calibri"/>
              <a:cs typeface="Calibri"/>
              <a:sym typeface="Calibri"/>
            </a:endParaRPr>
          </a:p>
          <a:p>
            <a:pPr marL="0" marR="0" lvl="0" indent="0" algn="ctr" rtl="0">
              <a:spcBef>
                <a:spcPts val="0"/>
              </a:spcBef>
              <a:spcAft>
                <a:spcPts val="0"/>
              </a:spcAft>
              <a:buNone/>
            </a:pPr>
            <a:endParaRPr sz="1800">
              <a:latin typeface="Calibri"/>
              <a:ea typeface="Calibri"/>
              <a:cs typeface="Calibri"/>
              <a:sym typeface="Calibri"/>
            </a:endParaRPr>
          </a:p>
          <a:p>
            <a:pPr marL="0" marR="0" lvl="0" indent="0" algn="l" rtl="0">
              <a:spcBef>
                <a:spcPts val="0"/>
              </a:spcBef>
              <a:spcAft>
                <a:spcPts val="0"/>
              </a:spcAft>
              <a:buNone/>
            </a:pPr>
            <a:r>
              <a:rPr lang="en-US" sz="1800">
                <a:latin typeface="Calibri"/>
                <a:ea typeface="Calibri"/>
                <a:cs typeface="Calibri"/>
                <a:sym typeface="Calibri"/>
              </a:rPr>
              <a:t>Materials: Flashlight, clear glass of water, masking tape. </a:t>
            </a:r>
            <a:endParaRPr sz="1800">
              <a:latin typeface="Calibri"/>
              <a:ea typeface="Calibri"/>
              <a:cs typeface="Calibri"/>
              <a:sym typeface="Calibri"/>
            </a:endParaRPr>
          </a:p>
          <a:p>
            <a:pPr marL="0" marR="0" lvl="0" indent="0" algn="l" rtl="0">
              <a:spcBef>
                <a:spcPts val="0"/>
              </a:spcBef>
              <a:spcAft>
                <a:spcPts val="0"/>
              </a:spcAft>
              <a:buNone/>
            </a:pPr>
            <a:endParaRPr sz="1800">
              <a:latin typeface="Calibri"/>
              <a:ea typeface="Calibri"/>
              <a:cs typeface="Calibri"/>
              <a:sym typeface="Calibri"/>
            </a:endParaRPr>
          </a:p>
          <a:p>
            <a:pPr marL="457200" marR="0" lvl="0" indent="-342900" algn="l" rtl="0">
              <a:spcBef>
                <a:spcPts val="0"/>
              </a:spcBef>
              <a:spcAft>
                <a:spcPts val="0"/>
              </a:spcAft>
              <a:buSzPts val="1800"/>
              <a:buFont typeface="Calibri"/>
              <a:buAutoNum type="arabicPeriod"/>
            </a:pPr>
            <a:r>
              <a:rPr lang="en-US" sz="1800">
                <a:latin typeface="Calibri"/>
                <a:ea typeface="Calibri"/>
                <a:cs typeface="Calibri"/>
                <a:sym typeface="Calibri"/>
              </a:rPr>
              <a:t>Cover the flashlight with two pieces of masking tape leaving a slit in the middle.</a:t>
            </a:r>
            <a:endParaRPr sz="1800">
              <a:latin typeface="Calibri"/>
              <a:ea typeface="Calibri"/>
              <a:cs typeface="Calibri"/>
              <a:sym typeface="Calibri"/>
            </a:endParaRPr>
          </a:p>
          <a:p>
            <a:pPr marL="457200" marR="0" lvl="0" indent="-342900" algn="l" rtl="0">
              <a:spcBef>
                <a:spcPts val="0"/>
              </a:spcBef>
              <a:spcAft>
                <a:spcPts val="0"/>
              </a:spcAft>
              <a:buSzPts val="1800"/>
              <a:buFont typeface="Calibri"/>
              <a:buAutoNum type="arabicPeriod"/>
            </a:pPr>
            <a:r>
              <a:rPr lang="en-US" sz="1800">
                <a:latin typeface="Calibri"/>
                <a:ea typeface="Calibri"/>
                <a:cs typeface="Calibri"/>
                <a:sym typeface="Calibri"/>
              </a:rPr>
              <a:t>Shine the flashlight through a glass of water onto a black white wall.</a:t>
            </a:r>
            <a:endParaRPr sz="1800">
              <a:latin typeface="Calibri"/>
              <a:ea typeface="Calibri"/>
              <a:cs typeface="Calibri"/>
              <a:sym typeface="Calibri"/>
            </a:endParaRPr>
          </a:p>
          <a:p>
            <a:pPr marL="457200" marR="0" lvl="0" indent="-342900" algn="l" rtl="0">
              <a:spcBef>
                <a:spcPts val="0"/>
              </a:spcBef>
              <a:spcAft>
                <a:spcPts val="0"/>
              </a:spcAft>
              <a:buSzPts val="1800"/>
              <a:buFont typeface="Calibri"/>
              <a:buAutoNum type="arabicPeriod"/>
            </a:pPr>
            <a:r>
              <a:rPr lang="en-US" sz="1800">
                <a:latin typeface="Calibri"/>
                <a:ea typeface="Calibri"/>
                <a:cs typeface="Calibri"/>
                <a:sym typeface="Calibri"/>
              </a:rPr>
              <a:t>The rainbow should appear on the wall.</a:t>
            </a:r>
            <a:endParaRPr sz="1800">
              <a:latin typeface="Calibri"/>
              <a:ea typeface="Calibri"/>
              <a:cs typeface="Calibri"/>
              <a:sym typeface="Calibri"/>
            </a:endParaRPr>
          </a:p>
          <a:p>
            <a:pPr marL="0" marR="0" lvl="0" indent="0" algn="l" rtl="0">
              <a:spcBef>
                <a:spcPts val="0"/>
              </a:spcBef>
              <a:spcAft>
                <a:spcPts val="0"/>
              </a:spcAft>
              <a:buNone/>
            </a:pPr>
            <a:endParaRPr sz="1800">
              <a:latin typeface="Calibri"/>
              <a:ea typeface="Calibri"/>
              <a:cs typeface="Calibri"/>
              <a:sym typeface="Calibri"/>
            </a:endParaRPr>
          </a:p>
          <a:p>
            <a:pPr marL="0" marR="0" lvl="0" indent="0" algn="l" rtl="0">
              <a:spcBef>
                <a:spcPts val="0"/>
              </a:spcBef>
              <a:spcAft>
                <a:spcPts val="0"/>
              </a:spcAft>
              <a:buNone/>
            </a:pPr>
            <a:r>
              <a:rPr lang="en-US" sz="1800">
                <a:latin typeface="Calibri"/>
                <a:ea typeface="Calibri"/>
                <a:cs typeface="Calibri"/>
                <a:sym typeface="Calibri"/>
              </a:rPr>
              <a:t>Lead students in questioning about how rainbows are made and how it relates to light emission. </a:t>
            </a:r>
            <a:endParaRPr sz="1800">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gdfc39c54f7_0_92"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pic>
        <p:nvPicPr>
          <p:cNvPr id="829" name="Google Shape;829;gdfc39c54f7_0_88"/>
          <p:cNvPicPr preferRelativeResize="0"/>
          <p:nvPr/>
        </p:nvPicPr>
        <p:blipFill>
          <a:blip r:embed="rId3">
            <a:alphaModFix/>
          </a:blip>
          <a:stretch>
            <a:fillRect/>
          </a:stretch>
        </p:blipFill>
        <p:spPr>
          <a:xfrm>
            <a:off x="1103950" y="1443213"/>
            <a:ext cx="6936124" cy="4747375"/>
          </a:xfrm>
          <a:prstGeom prst="rect">
            <a:avLst/>
          </a:prstGeom>
          <a:noFill/>
          <a:ln>
            <a:noFill/>
          </a:ln>
        </p:spPr>
      </p:pic>
      <p:sp>
        <p:nvSpPr>
          <p:cNvPr id="830" name="Google Shape;830;gdfc39c54f7_0_88"/>
          <p:cNvSpPr txBox="1"/>
          <p:nvPr/>
        </p:nvSpPr>
        <p:spPr>
          <a:xfrm>
            <a:off x="630888" y="372366"/>
            <a:ext cx="78822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How is a rainbow made?</a:t>
            </a:r>
            <a:endParaRPr sz="3600">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gdfc4881929_1_0" descr="Rewind"/>
          <p:cNvSpPr/>
          <p:nvPr/>
        </p:nvSpPr>
        <p:spPr>
          <a:xfrm>
            <a:off x="1928396" y="1295400"/>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pic>
        <p:nvPicPr>
          <p:cNvPr id="842" name="Google Shape;842;ge0efab35ca_1_72" descr="dreamstime_energy.worker.jpg"/>
          <p:cNvPicPr preferRelativeResize="0"/>
          <p:nvPr/>
        </p:nvPicPr>
        <p:blipFill rotWithShape="1">
          <a:blip r:embed="rId3">
            <a:alphaModFix/>
          </a:blip>
          <a:srcRect/>
          <a:stretch/>
        </p:blipFill>
        <p:spPr>
          <a:xfrm>
            <a:off x="1062914" y="1715900"/>
            <a:ext cx="7018175" cy="4679373"/>
          </a:xfrm>
          <a:prstGeom prst="rect">
            <a:avLst/>
          </a:prstGeom>
          <a:noFill/>
          <a:ln>
            <a:noFill/>
          </a:ln>
        </p:spPr>
      </p:pic>
      <p:sp>
        <p:nvSpPr>
          <p:cNvPr id="843" name="Google Shape;843;ge0efab35ca_1_72"/>
          <p:cNvSpPr txBox="1"/>
          <p:nvPr/>
        </p:nvSpPr>
        <p:spPr>
          <a:xfrm>
            <a:off x="849546" y="279025"/>
            <a:ext cx="79374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sng" strike="noStrike" cap="none">
                <a:solidFill>
                  <a:schemeClr val="dk1"/>
                </a:solidFill>
                <a:latin typeface="Calibri"/>
                <a:ea typeface="Calibri"/>
                <a:cs typeface="Calibri"/>
                <a:sym typeface="Calibri"/>
              </a:rPr>
              <a:t>Energy:</a:t>
            </a:r>
            <a:r>
              <a:rPr lang="en-US"/>
              <a:t> </a:t>
            </a:r>
            <a:r>
              <a:rPr lang="en-US" sz="3200" b="0" i="0" u="none" strike="noStrike" cap="none">
                <a:solidFill>
                  <a:schemeClr val="dk1"/>
                </a:solidFill>
                <a:latin typeface="Calibri"/>
                <a:ea typeface="Calibri"/>
                <a:cs typeface="Calibri"/>
                <a:sym typeface="Calibri"/>
              </a:rPr>
              <a:t>the ability to do work</a:t>
            </a:r>
            <a:endParaRPr sz="1800" b="0" i="0" u="none" strike="noStrike" cap="none">
              <a:solidFill>
                <a:schemeClr val="dk1"/>
              </a:solidFill>
              <a:latin typeface="Calibri"/>
              <a:ea typeface="Calibri"/>
              <a:cs typeface="Calibri"/>
              <a:sym typeface="Calibri"/>
            </a:endParaRPr>
          </a:p>
        </p:txBody>
      </p:sp>
      <p:sp>
        <p:nvSpPr>
          <p:cNvPr id="844" name="Google Shape;844;ge0efab35ca_1_72"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gdfc4881929_1_12"/>
          <p:cNvSpPr txBox="1"/>
          <p:nvPr/>
        </p:nvSpPr>
        <p:spPr>
          <a:xfrm>
            <a:off x="529050" y="177001"/>
            <a:ext cx="8085900" cy="1690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3000"/>
              <a:buFont typeface="Arial"/>
              <a:buNone/>
            </a:pPr>
            <a:r>
              <a:rPr lang="en-US" sz="3000" b="1" u="sng">
                <a:solidFill>
                  <a:srgbClr val="0C0C0C"/>
                </a:solidFill>
                <a:latin typeface="Calibri"/>
                <a:ea typeface="Calibri"/>
                <a:cs typeface="Calibri"/>
                <a:sym typeface="Calibri"/>
              </a:rPr>
              <a:t>Waves</a:t>
            </a:r>
            <a:r>
              <a:rPr lang="en-US" sz="3000" b="1">
                <a:solidFill>
                  <a:srgbClr val="0C0C0C"/>
                </a:solidFill>
                <a:latin typeface="Calibri"/>
                <a:ea typeface="Calibri"/>
                <a:cs typeface="Calibri"/>
                <a:sym typeface="Calibri"/>
              </a:rPr>
              <a:t>: </a:t>
            </a:r>
            <a:r>
              <a:rPr lang="en-US" sz="3000">
                <a:solidFill>
                  <a:srgbClr val="0C0C0C"/>
                </a:solidFill>
                <a:latin typeface="Calibri"/>
                <a:ea typeface="Calibri"/>
                <a:cs typeface="Calibri"/>
                <a:sym typeface="Calibri"/>
              </a:rPr>
              <a:t>disturbances that travel through a medium, transporting energy from one location to another without transporting matter</a:t>
            </a:r>
            <a:endParaRPr sz="3000" b="1">
              <a:solidFill>
                <a:schemeClr val="dk1"/>
              </a:solidFill>
              <a:latin typeface="Calibri"/>
              <a:ea typeface="Calibri"/>
              <a:cs typeface="Calibri"/>
              <a:sym typeface="Calibri"/>
            </a:endParaRPr>
          </a:p>
        </p:txBody>
      </p:sp>
      <p:sp>
        <p:nvSpPr>
          <p:cNvPr id="851" name="Google Shape;851;gdfc4881929_1_12"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2" name="Google Shape;852;gdfc4881929_1_12" descr="he Physics of Sound"/>
          <p:cNvPicPr preferRelativeResize="0"/>
          <p:nvPr/>
        </p:nvPicPr>
        <p:blipFill rotWithShape="1">
          <a:blip r:embed="rId4">
            <a:alphaModFix/>
          </a:blip>
          <a:srcRect/>
          <a:stretch/>
        </p:blipFill>
        <p:spPr>
          <a:xfrm>
            <a:off x="1210863" y="1867201"/>
            <a:ext cx="6722269" cy="4481513"/>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gdfc4881929_1_19"/>
          <p:cNvSpPr txBox="1">
            <a:spLocks noGrp="1"/>
          </p:cNvSpPr>
          <p:nvPr>
            <p:ph type="title"/>
          </p:nvPr>
        </p:nvSpPr>
        <p:spPr>
          <a:xfrm>
            <a:off x="457196" y="221567"/>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b="1" u="sng"/>
              <a:t>Medium</a:t>
            </a:r>
            <a:r>
              <a:rPr lang="en-US" sz="3600"/>
              <a:t>: any material that waves can travel through</a:t>
            </a:r>
            <a:endParaRPr/>
          </a:p>
        </p:txBody>
      </p:sp>
      <p:pic>
        <p:nvPicPr>
          <p:cNvPr id="859" name="Google Shape;859;gdfc4881929_1_19" descr="earth.jpg"/>
          <p:cNvPicPr preferRelativeResize="0">
            <a:picLocks noGrp="1"/>
          </p:cNvPicPr>
          <p:nvPr>
            <p:ph type="body" idx="1"/>
          </p:nvPr>
        </p:nvPicPr>
        <p:blipFill rotWithShape="1">
          <a:blip r:embed="rId3">
            <a:alphaModFix/>
          </a:blip>
          <a:srcRect l="-14886" r="-14899"/>
          <a:stretch/>
        </p:blipFill>
        <p:spPr>
          <a:xfrm>
            <a:off x="457200" y="1600200"/>
            <a:ext cx="8229600" cy="4526100"/>
          </a:xfrm>
          <a:prstGeom prst="rect">
            <a:avLst/>
          </a:prstGeom>
          <a:noFill/>
          <a:ln w="9525" cap="flat" cmpd="sng">
            <a:solidFill>
              <a:schemeClr val="lt1"/>
            </a:solidFill>
            <a:prstDash val="solid"/>
            <a:round/>
            <a:headEnd type="none" w="sm" len="sm"/>
            <a:tailEnd type="none" w="sm" len="sm"/>
          </a:ln>
        </p:spPr>
      </p:pic>
      <p:sp>
        <p:nvSpPr>
          <p:cNvPr id="860" name="Google Shape;860;gdfc4881929_1_19"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gdfc4881929_1_26"/>
          <p:cNvSpPr txBox="1"/>
          <p:nvPr/>
        </p:nvSpPr>
        <p:spPr>
          <a:xfrm>
            <a:off x="565041" y="312573"/>
            <a:ext cx="8013900" cy="107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2800" b="1" i="0" u="sng" strike="noStrike" cap="none">
                <a:solidFill>
                  <a:srgbClr val="0C0C0C"/>
                </a:solidFill>
                <a:latin typeface="Calibri"/>
                <a:ea typeface="Calibri"/>
                <a:cs typeface="Calibri"/>
                <a:sym typeface="Calibri"/>
              </a:rPr>
              <a:t>Visible Light</a:t>
            </a:r>
            <a:r>
              <a:rPr lang="en-US" sz="2800" b="1" i="0" u="none" strike="noStrike" cap="none">
                <a:solidFill>
                  <a:srgbClr val="0C0C0C"/>
                </a:solidFill>
                <a:latin typeface="Calibri"/>
                <a:ea typeface="Calibri"/>
                <a:cs typeface="Calibri"/>
                <a:sym typeface="Calibri"/>
              </a:rPr>
              <a:t>: </a:t>
            </a:r>
            <a:r>
              <a:rPr lang="en-US" sz="2800" b="0" i="0" u="none" strike="noStrike" cap="none">
                <a:solidFill>
                  <a:srgbClr val="0C0C0C"/>
                </a:solidFill>
                <a:latin typeface="Calibri"/>
                <a:ea typeface="Calibri"/>
                <a:cs typeface="Calibri"/>
                <a:sym typeface="Calibri"/>
              </a:rPr>
              <a:t>wavelengths that are visible to the human eye</a:t>
            </a:r>
            <a:endParaRPr sz="2800" b="1" i="0" u="none" strike="noStrike" cap="none">
              <a:solidFill>
                <a:schemeClr val="dk1"/>
              </a:solidFill>
              <a:latin typeface="Calibri"/>
              <a:ea typeface="Calibri"/>
              <a:cs typeface="Calibri"/>
              <a:sym typeface="Calibri"/>
            </a:endParaRPr>
          </a:p>
        </p:txBody>
      </p:sp>
      <p:sp>
        <p:nvSpPr>
          <p:cNvPr id="867" name="Google Shape;867;gdfc4881929_1_26"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8" name="Google Shape;868;gdfc4881929_1_26" descr="rainbow.jpg"/>
          <p:cNvPicPr preferRelativeResize="0"/>
          <p:nvPr/>
        </p:nvPicPr>
        <p:blipFill rotWithShape="1">
          <a:blip r:embed="rId4">
            <a:alphaModFix/>
          </a:blip>
          <a:srcRect l="-18191" r="-18178"/>
          <a:stretch/>
        </p:blipFill>
        <p:spPr>
          <a:xfrm>
            <a:off x="457196" y="1674646"/>
            <a:ext cx="8229600" cy="452596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9" descr="dreamstime_plugToEarth.jpg"/>
          <p:cNvPicPr preferRelativeResize="0"/>
          <p:nvPr/>
        </p:nvPicPr>
        <p:blipFill rotWithShape="1">
          <a:blip r:embed="rId3">
            <a:alphaModFix/>
          </a:blip>
          <a:srcRect/>
          <a:stretch/>
        </p:blipFill>
        <p:spPr>
          <a:xfrm>
            <a:off x="1500053" y="1489306"/>
            <a:ext cx="6143902" cy="5074100"/>
          </a:xfrm>
          <a:prstGeom prst="rect">
            <a:avLst/>
          </a:prstGeom>
          <a:noFill/>
          <a:ln>
            <a:noFill/>
          </a:ln>
        </p:spPr>
      </p:pic>
      <p:sp>
        <p:nvSpPr>
          <p:cNvPr id="176" name="Google Shape;176;p9"/>
          <p:cNvSpPr txBox="1"/>
          <p:nvPr/>
        </p:nvSpPr>
        <p:spPr>
          <a:xfrm>
            <a:off x="849545" y="314175"/>
            <a:ext cx="80892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sng" strike="noStrike" cap="none">
                <a:solidFill>
                  <a:schemeClr val="dk1"/>
                </a:solidFill>
                <a:latin typeface="Calibri"/>
                <a:ea typeface="Calibri"/>
                <a:cs typeface="Calibri"/>
                <a:sym typeface="Calibri"/>
              </a:rPr>
              <a:t>Solar Energy:</a:t>
            </a:r>
            <a:r>
              <a:rPr lang="en-US" sz="2800">
                <a:solidFill>
                  <a:schemeClr val="dk1"/>
                </a:solidFill>
                <a:latin typeface="Calibri"/>
                <a:ea typeface="Calibri"/>
                <a:cs typeface="Calibri"/>
                <a:sym typeface="Calibri"/>
              </a:rPr>
              <a:t> </a:t>
            </a:r>
            <a:r>
              <a:rPr lang="en-US" sz="2800" b="0" i="0" u="none" strike="noStrike" cap="none">
                <a:solidFill>
                  <a:schemeClr val="dk1"/>
                </a:solidFill>
                <a:latin typeface="Calibri"/>
                <a:ea typeface="Calibri"/>
                <a:cs typeface="Calibri"/>
                <a:sym typeface="Calibri"/>
              </a:rPr>
              <a:t>ability to do work </a:t>
            </a:r>
            <a:r>
              <a:rPr lang="en-US" sz="2800" b="0" i="0" u="sng" strike="noStrike" cap="none">
                <a:solidFill>
                  <a:schemeClr val="dk1"/>
                </a:solidFill>
                <a:latin typeface="Calibri"/>
                <a:ea typeface="Calibri"/>
                <a:cs typeface="Calibri"/>
                <a:sym typeface="Calibri"/>
              </a:rPr>
              <a:t>from the sun</a:t>
            </a:r>
            <a:endParaRPr sz="1400" b="0" i="0" u="none" strike="noStrike" cap="none">
              <a:solidFill>
                <a:srgbClr val="000000"/>
              </a:solidFill>
              <a:latin typeface="Arial"/>
              <a:ea typeface="Arial"/>
              <a:cs typeface="Arial"/>
              <a:sym typeface="Arial"/>
            </a:endParaRPr>
          </a:p>
        </p:txBody>
      </p:sp>
      <p:sp>
        <p:nvSpPr>
          <p:cNvPr id="177" name="Google Shape;177;p9"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ge0efab35ca_1_79"/>
          <p:cNvSpPr/>
          <p:nvPr/>
        </p:nvSpPr>
        <p:spPr>
          <a:xfrm>
            <a:off x="1276300" y="334100"/>
            <a:ext cx="7543800" cy="1200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sng" strike="noStrike" cap="none">
                <a:solidFill>
                  <a:srgbClr val="000000"/>
                </a:solidFill>
                <a:latin typeface="Calibri"/>
                <a:ea typeface="Calibri"/>
                <a:cs typeface="Calibri"/>
                <a:sym typeface="Calibri"/>
              </a:rPr>
              <a:t>Radiant </a:t>
            </a:r>
            <a:r>
              <a:rPr lang="en-US" sz="3600" b="1" u="sng">
                <a:latin typeface="Calibri"/>
                <a:ea typeface="Calibri"/>
                <a:cs typeface="Calibri"/>
                <a:sym typeface="Calibri"/>
              </a:rPr>
              <a:t>E</a:t>
            </a:r>
            <a:r>
              <a:rPr lang="en-US" sz="3600" b="1" i="0" u="sng" strike="noStrike" cap="none">
                <a:solidFill>
                  <a:srgbClr val="000000"/>
                </a:solidFill>
                <a:latin typeface="Calibri"/>
                <a:ea typeface="Calibri"/>
                <a:cs typeface="Calibri"/>
                <a:sym typeface="Calibri"/>
              </a:rPr>
              <a:t>nergy:</a:t>
            </a:r>
            <a:r>
              <a:rPr lang="en-US" sz="3600" b="0" i="0" u="none" strike="noStrike" cap="none">
                <a:solidFill>
                  <a:srgbClr val="000000"/>
                </a:solidFill>
                <a:latin typeface="Calibri"/>
                <a:ea typeface="Calibri"/>
                <a:cs typeface="Calibri"/>
                <a:sym typeface="Calibri"/>
              </a:rPr>
              <a:t> light energy, energy from light</a:t>
            </a:r>
            <a:endParaRPr sz="1400" b="0" i="0" u="none" strike="noStrike" cap="none">
              <a:solidFill>
                <a:srgbClr val="000000"/>
              </a:solidFill>
              <a:latin typeface="Arial"/>
              <a:ea typeface="Arial"/>
              <a:cs typeface="Arial"/>
              <a:sym typeface="Arial"/>
            </a:endParaRPr>
          </a:p>
        </p:txBody>
      </p:sp>
      <p:sp>
        <p:nvSpPr>
          <p:cNvPr id="875" name="Google Shape;875;ge0efab35ca_1_79"/>
          <p:cNvSpPr/>
          <p:nvPr/>
        </p:nvSpPr>
        <p:spPr>
          <a:xfrm>
            <a:off x="3711208" y="3694990"/>
            <a:ext cx="725700" cy="775200"/>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76" name="Google Shape;876;ge0efab35ca_1_79"/>
          <p:cNvPicPr preferRelativeResize="0"/>
          <p:nvPr/>
        </p:nvPicPr>
        <p:blipFill rotWithShape="1">
          <a:blip r:embed="rId3">
            <a:alphaModFix/>
          </a:blip>
          <a:srcRect/>
          <a:stretch/>
        </p:blipFill>
        <p:spPr>
          <a:xfrm>
            <a:off x="1174750" y="2487725"/>
            <a:ext cx="6794500" cy="2159000"/>
          </a:xfrm>
          <a:prstGeom prst="rect">
            <a:avLst/>
          </a:prstGeom>
          <a:noFill/>
          <a:ln>
            <a:noFill/>
          </a:ln>
        </p:spPr>
      </p:pic>
      <p:sp>
        <p:nvSpPr>
          <p:cNvPr id="877" name="Google Shape;877;ge0efab35ca_1_79"/>
          <p:cNvSpPr/>
          <p:nvPr/>
        </p:nvSpPr>
        <p:spPr>
          <a:xfrm>
            <a:off x="5517326" y="2771242"/>
            <a:ext cx="610200" cy="1286700"/>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8" name="Google Shape;878;ge0efab35ca_1_79"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gdfc4881929_1_73"/>
          <p:cNvSpPr txBox="1">
            <a:spLocks noGrp="1"/>
          </p:cNvSpPr>
          <p:nvPr>
            <p:ph type="subTitle" idx="1"/>
          </p:nvPr>
        </p:nvSpPr>
        <p:spPr>
          <a:xfrm>
            <a:off x="664192" y="354001"/>
            <a:ext cx="7815600" cy="1269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Absorption</a:t>
            </a:r>
            <a:r>
              <a:rPr lang="en-US" b="1">
                <a:solidFill>
                  <a:schemeClr val="dk1"/>
                </a:solidFill>
              </a:rPr>
              <a:t>: </a:t>
            </a:r>
            <a:r>
              <a:rPr lang="en-US">
                <a:solidFill>
                  <a:schemeClr val="dk1"/>
                </a:solidFill>
              </a:rPr>
              <a:t>the process of taking in radiant energy</a:t>
            </a:r>
            <a:endParaRPr/>
          </a:p>
        </p:txBody>
      </p:sp>
      <p:pic>
        <p:nvPicPr>
          <p:cNvPr id="885" name="Google Shape;885;gdfc4881929_1_73" descr="sunnywindow.jpg"/>
          <p:cNvPicPr preferRelativeResize="0"/>
          <p:nvPr/>
        </p:nvPicPr>
        <p:blipFill rotWithShape="1">
          <a:blip r:embed="rId3">
            <a:alphaModFix/>
          </a:blip>
          <a:srcRect l="-18756" r="-18756"/>
          <a:stretch/>
        </p:blipFill>
        <p:spPr>
          <a:xfrm>
            <a:off x="726017" y="1785463"/>
            <a:ext cx="7691968" cy="4230286"/>
          </a:xfrm>
          <a:prstGeom prst="rect">
            <a:avLst/>
          </a:prstGeom>
          <a:noFill/>
          <a:ln>
            <a:noFill/>
          </a:ln>
        </p:spPr>
      </p:pic>
      <p:sp>
        <p:nvSpPr>
          <p:cNvPr id="886" name="Google Shape;886;gdfc4881929_1_73"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gdfc4881929_1_33"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gdfc4881929_1_38"/>
          <p:cNvSpPr txBox="1"/>
          <p:nvPr/>
        </p:nvSpPr>
        <p:spPr>
          <a:xfrm>
            <a:off x="1066125" y="385850"/>
            <a:ext cx="7780500" cy="1406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Energy is the ability to do _______</a:t>
            </a:r>
            <a:r>
              <a:rPr lang="en-US" sz="4000">
                <a:solidFill>
                  <a:schemeClr val="dk1"/>
                </a:solidFill>
                <a:latin typeface="Calibri"/>
                <a:ea typeface="Calibri"/>
                <a:cs typeface="Calibri"/>
                <a:sym typeface="Calibri"/>
              </a:rPr>
              <a:t>.</a:t>
            </a:r>
            <a:endParaRPr sz="1800" b="0" i="0" u="none" strike="noStrike" cap="none">
              <a:solidFill>
                <a:schemeClr val="dk1"/>
              </a:solidFill>
              <a:latin typeface="Calibri"/>
              <a:ea typeface="Calibri"/>
              <a:cs typeface="Calibri"/>
              <a:sym typeface="Calibri"/>
            </a:endParaRPr>
          </a:p>
        </p:txBody>
      </p:sp>
      <p:pic>
        <p:nvPicPr>
          <p:cNvPr id="899" name="Google Shape;899;gdfc4881929_1_38" descr="dreamstime_energy.worker.jpg"/>
          <p:cNvPicPr preferRelativeResize="0"/>
          <p:nvPr/>
        </p:nvPicPr>
        <p:blipFill rotWithShape="1">
          <a:blip r:embed="rId3">
            <a:alphaModFix/>
          </a:blip>
          <a:srcRect/>
          <a:stretch/>
        </p:blipFill>
        <p:spPr>
          <a:xfrm>
            <a:off x="2431412" y="1940106"/>
            <a:ext cx="4466106" cy="2977787"/>
          </a:xfrm>
          <a:prstGeom prst="rect">
            <a:avLst/>
          </a:prstGeom>
          <a:noFill/>
          <a:ln>
            <a:noFill/>
          </a:ln>
        </p:spPr>
      </p:pic>
      <p:sp>
        <p:nvSpPr>
          <p:cNvPr id="900" name="Google Shape;900;gdfc4881929_1_38"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ge0efab35ca_1_88"/>
          <p:cNvSpPr txBox="1"/>
          <p:nvPr/>
        </p:nvSpPr>
        <p:spPr>
          <a:xfrm>
            <a:off x="1066125" y="385850"/>
            <a:ext cx="7780500" cy="1406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Energy is the ability to do </a:t>
            </a:r>
            <a:r>
              <a:rPr lang="en-US" sz="4000" u="sng">
                <a:solidFill>
                  <a:srgbClr val="FF0000"/>
                </a:solidFill>
                <a:latin typeface="Calibri"/>
                <a:ea typeface="Calibri"/>
                <a:cs typeface="Calibri"/>
                <a:sym typeface="Calibri"/>
              </a:rPr>
              <a:t>work</a:t>
            </a:r>
            <a:r>
              <a:rPr lang="en-US" sz="4000">
                <a:solidFill>
                  <a:schemeClr val="dk1"/>
                </a:solidFill>
                <a:latin typeface="Calibri"/>
                <a:ea typeface="Calibri"/>
                <a:cs typeface="Calibri"/>
                <a:sym typeface="Calibri"/>
              </a:rPr>
              <a:t>.</a:t>
            </a:r>
            <a:endParaRPr sz="1800" b="0" i="0" u="none" strike="noStrike" cap="none">
              <a:solidFill>
                <a:schemeClr val="dk1"/>
              </a:solidFill>
              <a:latin typeface="Calibri"/>
              <a:ea typeface="Calibri"/>
              <a:cs typeface="Calibri"/>
              <a:sym typeface="Calibri"/>
            </a:endParaRPr>
          </a:p>
        </p:txBody>
      </p:sp>
      <p:pic>
        <p:nvPicPr>
          <p:cNvPr id="907" name="Google Shape;907;ge0efab35ca_1_88" descr="dreamstime_energy.worker.jpg"/>
          <p:cNvPicPr preferRelativeResize="0"/>
          <p:nvPr/>
        </p:nvPicPr>
        <p:blipFill rotWithShape="1">
          <a:blip r:embed="rId3">
            <a:alphaModFix/>
          </a:blip>
          <a:srcRect/>
          <a:stretch/>
        </p:blipFill>
        <p:spPr>
          <a:xfrm>
            <a:off x="2338947" y="2088264"/>
            <a:ext cx="4466106" cy="2977787"/>
          </a:xfrm>
          <a:prstGeom prst="rect">
            <a:avLst/>
          </a:prstGeom>
          <a:noFill/>
          <a:ln>
            <a:noFill/>
          </a:ln>
        </p:spPr>
      </p:pic>
      <p:sp>
        <p:nvSpPr>
          <p:cNvPr id="908" name="Google Shape;908;ge0efab35ca_1_88"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gdfc4881929_1_52"/>
          <p:cNvSpPr txBox="1"/>
          <p:nvPr/>
        </p:nvSpPr>
        <p:spPr>
          <a:xfrm>
            <a:off x="659562" y="260322"/>
            <a:ext cx="78249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are waves?</a:t>
            </a:r>
            <a:endParaRPr/>
          </a:p>
        </p:txBody>
      </p:sp>
      <p:sp>
        <p:nvSpPr>
          <p:cNvPr id="915" name="Google Shape;915;gdfc4881929_1_52"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16" name="Google Shape;916;gdfc4881929_1_52" descr="he Physics of Sound"/>
          <p:cNvPicPr preferRelativeResize="0"/>
          <p:nvPr/>
        </p:nvPicPr>
        <p:blipFill rotWithShape="1">
          <a:blip r:embed="rId4">
            <a:alphaModFix/>
          </a:blip>
          <a:srcRect/>
          <a:stretch/>
        </p:blipFill>
        <p:spPr>
          <a:xfrm>
            <a:off x="1210863" y="1592301"/>
            <a:ext cx="6722269" cy="4481513"/>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gdfc4881929_1_59"/>
          <p:cNvSpPr txBox="1">
            <a:spLocks noGrp="1"/>
          </p:cNvSpPr>
          <p:nvPr>
            <p:ph type="title"/>
          </p:nvPr>
        </p:nvSpPr>
        <p:spPr>
          <a:xfrm>
            <a:off x="1260601" y="225700"/>
            <a:ext cx="662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Calibri"/>
              <a:buNone/>
            </a:pPr>
            <a:r>
              <a:rPr lang="en-US" sz="3600"/>
              <a:t>What is a medium?</a:t>
            </a:r>
            <a:endParaRPr/>
          </a:p>
        </p:txBody>
      </p:sp>
      <p:pic>
        <p:nvPicPr>
          <p:cNvPr id="923" name="Google Shape;923;gdfc4881929_1_59" descr="earth.jpg"/>
          <p:cNvPicPr preferRelativeResize="0">
            <a:picLocks noGrp="1"/>
          </p:cNvPicPr>
          <p:nvPr>
            <p:ph type="body" idx="1"/>
          </p:nvPr>
        </p:nvPicPr>
        <p:blipFill rotWithShape="1">
          <a:blip r:embed="rId3">
            <a:alphaModFix/>
          </a:blip>
          <a:srcRect l="-14886" r="-14899"/>
          <a:stretch/>
        </p:blipFill>
        <p:spPr>
          <a:xfrm>
            <a:off x="457200" y="1614675"/>
            <a:ext cx="8229600" cy="4526100"/>
          </a:xfrm>
          <a:prstGeom prst="rect">
            <a:avLst/>
          </a:prstGeom>
          <a:noFill/>
          <a:ln w="9525" cap="flat" cmpd="sng">
            <a:solidFill>
              <a:schemeClr val="lt1"/>
            </a:solidFill>
            <a:prstDash val="solid"/>
            <a:round/>
            <a:headEnd type="none" w="sm" len="sm"/>
            <a:tailEnd type="none" w="sm" len="sm"/>
          </a:ln>
        </p:spPr>
      </p:pic>
      <p:sp>
        <p:nvSpPr>
          <p:cNvPr id="924" name="Google Shape;924;gdfc4881929_1_59"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gdfc4881929_1_66"/>
          <p:cNvSpPr txBox="1"/>
          <p:nvPr/>
        </p:nvSpPr>
        <p:spPr>
          <a:xfrm>
            <a:off x="639306" y="240121"/>
            <a:ext cx="78654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How is visible light related to the electro</a:t>
            </a:r>
            <a:r>
              <a:rPr lang="en-US" sz="3600">
                <a:solidFill>
                  <a:schemeClr val="dk1"/>
                </a:solidFill>
                <a:latin typeface="Calibri"/>
                <a:ea typeface="Calibri"/>
                <a:cs typeface="Calibri"/>
                <a:sym typeface="Calibri"/>
              </a:rPr>
              <a:t>magnetic spectrum</a:t>
            </a:r>
            <a:r>
              <a:rPr lang="en-US" sz="3600" b="0" i="0" u="none" strike="noStrike" cap="none">
                <a:solidFill>
                  <a:schemeClr val="dk1"/>
                </a:solidFill>
                <a:latin typeface="Calibri"/>
                <a:ea typeface="Calibri"/>
                <a:cs typeface="Calibri"/>
                <a:sym typeface="Calibri"/>
              </a:rPr>
              <a:t>?</a:t>
            </a:r>
            <a:endParaRPr sz="3600" b="0" i="0" u="none" strike="noStrike" cap="none">
              <a:solidFill>
                <a:schemeClr val="dk1"/>
              </a:solidFill>
              <a:latin typeface="Calibri"/>
              <a:ea typeface="Calibri"/>
              <a:cs typeface="Calibri"/>
              <a:sym typeface="Calibri"/>
            </a:endParaRPr>
          </a:p>
        </p:txBody>
      </p:sp>
      <p:sp>
        <p:nvSpPr>
          <p:cNvPr id="931" name="Google Shape;931;gdfc4881929_1_66"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32" name="Google Shape;932;gdfc4881929_1_66" descr="rainbow.jpg"/>
          <p:cNvPicPr preferRelativeResize="0"/>
          <p:nvPr/>
        </p:nvPicPr>
        <p:blipFill rotWithShape="1">
          <a:blip r:embed="rId4">
            <a:alphaModFix/>
          </a:blip>
          <a:srcRect l="-18191" r="-18178"/>
          <a:stretch/>
        </p:blipFill>
        <p:spPr>
          <a:xfrm>
            <a:off x="457196" y="1674646"/>
            <a:ext cx="8229600" cy="4525964"/>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gdfc4881929_1_80"/>
          <p:cNvSpPr txBox="1"/>
          <p:nvPr/>
        </p:nvSpPr>
        <p:spPr>
          <a:xfrm>
            <a:off x="639300" y="440611"/>
            <a:ext cx="78654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absorption?</a:t>
            </a:r>
            <a:endParaRPr sz="1400" b="0" i="0" u="none" strike="noStrike" cap="none">
              <a:solidFill>
                <a:srgbClr val="000000"/>
              </a:solidFill>
              <a:latin typeface="Arial"/>
              <a:ea typeface="Arial"/>
              <a:cs typeface="Arial"/>
              <a:sym typeface="Arial"/>
            </a:endParaRPr>
          </a:p>
        </p:txBody>
      </p:sp>
      <p:sp>
        <p:nvSpPr>
          <p:cNvPr id="939" name="Google Shape;939;gdfc4881929_1_8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40" name="Google Shape;940;gdfc4881929_1_80" descr="sunnywindow.jpg"/>
          <p:cNvPicPr preferRelativeResize="0"/>
          <p:nvPr/>
        </p:nvPicPr>
        <p:blipFill rotWithShape="1">
          <a:blip r:embed="rId4">
            <a:alphaModFix/>
          </a:blip>
          <a:srcRect l="-18756" r="-18756"/>
          <a:stretch/>
        </p:blipFill>
        <p:spPr>
          <a:xfrm>
            <a:off x="726017" y="1517008"/>
            <a:ext cx="7691968" cy="4230286"/>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gdfb8369571_0_693"/>
          <p:cNvSpPr txBox="1"/>
          <p:nvPr/>
        </p:nvSpPr>
        <p:spPr>
          <a:xfrm>
            <a:off x="2869512" y="869904"/>
            <a:ext cx="3405000" cy="1108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latin typeface="Calibri"/>
                <a:ea typeface="Calibri"/>
                <a:cs typeface="Calibri"/>
                <a:sym typeface="Calibri"/>
              </a:rPr>
              <a:t>Emission</a:t>
            </a:r>
            <a:endParaRPr sz="6600" b="1" i="0" u="none" strike="noStrike" cap="none">
              <a:solidFill>
                <a:srgbClr val="000000"/>
              </a:solidFill>
              <a:latin typeface="Calibri"/>
              <a:ea typeface="Calibri"/>
              <a:cs typeface="Calibri"/>
              <a:sym typeface="Calibri"/>
            </a:endParaRPr>
          </a:p>
        </p:txBody>
      </p:sp>
      <p:sp>
        <p:nvSpPr>
          <p:cNvPr id="947" name="Google Shape;947;gdfb8369571_0_693" descr="Artificial Intelligence"/>
          <p:cNvSpPr/>
          <p:nvPr/>
        </p:nvSpPr>
        <p:spPr>
          <a:xfrm>
            <a:off x="1432784" y="2468253"/>
            <a:ext cx="3326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48" name="Google Shape;948;gdfb8369571_0_693" descr="Blog"/>
          <p:cNvPicPr preferRelativeResize="0"/>
          <p:nvPr/>
        </p:nvPicPr>
        <p:blipFill rotWithShape="1">
          <a:blip r:embed="rId4">
            <a:alphaModFix/>
          </a:blip>
          <a:srcRect/>
          <a:stretch/>
        </p:blipFill>
        <p:spPr>
          <a:xfrm>
            <a:off x="4572001" y="2595545"/>
            <a:ext cx="2840308" cy="2840308"/>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3752</Words>
  <Application>Microsoft Office PowerPoint</Application>
  <PresentationFormat>On-screen Show (4:3)</PresentationFormat>
  <Paragraphs>463</Paragraphs>
  <Slides>119</Slides>
  <Notes>119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119</vt:i4>
      </vt:variant>
    </vt:vector>
  </HeadingPairs>
  <TitlesOfParts>
    <vt:vector size="123" baseType="lpstr">
      <vt:lpstr>Calibri</vt:lpstr>
      <vt:lpstr>Helvetica Neue</vt:lpstr>
      <vt:lpstr>Arial</vt:lpstr>
      <vt:lpstr>Office Theme</vt:lpstr>
      <vt:lpstr>PowerPoint Presentation</vt:lpstr>
      <vt:lpstr>Radiant Energy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Medium: any material that waves can travel through</vt:lpstr>
      <vt:lpstr>PowerPoint Presentation</vt:lpstr>
      <vt:lpstr>PowerPoint Presentation</vt:lpstr>
      <vt:lpstr>PowerPoint Presentation</vt:lpstr>
      <vt:lpstr>PowerPoint Presentation</vt:lpstr>
      <vt:lpstr>PowerPoint Presentation</vt:lpstr>
      <vt:lpstr>PowerPoint Presentation</vt:lpstr>
      <vt:lpstr>What is a medium?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Medium: any material that waves can travel through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 medium?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Kunemund, Rachel (rk8vm)</cp:lastModifiedBy>
  <cp:revision>1</cp:revision>
  <dcterms:created xsi:type="dcterms:W3CDTF">2017-07-07T14:04:43Z</dcterms:created>
  <dcterms:modified xsi:type="dcterms:W3CDTF">2021-08-03T18:17:37Z</dcterms:modified>
</cp:coreProperties>
</file>