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3"/>
  </p:notesMasterIdLst>
  <p:sldIdLst>
    <p:sldId id="256" r:id="rId2"/>
    <p:sldId id="335" r:id="rId3"/>
    <p:sldId id="336" r:id="rId4"/>
    <p:sldId id="418" r:id="rId5"/>
    <p:sldId id="337" r:id="rId6"/>
    <p:sldId id="419" r:id="rId7"/>
    <p:sldId id="339" r:id="rId8"/>
    <p:sldId id="340" r:id="rId9"/>
    <p:sldId id="390" r:id="rId10"/>
    <p:sldId id="392" r:id="rId11"/>
    <p:sldId id="271" r:id="rId12"/>
    <p:sldId id="341" r:id="rId13"/>
    <p:sldId id="342" r:id="rId14"/>
    <p:sldId id="343" r:id="rId15"/>
    <p:sldId id="391" r:id="rId16"/>
    <p:sldId id="415" r:id="rId17"/>
    <p:sldId id="416" r:id="rId18"/>
    <p:sldId id="398" r:id="rId19"/>
    <p:sldId id="400" r:id="rId20"/>
    <p:sldId id="344" r:id="rId21"/>
    <p:sldId id="345" r:id="rId22"/>
    <p:sldId id="346" r:id="rId23"/>
    <p:sldId id="347" r:id="rId24"/>
    <p:sldId id="348" r:id="rId25"/>
    <p:sldId id="311" r:id="rId26"/>
    <p:sldId id="394" r:id="rId27"/>
    <p:sldId id="396" r:id="rId28"/>
    <p:sldId id="351" r:id="rId29"/>
    <p:sldId id="352" r:id="rId30"/>
    <p:sldId id="410" r:id="rId31"/>
    <p:sldId id="411" r:id="rId32"/>
    <p:sldId id="353" r:id="rId33"/>
    <p:sldId id="354" r:id="rId34"/>
    <p:sldId id="355" r:id="rId35"/>
    <p:sldId id="397" r:id="rId36"/>
    <p:sldId id="372" r:id="rId37"/>
    <p:sldId id="373" r:id="rId38"/>
    <p:sldId id="374" r:id="rId39"/>
    <p:sldId id="357" r:id="rId40"/>
    <p:sldId id="358" r:id="rId41"/>
    <p:sldId id="402" r:id="rId42"/>
    <p:sldId id="409" r:id="rId43"/>
    <p:sldId id="375" r:id="rId44"/>
    <p:sldId id="376" r:id="rId45"/>
    <p:sldId id="389" r:id="rId46"/>
    <p:sldId id="404" r:id="rId47"/>
    <p:sldId id="379" r:id="rId48"/>
    <p:sldId id="380" r:id="rId49"/>
    <p:sldId id="405" r:id="rId50"/>
    <p:sldId id="406" r:id="rId51"/>
    <p:sldId id="383" r:id="rId52"/>
    <p:sldId id="407" r:id="rId53"/>
    <p:sldId id="408" r:id="rId54"/>
    <p:sldId id="386" r:id="rId55"/>
    <p:sldId id="412" r:id="rId56"/>
    <p:sldId id="413" r:id="rId57"/>
    <p:sldId id="365" r:id="rId58"/>
    <p:sldId id="417" r:id="rId59"/>
    <p:sldId id="414" r:id="rId60"/>
    <p:sldId id="369" r:id="rId61"/>
    <p:sldId id="370" r:id="rId6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1" roundtripDataSignature="AMtx7mhlOstCDrvRAJF6XrOd+4hb6V9f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82009"/>
  </p:normalViewPr>
  <p:slideViewPr>
    <p:cSldViewPr snapToGrid="0">
      <p:cViewPr varScale="1">
        <p:scale>
          <a:sx n="93" d="100"/>
          <a:sy n="93" d="100"/>
        </p:scale>
        <p:origin x="220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Radiant energy is energy that is radiating continuously from a source. </a:t>
            </a:r>
            <a:endParaRPr dirty="0"/>
          </a:p>
          <a:p>
            <a:pPr marL="0" lvl="0" indent="0" algn="l" rtl="0">
              <a:spcBef>
                <a:spcPts val="0"/>
              </a:spcBef>
              <a:spcAft>
                <a:spcPts val="0"/>
              </a:spcAft>
              <a:buNone/>
            </a:pPr>
            <a:r>
              <a:rPr lang="en-US" dirty="0"/>
              <a:t>{</a:t>
            </a:r>
            <a:r>
              <a:rPr lang="en-US" sz="1200" dirty="0"/>
              <a:t>the part of the electromagnetic spectrum you can see with your eyes}</a:t>
            </a:r>
            <a:endParaRPr dirty="0"/>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197602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Refraction</a:t>
            </a:r>
            <a:r>
              <a:rPr lang="en-US"/>
              <a:t> is the bending of light waves when the wave moves from one medium to another. </a:t>
            </a:r>
            <a:endParaRPr b="0"/>
          </a:p>
          <a:p>
            <a:pPr marL="0" lvl="0" indent="0" algn="l" rtl="0">
              <a:lnSpc>
                <a:spcPct val="100000"/>
              </a:lnSpc>
              <a:spcBef>
                <a:spcPts val="0"/>
              </a:spcBef>
              <a:spcAft>
                <a:spcPts val="0"/>
              </a:spcAft>
              <a:buSzPts val="1400"/>
              <a:buNone/>
            </a:pPr>
            <a:endParaRPr/>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839" name="Google Shape;8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is the difference between waves and transverse waves? </a:t>
            </a:r>
          </a:p>
          <a:p>
            <a:pPr marL="0" lvl="0" indent="0" algn="l" rtl="0">
              <a:spcBef>
                <a:spcPts val="0"/>
              </a:spcBef>
              <a:spcAft>
                <a:spcPts val="0"/>
              </a:spcAft>
              <a:buNone/>
            </a:pPr>
            <a:endParaRPr dirty="0"/>
          </a:p>
          <a:p>
            <a:pPr marL="0" lvl="0" indent="0" algn="l" rtl="0">
              <a:spcBef>
                <a:spcPts val="0"/>
              </a:spcBef>
              <a:spcAft>
                <a:spcPts val="0"/>
              </a:spcAft>
              <a:buNone/>
            </a:pPr>
            <a:r>
              <a:rPr lang="en-US" dirty="0"/>
              <a:t>[Transverse waves are simply a type of wave that moves sideways to the direction they are moving. This is not the case for all waves.]</a:t>
            </a:r>
            <a:endParaRPr dirty="0"/>
          </a:p>
        </p:txBody>
      </p:sp>
      <p:sp>
        <p:nvSpPr>
          <p:cNvPr id="845" name="Google Shape;845;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electromagnetic waves? </a:t>
            </a:r>
            <a:endParaRPr/>
          </a:p>
          <a:p>
            <a:pPr marL="0" marR="0" lvl="0" indent="0" algn="l" rtl="0">
              <a:lnSpc>
                <a:spcPct val="100000"/>
              </a:lnSpc>
              <a:spcBef>
                <a:spcPts val="0"/>
              </a:spcBef>
              <a:spcAft>
                <a:spcPts val="0"/>
              </a:spcAft>
              <a:buClr>
                <a:schemeClr val="dk1"/>
              </a:buClr>
              <a:buSzPts val="1200"/>
              <a:buFont typeface="Calibri"/>
              <a:buNone/>
            </a:pPr>
            <a:r>
              <a:rPr lang="en-US" sz="1200"/>
              <a:t>[Electromagnetic waves are waves that are created as a result of vibrations between an electric field and a magnetic field.</a:t>
            </a:r>
            <a:r>
              <a:rPr lang="en-US"/>
              <a:t>]</a:t>
            </a:r>
            <a:endParaRPr sz="1200"/>
          </a:p>
          <a:p>
            <a:pPr marL="0" lvl="0" indent="0" algn="l" rtl="0">
              <a:spcBef>
                <a:spcPts val="0"/>
              </a:spcBef>
              <a:spcAft>
                <a:spcPts val="0"/>
              </a:spcAft>
              <a:buNone/>
            </a:pPr>
            <a:endParaRPr b="0"/>
          </a:p>
        </p:txBody>
      </p:sp>
      <p:sp>
        <p:nvSpPr>
          <p:cNvPr id="856" name="Google Shape;85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electromagnetic spectrum? </a:t>
            </a:r>
            <a:endParaRPr/>
          </a:p>
          <a:p>
            <a:pPr marL="0" marR="0" lvl="0" indent="0" algn="l" rtl="0">
              <a:lnSpc>
                <a:spcPct val="100000"/>
              </a:lnSpc>
              <a:spcBef>
                <a:spcPts val="0"/>
              </a:spcBef>
              <a:spcAft>
                <a:spcPts val="0"/>
              </a:spcAft>
              <a:buClr>
                <a:schemeClr val="dk1"/>
              </a:buClr>
              <a:buSzPts val="1200"/>
              <a:buFont typeface="Calibri"/>
              <a:buNone/>
            </a:pPr>
            <a:r>
              <a:rPr lang="en-US" sz="1200"/>
              <a:t>[The electromagnetic spectrum is the range of all types of electromagnetic waves. These are created as result of vibrations between an electric field and a magnetic field.</a:t>
            </a:r>
            <a:r>
              <a:rPr lang="en-US"/>
              <a:t>]</a:t>
            </a:r>
            <a:endParaRPr b="0"/>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09332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a:t>
            </a:r>
            <a:r>
              <a:rPr lang="en-US" sz="1200" b="0" i="0" u="none" kern="1200" dirty="0">
                <a:solidFill>
                  <a:schemeClr val="tx1"/>
                </a:solidFill>
                <a:latin typeface="Calibri" panose="020F0502020204030204" pitchFamily="34" charset="0"/>
                <a:ea typeface="+mj-ea"/>
                <a:cs typeface="Calibri" panose="020F0502020204030204" pitchFamily="34" charset="0"/>
              </a:rPr>
              <a: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1200" kern="1200" dirty="0">
                <a:solidFill>
                  <a:schemeClr val="tx1"/>
                </a:solidFill>
                <a:latin typeface="Calibri" panose="020F0502020204030204" pitchFamily="34" charset="0"/>
                <a:ea typeface="+mj-ea"/>
                <a:cs typeface="Calibri" panose="020F0502020204030204" pitchFamily="34" charset="0"/>
              </a:rPr>
              <a:t>:</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342900" indent="-342900">
              <a:buAutoNum type="alphaUcPeriod"/>
            </a:pPr>
            <a:r>
              <a:rPr lang="en-US" sz="1200" dirty="0">
                <a:latin typeface="Calibri" panose="020F0502020204030204" pitchFamily="34" charset="0"/>
                <a:cs typeface="Calibri" panose="020F0502020204030204" pitchFamily="34" charset="0"/>
              </a:rPr>
              <a:t>The Visible Light Spectrum</a:t>
            </a:r>
          </a:p>
          <a:p>
            <a:pPr marL="342900" indent="-342900">
              <a:buAutoNum type="alphaUcPeriod"/>
            </a:pPr>
            <a:r>
              <a:rPr lang="en-US" sz="1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1200" dirty="0">
                <a:latin typeface="Calibri" panose="020F0502020204030204" pitchFamily="34" charset="0"/>
                <a:cs typeface="Calibri" panose="020F0502020204030204" pitchFamily="34" charset="0"/>
              </a:rPr>
              <a:t>The Microwave Spectrum </a:t>
            </a: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[The Visible Light Spectrum]</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16808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a:t>
            </a:r>
            <a:r>
              <a:rPr lang="en-US" sz="1200" b="0" i="0" u="none" kern="1200" dirty="0">
                <a:solidFill>
                  <a:schemeClr val="tx1"/>
                </a:solidFill>
                <a:latin typeface="Calibri" panose="020F0502020204030204" pitchFamily="34" charset="0"/>
                <a:ea typeface="+mj-ea"/>
                <a:cs typeface="Calibri" panose="020F0502020204030204" pitchFamily="34" charset="0"/>
              </a:rPr>
              <a: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1200" b="1" kern="1200" dirty="0">
                <a:solidFill>
                  <a:schemeClr val="tx1"/>
                </a:solidFill>
                <a:latin typeface="Calibri" panose="020F0502020204030204" pitchFamily="34" charset="0"/>
                <a:ea typeface="+mj-ea"/>
                <a:cs typeface="Calibri" panose="020F0502020204030204" pitchFamily="34" charset="0"/>
              </a:rPr>
              <a:t>: The Visible Light Spectrum</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072650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[Refraction]</a:t>
            </a:r>
            <a:r>
              <a:rPr lang="en-US" dirty="0"/>
              <a:t> is the bending of light waves when the wave moves from one medium to another. </a:t>
            </a:r>
            <a:endParaRPr b="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847635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[Refraction]</a:t>
            </a:r>
            <a:r>
              <a:rPr lang="en-US" dirty="0"/>
              <a:t> is the bending of light waves when the wave moves from one medium to another. </a:t>
            </a:r>
            <a:endParaRPr b="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74167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Today we’re going to learn about the term </a:t>
            </a:r>
            <a:r>
              <a:rPr lang="en-US" b="1" dirty="0"/>
              <a:t>reflection</a:t>
            </a:r>
            <a:r>
              <a:rPr lang="en-US" dirty="0"/>
              <a:t>.</a:t>
            </a:r>
            <a:endParaRPr dirty="0"/>
          </a:p>
        </p:txBody>
      </p:sp>
      <p:sp>
        <p:nvSpPr>
          <p:cNvPr id="792" name="Google Shape;7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that we’ve reviewed, let’s define our new term, visible light.</a:t>
            </a:r>
            <a:endParaRPr dirty="0"/>
          </a:p>
        </p:txBody>
      </p:sp>
      <p:sp>
        <p:nvSpPr>
          <p:cNvPr id="864" name="Google Shape;86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Reflection</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bounces back after hitting a surface.</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81" name="Google Shape;88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is a reflection?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0" i="0" dirty="0">
                <a:solidFill>
                  <a:srgbClr val="374151"/>
                </a:solidFill>
                <a:effectLst/>
                <a:latin typeface="Calibri" panose="020F0502020204030204" pitchFamily="34" charset="0"/>
                <a:cs typeface="Calibri" panose="020F0502020204030204" pitchFamily="34" charset="0"/>
              </a:rPr>
              <a:t>[When light bounces back after hitting a surface.]</a:t>
            </a:r>
            <a:endParaRPr dirty="0"/>
          </a:p>
        </p:txBody>
      </p:sp>
      <p:sp>
        <p:nvSpPr>
          <p:cNvPr id="887" name="Google Shape;88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95" name="Google Shape;895;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angle at which the light wave strikes the surface is the same angle at which the light wave is reflected. </a:t>
            </a:r>
            <a:endParaRPr dirty="0"/>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Moon shines because it reflects sunlight – that's why it's so bright in the night sky!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146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mj-lt"/>
                <a:ea typeface="+mj-ea"/>
                <a:cs typeface="+mj-cs"/>
              </a:rPr>
              <a:t>Reflection is used to help things like telescopes and microscopes work. </a:t>
            </a:r>
            <a:r>
              <a:rPr lang="en-US" b="0" i="0" dirty="0">
                <a:solidFill>
                  <a:srgbClr val="374151"/>
                </a:solidFill>
                <a:effectLst/>
                <a:latin typeface="Söhne"/>
              </a:rPr>
              <a:t>Scientists and engineers use reflection for helpful purposes. In telescopes, mirrors are used to reflect and focus light from distant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74151"/>
                </a:solidFill>
                <a:effectLst/>
                <a:latin typeface="Söhne"/>
              </a:rPr>
              <a:t>stars. In solar panels, specially designed mirrors reflect sunlight onto a central point, creating intense heat that can be converted into energy. Understanding how reflection works helps scientists invent new</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74151"/>
                </a:solidFill>
                <a:effectLst/>
                <a:latin typeface="Söhne"/>
              </a:rPr>
              <a:t>technologies that benefit society.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435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2" name="Google Shape;922;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How does the moon shine? </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b="0" dirty="0"/>
              <a:t>[It reflects light from the sun]</a:t>
            </a:r>
            <a:endParaRPr dirty="0"/>
          </a:p>
        </p:txBody>
      </p:sp>
      <p:sp>
        <p:nvSpPr>
          <p:cNvPr id="928" name="Google Shape;928;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we start, let’s think about our “big question”: </a:t>
            </a:r>
            <a:r>
              <a:rPr lang="en-US" b="1" i="0" dirty="0">
                <a:solidFill>
                  <a:srgbClr val="374151"/>
                </a:solidFill>
                <a:effectLst/>
                <a:latin typeface="Söhne"/>
              </a:rPr>
              <a:t>How does light bouncing off things affect what we see and how we experience the world around us?</a:t>
            </a:r>
            <a:endParaRPr b="1" dirty="0"/>
          </a:p>
          <a:p>
            <a:pPr marL="0" lvl="0" indent="0" algn="l" rtl="0">
              <a:spcBef>
                <a:spcPts val="0"/>
              </a:spcBef>
              <a:spcAft>
                <a:spcPts val="0"/>
              </a:spcAft>
              <a:buNone/>
            </a:pPr>
            <a:r>
              <a:rPr lang="en-US" b="0" dirty="0"/>
              <a:t>[Pause and illicit predictions from students.]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angle at which the light wave strikes the surface is the </a:t>
            </a:r>
            <a:r>
              <a:rPr lang="en-US" u="sng" dirty="0"/>
              <a:t>           </a:t>
            </a:r>
            <a:r>
              <a:rPr lang="en-US" dirty="0"/>
              <a:t> angle at which the light wave is reflected.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[same]</a:t>
            </a:r>
            <a:endParaRPr dirty="0"/>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485760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angle at which the light wave strikes the surface is the </a:t>
            </a:r>
            <a:r>
              <a:rPr lang="en-US" b="1" u="none" dirty="0"/>
              <a:t>same</a:t>
            </a:r>
            <a:r>
              <a:rPr lang="en-US" dirty="0"/>
              <a:t> angle at which the light wave is reflected.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[same]</a:t>
            </a:r>
            <a:endParaRPr dirty="0"/>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113510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let’s talk about some examples</a:t>
            </a:r>
            <a:r>
              <a:rPr lang="en-US" b="1" dirty="0"/>
              <a:t> </a:t>
            </a:r>
            <a:r>
              <a:rPr lang="en-US" dirty="0"/>
              <a:t>of </a:t>
            </a:r>
            <a:r>
              <a:rPr lang="en-US" b="1" dirty="0"/>
              <a:t>visible light</a:t>
            </a:r>
            <a:r>
              <a:rPr lang="en-US" b="0" dirty="0"/>
              <a:t>.  </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It's good to pick a variety of examples to work through with your students. This prepares them for some types that might trip them up when they try it on their own.</a:t>
            </a:r>
            <a:endParaRPr dirty="0"/>
          </a:p>
        </p:txBody>
      </p:sp>
      <p:sp>
        <p:nvSpPr>
          <p:cNvPr id="936" name="Google Shape;93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j-ea"/>
                <a:cs typeface="Calibri" panose="020F0502020204030204" pitchFamily="34" charset="0"/>
              </a:rPr>
              <a:t>The image of the monkey in the mirror is an example of a reflection</a:t>
            </a:r>
            <a:r>
              <a:rPr lang="en-US" b="0" i="0" dirty="0">
                <a:solidFill>
                  <a:srgbClr val="374151"/>
                </a:solidFill>
                <a:effectLst/>
                <a:latin typeface="Söhne"/>
              </a:rPr>
              <a:t>. When light waves hit a smooth and shiny surface, like a mirror, they bounce back and create a clear reflection. This is why you can see yourself in a mirror. The mirror reflects the light waves, allowing you to see your image.</a:t>
            </a:r>
            <a:endParaRPr dirty="0"/>
          </a:p>
        </p:txBody>
      </p:sp>
      <p:sp>
        <p:nvSpPr>
          <p:cNvPr id="943" name="Google Shape;943;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74151"/>
                </a:solidFill>
                <a:latin typeface="Calibri" panose="020F0502020204030204" pitchFamily="34" charset="0"/>
                <a:cs typeface="Calibri" panose="020F0502020204030204" pitchFamily="34" charset="0"/>
              </a:rPr>
              <a:t>The</a:t>
            </a:r>
            <a:r>
              <a:rPr lang="en-US" sz="1200" b="0" i="0" dirty="0">
                <a:solidFill>
                  <a:srgbClr val="374151"/>
                </a:solidFill>
                <a:effectLst/>
                <a:latin typeface="Calibri" panose="020F0502020204030204" pitchFamily="34" charset="0"/>
                <a:cs typeface="Calibri" panose="020F0502020204030204" pitchFamily="34" charset="0"/>
              </a:rPr>
              <a:t> mirrored image here on the water is an example of a reflection. </a:t>
            </a:r>
            <a:r>
              <a:rPr lang="en-US" b="0" i="0" dirty="0">
                <a:solidFill>
                  <a:srgbClr val="374151"/>
                </a:solidFill>
                <a:effectLst/>
                <a:latin typeface="Söhne"/>
              </a:rPr>
              <a:t>When light waves hit a calm water surface, they reflect off the water, creating a mirrored image of the surroundings. This reflection is why you can see trees, clouds, and the sky in the water when it's still and quiet, like in a pond or a lake.</a:t>
            </a:r>
            <a:endParaRPr dirty="0"/>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light of a flashlight bouncing off a surface is an example of a reflection. If you shine a flashlight on a surface, the light reflects off that surface and illuminates the area. For example, if you shine a</a:t>
            </a:r>
          </a:p>
          <a:p>
            <a:r>
              <a:rPr lang="en-US" b="0" i="0" dirty="0">
                <a:solidFill>
                  <a:srgbClr val="374151"/>
                </a:solidFill>
                <a:effectLst/>
                <a:latin typeface="Söhne"/>
              </a:rPr>
              <a:t>flashlight on a wall, the wall reflects the light, allowing you to see the area that the light reaches. This is how flashlight beams help us see in the dark.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6752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let’s talk about some non-examples of </a:t>
            </a:r>
            <a:r>
              <a:rPr lang="en-US" b="1" dirty="0"/>
              <a:t>visible light</a:t>
            </a:r>
            <a:r>
              <a:rPr lang="en-US" dirty="0"/>
              <a:t>.  </a:t>
            </a:r>
            <a:endParaRPr dirty="0"/>
          </a:p>
        </p:txBody>
      </p:sp>
      <p:sp>
        <p:nvSpPr>
          <p:cNvPr id="521" name="Google Shape;52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739834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Refraction is NOT an example of a reflection. Refraction is the bending of light as it passes from one medium to another, like from air to water. This bending happens because the speed of light changes in different substances. Refraction doesn't involve light bouncing back; instead, it changes the direction of light waves.</a:t>
            </a:r>
          </a:p>
          <a:p>
            <a:pPr marL="0" lvl="0" indent="0" algn="l" rtl="0">
              <a:spcBef>
                <a:spcPts val="0"/>
              </a:spcBef>
              <a:spcAft>
                <a:spcPts val="0"/>
              </a:spcAft>
              <a:buNone/>
            </a:pPr>
            <a:endParaRPr dirty="0"/>
          </a:p>
          <a:p>
            <a:pPr marL="0" lvl="0" indent="0" algn="l" rtl="0">
              <a:spcBef>
                <a:spcPts val="0"/>
              </a:spcBef>
              <a:spcAft>
                <a:spcPts val="0"/>
              </a:spcAft>
              <a:buNone/>
            </a:pPr>
            <a:r>
              <a:rPr lang="en-US" dirty="0"/>
              <a:t>Feedback: Non-examples often need some explanation to make it clear to students the difference. Using clear and simple language can help with this.</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337022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Transparency is NOT an example of a reflection. Transparency refers to the quality of allowing light to pass through without reflecting. Materials like clear glass or water allow light to travel through them without bouncing back. Unlike reflection, transparency doesn't involve light bouncing off a surface.</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233777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c67eaed7c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dc67eaed7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71" name="Google Shape;971;gdc67eaed7c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öhne"/>
              </a:rPr>
              <a:t>Materials Needed:</a:t>
            </a:r>
          </a:p>
          <a:p>
            <a:pPr algn="l">
              <a:buFont typeface="Arial" panose="020B0604020202020204" pitchFamily="34" charset="0"/>
              <a:buChar char="•"/>
            </a:pPr>
            <a:r>
              <a:rPr lang="en-US" b="0" i="0" dirty="0">
                <a:solidFill>
                  <a:srgbClr val="000000"/>
                </a:solidFill>
                <a:effectLst/>
                <a:latin typeface="Söhne"/>
              </a:rPr>
              <a:t>Mirror</a:t>
            </a:r>
          </a:p>
          <a:p>
            <a:pPr algn="l">
              <a:buFont typeface="Arial" panose="020B0604020202020204" pitchFamily="34" charset="0"/>
              <a:buChar char="•"/>
            </a:pPr>
            <a:r>
              <a:rPr lang="en-US" b="0" i="0" dirty="0">
                <a:solidFill>
                  <a:srgbClr val="000000"/>
                </a:solidFill>
                <a:effectLst/>
                <a:latin typeface="Söhne"/>
              </a:rPr>
              <a:t>Flashlight</a:t>
            </a:r>
          </a:p>
          <a:p>
            <a:pPr algn="l"/>
            <a:r>
              <a:rPr lang="en-US" b="1" i="0" dirty="0">
                <a:solidFill>
                  <a:srgbClr val="000000"/>
                </a:solidFill>
                <a:effectLst/>
                <a:latin typeface="Söhne"/>
              </a:rPr>
              <a:t>Instructions:</a:t>
            </a:r>
          </a:p>
          <a:p>
            <a:pPr algn="l">
              <a:buFont typeface="+mj-lt"/>
              <a:buAutoNum type="arabicPeriod"/>
            </a:pPr>
            <a:r>
              <a:rPr lang="en-US" b="1" i="0" dirty="0">
                <a:solidFill>
                  <a:srgbClr val="000000"/>
                </a:solidFill>
                <a:effectLst/>
                <a:latin typeface="Söhne"/>
              </a:rPr>
              <a:t>Explain Reflection: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Begin by explaining to the students that reflection is when light bounces back after hitting a surface. Emphasize that mirrors are excellent examples of surfaces that reflect light.</a:t>
            </a:r>
          </a:p>
          <a:p>
            <a:pPr algn="l">
              <a:buFont typeface="+mj-lt"/>
              <a:buAutoNum type="arabicPeriod"/>
            </a:pPr>
            <a:r>
              <a:rPr lang="en-US" b="1" i="0" dirty="0">
                <a:solidFill>
                  <a:srgbClr val="000000"/>
                </a:solidFill>
                <a:effectLst/>
                <a:latin typeface="Söhne"/>
              </a:rPr>
              <a:t>Demonstration Setup:</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Hold the mirror upright in a well-lit area, ensuring that it reflects a good amount of light. Place it on a table or hold it at a comfortable height for the students to see clearly.</a:t>
            </a:r>
          </a:p>
          <a:p>
            <a:pPr algn="l">
              <a:buFont typeface="+mj-lt"/>
              <a:buAutoNum type="arabicPeriod"/>
            </a:pPr>
            <a:r>
              <a:rPr lang="en-US" b="1" i="0" dirty="0">
                <a:solidFill>
                  <a:srgbClr val="000000"/>
                </a:solidFill>
                <a:effectLst/>
                <a:latin typeface="Söhne"/>
              </a:rPr>
              <a:t>Use of Flashlight:</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In a dimly lit room, use a flashlight to emit a beam of light onto the mirror. Direct the light beam towards the mirror's surface.</a:t>
            </a:r>
          </a:p>
          <a:p>
            <a:pPr algn="l">
              <a:buFont typeface="+mj-lt"/>
              <a:buAutoNum type="arabicPeriod"/>
            </a:pPr>
            <a:r>
              <a:rPr lang="en-US" b="1" i="0" dirty="0">
                <a:solidFill>
                  <a:srgbClr val="000000"/>
                </a:solidFill>
                <a:effectLst/>
                <a:latin typeface="Söhne"/>
              </a:rPr>
              <a:t>Observe Reflection: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Ask the students to observe what happens to the light beam when it hits the mirror. They will see the light bouncing off the mirror's surface and reflecting back towards them.</a:t>
            </a:r>
          </a:p>
          <a:p>
            <a:pPr algn="l">
              <a:buFont typeface="+mj-lt"/>
              <a:buAutoNum type="arabicPeriod"/>
            </a:pPr>
            <a:r>
              <a:rPr lang="en-US" b="1" i="0" dirty="0">
                <a:solidFill>
                  <a:srgbClr val="000000"/>
                </a:solidFill>
                <a:effectLst/>
                <a:latin typeface="Söhne"/>
              </a:rPr>
              <a:t>Experiment with Angles:</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Encourage students to observe how changing the angle of the mirror affects the direction of the reflected light. They can also try moving the flashlight to see how the angle of incidence impacts the angle of reflection.</a:t>
            </a:r>
          </a:p>
          <a:p>
            <a:pPr algn="l">
              <a:buFont typeface="+mj-lt"/>
              <a:buAutoNum type="arabicPeriod"/>
            </a:pPr>
            <a:r>
              <a:rPr lang="en-US" b="1" i="0" dirty="0">
                <a:solidFill>
                  <a:srgbClr val="000000"/>
                </a:solidFill>
                <a:effectLst/>
                <a:latin typeface="Söhne"/>
              </a:rPr>
              <a:t>Discuss Reflection: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Discuss the observations with the students. Emphasize that reflection is why we can see ourselves in mirrors and how light bouncing off objects enables us to see those objects.</a:t>
            </a:r>
          </a:p>
          <a:p>
            <a:pPr algn="l"/>
            <a:r>
              <a:rPr lang="en-US" b="0" i="0" dirty="0">
                <a:solidFill>
                  <a:srgbClr val="000000"/>
                </a:solidFill>
                <a:effectLst/>
                <a:latin typeface="Söhne"/>
              </a:rPr>
              <a:t>This hands-on demonstration allows students to visually and actively understand the concept of reflection. It's a simple yet impactful way to show how light behaves when it hits a reflective surface, making</a:t>
            </a:r>
          </a:p>
          <a:p>
            <a:pPr algn="l"/>
            <a:r>
              <a:rPr lang="en-US" b="0" i="0" dirty="0">
                <a:solidFill>
                  <a:srgbClr val="000000"/>
                </a:solidFill>
                <a:effectLst/>
                <a:latin typeface="Söhne"/>
              </a:rPr>
              <a:t>the concept of reflection more tangible for them.</a:t>
            </a:r>
          </a:p>
          <a:p>
            <a:pPr algn="l"/>
            <a:endParaRPr lang="en-US" b="0" i="0" dirty="0">
              <a:solidFill>
                <a:srgbClr val="000000"/>
              </a:solidFill>
              <a:effectLst/>
              <a:latin typeface="Söhne"/>
            </a:endParaRPr>
          </a:p>
          <a:p>
            <a:pPr algn="l"/>
            <a:r>
              <a:rPr lang="en-US" b="1" i="0" dirty="0">
                <a:solidFill>
                  <a:srgbClr val="FFFFFF"/>
                </a:solidFill>
                <a:effectLst/>
                <a:latin typeface="Inter"/>
              </a:rPr>
              <a:t> </a:t>
            </a: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9705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examples of a reflection?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[Sunlight reflecting off the moon, light reflecting off a body of water, the light of a flashlight bouncing off a surface, an image seen in a mirror]</a:t>
            </a:r>
            <a:endParaRPr dirty="0"/>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None/>
            </a:pPr>
            <a:endParaRPr b="0" dirty="0"/>
          </a:p>
        </p:txBody>
      </p:sp>
      <p:sp>
        <p:nvSpPr>
          <p:cNvPr id="977" name="Google Shape;97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True/False: </a:t>
            </a:r>
            <a:r>
              <a:rPr lang="en-US" sz="1200" kern="1200" dirty="0">
                <a:solidFill>
                  <a:schemeClr val="tx1"/>
                </a:solidFill>
                <a:latin typeface="Calibri" panose="020F0502020204030204" pitchFamily="34" charset="0"/>
                <a:ea typeface="+mj-ea"/>
                <a:cs typeface="Calibri" panose="020F0502020204030204" pitchFamily="34" charset="0"/>
              </a:rPr>
              <a:t>Refraction is an example of a reflection of light.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Calibri" panose="020F0502020204030204" pitchFamily="34" charset="0"/>
              <a:ea typeface="+mj-ea"/>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[False]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082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False: </a:t>
            </a:r>
            <a:r>
              <a:rPr lang="en-US" sz="1200" kern="1200" dirty="0">
                <a:solidFill>
                  <a:schemeClr val="tx1"/>
                </a:solidFill>
                <a:latin typeface="Calibri" panose="020F0502020204030204" pitchFamily="34" charset="0"/>
                <a:ea typeface="+mj-ea"/>
                <a:cs typeface="Calibri" panose="020F0502020204030204" pitchFamily="34" charset="0"/>
              </a:rPr>
              <a:t>Refraction is NOT an example of a reflection of light.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Calibri" panose="020F0502020204030204" pitchFamily="34" charset="0"/>
              <a:ea typeface="+mj-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9290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reflection</a:t>
            </a:r>
            <a:r>
              <a:rPr lang="en-US" dirty="0">
                <a:solidFill>
                  <a:srgbClr val="242424"/>
                </a:solidFill>
              </a:rPr>
              <a:t>. </a:t>
            </a:r>
            <a:endParaRPr dirty="0"/>
          </a:p>
        </p:txBody>
      </p:sp>
      <p:sp>
        <p:nvSpPr>
          <p:cNvPr id="416" name="Google Shape;41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reflections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reflection.</a:t>
            </a:r>
            <a:endParaRPr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a </a:t>
            </a:r>
            <a:r>
              <a:rPr lang="en-US" b="1" dirty="0"/>
              <a:t>reflection </a:t>
            </a:r>
            <a:r>
              <a:rPr lang="en-US" sz="1200" dirty="0">
                <a:solidFill>
                  <a:schemeClr val="dk1"/>
                </a:solidFill>
              </a:rPr>
              <a:t>from these four choices</a:t>
            </a:r>
            <a:r>
              <a:rPr lang="en-US" dirty="0"/>
              <a:t>.</a:t>
            </a:r>
            <a:endParaRPr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162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This is the picture that shows a reflection. This is a reflection of light; you can see the reflection of the flamingo on the water’s surface.</a:t>
            </a:r>
            <a:endParaRPr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3721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reflection</a:t>
            </a:r>
            <a:r>
              <a:rPr lang="en-US" dirty="0"/>
              <a:t>.</a:t>
            </a:r>
            <a:endParaRPr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 </a:t>
            </a:r>
            <a:r>
              <a:rPr lang="en-US" b="1" dirty="0"/>
              <a:t>reflection </a:t>
            </a:r>
            <a:r>
              <a:rPr lang="en-US" sz="1200" dirty="0">
                <a:solidFill>
                  <a:schemeClr val="dk1"/>
                </a:solidFill>
              </a:rPr>
              <a:t>from these four choices.</a:t>
            </a:r>
            <a:endParaRPr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latin typeface="Helvetica Neue Light"/>
                <a:ea typeface="Helvetica Neue Light"/>
                <a:cs typeface="Helvetica Neue Light"/>
                <a:sym typeface="Helvetica Neue Light"/>
              </a:rPr>
              <a:t>When light, sound, or heat bounces back after hitting a surface</a:t>
            </a:r>
            <a:r>
              <a:rPr lang="en-US" sz="1200" dirty="0">
                <a:solidFill>
                  <a:schemeClr val="dk1"/>
                </a:solidFill>
                <a:highlight>
                  <a:srgbClr val="FFFFFF"/>
                </a:highlight>
                <a:latin typeface="Helvetica Neue Light"/>
                <a:ea typeface="Helvetica Neue Light"/>
                <a:cs typeface="Helvetica Neue Light"/>
                <a:sym typeface="Helvetica Neue Light"/>
              </a:rPr>
              <a:t>.</a:t>
            </a:r>
            <a:r>
              <a:rPr lang="en-US" dirty="0"/>
              <a:t>” is correct! This is the definition of a </a:t>
            </a:r>
            <a:r>
              <a:rPr lang="en-US" b="1" dirty="0"/>
              <a:t>reflection.</a:t>
            </a:r>
            <a:endParaRPr lang="en-US"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79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09" name="Google Shape;80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 </a:t>
            </a:r>
            <a:r>
              <a:rPr lang="en-US" b="1" dirty="0"/>
              <a:t>reflection: </a:t>
            </a:r>
            <a:r>
              <a:rPr lang="en-US" sz="1200" dirty="0">
                <a:solidFill>
                  <a:schemeClr val="dk1"/>
                </a:solidFill>
                <a:latin typeface="Helvetica Neue Light"/>
                <a:ea typeface="Helvetica Neue Light"/>
                <a:cs typeface="Helvetica Neue Light"/>
                <a:sym typeface="Helvetica Neue Light"/>
              </a:rPr>
              <a:t>When light bounces back after hitting a surface</a:t>
            </a:r>
            <a:r>
              <a:rPr lang="en-US" dirty="0"/>
              <a:t>.</a:t>
            </a:r>
            <a:endParaRPr lang="en-US"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5101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dirty="0"/>
              <a:t>a </a:t>
            </a:r>
            <a:r>
              <a:rPr lang="en-US" b="1" dirty="0"/>
              <a:t>reflection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latin typeface="Helvetica Neue Light"/>
                <a:ea typeface="Helvetica Neue Light"/>
                <a:cs typeface="Helvetica Neue Light"/>
                <a:sym typeface="Helvetica Neue Light"/>
              </a:rPr>
              <a:t>Sunlight bouncing off the moon</a:t>
            </a:r>
            <a:r>
              <a:rPr lang="en-US" dirty="0"/>
              <a:t>” is correct! This is an example of a </a:t>
            </a:r>
            <a:r>
              <a:rPr lang="en-US" b="1" dirty="0"/>
              <a:t>reflection.</a:t>
            </a:r>
            <a:endParaRPr lang="en-US"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8246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a:t>
            </a:r>
            <a:r>
              <a:rPr lang="en-US" sz="1200" b="1" dirty="0"/>
              <a:t> </a:t>
            </a:r>
            <a:r>
              <a:rPr lang="en-US" sz="1200" dirty="0"/>
              <a:t>a</a:t>
            </a:r>
            <a:r>
              <a:rPr lang="en-US" sz="1200" b="1" dirty="0"/>
              <a:t> reflection:</a:t>
            </a:r>
            <a:r>
              <a:rPr lang="en-US" sz="1200" dirty="0"/>
              <a:t> </a:t>
            </a:r>
            <a:r>
              <a:rPr lang="en-US" sz="1200" dirty="0">
                <a:latin typeface="Helvetica Neue Light"/>
                <a:ea typeface="Helvetica Neue Light"/>
                <a:cs typeface="Helvetica Neue Light"/>
                <a:sym typeface="Helvetica Neue Light"/>
              </a:rPr>
              <a:t>Sunlight bouncing off the moon</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9603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reflections 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I see my reflection in the mirror every morning. The mirror reflects light, letting me see how I look and helping me get ready for the day</a:t>
            </a:r>
            <a:r>
              <a:rPr lang="en-US" dirty="0"/>
              <a:t>.” That is correct! This is an example of how </a:t>
            </a:r>
            <a:r>
              <a:rPr lang="en-US" b="1" dirty="0"/>
              <a:t>reflections </a:t>
            </a:r>
            <a:r>
              <a:rPr lang="en-US" dirty="0"/>
              <a:t>impact your life.</a:t>
            </a:r>
            <a:endParaRPr lang="en-US"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13664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200"/>
              <a:buFont typeface="Arial"/>
              <a:buNone/>
            </a:pPr>
            <a:r>
              <a:rPr lang="en-US" sz="1200" dirty="0">
                <a:solidFill>
                  <a:schemeClr val="dk1"/>
                </a:solidFill>
              </a:rPr>
              <a:t>Here is the Frayer Model with a picture, definition, example, and a correct response to “how d</a:t>
            </a:r>
            <a:r>
              <a:rPr lang="en-US" dirty="0"/>
              <a:t>o </a:t>
            </a:r>
            <a:r>
              <a:rPr lang="en-US" b="1" dirty="0"/>
              <a:t>reflections</a:t>
            </a:r>
            <a:r>
              <a:rPr lang="en-US" sz="1200" b="1" dirty="0">
                <a:solidFill>
                  <a:schemeClr val="dk1"/>
                </a:solidFill>
              </a:rPr>
              <a:t> </a:t>
            </a:r>
            <a:r>
              <a:rPr lang="en-US" sz="1200" dirty="0">
                <a:solidFill>
                  <a:schemeClr val="dk1"/>
                </a:solidFill>
              </a:rPr>
              <a:t>impact my life?”:  </a:t>
            </a:r>
            <a:r>
              <a:rPr lang="en-US" sz="1200" dirty="0">
                <a:solidFill>
                  <a:srgbClr val="43464D"/>
                </a:solidFill>
                <a:latin typeface="Helvetica Neue Light"/>
                <a:ea typeface="Helvetica Neue Light"/>
                <a:cs typeface="Helvetica Neue Light"/>
                <a:sym typeface="Helvetica Neue Light"/>
              </a:rPr>
              <a:t>I see my reflection in the mirror every morning. The mirror reflects light, letting me see how I look and helping me get ready for the day.</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8496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p:txBody>
      </p:sp>
      <p:sp>
        <p:nvSpPr>
          <p:cNvPr id="1033" name="Google Shape;103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Reflection</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bounces back after hitting a surface.</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3624961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200" b="1" i="0" dirty="0">
                <a:solidFill>
                  <a:srgbClr val="374151"/>
                </a:solidFill>
                <a:effectLst/>
                <a:latin typeface="Söhne"/>
              </a:rPr>
              <a:t>How does light bouncing off things affect what we see and how we experience the world around us?</a:t>
            </a:r>
          </a:p>
          <a:p>
            <a:pPr marL="0" lvl="0" indent="0" algn="l" rtl="0">
              <a:lnSpc>
                <a:spcPct val="100000"/>
              </a:lnSpc>
              <a:spcBef>
                <a:spcPts val="0"/>
              </a:spcBef>
              <a:spcAft>
                <a:spcPts val="0"/>
              </a:spcAft>
              <a:buClr>
                <a:schemeClr val="dk1"/>
              </a:buClr>
              <a:buSzPts val="1400"/>
              <a:buFont typeface="Arial"/>
              <a:buNone/>
            </a:pPr>
            <a:r>
              <a:rPr lang="en-US"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246911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Waves are </a:t>
            </a:r>
            <a:r>
              <a:rPr lang="en-US" sz="1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1200" b="1" dirty="0">
                <a:solidFill>
                  <a:srgbClr val="0C0C0C"/>
                </a:solidFill>
                <a:latin typeface="Calibri" panose="020F0502020204030204" pitchFamily="34" charset="0"/>
                <a:ea typeface="Calibri"/>
                <a:cs typeface="Calibri" panose="020F0502020204030204" pitchFamily="34" charset="0"/>
                <a:sym typeface="Calibri"/>
              </a:rPr>
              <a:t> </a:t>
            </a:r>
            <a:r>
              <a:rPr lang="en-US" sz="1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dirty="0"/>
          </a:p>
        </p:txBody>
      </p:sp>
      <p:sp>
        <p:nvSpPr>
          <p:cNvPr id="815" name="Google Shape;815;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68" name="Google Shape;106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Transverse waves are waves that travel sideways to the direction they are moving. </a:t>
            </a:r>
            <a:endParaRPr dirty="0"/>
          </a:p>
        </p:txBody>
      </p:sp>
      <p:sp>
        <p:nvSpPr>
          <p:cNvPr id="823" name="Google Shape;823;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Electromagnetic waves are waves that are created as a result of vibrations between an electric field and a magnetic field. </a:t>
            </a:r>
            <a:endParaRPr/>
          </a:p>
        </p:txBody>
      </p:sp>
      <p:sp>
        <p:nvSpPr>
          <p:cNvPr id="831" name="Google Shape;83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electromagnetic spectrum is the range of all types of magnetic waves. </a:t>
            </a:r>
            <a:endParaRPr/>
          </a:p>
          <a:p>
            <a:pPr marL="0" lvl="0" indent="0" algn="l" rtl="0">
              <a:spcBef>
                <a:spcPts val="0"/>
              </a:spcBef>
              <a:spcAft>
                <a:spcPts val="0"/>
              </a:spcAft>
              <a:buNone/>
            </a:pPr>
            <a:endParaRPr/>
          </a:p>
        </p:txBody>
      </p:sp>
      <p:sp>
        <p:nvSpPr>
          <p:cNvPr id="653" name="Google Shape;65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7200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3"/>
        <p:cNvGrpSpPr/>
        <p:nvPr/>
      </p:nvGrpSpPr>
      <p:grpSpPr>
        <a:xfrm>
          <a:off x="0" y="0"/>
          <a:ext cx="0" cy="0"/>
          <a:chOff x="0" y="0"/>
          <a:chExt cx="0" cy="0"/>
        </a:xfrm>
      </p:grpSpPr>
      <p:sp useBgFill="1">
        <p:nvSpPr>
          <p:cNvPr id="879" name="Rectangle 87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Google Shape;874;p92"/>
          <p:cNvSpPr txBox="1">
            <a:spLocks noGrp="1"/>
          </p:cNvSpPr>
          <p:nvPr>
            <p:ph type="ctrTitle"/>
          </p:nvPr>
        </p:nvSpPr>
        <p:spPr>
          <a:xfrm>
            <a:off x="626360" y="819163"/>
            <a:ext cx="7886700" cy="1505883"/>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600" b="1" u="sng" kern="1200">
                <a:solidFill>
                  <a:schemeClr val="tx1"/>
                </a:solidFill>
                <a:latin typeface="Calibri" panose="020F0502020204030204" pitchFamily="34" charset="0"/>
                <a:ea typeface="+mj-ea"/>
                <a:cs typeface="Calibri" panose="020F0502020204030204" pitchFamily="34" charset="0"/>
              </a:rPr>
              <a:t>Visible Light </a:t>
            </a:r>
            <a:r>
              <a:rPr lang="en-US" sz="3600" b="1" kern="1200">
                <a:solidFill>
                  <a:schemeClr val="tx1"/>
                </a:solidFill>
                <a:latin typeface="Calibri" panose="020F0502020204030204" pitchFamily="34" charset="0"/>
                <a:ea typeface="+mj-ea"/>
                <a:cs typeface="Calibri" panose="020F0502020204030204" pitchFamily="34" charset="0"/>
              </a:rPr>
              <a:t>: </a:t>
            </a:r>
            <a:r>
              <a:rPr lang="en-US" sz="3600" kern="1200">
                <a:solidFill>
                  <a:schemeClr val="tx1"/>
                </a:solidFill>
                <a:latin typeface="Calibri" panose="020F0502020204030204" pitchFamily="34" charset="0"/>
                <a:ea typeface="+mj-ea"/>
                <a:cs typeface="Calibri" panose="020F0502020204030204" pitchFamily="34" charset="0"/>
              </a:rPr>
              <a:t>the part of the electromagnetic spectrum you can see with your eyes</a:t>
            </a:r>
            <a:endParaRPr lang="en-US" sz="3600" b="1" kern="1200">
              <a:solidFill>
                <a:schemeClr val="tx1"/>
              </a:solidFill>
              <a:latin typeface="Calibri" panose="020F0502020204030204" pitchFamily="34" charset="0"/>
              <a:ea typeface="+mj-ea"/>
              <a:cs typeface="Calibri" panose="020F0502020204030204" pitchFamily="34" charset="0"/>
            </a:endParaRPr>
          </a:p>
        </p:txBody>
      </p:sp>
      <p:pic>
        <p:nvPicPr>
          <p:cNvPr id="3" name="Picture 2" descr="A screenshot of a screen&#10;&#10;Description automatically generated">
            <a:extLst>
              <a:ext uri="{FF2B5EF4-FFF2-40B4-BE49-F238E27FC236}">
                <a16:creationId xmlns:a16="http://schemas.microsoft.com/office/drawing/2014/main" id="{1BB57F80-F39F-45A1-83CA-FC8D6E8AE2FC}"/>
              </a:ext>
            </a:extLst>
          </p:cNvPr>
          <p:cNvPicPr>
            <a:picLocks noChangeAspect="1"/>
          </p:cNvPicPr>
          <p:nvPr/>
        </p:nvPicPr>
        <p:blipFill>
          <a:blip r:embed="rId3"/>
          <a:stretch>
            <a:fillRect/>
          </a:stretch>
        </p:blipFill>
        <p:spPr>
          <a:xfrm>
            <a:off x="628650" y="2956905"/>
            <a:ext cx="7884410" cy="2227345"/>
          </a:xfrm>
          <a:prstGeom prst="rect">
            <a:avLst/>
          </a:prstGeom>
        </p:spPr>
      </p:pic>
      <p:sp>
        <p:nvSpPr>
          <p:cNvPr id="2" name="Google Shape;657;p70" descr="Rewind">
            <a:extLst>
              <a:ext uri="{FF2B5EF4-FFF2-40B4-BE49-F238E27FC236}">
                <a16:creationId xmlns:a16="http://schemas.microsoft.com/office/drawing/2014/main" id="{C6A01777-BFA0-2020-CCF6-F9F46D2A6632}"/>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61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771749" y="8592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Refraction</a:t>
            </a:r>
            <a:r>
              <a:rPr lang="en-US" b="1">
                <a:solidFill>
                  <a:schemeClr val="dk1"/>
                </a:solidFill>
              </a:rPr>
              <a:t>: </a:t>
            </a:r>
            <a:r>
              <a:rPr lang="en-US">
                <a:solidFill>
                  <a:schemeClr val="dk1"/>
                </a:solidFill>
              </a:rPr>
              <a:t>bending of light waves when the wave moves from one medium to another</a:t>
            </a:r>
            <a:endParaRPr/>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2" name="Google Shape;657;p70" descr="Rewind">
            <a:extLst>
              <a:ext uri="{FF2B5EF4-FFF2-40B4-BE49-F238E27FC236}">
                <a16:creationId xmlns:a16="http://schemas.microsoft.com/office/drawing/2014/main" id="{FE1397FC-E276-8C75-6806-52F846B2C356}"/>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9"/>
          <p:cNvSpPr txBox="1"/>
          <p:nvPr/>
        </p:nvSpPr>
        <p:spPr>
          <a:xfrm>
            <a:off x="989762" y="216922"/>
            <a:ext cx="782493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waves and transverse waves?</a:t>
            </a:r>
            <a:endParaRPr/>
          </a:p>
        </p:txBody>
      </p:sp>
      <p:sp>
        <p:nvSpPr>
          <p:cNvPr id="848" name="Google Shape;848;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0" name="Google Shape;850;p8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1" name="Google Shape;851;p89" descr="he Physics of Sound"/>
          <p:cNvPicPr preferRelativeResize="0"/>
          <p:nvPr/>
        </p:nvPicPr>
        <p:blipFill rotWithShape="1">
          <a:blip r:embed="rId4">
            <a:alphaModFix/>
          </a:blip>
          <a:srcRect/>
          <a:stretch/>
        </p:blipFill>
        <p:spPr>
          <a:xfrm>
            <a:off x="270913" y="2868596"/>
            <a:ext cx="3978442" cy="2652295"/>
          </a:xfrm>
          <a:prstGeom prst="rect">
            <a:avLst/>
          </a:prstGeom>
          <a:noFill/>
          <a:ln>
            <a:noFill/>
          </a:ln>
        </p:spPr>
      </p:pic>
      <p:pic>
        <p:nvPicPr>
          <p:cNvPr id="852" name="Google Shape;852;p89" descr="wavelength.jpg"/>
          <p:cNvPicPr preferRelativeResize="0"/>
          <p:nvPr/>
        </p:nvPicPr>
        <p:blipFill rotWithShape="1">
          <a:blip r:embed="rId5">
            <a:alphaModFix/>
          </a:blip>
          <a:srcRect l="-10572" r="-10572"/>
          <a:stretch/>
        </p:blipFill>
        <p:spPr>
          <a:xfrm>
            <a:off x="4388930" y="2883133"/>
            <a:ext cx="4769823" cy="26232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0"/>
          <p:cNvSpPr txBox="1"/>
          <p:nvPr/>
        </p:nvSpPr>
        <p:spPr>
          <a:xfrm>
            <a:off x="946484" y="150361"/>
            <a:ext cx="78606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electromagnetic waves?</a:t>
            </a:r>
            <a:endParaRPr/>
          </a:p>
        </p:txBody>
      </p:sp>
      <p:sp>
        <p:nvSpPr>
          <p:cNvPr id="859" name="Google Shape;859;p9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90"/>
          <p:cNvPicPr preferRelativeResize="0"/>
          <p:nvPr/>
        </p:nvPicPr>
        <p:blipFill rotWithShape="1">
          <a:blip r:embed="rId4">
            <a:alphaModFix/>
          </a:blip>
          <a:srcRect/>
          <a:stretch/>
        </p:blipFill>
        <p:spPr>
          <a:xfrm>
            <a:off x="1183643" y="1610477"/>
            <a:ext cx="6813529" cy="41085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p:nvPr/>
        </p:nvSpPr>
        <p:spPr>
          <a:xfrm>
            <a:off x="1119554" y="198487"/>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electromagnetic spectrum?</a:t>
            </a:r>
            <a:endParaRPr/>
          </a:p>
        </p:txBody>
      </p:sp>
      <p:sp>
        <p:nvSpPr>
          <p:cNvPr id="239" name="Google Shape;239;p1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6" descr="spectrum.jpg"/>
          <p:cNvPicPr preferRelativeResize="0"/>
          <p:nvPr/>
        </p:nvPicPr>
        <p:blipFill rotWithShape="1">
          <a:blip r:embed="rId4">
            <a:alphaModFix/>
          </a:blip>
          <a:srcRect t="-2376" b="-2376"/>
          <a:stretch/>
        </p:blipFill>
        <p:spPr>
          <a:xfrm>
            <a:off x="977796" y="1556085"/>
            <a:ext cx="7298883" cy="4014104"/>
          </a:xfrm>
          <a:prstGeom prst="rect">
            <a:avLst/>
          </a:prstGeom>
          <a:noFill/>
          <a:ln>
            <a:noFill/>
          </a:ln>
        </p:spPr>
      </p:pic>
    </p:spTree>
    <p:extLst>
      <p:ext uri="{BB962C8B-B14F-4D97-AF65-F5344CB8AC3E}">
        <p14:creationId xmlns:p14="http://schemas.microsoft.com/office/powerpoint/2010/main" val="220122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735230" y="672920"/>
            <a:ext cx="7886700" cy="1235500"/>
          </a:xfrm>
          <a:prstGeom prst="rect">
            <a:avLst/>
          </a:prstGeom>
        </p:spPr>
        <p:txBody>
          <a:bodyPr spcFirstLastPara="1" vert="horz" lIns="91440" tIns="45720" rIns="91440" bIns="45720" rtlCol="0" anchor="ctr" anchorCtr="0">
            <a:noAutofit/>
          </a:bodyPr>
          <a:lstStyle/>
          <a:p>
            <a:pPr marL="0" lvl="0" indent="0" algn="l">
              <a:lnSpc>
                <a:spcPct val="90000"/>
              </a:lnSpc>
              <a:spcBef>
                <a:spcPct val="0"/>
              </a:spcBef>
              <a:spcAft>
                <a:spcPts val="0"/>
              </a:spcAft>
              <a:buClr>
                <a:schemeClr val="dk1"/>
              </a:buClr>
              <a:buSzPts val="3400"/>
            </a:pPr>
            <a:r>
              <a:rPr lang="en-US" sz="3600" kern="1200" dirty="0">
                <a:solidFill>
                  <a:schemeClr val="tx1"/>
                </a:solidFill>
                <a:latin typeface="Calibri" panose="020F0502020204030204" pitchFamily="34" charset="0"/>
                <a:ea typeface="+mj-ea"/>
                <a:cs typeface="Calibri" panose="020F0502020204030204" pitchFamily="34" charset="0"/>
              </a:rPr>
              <a:t>T</a:t>
            </a:r>
            <a:r>
              <a:rPr lang="en-US" sz="3600" b="0" i="0" u="none" kern="1200" dirty="0">
                <a:solidFill>
                  <a:schemeClr val="tx1"/>
                </a:solidFill>
                <a:latin typeface="Calibri" panose="020F0502020204030204" pitchFamily="34" charset="0"/>
                <a:ea typeface="+mj-ea"/>
                <a:cs typeface="Calibri" panose="020F0502020204030204" pitchFamily="34" charset="0"/>
              </a:rPr>
              <a:t>he </a:t>
            </a:r>
            <a:r>
              <a:rPr lang="en-US" sz="36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3600" kern="1200" dirty="0">
                <a:solidFill>
                  <a:schemeClr val="tx1"/>
                </a:solidFill>
                <a:latin typeface="Calibri" panose="020F0502020204030204" pitchFamily="34" charset="0"/>
                <a:ea typeface="+mj-ea"/>
                <a:cs typeface="Calibri" panose="020F0502020204030204" pitchFamily="34" charset="0"/>
              </a:rPr>
              <a:t>:</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3" name="Picture 2" descr="A screenshot of a screen&#10;&#10;Description automatically generated">
            <a:extLst>
              <a:ext uri="{FF2B5EF4-FFF2-40B4-BE49-F238E27FC236}">
                <a16:creationId xmlns:a16="http://schemas.microsoft.com/office/drawing/2014/main" id="{1BB57F80-F39F-45A1-83CA-FC8D6E8AE2FC}"/>
              </a:ext>
            </a:extLst>
          </p:cNvPr>
          <p:cNvPicPr>
            <a:picLocks noChangeAspect="1"/>
          </p:cNvPicPr>
          <p:nvPr/>
        </p:nvPicPr>
        <p:blipFill>
          <a:blip r:embed="rId3"/>
          <a:stretch>
            <a:fillRect/>
          </a:stretch>
        </p:blipFill>
        <p:spPr>
          <a:xfrm>
            <a:off x="629795" y="4404705"/>
            <a:ext cx="7884410" cy="2227345"/>
          </a:xfrm>
          <a:prstGeom prst="rect">
            <a:avLst/>
          </a:prstGeom>
        </p:spPr>
      </p:pic>
      <p:sp>
        <p:nvSpPr>
          <p:cNvPr id="4" name="Google Shape;239;p16" descr="Questions">
            <a:extLst>
              <a:ext uri="{FF2B5EF4-FFF2-40B4-BE49-F238E27FC236}">
                <a16:creationId xmlns:a16="http://schemas.microsoft.com/office/drawing/2014/main" id="{72A0661B-8E86-5707-1092-D2C51CABBEA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02143DB2-9528-4128-7883-DCD90CD8923C}"/>
              </a:ext>
            </a:extLst>
          </p:cNvPr>
          <p:cNvSpPr txBox="1"/>
          <p:nvPr/>
        </p:nvSpPr>
        <p:spPr>
          <a:xfrm>
            <a:off x="735230" y="2217295"/>
            <a:ext cx="5658921" cy="1569660"/>
          </a:xfrm>
          <a:prstGeom prst="rect">
            <a:avLst/>
          </a:prstGeom>
          <a:noFill/>
        </p:spPr>
        <p:txBody>
          <a:bodyPr wrap="none" rtlCol="0">
            <a:spAutoFit/>
          </a:bodyPr>
          <a:lstStyle/>
          <a:p>
            <a:pPr marL="342900" indent="-342900">
              <a:buAutoNum type="alphaUcPeriod"/>
            </a:pPr>
            <a:r>
              <a:rPr lang="en-US" sz="3200" dirty="0">
                <a:latin typeface="Calibri" panose="020F0502020204030204" pitchFamily="34" charset="0"/>
                <a:cs typeface="Calibri" panose="020F0502020204030204" pitchFamily="34" charset="0"/>
              </a:rPr>
              <a:t>The Visible Light Spectrum</a:t>
            </a:r>
          </a:p>
          <a:p>
            <a:pPr marL="342900" indent="-342900">
              <a:buAutoNum type="alphaUcPeriod"/>
            </a:pPr>
            <a:r>
              <a:rPr lang="en-US" sz="3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3200" dirty="0">
                <a:latin typeface="Calibri" panose="020F0502020204030204" pitchFamily="34" charset="0"/>
                <a:cs typeface="Calibri" panose="020F0502020204030204" pitchFamily="34" charset="0"/>
              </a:rPr>
              <a:t>The Microwave Spectrum </a:t>
            </a:r>
          </a:p>
        </p:txBody>
      </p:sp>
    </p:spTree>
    <p:extLst>
      <p:ext uri="{BB962C8B-B14F-4D97-AF65-F5344CB8AC3E}">
        <p14:creationId xmlns:p14="http://schemas.microsoft.com/office/powerpoint/2010/main" val="314082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735230" y="672920"/>
            <a:ext cx="7886700" cy="1235500"/>
          </a:xfrm>
          <a:prstGeom prst="rect">
            <a:avLst/>
          </a:prstGeom>
        </p:spPr>
        <p:txBody>
          <a:bodyPr spcFirstLastPara="1" vert="horz" lIns="91440" tIns="45720" rIns="91440" bIns="45720" rtlCol="0" anchor="ctr" anchorCtr="0">
            <a:noAutofit/>
          </a:bodyPr>
          <a:lstStyle/>
          <a:p>
            <a:pPr marL="0" lvl="0" indent="0" algn="l">
              <a:lnSpc>
                <a:spcPct val="90000"/>
              </a:lnSpc>
              <a:spcBef>
                <a:spcPct val="0"/>
              </a:spcBef>
              <a:spcAft>
                <a:spcPts val="0"/>
              </a:spcAft>
              <a:buClr>
                <a:schemeClr val="dk1"/>
              </a:buClr>
              <a:buSzPts val="3400"/>
            </a:pPr>
            <a:r>
              <a:rPr lang="en-US" sz="3600" kern="1200" dirty="0">
                <a:solidFill>
                  <a:schemeClr val="tx1"/>
                </a:solidFill>
                <a:latin typeface="Calibri" panose="020F0502020204030204" pitchFamily="34" charset="0"/>
                <a:ea typeface="+mj-ea"/>
                <a:cs typeface="Calibri" panose="020F0502020204030204" pitchFamily="34" charset="0"/>
              </a:rPr>
              <a:t>T</a:t>
            </a:r>
            <a:r>
              <a:rPr lang="en-US" sz="3600" b="0" i="0" u="none" kern="1200" dirty="0">
                <a:solidFill>
                  <a:schemeClr val="tx1"/>
                </a:solidFill>
                <a:latin typeface="Calibri" panose="020F0502020204030204" pitchFamily="34" charset="0"/>
                <a:ea typeface="+mj-ea"/>
                <a:cs typeface="Calibri" panose="020F0502020204030204" pitchFamily="34" charset="0"/>
              </a:rPr>
              <a:t>he </a:t>
            </a:r>
            <a:r>
              <a:rPr lang="en-US" sz="36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3600" kern="1200" dirty="0">
                <a:solidFill>
                  <a:schemeClr val="tx1"/>
                </a:solidFill>
                <a:latin typeface="Calibri" panose="020F0502020204030204" pitchFamily="34" charset="0"/>
                <a:ea typeface="+mj-ea"/>
                <a:cs typeface="Calibri" panose="020F0502020204030204" pitchFamily="34" charset="0"/>
              </a:rPr>
              <a:t>:</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3" name="Picture 2" descr="A screenshot of a screen&#10;&#10;Description automatically generated">
            <a:extLst>
              <a:ext uri="{FF2B5EF4-FFF2-40B4-BE49-F238E27FC236}">
                <a16:creationId xmlns:a16="http://schemas.microsoft.com/office/drawing/2014/main" id="{1BB57F80-F39F-45A1-83CA-FC8D6E8AE2FC}"/>
              </a:ext>
            </a:extLst>
          </p:cNvPr>
          <p:cNvPicPr>
            <a:picLocks noChangeAspect="1"/>
          </p:cNvPicPr>
          <p:nvPr/>
        </p:nvPicPr>
        <p:blipFill>
          <a:blip r:embed="rId3"/>
          <a:stretch>
            <a:fillRect/>
          </a:stretch>
        </p:blipFill>
        <p:spPr>
          <a:xfrm>
            <a:off x="629795" y="4404705"/>
            <a:ext cx="7884410" cy="2227345"/>
          </a:xfrm>
          <a:prstGeom prst="rect">
            <a:avLst/>
          </a:prstGeom>
        </p:spPr>
      </p:pic>
      <p:sp>
        <p:nvSpPr>
          <p:cNvPr id="4" name="Google Shape;239;p16" descr="Questions">
            <a:extLst>
              <a:ext uri="{FF2B5EF4-FFF2-40B4-BE49-F238E27FC236}">
                <a16:creationId xmlns:a16="http://schemas.microsoft.com/office/drawing/2014/main" id="{72A0661B-8E86-5707-1092-D2C51CABBEA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02143DB2-9528-4128-7883-DCD90CD8923C}"/>
              </a:ext>
            </a:extLst>
          </p:cNvPr>
          <p:cNvSpPr txBox="1"/>
          <p:nvPr/>
        </p:nvSpPr>
        <p:spPr>
          <a:xfrm>
            <a:off x="735230" y="2217295"/>
            <a:ext cx="5658921" cy="1569660"/>
          </a:xfrm>
          <a:prstGeom prst="rect">
            <a:avLst/>
          </a:prstGeom>
          <a:noFill/>
        </p:spPr>
        <p:txBody>
          <a:bodyPr wrap="none" rtlCol="0">
            <a:spAutoFit/>
          </a:bodyPr>
          <a:lstStyle/>
          <a:p>
            <a:pPr marL="342900" indent="-342900">
              <a:buAutoNum type="alphaUcPeriod"/>
            </a:pPr>
            <a:r>
              <a:rPr lang="en-US" sz="3200" dirty="0">
                <a:solidFill>
                  <a:srgbClr val="FF0000"/>
                </a:solidFill>
                <a:latin typeface="Calibri" panose="020F0502020204030204" pitchFamily="34" charset="0"/>
                <a:cs typeface="Calibri" panose="020F0502020204030204" pitchFamily="34" charset="0"/>
              </a:rPr>
              <a:t>The Visible Light Spectrum</a:t>
            </a:r>
          </a:p>
          <a:p>
            <a:pPr marL="342900" indent="-342900">
              <a:buAutoNum type="alphaUcPeriod"/>
            </a:pPr>
            <a:r>
              <a:rPr lang="en-US" sz="3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3200" dirty="0">
                <a:latin typeface="Calibri" panose="020F0502020204030204" pitchFamily="34" charset="0"/>
                <a:cs typeface="Calibri" panose="020F0502020204030204" pitchFamily="34" charset="0"/>
              </a:rPr>
              <a:t>The Microwave Spectrum </a:t>
            </a:r>
          </a:p>
        </p:txBody>
      </p:sp>
    </p:spTree>
    <p:extLst>
      <p:ext uri="{BB962C8B-B14F-4D97-AF65-F5344CB8AC3E}">
        <p14:creationId xmlns:p14="http://schemas.microsoft.com/office/powerpoint/2010/main" val="114299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285237" y="735230"/>
            <a:ext cx="8573526" cy="114563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u="sng" dirty="0">
                <a:solidFill>
                  <a:schemeClr val="dk1"/>
                </a:solidFill>
              </a:rPr>
              <a:t>                           </a:t>
            </a:r>
            <a:r>
              <a:rPr lang="en-US" dirty="0">
                <a:solidFill>
                  <a:schemeClr val="dk1"/>
                </a:solidFill>
              </a:rPr>
              <a:t> is the bending of light waves when the wave moves from one medium to another</a:t>
            </a:r>
            <a:endParaRPr dirty="0"/>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3" name="Google Shape;239;p16" descr="Questions">
            <a:extLst>
              <a:ext uri="{FF2B5EF4-FFF2-40B4-BE49-F238E27FC236}">
                <a16:creationId xmlns:a16="http://schemas.microsoft.com/office/drawing/2014/main" id="{ACB8C502-12B0-6C24-60D9-BC5DCC0176DF}"/>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2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285237" y="735230"/>
            <a:ext cx="8573526" cy="114563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dirty="0">
                <a:solidFill>
                  <a:srgbClr val="FF0000"/>
                </a:solidFill>
              </a:rPr>
              <a:t>Refraction</a:t>
            </a:r>
            <a:r>
              <a:rPr lang="en-US" dirty="0">
                <a:solidFill>
                  <a:schemeClr val="dk1"/>
                </a:solidFill>
              </a:rPr>
              <a:t> is the bending of light waves when the wave moves from one medium to another</a:t>
            </a:r>
            <a:endParaRPr dirty="0"/>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3" name="Google Shape;239;p16" descr="Questions">
            <a:extLst>
              <a:ext uri="{FF2B5EF4-FFF2-40B4-BE49-F238E27FC236}">
                <a16:creationId xmlns:a16="http://schemas.microsoft.com/office/drawing/2014/main" id="{ACB8C502-12B0-6C24-60D9-BC5DCC0176DF}"/>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392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2"/>
          <p:cNvSpPr txBox="1"/>
          <p:nvPr/>
        </p:nvSpPr>
        <p:spPr>
          <a:xfrm>
            <a:off x="2374759" y="211015"/>
            <a:ext cx="4869502"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dirty="0">
                <a:solidFill>
                  <a:schemeClr val="dk1"/>
                </a:solidFill>
                <a:latin typeface="Calibri"/>
                <a:ea typeface="Calibri"/>
                <a:cs typeface="Calibri"/>
                <a:sym typeface="Calibri"/>
              </a:rPr>
              <a:t>Reflection</a:t>
            </a:r>
            <a:endParaRPr sz="8800" dirty="0">
              <a:solidFill>
                <a:schemeClr val="dk1"/>
              </a:solidFill>
              <a:latin typeface="Calibri"/>
              <a:ea typeface="Calibri"/>
              <a:cs typeface="Calibri"/>
              <a:sym typeface="Calibri"/>
            </a:endParaRPr>
          </a:p>
        </p:txBody>
      </p:sp>
      <p:sp>
        <p:nvSpPr>
          <p:cNvPr id="795" name="Google Shape;795;p8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8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5" name="Picture 4" descr="A sun and arrows pointing to the sky&#10;&#10;Description automatically generated">
            <a:extLst>
              <a:ext uri="{FF2B5EF4-FFF2-40B4-BE49-F238E27FC236}">
                <a16:creationId xmlns:a16="http://schemas.microsoft.com/office/drawing/2014/main" id="{3AD147BA-6BFD-E1CC-ABC5-15E9D4221A24}"/>
              </a:ext>
            </a:extLst>
          </p:cNvPr>
          <p:cNvPicPr>
            <a:picLocks noChangeAspect="1"/>
          </p:cNvPicPr>
          <p:nvPr/>
        </p:nvPicPr>
        <p:blipFill>
          <a:blip r:embed="rId3"/>
          <a:stretch>
            <a:fillRect/>
          </a:stretch>
        </p:blipFill>
        <p:spPr>
          <a:xfrm>
            <a:off x="2444679" y="2120014"/>
            <a:ext cx="4254641" cy="42917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1"/>
          <p:cNvSpPr txBox="1"/>
          <p:nvPr/>
        </p:nvSpPr>
        <p:spPr>
          <a:xfrm>
            <a:off x="2312376" y="883820"/>
            <a:ext cx="4519247"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dirty="0">
                <a:solidFill>
                  <a:schemeClr val="dk1"/>
                </a:solidFill>
                <a:latin typeface="Calibri"/>
                <a:ea typeface="Calibri"/>
                <a:cs typeface="Calibri"/>
                <a:sym typeface="Calibri"/>
              </a:rPr>
              <a:t>Reflection</a:t>
            </a:r>
            <a:endParaRPr sz="8000" b="1" dirty="0">
              <a:solidFill>
                <a:schemeClr val="dk1"/>
              </a:solidFill>
              <a:latin typeface="Calibri"/>
              <a:ea typeface="Calibri"/>
              <a:cs typeface="Calibri"/>
              <a:sym typeface="Calibri"/>
            </a:endParaRPr>
          </a:p>
        </p:txBody>
      </p:sp>
      <p:sp>
        <p:nvSpPr>
          <p:cNvPr id="867" name="Google Shape;867;p9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8" name="Google Shape;868;p9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874320"/>
            <a:ext cx="9121971"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b="1" u="sng" dirty="0"/>
              <a:t>Reflection</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bounces back after hitting a surface.</a:t>
            </a:r>
            <a:endParaRPr b="1" dirty="0">
              <a:latin typeface="Calibri" panose="020F0502020204030204" pitchFamily="34" charset="0"/>
              <a:cs typeface="Calibri" panose="020F0502020204030204" pitchFamily="34" charset="0"/>
            </a:endParaRPr>
          </a:p>
        </p:txBody>
      </p:sp>
      <p:sp>
        <p:nvSpPr>
          <p:cNvPr id="875" name="Google Shape;875;p9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5" name="Picture 4" descr="A yellow arrow pointing to a white background&#10;&#10;Description automatically generated">
            <a:extLst>
              <a:ext uri="{FF2B5EF4-FFF2-40B4-BE49-F238E27FC236}">
                <a16:creationId xmlns:a16="http://schemas.microsoft.com/office/drawing/2014/main" id="{671E2F1F-E227-508A-A964-6A1088B14972}"/>
              </a:ext>
            </a:extLst>
          </p:cNvPr>
          <p:cNvPicPr>
            <a:picLocks noChangeAspect="1"/>
          </p:cNvPicPr>
          <p:nvPr/>
        </p:nvPicPr>
        <p:blipFill>
          <a:blip r:embed="rId5"/>
          <a:stretch>
            <a:fillRect/>
          </a:stretch>
        </p:blipFill>
        <p:spPr>
          <a:xfrm>
            <a:off x="269871" y="2852862"/>
            <a:ext cx="8604257" cy="40051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8"/>
        <p:cNvGrpSpPr/>
        <p:nvPr/>
      </p:nvGrpSpPr>
      <p:grpSpPr>
        <a:xfrm>
          <a:off x="0" y="0"/>
          <a:ext cx="0" cy="0"/>
          <a:chOff x="0" y="0"/>
          <a:chExt cx="0" cy="0"/>
        </a:xfrm>
      </p:grpSpPr>
      <p:sp useBgFill="1">
        <p:nvSpPr>
          <p:cNvPr id="902" name="Rectangle 90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Google Shape;889;p94"/>
          <p:cNvSpPr txBox="1"/>
          <p:nvPr/>
        </p:nvSpPr>
        <p:spPr>
          <a:xfrm>
            <a:off x="1278809" y="858251"/>
            <a:ext cx="6584094" cy="1034034"/>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5400" kern="1200" dirty="0">
                <a:solidFill>
                  <a:schemeClr val="tx1"/>
                </a:solidFill>
                <a:latin typeface="+mj-lt"/>
                <a:ea typeface="+mj-ea"/>
                <a:cs typeface="+mj-cs"/>
                <a:sym typeface="Calibri"/>
              </a:rPr>
              <a:t>What is a reflection?</a:t>
            </a:r>
            <a:endParaRPr lang="en-US" sz="5400" kern="1200" dirty="0">
              <a:solidFill>
                <a:schemeClr val="tx1"/>
              </a:solidFill>
              <a:latin typeface="+mj-lt"/>
              <a:ea typeface="+mj-ea"/>
              <a:cs typeface="+mj-cs"/>
            </a:endParaRPr>
          </a:p>
        </p:txBody>
      </p:sp>
      <p:pic>
        <p:nvPicPr>
          <p:cNvPr id="3" name="Picture 2" descr="A diagram of a light beam&#10;&#10;Description automatically generated">
            <a:extLst>
              <a:ext uri="{FF2B5EF4-FFF2-40B4-BE49-F238E27FC236}">
                <a16:creationId xmlns:a16="http://schemas.microsoft.com/office/drawing/2014/main" id="{589D9F6F-4FB0-ECF7-9541-81F04D8EEF35}"/>
              </a:ext>
            </a:extLst>
          </p:cNvPr>
          <p:cNvPicPr>
            <a:picLocks noChangeAspect="1"/>
          </p:cNvPicPr>
          <p:nvPr/>
        </p:nvPicPr>
        <p:blipFill>
          <a:blip r:embed="rId3"/>
          <a:stretch>
            <a:fillRect/>
          </a:stretch>
        </p:blipFill>
        <p:spPr>
          <a:xfrm>
            <a:off x="391533" y="2365285"/>
            <a:ext cx="3859980" cy="3938756"/>
          </a:xfrm>
          <a:prstGeom prst="rect">
            <a:avLst/>
          </a:prstGeom>
        </p:spPr>
      </p:pic>
      <p:pic>
        <p:nvPicPr>
          <p:cNvPr id="2" name="Picture 1" descr="A yellow arrow pointing to a white background&#10;&#10;Description automatically generated">
            <a:extLst>
              <a:ext uri="{FF2B5EF4-FFF2-40B4-BE49-F238E27FC236}">
                <a16:creationId xmlns:a16="http://schemas.microsoft.com/office/drawing/2014/main" id="{75CB4B5F-8F2E-755C-F9D0-FE0BB6803FA8}"/>
              </a:ext>
            </a:extLst>
          </p:cNvPr>
          <p:cNvPicPr>
            <a:picLocks noChangeAspect="1"/>
          </p:cNvPicPr>
          <p:nvPr/>
        </p:nvPicPr>
        <p:blipFill>
          <a:blip r:embed="rId4"/>
          <a:stretch>
            <a:fillRect/>
          </a:stretch>
        </p:blipFill>
        <p:spPr>
          <a:xfrm>
            <a:off x="4636878" y="3318360"/>
            <a:ext cx="4371196" cy="2032606"/>
          </a:xfrm>
          <a:prstGeom prst="rect">
            <a:avLst/>
          </a:prstGeom>
        </p:spPr>
      </p:pic>
      <p:sp>
        <p:nvSpPr>
          <p:cNvPr id="890" name="Google Shape;890;p94"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Straight Connector 4">
            <a:extLst>
              <a:ext uri="{FF2B5EF4-FFF2-40B4-BE49-F238E27FC236}">
                <a16:creationId xmlns:a16="http://schemas.microsoft.com/office/drawing/2014/main" id="{5915BE5D-FA1F-08B6-5A9F-1AE3875FA5E6}"/>
              </a:ext>
            </a:extLst>
          </p:cNvPr>
          <p:cNvCxnSpPr/>
          <p:nvPr/>
        </p:nvCxnSpPr>
        <p:spPr>
          <a:xfrm>
            <a:off x="4570856" y="5350966"/>
            <a:ext cx="4437218" cy="0"/>
          </a:xfrm>
          <a:prstGeom prst="line">
            <a:avLst/>
          </a:prstGeom>
          <a:ln w="1016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9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98" name="Google Shape;898;p9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e4e4f802a9_0_31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9" name="Google Shape;569;ge4e4f802a9_0_319"/>
          <p:cNvCxnSpPr/>
          <p:nvPr/>
        </p:nvCxnSpPr>
        <p:spPr>
          <a:xfrm rot="10800000" flipH="1">
            <a:off x="1058284" y="1530411"/>
            <a:ext cx="6887100" cy="16200"/>
          </a:xfrm>
          <a:prstGeom prst="straightConnector1">
            <a:avLst/>
          </a:prstGeom>
          <a:noFill/>
          <a:ln w="88900" cap="flat" cmpd="sng">
            <a:solidFill>
              <a:schemeClr val="accent5"/>
            </a:solidFill>
            <a:prstDash val="solid"/>
            <a:round/>
            <a:headEnd type="none" w="sm" len="sm"/>
            <a:tailEnd type="none" w="sm" len="sm"/>
          </a:ln>
          <a:effectLst>
            <a:outerShdw blurRad="40000" dist="20000" dir="5400000" rotWithShape="0">
              <a:srgbClr val="000000">
                <a:alpha val="37650"/>
              </a:srgbClr>
            </a:outerShdw>
          </a:effectLst>
        </p:spPr>
      </p:cxnSp>
      <p:cxnSp>
        <p:nvCxnSpPr>
          <p:cNvPr id="570" name="Google Shape;570;ge4e4f802a9_0_319"/>
          <p:cNvCxnSpPr/>
          <p:nvPr/>
        </p:nvCxnSpPr>
        <p:spPr>
          <a:xfrm>
            <a:off x="4526209" y="1546611"/>
            <a:ext cx="13500" cy="3456900"/>
          </a:xfrm>
          <a:prstGeom prst="straightConnector1">
            <a:avLst/>
          </a:prstGeom>
          <a:noFill/>
          <a:ln w="25400" cap="flat" cmpd="sng">
            <a:solidFill>
              <a:srgbClr val="000000"/>
            </a:solidFill>
            <a:prstDash val="dot"/>
            <a:round/>
            <a:headEnd type="none" w="sm" len="sm"/>
            <a:tailEnd type="none" w="sm" len="sm"/>
          </a:ln>
          <a:effectLst>
            <a:outerShdw blurRad="40000" dist="20000" dir="5400000" rotWithShape="0">
              <a:srgbClr val="000000">
                <a:alpha val="37650"/>
              </a:srgbClr>
            </a:outerShdw>
          </a:effectLst>
        </p:spPr>
      </p:cxnSp>
      <p:cxnSp>
        <p:nvCxnSpPr>
          <p:cNvPr id="571" name="Google Shape;571;ge4e4f802a9_0_319"/>
          <p:cNvCxnSpPr/>
          <p:nvPr/>
        </p:nvCxnSpPr>
        <p:spPr>
          <a:xfrm rot="10800000" flipH="1">
            <a:off x="1058284" y="1546745"/>
            <a:ext cx="3468000" cy="1855800"/>
          </a:xfrm>
          <a:prstGeom prst="straightConnector1">
            <a:avLst/>
          </a:prstGeom>
          <a:noFill/>
          <a:ln w="139700" cap="flat" cmpd="sng">
            <a:solidFill>
              <a:srgbClr val="FFFF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72" name="Google Shape;572;ge4e4f802a9_0_319"/>
          <p:cNvCxnSpPr/>
          <p:nvPr/>
        </p:nvCxnSpPr>
        <p:spPr>
          <a:xfrm>
            <a:off x="4591334" y="1546612"/>
            <a:ext cx="3663300" cy="1855800"/>
          </a:xfrm>
          <a:prstGeom prst="straightConnector1">
            <a:avLst/>
          </a:prstGeom>
          <a:noFill/>
          <a:ln w="139700" cap="flat" cmpd="sng">
            <a:solidFill>
              <a:srgbClr val="FFFF00"/>
            </a:solidFill>
            <a:prstDash val="solid"/>
            <a:round/>
            <a:headEnd type="none" w="sm" len="sm"/>
            <a:tailEnd type="stealth" w="med" len="med"/>
          </a:ln>
          <a:effectLst>
            <a:outerShdw blurRad="40000" dist="20000" dir="5400000" rotWithShape="0">
              <a:srgbClr val="000000">
                <a:alpha val="37650"/>
              </a:srgbClr>
            </a:outerShdw>
          </a:effectLst>
        </p:spPr>
      </p:cxnSp>
      <p:sp>
        <p:nvSpPr>
          <p:cNvPr id="2" name="TextBox 1">
            <a:extLst>
              <a:ext uri="{FF2B5EF4-FFF2-40B4-BE49-F238E27FC236}">
                <a16:creationId xmlns:a16="http://schemas.microsoft.com/office/drawing/2014/main" id="{6245DCB1-74BD-6850-D2BF-DC5AB4D71AA3}"/>
              </a:ext>
            </a:extLst>
          </p:cNvPr>
          <p:cNvSpPr txBox="1"/>
          <p:nvPr/>
        </p:nvSpPr>
        <p:spPr>
          <a:xfrm>
            <a:off x="554360" y="5288340"/>
            <a:ext cx="7894947" cy="1569660"/>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angle at which the light wave strikes the surface is the same angle at which the light wave is reflected.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ull moon in the sky&#10;&#10;Description automatically generated">
            <a:extLst>
              <a:ext uri="{FF2B5EF4-FFF2-40B4-BE49-F238E27FC236}">
                <a16:creationId xmlns:a16="http://schemas.microsoft.com/office/drawing/2014/main" id="{2F1B9597-8F18-53C9-D998-5E530100FAE1}"/>
              </a:ext>
            </a:extLst>
          </p:cNvPr>
          <p:cNvPicPr>
            <a:picLocks noChangeAspect="1"/>
          </p:cNvPicPr>
          <p:nvPr/>
        </p:nvPicPr>
        <p:blipFill>
          <a:blip r:embed="rId3"/>
          <a:stretch>
            <a:fillRect/>
          </a:stretch>
        </p:blipFill>
        <p:spPr>
          <a:xfrm>
            <a:off x="251048" y="1470600"/>
            <a:ext cx="8641904" cy="5387400"/>
          </a:xfrm>
          <a:prstGeom prst="rect">
            <a:avLst/>
          </a:prstGeom>
        </p:spPr>
      </p:pic>
      <p:sp>
        <p:nvSpPr>
          <p:cNvPr id="4" name="Google Shape;568;ge4e4f802a9_0_319" descr="Artificial Intelligence">
            <a:extLst>
              <a:ext uri="{FF2B5EF4-FFF2-40B4-BE49-F238E27FC236}">
                <a16:creationId xmlns:a16="http://schemas.microsoft.com/office/drawing/2014/main" id="{4B5B3892-F4DB-0EBF-1B66-C74A05253C74}"/>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2A680D4A-E386-427D-268F-9D048044CF51}"/>
              </a:ext>
            </a:extLst>
          </p:cNvPr>
          <p:cNvSpPr txBox="1"/>
          <p:nvPr/>
        </p:nvSpPr>
        <p:spPr>
          <a:xfrm>
            <a:off x="367650" y="646345"/>
            <a:ext cx="8525302" cy="646331"/>
          </a:xfrm>
          <a:prstGeom prst="rect">
            <a:avLst/>
          </a:prstGeom>
          <a:noFill/>
        </p:spPr>
        <p:txBody>
          <a:bodyPr wrap="square" rtlCol="0">
            <a:spAutoFit/>
          </a:bodyPr>
          <a:lstStyle/>
          <a:p>
            <a:r>
              <a:rPr lang="en-US" sz="3600" b="0" i="0" dirty="0">
                <a:solidFill>
                  <a:srgbClr val="374151"/>
                </a:solidFill>
                <a:effectLst/>
                <a:latin typeface="Calibri" panose="020F0502020204030204" pitchFamily="34" charset="0"/>
                <a:cs typeface="Calibri" panose="020F0502020204030204" pitchFamily="34" charset="0"/>
              </a:rPr>
              <a:t>The Moon shines because it reflects sunlight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3907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9D234-35BF-E12A-9D03-29B27CE11836}"/>
              </a:ext>
            </a:extLst>
          </p:cNvPr>
          <p:cNvSpPr txBox="1"/>
          <p:nvPr/>
        </p:nvSpPr>
        <p:spPr>
          <a:xfrm>
            <a:off x="208617" y="1585586"/>
            <a:ext cx="3613106" cy="38535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i="0" kern="1200" dirty="0">
                <a:solidFill>
                  <a:schemeClr val="tx1"/>
                </a:solidFill>
                <a:effectLst/>
                <a:latin typeface="+mj-lt"/>
                <a:ea typeface="+mj-ea"/>
                <a:cs typeface="+mj-cs"/>
              </a:rPr>
              <a:t>Reflection is used to help things like telescopes and microscopes work.</a:t>
            </a:r>
            <a:endParaRPr lang="en-US" sz="4000" kern="1200" dirty="0">
              <a:solidFill>
                <a:schemeClr val="tx1"/>
              </a:solidFill>
              <a:latin typeface="+mj-lt"/>
              <a:ea typeface="+mj-ea"/>
              <a:cs typeface="+mj-cs"/>
            </a:endParaRPr>
          </a:p>
        </p:txBody>
      </p:sp>
      <p:pic>
        <p:nvPicPr>
          <p:cNvPr id="6" name="Picture 5" descr="A telescope on a pole&#10;&#10;Description automatically generated">
            <a:extLst>
              <a:ext uri="{FF2B5EF4-FFF2-40B4-BE49-F238E27FC236}">
                <a16:creationId xmlns:a16="http://schemas.microsoft.com/office/drawing/2014/main" id="{DF46BBBB-9A6F-B75B-3662-D221B6F21B39}"/>
              </a:ext>
            </a:extLst>
          </p:cNvPr>
          <p:cNvPicPr>
            <a:picLocks noChangeAspect="1"/>
          </p:cNvPicPr>
          <p:nvPr/>
        </p:nvPicPr>
        <p:blipFill rotWithShape="1">
          <a:blip r:embed="rId3"/>
          <a:srcRect t="579" r="-1" b="-1"/>
          <a:stretch/>
        </p:blipFill>
        <p:spPr>
          <a:xfrm>
            <a:off x="3882683" y="720190"/>
            <a:ext cx="5125386" cy="5584353"/>
          </a:xfrm>
          <a:prstGeom prst="rect">
            <a:avLst/>
          </a:prstGeom>
        </p:spPr>
      </p:pic>
      <p:sp>
        <p:nvSpPr>
          <p:cNvPr id="4" name="Google Shape;568;ge4e4f802a9_0_319" descr="Artificial Intelligence">
            <a:extLst>
              <a:ext uri="{FF2B5EF4-FFF2-40B4-BE49-F238E27FC236}">
                <a16:creationId xmlns:a16="http://schemas.microsoft.com/office/drawing/2014/main" id="{1C0BB540-3909-6E29-D05B-B709A1909DA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5966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9"/>
        <p:cNvGrpSpPr/>
        <p:nvPr/>
      </p:nvGrpSpPr>
      <p:grpSpPr>
        <a:xfrm>
          <a:off x="0" y="0"/>
          <a:ext cx="0" cy="0"/>
          <a:chOff x="0" y="0"/>
          <a:chExt cx="0" cy="0"/>
        </a:xfrm>
      </p:grpSpPr>
      <p:pic>
        <p:nvPicPr>
          <p:cNvPr id="3" name="Picture 2" descr="A full moon in the sky&#10;&#10;Description automatically generated">
            <a:extLst>
              <a:ext uri="{FF2B5EF4-FFF2-40B4-BE49-F238E27FC236}">
                <a16:creationId xmlns:a16="http://schemas.microsoft.com/office/drawing/2014/main" id="{DE7FF80E-912E-A176-7FA7-479291445221}"/>
              </a:ext>
            </a:extLst>
          </p:cNvPr>
          <p:cNvPicPr>
            <a:picLocks noChangeAspect="1"/>
          </p:cNvPicPr>
          <p:nvPr/>
        </p:nvPicPr>
        <p:blipFill rotWithShape="1">
          <a:blip r:embed="rId3"/>
          <a:srcRect l="6667" r="1" b="1"/>
          <a:stretch/>
        </p:blipFill>
        <p:spPr>
          <a:xfrm>
            <a:off x="20" y="10"/>
            <a:ext cx="9143980" cy="6857990"/>
          </a:xfrm>
          <a:prstGeom prst="rect">
            <a:avLst/>
          </a:prstGeom>
        </p:spPr>
      </p:pic>
      <p:sp>
        <p:nvSpPr>
          <p:cNvPr id="936" name="Rectangle 9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Google Shape;930;p99"/>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3100" kern="1200">
                <a:solidFill>
                  <a:schemeClr val="tx1">
                    <a:lumMod val="85000"/>
                    <a:lumOff val="15000"/>
                  </a:schemeClr>
                </a:solidFill>
                <a:latin typeface="+mj-lt"/>
                <a:ea typeface="+mj-ea"/>
                <a:cs typeface="+mj-cs"/>
                <a:sym typeface="Calibri"/>
              </a:rPr>
              <a:t>How does the moon shine?</a:t>
            </a:r>
            <a:endParaRPr lang="en-US" sz="3100" kern="1200">
              <a:solidFill>
                <a:schemeClr val="tx1">
                  <a:lumMod val="85000"/>
                  <a:lumOff val="15000"/>
                </a:schemeClr>
              </a:solidFill>
              <a:latin typeface="+mj-lt"/>
              <a:ea typeface="+mj-ea"/>
              <a:cs typeface="+mj-cs"/>
            </a:endParaRPr>
          </a:p>
        </p:txBody>
      </p:sp>
      <p:cxnSp>
        <p:nvCxnSpPr>
          <p:cNvPr id="938" name="Straight Connector 9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31" name="Google Shape;931;p9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3"/>
          <p:cNvSpPr txBox="1"/>
          <p:nvPr/>
        </p:nvSpPr>
        <p:spPr>
          <a:xfrm>
            <a:off x="918847" y="287013"/>
            <a:ext cx="730630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Big Question: </a:t>
            </a:r>
            <a:r>
              <a:rPr lang="en-US" sz="3200" b="0" i="0" dirty="0">
                <a:solidFill>
                  <a:srgbClr val="374151"/>
                </a:solidFill>
                <a:effectLst/>
                <a:latin typeface="Söhne"/>
              </a:rPr>
              <a:t>How does light bouncing off things affect what we see and how we experience the world around us?</a:t>
            </a:r>
            <a:endParaRPr lang="en-US" sz="3200" dirty="0">
              <a:solidFill>
                <a:schemeClr val="dk1"/>
              </a:solidFill>
              <a:latin typeface="Calibri"/>
              <a:ea typeface="Calibri"/>
              <a:cs typeface="Calibri"/>
              <a:sym typeface="Calibri"/>
            </a:endParaRPr>
          </a:p>
        </p:txBody>
      </p:sp>
      <p:pic>
        <p:nvPicPr>
          <p:cNvPr id="3" name="Picture 2" descr="A crowd of people at a concert&#10;&#10;Description automatically generated">
            <a:extLst>
              <a:ext uri="{FF2B5EF4-FFF2-40B4-BE49-F238E27FC236}">
                <a16:creationId xmlns:a16="http://schemas.microsoft.com/office/drawing/2014/main" id="{6FC07A81-8BD0-0B7D-45F8-EEB055B77E05}"/>
              </a:ext>
            </a:extLst>
          </p:cNvPr>
          <p:cNvPicPr>
            <a:picLocks noChangeAspect="1"/>
          </p:cNvPicPr>
          <p:nvPr/>
        </p:nvPicPr>
        <p:blipFill>
          <a:blip r:embed="rId4"/>
          <a:stretch>
            <a:fillRect/>
          </a:stretch>
        </p:blipFill>
        <p:spPr>
          <a:xfrm>
            <a:off x="796945" y="1940912"/>
            <a:ext cx="7550109" cy="491708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cxnSp>
        <p:nvCxnSpPr>
          <p:cNvPr id="569" name="Google Shape;569;ge4e4f802a9_0_319"/>
          <p:cNvCxnSpPr/>
          <p:nvPr/>
        </p:nvCxnSpPr>
        <p:spPr>
          <a:xfrm rot="10800000" flipH="1">
            <a:off x="1058284" y="1530411"/>
            <a:ext cx="6887100" cy="16200"/>
          </a:xfrm>
          <a:prstGeom prst="straightConnector1">
            <a:avLst/>
          </a:prstGeom>
          <a:noFill/>
          <a:ln w="88900" cap="flat" cmpd="sng">
            <a:solidFill>
              <a:schemeClr val="accent5"/>
            </a:solidFill>
            <a:prstDash val="solid"/>
            <a:round/>
            <a:headEnd type="none" w="sm" len="sm"/>
            <a:tailEnd type="none" w="sm" len="sm"/>
          </a:ln>
          <a:effectLst>
            <a:outerShdw blurRad="40000" dist="20000" dir="5400000" rotWithShape="0">
              <a:srgbClr val="000000">
                <a:alpha val="37650"/>
              </a:srgbClr>
            </a:outerShdw>
          </a:effectLst>
        </p:spPr>
      </p:cxnSp>
      <p:cxnSp>
        <p:nvCxnSpPr>
          <p:cNvPr id="570" name="Google Shape;570;ge4e4f802a9_0_319"/>
          <p:cNvCxnSpPr/>
          <p:nvPr/>
        </p:nvCxnSpPr>
        <p:spPr>
          <a:xfrm>
            <a:off x="4526209" y="1546611"/>
            <a:ext cx="13500" cy="3456900"/>
          </a:xfrm>
          <a:prstGeom prst="straightConnector1">
            <a:avLst/>
          </a:prstGeom>
          <a:noFill/>
          <a:ln w="25400" cap="flat" cmpd="sng">
            <a:solidFill>
              <a:srgbClr val="000000"/>
            </a:solidFill>
            <a:prstDash val="dot"/>
            <a:round/>
            <a:headEnd type="none" w="sm" len="sm"/>
            <a:tailEnd type="none" w="sm" len="sm"/>
          </a:ln>
          <a:effectLst>
            <a:outerShdw blurRad="40000" dist="20000" dir="5400000" rotWithShape="0">
              <a:srgbClr val="000000">
                <a:alpha val="37650"/>
              </a:srgbClr>
            </a:outerShdw>
          </a:effectLst>
        </p:spPr>
      </p:cxnSp>
      <p:cxnSp>
        <p:nvCxnSpPr>
          <p:cNvPr id="571" name="Google Shape;571;ge4e4f802a9_0_319"/>
          <p:cNvCxnSpPr/>
          <p:nvPr/>
        </p:nvCxnSpPr>
        <p:spPr>
          <a:xfrm rot="10800000" flipH="1">
            <a:off x="1058284" y="1546745"/>
            <a:ext cx="3468000" cy="1855800"/>
          </a:xfrm>
          <a:prstGeom prst="straightConnector1">
            <a:avLst/>
          </a:prstGeom>
          <a:noFill/>
          <a:ln w="139700" cap="flat" cmpd="sng">
            <a:solidFill>
              <a:srgbClr val="FFFF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72" name="Google Shape;572;ge4e4f802a9_0_319"/>
          <p:cNvCxnSpPr/>
          <p:nvPr/>
        </p:nvCxnSpPr>
        <p:spPr>
          <a:xfrm>
            <a:off x="4591334" y="1546612"/>
            <a:ext cx="3663300" cy="1855800"/>
          </a:xfrm>
          <a:prstGeom prst="straightConnector1">
            <a:avLst/>
          </a:prstGeom>
          <a:noFill/>
          <a:ln w="139700" cap="flat" cmpd="sng">
            <a:solidFill>
              <a:srgbClr val="FFFF00"/>
            </a:solidFill>
            <a:prstDash val="solid"/>
            <a:round/>
            <a:headEnd type="none" w="sm" len="sm"/>
            <a:tailEnd type="stealth" w="med" len="med"/>
          </a:ln>
          <a:effectLst>
            <a:outerShdw blurRad="40000" dist="20000" dir="5400000" rotWithShape="0">
              <a:srgbClr val="000000">
                <a:alpha val="37650"/>
              </a:srgbClr>
            </a:outerShdw>
          </a:effectLst>
        </p:spPr>
      </p:cxnSp>
      <p:sp>
        <p:nvSpPr>
          <p:cNvPr id="2" name="TextBox 1">
            <a:extLst>
              <a:ext uri="{FF2B5EF4-FFF2-40B4-BE49-F238E27FC236}">
                <a16:creationId xmlns:a16="http://schemas.microsoft.com/office/drawing/2014/main" id="{6245DCB1-74BD-6850-D2BF-DC5AB4D71AA3}"/>
              </a:ext>
            </a:extLst>
          </p:cNvPr>
          <p:cNvSpPr txBox="1"/>
          <p:nvPr/>
        </p:nvSpPr>
        <p:spPr>
          <a:xfrm>
            <a:off x="554360" y="5288340"/>
            <a:ext cx="7894947" cy="1569660"/>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angle at which the light wave strikes the surface is the </a:t>
            </a:r>
            <a:r>
              <a:rPr lang="en-US" sz="3200" u="sng"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 angle at which the light wave is reflected. </a:t>
            </a:r>
          </a:p>
        </p:txBody>
      </p:sp>
      <p:sp>
        <p:nvSpPr>
          <p:cNvPr id="3" name="Google Shape;931;p99" descr="Questions">
            <a:extLst>
              <a:ext uri="{FF2B5EF4-FFF2-40B4-BE49-F238E27FC236}">
                <a16:creationId xmlns:a16="http://schemas.microsoft.com/office/drawing/2014/main" id="{F2D7FED1-1FD3-3259-E34B-129905A37EAE}"/>
              </a:ext>
            </a:extLst>
          </p:cNvPr>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16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cxnSp>
        <p:nvCxnSpPr>
          <p:cNvPr id="569" name="Google Shape;569;ge4e4f802a9_0_319"/>
          <p:cNvCxnSpPr/>
          <p:nvPr/>
        </p:nvCxnSpPr>
        <p:spPr>
          <a:xfrm rot="10800000" flipH="1">
            <a:off x="1058284" y="1530411"/>
            <a:ext cx="6887100" cy="16200"/>
          </a:xfrm>
          <a:prstGeom prst="straightConnector1">
            <a:avLst/>
          </a:prstGeom>
          <a:noFill/>
          <a:ln w="88900" cap="flat" cmpd="sng">
            <a:solidFill>
              <a:schemeClr val="accent5"/>
            </a:solidFill>
            <a:prstDash val="solid"/>
            <a:round/>
            <a:headEnd type="none" w="sm" len="sm"/>
            <a:tailEnd type="none" w="sm" len="sm"/>
          </a:ln>
          <a:effectLst>
            <a:outerShdw blurRad="40000" dist="20000" dir="5400000" rotWithShape="0">
              <a:srgbClr val="000000">
                <a:alpha val="37650"/>
              </a:srgbClr>
            </a:outerShdw>
          </a:effectLst>
        </p:spPr>
      </p:cxnSp>
      <p:cxnSp>
        <p:nvCxnSpPr>
          <p:cNvPr id="570" name="Google Shape;570;ge4e4f802a9_0_319"/>
          <p:cNvCxnSpPr/>
          <p:nvPr/>
        </p:nvCxnSpPr>
        <p:spPr>
          <a:xfrm>
            <a:off x="4526209" y="1546611"/>
            <a:ext cx="13500" cy="3456900"/>
          </a:xfrm>
          <a:prstGeom prst="straightConnector1">
            <a:avLst/>
          </a:prstGeom>
          <a:noFill/>
          <a:ln w="25400" cap="flat" cmpd="sng">
            <a:solidFill>
              <a:srgbClr val="000000"/>
            </a:solidFill>
            <a:prstDash val="dot"/>
            <a:round/>
            <a:headEnd type="none" w="sm" len="sm"/>
            <a:tailEnd type="none" w="sm" len="sm"/>
          </a:ln>
          <a:effectLst>
            <a:outerShdw blurRad="40000" dist="20000" dir="5400000" rotWithShape="0">
              <a:srgbClr val="000000">
                <a:alpha val="37650"/>
              </a:srgbClr>
            </a:outerShdw>
          </a:effectLst>
        </p:spPr>
      </p:cxnSp>
      <p:cxnSp>
        <p:nvCxnSpPr>
          <p:cNvPr id="571" name="Google Shape;571;ge4e4f802a9_0_319"/>
          <p:cNvCxnSpPr/>
          <p:nvPr/>
        </p:nvCxnSpPr>
        <p:spPr>
          <a:xfrm rot="10800000" flipH="1">
            <a:off x="1058284" y="1546745"/>
            <a:ext cx="3468000" cy="1855800"/>
          </a:xfrm>
          <a:prstGeom prst="straightConnector1">
            <a:avLst/>
          </a:prstGeom>
          <a:noFill/>
          <a:ln w="139700" cap="flat" cmpd="sng">
            <a:solidFill>
              <a:srgbClr val="FFFF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72" name="Google Shape;572;ge4e4f802a9_0_319"/>
          <p:cNvCxnSpPr/>
          <p:nvPr/>
        </p:nvCxnSpPr>
        <p:spPr>
          <a:xfrm>
            <a:off x="4591334" y="1546612"/>
            <a:ext cx="3663300" cy="1855800"/>
          </a:xfrm>
          <a:prstGeom prst="straightConnector1">
            <a:avLst/>
          </a:prstGeom>
          <a:noFill/>
          <a:ln w="139700" cap="flat" cmpd="sng">
            <a:solidFill>
              <a:srgbClr val="FFFF00"/>
            </a:solidFill>
            <a:prstDash val="solid"/>
            <a:round/>
            <a:headEnd type="none" w="sm" len="sm"/>
            <a:tailEnd type="stealth" w="med" len="med"/>
          </a:ln>
          <a:effectLst>
            <a:outerShdw blurRad="40000" dist="20000" dir="5400000" rotWithShape="0">
              <a:srgbClr val="000000">
                <a:alpha val="37650"/>
              </a:srgbClr>
            </a:outerShdw>
          </a:effectLst>
        </p:spPr>
      </p:cxnSp>
      <p:sp>
        <p:nvSpPr>
          <p:cNvPr id="2" name="TextBox 1">
            <a:extLst>
              <a:ext uri="{FF2B5EF4-FFF2-40B4-BE49-F238E27FC236}">
                <a16:creationId xmlns:a16="http://schemas.microsoft.com/office/drawing/2014/main" id="{6245DCB1-74BD-6850-D2BF-DC5AB4D71AA3}"/>
              </a:ext>
            </a:extLst>
          </p:cNvPr>
          <p:cNvSpPr txBox="1"/>
          <p:nvPr/>
        </p:nvSpPr>
        <p:spPr>
          <a:xfrm>
            <a:off x="554360" y="5288340"/>
            <a:ext cx="7894947" cy="1569660"/>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angle at which the light wave strikes the surface is the </a:t>
            </a:r>
            <a:r>
              <a:rPr lang="en-US" sz="3200" dirty="0">
                <a:solidFill>
                  <a:srgbClr val="FF0000"/>
                </a:solidFill>
                <a:latin typeface="Calibri" panose="020F0502020204030204" pitchFamily="34" charset="0"/>
                <a:cs typeface="Calibri" panose="020F0502020204030204" pitchFamily="34" charset="0"/>
              </a:rPr>
              <a:t>same</a:t>
            </a:r>
            <a:r>
              <a:rPr lang="en-US" sz="3200" dirty="0">
                <a:latin typeface="Calibri" panose="020F0502020204030204" pitchFamily="34" charset="0"/>
                <a:cs typeface="Calibri" panose="020F0502020204030204" pitchFamily="34" charset="0"/>
              </a:rPr>
              <a:t> angle at which the light wave is reflected. </a:t>
            </a:r>
          </a:p>
        </p:txBody>
      </p:sp>
      <p:sp>
        <p:nvSpPr>
          <p:cNvPr id="3" name="Google Shape;931;p99" descr="Questions">
            <a:extLst>
              <a:ext uri="{FF2B5EF4-FFF2-40B4-BE49-F238E27FC236}">
                <a16:creationId xmlns:a16="http://schemas.microsoft.com/office/drawing/2014/main" id="{34B58B4E-3BE1-8576-8302-D9AC06BDD27A}"/>
              </a:ext>
            </a:extLst>
          </p:cNvPr>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004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0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4"/>
        <p:cNvGrpSpPr/>
        <p:nvPr/>
      </p:nvGrpSpPr>
      <p:grpSpPr>
        <a:xfrm>
          <a:off x="0" y="0"/>
          <a:ext cx="0" cy="0"/>
          <a:chOff x="0" y="0"/>
          <a:chExt cx="0" cy="0"/>
        </a:xfrm>
      </p:grpSpPr>
      <p:pic>
        <p:nvPicPr>
          <p:cNvPr id="3" name="Picture 2" descr="A monkey looking in a mirror&#10;&#10;Description automatically generated">
            <a:extLst>
              <a:ext uri="{FF2B5EF4-FFF2-40B4-BE49-F238E27FC236}">
                <a16:creationId xmlns:a16="http://schemas.microsoft.com/office/drawing/2014/main" id="{4763A6CB-D0A0-CF79-FC21-F1F9905FD660}"/>
              </a:ext>
            </a:extLst>
          </p:cNvPr>
          <p:cNvPicPr>
            <a:picLocks noChangeAspect="1"/>
          </p:cNvPicPr>
          <p:nvPr/>
        </p:nvPicPr>
        <p:blipFill rotWithShape="1">
          <a:blip r:embed="rId3"/>
          <a:srcRect l="9333" r="-1" b="-1"/>
          <a:stretch/>
        </p:blipFill>
        <p:spPr>
          <a:xfrm>
            <a:off x="20" y="10"/>
            <a:ext cx="9143980" cy="6857990"/>
          </a:xfrm>
          <a:prstGeom prst="rect">
            <a:avLst/>
          </a:prstGeom>
        </p:spPr>
      </p:pic>
      <p:sp useBgFill="1">
        <p:nvSpPr>
          <p:cNvPr id="951" name="Rectangle 950">
            <a:extLst>
              <a:ext uri="{FF2B5EF4-FFF2-40B4-BE49-F238E27FC236}">
                <a16:creationId xmlns:a16="http://schemas.microsoft.com/office/drawing/2014/main" id="{C56A0FDA-9157-2C6B-6549-4570BD71D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227480"/>
            <a:ext cx="9144002" cy="1630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ED12D9-6AA8-0C68-7B70-70E34128ADB1}"/>
              </a:ext>
            </a:extLst>
          </p:cNvPr>
          <p:cNvSpPr txBox="1"/>
          <p:nvPr/>
        </p:nvSpPr>
        <p:spPr>
          <a:xfrm>
            <a:off x="977264" y="5640659"/>
            <a:ext cx="7189470" cy="804161"/>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0" i="0" kern="1200" dirty="0">
                <a:solidFill>
                  <a:schemeClr val="tx1"/>
                </a:solidFill>
                <a:effectLst/>
                <a:latin typeface="Calibri" panose="020F0502020204030204" pitchFamily="34" charset="0"/>
                <a:ea typeface="+mj-ea"/>
                <a:cs typeface="Calibri" panose="020F0502020204030204" pitchFamily="34" charset="0"/>
              </a:rPr>
              <a:t>The image of the monkey in the mirror is an example of a reflection.</a:t>
            </a:r>
            <a:endParaRPr lang="en-US" sz="3600" kern="1200" dirty="0">
              <a:solidFill>
                <a:schemeClr val="tx1"/>
              </a:solidFill>
              <a:latin typeface="Calibri" panose="020F0502020204030204" pitchFamily="34" charset="0"/>
              <a:ea typeface="+mj-ea"/>
              <a:cs typeface="Calibri" panose="020F0502020204030204" pitchFamily="34" charset="0"/>
            </a:endParaRPr>
          </a:p>
        </p:txBody>
      </p:sp>
      <p:grpSp>
        <p:nvGrpSpPr>
          <p:cNvPr id="953" name="Group 952">
            <a:extLst>
              <a:ext uri="{FF2B5EF4-FFF2-40B4-BE49-F238E27FC236}">
                <a16:creationId xmlns:a16="http://schemas.microsoft.com/office/drawing/2014/main" id="{96A3C8CE-26B9-D061-59D9-B73267F581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5174856"/>
            <a:ext cx="9155399" cy="123363"/>
            <a:chOff x="-5025" y="6737718"/>
            <a:chExt cx="12207200" cy="123363"/>
          </a:xfrm>
        </p:grpSpPr>
        <p:sp>
          <p:nvSpPr>
            <p:cNvPr id="954" name="Rectangle 953">
              <a:extLst>
                <a:ext uri="{FF2B5EF4-FFF2-40B4-BE49-F238E27FC236}">
                  <a16:creationId xmlns:a16="http://schemas.microsoft.com/office/drawing/2014/main" id="{8F877943-CA6B-FAFE-9840-3D0B02D23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ectangle 954">
              <a:extLst>
                <a:ext uri="{FF2B5EF4-FFF2-40B4-BE49-F238E27FC236}">
                  <a16:creationId xmlns:a16="http://schemas.microsoft.com/office/drawing/2014/main" id="{D03B65C2-8219-E08F-136B-F7517B115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5" name="Google Shape;945;p10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6" name="Google Shape;946;p101"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6"/>
        <p:cNvGrpSpPr/>
        <p:nvPr/>
      </p:nvGrpSpPr>
      <p:grpSpPr>
        <a:xfrm>
          <a:off x="0" y="0"/>
          <a:ext cx="0" cy="0"/>
          <a:chOff x="0" y="0"/>
          <a:chExt cx="0" cy="0"/>
        </a:xfrm>
      </p:grpSpPr>
      <p:sp>
        <p:nvSpPr>
          <p:cNvPr id="957" name="Google Shape;957;p10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7" name="Picture 6" descr="A body of water with mountains in the background&#10;&#10;Description automatically generated">
            <a:extLst>
              <a:ext uri="{FF2B5EF4-FFF2-40B4-BE49-F238E27FC236}">
                <a16:creationId xmlns:a16="http://schemas.microsoft.com/office/drawing/2014/main" id="{73C55A9D-B0DC-8875-DA8D-387F6CE408FD}"/>
              </a:ext>
            </a:extLst>
          </p:cNvPr>
          <p:cNvPicPr>
            <a:picLocks noChangeAspect="1"/>
          </p:cNvPicPr>
          <p:nvPr/>
        </p:nvPicPr>
        <p:blipFill>
          <a:blip r:embed="rId5"/>
          <a:stretch>
            <a:fillRect/>
          </a:stretch>
        </p:blipFill>
        <p:spPr>
          <a:xfrm>
            <a:off x="108798" y="3186545"/>
            <a:ext cx="8926401" cy="3671455"/>
          </a:xfrm>
          <a:prstGeom prst="rect">
            <a:avLst/>
          </a:prstGeom>
        </p:spPr>
      </p:pic>
      <p:sp>
        <p:nvSpPr>
          <p:cNvPr id="8" name="TextBox 7">
            <a:extLst>
              <a:ext uri="{FF2B5EF4-FFF2-40B4-BE49-F238E27FC236}">
                <a16:creationId xmlns:a16="http://schemas.microsoft.com/office/drawing/2014/main" id="{29E8E9B6-6A6B-1FAC-5E0A-E126D9D28F9E}"/>
              </a:ext>
            </a:extLst>
          </p:cNvPr>
          <p:cNvSpPr txBox="1"/>
          <p:nvPr/>
        </p:nvSpPr>
        <p:spPr>
          <a:xfrm>
            <a:off x="496795" y="940825"/>
            <a:ext cx="8150405" cy="1323439"/>
          </a:xfrm>
          <a:prstGeom prst="rect">
            <a:avLst/>
          </a:prstGeom>
          <a:noFill/>
        </p:spPr>
        <p:txBody>
          <a:bodyPr wrap="square" rtlCol="0">
            <a:spAutoFit/>
          </a:bodyPr>
          <a:lstStyle/>
          <a:p>
            <a:pPr algn="ctr"/>
            <a:r>
              <a:rPr lang="en-US" sz="4000" dirty="0">
                <a:solidFill>
                  <a:srgbClr val="374151"/>
                </a:solidFill>
                <a:latin typeface="Calibri" panose="020F0502020204030204" pitchFamily="34" charset="0"/>
                <a:cs typeface="Calibri" panose="020F0502020204030204" pitchFamily="34" charset="0"/>
              </a:rPr>
              <a:t>The</a:t>
            </a:r>
            <a:r>
              <a:rPr lang="en-US" sz="4000" b="0" i="0" dirty="0">
                <a:solidFill>
                  <a:srgbClr val="374151"/>
                </a:solidFill>
                <a:effectLst/>
                <a:latin typeface="Calibri" panose="020F0502020204030204" pitchFamily="34" charset="0"/>
                <a:cs typeface="Calibri" panose="020F0502020204030204" pitchFamily="34" charset="0"/>
              </a:rPr>
              <a:t> mirrored image here on the water is an example of a reflection.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60896"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6CC51BC8-9EF7-DBA7-DD5F-BA25DF703EF3}"/>
              </a:ext>
            </a:extLst>
          </p:cNvPr>
          <p:cNvSpPr txBox="1"/>
          <p:nvPr/>
        </p:nvSpPr>
        <p:spPr>
          <a:xfrm>
            <a:off x="195188" y="2421846"/>
            <a:ext cx="3821220" cy="201430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200" b="0" i="0" kern="1200" dirty="0">
                <a:solidFill>
                  <a:schemeClr val="tx1"/>
                </a:solidFill>
                <a:effectLst/>
                <a:latin typeface="Calibri" panose="020F0502020204030204" pitchFamily="34" charset="0"/>
                <a:ea typeface="+mj-ea"/>
                <a:cs typeface="Calibri" panose="020F0502020204030204" pitchFamily="34" charset="0"/>
              </a:rPr>
              <a:t>The light of a flashlight bouncing off a surface is an example of a reflection. </a:t>
            </a:r>
            <a:endParaRPr lang="en-US" sz="3200" kern="1200" dirty="0">
              <a:solidFill>
                <a:schemeClr val="tx1"/>
              </a:solidFill>
              <a:latin typeface="Calibri" panose="020F0502020204030204" pitchFamily="34" charset="0"/>
              <a:ea typeface="+mj-ea"/>
              <a:cs typeface="Calibri" panose="020F0502020204030204" pitchFamily="34" charset="0"/>
            </a:endParaRPr>
          </a:p>
        </p:txBody>
      </p:sp>
      <p:sp>
        <p:nvSpPr>
          <p:cNvPr id="18" name="Freeform: Shape 14">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6641" y="578738"/>
            <a:ext cx="4947277"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8869" y="255475"/>
            <a:ext cx="102571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diagram of a light beam&#10;&#10;Description automatically generated">
            <a:extLst>
              <a:ext uri="{FF2B5EF4-FFF2-40B4-BE49-F238E27FC236}">
                <a16:creationId xmlns:a16="http://schemas.microsoft.com/office/drawing/2014/main" id="{19C98E0F-7B59-03A7-F593-3058D5409B22}"/>
              </a:ext>
            </a:extLst>
          </p:cNvPr>
          <p:cNvPicPr>
            <a:picLocks noChangeAspect="1"/>
          </p:cNvPicPr>
          <p:nvPr/>
        </p:nvPicPr>
        <p:blipFill>
          <a:blip r:embed="rId3"/>
          <a:stretch>
            <a:fillRect/>
          </a:stretch>
        </p:blipFill>
        <p:spPr>
          <a:xfrm>
            <a:off x="4106174" y="1155394"/>
            <a:ext cx="4597126" cy="4516675"/>
          </a:xfrm>
          <a:prstGeom prst="rect">
            <a:avLst/>
          </a:prstGeom>
        </p:spPr>
      </p:pic>
      <p:sp>
        <p:nvSpPr>
          <p:cNvPr id="4" name="Google Shape;957;p102" descr="Artificial Intelligence">
            <a:extLst>
              <a:ext uri="{FF2B5EF4-FFF2-40B4-BE49-F238E27FC236}">
                <a16:creationId xmlns:a16="http://schemas.microsoft.com/office/drawing/2014/main" id="{B772E9A7-6F5B-586B-09D3-8639E2974402}"/>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86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extLst>
      <p:ext uri="{BB962C8B-B14F-4D97-AF65-F5344CB8AC3E}">
        <p14:creationId xmlns:p14="http://schemas.microsoft.com/office/powerpoint/2010/main" val="1193872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659030" y="1967266"/>
            <a:ext cx="2207202" cy="2547257"/>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3100" kern="1200" dirty="0">
                <a:solidFill>
                  <a:srgbClr val="FFFFFF"/>
                </a:solidFill>
                <a:latin typeface="Calibri" panose="020F0502020204030204" pitchFamily="34" charset="0"/>
                <a:ea typeface="+mj-ea"/>
                <a:cs typeface="Calibri" panose="020F0502020204030204" pitchFamily="34" charset="0"/>
                <a:sym typeface="Calibri"/>
              </a:rPr>
              <a:t>Refraction is NOT an example of a reflection.</a:t>
            </a:r>
            <a:endParaRPr lang="en-US" sz="3100" kern="1200" dirty="0">
              <a:solidFill>
                <a:srgbClr val="FFFFFF"/>
              </a:solidFill>
              <a:latin typeface="Calibri" panose="020F0502020204030204" pitchFamily="34" charset="0"/>
              <a:ea typeface="+mj-ea"/>
              <a:cs typeface="Calibri" panose="020F0502020204030204" pitchFamily="34" charset="0"/>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5" name="Picture 4" descr="A straw in a glass of water&#10;&#10;Description automatically generated">
            <a:extLst>
              <a:ext uri="{FF2B5EF4-FFF2-40B4-BE49-F238E27FC236}">
                <a16:creationId xmlns:a16="http://schemas.microsoft.com/office/drawing/2014/main" id="{E46E422D-C21D-A7E9-C23D-3728C449E6B4}"/>
              </a:ext>
            </a:extLst>
          </p:cNvPr>
          <p:cNvPicPr>
            <a:picLocks noChangeAspect="1"/>
          </p:cNvPicPr>
          <p:nvPr/>
        </p:nvPicPr>
        <p:blipFill>
          <a:blip r:embed="rId5"/>
          <a:stretch>
            <a:fillRect/>
          </a:stretch>
        </p:blipFill>
        <p:spPr>
          <a:xfrm>
            <a:off x="4271771" y="274782"/>
            <a:ext cx="4340014" cy="6308436"/>
          </a:xfrm>
          <a:prstGeom prst="rect">
            <a:avLst/>
          </a:prstGeom>
        </p:spPr>
      </p:pic>
    </p:spTree>
    <p:extLst>
      <p:ext uri="{BB962C8B-B14F-4D97-AF65-F5344CB8AC3E}">
        <p14:creationId xmlns:p14="http://schemas.microsoft.com/office/powerpoint/2010/main" val="3967993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538066" y="2372017"/>
            <a:ext cx="2523789" cy="1737755"/>
          </a:xfrm>
          <a:prstGeom prst="rect">
            <a:avLst/>
          </a:prstGeom>
          <a:noFill/>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pPr>
            <a:r>
              <a:rPr lang="en-US" sz="3200" kern="1200" dirty="0">
                <a:solidFill>
                  <a:srgbClr val="FFFFFF"/>
                </a:solidFill>
                <a:latin typeface="Calibri" panose="020F0502020204030204" pitchFamily="34" charset="0"/>
                <a:ea typeface="+mj-ea"/>
                <a:cs typeface="Calibri" panose="020F0502020204030204" pitchFamily="34" charset="0"/>
                <a:sym typeface="Calibri"/>
              </a:rPr>
              <a:t>Transparency is NOT an example of a reflection</a:t>
            </a:r>
            <a:endParaRPr lang="en-US" sz="3200" kern="1200" dirty="0">
              <a:solidFill>
                <a:srgbClr val="FFFFFF"/>
              </a:solidFill>
              <a:latin typeface="Calibri" panose="020F0502020204030204" pitchFamily="34" charset="0"/>
              <a:ea typeface="+mj-ea"/>
              <a:cs typeface="Calibri" panose="020F0502020204030204" pitchFamily="34" charset="0"/>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Picture 1" descr="A person holding glasses over a eye chart&#10;&#10;Description automatically generated">
            <a:extLst>
              <a:ext uri="{FF2B5EF4-FFF2-40B4-BE49-F238E27FC236}">
                <a16:creationId xmlns:a16="http://schemas.microsoft.com/office/drawing/2014/main" id="{0E620580-7881-49B9-C982-4B6A75C17431}"/>
              </a:ext>
            </a:extLst>
          </p:cNvPr>
          <p:cNvPicPr>
            <a:picLocks noChangeAspect="1"/>
          </p:cNvPicPr>
          <p:nvPr/>
        </p:nvPicPr>
        <p:blipFill>
          <a:blip r:embed="rId5"/>
          <a:stretch>
            <a:fillRect/>
          </a:stretch>
        </p:blipFill>
        <p:spPr>
          <a:xfrm>
            <a:off x="3582987" y="1832252"/>
            <a:ext cx="5085525" cy="3191166"/>
          </a:xfrm>
          <a:prstGeom prst="rect">
            <a:avLst/>
          </a:prstGeom>
        </p:spPr>
      </p:pic>
    </p:spTree>
    <p:extLst>
      <p:ext uri="{BB962C8B-B14F-4D97-AF65-F5344CB8AC3E}">
        <p14:creationId xmlns:p14="http://schemas.microsoft.com/office/powerpoint/2010/main" val="3315795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dc67eaed7c_0_3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39;gdbff74d4ed_1_1109">
            <a:extLst>
              <a:ext uri="{FF2B5EF4-FFF2-40B4-BE49-F238E27FC236}">
                <a16:creationId xmlns:a16="http://schemas.microsoft.com/office/drawing/2014/main" id="{290E943F-301D-AB21-8554-779E10D3EEE1}"/>
              </a:ext>
            </a:extLst>
          </p:cNvPr>
          <p:cNvSpPr txBox="1"/>
          <p:nvPr/>
        </p:nvSpPr>
        <p:spPr>
          <a:xfrm>
            <a:off x="272454" y="1861869"/>
            <a:ext cx="4494195" cy="4351338"/>
          </a:xfrm>
          <a:prstGeom prst="rect">
            <a:avLst/>
          </a:prstGeom>
        </p:spPr>
        <p:txBody>
          <a:bodyPr spcFirstLastPara="1" vert="horz" lIns="91440" tIns="45720" rIns="91440" bIns="45720" rtlCol="0" anchorCtr="0">
            <a:noAutofit/>
          </a:bodyPr>
          <a:lstStyle/>
          <a:p>
            <a:pPr marR="0" lvl="0" algn="ctr">
              <a:lnSpc>
                <a:spcPct val="90000"/>
              </a:lnSpc>
              <a:spcBef>
                <a:spcPts val="0"/>
              </a:spcBef>
              <a:spcAft>
                <a:spcPts val="600"/>
              </a:spcAft>
              <a:buClr>
                <a:srgbClr val="000000"/>
              </a:buClr>
              <a:buSzPts val="2400"/>
            </a:pPr>
            <a:r>
              <a:rPr lang="en-US" sz="2200" b="1" u="none" strike="noStrike" kern="1200" cap="none" dirty="0">
                <a:solidFill>
                  <a:schemeClr val="tx1"/>
                </a:solidFill>
                <a:latin typeface="Calibri" panose="020F0502020204030204" pitchFamily="34" charset="0"/>
                <a:ea typeface="+mn-ea"/>
                <a:cs typeface="Calibri" panose="020F0502020204030204" pitchFamily="34" charset="0"/>
                <a:sym typeface="Calibri"/>
              </a:rPr>
              <a:t>TEACHER DIRECTIONS:</a:t>
            </a: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Calibri" panose="020F0502020204030204" pitchFamily="34" charset="0"/>
                <a:ea typeface="+mn-ea"/>
                <a:cs typeface="Calibri" panose="020F0502020204030204" pitchFamily="34" charset="0"/>
                <a:sym typeface="Calibri"/>
              </a:rPr>
              <a:t>Before viewing</a:t>
            </a:r>
            <a:r>
              <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rPr>
              <a:t>: Ask students what they already know about reflection. Tell students today they will be learning about </a:t>
            </a:r>
            <a:r>
              <a:rPr lang="en-US" sz="2200" kern="1200" dirty="0">
                <a:solidFill>
                  <a:schemeClr val="tx1"/>
                </a:solidFill>
                <a:latin typeface="Calibri" panose="020F0502020204030204" pitchFamily="34" charset="0"/>
                <a:ea typeface="+mn-ea"/>
                <a:cs typeface="Calibri" panose="020F0502020204030204" pitchFamily="34" charset="0"/>
                <a:sym typeface="Calibri"/>
              </a:rPr>
              <a:t>the term reflection.</a:t>
            </a: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a:p>
            <a:pPr marR="0" lvl="0">
              <a:lnSpc>
                <a:spcPct val="90000"/>
              </a:lnSpc>
              <a:spcBef>
                <a:spcPts val="0"/>
              </a:spcBef>
              <a:spcAft>
                <a:spcPts val="600"/>
              </a:spcAft>
              <a:buClr>
                <a:srgbClr val="000000"/>
              </a:buClr>
              <a:buSzPts val="2000"/>
            </a:pP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600"/>
              </a:spcAft>
            </a:pPr>
            <a:r>
              <a:rPr lang="en-US" sz="2200" b="1" u="sng" strike="noStrike" kern="1200" cap="none" dirty="0">
                <a:solidFill>
                  <a:schemeClr val="tx1"/>
                </a:solidFill>
                <a:latin typeface="Calibri" panose="020F0502020204030204" pitchFamily="34" charset="0"/>
                <a:ea typeface="+mn-ea"/>
                <a:cs typeface="Calibri" panose="020F0502020204030204" pitchFamily="34" charset="0"/>
                <a:sym typeface="Calibri"/>
              </a:rPr>
              <a:t>During</a:t>
            </a:r>
            <a:r>
              <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tx1"/>
                </a:solidFill>
                <a:effectLst/>
                <a:latin typeface="Calibri" panose="020F0502020204030204" pitchFamily="34" charset="0"/>
                <a:ea typeface="+mn-ea"/>
                <a:cs typeface="Calibri" panose="020F0502020204030204" pitchFamily="34" charset="0"/>
              </a:rPr>
              <a:t>Encourage students to observe how changing the angle of the mirror affects the direction of the reflected light.</a:t>
            </a:r>
          </a:p>
          <a:p>
            <a:pPr>
              <a:lnSpc>
                <a:spcPct val="90000"/>
              </a:lnSpc>
              <a:spcAft>
                <a:spcPts val="600"/>
              </a:spcAft>
            </a:pP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R="0" lvl="0">
              <a:lnSpc>
                <a:spcPct val="90000"/>
              </a:lnSpc>
              <a:spcBef>
                <a:spcPts val="0"/>
              </a:spcBef>
              <a:spcAft>
                <a:spcPts val="600"/>
              </a:spcAft>
              <a:buClr>
                <a:srgbClr val="000000"/>
              </a:buClr>
              <a:buSzPts val="2000"/>
            </a:pPr>
            <a:r>
              <a:rPr lang="en-US" sz="2200" b="1" u="sng" strike="noStrike" kern="1200" cap="none" dirty="0">
                <a:solidFill>
                  <a:schemeClr val="tx1"/>
                </a:solidFill>
                <a:latin typeface="Calibri" panose="020F0502020204030204" pitchFamily="34" charset="0"/>
                <a:ea typeface="+mn-ea"/>
                <a:cs typeface="Calibri" panose="020F0502020204030204" pitchFamily="34" charset="0"/>
                <a:sym typeface="Calibri"/>
              </a:rPr>
              <a:t>After</a:t>
            </a:r>
            <a:r>
              <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a:t>
            </a:r>
            <a:r>
              <a:rPr lang="en-US" sz="2200" kern="1200" dirty="0">
                <a:solidFill>
                  <a:schemeClr val="tx1"/>
                </a:solidFill>
                <a:latin typeface="Calibri" panose="020F0502020204030204" pitchFamily="34" charset="0"/>
                <a:ea typeface="+mn-ea"/>
                <a:cs typeface="Calibri" panose="020F0502020204030204" pitchFamily="34" charset="0"/>
                <a:sym typeface="Calibri"/>
              </a:rPr>
              <a:t>the term reflection.</a:t>
            </a:r>
            <a:endParaRPr lang="en-US" sz="22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red flashlight with a light coming out of it&#10;&#10;Description automatically generated">
            <a:extLst>
              <a:ext uri="{FF2B5EF4-FFF2-40B4-BE49-F238E27FC236}">
                <a16:creationId xmlns:a16="http://schemas.microsoft.com/office/drawing/2014/main" id="{7F3C735E-5259-2212-910D-94A008FC43F7}"/>
              </a:ext>
            </a:extLst>
          </p:cNvPr>
          <p:cNvPicPr>
            <a:picLocks noChangeAspect="1"/>
          </p:cNvPicPr>
          <p:nvPr/>
        </p:nvPicPr>
        <p:blipFill rotWithShape="1">
          <a:blip r:embed="rId3"/>
          <a:srcRect l="33809" r="15352" b="1"/>
          <a:stretch/>
        </p:blipFill>
        <p:spPr>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A close-up of a magnifying glass&#10;&#10;Description automatically generated">
            <a:extLst>
              <a:ext uri="{FF2B5EF4-FFF2-40B4-BE49-F238E27FC236}">
                <a16:creationId xmlns:a16="http://schemas.microsoft.com/office/drawing/2014/main" id="{509E27AF-C42B-3775-1DF9-CAF9EFD4B3E1}"/>
              </a:ext>
            </a:extLst>
          </p:cNvPr>
          <p:cNvPicPr>
            <a:picLocks noChangeAspect="1"/>
          </p:cNvPicPr>
          <p:nvPr/>
        </p:nvPicPr>
        <p:blipFill rotWithShape="1">
          <a:blip r:embed="rId4"/>
          <a:srcRect r="2" b="10829"/>
          <a:stretch/>
        </p:blipFill>
        <p:spPr>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Google Shape;137;gdbff74d4ed_1_1109" descr="Classroom">
            <a:extLst>
              <a:ext uri="{FF2B5EF4-FFF2-40B4-BE49-F238E27FC236}">
                <a16:creationId xmlns:a16="http://schemas.microsoft.com/office/drawing/2014/main" id="{66EFB13F-D80A-46EB-9B88-13B3A558BFAD}"/>
              </a:ext>
            </a:extLst>
          </p:cNvPr>
          <p:cNvSpPr/>
          <p:nvPr/>
        </p:nvSpPr>
        <p:spPr>
          <a:xfrm>
            <a:off x="124754" y="87073"/>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42;g28d0a459bb7_0_12">
            <a:extLst>
              <a:ext uri="{FF2B5EF4-FFF2-40B4-BE49-F238E27FC236}">
                <a16:creationId xmlns:a16="http://schemas.microsoft.com/office/drawing/2014/main" id="{D29ECEA7-2093-6448-F672-FE5D3664DE37}"/>
              </a:ext>
            </a:extLst>
          </p:cNvPr>
          <p:cNvSpPr txBox="1"/>
          <p:nvPr/>
        </p:nvSpPr>
        <p:spPr>
          <a:xfrm>
            <a:off x="202010" y="909446"/>
            <a:ext cx="4494195" cy="735300"/>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438"/>
              </a:spcAft>
              <a:buSzPts val="5600"/>
            </a:pPr>
            <a:r>
              <a:rPr lang="en-US" sz="51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Demonstration</a:t>
            </a:r>
            <a:endParaRPr lang="en-US" sz="5100" b="1"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Tree>
    <p:extLst>
      <p:ext uri="{BB962C8B-B14F-4D97-AF65-F5344CB8AC3E}">
        <p14:creationId xmlns:p14="http://schemas.microsoft.com/office/powerpoint/2010/main" val="1122494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04"/>
          <p:cNvSpPr txBox="1"/>
          <p:nvPr/>
        </p:nvSpPr>
        <p:spPr>
          <a:xfrm>
            <a:off x="808429" y="519755"/>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What are examples of a reflection?</a:t>
            </a:r>
            <a:endParaRPr dirty="0"/>
          </a:p>
        </p:txBody>
      </p:sp>
      <p:sp>
        <p:nvSpPr>
          <p:cNvPr id="980" name="Google Shape;980;p10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104"/>
          <p:cNvPicPr preferRelativeResize="0"/>
          <p:nvPr/>
        </p:nvPicPr>
        <p:blipFill rotWithShape="1">
          <a:blip r:embed="rId4">
            <a:alphaModFix/>
          </a:blip>
          <a:srcRect/>
          <a:stretch/>
        </p:blipFill>
        <p:spPr>
          <a:xfrm>
            <a:off x="1351935" y="1815185"/>
            <a:ext cx="6410848" cy="41998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04AD7B40-E1C7-C55B-4ADE-E6FA6FAD4DDB}"/>
              </a:ext>
            </a:extLst>
          </p:cNvPr>
          <p:cNvSpPr txBox="1"/>
          <p:nvPr/>
        </p:nvSpPr>
        <p:spPr>
          <a:xfrm>
            <a:off x="0" y="2463627"/>
            <a:ext cx="4030412" cy="193074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kern="1200" dirty="0">
                <a:solidFill>
                  <a:schemeClr val="tx1"/>
                </a:solidFill>
                <a:latin typeface="Calibri" panose="020F0502020204030204" pitchFamily="34" charset="0"/>
                <a:ea typeface="+mj-ea"/>
                <a:cs typeface="Calibri" panose="020F0502020204030204" pitchFamily="34" charset="0"/>
              </a:rPr>
              <a:t>True/False: Refraction is an example of a reflection of light.</a:t>
            </a:r>
          </a:p>
        </p:txBody>
      </p:sp>
      <p:pic>
        <p:nvPicPr>
          <p:cNvPr id="5" name="Picture 4" descr="A straw in a glass of water&#10;&#10;Description automatically generated">
            <a:extLst>
              <a:ext uri="{FF2B5EF4-FFF2-40B4-BE49-F238E27FC236}">
                <a16:creationId xmlns:a16="http://schemas.microsoft.com/office/drawing/2014/main" id="{7E811FDB-F122-67B4-8DEB-248F63729648}"/>
              </a:ext>
            </a:extLst>
          </p:cNvPr>
          <p:cNvPicPr>
            <a:picLocks noChangeAspect="1"/>
          </p:cNvPicPr>
          <p:nvPr/>
        </p:nvPicPr>
        <p:blipFill>
          <a:blip r:embed="rId3"/>
          <a:stretch>
            <a:fillRect/>
          </a:stretch>
        </p:blipFill>
        <p:spPr>
          <a:xfrm>
            <a:off x="4613305" y="578738"/>
            <a:ext cx="3898502" cy="5670549"/>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709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traw in a glass of water&#10;&#10;Description automatically generated">
            <a:extLst>
              <a:ext uri="{FF2B5EF4-FFF2-40B4-BE49-F238E27FC236}">
                <a16:creationId xmlns:a16="http://schemas.microsoft.com/office/drawing/2014/main" id="{7E811FDB-F122-67B4-8DEB-248F63729648}"/>
              </a:ext>
            </a:extLst>
          </p:cNvPr>
          <p:cNvPicPr>
            <a:picLocks noChangeAspect="1"/>
          </p:cNvPicPr>
          <p:nvPr/>
        </p:nvPicPr>
        <p:blipFill>
          <a:blip r:embed="rId3"/>
          <a:stretch>
            <a:fillRect/>
          </a:stretch>
        </p:blipFill>
        <p:spPr>
          <a:xfrm>
            <a:off x="4613305" y="578738"/>
            <a:ext cx="3898502" cy="5670549"/>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DA8DA13-0BF1-5A79-D189-2D80D7C77442}"/>
              </a:ext>
            </a:extLst>
          </p:cNvPr>
          <p:cNvSpPr txBox="1"/>
          <p:nvPr/>
        </p:nvSpPr>
        <p:spPr>
          <a:xfrm>
            <a:off x="0" y="2463627"/>
            <a:ext cx="4030412" cy="1930745"/>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kern="1200" dirty="0">
                <a:solidFill>
                  <a:schemeClr val="tx1"/>
                </a:solidFill>
                <a:latin typeface="Calibri" panose="020F0502020204030204" pitchFamily="34" charset="0"/>
                <a:ea typeface="+mj-ea"/>
                <a:cs typeface="Calibri" panose="020F0502020204030204" pitchFamily="34" charset="0"/>
              </a:rPr>
              <a:t>True/</a:t>
            </a:r>
            <a:r>
              <a:rPr lang="en-US" sz="3600" kern="1200" dirty="0">
                <a:solidFill>
                  <a:srgbClr val="FF0000"/>
                </a:solidFill>
                <a:latin typeface="Calibri" panose="020F0502020204030204" pitchFamily="34" charset="0"/>
                <a:ea typeface="+mj-ea"/>
                <a:cs typeface="Calibri" panose="020F0502020204030204" pitchFamily="34" charset="0"/>
              </a:rPr>
              <a:t>False</a:t>
            </a:r>
            <a:r>
              <a:rPr lang="en-US" sz="3600" kern="1200" dirty="0">
                <a:solidFill>
                  <a:schemeClr val="tx1"/>
                </a:solidFill>
                <a:latin typeface="Calibri" panose="020F0502020204030204" pitchFamily="34" charset="0"/>
                <a:ea typeface="+mj-ea"/>
                <a:cs typeface="Calibri" panose="020F0502020204030204" pitchFamily="34" charset="0"/>
              </a:rPr>
              <a:t>: Refraction is an example of a reflection of light.</a:t>
            </a:r>
          </a:p>
        </p:txBody>
      </p:sp>
    </p:spTree>
    <p:extLst>
      <p:ext uri="{BB962C8B-B14F-4D97-AF65-F5344CB8AC3E}">
        <p14:creationId xmlns:p14="http://schemas.microsoft.com/office/powerpoint/2010/main" val="2481713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9" name="Google Shape;41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20" name="Google Shape;420;g25e11802ac4_0_1976"/>
          <p:cNvCxnSpPr>
            <a:stCxn id="421" idx="4"/>
            <a:endCxn id="41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22" name="Google Shape;42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23" name="Google Shape;42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21" name="Google Shape;42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Reflection</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reflections 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a </a:t>
            </a:r>
            <a:r>
              <a:rPr lang="en-US" sz="3200" b="1" dirty="0">
                <a:latin typeface="Calibri"/>
                <a:ea typeface="Calibri"/>
                <a:cs typeface="Calibri"/>
                <a:sym typeface="Calibri"/>
              </a:rPr>
              <a:t>reflection</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from the choices below. </a:t>
            </a:r>
            <a:endParaRPr sz="32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63" name="Google Shape;463;g25e11802ac4_0_1992"/>
          <p:cNvPicPr preferRelativeResize="0"/>
          <p:nvPr/>
        </p:nvPicPr>
        <p:blipFill>
          <a:blip r:embed="rId3">
            <a:alphaModFix/>
          </a:blip>
          <a:stretch>
            <a:fillRect/>
          </a:stretch>
        </p:blipFill>
        <p:spPr>
          <a:xfrm>
            <a:off x="1464412" y="4345756"/>
            <a:ext cx="2968224" cy="2226168"/>
          </a:xfrm>
          <a:prstGeom prst="rect">
            <a:avLst/>
          </a:prstGeom>
          <a:noFill/>
          <a:ln>
            <a:noFill/>
          </a:ln>
        </p:spPr>
      </p:pic>
      <p:pic>
        <p:nvPicPr>
          <p:cNvPr id="6" name="Picture 5" descr="A flamingo standing in water&#10;&#10;Description automatically generated">
            <a:extLst>
              <a:ext uri="{FF2B5EF4-FFF2-40B4-BE49-F238E27FC236}">
                <a16:creationId xmlns:a16="http://schemas.microsoft.com/office/drawing/2014/main" id="{B5FC4A81-62BF-165E-E501-0B4B6E821935}"/>
              </a:ext>
            </a:extLst>
          </p:cNvPr>
          <p:cNvPicPr>
            <a:picLocks noChangeAspect="1"/>
          </p:cNvPicPr>
          <p:nvPr/>
        </p:nvPicPr>
        <p:blipFill>
          <a:blip r:embed="rId4"/>
          <a:stretch>
            <a:fillRect/>
          </a:stretch>
        </p:blipFill>
        <p:spPr>
          <a:xfrm>
            <a:off x="5608393" y="1767744"/>
            <a:ext cx="2924082" cy="2412083"/>
          </a:xfrm>
          <a:prstGeom prst="rect">
            <a:avLst/>
          </a:prstGeom>
        </p:spPr>
      </p:pic>
      <p:pic>
        <p:nvPicPr>
          <p:cNvPr id="8" name="Picture 7" descr="A plane flying in the sky&#10;&#10;Description automatically generated">
            <a:extLst>
              <a:ext uri="{FF2B5EF4-FFF2-40B4-BE49-F238E27FC236}">
                <a16:creationId xmlns:a16="http://schemas.microsoft.com/office/drawing/2014/main" id="{EF6A7348-4B13-8B5A-1004-5F45FAA6D3A7}"/>
              </a:ext>
            </a:extLst>
          </p:cNvPr>
          <p:cNvPicPr>
            <a:picLocks noChangeAspect="1"/>
          </p:cNvPicPr>
          <p:nvPr/>
        </p:nvPicPr>
        <p:blipFill>
          <a:blip r:embed="rId5"/>
          <a:stretch>
            <a:fillRect/>
          </a:stretch>
        </p:blipFill>
        <p:spPr>
          <a:xfrm>
            <a:off x="990452" y="2038099"/>
            <a:ext cx="3702910" cy="1533236"/>
          </a:xfrm>
          <a:prstGeom prst="rect">
            <a:avLst/>
          </a:prstGeom>
        </p:spPr>
      </p:pic>
      <p:pic>
        <p:nvPicPr>
          <p:cNvPr id="10" name="Picture 9" descr="A close-up of a green grass&#10;&#10;Description automatically generated">
            <a:extLst>
              <a:ext uri="{FF2B5EF4-FFF2-40B4-BE49-F238E27FC236}">
                <a16:creationId xmlns:a16="http://schemas.microsoft.com/office/drawing/2014/main" id="{C8C2A819-CA27-F2AC-3778-3752D8EAC559}"/>
              </a:ext>
            </a:extLst>
          </p:cNvPr>
          <p:cNvPicPr>
            <a:picLocks noChangeAspect="1"/>
          </p:cNvPicPr>
          <p:nvPr/>
        </p:nvPicPr>
        <p:blipFill>
          <a:blip r:embed="rId6"/>
          <a:stretch>
            <a:fillRect/>
          </a:stretch>
        </p:blipFill>
        <p:spPr>
          <a:xfrm>
            <a:off x="5608393" y="4516708"/>
            <a:ext cx="3155100" cy="2072558"/>
          </a:xfrm>
          <a:prstGeom prst="rect">
            <a:avLst/>
          </a:prstGeom>
        </p:spPr>
      </p:pic>
    </p:spTree>
    <p:extLst>
      <p:ext uri="{BB962C8B-B14F-4D97-AF65-F5344CB8AC3E}">
        <p14:creationId xmlns:p14="http://schemas.microsoft.com/office/powerpoint/2010/main" val="1502257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63" name="Google Shape;463;g25e11802ac4_0_1992"/>
          <p:cNvPicPr preferRelativeResize="0"/>
          <p:nvPr/>
        </p:nvPicPr>
        <p:blipFill>
          <a:blip r:embed="rId3">
            <a:alphaModFix/>
          </a:blip>
          <a:stretch>
            <a:fillRect/>
          </a:stretch>
        </p:blipFill>
        <p:spPr>
          <a:xfrm>
            <a:off x="1464412" y="4345756"/>
            <a:ext cx="2968224" cy="2226168"/>
          </a:xfrm>
          <a:prstGeom prst="rect">
            <a:avLst/>
          </a:prstGeom>
          <a:noFill/>
          <a:ln>
            <a:noFill/>
          </a:ln>
        </p:spPr>
      </p:pic>
      <p:pic>
        <p:nvPicPr>
          <p:cNvPr id="6" name="Picture 5" descr="A flamingo standing in water&#10;&#10;Description automatically generated">
            <a:extLst>
              <a:ext uri="{FF2B5EF4-FFF2-40B4-BE49-F238E27FC236}">
                <a16:creationId xmlns:a16="http://schemas.microsoft.com/office/drawing/2014/main" id="{B5FC4A81-62BF-165E-E501-0B4B6E821935}"/>
              </a:ext>
            </a:extLst>
          </p:cNvPr>
          <p:cNvPicPr>
            <a:picLocks noChangeAspect="1"/>
          </p:cNvPicPr>
          <p:nvPr/>
        </p:nvPicPr>
        <p:blipFill>
          <a:blip r:embed="rId4"/>
          <a:stretch>
            <a:fillRect/>
          </a:stretch>
        </p:blipFill>
        <p:spPr>
          <a:xfrm>
            <a:off x="5608393" y="1767744"/>
            <a:ext cx="2924082" cy="2412083"/>
          </a:xfrm>
          <a:prstGeom prst="rect">
            <a:avLst/>
          </a:prstGeom>
        </p:spPr>
      </p:pic>
      <p:pic>
        <p:nvPicPr>
          <p:cNvPr id="8" name="Picture 7" descr="A plane flying in the sky&#10;&#10;Description automatically generated">
            <a:extLst>
              <a:ext uri="{FF2B5EF4-FFF2-40B4-BE49-F238E27FC236}">
                <a16:creationId xmlns:a16="http://schemas.microsoft.com/office/drawing/2014/main" id="{EF6A7348-4B13-8B5A-1004-5F45FAA6D3A7}"/>
              </a:ext>
            </a:extLst>
          </p:cNvPr>
          <p:cNvPicPr>
            <a:picLocks noChangeAspect="1"/>
          </p:cNvPicPr>
          <p:nvPr/>
        </p:nvPicPr>
        <p:blipFill>
          <a:blip r:embed="rId5"/>
          <a:stretch>
            <a:fillRect/>
          </a:stretch>
        </p:blipFill>
        <p:spPr>
          <a:xfrm>
            <a:off x="990452" y="2038099"/>
            <a:ext cx="3702910" cy="1533236"/>
          </a:xfrm>
          <a:prstGeom prst="rect">
            <a:avLst/>
          </a:prstGeom>
        </p:spPr>
      </p:pic>
      <p:pic>
        <p:nvPicPr>
          <p:cNvPr id="10" name="Picture 9" descr="A close-up of a green grass&#10;&#10;Description automatically generated">
            <a:extLst>
              <a:ext uri="{FF2B5EF4-FFF2-40B4-BE49-F238E27FC236}">
                <a16:creationId xmlns:a16="http://schemas.microsoft.com/office/drawing/2014/main" id="{C8C2A819-CA27-F2AC-3778-3752D8EAC559}"/>
              </a:ext>
            </a:extLst>
          </p:cNvPr>
          <p:cNvPicPr>
            <a:picLocks noChangeAspect="1"/>
          </p:cNvPicPr>
          <p:nvPr/>
        </p:nvPicPr>
        <p:blipFill>
          <a:blip r:embed="rId6"/>
          <a:stretch>
            <a:fillRect/>
          </a:stretch>
        </p:blipFill>
        <p:spPr>
          <a:xfrm>
            <a:off x="5608393" y="4516708"/>
            <a:ext cx="3155100" cy="2072558"/>
          </a:xfrm>
          <a:prstGeom prst="rect">
            <a:avLst/>
          </a:prstGeom>
        </p:spPr>
      </p:pic>
      <p:sp>
        <p:nvSpPr>
          <p:cNvPr id="2" name="Google Shape;486;g28640247ed3_1_0">
            <a:extLst>
              <a:ext uri="{FF2B5EF4-FFF2-40B4-BE49-F238E27FC236}">
                <a16:creationId xmlns:a16="http://schemas.microsoft.com/office/drawing/2014/main" id="{E641E214-A257-E2ED-B719-640D8B330D3B}"/>
              </a:ext>
            </a:extLst>
          </p:cNvPr>
          <p:cNvSpPr/>
          <p:nvPr/>
        </p:nvSpPr>
        <p:spPr>
          <a:xfrm>
            <a:off x="5473164" y="1626655"/>
            <a:ext cx="3356115" cy="2588836"/>
          </a:xfrm>
          <a:prstGeom prst="roundRect">
            <a:avLst>
              <a:gd name="adj" fmla="val 16667"/>
            </a:avLst>
          </a:prstGeom>
          <a:noFill/>
          <a:ln w="698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 name="Google Shape;457;g25e11802ac4_0_1992">
            <a:extLst>
              <a:ext uri="{FF2B5EF4-FFF2-40B4-BE49-F238E27FC236}">
                <a16:creationId xmlns:a16="http://schemas.microsoft.com/office/drawing/2014/main" id="{D0611E15-E1EC-2532-C581-80EC5FE1A8B2}"/>
              </a:ext>
            </a:extLst>
          </p:cNvPr>
          <p:cNvSpPr txBox="1"/>
          <p:nvPr/>
        </p:nvSpPr>
        <p:spPr>
          <a:xfrm>
            <a:off x="639552" y="480593"/>
            <a:ext cx="78741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a </a:t>
            </a:r>
            <a:r>
              <a:rPr lang="en-US" sz="3200" b="1" dirty="0">
                <a:latin typeface="Calibri"/>
                <a:ea typeface="Calibri"/>
                <a:cs typeface="Calibri"/>
                <a:sym typeface="Calibri"/>
              </a:rPr>
              <a:t>reflection</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from the choices below. </a:t>
            </a:r>
            <a:endParaRPr sz="3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56294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flamingo standing in water&#10;&#10;Description automatically generated">
            <a:extLst>
              <a:ext uri="{FF2B5EF4-FFF2-40B4-BE49-F238E27FC236}">
                <a16:creationId xmlns:a16="http://schemas.microsoft.com/office/drawing/2014/main" id="{A44766A7-041A-7238-8C83-5CCBE6AF795B}"/>
              </a:ext>
            </a:extLst>
          </p:cNvPr>
          <p:cNvPicPr>
            <a:picLocks noChangeAspect="1"/>
          </p:cNvPicPr>
          <p:nvPr/>
        </p:nvPicPr>
        <p:blipFill>
          <a:blip r:embed="rId3"/>
          <a:stretch>
            <a:fillRect/>
          </a:stretch>
        </p:blipFill>
        <p:spPr>
          <a:xfrm>
            <a:off x="5500263" y="1021552"/>
            <a:ext cx="3057906" cy="2522475"/>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a:t>
            </a:r>
            <a:r>
              <a:rPr lang="en-US" sz="1800" dirty="0">
                <a:latin typeface="Helvetica Neue Light"/>
                <a:ea typeface="Helvetica Neue Light"/>
                <a:cs typeface="Helvetica Neue Light"/>
                <a:sym typeface="Helvetica Neue Light"/>
              </a:rPr>
              <a:t>reflections </a:t>
            </a:r>
            <a:r>
              <a:rPr lang="en-US" sz="1800" b="0" i="0" u="none" strike="noStrike" cap="none" dirty="0">
                <a:solidFill>
                  <a:srgbClr val="000000"/>
                </a:solidFill>
                <a:latin typeface="Helvetica Neue Light"/>
                <a:ea typeface="Helvetica Neue Light"/>
                <a:cs typeface="Helvetica Neue Light"/>
                <a:sym typeface="Helvetica Neue Light"/>
              </a:rPr>
              <a:t>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Reflection</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reflection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01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 material in which electrons can not move around easily</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015776"/>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The bending of light waves when the wave moves from one medium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1854485"/>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sound, or heat bounces back after hitting a surface</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301945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part of the electromagnetic spectrum that can be seen by the human eye</a:t>
            </a:r>
            <a:endParaRPr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reflection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01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A material in which electrons can not move around easily</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015776"/>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The bending of light waves when the wave moves from one medium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2005685"/>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bounces back after hitting a surface</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301945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part of the electromagnetic spectrum that can be seen by the human eye</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52;g28640247ed3_1_32">
            <a:extLst>
              <a:ext uri="{FF2B5EF4-FFF2-40B4-BE49-F238E27FC236}">
                <a16:creationId xmlns:a16="http://schemas.microsoft.com/office/drawing/2014/main" id="{68BD8A88-52DB-E3CD-4C5D-826AFE69CB90}"/>
              </a:ext>
            </a:extLst>
          </p:cNvPr>
          <p:cNvSpPr/>
          <p:nvPr/>
        </p:nvSpPr>
        <p:spPr>
          <a:xfrm>
            <a:off x="289637" y="1697400"/>
            <a:ext cx="8696100" cy="1152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122153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flamingo standing in water&#10;&#10;Description automatically generated">
            <a:extLst>
              <a:ext uri="{FF2B5EF4-FFF2-40B4-BE49-F238E27FC236}">
                <a16:creationId xmlns:a16="http://schemas.microsoft.com/office/drawing/2014/main" id="{A44766A7-041A-7238-8C83-5CCBE6AF795B}"/>
              </a:ext>
            </a:extLst>
          </p:cNvPr>
          <p:cNvPicPr>
            <a:picLocks noChangeAspect="1"/>
          </p:cNvPicPr>
          <p:nvPr/>
        </p:nvPicPr>
        <p:blipFill>
          <a:blip r:embed="rId3"/>
          <a:stretch>
            <a:fillRect/>
          </a:stretch>
        </p:blipFill>
        <p:spPr>
          <a:xfrm>
            <a:off x="5500263" y="1021552"/>
            <a:ext cx="3057906" cy="2522475"/>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a:t>
            </a:r>
            <a:r>
              <a:rPr lang="en-US" sz="1800" dirty="0">
                <a:latin typeface="Helvetica Neue Light"/>
                <a:ea typeface="Helvetica Neue Light"/>
                <a:cs typeface="Helvetica Neue Light"/>
                <a:sym typeface="Helvetica Neue Light"/>
              </a:rPr>
              <a:t>reflections </a:t>
            </a:r>
            <a:r>
              <a:rPr lang="en-US" sz="1800" b="0" i="0" u="none" strike="noStrike" cap="none" dirty="0">
                <a:solidFill>
                  <a:srgbClr val="000000"/>
                </a:solidFill>
                <a:latin typeface="Helvetica Neue Light"/>
                <a:ea typeface="Helvetica Neue Light"/>
                <a:cs typeface="Helvetica Neue Light"/>
                <a:sym typeface="Helvetica Neue Light"/>
              </a:rPr>
              <a:t>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Reflection</a:t>
            </a:r>
            <a:endParaRPr sz="700" b="0" i="0" u="none" strike="noStrike" cap="none" dirty="0">
              <a:solidFill>
                <a:srgbClr val="000000"/>
              </a:solidFill>
              <a:latin typeface="Arial"/>
              <a:ea typeface="Arial"/>
              <a:cs typeface="Arial"/>
              <a:sym typeface="Arial"/>
            </a:endParaRPr>
          </a:p>
        </p:txBody>
      </p:sp>
      <p:sp>
        <p:nvSpPr>
          <p:cNvPr id="2" name="Google Shape;576;g25e11802ac4_0_2343">
            <a:extLst>
              <a:ext uri="{FF2B5EF4-FFF2-40B4-BE49-F238E27FC236}">
                <a16:creationId xmlns:a16="http://schemas.microsoft.com/office/drawing/2014/main" id="{FE109D91-9BCF-B25E-FB23-522BB69C3002}"/>
              </a:ext>
            </a:extLst>
          </p:cNvPr>
          <p:cNvSpPr txBox="1"/>
          <p:nvPr/>
        </p:nvSpPr>
        <p:spPr>
          <a:xfrm>
            <a:off x="640809" y="1669324"/>
            <a:ext cx="36645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bounces back after hitting a surface</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118419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a</a:t>
            </a:r>
            <a:r>
              <a:rPr lang="en-US" sz="3000" b="1" dirty="0">
                <a:latin typeface="Calibri"/>
                <a:ea typeface="Calibri"/>
                <a:cs typeface="Calibri"/>
                <a:sym typeface="Calibri"/>
              </a:rPr>
              <a:t> reflection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Sunlight bouncing off the moon</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wave in the ocean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light switch being turned off</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dog chasing after a frisbee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a</a:t>
            </a:r>
            <a:r>
              <a:rPr lang="en-US" sz="3000" b="1" dirty="0">
                <a:latin typeface="Calibri"/>
                <a:ea typeface="Calibri"/>
                <a:cs typeface="Calibri"/>
                <a:sym typeface="Calibri"/>
              </a:rPr>
              <a:t> reflection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Sunlight bouncing off the moon</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wave in the ocean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light switch being turned off</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dog chasing after a frisbee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19;g28640247ed3_1_67">
            <a:extLst>
              <a:ext uri="{FF2B5EF4-FFF2-40B4-BE49-F238E27FC236}">
                <a16:creationId xmlns:a16="http://schemas.microsoft.com/office/drawing/2014/main" id="{0D7BE87E-5822-786C-4271-E822477413C1}"/>
              </a:ext>
            </a:extLst>
          </p:cNvPr>
          <p:cNvSpPr/>
          <p:nvPr/>
        </p:nvSpPr>
        <p:spPr>
          <a:xfrm>
            <a:off x="289637" y="4651595"/>
            <a:ext cx="8563500" cy="1152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3373312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flamingo standing in water&#10;&#10;Description automatically generated">
            <a:extLst>
              <a:ext uri="{FF2B5EF4-FFF2-40B4-BE49-F238E27FC236}">
                <a16:creationId xmlns:a16="http://schemas.microsoft.com/office/drawing/2014/main" id="{A44766A7-041A-7238-8C83-5CCBE6AF795B}"/>
              </a:ext>
            </a:extLst>
          </p:cNvPr>
          <p:cNvPicPr>
            <a:picLocks noChangeAspect="1"/>
          </p:cNvPicPr>
          <p:nvPr/>
        </p:nvPicPr>
        <p:blipFill>
          <a:blip r:embed="rId3"/>
          <a:stretch>
            <a:fillRect/>
          </a:stretch>
        </p:blipFill>
        <p:spPr>
          <a:xfrm>
            <a:off x="5500263" y="1021552"/>
            <a:ext cx="3057906" cy="2522475"/>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a:t>
            </a:r>
            <a:r>
              <a:rPr lang="en-US" sz="1800" dirty="0">
                <a:latin typeface="Helvetica Neue Light"/>
                <a:ea typeface="Helvetica Neue Light"/>
                <a:cs typeface="Helvetica Neue Light"/>
                <a:sym typeface="Helvetica Neue Light"/>
              </a:rPr>
              <a:t>reflections </a:t>
            </a:r>
            <a:r>
              <a:rPr lang="en-US" sz="1800" b="0" i="0" u="none" strike="noStrike" cap="none" dirty="0">
                <a:solidFill>
                  <a:srgbClr val="000000"/>
                </a:solidFill>
                <a:latin typeface="Helvetica Neue Light"/>
                <a:ea typeface="Helvetica Neue Light"/>
                <a:cs typeface="Helvetica Neue Light"/>
                <a:sym typeface="Helvetica Neue Light"/>
              </a:rPr>
              <a:t>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Reflection</a:t>
            </a:r>
            <a:endParaRPr sz="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1E055135-CB79-71E0-460C-3006A00F7231}"/>
              </a:ext>
            </a:extLst>
          </p:cNvPr>
          <p:cNvSpPr txBox="1"/>
          <p:nvPr/>
        </p:nvSpPr>
        <p:spPr>
          <a:xfrm>
            <a:off x="669804" y="4622940"/>
            <a:ext cx="3763651" cy="95410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en-US" sz="2800" dirty="0">
                <a:latin typeface="Helvetica Neue Light"/>
                <a:ea typeface="Helvetica Neue Light"/>
                <a:cs typeface="Helvetica Neue Light"/>
                <a:sym typeface="Helvetica Neue Light"/>
              </a:rPr>
              <a:t>Sunlight bouncing off the moon</a:t>
            </a:r>
            <a:endParaRPr lang="en-US" sz="28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76;g25e11802ac4_0_2343">
            <a:extLst>
              <a:ext uri="{FF2B5EF4-FFF2-40B4-BE49-F238E27FC236}">
                <a16:creationId xmlns:a16="http://schemas.microsoft.com/office/drawing/2014/main" id="{C7F74F49-D867-F110-18C9-8A33FBFB06EA}"/>
              </a:ext>
            </a:extLst>
          </p:cNvPr>
          <p:cNvSpPr txBox="1"/>
          <p:nvPr/>
        </p:nvSpPr>
        <p:spPr>
          <a:xfrm>
            <a:off x="640809" y="1669324"/>
            <a:ext cx="36645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bounces back after hitting a surface</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42855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reflections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1073400" y="4353460"/>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Reflections are the powerhouse of the cell that helps provide energy to my body to keep it functioning properly.</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1073400" y="1532989"/>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I see my reflection in the mirror every morning. The mirror reflects light, letting me see how I look and helping me get ready for the day.</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3400" y="2975492"/>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Reflections erode the surface of rocks giving them their shape. Then I find the rocks and add them to my collection.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1073400" y="5621771"/>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I feel reflections of light during my dreams which allows me to sleep longer at night.</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reflections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1073400" y="4353460"/>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Reflections are the powerhouse of the cell that helps provide energy to my body to keep it functioning properly.</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1073400" y="1532989"/>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I see my reflection in the mirror every morning. The mirror reflects light, letting me see how I look and helping me get ready for the day.</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3400" y="2975492"/>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Reflections erode the surface of rocks giving them their shape. Then I find the rocks and add them to my collection.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1073400" y="5621771"/>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I feel reflections of light during my dreams which allows me to sleep longer at night.</a:t>
            </a:r>
            <a:endParaRPr sz="2200" b="0" i="0" u="none" strike="noStrike" cap="none" dirty="0">
              <a:solidFill>
                <a:srgbClr val="434343"/>
              </a:solidFill>
              <a:latin typeface="Arial"/>
              <a:ea typeface="Arial"/>
              <a:cs typeface="Arial"/>
              <a:sym typeface="Arial"/>
            </a:endParaRPr>
          </a:p>
        </p:txBody>
      </p:sp>
      <p:sp>
        <p:nvSpPr>
          <p:cNvPr id="2" name="Google Shape;687;g28640247ed3_1_485">
            <a:extLst>
              <a:ext uri="{FF2B5EF4-FFF2-40B4-BE49-F238E27FC236}">
                <a16:creationId xmlns:a16="http://schemas.microsoft.com/office/drawing/2014/main" id="{93E4B4C0-28F7-8BA9-D018-EF0E2FEEBCF9}"/>
              </a:ext>
            </a:extLst>
          </p:cNvPr>
          <p:cNvSpPr/>
          <p:nvPr/>
        </p:nvSpPr>
        <p:spPr>
          <a:xfrm>
            <a:off x="189137" y="1439574"/>
            <a:ext cx="8696100" cy="1370877"/>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679963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3" name="Picture 2" descr="A flamingo standing in water&#10;&#10;Description automatically generated">
            <a:extLst>
              <a:ext uri="{FF2B5EF4-FFF2-40B4-BE49-F238E27FC236}">
                <a16:creationId xmlns:a16="http://schemas.microsoft.com/office/drawing/2014/main" id="{A44766A7-041A-7238-8C83-5CCBE6AF795B}"/>
              </a:ext>
            </a:extLst>
          </p:cNvPr>
          <p:cNvPicPr>
            <a:picLocks noChangeAspect="1"/>
          </p:cNvPicPr>
          <p:nvPr/>
        </p:nvPicPr>
        <p:blipFill>
          <a:blip r:embed="rId3"/>
          <a:stretch>
            <a:fillRect/>
          </a:stretch>
        </p:blipFill>
        <p:spPr>
          <a:xfrm>
            <a:off x="5500263" y="1021552"/>
            <a:ext cx="3057906" cy="2522475"/>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a:t>
            </a:r>
            <a:r>
              <a:rPr lang="en-US" sz="1800" dirty="0">
                <a:latin typeface="Helvetica Neue Light"/>
                <a:ea typeface="Helvetica Neue Light"/>
                <a:cs typeface="Helvetica Neue Light"/>
                <a:sym typeface="Helvetica Neue Light"/>
              </a:rPr>
              <a:t>reflections </a:t>
            </a:r>
            <a:r>
              <a:rPr lang="en-US" sz="1800" b="0" i="0" u="none" strike="noStrike" cap="none" dirty="0">
                <a:solidFill>
                  <a:srgbClr val="000000"/>
                </a:solidFill>
                <a:latin typeface="Helvetica Neue Light"/>
                <a:ea typeface="Helvetica Neue Light"/>
                <a:cs typeface="Helvetica Neue Light"/>
                <a:sym typeface="Helvetica Neue Light"/>
              </a:rPr>
              <a:t>impact my life?</a:t>
            </a:r>
            <a:endParaRPr sz="1800" b="0" i="0" u="none" strike="noStrike" cap="none" dirty="0">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Reflection</a:t>
            </a:r>
            <a:endParaRPr sz="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1E055135-CB79-71E0-460C-3006A00F7231}"/>
              </a:ext>
            </a:extLst>
          </p:cNvPr>
          <p:cNvSpPr txBox="1"/>
          <p:nvPr/>
        </p:nvSpPr>
        <p:spPr>
          <a:xfrm>
            <a:off x="669804" y="4622940"/>
            <a:ext cx="3763651" cy="95410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en-US" sz="2800" dirty="0">
                <a:latin typeface="Helvetica Neue Light"/>
                <a:ea typeface="Helvetica Neue Light"/>
                <a:cs typeface="Helvetica Neue Light"/>
                <a:sym typeface="Helvetica Neue Light"/>
              </a:rPr>
              <a:t>Sunlight bouncing off the moon</a:t>
            </a:r>
            <a:endParaRPr lang="en-US" sz="28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713;g25e11802ac4_0_2649">
            <a:extLst>
              <a:ext uri="{FF2B5EF4-FFF2-40B4-BE49-F238E27FC236}">
                <a16:creationId xmlns:a16="http://schemas.microsoft.com/office/drawing/2014/main" id="{A547ED2A-5878-574D-AD1C-3252AF1B22A8}"/>
              </a:ext>
            </a:extLst>
          </p:cNvPr>
          <p:cNvSpPr txBox="1"/>
          <p:nvPr/>
        </p:nvSpPr>
        <p:spPr>
          <a:xfrm>
            <a:off x="5854870" y="4204269"/>
            <a:ext cx="2884798" cy="202205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1900" dirty="0">
                <a:solidFill>
                  <a:srgbClr val="43464D"/>
                </a:solidFill>
                <a:latin typeface="Helvetica Neue Light"/>
                <a:ea typeface="Helvetica Neue Light"/>
                <a:cs typeface="Helvetica Neue Light"/>
                <a:sym typeface="Helvetica Neue Light"/>
              </a:rPr>
              <a:t>I see my reflection in the mirror every morning. The mirror reflects light, letting me see how I look and helping me get ready for the day.</a:t>
            </a:r>
            <a:endParaRPr lang="en-US" sz="19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576;g25e11802ac4_0_2343">
            <a:extLst>
              <a:ext uri="{FF2B5EF4-FFF2-40B4-BE49-F238E27FC236}">
                <a16:creationId xmlns:a16="http://schemas.microsoft.com/office/drawing/2014/main" id="{C97632B7-4F70-D9D2-E8A8-9D3A88F0A3D5}"/>
              </a:ext>
            </a:extLst>
          </p:cNvPr>
          <p:cNvSpPr txBox="1"/>
          <p:nvPr/>
        </p:nvSpPr>
        <p:spPr>
          <a:xfrm>
            <a:off x="640809" y="1669324"/>
            <a:ext cx="36645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bounces back after hitting a surface</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630753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1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36" name="Google Shape;1036;p11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874320"/>
            <a:ext cx="9121971"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b="1" u="sng" dirty="0"/>
              <a:t>Reflection</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bounces back after hitting a surface.</a:t>
            </a:r>
            <a:endParaRPr b="1" dirty="0">
              <a:latin typeface="Calibri" panose="020F0502020204030204" pitchFamily="34" charset="0"/>
              <a:cs typeface="Calibri" panose="020F0502020204030204" pitchFamily="34" charset="0"/>
            </a:endParaRPr>
          </a:p>
        </p:txBody>
      </p:sp>
      <p:pic>
        <p:nvPicPr>
          <p:cNvPr id="5" name="Picture 4" descr="A yellow arrow pointing to a white background&#10;&#10;Description automatically generated">
            <a:extLst>
              <a:ext uri="{FF2B5EF4-FFF2-40B4-BE49-F238E27FC236}">
                <a16:creationId xmlns:a16="http://schemas.microsoft.com/office/drawing/2014/main" id="{671E2F1F-E227-508A-A964-6A1088B14972}"/>
              </a:ext>
            </a:extLst>
          </p:cNvPr>
          <p:cNvPicPr>
            <a:picLocks noChangeAspect="1"/>
          </p:cNvPicPr>
          <p:nvPr/>
        </p:nvPicPr>
        <p:blipFill>
          <a:blip r:embed="rId3"/>
          <a:stretch>
            <a:fillRect/>
          </a:stretch>
        </p:blipFill>
        <p:spPr>
          <a:xfrm>
            <a:off x="269871" y="2852862"/>
            <a:ext cx="8604257" cy="4005138"/>
          </a:xfrm>
          <a:prstGeom prst="rect">
            <a:avLst/>
          </a:prstGeom>
        </p:spPr>
      </p:pic>
      <p:sp>
        <p:nvSpPr>
          <p:cNvPr id="2" name="Google Shape;1056;p116" descr="Rewind">
            <a:extLst>
              <a:ext uri="{FF2B5EF4-FFF2-40B4-BE49-F238E27FC236}">
                <a16:creationId xmlns:a16="http://schemas.microsoft.com/office/drawing/2014/main" id="{5034D62D-B0CE-9CC0-3064-D583750F58EB}"/>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208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3"/>
          <p:cNvSpPr txBox="1"/>
          <p:nvPr/>
        </p:nvSpPr>
        <p:spPr>
          <a:xfrm>
            <a:off x="918847" y="287013"/>
            <a:ext cx="7306304"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Big Question: </a:t>
            </a:r>
            <a:r>
              <a:rPr lang="en-US" sz="3200" b="0" i="0" dirty="0">
                <a:solidFill>
                  <a:srgbClr val="374151"/>
                </a:solidFill>
                <a:effectLst/>
                <a:latin typeface="Söhne"/>
              </a:rPr>
              <a:t>How does light bouncing off things affect what we see and how we experience the world around us?</a:t>
            </a:r>
            <a:endParaRPr lang="en-US" sz="3200" dirty="0">
              <a:solidFill>
                <a:schemeClr val="dk1"/>
              </a:solidFill>
              <a:latin typeface="Calibri"/>
              <a:ea typeface="Calibri"/>
              <a:cs typeface="Calibri"/>
              <a:sym typeface="Calibri"/>
            </a:endParaRPr>
          </a:p>
        </p:txBody>
      </p:sp>
      <p:pic>
        <p:nvPicPr>
          <p:cNvPr id="3" name="Picture 2" descr="A crowd of people at a concert&#10;&#10;Description automatically generated">
            <a:extLst>
              <a:ext uri="{FF2B5EF4-FFF2-40B4-BE49-F238E27FC236}">
                <a16:creationId xmlns:a16="http://schemas.microsoft.com/office/drawing/2014/main" id="{6FC07A81-8BD0-0B7D-45F8-EEB055B77E05}"/>
              </a:ext>
            </a:extLst>
          </p:cNvPr>
          <p:cNvPicPr>
            <a:picLocks noChangeAspect="1"/>
          </p:cNvPicPr>
          <p:nvPr/>
        </p:nvPicPr>
        <p:blipFill>
          <a:blip r:embed="rId4"/>
          <a:stretch>
            <a:fillRect/>
          </a:stretch>
        </p:blipFill>
        <p:spPr>
          <a:xfrm>
            <a:off x="796945" y="1940912"/>
            <a:ext cx="7550109" cy="4917088"/>
          </a:xfrm>
          <a:prstGeom prst="rect">
            <a:avLst/>
          </a:prstGeom>
        </p:spPr>
      </p:pic>
    </p:spTree>
    <p:extLst>
      <p:ext uri="{BB962C8B-B14F-4D97-AF65-F5344CB8AC3E}">
        <p14:creationId xmlns:p14="http://schemas.microsoft.com/office/powerpoint/2010/main" val="359302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85"/>
          <p:cNvSpPr txBox="1"/>
          <p:nvPr/>
        </p:nvSpPr>
        <p:spPr>
          <a:xfrm>
            <a:off x="529044" y="424771"/>
            <a:ext cx="8085911" cy="17355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200" b="1" u="sng" dirty="0">
                <a:solidFill>
                  <a:srgbClr val="0C0C0C"/>
                </a:solidFill>
                <a:latin typeface="Calibri" panose="020F0502020204030204" pitchFamily="34" charset="0"/>
                <a:ea typeface="Calibri"/>
                <a:cs typeface="Calibri" panose="020F0502020204030204" pitchFamily="34" charset="0"/>
                <a:sym typeface="Calibri"/>
              </a:rPr>
              <a:t>Waves</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sz="3200" b="1"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818" name="Google Shape;818;p8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85" descr="he Physics of Sound"/>
          <p:cNvPicPr preferRelativeResize="0"/>
          <p:nvPr/>
        </p:nvPicPr>
        <p:blipFill rotWithShape="1">
          <a:blip r:embed="rId4">
            <a:alphaModFix/>
          </a:blip>
          <a:srcRect/>
          <a:stretch/>
        </p:blipFill>
        <p:spPr>
          <a:xfrm>
            <a:off x="1210865" y="1951717"/>
            <a:ext cx="6722268" cy="44815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19" descr="IEP Translation – Communication from OSEP regarding the ..."/>
          <p:cNvPicPr preferRelativeResize="0"/>
          <p:nvPr/>
        </p:nvPicPr>
        <p:blipFill rotWithShape="1">
          <a:blip r:embed="rId3">
            <a:alphaModFix/>
          </a:blip>
          <a:srcRect/>
          <a:stretch/>
        </p:blipFill>
        <p:spPr>
          <a:xfrm>
            <a:off x="2095928" y="924218"/>
            <a:ext cx="5718382" cy="904494"/>
          </a:xfrm>
          <a:prstGeom prst="rect">
            <a:avLst/>
          </a:prstGeom>
          <a:noFill/>
          <a:ln>
            <a:noFill/>
          </a:ln>
        </p:spPr>
      </p:pic>
      <p:pic>
        <p:nvPicPr>
          <p:cNvPr id="1076" name="Google Shape;1076;p119"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77" name="Google Shape;1077;p119"/>
          <p:cNvPicPr preferRelativeResize="0"/>
          <p:nvPr/>
        </p:nvPicPr>
        <p:blipFill rotWithShape="1">
          <a:blip r:embed="rId5">
            <a:alphaModFix/>
          </a:blip>
          <a:srcRect/>
          <a:stretch/>
        </p:blipFill>
        <p:spPr>
          <a:xfrm>
            <a:off x="1056729" y="4236386"/>
            <a:ext cx="7452642" cy="1289764"/>
          </a:xfrm>
          <a:prstGeom prst="rect">
            <a:avLst/>
          </a:prstGeom>
          <a:noFill/>
          <a:ln>
            <a:noFill/>
          </a:ln>
        </p:spPr>
      </p:pic>
      <p:sp>
        <p:nvSpPr>
          <p:cNvPr id="1078" name="Google Shape;1078;p119"/>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79" name="Google Shape;1079;p119"/>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6"/>
          <p:cNvSpPr txBox="1"/>
          <p:nvPr/>
        </p:nvSpPr>
        <p:spPr>
          <a:xfrm>
            <a:off x="849541" y="123839"/>
            <a:ext cx="8013979"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dirty="0">
                <a:solidFill>
                  <a:srgbClr val="0C0C0C"/>
                </a:solidFill>
                <a:latin typeface="Calibri"/>
                <a:ea typeface="Calibri"/>
                <a:cs typeface="Calibri"/>
                <a:sym typeface="Calibri"/>
              </a:rPr>
              <a:t>Transverse Waves</a:t>
            </a:r>
            <a:r>
              <a:rPr lang="en-US" sz="2800" b="1" dirty="0">
                <a:solidFill>
                  <a:srgbClr val="0C0C0C"/>
                </a:solidFill>
                <a:latin typeface="Calibri"/>
                <a:ea typeface="Calibri"/>
                <a:cs typeface="Calibri"/>
                <a:sym typeface="Calibri"/>
              </a:rPr>
              <a:t>: </a:t>
            </a:r>
            <a:r>
              <a:rPr lang="en-US" sz="2800" dirty="0">
                <a:solidFill>
                  <a:srgbClr val="0C0C0C"/>
                </a:solidFill>
                <a:latin typeface="Calibri"/>
                <a:ea typeface="Calibri"/>
                <a:cs typeface="Calibri"/>
                <a:sym typeface="Calibri"/>
              </a:rPr>
              <a:t>waves that travel sideways to the direction they are moving</a:t>
            </a:r>
            <a:endParaRPr sz="2800" b="1" dirty="0">
              <a:solidFill>
                <a:schemeClr val="dk1"/>
              </a:solidFill>
              <a:latin typeface="Calibri"/>
              <a:ea typeface="Calibri"/>
              <a:cs typeface="Calibri"/>
              <a:sym typeface="Calibri"/>
            </a:endParaRPr>
          </a:p>
        </p:txBody>
      </p:sp>
      <p:sp>
        <p:nvSpPr>
          <p:cNvPr id="826" name="Google Shape;826;p8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7" name="Google Shape;827;p86" descr="wavelength.jpg"/>
          <p:cNvPicPr preferRelativeResize="0"/>
          <p:nvPr/>
        </p:nvPicPr>
        <p:blipFill rotWithShape="1">
          <a:blip r:embed="rId4">
            <a:alphaModFix/>
          </a:blip>
          <a:srcRect l="-10572" r="-10572"/>
          <a:stretch/>
        </p:blipFill>
        <p:spPr>
          <a:xfrm>
            <a:off x="424771" y="1738814"/>
            <a:ext cx="8229600" cy="45259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7"/>
          <p:cNvSpPr txBox="1">
            <a:spLocks noGrp="1"/>
          </p:cNvSpPr>
          <p:nvPr>
            <p:ph type="ctrTitle"/>
          </p:nvPr>
        </p:nvSpPr>
        <p:spPr>
          <a:xfrm>
            <a:off x="1134725" y="366100"/>
            <a:ext cx="7159200" cy="1614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2800" b="1" u="sng"/>
              <a:t>Electromagnetic Waves:</a:t>
            </a:r>
            <a:r>
              <a:rPr lang="en-US" sz="2800"/>
              <a:t> waves that are created as a result of vibrations between an electric field and a magnetic field</a:t>
            </a:r>
            <a:endParaRPr sz="2800"/>
          </a:p>
        </p:txBody>
      </p:sp>
      <p:pic>
        <p:nvPicPr>
          <p:cNvPr id="834" name="Google Shape;834;p87"/>
          <p:cNvPicPr preferRelativeResize="0"/>
          <p:nvPr/>
        </p:nvPicPr>
        <p:blipFill rotWithShape="1">
          <a:blip r:embed="rId3">
            <a:alphaModFix/>
          </a:blip>
          <a:srcRect/>
          <a:stretch/>
        </p:blipFill>
        <p:spPr>
          <a:xfrm>
            <a:off x="1165233" y="2212398"/>
            <a:ext cx="6813529" cy="4108533"/>
          </a:xfrm>
          <a:prstGeom prst="rect">
            <a:avLst/>
          </a:prstGeom>
          <a:noFill/>
          <a:ln>
            <a:noFill/>
          </a:ln>
        </p:spPr>
      </p:pic>
      <p:sp>
        <p:nvSpPr>
          <p:cNvPr id="835" name="Google Shape;835;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ctrTitle"/>
          </p:nvPr>
        </p:nvSpPr>
        <p:spPr>
          <a:xfrm>
            <a:off x="1198722" y="135869"/>
            <a:ext cx="7754359" cy="11474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Electromagnetic Spectrum</a:t>
            </a:r>
            <a:r>
              <a:rPr lang="en-US" sz="3400" b="1"/>
              <a:t>: </a:t>
            </a:r>
            <a:r>
              <a:rPr lang="en-US" sz="3400"/>
              <a:t>range of all types of electromagnetic waves</a:t>
            </a:r>
            <a:endParaRPr sz="3400" b="1"/>
          </a:p>
        </p:txBody>
      </p:sp>
      <p:pic>
        <p:nvPicPr>
          <p:cNvPr id="656" name="Google Shape;656;p70" descr="spectrum.jpg"/>
          <p:cNvPicPr preferRelativeResize="0"/>
          <p:nvPr/>
        </p:nvPicPr>
        <p:blipFill rotWithShape="1">
          <a:blip r:embed="rId3">
            <a:alphaModFix/>
          </a:blip>
          <a:srcRect t="5192" b="5191"/>
          <a:stretch/>
        </p:blipFill>
        <p:spPr>
          <a:xfrm>
            <a:off x="514044" y="1941096"/>
            <a:ext cx="8110972" cy="3816100"/>
          </a:xfrm>
          <a:prstGeom prst="rect">
            <a:avLst/>
          </a:prstGeom>
          <a:noFill/>
          <a:ln>
            <a:noFill/>
          </a:ln>
        </p:spPr>
      </p:pic>
      <p:sp>
        <p:nvSpPr>
          <p:cNvPr id="657" name="Google Shape;657;p7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52377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2101</TotalTime>
  <Words>3390</Words>
  <Application>Microsoft Macintosh PowerPoint</Application>
  <PresentationFormat>On-screen Show (4:3)</PresentationFormat>
  <Paragraphs>341</Paragraphs>
  <Slides>61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Helvetica Neue Light</vt:lpstr>
      <vt:lpstr>Inter</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Waves: waves that are created as a result of vibrations between an electric field and a magnetic field</vt:lpstr>
      <vt:lpstr>Electromagnetic Spectrum: range of all types of electromagnetic waves</vt:lpstr>
      <vt:lpstr>Visible Light : the part of the electromagnetic spectrum you can see with your eyes</vt:lpstr>
      <vt:lpstr>PowerPoint Presentation</vt:lpstr>
      <vt:lpstr>PowerPoint Presentation</vt:lpstr>
      <vt:lpstr>PowerPoint Presentation</vt:lpstr>
      <vt:lpstr>PowerPoint Presentation</vt:lpstr>
      <vt:lpstr>PowerPoint Presentation</vt:lpstr>
      <vt:lpstr>The range of all wavelengths that create colors that we can see with our eyes is:</vt:lpstr>
      <vt:lpstr>The range of all wavelengths that create colors that we can see with our eyes is:</vt:lpstr>
      <vt:lpstr>PowerPoint Presentation</vt:lpstr>
      <vt:lpstr>PowerPoint Presentation</vt:lpstr>
      <vt:lpstr>PowerPoint Presentation</vt:lpstr>
      <vt:lpstr>Reflection: when light bounces back after hitting a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 when light bounces back after hitting a surface.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Coleman, Olivia Fudge (rhz9xk)</cp:lastModifiedBy>
  <cp:revision>87</cp:revision>
  <dcterms:created xsi:type="dcterms:W3CDTF">2020-09-19T21:08:02Z</dcterms:created>
  <dcterms:modified xsi:type="dcterms:W3CDTF">2023-11-04T04:24:05Z</dcterms:modified>
</cp:coreProperties>
</file>