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Lst>
  <p:sldSz cy="6858000" cx="9144000"/>
  <p:notesSz cx="6858000" cy="9144000"/>
  <p:embeddedFontLst>
    <p:embeddedFont>
      <p:font typeface="Roboto"/>
      <p:regular r:id="rId66"/>
      <p:bold r:id="rId67"/>
      <p:italic r:id="rId68"/>
      <p:boldItalic r:id="rId69"/>
    </p:embeddedFont>
    <p:embeddedFont>
      <p:font typeface="Poppins"/>
      <p:regular r:id="rId70"/>
      <p:bold r:id="rId71"/>
      <p:italic r:id="rId72"/>
      <p:boldItalic r:id="rId73"/>
    </p:embeddedFont>
    <p:embeddedFont>
      <p:font typeface="Helvetica Neue Light"/>
      <p:regular r:id="rId74"/>
      <p:bold r:id="rId75"/>
      <p:italic r:id="rId76"/>
      <p:boldItalic r:id="rId7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78" roundtripDataSignature="AMtx7mhTKJvmTYu/yhEhG2j3Dp/ASCY+U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Poppins-boldItalic.fntdata"/><Relationship Id="rId72" Type="http://schemas.openxmlformats.org/officeDocument/2006/relationships/font" Target="fonts/Poppins-italic.fntdata"/><Relationship Id="rId31" Type="http://schemas.openxmlformats.org/officeDocument/2006/relationships/slide" Target="slides/slide26.xml"/><Relationship Id="rId75" Type="http://schemas.openxmlformats.org/officeDocument/2006/relationships/font" Target="fonts/HelveticaNeueLight-bold.fntdata"/><Relationship Id="rId30" Type="http://schemas.openxmlformats.org/officeDocument/2006/relationships/slide" Target="slides/slide25.xml"/><Relationship Id="rId74" Type="http://schemas.openxmlformats.org/officeDocument/2006/relationships/font" Target="fonts/HelveticaNeueLight-regular.fntdata"/><Relationship Id="rId33" Type="http://schemas.openxmlformats.org/officeDocument/2006/relationships/slide" Target="slides/slide28.xml"/><Relationship Id="rId77" Type="http://schemas.openxmlformats.org/officeDocument/2006/relationships/font" Target="fonts/HelveticaNeueLight-boldItalic.fntdata"/><Relationship Id="rId32" Type="http://schemas.openxmlformats.org/officeDocument/2006/relationships/slide" Target="slides/slide27.xml"/><Relationship Id="rId76" Type="http://schemas.openxmlformats.org/officeDocument/2006/relationships/font" Target="fonts/HelveticaNeueLight-italic.fntdata"/><Relationship Id="rId35" Type="http://schemas.openxmlformats.org/officeDocument/2006/relationships/slide" Target="slides/slide30.xml"/><Relationship Id="rId34" Type="http://schemas.openxmlformats.org/officeDocument/2006/relationships/slide" Target="slides/slide29.xml"/><Relationship Id="rId78" Type="http://customschemas.google.com/relationships/presentationmetadata" Target="metadata"/><Relationship Id="rId71" Type="http://schemas.openxmlformats.org/officeDocument/2006/relationships/font" Target="fonts/Poppins-bold.fntdata"/><Relationship Id="rId70" Type="http://schemas.openxmlformats.org/officeDocument/2006/relationships/font" Target="fonts/Poppins-regular.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font" Target="fonts/Roboto-regular.fntdata"/><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font" Target="fonts/Roboto-italic.fntdata"/><Relationship Id="rId23" Type="http://schemas.openxmlformats.org/officeDocument/2006/relationships/slide" Target="slides/slide18.xml"/><Relationship Id="rId67" Type="http://schemas.openxmlformats.org/officeDocument/2006/relationships/font" Target="fonts/Roboto-bold.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Roboto-bold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b805786743_0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g2b805786743_0_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ecosystem is where ______ and _______ things interact.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[living, non-living]</a:t>
            </a:r>
            <a:endParaRPr/>
          </a:p>
        </p:txBody>
      </p:sp>
      <p:sp>
        <p:nvSpPr>
          <p:cNvPr id="189" name="Google Shape;189;g2b805786743_0_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a613fe29c9_4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2a613fe29c9_4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t>Aquatic means living, growing, or often found in/on…</a:t>
            </a:r>
            <a:endParaRPr sz="1100"/>
          </a:p>
          <a:p>
            <a:pPr indent="0" lvl="0" marL="0" rtl="0" algn="l">
              <a:lnSpc>
                <a:spcPct val="100000"/>
              </a:lnSpc>
              <a:spcBef>
                <a:spcPts val="0"/>
              </a:spcBef>
              <a:spcAft>
                <a:spcPts val="0"/>
              </a:spcAft>
              <a:buSzPts val="1400"/>
              <a:buNone/>
            </a:pPr>
            <a:r>
              <a:t/>
            </a:r>
            <a:endParaRPr sz="1100"/>
          </a:p>
          <a:p>
            <a:pPr indent="0" lvl="0" marL="0" rtl="0" algn="l">
              <a:lnSpc>
                <a:spcPct val="100000"/>
              </a:lnSpc>
              <a:spcBef>
                <a:spcPts val="0"/>
              </a:spcBef>
              <a:spcAft>
                <a:spcPts val="0"/>
              </a:spcAft>
              <a:buSzPts val="1400"/>
              <a:buNone/>
            </a:pPr>
            <a:r>
              <a:rPr lang="en-US" sz="1100"/>
              <a:t>[water]</a:t>
            </a:r>
            <a:endParaRPr sz="1100"/>
          </a:p>
        </p:txBody>
      </p:sp>
      <p:sp>
        <p:nvSpPr>
          <p:cNvPr id="197" name="Google Shape;197;g2a613fe29c9_4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b805786743_0_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g2b805786743_0_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t>Aquatic means living, growing, or often found in/on…</a:t>
            </a:r>
            <a:endParaRPr sz="1100"/>
          </a:p>
          <a:p>
            <a:pPr indent="0" lvl="0" marL="0" rtl="0" algn="l">
              <a:lnSpc>
                <a:spcPct val="100000"/>
              </a:lnSpc>
              <a:spcBef>
                <a:spcPts val="0"/>
              </a:spcBef>
              <a:spcAft>
                <a:spcPts val="0"/>
              </a:spcAft>
              <a:buSzPts val="1400"/>
              <a:buNone/>
            </a:pPr>
            <a:r>
              <a:t/>
            </a:r>
            <a:endParaRPr sz="1100"/>
          </a:p>
          <a:p>
            <a:pPr indent="0" lvl="0" marL="0" rtl="0" algn="l">
              <a:lnSpc>
                <a:spcPct val="100000"/>
              </a:lnSpc>
              <a:spcBef>
                <a:spcPts val="0"/>
              </a:spcBef>
              <a:spcAft>
                <a:spcPts val="0"/>
              </a:spcAft>
              <a:buSzPts val="1400"/>
              <a:buNone/>
            </a:pPr>
            <a:r>
              <a:rPr lang="en-US" sz="1100"/>
              <a:t>[water]</a:t>
            </a:r>
            <a:endParaRPr sz="1100"/>
          </a:p>
        </p:txBody>
      </p:sp>
      <p:sp>
        <p:nvSpPr>
          <p:cNvPr id="206" name="Google Shape;206;g2b805786743_0_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b807f687a5_1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g2b807f687a5_1_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t>A lake is a ______, large body of water surrounded by land</a:t>
            </a:r>
            <a:endParaRPr sz="1100"/>
          </a:p>
          <a:p>
            <a:pPr indent="0" lvl="0" marL="0" rtl="0" algn="l">
              <a:lnSpc>
                <a:spcPct val="100000"/>
              </a:lnSpc>
              <a:spcBef>
                <a:spcPts val="0"/>
              </a:spcBef>
              <a:spcAft>
                <a:spcPts val="0"/>
              </a:spcAft>
              <a:buSzPts val="1400"/>
              <a:buNone/>
            </a:pPr>
            <a:r>
              <a:t/>
            </a:r>
            <a:endParaRPr sz="1100"/>
          </a:p>
          <a:p>
            <a:pPr indent="0" lvl="0" marL="0" rtl="0" algn="l">
              <a:lnSpc>
                <a:spcPct val="100000"/>
              </a:lnSpc>
              <a:spcBef>
                <a:spcPts val="0"/>
              </a:spcBef>
              <a:spcAft>
                <a:spcPts val="0"/>
              </a:spcAft>
              <a:buSzPts val="1400"/>
              <a:buNone/>
            </a:pPr>
            <a:r>
              <a:rPr lang="en-US" sz="1100"/>
              <a:t>[natural]</a:t>
            </a:r>
            <a:endParaRPr sz="1100"/>
          </a:p>
        </p:txBody>
      </p:sp>
      <p:sp>
        <p:nvSpPr>
          <p:cNvPr id="215" name="Google Shape;215;g2b807f687a5_1_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b807f687a5_1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2b807f687a5_1_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t>A lake is a ______, large body of water surrounded by land</a:t>
            </a:r>
            <a:endParaRPr sz="1100"/>
          </a:p>
          <a:p>
            <a:pPr indent="0" lvl="0" marL="0" rtl="0" algn="l">
              <a:lnSpc>
                <a:spcPct val="100000"/>
              </a:lnSpc>
              <a:spcBef>
                <a:spcPts val="0"/>
              </a:spcBef>
              <a:spcAft>
                <a:spcPts val="0"/>
              </a:spcAft>
              <a:buSzPts val="1400"/>
              <a:buNone/>
            </a:pPr>
            <a:r>
              <a:t/>
            </a:r>
            <a:endParaRPr sz="1100"/>
          </a:p>
          <a:p>
            <a:pPr indent="0" lvl="0" marL="0" rtl="0" algn="l">
              <a:lnSpc>
                <a:spcPct val="100000"/>
              </a:lnSpc>
              <a:spcBef>
                <a:spcPts val="0"/>
              </a:spcBef>
              <a:spcAft>
                <a:spcPts val="0"/>
              </a:spcAft>
              <a:buSzPts val="1400"/>
              <a:buNone/>
            </a:pPr>
            <a:r>
              <a:rPr lang="en-US" sz="1100"/>
              <a:t>[natural]</a:t>
            </a:r>
            <a:endParaRPr sz="1100"/>
          </a:p>
        </p:txBody>
      </p:sp>
      <p:sp>
        <p:nvSpPr>
          <p:cNvPr id="224" name="Google Shape;224;g2b807f687a5_1_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phrase </a:t>
            </a:r>
            <a:r>
              <a:rPr b="1" lang="en-US"/>
              <a:t>reservoir</a:t>
            </a:r>
            <a:r>
              <a:rPr lang="en-US"/>
              <a:t>.</a:t>
            </a:r>
            <a:endParaRPr/>
          </a:p>
        </p:txBody>
      </p:sp>
      <p:sp>
        <p:nvSpPr>
          <p:cNvPr id="233" name="Google Shape;233;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7e576c1a67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g27e576c1a67_0_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 reservoir is a man-made, large body of water surrounded by land.</a:t>
            </a:r>
            <a:endParaRPr/>
          </a:p>
          <a:p>
            <a:pPr indent="0" lvl="0" marL="0" rtl="0" algn="l">
              <a:lnSpc>
                <a:spcPct val="100000"/>
              </a:lnSpc>
              <a:spcBef>
                <a:spcPts val="0"/>
              </a:spcBef>
              <a:spcAft>
                <a:spcPts val="0"/>
              </a:spcAft>
              <a:buSzPts val="1400"/>
              <a:buNone/>
            </a:pPr>
            <a:r>
              <a:t/>
            </a:r>
            <a:endParaRPr/>
          </a:p>
        </p:txBody>
      </p:sp>
      <p:sp>
        <p:nvSpPr>
          <p:cNvPr id="241" name="Google Shape;241;g27e576c1a67_0_2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250" name="Google Shape;250;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7e576c1a67_0_3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g27e576c1a67_0_3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is </a:t>
            </a:r>
            <a:r>
              <a:rPr lang="en-US"/>
              <a:t>a reservoir</a:t>
            </a:r>
            <a:r>
              <a:rPr b="0" lang="en-US"/>
              <a:t>?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a:t>
            </a:r>
            <a:r>
              <a:rPr lang="en-US"/>
              <a:t>A reservoir is a man-made, large body of water surrounded by land.</a:t>
            </a:r>
            <a:r>
              <a:rPr b="0" lang="en-US"/>
              <a:t>]</a:t>
            </a:r>
            <a:endParaRPr/>
          </a:p>
        </p:txBody>
      </p:sp>
      <p:sp>
        <p:nvSpPr>
          <p:cNvPr id="256" name="Google Shape;256;g27e576c1a67_0_3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264" name="Google Shape;264;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Today, we’ll be learning about the word: </a:t>
            </a:r>
            <a:r>
              <a:rPr b="1" lang="en-US"/>
              <a:t>Reservoir</a:t>
            </a:r>
            <a:r>
              <a:rPr lang="en-US"/>
              <a:t>.</a:t>
            </a:r>
            <a:endParaRPr/>
          </a:p>
        </p:txBody>
      </p:sp>
      <p:sp>
        <p:nvSpPr>
          <p:cNvPr id="123" name="Google Shape;123;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a613fe29c9_0_1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g2a613fe29c9_0_1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Virginia is home to many reservoirs. Smith Mountain Lake reservoir and Lake Anna reservoir are two popular ones.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
        <p:nvSpPr>
          <p:cNvPr id="271" name="Google Shape;271;g2a613fe29c9_0_1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a5a1442303_0_4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g2a5a1442303_0_4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Reservoirs are often used for recreational purposes like boating, fishing, and swimming. Some reservoirs also help with generating electric and flood control.</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p:txBody>
      </p:sp>
      <p:sp>
        <p:nvSpPr>
          <p:cNvPr id="283" name="Google Shape;283;g2a5a1442303_0_4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a613fe29c9_0_1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g2a613fe29c9_0_1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Often, reservoirs have the word “lake” in their names. Smith Mountain Lake and Lake Anna do this. Just remember though, reservoirs are man-made and often have a dam.</a:t>
            </a:r>
            <a:endParaRPr>
              <a:latin typeface="Arial"/>
              <a:ea typeface="Arial"/>
              <a:cs typeface="Arial"/>
              <a:sym typeface="Arial"/>
            </a:endParaRPr>
          </a:p>
          <a:p>
            <a:pPr indent="0" lvl="0" marL="0" rtl="0" algn="l">
              <a:lnSpc>
                <a:spcPct val="100000"/>
              </a:lnSpc>
              <a:spcBef>
                <a:spcPts val="0"/>
              </a:spcBef>
              <a:spcAft>
                <a:spcPts val="0"/>
              </a:spcAft>
              <a:buSzPts val="1100"/>
              <a:buNone/>
            </a:pPr>
            <a:r>
              <a:t/>
            </a:r>
            <a:endParaRPr/>
          </a:p>
        </p:txBody>
      </p:sp>
      <p:sp>
        <p:nvSpPr>
          <p:cNvPr id="292" name="Google Shape;292;g2a613fe29c9_0_1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d96993b0a5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gd96993b0a5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304" name="Google Shape;304;gd96993b0a5_0_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8c7b7e697c_0_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g28c7b7e697c_0_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True or False: Virginia is home to many reservoirs. Smith Mountain Lake reservoir and Lake Anna reservoir are two popular ones.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[True]</a:t>
            </a:r>
            <a:endParaRPr/>
          </a:p>
        </p:txBody>
      </p:sp>
      <p:sp>
        <p:nvSpPr>
          <p:cNvPr id="310" name="Google Shape;310;g28c7b7e697c_0_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b807f687a5_1_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g2b807f687a5_1_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True or False: Virginia is home to many reservoirs. Smith Mountain Lake reservoir and Lake Anna reservoir are two popular ones.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[True]</a:t>
            </a:r>
            <a:endParaRPr/>
          </a:p>
        </p:txBody>
      </p:sp>
      <p:sp>
        <p:nvSpPr>
          <p:cNvPr id="323" name="Google Shape;323;g2b807f687a5_1_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b790e7f309_0_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g2b790e7f309_0_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Calibri"/>
              <a:buNone/>
            </a:pPr>
            <a:r>
              <a:rPr lang="en-US"/>
              <a:t>What are a few ways that reservoirs are used?</a:t>
            </a:r>
            <a:endParaRPr/>
          </a:p>
          <a:p>
            <a:pPr indent="0" lvl="0" marL="0" rtl="0" algn="l">
              <a:lnSpc>
                <a:spcPct val="100000"/>
              </a:lnSpc>
              <a:spcBef>
                <a:spcPts val="0"/>
              </a:spcBef>
              <a:spcAft>
                <a:spcPts val="0"/>
              </a:spcAft>
              <a:buClr>
                <a:schemeClr val="dk1"/>
              </a:buClr>
              <a:buSzPts val="4400"/>
              <a:buFont typeface="Calibri"/>
              <a:buNone/>
            </a:pPr>
            <a:r>
              <a:t/>
            </a:r>
            <a:endParaRPr/>
          </a:p>
          <a:p>
            <a:pPr indent="0" lvl="0" marL="0" rtl="0" algn="l">
              <a:lnSpc>
                <a:spcPct val="100000"/>
              </a:lnSpc>
              <a:spcBef>
                <a:spcPts val="0"/>
              </a:spcBef>
              <a:spcAft>
                <a:spcPts val="0"/>
              </a:spcAft>
              <a:buClr>
                <a:schemeClr val="dk1"/>
              </a:buClr>
              <a:buSzPts val="4400"/>
              <a:buFont typeface="Calibri"/>
              <a:buNone/>
            </a:pPr>
            <a:r>
              <a:rPr lang="en-US"/>
              <a:t>[Recreation (boating, fishing, swimming), flood control, generating electric]</a:t>
            </a:r>
            <a:endParaRPr/>
          </a:p>
        </p:txBody>
      </p:sp>
      <p:sp>
        <p:nvSpPr>
          <p:cNvPr id="336" name="Google Shape;336;g2b790e7f309_0_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b807f687a5_1_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g2b807f687a5_1_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Calibri"/>
              <a:buNone/>
            </a:pPr>
            <a:r>
              <a:rPr lang="en-US"/>
              <a:t>What are a few ways that reservoirs are used?</a:t>
            </a:r>
            <a:endParaRPr/>
          </a:p>
          <a:p>
            <a:pPr indent="0" lvl="0" marL="0" rtl="0" algn="l">
              <a:lnSpc>
                <a:spcPct val="100000"/>
              </a:lnSpc>
              <a:spcBef>
                <a:spcPts val="0"/>
              </a:spcBef>
              <a:spcAft>
                <a:spcPts val="0"/>
              </a:spcAft>
              <a:buClr>
                <a:schemeClr val="dk1"/>
              </a:buClr>
              <a:buSzPts val="4400"/>
              <a:buFont typeface="Calibri"/>
              <a:buNone/>
            </a:pPr>
            <a:r>
              <a:t/>
            </a:r>
            <a:endParaRPr/>
          </a:p>
          <a:p>
            <a:pPr indent="0" lvl="0" marL="0" rtl="0" algn="l">
              <a:lnSpc>
                <a:spcPct val="100000"/>
              </a:lnSpc>
              <a:spcBef>
                <a:spcPts val="0"/>
              </a:spcBef>
              <a:spcAft>
                <a:spcPts val="0"/>
              </a:spcAft>
              <a:buClr>
                <a:schemeClr val="dk1"/>
              </a:buClr>
              <a:buSzPts val="4400"/>
              <a:buFont typeface="Calibri"/>
              <a:buNone/>
            </a:pPr>
            <a:r>
              <a:rPr lang="en-US"/>
              <a:t>[Recreation (boating, fishing, swimming), flood control, generating electric]</a:t>
            </a:r>
            <a:endParaRPr/>
          </a:p>
        </p:txBody>
      </p:sp>
      <p:sp>
        <p:nvSpPr>
          <p:cNvPr id="347" name="Google Shape;347;g2b807f687a5_1_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b790e7f309_0_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g2b790e7f309_0_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True or False: The important fact to remember about reservoirs is that they are </a:t>
            </a:r>
            <a:r>
              <a:rPr lang="en-US" u="sng"/>
              <a:t>man-made</a:t>
            </a:r>
            <a:r>
              <a:rPr lang="en-US"/>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[True]</a:t>
            </a:r>
            <a:endParaRPr/>
          </a:p>
        </p:txBody>
      </p:sp>
      <p:sp>
        <p:nvSpPr>
          <p:cNvPr id="358" name="Google Shape;358;g2b790e7f309_0_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b807f687a5_1_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g2b807f687a5_1_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True or False: The important fact to remember about reservoirs is that they are </a:t>
            </a:r>
            <a:r>
              <a:rPr lang="en-US" u="sng"/>
              <a:t>man-made</a:t>
            </a:r>
            <a:r>
              <a:rPr lang="en-US"/>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[True]</a:t>
            </a:r>
            <a:endParaRPr/>
          </a:p>
        </p:txBody>
      </p:sp>
      <p:sp>
        <p:nvSpPr>
          <p:cNvPr id="367" name="Google Shape;367;g2b807f687a5_1_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7e68c1a8e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g27e68c1a8e3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a:t>
            </a:r>
            <a:r>
              <a:rPr b="1" lang="en-US"/>
              <a:t>What are the differences between lakes, oceans, ponds, reservoirs, and rivers?</a:t>
            </a:r>
            <a:endParaRPr b="1"/>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132" name="Google Shape;132;g27e68c1a8e3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5e11802ac4_0_4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g25e11802ac4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reservoirs</a:t>
            </a:r>
            <a:r>
              <a:rPr lang="en-US"/>
              <a:t>.</a:t>
            </a:r>
            <a:endParaRPr/>
          </a:p>
        </p:txBody>
      </p:sp>
      <p:sp>
        <p:nvSpPr>
          <p:cNvPr id="376" name="Google Shape;376;g25e11802ac4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7e576c1a67_0_7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g27e576c1a67_0_7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This is an example of a lake. It is a man-made body of water surrounded by land.</a:t>
            </a:r>
            <a:endParaRPr/>
          </a:p>
          <a:p>
            <a:pPr indent="0" lvl="0" marL="0" rtl="0" algn="l">
              <a:lnSpc>
                <a:spcPct val="100000"/>
              </a:lnSpc>
              <a:spcBef>
                <a:spcPts val="0"/>
              </a:spcBef>
              <a:spcAft>
                <a:spcPts val="0"/>
              </a:spcAft>
              <a:buClr>
                <a:srgbClr val="000000"/>
              </a:buClr>
              <a:buSzPts val="1400"/>
              <a:buFont typeface="Arial"/>
              <a:buNone/>
            </a:pPr>
            <a:r>
              <a:t/>
            </a:r>
            <a:endParaRPr/>
          </a:p>
        </p:txBody>
      </p:sp>
      <p:sp>
        <p:nvSpPr>
          <p:cNvPr id="383" name="Google Shape;383;g27e576c1a67_0_7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b790e7f309_0_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g2b790e7f309_0_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This is a different example of a reservoir. Again, this picture shows a man-made body of water surrounded by land.</a:t>
            </a:r>
            <a:endParaRPr/>
          </a:p>
          <a:p>
            <a:pPr indent="0" lvl="0" marL="0" rtl="0" algn="l">
              <a:lnSpc>
                <a:spcPct val="100000"/>
              </a:lnSpc>
              <a:spcBef>
                <a:spcPts val="0"/>
              </a:spcBef>
              <a:spcAft>
                <a:spcPts val="0"/>
              </a:spcAft>
              <a:buSzPts val="1400"/>
              <a:buNone/>
            </a:pPr>
            <a:r>
              <a:t/>
            </a:r>
            <a:endParaRPr/>
          </a:p>
        </p:txBody>
      </p:sp>
      <p:sp>
        <p:nvSpPr>
          <p:cNvPr id="394" name="Google Shape;394;g2b790e7f309_0_6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5e11802ac4_0_6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g25e11802ac4_0_6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reservoir</a:t>
            </a:r>
            <a:r>
              <a:rPr b="1" lang="en-US"/>
              <a:t>s.</a:t>
            </a:r>
            <a:endParaRPr/>
          </a:p>
        </p:txBody>
      </p:sp>
      <p:sp>
        <p:nvSpPr>
          <p:cNvPr id="404" name="Google Shape;404;g25e11802ac4_0_6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5e11802ac4_0_8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g25e11802ac4_0_8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is not a reservoir. This body of water is natural, not man-made. </a:t>
            </a:r>
            <a:endParaRPr/>
          </a:p>
        </p:txBody>
      </p:sp>
      <p:sp>
        <p:nvSpPr>
          <p:cNvPr id="411" name="Google Shape;411;g25e11802ac4_0_8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5e11802ac4_0_7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g25e11802ac4_0_7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This is also not a reservoir. This body of water is also natural, not man-made. </a:t>
            </a:r>
            <a:endParaRPr/>
          </a:p>
          <a:p>
            <a:pPr indent="0" lvl="0" marL="0" rtl="0" algn="l">
              <a:lnSpc>
                <a:spcPct val="100000"/>
              </a:lnSpc>
              <a:spcBef>
                <a:spcPts val="0"/>
              </a:spcBef>
              <a:spcAft>
                <a:spcPts val="0"/>
              </a:spcAft>
              <a:buClr>
                <a:schemeClr val="dk1"/>
              </a:buClr>
              <a:buSzPts val="1200"/>
              <a:buFont typeface="Calibri"/>
              <a:buNone/>
            </a:pPr>
            <a:r>
              <a:t/>
            </a:r>
            <a:endParaRPr/>
          </a:p>
        </p:txBody>
      </p:sp>
      <p:sp>
        <p:nvSpPr>
          <p:cNvPr id="420" name="Google Shape;420;g25e11802ac4_0_7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5e11802ac4_0_8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g25e11802ac4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429" name="Google Shape;429;g25e11802ac4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7430209113_0_14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g27430209113_0_14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of these is a reservoir?</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right picture.]</a:t>
            </a:r>
            <a:endParaRPr/>
          </a:p>
        </p:txBody>
      </p:sp>
      <p:sp>
        <p:nvSpPr>
          <p:cNvPr id="435" name="Google Shape;435;g27430209113_0_14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b807f687a5_1_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2b807f687a5_1_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of these is a reservoir?</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right picture.]</a:t>
            </a:r>
            <a:endParaRPr/>
          </a:p>
        </p:txBody>
      </p:sp>
      <p:sp>
        <p:nvSpPr>
          <p:cNvPr id="446" name="Google Shape;446;g2b807f687a5_1_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5e11802ac4_0_2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g25e11802ac4_0_2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458" name="Google Shape;458;g25e11802ac4_0_2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5" name="Google Shape;145;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a613fe29c9_2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g2a613fe29c9_2_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rPr lang="en-US"/>
              <a:t>A reservoir is a man-made, large body of water surrounded by land. </a:t>
            </a:r>
            <a:endParaRPr/>
          </a:p>
        </p:txBody>
      </p:sp>
      <p:sp>
        <p:nvSpPr>
          <p:cNvPr id="465" name="Google Shape;465;g2a613fe29c9_2_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5e11802ac4_0_19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g25e11802ac4_0_19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reservoir</a:t>
            </a:r>
            <a:r>
              <a:rPr lang="en-US">
                <a:solidFill>
                  <a:srgbClr val="242424"/>
                </a:solidFill>
              </a:rPr>
              <a:t>. </a:t>
            </a:r>
            <a:endParaRPr/>
          </a:p>
        </p:txBody>
      </p:sp>
      <p:sp>
        <p:nvSpPr>
          <p:cNvPr id="473" name="Google Shape;473;g25e11802ac4_0_19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5e11802ac4_0_18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g25e11802ac4_0_18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 </a:t>
            </a:r>
            <a:r>
              <a:rPr b="1" lang="en-US">
                <a:solidFill>
                  <a:srgbClr val="242424"/>
                </a:solidFill>
              </a:rPr>
              <a:t>reservoirs</a:t>
            </a:r>
            <a:r>
              <a:rPr b="1" lang="en-US">
                <a:solidFill>
                  <a:srgbClr val="242424"/>
                </a:solidFill>
              </a:rPr>
              <a:t> </a:t>
            </a:r>
            <a:r>
              <a:rPr lang="en-US">
                <a:solidFill>
                  <a:srgbClr val="242424"/>
                </a:solidFill>
              </a:rPr>
              <a:t>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reservoirs</a:t>
            </a:r>
            <a:r>
              <a:rPr b="1" lang="en-US"/>
              <a:t>.</a:t>
            </a:r>
            <a:endParaRPr>
              <a:solidFill>
                <a:schemeClr val="dk1"/>
              </a:solidFill>
            </a:endParaRPr>
          </a:p>
        </p:txBody>
      </p:sp>
      <p:sp>
        <p:nvSpPr>
          <p:cNvPr id="484" name="Google Shape;484;g25e11802ac4_0_18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a613fe29c9_2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g2a613fe29c9_2_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Choose the one correct picture of a </a:t>
            </a:r>
            <a:r>
              <a:rPr b="1" lang="en-US"/>
              <a:t>reservoir</a:t>
            </a:r>
            <a:r>
              <a:rPr b="1" lang="en-US"/>
              <a:t> </a:t>
            </a:r>
            <a:r>
              <a:rPr lang="en-US"/>
              <a:t>from these four choices.</a:t>
            </a:r>
            <a:endParaRPr/>
          </a:p>
        </p:txBody>
      </p:sp>
      <p:sp>
        <p:nvSpPr>
          <p:cNvPr id="506" name="Google Shape;506;g2a613fe29c9_2_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b805786743_0_1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g2b805786743_0_1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This is the picture that shows a reservoir</a:t>
            </a:r>
            <a:r>
              <a:rPr b="1" lang="en-US"/>
              <a:t>.</a:t>
            </a:r>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526" name="Google Shape;526;g2b805786743_0_1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25e11802ac4_0_2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6" name="Google Shape;546;g25e11802ac4_0_2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 reservoir.</a:t>
            </a:r>
            <a:endParaRPr>
              <a:solidFill>
                <a:schemeClr val="dk1"/>
              </a:solidFill>
            </a:endParaRPr>
          </a:p>
        </p:txBody>
      </p:sp>
      <p:sp>
        <p:nvSpPr>
          <p:cNvPr id="547" name="Google Shape;547;g25e11802ac4_0_2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5e11802ac4_0_2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g25e11802ac4_0_21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a:t>Choose the correct definition of a </a:t>
            </a:r>
            <a:r>
              <a:rPr b="1" lang="en-US"/>
              <a:t>reservoir</a:t>
            </a:r>
            <a:r>
              <a:rPr b="1" lang="en-US"/>
              <a:t> </a:t>
            </a:r>
            <a:r>
              <a:rPr lang="en-US"/>
              <a:t>from the choices below.</a:t>
            </a:r>
            <a:endParaRPr sz="1200">
              <a:solidFill>
                <a:schemeClr val="dk1"/>
              </a:solidFill>
            </a:endParaRPr>
          </a:p>
        </p:txBody>
      </p:sp>
      <p:sp>
        <p:nvSpPr>
          <p:cNvPr id="570" name="Google Shape;570;g25e11802ac4_0_21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b805786743_0_1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g2b805786743_0_1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Choose the correct definition of a </a:t>
            </a:r>
            <a:r>
              <a:rPr b="1" lang="en-US"/>
              <a:t>reservoir</a:t>
            </a:r>
            <a:r>
              <a:rPr b="1" lang="en-US"/>
              <a:t> </a:t>
            </a:r>
            <a:r>
              <a:rPr lang="en-US"/>
              <a:t>from the choices below.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400"/>
              <a:buFont typeface="Arial"/>
              <a:buNone/>
            </a:pPr>
            <a:r>
              <a:rPr lang="en-US"/>
              <a:t>[A. A man-made, large body of water surrounded by land.]</a:t>
            </a:r>
            <a:endParaRPr/>
          </a:p>
          <a:p>
            <a:pPr indent="0" lvl="0" marL="0" marR="0" rtl="0" algn="l">
              <a:lnSpc>
                <a:spcPct val="100000"/>
              </a:lnSpc>
              <a:spcBef>
                <a:spcPts val="0"/>
              </a:spcBef>
              <a:spcAft>
                <a:spcPts val="0"/>
              </a:spcAft>
              <a:buSzPts val="1400"/>
              <a:buNone/>
            </a:pPr>
            <a:r>
              <a:t/>
            </a:r>
            <a:endParaRPr/>
          </a:p>
        </p:txBody>
      </p:sp>
      <p:sp>
        <p:nvSpPr>
          <p:cNvPr id="591" name="Google Shape;591;g2b805786743_0_1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5e11802ac4_0_23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g25e11802ac4_0_23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 </a:t>
            </a:r>
            <a:r>
              <a:rPr b="1" lang="en-US"/>
              <a:t>reservoir</a:t>
            </a:r>
            <a:r>
              <a:rPr b="1" lang="en-US"/>
              <a:t>: </a:t>
            </a:r>
            <a:r>
              <a:rPr lang="en-US"/>
              <a:t>A man-made, large body of water surrounded by land.</a:t>
            </a:r>
            <a:endParaRPr>
              <a:solidFill>
                <a:schemeClr val="dk1"/>
              </a:solidFill>
            </a:endParaRPr>
          </a:p>
        </p:txBody>
      </p:sp>
      <p:sp>
        <p:nvSpPr>
          <p:cNvPr id="613" name="Google Shape;613;g25e11802ac4_0_23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5e11802ac4_0_23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6" name="Google Shape;636;g25e11802ac4_0_23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Choose the correct example of a </a:t>
            </a:r>
            <a:r>
              <a:rPr b="1" lang="en-US"/>
              <a:t>reservoir</a:t>
            </a:r>
            <a:r>
              <a:rPr lang="en-US"/>
              <a:t> from the choices below.</a:t>
            </a:r>
            <a:endParaRPr sz="1200">
              <a:solidFill>
                <a:schemeClr val="dk1"/>
              </a:solidFill>
            </a:endParaRPr>
          </a:p>
        </p:txBody>
      </p:sp>
      <p:sp>
        <p:nvSpPr>
          <p:cNvPr id="637" name="Google Shape;637;g25e11802ac4_0_23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a5a1442303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g2a5a1442303_0_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An ecosystem is an area where living and nonliving things interact.</a:t>
            </a:r>
            <a:endParaRPr/>
          </a:p>
          <a:p>
            <a:pPr indent="0" lvl="0" marL="0" rtl="0" algn="l">
              <a:lnSpc>
                <a:spcPct val="100000"/>
              </a:lnSpc>
              <a:spcBef>
                <a:spcPts val="0"/>
              </a:spcBef>
              <a:spcAft>
                <a:spcPts val="0"/>
              </a:spcAft>
              <a:buSzPts val="1400"/>
              <a:buNone/>
            </a:pPr>
            <a:r>
              <a:t/>
            </a:r>
            <a:endParaRPr/>
          </a:p>
        </p:txBody>
      </p:sp>
      <p:sp>
        <p:nvSpPr>
          <p:cNvPr id="151" name="Google Shape;151;g2a5a1442303_0_2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b805786743_0_1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7" name="Google Shape;657;g2b805786743_0_1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“A large body of water that is formed using a dam” is correct! This is an example of a </a:t>
            </a:r>
            <a:r>
              <a:rPr b="1" lang="en-US"/>
              <a:t>reservoir</a:t>
            </a:r>
            <a:r>
              <a:rPr b="1" lang="en-US"/>
              <a:t>.</a:t>
            </a:r>
            <a:endParaRPr/>
          </a:p>
          <a:p>
            <a:pPr indent="0" lvl="0" marL="0" rtl="0" algn="l">
              <a:lnSpc>
                <a:spcPct val="100000"/>
              </a:lnSpc>
              <a:spcBef>
                <a:spcPts val="0"/>
              </a:spcBef>
              <a:spcAft>
                <a:spcPts val="0"/>
              </a:spcAft>
              <a:buSzPts val="1400"/>
              <a:buNone/>
            </a:pPr>
            <a:r>
              <a:t/>
            </a:r>
            <a:endParaRPr/>
          </a:p>
        </p:txBody>
      </p:sp>
      <p:sp>
        <p:nvSpPr>
          <p:cNvPr id="658" name="Google Shape;658;g2b805786743_0_1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25e11802ac4_0_25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9" name="Google Shape;679;g25e11802ac4_0_25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 </a:t>
            </a:r>
            <a:r>
              <a:rPr b="1" lang="en-US" sz="1100"/>
              <a:t>reservoir</a:t>
            </a:r>
            <a:r>
              <a:rPr lang="en-US" sz="1100"/>
              <a:t>: </a:t>
            </a:r>
            <a:r>
              <a:rPr lang="en-US"/>
              <a:t>A large body of water that is formed using a dam.</a:t>
            </a:r>
            <a:endParaRPr sz="1100">
              <a:solidFill>
                <a:schemeClr val="dk1"/>
              </a:solidFill>
            </a:endParaRPr>
          </a:p>
        </p:txBody>
      </p:sp>
      <p:sp>
        <p:nvSpPr>
          <p:cNvPr id="680" name="Google Shape;680;g25e11802ac4_0_25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25e11802ac4_0_25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4" name="Google Shape;704;g25e11802ac4_0_25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 </a:t>
            </a:r>
            <a:r>
              <a:rPr b="1" lang="en-US"/>
              <a:t>reservoirs</a:t>
            </a:r>
            <a:r>
              <a:rPr b="1" lang="en-US"/>
              <a:t> </a:t>
            </a:r>
            <a:r>
              <a:rPr lang="en-US"/>
              <a:t>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705" name="Google Shape;705;g25e11802ac4_0_25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2b807f687a5_1_1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5" name="Google Shape;725;g2b807f687a5_1_1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100"/>
              <a:t>“Reservoirs can offer electricity to homes and recreation” That is correct! This is an example of how </a:t>
            </a:r>
            <a:r>
              <a:rPr b="1" lang="en-US" sz="1100"/>
              <a:t>reservoirs</a:t>
            </a:r>
            <a:r>
              <a:rPr lang="en-US" sz="1100"/>
              <a:t> impact your life.</a:t>
            </a:r>
            <a:endParaRPr/>
          </a:p>
          <a:p>
            <a:pPr indent="0" lvl="0" marL="0" rtl="0" algn="l">
              <a:lnSpc>
                <a:spcPct val="100000"/>
              </a:lnSpc>
              <a:spcBef>
                <a:spcPts val="0"/>
              </a:spcBef>
              <a:spcAft>
                <a:spcPts val="0"/>
              </a:spcAft>
              <a:buSzPts val="1400"/>
              <a:buNone/>
            </a:pPr>
            <a:r>
              <a:t/>
            </a:r>
            <a:endParaRPr/>
          </a:p>
        </p:txBody>
      </p:sp>
      <p:sp>
        <p:nvSpPr>
          <p:cNvPr id="726" name="Google Shape;726;g2b807f687a5_1_1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25e11802ac4_0_26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7" name="Google Shape;747;g25e11802ac4_0_26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solidFill>
                  <a:schemeClr val="dk1"/>
                </a:solidFill>
              </a:rPr>
              <a:t>Here is the Frayer Model with a picture, definition, example, and a correct response to “how d</a:t>
            </a:r>
            <a:r>
              <a:rPr lang="en-US" sz="1100"/>
              <a:t>o </a:t>
            </a:r>
            <a:r>
              <a:rPr b="1" lang="en-US" sz="1100"/>
              <a:t>reservoirs</a:t>
            </a:r>
            <a:r>
              <a:rPr b="1" lang="en-US" sz="1100">
                <a:solidFill>
                  <a:schemeClr val="dk1"/>
                </a:solidFill>
              </a:rPr>
              <a:t> </a:t>
            </a:r>
            <a:r>
              <a:rPr lang="en-US" sz="1100">
                <a:solidFill>
                  <a:schemeClr val="dk1"/>
                </a:solidFill>
              </a:rPr>
              <a:t>impact my life?”: </a:t>
            </a:r>
            <a:r>
              <a:rPr lang="en-US" sz="1100"/>
              <a:t>Reservoirs can offer electricity to homes and recreation</a:t>
            </a:r>
            <a:endParaRPr sz="1100"/>
          </a:p>
        </p:txBody>
      </p:sp>
      <p:sp>
        <p:nvSpPr>
          <p:cNvPr id="748" name="Google Shape;748;g25e11802ac4_0_26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3" name="Google Shape;773;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774" name="Google Shape;774;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2b790e7f309_0_1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0" name="Google Shape;780;g2b790e7f309_0_1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rPr lang="en-US"/>
              <a:t>A </a:t>
            </a:r>
            <a:r>
              <a:rPr b="1" lang="en-US"/>
              <a:t>reservoir</a:t>
            </a:r>
            <a:r>
              <a:rPr lang="en-US"/>
              <a:t> is a man-made, large body of water surrounded by land.</a:t>
            </a:r>
            <a:endParaRPr/>
          </a:p>
        </p:txBody>
      </p:sp>
      <p:sp>
        <p:nvSpPr>
          <p:cNvPr id="781" name="Google Shape;781;g2b790e7f309_0_1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2b790e7f309_0_1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8" name="Google Shape;788;g2b790e7f309_0_1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Our “big question” is: </a:t>
            </a:r>
            <a:r>
              <a:rPr b="1" lang="en-US"/>
              <a:t>What are the differences between lakes, oceans, ponds, reservoirs, and rivers?</a:t>
            </a:r>
            <a:endParaRPr/>
          </a:p>
          <a:p>
            <a:pPr indent="0" lvl="0" marL="0" rtl="0" algn="l">
              <a:lnSpc>
                <a:spcPct val="100000"/>
              </a:lnSpc>
              <a:spcBef>
                <a:spcPts val="0"/>
              </a:spcBef>
              <a:spcAft>
                <a:spcPts val="0"/>
              </a:spcAft>
              <a:buSzPts val="1400"/>
              <a:buNone/>
            </a:pPr>
            <a:r>
              <a:rPr lang="en-US"/>
              <a:t>Does anyone have any additional examples to share that haven’t been discussed yet?</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789" name="Google Shape;789;g2b790e7f309_0_1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28d164d3bd8_0_1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1" name="Google Shape;801;g28d164d3bd8_0_1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800"/>
              <a:buFont typeface="Arial"/>
              <a:buNone/>
            </a:pPr>
            <a:r>
              <a:rPr lang="en-US"/>
              <a:t>Click the link above for an extension video about dams and reservoirs. Jot down 2 or 3 new facts that you learn about dams or reservoirs. Discuss them as a class.</a:t>
            </a:r>
            <a:endParaRPr/>
          </a:p>
        </p:txBody>
      </p:sp>
      <p:sp>
        <p:nvSpPr>
          <p:cNvPr id="802" name="Google Shape;802;g28d164d3bd8_0_1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2" name="Google Shape;812;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813" name="Google Shape;813;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a5a1442303_0_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g2a5a1442303_0_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Aquatic means something living, growing, or often found in water.</a:t>
            </a:r>
            <a:endParaRPr/>
          </a:p>
        </p:txBody>
      </p:sp>
      <p:sp>
        <p:nvSpPr>
          <p:cNvPr id="159" name="Google Shape;159;g2a5a1442303_0_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8" name="Google Shape;818;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b807f687a5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g2b807f687a5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lake is a natural, large body of water surrounded by land</a:t>
            </a:r>
            <a:r>
              <a:rPr lang="en-US"/>
              <a:t>.</a:t>
            </a:r>
            <a:endParaRPr/>
          </a:p>
        </p:txBody>
      </p:sp>
      <p:sp>
        <p:nvSpPr>
          <p:cNvPr id="167" name="Google Shape;167;g2b807f687a5_1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175" name="Google Shape;175;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a5a1442303_0_3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g2a5a1442303_0_3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ecosystem is where ______ and _______ things interact.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[living, non-living]</a:t>
            </a:r>
            <a:endParaRPr/>
          </a:p>
        </p:txBody>
      </p:sp>
      <p:sp>
        <p:nvSpPr>
          <p:cNvPr id="181" name="Google Shape;181;g2a5a1442303_0_37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4"/>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6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9" name="Google Shape;39;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 name="Google Shape;45;p6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2" name="Google Shape;52;p7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3" name="Google Shape;53;p7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p7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7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3"/>
          <p:cNvSpPr/>
          <p:nvPr>
            <p:ph idx="2" type="pic"/>
          </p:nvPr>
        </p:nvSpPr>
        <p:spPr>
          <a:xfrm>
            <a:off x="1792288" y="612775"/>
            <a:ext cx="5486400" cy="4114800"/>
          </a:xfrm>
          <a:prstGeom prst="rect">
            <a:avLst/>
          </a:prstGeom>
          <a:noFill/>
          <a:ln>
            <a:noFill/>
          </a:ln>
        </p:spPr>
      </p:sp>
      <p:sp>
        <p:nvSpPr>
          <p:cNvPr id="68" name="Google Shape;68;p7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11" Type="http://schemas.openxmlformats.org/officeDocument/2006/relationships/image" Target="../media/image16.png"/><Relationship Id="rId10" Type="http://schemas.openxmlformats.org/officeDocument/2006/relationships/image" Target="../media/image17.png"/><Relationship Id="rId12" Type="http://schemas.openxmlformats.org/officeDocument/2006/relationships/image" Target="../media/image8.png"/><Relationship Id="rId9" Type="http://schemas.openxmlformats.org/officeDocument/2006/relationships/image" Target="../media/image4.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4.png"/><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31.png"/><Relationship Id="rId5"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4.jp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7.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7.png"/><Relationship Id="rId4" Type="http://schemas.openxmlformats.org/officeDocument/2006/relationships/image" Target="../media/image35.png"/><Relationship Id="rId5"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7.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8.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8.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8.png"/><Relationship Id="rId4" Type="http://schemas.openxmlformats.org/officeDocument/2006/relationships/image" Target="../media/image35.png"/><Relationship Id="rId5"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8.png"/><Relationship Id="rId4" Type="http://schemas.openxmlformats.org/officeDocument/2006/relationships/image" Target="../media/image35.png"/><Relationship Id="rId5"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8.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8.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20.png"/><Relationship Id="rId7" Type="http://schemas.openxmlformats.org/officeDocument/2006/relationships/image" Target="../media/image5.png"/><Relationship Id="rId8" Type="http://schemas.openxmlformats.org/officeDocument/2006/relationships/image" Target="../media/image2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7.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7.png"/><Relationship Id="rId4" Type="http://schemas.openxmlformats.org/officeDocument/2006/relationships/image" Target="../media/image32.png"/><Relationship Id="rId5"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7.png"/><Relationship Id="rId4" Type="http://schemas.openxmlformats.org/officeDocument/2006/relationships/image" Target="../media/image32.png"/><Relationship Id="rId5"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7.png"/><Relationship Id="rId4" Type="http://schemas.openxmlformats.org/officeDocument/2006/relationships/image" Target="../media/image36.png"/><Relationship Id="rId5"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7.png"/><Relationship Id="rId4" Type="http://schemas.openxmlformats.org/officeDocument/2006/relationships/image" Target="../media/image36.png"/><Relationship Id="rId5"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8.png"/><Relationship Id="rId4" Type="http://schemas.openxmlformats.org/officeDocument/2006/relationships/image" Target="../media/image42.png"/><Relationship Id="rId5" Type="http://schemas.openxmlformats.org/officeDocument/2006/relationships/image" Target="../media/image41.png"/><Relationship Id="rId6"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8.png"/><Relationship Id="rId4" Type="http://schemas.openxmlformats.org/officeDocument/2006/relationships/image" Target="../media/image42.png"/><Relationship Id="rId5" Type="http://schemas.openxmlformats.org/officeDocument/2006/relationships/image" Target="../media/image41.png"/><Relationship Id="rId6"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3.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7.png"/><Relationship Id="rId4" Type="http://schemas.openxmlformats.org/officeDocument/2006/relationships/image" Target="../media/image20.png"/><Relationship Id="rId5" Type="http://schemas.openxmlformats.org/officeDocument/2006/relationships/image" Target="../media/image5.png"/><Relationship Id="rId6" Type="http://schemas.openxmlformats.org/officeDocument/2006/relationships/image" Target="../media/image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7.png"/><Relationship Id="rId4" Type="http://schemas.openxmlformats.org/officeDocument/2006/relationships/image" Target="../media/image20.png"/><Relationship Id="rId5" Type="http://schemas.openxmlformats.org/officeDocument/2006/relationships/image" Target="../media/image5.png"/><Relationship Id="rId6" Type="http://schemas.openxmlformats.org/officeDocument/2006/relationships/image" Target="../media/image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9.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3.png"/><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20.png"/><Relationship Id="rId7" Type="http://schemas.openxmlformats.org/officeDocument/2006/relationships/image" Target="../media/image5.png"/><Relationship Id="rId8" Type="http://schemas.openxmlformats.org/officeDocument/2006/relationships/image" Target="../media/image2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hyperlink" Target="https://www.youtube.com/watch?v=OUpZHFx-GxM&amp;ab_channel=InterestingEngineering" TargetMode="External"/><Relationship Id="rId4" Type="http://schemas.openxmlformats.org/officeDocument/2006/relationships/image" Target="../media/image49.png"/><Relationship Id="rId5" Type="http://schemas.openxmlformats.org/officeDocument/2006/relationships/image" Target="../media/image53.png"/><Relationship Id="rId6" Type="http://schemas.openxmlformats.org/officeDocument/2006/relationships/image" Target="../media/image5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56.jpg"/><Relationship Id="rId4" Type="http://schemas.openxmlformats.org/officeDocument/2006/relationships/image" Target="../media/image55.png"/><Relationship Id="rId5" Type="http://schemas.openxmlformats.org/officeDocument/2006/relationships/image" Target="../media/image5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08" name="Google Shape;108;p1"/>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109" name="Google Shape;109;p1"/>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110" name="Google Shape;110;p1"/>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pic>
        <p:nvPicPr>
          <p:cNvPr descr="Labor" id="111" name="Google Shape;111;p1"/>
          <p:cNvPicPr preferRelativeResize="0"/>
          <p:nvPr/>
        </p:nvPicPr>
        <p:blipFill rotWithShape="1">
          <a:blip r:embed="rId12">
            <a:alphaModFix/>
          </a:blip>
          <a:srcRect b="0" l="0" r="0" t="0"/>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cap="flat" cmpd="sng" w="25400">
            <a:solidFill>
              <a:srgbClr val="FF932B"/>
            </a:solidFill>
            <a:prstDash val="solid"/>
            <a:round/>
            <a:headEnd len="sm" w="sm" type="none"/>
            <a:tailEnd len="sm" w="sm" type="none"/>
          </a:ln>
        </p:spPr>
      </p:cxnSp>
      <p:cxnSp>
        <p:nvCxnSpPr>
          <p:cNvPr id="116" name="Google Shape;116;p1"/>
          <p:cNvCxnSpPr>
            <a:stCxn id="117" idx="4"/>
            <a:endCxn id="114" idx="2"/>
          </p:cNvCxnSpPr>
          <p:nvPr/>
        </p:nvCxnSpPr>
        <p:spPr>
          <a:xfrm>
            <a:off x="4587304" y="56668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118" name="Google Shape;118;p1"/>
          <p:cNvCxnSpPr/>
          <p:nvPr/>
        </p:nvCxnSpPr>
        <p:spPr>
          <a:xfrm>
            <a:off x="4452593" y="5618269"/>
            <a:ext cx="78900" cy="0"/>
          </a:xfrm>
          <a:prstGeom prst="straightConnector1">
            <a:avLst/>
          </a:prstGeom>
          <a:noFill/>
          <a:ln cap="flat" cmpd="sng" w="25400">
            <a:solidFill>
              <a:srgbClr val="FF932B"/>
            </a:solidFill>
            <a:prstDash val="solid"/>
            <a:round/>
            <a:headEnd len="sm" w="sm" type="none"/>
            <a:tailEnd len="sm" w="sm" type="none"/>
          </a:ln>
        </p:spPr>
      </p:cxnSp>
      <p:cxnSp>
        <p:nvCxnSpPr>
          <p:cNvPr id="119" name="Google Shape;119;p1"/>
          <p:cNvCxnSpPr/>
          <p:nvPr/>
        </p:nvCxnSpPr>
        <p:spPr>
          <a:xfrm>
            <a:off x="4643028" y="5616627"/>
            <a:ext cx="80400" cy="0"/>
          </a:xfrm>
          <a:prstGeom prst="straightConnector1">
            <a:avLst/>
          </a:prstGeom>
          <a:noFill/>
          <a:ln cap="flat" cmpd="sng" w="25400">
            <a:solidFill>
              <a:srgbClr val="FF932B"/>
            </a:solidFill>
            <a:prstDash val="solid"/>
            <a:round/>
            <a:headEnd len="sm" w="sm" type="none"/>
            <a:tailEnd len="sm" w="sm" type="none"/>
          </a:ln>
        </p:spPr>
      </p:cxnSp>
      <p:sp>
        <p:nvSpPr>
          <p:cNvPr id="117" name="Google Shape;117;p1"/>
          <p:cNvSpPr/>
          <p:nvPr/>
        </p:nvSpPr>
        <p:spPr>
          <a:xfrm>
            <a:off x="4531654" y="55696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descr="Questions" id="191" name="Google Shape;191;g2b805786743_0_14"/>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g2b805786743_0_14"/>
          <p:cNvSpPr txBox="1"/>
          <p:nvPr/>
        </p:nvSpPr>
        <p:spPr>
          <a:xfrm>
            <a:off x="983850" y="416675"/>
            <a:ext cx="7772100" cy="1169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b="0" i="0" lang="en-US" sz="3500" u="none" cap="none" strike="noStrike">
                <a:solidFill>
                  <a:srgbClr val="000000"/>
                </a:solidFill>
                <a:latin typeface="Calibri"/>
                <a:ea typeface="Calibri"/>
                <a:cs typeface="Calibri"/>
                <a:sym typeface="Calibri"/>
              </a:rPr>
              <a:t>An ecosystem is where </a:t>
            </a:r>
            <a:r>
              <a:rPr b="0" i="0" lang="en-US" sz="3500" u="sng" cap="none" strike="noStrike">
                <a:solidFill>
                  <a:srgbClr val="FF0000"/>
                </a:solidFill>
                <a:latin typeface="Calibri"/>
                <a:ea typeface="Calibri"/>
                <a:cs typeface="Calibri"/>
                <a:sym typeface="Calibri"/>
              </a:rPr>
              <a:t>living</a:t>
            </a:r>
            <a:r>
              <a:rPr b="0" i="0" lang="en-US" sz="3500" u="none" cap="none" strike="noStrike">
                <a:solidFill>
                  <a:srgbClr val="000000"/>
                </a:solidFill>
                <a:latin typeface="Calibri"/>
                <a:ea typeface="Calibri"/>
                <a:cs typeface="Calibri"/>
                <a:sym typeface="Calibri"/>
              </a:rPr>
              <a:t> and </a:t>
            </a:r>
            <a:r>
              <a:rPr b="0" i="0" lang="en-US" sz="3500" u="sng" cap="none" strike="noStrike">
                <a:solidFill>
                  <a:srgbClr val="FF0000"/>
                </a:solidFill>
                <a:latin typeface="Calibri"/>
                <a:ea typeface="Calibri"/>
                <a:cs typeface="Calibri"/>
                <a:sym typeface="Calibri"/>
              </a:rPr>
              <a:t>non-living</a:t>
            </a:r>
            <a:r>
              <a:rPr b="0" i="0" lang="en-US" sz="3500" u="none" cap="none" strike="noStrike">
                <a:solidFill>
                  <a:srgbClr val="000000"/>
                </a:solidFill>
                <a:latin typeface="Calibri"/>
                <a:ea typeface="Calibri"/>
                <a:cs typeface="Calibri"/>
                <a:sym typeface="Calibri"/>
              </a:rPr>
              <a:t> things interact.</a:t>
            </a:r>
            <a:endParaRPr b="0" i="0" sz="3500" u="none" cap="none" strike="noStrike">
              <a:solidFill>
                <a:srgbClr val="000000"/>
              </a:solidFill>
              <a:latin typeface="Arial"/>
              <a:ea typeface="Arial"/>
              <a:cs typeface="Arial"/>
              <a:sym typeface="Arial"/>
            </a:endParaRPr>
          </a:p>
        </p:txBody>
      </p:sp>
      <p:pic>
        <p:nvPicPr>
          <p:cNvPr id="193" name="Google Shape;193;g2b805786743_0_14"/>
          <p:cNvPicPr preferRelativeResize="0"/>
          <p:nvPr/>
        </p:nvPicPr>
        <p:blipFill rotWithShape="1">
          <a:blip r:embed="rId4">
            <a:alphaModFix/>
          </a:blip>
          <a:srcRect b="0" l="0" r="0" t="0"/>
          <a:stretch/>
        </p:blipFill>
        <p:spPr>
          <a:xfrm>
            <a:off x="1085125" y="2242675"/>
            <a:ext cx="6973750" cy="3919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descr="Questions" id="199" name="Google Shape;199;g2a613fe29c9_4_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g2a613fe29c9_4_0"/>
          <p:cNvSpPr txBox="1"/>
          <p:nvPr/>
        </p:nvSpPr>
        <p:spPr>
          <a:xfrm>
            <a:off x="983850" y="416675"/>
            <a:ext cx="77721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b="0" i="0" lang="en-US" sz="3200" u="none" cap="none" strike="noStrike">
                <a:solidFill>
                  <a:srgbClr val="000000"/>
                </a:solidFill>
                <a:latin typeface="Calibri"/>
                <a:ea typeface="Calibri"/>
                <a:cs typeface="Calibri"/>
                <a:sym typeface="Calibri"/>
              </a:rPr>
              <a:t>Aquatic means living, growing, or often found in/on…</a:t>
            </a:r>
            <a:endParaRPr b="0" i="0" sz="3200" u="none" cap="none" strike="noStrike">
              <a:solidFill>
                <a:srgbClr val="000000"/>
              </a:solidFill>
              <a:latin typeface="Arial"/>
              <a:ea typeface="Arial"/>
              <a:cs typeface="Arial"/>
              <a:sym typeface="Arial"/>
            </a:endParaRPr>
          </a:p>
        </p:txBody>
      </p:sp>
      <p:pic>
        <p:nvPicPr>
          <p:cNvPr id="201" name="Google Shape;201;g2a613fe29c9_4_0"/>
          <p:cNvPicPr preferRelativeResize="0"/>
          <p:nvPr/>
        </p:nvPicPr>
        <p:blipFill rotWithShape="1">
          <a:blip r:embed="rId4">
            <a:alphaModFix/>
          </a:blip>
          <a:srcRect b="0" l="0" r="0" t="0"/>
          <a:stretch/>
        </p:blipFill>
        <p:spPr>
          <a:xfrm>
            <a:off x="4572000" y="3597825"/>
            <a:ext cx="4293524" cy="2862349"/>
          </a:xfrm>
          <a:prstGeom prst="rect">
            <a:avLst/>
          </a:prstGeom>
          <a:noFill/>
          <a:ln>
            <a:noFill/>
          </a:ln>
        </p:spPr>
      </p:pic>
      <p:sp>
        <p:nvSpPr>
          <p:cNvPr id="202" name="Google Shape;202;g2a613fe29c9_4_0"/>
          <p:cNvSpPr txBox="1"/>
          <p:nvPr/>
        </p:nvSpPr>
        <p:spPr>
          <a:xfrm>
            <a:off x="435750" y="2185200"/>
            <a:ext cx="3000000" cy="12438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15000"/>
              </a:lnSpc>
              <a:spcBef>
                <a:spcPts val="0"/>
              </a:spcBef>
              <a:spcAft>
                <a:spcPts val="0"/>
              </a:spcAft>
              <a:buClr>
                <a:schemeClr val="dk1"/>
              </a:buClr>
              <a:buSzPts val="3200"/>
              <a:buFont typeface="Arial"/>
              <a:buAutoNum type="alphaUcPeriod"/>
            </a:pPr>
            <a:r>
              <a:rPr b="0" i="0" lang="en-US" sz="3200" u="none" cap="none" strike="noStrike">
                <a:solidFill>
                  <a:schemeClr val="dk1"/>
                </a:solidFill>
                <a:latin typeface="Calibri"/>
                <a:ea typeface="Calibri"/>
                <a:cs typeface="Calibri"/>
                <a:sym typeface="Calibri"/>
              </a:rPr>
              <a:t>land</a:t>
            </a:r>
            <a:endParaRPr b="0" i="0" sz="3200" u="none" cap="none" strike="noStrike">
              <a:solidFill>
                <a:schemeClr val="dk1"/>
              </a:solidFill>
              <a:latin typeface="Arial"/>
              <a:ea typeface="Arial"/>
              <a:cs typeface="Arial"/>
              <a:sym typeface="Arial"/>
            </a:endParaRPr>
          </a:p>
          <a:p>
            <a:pPr indent="-457200" lvl="0" marL="457200" marR="0" rtl="0" algn="l">
              <a:lnSpc>
                <a:spcPct val="115000"/>
              </a:lnSpc>
              <a:spcBef>
                <a:spcPts val="0"/>
              </a:spcBef>
              <a:spcAft>
                <a:spcPts val="0"/>
              </a:spcAft>
              <a:buClr>
                <a:schemeClr val="dk1"/>
              </a:buClr>
              <a:buSzPts val="3200"/>
              <a:buFont typeface="Arial"/>
              <a:buAutoNum type="alphaUcPeriod"/>
            </a:pPr>
            <a:r>
              <a:rPr b="0" i="0" lang="en-US" sz="3200" u="none" cap="none" strike="noStrike">
                <a:solidFill>
                  <a:schemeClr val="dk1"/>
                </a:solidFill>
                <a:latin typeface="Calibri"/>
                <a:ea typeface="Calibri"/>
                <a:cs typeface="Calibri"/>
                <a:sym typeface="Calibri"/>
              </a:rPr>
              <a:t>water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descr="Questions" id="208" name="Google Shape;208;g2b805786743_0_33"/>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g2b805786743_0_33"/>
          <p:cNvSpPr txBox="1"/>
          <p:nvPr/>
        </p:nvSpPr>
        <p:spPr>
          <a:xfrm>
            <a:off x="983850" y="416675"/>
            <a:ext cx="77721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b="0" i="0" lang="en-US" sz="3200" u="none" cap="none" strike="noStrike">
                <a:solidFill>
                  <a:srgbClr val="000000"/>
                </a:solidFill>
                <a:latin typeface="Calibri"/>
                <a:ea typeface="Calibri"/>
                <a:cs typeface="Calibri"/>
                <a:sym typeface="Calibri"/>
              </a:rPr>
              <a:t>Aquatic means living, growing, or often found in/on…</a:t>
            </a:r>
            <a:endParaRPr b="0" i="0" sz="3200" u="none" cap="none" strike="noStrike">
              <a:solidFill>
                <a:srgbClr val="000000"/>
              </a:solidFill>
              <a:latin typeface="Arial"/>
              <a:ea typeface="Arial"/>
              <a:cs typeface="Arial"/>
              <a:sym typeface="Arial"/>
            </a:endParaRPr>
          </a:p>
        </p:txBody>
      </p:sp>
      <p:pic>
        <p:nvPicPr>
          <p:cNvPr id="210" name="Google Shape;210;g2b805786743_0_33"/>
          <p:cNvPicPr preferRelativeResize="0"/>
          <p:nvPr/>
        </p:nvPicPr>
        <p:blipFill rotWithShape="1">
          <a:blip r:embed="rId4">
            <a:alphaModFix/>
          </a:blip>
          <a:srcRect b="0" l="0" r="0" t="0"/>
          <a:stretch/>
        </p:blipFill>
        <p:spPr>
          <a:xfrm>
            <a:off x="4572000" y="3597825"/>
            <a:ext cx="4293524" cy="2862349"/>
          </a:xfrm>
          <a:prstGeom prst="rect">
            <a:avLst/>
          </a:prstGeom>
          <a:noFill/>
          <a:ln>
            <a:noFill/>
          </a:ln>
        </p:spPr>
      </p:pic>
      <p:sp>
        <p:nvSpPr>
          <p:cNvPr id="211" name="Google Shape;211;g2b805786743_0_33"/>
          <p:cNvSpPr txBox="1"/>
          <p:nvPr/>
        </p:nvSpPr>
        <p:spPr>
          <a:xfrm>
            <a:off x="435750" y="2185200"/>
            <a:ext cx="3000000" cy="12438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15000"/>
              </a:lnSpc>
              <a:spcBef>
                <a:spcPts val="0"/>
              </a:spcBef>
              <a:spcAft>
                <a:spcPts val="0"/>
              </a:spcAft>
              <a:buClr>
                <a:schemeClr val="dk1"/>
              </a:buClr>
              <a:buSzPts val="3200"/>
              <a:buFont typeface="Arial"/>
              <a:buAutoNum type="alphaUcPeriod"/>
            </a:pPr>
            <a:r>
              <a:rPr b="0" i="0" lang="en-US" sz="3200" u="none" cap="none" strike="noStrike">
                <a:solidFill>
                  <a:schemeClr val="dk1"/>
                </a:solidFill>
                <a:latin typeface="Calibri"/>
                <a:ea typeface="Calibri"/>
                <a:cs typeface="Calibri"/>
                <a:sym typeface="Calibri"/>
              </a:rPr>
              <a:t>land</a:t>
            </a:r>
            <a:endParaRPr b="0" i="0" sz="3200" u="none" cap="none" strike="noStrike">
              <a:solidFill>
                <a:schemeClr val="dk1"/>
              </a:solidFill>
              <a:latin typeface="Arial"/>
              <a:ea typeface="Arial"/>
              <a:cs typeface="Arial"/>
              <a:sym typeface="Arial"/>
            </a:endParaRPr>
          </a:p>
          <a:p>
            <a:pPr indent="-457200" lvl="0" marL="457200" marR="0" rtl="0" algn="l">
              <a:lnSpc>
                <a:spcPct val="115000"/>
              </a:lnSpc>
              <a:spcBef>
                <a:spcPts val="0"/>
              </a:spcBef>
              <a:spcAft>
                <a:spcPts val="0"/>
              </a:spcAft>
              <a:buClr>
                <a:srgbClr val="FF0000"/>
              </a:buClr>
              <a:buSzPts val="3200"/>
              <a:buFont typeface="Arial"/>
              <a:buAutoNum type="alphaUcPeriod"/>
            </a:pPr>
            <a:r>
              <a:rPr b="0" i="0" lang="en-US" sz="3200" u="none" cap="none" strike="noStrike">
                <a:solidFill>
                  <a:srgbClr val="FF0000"/>
                </a:solidFill>
                <a:latin typeface="Calibri"/>
                <a:ea typeface="Calibri"/>
                <a:cs typeface="Calibri"/>
                <a:sym typeface="Calibri"/>
              </a:rPr>
              <a:t>water</a:t>
            </a:r>
            <a:endParaRPr b="0" i="0" sz="1400" u="none" cap="none" strike="noStrike">
              <a:solidFill>
                <a:srgbClr val="FF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descr="Questions" id="217" name="Google Shape;217;g2b807f687a5_1_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g2b807f687a5_1_9"/>
          <p:cNvSpPr txBox="1"/>
          <p:nvPr/>
        </p:nvSpPr>
        <p:spPr>
          <a:xfrm>
            <a:off x="983850" y="416675"/>
            <a:ext cx="77721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lang="en-US" sz="3200">
                <a:latin typeface="Calibri"/>
                <a:ea typeface="Calibri"/>
                <a:cs typeface="Calibri"/>
                <a:sym typeface="Calibri"/>
              </a:rPr>
              <a:t>A lake is a _____, large body of water surrounded by land.</a:t>
            </a:r>
            <a:endParaRPr b="0" i="0" sz="3200" u="none" cap="none" strike="noStrike">
              <a:solidFill>
                <a:srgbClr val="000000"/>
              </a:solidFill>
              <a:latin typeface="Arial"/>
              <a:ea typeface="Arial"/>
              <a:cs typeface="Arial"/>
              <a:sym typeface="Arial"/>
            </a:endParaRPr>
          </a:p>
        </p:txBody>
      </p:sp>
      <p:sp>
        <p:nvSpPr>
          <p:cNvPr id="219" name="Google Shape;219;g2b807f687a5_1_9"/>
          <p:cNvSpPr txBox="1"/>
          <p:nvPr/>
        </p:nvSpPr>
        <p:spPr>
          <a:xfrm>
            <a:off x="435750" y="2185200"/>
            <a:ext cx="3000000" cy="12438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man-made</a:t>
            </a:r>
            <a:endParaRPr b="0" i="0" sz="3200" u="none" cap="none" strike="noStrike">
              <a:solidFill>
                <a:schemeClr val="dk1"/>
              </a:solidFill>
              <a:latin typeface="Arial"/>
              <a:ea typeface="Arial"/>
              <a:cs typeface="Arial"/>
              <a:sym typeface="Arial"/>
            </a:endParaRPr>
          </a:p>
          <a:p>
            <a:pPr indent="-457200" lvl="0" marL="457200" marR="0" rtl="0" algn="l">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natural</a:t>
            </a:r>
            <a:endParaRPr b="0" i="0" sz="1400" u="none" cap="none" strike="noStrike">
              <a:solidFill>
                <a:srgbClr val="000000"/>
              </a:solidFill>
              <a:latin typeface="Arial"/>
              <a:ea typeface="Arial"/>
              <a:cs typeface="Arial"/>
              <a:sym typeface="Arial"/>
            </a:endParaRPr>
          </a:p>
        </p:txBody>
      </p:sp>
      <p:pic>
        <p:nvPicPr>
          <p:cNvPr id="220" name="Google Shape;220;g2b807f687a5_1_9"/>
          <p:cNvPicPr preferRelativeResize="0"/>
          <p:nvPr/>
        </p:nvPicPr>
        <p:blipFill>
          <a:blip r:embed="rId4">
            <a:alphaModFix/>
          </a:blip>
          <a:stretch>
            <a:fillRect/>
          </a:stretch>
        </p:blipFill>
        <p:spPr>
          <a:xfrm>
            <a:off x="3435750" y="3857250"/>
            <a:ext cx="5542200" cy="2771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descr="Questions" id="226" name="Google Shape;226;g2b807f687a5_1_2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g2b807f687a5_1_20"/>
          <p:cNvSpPr txBox="1"/>
          <p:nvPr/>
        </p:nvSpPr>
        <p:spPr>
          <a:xfrm>
            <a:off x="983850" y="416675"/>
            <a:ext cx="77721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lang="en-US" sz="3200">
                <a:latin typeface="Calibri"/>
                <a:ea typeface="Calibri"/>
                <a:cs typeface="Calibri"/>
                <a:sym typeface="Calibri"/>
              </a:rPr>
              <a:t>A lake is a _____, large body of water surrounded by land.</a:t>
            </a:r>
            <a:endParaRPr b="0" i="0" sz="3200" u="none" cap="none" strike="noStrike">
              <a:solidFill>
                <a:srgbClr val="000000"/>
              </a:solidFill>
              <a:latin typeface="Arial"/>
              <a:ea typeface="Arial"/>
              <a:cs typeface="Arial"/>
              <a:sym typeface="Arial"/>
            </a:endParaRPr>
          </a:p>
        </p:txBody>
      </p:sp>
      <p:sp>
        <p:nvSpPr>
          <p:cNvPr id="228" name="Google Shape;228;g2b807f687a5_1_20"/>
          <p:cNvSpPr txBox="1"/>
          <p:nvPr/>
        </p:nvSpPr>
        <p:spPr>
          <a:xfrm>
            <a:off x="435750" y="2185200"/>
            <a:ext cx="3000000" cy="12438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man-made</a:t>
            </a:r>
            <a:endParaRPr b="0" i="0" sz="3200" u="none" cap="none" strike="noStrike">
              <a:solidFill>
                <a:schemeClr val="dk1"/>
              </a:solidFill>
              <a:latin typeface="Arial"/>
              <a:ea typeface="Arial"/>
              <a:cs typeface="Arial"/>
              <a:sym typeface="Arial"/>
            </a:endParaRPr>
          </a:p>
          <a:p>
            <a:pPr indent="-457200" lvl="0" marL="457200" marR="0" rtl="0" algn="l">
              <a:lnSpc>
                <a:spcPct val="115000"/>
              </a:lnSpc>
              <a:spcBef>
                <a:spcPts val="0"/>
              </a:spcBef>
              <a:spcAft>
                <a:spcPts val="0"/>
              </a:spcAft>
              <a:buClr>
                <a:srgbClr val="FF0000"/>
              </a:buClr>
              <a:buSzPts val="3200"/>
              <a:buFont typeface="Arial"/>
              <a:buAutoNum type="alphaUcPeriod"/>
            </a:pPr>
            <a:r>
              <a:rPr lang="en-US" sz="3200">
                <a:solidFill>
                  <a:srgbClr val="FF0000"/>
                </a:solidFill>
                <a:latin typeface="Calibri"/>
                <a:ea typeface="Calibri"/>
                <a:cs typeface="Calibri"/>
                <a:sym typeface="Calibri"/>
              </a:rPr>
              <a:t>natural</a:t>
            </a:r>
            <a:endParaRPr b="0" i="0" sz="1400" u="none" cap="none" strike="noStrike">
              <a:solidFill>
                <a:srgbClr val="FF0000"/>
              </a:solidFill>
              <a:latin typeface="Arial"/>
              <a:ea typeface="Arial"/>
              <a:cs typeface="Arial"/>
              <a:sym typeface="Arial"/>
            </a:endParaRPr>
          </a:p>
        </p:txBody>
      </p:sp>
      <p:pic>
        <p:nvPicPr>
          <p:cNvPr id="229" name="Google Shape;229;g2b807f687a5_1_20"/>
          <p:cNvPicPr preferRelativeResize="0"/>
          <p:nvPr/>
        </p:nvPicPr>
        <p:blipFill>
          <a:blip r:embed="rId4">
            <a:alphaModFix/>
          </a:blip>
          <a:stretch>
            <a:fillRect/>
          </a:stretch>
        </p:blipFill>
        <p:spPr>
          <a:xfrm>
            <a:off x="3435750" y="3857250"/>
            <a:ext cx="5542200" cy="2771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18"/>
          <p:cNvSpPr txBox="1"/>
          <p:nvPr/>
        </p:nvSpPr>
        <p:spPr>
          <a:xfrm>
            <a:off x="1342650" y="1334950"/>
            <a:ext cx="64587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Reservoir</a:t>
            </a:r>
            <a:endParaRPr b="0" i="0" sz="1400" u="none" cap="none" strike="noStrike">
              <a:solidFill>
                <a:srgbClr val="000000"/>
              </a:solidFill>
              <a:latin typeface="Arial"/>
              <a:ea typeface="Arial"/>
              <a:cs typeface="Arial"/>
              <a:sym typeface="Arial"/>
            </a:endParaRPr>
          </a:p>
        </p:txBody>
      </p:sp>
      <p:sp>
        <p:nvSpPr>
          <p:cNvPr descr="Artificial Intelligence" id="236" name="Google Shape;236;p18"/>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37" name="Google Shape;237;p18"/>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g27e576c1a67_0_281"/>
          <p:cNvSpPr txBox="1"/>
          <p:nvPr>
            <p:ph idx="1" type="subTitle"/>
          </p:nvPr>
        </p:nvSpPr>
        <p:spPr>
          <a:xfrm>
            <a:off x="702150" y="752750"/>
            <a:ext cx="7739700" cy="10929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Reservoir</a:t>
            </a:r>
            <a:r>
              <a:rPr b="1" lang="en-US">
                <a:solidFill>
                  <a:schemeClr val="dk1"/>
                </a:solidFill>
              </a:rPr>
              <a:t>: </a:t>
            </a:r>
            <a:r>
              <a:rPr lang="en-US">
                <a:solidFill>
                  <a:schemeClr val="dk1"/>
                </a:solidFill>
              </a:rPr>
              <a:t>A man-made, large body of water surrounded by land.</a:t>
            </a:r>
            <a:endParaRPr>
              <a:solidFill>
                <a:schemeClr val="dk1"/>
              </a:solidFill>
            </a:endParaRPr>
          </a:p>
        </p:txBody>
      </p:sp>
      <p:sp>
        <p:nvSpPr>
          <p:cNvPr descr="Artificial Intelligence" id="244" name="Google Shape;244;g27e576c1a67_0_28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45" name="Google Shape;245;g27e576c1a67_0_281"/>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246" name="Google Shape;246;g27e576c1a67_0_281"/>
          <p:cNvPicPr preferRelativeResize="0"/>
          <p:nvPr/>
        </p:nvPicPr>
        <p:blipFill rotWithShape="1">
          <a:blip r:embed="rId5">
            <a:alphaModFix/>
          </a:blip>
          <a:srcRect b="0" l="0" r="0" t="0"/>
          <a:stretch/>
        </p:blipFill>
        <p:spPr>
          <a:xfrm>
            <a:off x="1086850" y="1910925"/>
            <a:ext cx="6970300" cy="46662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descr="Questions" id="252" name="Google Shape;252;p33"/>
          <p:cNvSpPr/>
          <p:nvPr/>
        </p:nvSpPr>
        <p:spPr>
          <a:xfrm>
            <a:off x="1905000" y="609599"/>
            <a:ext cx="5334000" cy="5040923"/>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27e576c1a67_0_364"/>
          <p:cNvSpPr txBox="1"/>
          <p:nvPr/>
        </p:nvSpPr>
        <p:spPr>
          <a:xfrm>
            <a:off x="1951950" y="526375"/>
            <a:ext cx="5763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 </a:t>
            </a:r>
            <a:r>
              <a:rPr lang="en-US" sz="3600">
                <a:solidFill>
                  <a:schemeClr val="dk1"/>
                </a:solidFill>
                <a:latin typeface="Calibri"/>
                <a:ea typeface="Calibri"/>
                <a:cs typeface="Calibri"/>
                <a:sym typeface="Calibri"/>
              </a:rPr>
              <a:t>reservoir</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p:txBody>
      </p:sp>
      <p:sp>
        <p:nvSpPr>
          <p:cNvPr descr="Questions" id="259" name="Google Shape;259;g27e576c1a67_0_36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0" name="Google Shape;260;g27e576c1a67_0_364"/>
          <p:cNvPicPr preferRelativeResize="0"/>
          <p:nvPr/>
        </p:nvPicPr>
        <p:blipFill rotWithShape="1">
          <a:blip r:embed="rId4">
            <a:alphaModFix/>
          </a:blip>
          <a:srcRect b="0" l="0" r="0" t="0"/>
          <a:stretch/>
        </p:blipFill>
        <p:spPr>
          <a:xfrm>
            <a:off x="1086850" y="1910925"/>
            <a:ext cx="6970300" cy="4666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20"/>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267" name="Google Shape;267;p20"/>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27" name="Google Shape;127;p2"/>
          <p:cNvSpPr txBox="1"/>
          <p:nvPr/>
        </p:nvSpPr>
        <p:spPr>
          <a:xfrm>
            <a:off x="1247400" y="368000"/>
            <a:ext cx="66492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lang="en-US" sz="6000">
                <a:latin typeface="Calibri"/>
                <a:ea typeface="Calibri"/>
                <a:cs typeface="Calibri"/>
                <a:sym typeface="Calibri"/>
              </a:rPr>
              <a:t>Reservoir</a:t>
            </a:r>
            <a:endParaRPr b="0" i="0" sz="1800" u="none" cap="none" strike="noStrike">
              <a:solidFill>
                <a:srgbClr val="000000"/>
              </a:solidFill>
              <a:latin typeface="Calibri"/>
              <a:ea typeface="Calibri"/>
              <a:cs typeface="Calibri"/>
              <a:sym typeface="Calibri"/>
            </a:endParaRPr>
          </a:p>
        </p:txBody>
      </p:sp>
      <p:pic>
        <p:nvPicPr>
          <p:cNvPr id="128" name="Google Shape;128;p2"/>
          <p:cNvPicPr preferRelativeResize="0"/>
          <p:nvPr/>
        </p:nvPicPr>
        <p:blipFill rotWithShape="1">
          <a:blip r:embed="rId3">
            <a:alphaModFix/>
          </a:blip>
          <a:srcRect b="0" l="0" r="0" t="0"/>
          <a:stretch/>
        </p:blipFill>
        <p:spPr>
          <a:xfrm>
            <a:off x="1031213" y="1637325"/>
            <a:ext cx="7081574" cy="47407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descr="Artificial Intelligence" id="273" name="Google Shape;273;g2a613fe29c9_0_155"/>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g2a613fe29c9_0_155"/>
          <p:cNvSpPr txBox="1"/>
          <p:nvPr/>
        </p:nvSpPr>
        <p:spPr>
          <a:xfrm>
            <a:off x="506625" y="531450"/>
            <a:ext cx="8416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Virginia is home to many reservoirs. Smith Mountain Lake reservoir and Lake Anna reservoir are two popular ones.</a:t>
            </a:r>
            <a:endParaRPr b="0" i="0" sz="3200" u="none" cap="none" strike="noStrike">
              <a:solidFill>
                <a:schemeClr val="dk1"/>
              </a:solidFill>
              <a:latin typeface="Calibri"/>
              <a:ea typeface="Calibri"/>
              <a:cs typeface="Calibri"/>
              <a:sym typeface="Calibri"/>
            </a:endParaRPr>
          </a:p>
        </p:txBody>
      </p:sp>
      <p:pic>
        <p:nvPicPr>
          <p:cNvPr id="275" name="Google Shape;275;g2a613fe29c9_0_155"/>
          <p:cNvPicPr preferRelativeResize="0"/>
          <p:nvPr/>
        </p:nvPicPr>
        <p:blipFill rotWithShape="1">
          <a:blip r:embed="rId4">
            <a:alphaModFix/>
          </a:blip>
          <a:srcRect b="0" l="0" r="0" t="0"/>
          <a:stretch/>
        </p:blipFill>
        <p:spPr>
          <a:xfrm>
            <a:off x="366225" y="2245351"/>
            <a:ext cx="7972174" cy="3350400"/>
          </a:xfrm>
          <a:prstGeom prst="rect">
            <a:avLst/>
          </a:prstGeom>
          <a:noFill/>
          <a:ln>
            <a:noFill/>
          </a:ln>
        </p:spPr>
      </p:pic>
      <p:cxnSp>
        <p:nvCxnSpPr>
          <p:cNvPr id="276" name="Google Shape;276;g2a613fe29c9_0_155"/>
          <p:cNvCxnSpPr>
            <a:stCxn id="277" idx="2"/>
          </p:cNvCxnSpPr>
          <p:nvPr/>
        </p:nvCxnSpPr>
        <p:spPr>
          <a:xfrm flipH="1">
            <a:off x="6023625" y="3035450"/>
            <a:ext cx="1985100" cy="801000"/>
          </a:xfrm>
          <a:prstGeom prst="straightConnector1">
            <a:avLst/>
          </a:prstGeom>
          <a:noFill/>
          <a:ln cap="flat" cmpd="sng" w="28575">
            <a:solidFill>
              <a:srgbClr val="FF0000"/>
            </a:solidFill>
            <a:prstDash val="solid"/>
            <a:round/>
            <a:headEnd len="sm" w="sm" type="none"/>
            <a:tailEnd len="med" w="med" type="triangle"/>
          </a:ln>
        </p:spPr>
      </p:cxnSp>
      <p:sp>
        <p:nvSpPr>
          <p:cNvPr id="277" name="Google Shape;277;g2a613fe29c9_0_155"/>
          <p:cNvSpPr txBox="1"/>
          <p:nvPr/>
        </p:nvSpPr>
        <p:spPr>
          <a:xfrm>
            <a:off x="7202775" y="2545250"/>
            <a:ext cx="1611900" cy="49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Lake Anna</a:t>
            </a:r>
            <a:endParaRPr b="0" i="0" sz="2400" u="none" cap="none" strike="noStrike">
              <a:solidFill>
                <a:schemeClr val="dk1"/>
              </a:solidFill>
              <a:latin typeface="Calibri"/>
              <a:ea typeface="Calibri"/>
              <a:cs typeface="Calibri"/>
              <a:sym typeface="Calibri"/>
            </a:endParaRPr>
          </a:p>
        </p:txBody>
      </p:sp>
      <p:cxnSp>
        <p:nvCxnSpPr>
          <p:cNvPr id="278" name="Google Shape;278;g2a613fe29c9_0_155"/>
          <p:cNvCxnSpPr/>
          <p:nvPr/>
        </p:nvCxnSpPr>
        <p:spPr>
          <a:xfrm>
            <a:off x="2457550" y="3431050"/>
            <a:ext cx="1691400" cy="1525200"/>
          </a:xfrm>
          <a:prstGeom prst="straightConnector1">
            <a:avLst/>
          </a:prstGeom>
          <a:noFill/>
          <a:ln cap="flat" cmpd="sng" w="28575">
            <a:solidFill>
              <a:srgbClr val="FF0000"/>
            </a:solidFill>
            <a:prstDash val="solid"/>
            <a:round/>
            <a:headEnd len="sm" w="sm" type="none"/>
            <a:tailEnd len="med" w="med" type="triangle"/>
          </a:ln>
        </p:spPr>
      </p:cxnSp>
      <p:sp>
        <p:nvSpPr>
          <p:cNvPr id="279" name="Google Shape;279;g2a613fe29c9_0_155"/>
          <p:cNvSpPr txBox="1"/>
          <p:nvPr/>
        </p:nvSpPr>
        <p:spPr>
          <a:xfrm>
            <a:off x="1239125" y="2886150"/>
            <a:ext cx="2909700" cy="49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Smith Mountain Lake</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descr="Artificial Intelligence" id="285" name="Google Shape;285;g2a5a1442303_0_49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g2a5a1442303_0_494"/>
          <p:cNvSpPr txBox="1"/>
          <p:nvPr/>
        </p:nvSpPr>
        <p:spPr>
          <a:xfrm>
            <a:off x="594650" y="421275"/>
            <a:ext cx="8416500" cy="1472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lang="en-US" sz="3000">
                <a:latin typeface="Calibri"/>
                <a:ea typeface="Calibri"/>
                <a:cs typeface="Calibri"/>
                <a:sym typeface="Calibri"/>
              </a:rPr>
              <a:t>Reservoirs are often used for recreational purposes like boating, fishing, and swimming. Some reservoirs also help with generating electric and flood control.</a:t>
            </a:r>
            <a:endParaRPr b="0" i="0" sz="3000" u="none" cap="none" strike="noStrike">
              <a:solidFill>
                <a:srgbClr val="000000"/>
              </a:solidFill>
              <a:latin typeface="Calibri"/>
              <a:ea typeface="Calibri"/>
              <a:cs typeface="Calibri"/>
              <a:sym typeface="Calibri"/>
            </a:endParaRPr>
          </a:p>
        </p:txBody>
      </p:sp>
      <p:pic>
        <p:nvPicPr>
          <p:cNvPr id="287" name="Google Shape;287;g2a5a1442303_0_494"/>
          <p:cNvPicPr preferRelativeResize="0"/>
          <p:nvPr/>
        </p:nvPicPr>
        <p:blipFill>
          <a:blip r:embed="rId4">
            <a:alphaModFix/>
          </a:blip>
          <a:stretch>
            <a:fillRect/>
          </a:stretch>
        </p:blipFill>
        <p:spPr>
          <a:xfrm>
            <a:off x="594650" y="2644600"/>
            <a:ext cx="3875389" cy="2582675"/>
          </a:xfrm>
          <a:prstGeom prst="rect">
            <a:avLst/>
          </a:prstGeom>
          <a:noFill/>
          <a:ln>
            <a:noFill/>
          </a:ln>
        </p:spPr>
      </p:pic>
      <p:pic>
        <p:nvPicPr>
          <p:cNvPr id="288" name="Google Shape;288;g2a5a1442303_0_494"/>
          <p:cNvPicPr preferRelativeResize="0"/>
          <p:nvPr/>
        </p:nvPicPr>
        <p:blipFill>
          <a:blip r:embed="rId5">
            <a:alphaModFix/>
          </a:blip>
          <a:stretch>
            <a:fillRect/>
          </a:stretch>
        </p:blipFill>
        <p:spPr>
          <a:xfrm>
            <a:off x="4861875" y="2644600"/>
            <a:ext cx="4013024" cy="25826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descr="Artificial Intelligence" id="294" name="Google Shape;294;g2a613fe29c9_0_143"/>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g2a613fe29c9_0_143"/>
          <p:cNvSpPr txBox="1"/>
          <p:nvPr/>
        </p:nvSpPr>
        <p:spPr>
          <a:xfrm>
            <a:off x="581175" y="276550"/>
            <a:ext cx="8416500" cy="1663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2700">
                <a:solidFill>
                  <a:schemeClr val="dk1"/>
                </a:solidFill>
                <a:latin typeface="Calibri"/>
                <a:ea typeface="Calibri"/>
                <a:cs typeface="Calibri"/>
                <a:sym typeface="Calibri"/>
              </a:rPr>
              <a:t>Often, reservoirs have the word “lake” in their names. Smith Mountain Lake and Lake Anna do this. Just remember though, reservoirs are man-made and often have a dam.</a:t>
            </a:r>
            <a:endParaRPr b="0" i="0" sz="2500" u="none" cap="none" strike="noStrike">
              <a:solidFill>
                <a:srgbClr val="000000"/>
              </a:solidFill>
              <a:latin typeface="Arial"/>
              <a:ea typeface="Arial"/>
              <a:cs typeface="Arial"/>
              <a:sym typeface="Arial"/>
            </a:endParaRPr>
          </a:p>
        </p:txBody>
      </p:sp>
      <p:pic>
        <p:nvPicPr>
          <p:cNvPr id="296" name="Google Shape;296;g2a613fe29c9_0_143"/>
          <p:cNvPicPr preferRelativeResize="0"/>
          <p:nvPr/>
        </p:nvPicPr>
        <p:blipFill>
          <a:blip r:embed="rId4">
            <a:alphaModFix/>
          </a:blip>
          <a:stretch>
            <a:fillRect/>
          </a:stretch>
        </p:blipFill>
        <p:spPr>
          <a:xfrm>
            <a:off x="735300" y="2119075"/>
            <a:ext cx="5445550" cy="3063125"/>
          </a:xfrm>
          <a:prstGeom prst="rect">
            <a:avLst/>
          </a:prstGeom>
          <a:noFill/>
          <a:ln>
            <a:noFill/>
          </a:ln>
        </p:spPr>
      </p:pic>
      <p:cxnSp>
        <p:nvCxnSpPr>
          <p:cNvPr id="297" name="Google Shape;297;g2a613fe29c9_0_143"/>
          <p:cNvCxnSpPr/>
          <p:nvPr/>
        </p:nvCxnSpPr>
        <p:spPr>
          <a:xfrm flipH="1">
            <a:off x="3561550" y="3518375"/>
            <a:ext cx="3763200" cy="401700"/>
          </a:xfrm>
          <a:prstGeom prst="straightConnector1">
            <a:avLst/>
          </a:prstGeom>
          <a:noFill/>
          <a:ln cap="flat" cmpd="sng" w="28575">
            <a:solidFill>
              <a:srgbClr val="FF0000"/>
            </a:solidFill>
            <a:prstDash val="solid"/>
            <a:round/>
            <a:headEnd len="med" w="med" type="none"/>
            <a:tailEnd len="med" w="med" type="triangle"/>
          </a:ln>
        </p:spPr>
      </p:cxnSp>
      <p:sp>
        <p:nvSpPr>
          <p:cNvPr id="298" name="Google Shape;298;g2a613fe29c9_0_143"/>
          <p:cNvSpPr txBox="1"/>
          <p:nvPr/>
        </p:nvSpPr>
        <p:spPr>
          <a:xfrm>
            <a:off x="7399450" y="3200875"/>
            <a:ext cx="1542300" cy="67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dam</a:t>
            </a:r>
            <a:endParaRPr sz="3200">
              <a:solidFill>
                <a:schemeClr val="dk1"/>
              </a:solidFill>
              <a:latin typeface="Calibri"/>
              <a:ea typeface="Calibri"/>
              <a:cs typeface="Calibri"/>
              <a:sym typeface="Calibri"/>
            </a:endParaRPr>
          </a:p>
        </p:txBody>
      </p:sp>
      <p:cxnSp>
        <p:nvCxnSpPr>
          <p:cNvPr id="299" name="Google Shape;299;g2a613fe29c9_0_143"/>
          <p:cNvCxnSpPr/>
          <p:nvPr/>
        </p:nvCxnSpPr>
        <p:spPr>
          <a:xfrm flipH="1">
            <a:off x="4756750" y="2846075"/>
            <a:ext cx="2568000" cy="495000"/>
          </a:xfrm>
          <a:prstGeom prst="straightConnector1">
            <a:avLst/>
          </a:prstGeom>
          <a:noFill/>
          <a:ln cap="flat" cmpd="sng" w="28575">
            <a:solidFill>
              <a:srgbClr val="FF0000"/>
            </a:solidFill>
            <a:prstDash val="solid"/>
            <a:round/>
            <a:headEnd len="med" w="med" type="none"/>
            <a:tailEnd len="med" w="med" type="triangle"/>
          </a:ln>
        </p:spPr>
      </p:cxnSp>
      <p:sp>
        <p:nvSpPr>
          <p:cNvPr id="300" name="Google Shape;300;g2a613fe29c9_0_143"/>
          <p:cNvSpPr txBox="1"/>
          <p:nvPr/>
        </p:nvSpPr>
        <p:spPr>
          <a:xfrm>
            <a:off x="7330150" y="2453850"/>
            <a:ext cx="1680900" cy="67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reservoir</a:t>
            </a:r>
            <a:endParaRPr sz="32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descr="Questions" id="306" name="Google Shape;306;gd96993b0a5_0_44"/>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descr="Questions" id="312" name="Google Shape;312;g28c7b7e697c_0_6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g28c7b7e697c_0_69"/>
          <p:cNvSpPr txBox="1"/>
          <p:nvPr/>
        </p:nvSpPr>
        <p:spPr>
          <a:xfrm>
            <a:off x="886225" y="839625"/>
            <a:ext cx="7771200" cy="1220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3000">
                <a:solidFill>
                  <a:schemeClr val="dk1"/>
                </a:solidFill>
                <a:latin typeface="Calibri"/>
                <a:ea typeface="Calibri"/>
                <a:cs typeface="Calibri"/>
                <a:sym typeface="Calibri"/>
              </a:rPr>
              <a:t>True or False: </a:t>
            </a:r>
            <a:r>
              <a:rPr lang="en-US" sz="3000">
                <a:solidFill>
                  <a:schemeClr val="dk1"/>
                </a:solidFill>
                <a:latin typeface="Calibri"/>
                <a:ea typeface="Calibri"/>
                <a:cs typeface="Calibri"/>
                <a:sym typeface="Calibri"/>
              </a:rPr>
              <a:t>Virginia is home to many reservoirs. Smith Mountain Lake reservoir and Lake Anna reservoir are two popular ones.</a:t>
            </a:r>
            <a:endParaRPr sz="30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4400"/>
              <a:buFont typeface="Calibri"/>
              <a:buNone/>
            </a:pPr>
            <a:r>
              <a:t/>
            </a:r>
            <a:endParaRPr b="0" i="0" sz="3000" u="none" cap="none" strike="noStrike">
              <a:solidFill>
                <a:schemeClr val="dk1"/>
              </a:solidFill>
              <a:latin typeface="Calibri"/>
              <a:ea typeface="Calibri"/>
              <a:cs typeface="Calibri"/>
              <a:sym typeface="Calibri"/>
            </a:endParaRPr>
          </a:p>
        </p:txBody>
      </p:sp>
      <p:pic>
        <p:nvPicPr>
          <p:cNvPr id="314" name="Google Shape;314;g28c7b7e697c_0_69"/>
          <p:cNvPicPr preferRelativeResize="0"/>
          <p:nvPr/>
        </p:nvPicPr>
        <p:blipFill rotWithShape="1">
          <a:blip r:embed="rId4">
            <a:alphaModFix/>
          </a:blip>
          <a:srcRect b="0" l="0" r="0" t="0"/>
          <a:stretch/>
        </p:blipFill>
        <p:spPr>
          <a:xfrm>
            <a:off x="347775" y="2806276"/>
            <a:ext cx="7972174" cy="3350400"/>
          </a:xfrm>
          <a:prstGeom prst="rect">
            <a:avLst/>
          </a:prstGeom>
          <a:noFill/>
          <a:ln>
            <a:noFill/>
          </a:ln>
        </p:spPr>
      </p:pic>
      <p:cxnSp>
        <p:nvCxnSpPr>
          <p:cNvPr id="315" name="Google Shape;315;g28c7b7e697c_0_69"/>
          <p:cNvCxnSpPr>
            <a:stCxn id="316" idx="2"/>
          </p:cNvCxnSpPr>
          <p:nvPr/>
        </p:nvCxnSpPr>
        <p:spPr>
          <a:xfrm flipH="1">
            <a:off x="6005175" y="3596375"/>
            <a:ext cx="1985100" cy="801000"/>
          </a:xfrm>
          <a:prstGeom prst="straightConnector1">
            <a:avLst/>
          </a:prstGeom>
          <a:noFill/>
          <a:ln cap="flat" cmpd="sng" w="28575">
            <a:solidFill>
              <a:srgbClr val="FF0000"/>
            </a:solidFill>
            <a:prstDash val="solid"/>
            <a:round/>
            <a:headEnd len="sm" w="sm" type="none"/>
            <a:tailEnd len="med" w="med" type="triangle"/>
          </a:ln>
        </p:spPr>
      </p:cxnSp>
      <p:sp>
        <p:nvSpPr>
          <p:cNvPr id="316" name="Google Shape;316;g28c7b7e697c_0_69"/>
          <p:cNvSpPr txBox="1"/>
          <p:nvPr/>
        </p:nvSpPr>
        <p:spPr>
          <a:xfrm>
            <a:off x="7184325" y="3106175"/>
            <a:ext cx="1611900" cy="49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latin typeface="Calibri"/>
                <a:ea typeface="Calibri"/>
                <a:cs typeface="Calibri"/>
                <a:sym typeface="Calibri"/>
              </a:rPr>
              <a:t>Lake Anna</a:t>
            </a:r>
            <a:endParaRPr b="0" i="0" sz="2400" u="none" cap="none" strike="noStrike">
              <a:solidFill>
                <a:schemeClr val="lt1"/>
              </a:solidFill>
              <a:latin typeface="Calibri"/>
              <a:ea typeface="Calibri"/>
              <a:cs typeface="Calibri"/>
              <a:sym typeface="Calibri"/>
            </a:endParaRPr>
          </a:p>
        </p:txBody>
      </p:sp>
      <p:cxnSp>
        <p:nvCxnSpPr>
          <p:cNvPr id="317" name="Google Shape;317;g28c7b7e697c_0_69"/>
          <p:cNvCxnSpPr/>
          <p:nvPr/>
        </p:nvCxnSpPr>
        <p:spPr>
          <a:xfrm>
            <a:off x="2439100" y="3991975"/>
            <a:ext cx="1691400" cy="1525200"/>
          </a:xfrm>
          <a:prstGeom prst="straightConnector1">
            <a:avLst/>
          </a:prstGeom>
          <a:noFill/>
          <a:ln cap="flat" cmpd="sng" w="28575">
            <a:solidFill>
              <a:srgbClr val="FF0000"/>
            </a:solidFill>
            <a:prstDash val="solid"/>
            <a:round/>
            <a:headEnd len="sm" w="sm" type="none"/>
            <a:tailEnd len="med" w="med" type="triangle"/>
          </a:ln>
        </p:spPr>
      </p:cxnSp>
      <p:sp>
        <p:nvSpPr>
          <p:cNvPr id="318" name="Google Shape;318;g28c7b7e697c_0_69"/>
          <p:cNvSpPr txBox="1"/>
          <p:nvPr/>
        </p:nvSpPr>
        <p:spPr>
          <a:xfrm>
            <a:off x="1220675" y="3447075"/>
            <a:ext cx="2909700" cy="49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latin typeface="Calibri"/>
                <a:ea typeface="Calibri"/>
                <a:cs typeface="Calibri"/>
                <a:sym typeface="Calibri"/>
              </a:rPr>
              <a:t>Smith Mountain Lake</a:t>
            </a:r>
            <a:endParaRPr b="0" i="0" sz="2400" u="none" cap="none" strike="noStrike">
              <a:solidFill>
                <a:schemeClr val="lt1"/>
              </a:solidFill>
              <a:latin typeface="Calibri"/>
              <a:ea typeface="Calibri"/>
              <a:cs typeface="Calibri"/>
              <a:sym typeface="Calibri"/>
            </a:endParaRPr>
          </a:p>
        </p:txBody>
      </p:sp>
      <p:sp>
        <p:nvSpPr>
          <p:cNvPr id="319" name="Google Shape;319;g28c7b7e697c_0_69"/>
          <p:cNvSpPr txBox="1"/>
          <p:nvPr/>
        </p:nvSpPr>
        <p:spPr>
          <a:xfrm>
            <a:off x="914225" y="2050750"/>
            <a:ext cx="2857500" cy="1378200"/>
          </a:xfrm>
          <a:prstGeom prst="rect">
            <a:avLst/>
          </a:prstGeom>
          <a:noFill/>
          <a:ln>
            <a:noFill/>
          </a:ln>
        </p:spPr>
        <p:txBody>
          <a:bodyPr anchorCtr="0" anchor="t" bIns="91425" lIns="91425" spcFirstLastPara="1" rIns="91425" wrap="square" tIns="91425">
            <a:noAutofit/>
          </a:bodyPr>
          <a:lstStyle/>
          <a:p>
            <a:pPr indent="-431800" lvl="0" marL="457200" rtl="0" algn="l">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True</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False</a:t>
            </a:r>
            <a:endParaRPr sz="32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descr="Questions" id="325" name="Google Shape;325;g2b807f687a5_1_43"/>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g2b807f687a5_1_43"/>
          <p:cNvSpPr txBox="1"/>
          <p:nvPr/>
        </p:nvSpPr>
        <p:spPr>
          <a:xfrm>
            <a:off x="886225" y="839625"/>
            <a:ext cx="7771200" cy="1220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3000">
                <a:solidFill>
                  <a:schemeClr val="dk1"/>
                </a:solidFill>
                <a:latin typeface="Calibri"/>
                <a:ea typeface="Calibri"/>
                <a:cs typeface="Calibri"/>
                <a:sym typeface="Calibri"/>
              </a:rPr>
              <a:t>True or False: Virginia is home to many reservoirs. Smith Mountain Lake reservoir and Lake Anna reservoir are two popular ones.</a:t>
            </a:r>
            <a:endParaRPr sz="30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4400"/>
              <a:buFont typeface="Calibri"/>
              <a:buNone/>
            </a:pPr>
            <a:r>
              <a:t/>
            </a:r>
            <a:endParaRPr b="0" i="0" sz="3000" u="none" cap="none" strike="noStrike">
              <a:solidFill>
                <a:schemeClr val="dk1"/>
              </a:solidFill>
              <a:latin typeface="Calibri"/>
              <a:ea typeface="Calibri"/>
              <a:cs typeface="Calibri"/>
              <a:sym typeface="Calibri"/>
            </a:endParaRPr>
          </a:p>
        </p:txBody>
      </p:sp>
      <p:pic>
        <p:nvPicPr>
          <p:cNvPr id="327" name="Google Shape;327;g2b807f687a5_1_43"/>
          <p:cNvPicPr preferRelativeResize="0"/>
          <p:nvPr/>
        </p:nvPicPr>
        <p:blipFill rotWithShape="1">
          <a:blip r:embed="rId4">
            <a:alphaModFix/>
          </a:blip>
          <a:srcRect b="0" l="0" r="0" t="0"/>
          <a:stretch/>
        </p:blipFill>
        <p:spPr>
          <a:xfrm>
            <a:off x="347775" y="2806276"/>
            <a:ext cx="7972174" cy="3350400"/>
          </a:xfrm>
          <a:prstGeom prst="rect">
            <a:avLst/>
          </a:prstGeom>
          <a:noFill/>
          <a:ln>
            <a:noFill/>
          </a:ln>
        </p:spPr>
      </p:pic>
      <p:cxnSp>
        <p:nvCxnSpPr>
          <p:cNvPr id="328" name="Google Shape;328;g2b807f687a5_1_43"/>
          <p:cNvCxnSpPr>
            <a:stCxn id="329" idx="2"/>
          </p:cNvCxnSpPr>
          <p:nvPr/>
        </p:nvCxnSpPr>
        <p:spPr>
          <a:xfrm flipH="1">
            <a:off x="6005175" y="3596375"/>
            <a:ext cx="1985100" cy="801000"/>
          </a:xfrm>
          <a:prstGeom prst="straightConnector1">
            <a:avLst/>
          </a:prstGeom>
          <a:noFill/>
          <a:ln cap="flat" cmpd="sng" w="28575">
            <a:solidFill>
              <a:srgbClr val="FF0000"/>
            </a:solidFill>
            <a:prstDash val="solid"/>
            <a:round/>
            <a:headEnd len="sm" w="sm" type="none"/>
            <a:tailEnd len="med" w="med" type="triangle"/>
          </a:ln>
        </p:spPr>
      </p:cxnSp>
      <p:sp>
        <p:nvSpPr>
          <p:cNvPr id="329" name="Google Shape;329;g2b807f687a5_1_43"/>
          <p:cNvSpPr txBox="1"/>
          <p:nvPr/>
        </p:nvSpPr>
        <p:spPr>
          <a:xfrm>
            <a:off x="7184325" y="3106175"/>
            <a:ext cx="1611900" cy="49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FF0000"/>
                </a:solidFill>
                <a:latin typeface="Calibri"/>
                <a:ea typeface="Calibri"/>
                <a:cs typeface="Calibri"/>
                <a:sym typeface="Calibri"/>
              </a:rPr>
              <a:t>Lake Anna</a:t>
            </a:r>
            <a:endParaRPr b="0" i="0" sz="2400" u="none" cap="none" strike="noStrike">
              <a:solidFill>
                <a:srgbClr val="FF0000"/>
              </a:solidFill>
              <a:latin typeface="Calibri"/>
              <a:ea typeface="Calibri"/>
              <a:cs typeface="Calibri"/>
              <a:sym typeface="Calibri"/>
            </a:endParaRPr>
          </a:p>
        </p:txBody>
      </p:sp>
      <p:cxnSp>
        <p:nvCxnSpPr>
          <p:cNvPr id="330" name="Google Shape;330;g2b807f687a5_1_43"/>
          <p:cNvCxnSpPr/>
          <p:nvPr/>
        </p:nvCxnSpPr>
        <p:spPr>
          <a:xfrm>
            <a:off x="2439100" y="3991975"/>
            <a:ext cx="1691400" cy="1525200"/>
          </a:xfrm>
          <a:prstGeom prst="straightConnector1">
            <a:avLst/>
          </a:prstGeom>
          <a:noFill/>
          <a:ln cap="flat" cmpd="sng" w="28575">
            <a:solidFill>
              <a:srgbClr val="FF0000"/>
            </a:solidFill>
            <a:prstDash val="solid"/>
            <a:round/>
            <a:headEnd len="sm" w="sm" type="none"/>
            <a:tailEnd len="med" w="med" type="triangle"/>
          </a:ln>
        </p:spPr>
      </p:cxnSp>
      <p:sp>
        <p:nvSpPr>
          <p:cNvPr id="331" name="Google Shape;331;g2b807f687a5_1_43"/>
          <p:cNvSpPr txBox="1"/>
          <p:nvPr/>
        </p:nvSpPr>
        <p:spPr>
          <a:xfrm>
            <a:off x="1220675" y="3447075"/>
            <a:ext cx="2909700" cy="49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FF0000"/>
                </a:solidFill>
                <a:latin typeface="Calibri"/>
                <a:ea typeface="Calibri"/>
                <a:cs typeface="Calibri"/>
                <a:sym typeface="Calibri"/>
              </a:rPr>
              <a:t>Smith Mountain Lake</a:t>
            </a:r>
            <a:endParaRPr b="0" i="0" sz="2400" u="none" cap="none" strike="noStrike">
              <a:solidFill>
                <a:srgbClr val="FF0000"/>
              </a:solidFill>
              <a:latin typeface="Calibri"/>
              <a:ea typeface="Calibri"/>
              <a:cs typeface="Calibri"/>
              <a:sym typeface="Calibri"/>
            </a:endParaRPr>
          </a:p>
        </p:txBody>
      </p:sp>
      <p:sp>
        <p:nvSpPr>
          <p:cNvPr id="332" name="Google Shape;332;g2b807f687a5_1_43"/>
          <p:cNvSpPr txBox="1"/>
          <p:nvPr/>
        </p:nvSpPr>
        <p:spPr>
          <a:xfrm>
            <a:off x="914225" y="2050750"/>
            <a:ext cx="2857500" cy="1378200"/>
          </a:xfrm>
          <a:prstGeom prst="rect">
            <a:avLst/>
          </a:prstGeom>
          <a:noFill/>
          <a:ln>
            <a:noFill/>
          </a:ln>
        </p:spPr>
        <p:txBody>
          <a:bodyPr anchorCtr="0" anchor="t" bIns="91425" lIns="91425" spcFirstLastPara="1" rIns="91425" wrap="square" tIns="91425">
            <a:noAutofit/>
          </a:bodyPr>
          <a:lstStyle/>
          <a:p>
            <a:pPr indent="-431800" lvl="0" marL="457200" rtl="0" algn="l">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True</a:t>
            </a:r>
            <a:endParaRPr sz="3200">
              <a:solidFill>
                <a:srgbClr val="FF0000"/>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False</a:t>
            </a:r>
            <a:endParaRPr sz="32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descr="Questions" id="338" name="Google Shape;338;g2b790e7f309_0_1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g2b790e7f309_0_19"/>
          <p:cNvSpPr txBox="1"/>
          <p:nvPr/>
        </p:nvSpPr>
        <p:spPr>
          <a:xfrm>
            <a:off x="594650" y="421275"/>
            <a:ext cx="8416500" cy="1472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lang="en-US" sz="3200">
                <a:latin typeface="Calibri"/>
                <a:ea typeface="Calibri"/>
                <a:cs typeface="Calibri"/>
                <a:sym typeface="Calibri"/>
              </a:rPr>
              <a:t>What are a few ways that reservoirs are used?</a:t>
            </a:r>
            <a:endParaRPr b="0" i="0" sz="3200" u="none" cap="none" strike="noStrike">
              <a:solidFill>
                <a:srgbClr val="000000"/>
              </a:solidFill>
              <a:latin typeface="Calibri"/>
              <a:ea typeface="Calibri"/>
              <a:cs typeface="Calibri"/>
              <a:sym typeface="Calibri"/>
            </a:endParaRPr>
          </a:p>
        </p:txBody>
      </p:sp>
      <p:pic>
        <p:nvPicPr>
          <p:cNvPr id="340" name="Google Shape;340;g2b790e7f309_0_19"/>
          <p:cNvPicPr preferRelativeResize="0"/>
          <p:nvPr/>
        </p:nvPicPr>
        <p:blipFill>
          <a:blip r:embed="rId4">
            <a:alphaModFix/>
          </a:blip>
          <a:stretch>
            <a:fillRect/>
          </a:stretch>
        </p:blipFill>
        <p:spPr>
          <a:xfrm>
            <a:off x="4840059" y="2972675"/>
            <a:ext cx="3875417" cy="2582675"/>
          </a:xfrm>
          <a:prstGeom prst="rect">
            <a:avLst/>
          </a:prstGeom>
          <a:noFill/>
          <a:ln>
            <a:noFill/>
          </a:ln>
        </p:spPr>
      </p:pic>
      <p:pic>
        <p:nvPicPr>
          <p:cNvPr id="341" name="Google Shape;341;g2b790e7f309_0_19"/>
          <p:cNvPicPr preferRelativeResize="0"/>
          <p:nvPr/>
        </p:nvPicPr>
        <p:blipFill>
          <a:blip r:embed="rId5">
            <a:alphaModFix/>
          </a:blip>
          <a:stretch>
            <a:fillRect/>
          </a:stretch>
        </p:blipFill>
        <p:spPr>
          <a:xfrm>
            <a:off x="558975" y="2972675"/>
            <a:ext cx="4013024" cy="2582675"/>
          </a:xfrm>
          <a:prstGeom prst="rect">
            <a:avLst/>
          </a:prstGeom>
          <a:noFill/>
          <a:ln>
            <a:noFill/>
          </a:ln>
        </p:spPr>
      </p:pic>
      <p:sp>
        <p:nvSpPr>
          <p:cNvPr id="342" name="Google Shape;342;g2b790e7f309_0_19"/>
          <p:cNvSpPr txBox="1"/>
          <p:nvPr/>
        </p:nvSpPr>
        <p:spPr>
          <a:xfrm>
            <a:off x="184000" y="5723150"/>
            <a:ext cx="4572000" cy="6669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2500">
                <a:solidFill>
                  <a:schemeClr val="lt1"/>
                </a:solidFill>
                <a:latin typeface="Calibri"/>
                <a:ea typeface="Calibri"/>
                <a:cs typeface="Calibri"/>
                <a:sym typeface="Calibri"/>
              </a:rPr>
              <a:t>Flood control, generating electric</a:t>
            </a:r>
            <a:endParaRPr sz="2500">
              <a:solidFill>
                <a:schemeClr val="lt1"/>
              </a:solidFill>
              <a:latin typeface="Calibri"/>
              <a:ea typeface="Calibri"/>
              <a:cs typeface="Calibri"/>
              <a:sym typeface="Calibri"/>
            </a:endParaRPr>
          </a:p>
        </p:txBody>
      </p:sp>
      <p:sp>
        <p:nvSpPr>
          <p:cNvPr id="343" name="Google Shape;343;g2b790e7f309_0_19"/>
          <p:cNvSpPr txBox="1"/>
          <p:nvPr/>
        </p:nvSpPr>
        <p:spPr>
          <a:xfrm>
            <a:off x="4840063" y="5723150"/>
            <a:ext cx="3875400" cy="6669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2500">
                <a:solidFill>
                  <a:schemeClr val="lt1"/>
                </a:solidFill>
                <a:latin typeface="Calibri"/>
                <a:ea typeface="Calibri"/>
                <a:cs typeface="Calibri"/>
                <a:sym typeface="Calibri"/>
              </a:rPr>
              <a:t>Boating, fishing, swimming</a:t>
            </a:r>
            <a:endParaRPr sz="2500">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descr="Questions" id="349" name="Google Shape;349;g2b807f687a5_1_6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g2b807f687a5_1_60"/>
          <p:cNvSpPr txBox="1"/>
          <p:nvPr/>
        </p:nvSpPr>
        <p:spPr>
          <a:xfrm>
            <a:off x="594650" y="421275"/>
            <a:ext cx="8416500" cy="1472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lang="en-US" sz="3200">
                <a:latin typeface="Calibri"/>
                <a:ea typeface="Calibri"/>
                <a:cs typeface="Calibri"/>
                <a:sym typeface="Calibri"/>
              </a:rPr>
              <a:t>What are a few ways that reservoirs are used?</a:t>
            </a:r>
            <a:endParaRPr b="0" i="0" sz="3200" u="none" cap="none" strike="noStrike">
              <a:solidFill>
                <a:srgbClr val="000000"/>
              </a:solidFill>
              <a:latin typeface="Calibri"/>
              <a:ea typeface="Calibri"/>
              <a:cs typeface="Calibri"/>
              <a:sym typeface="Calibri"/>
            </a:endParaRPr>
          </a:p>
        </p:txBody>
      </p:sp>
      <p:pic>
        <p:nvPicPr>
          <p:cNvPr id="351" name="Google Shape;351;g2b807f687a5_1_60"/>
          <p:cNvPicPr preferRelativeResize="0"/>
          <p:nvPr/>
        </p:nvPicPr>
        <p:blipFill>
          <a:blip r:embed="rId4">
            <a:alphaModFix/>
          </a:blip>
          <a:stretch>
            <a:fillRect/>
          </a:stretch>
        </p:blipFill>
        <p:spPr>
          <a:xfrm>
            <a:off x="4840059" y="2972675"/>
            <a:ext cx="3875417" cy="2582675"/>
          </a:xfrm>
          <a:prstGeom prst="rect">
            <a:avLst/>
          </a:prstGeom>
          <a:noFill/>
          <a:ln>
            <a:noFill/>
          </a:ln>
        </p:spPr>
      </p:pic>
      <p:pic>
        <p:nvPicPr>
          <p:cNvPr id="352" name="Google Shape;352;g2b807f687a5_1_60"/>
          <p:cNvPicPr preferRelativeResize="0"/>
          <p:nvPr/>
        </p:nvPicPr>
        <p:blipFill>
          <a:blip r:embed="rId5">
            <a:alphaModFix/>
          </a:blip>
          <a:stretch>
            <a:fillRect/>
          </a:stretch>
        </p:blipFill>
        <p:spPr>
          <a:xfrm>
            <a:off x="558975" y="2972675"/>
            <a:ext cx="4013024" cy="2582675"/>
          </a:xfrm>
          <a:prstGeom prst="rect">
            <a:avLst/>
          </a:prstGeom>
          <a:noFill/>
          <a:ln>
            <a:noFill/>
          </a:ln>
        </p:spPr>
      </p:pic>
      <p:sp>
        <p:nvSpPr>
          <p:cNvPr id="353" name="Google Shape;353;g2b807f687a5_1_60"/>
          <p:cNvSpPr txBox="1"/>
          <p:nvPr/>
        </p:nvSpPr>
        <p:spPr>
          <a:xfrm>
            <a:off x="184000" y="5723150"/>
            <a:ext cx="4572000" cy="6669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2500">
                <a:solidFill>
                  <a:srgbClr val="FF0000"/>
                </a:solidFill>
                <a:latin typeface="Calibri"/>
                <a:ea typeface="Calibri"/>
                <a:cs typeface="Calibri"/>
                <a:sym typeface="Calibri"/>
              </a:rPr>
              <a:t>Flood control, generating electric</a:t>
            </a:r>
            <a:endParaRPr sz="2500">
              <a:solidFill>
                <a:srgbClr val="FF0000"/>
              </a:solidFill>
              <a:latin typeface="Calibri"/>
              <a:ea typeface="Calibri"/>
              <a:cs typeface="Calibri"/>
              <a:sym typeface="Calibri"/>
            </a:endParaRPr>
          </a:p>
        </p:txBody>
      </p:sp>
      <p:sp>
        <p:nvSpPr>
          <p:cNvPr id="354" name="Google Shape;354;g2b807f687a5_1_60"/>
          <p:cNvSpPr txBox="1"/>
          <p:nvPr/>
        </p:nvSpPr>
        <p:spPr>
          <a:xfrm>
            <a:off x="4840063" y="5723150"/>
            <a:ext cx="3875400" cy="6669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2500">
                <a:solidFill>
                  <a:srgbClr val="FF0000"/>
                </a:solidFill>
                <a:latin typeface="Calibri"/>
                <a:ea typeface="Calibri"/>
                <a:cs typeface="Calibri"/>
                <a:sym typeface="Calibri"/>
              </a:rPr>
              <a:t>Boating, fishing, swimming</a:t>
            </a:r>
            <a:endParaRPr sz="2500">
              <a:solidFill>
                <a:srgbClr val="FF000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g2b790e7f309_0_42"/>
          <p:cNvSpPr txBox="1"/>
          <p:nvPr>
            <p:ph type="ctrTitle"/>
          </p:nvPr>
        </p:nvSpPr>
        <p:spPr>
          <a:xfrm>
            <a:off x="627675" y="205025"/>
            <a:ext cx="8233800" cy="1633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t/>
            </a:r>
            <a:endParaRPr sz="3200"/>
          </a:p>
          <a:p>
            <a:pPr indent="0" lvl="0" marL="0" rtl="0" algn="ctr">
              <a:lnSpc>
                <a:spcPct val="100000"/>
              </a:lnSpc>
              <a:spcBef>
                <a:spcPts val="0"/>
              </a:spcBef>
              <a:spcAft>
                <a:spcPts val="0"/>
              </a:spcAft>
              <a:buClr>
                <a:schemeClr val="dk1"/>
              </a:buClr>
              <a:buSzPts val="4400"/>
              <a:buFont typeface="Calibri"/>
              <a:buNone/>
            </a:pPr>
            <a:r>
              <a:t/>
            </a:r>
            <a:endParaRPr sz="3200"/>
          </a:p>
          <a:p>
            <a:pPr indent="0" lvl="0" marL="0" rtl="0" algn="l">
              <a:lnSpc>
                <a:spcPct val="100000"/>
              </a:lnSpc>
              <a:spcBef>
                <a:spcPts val="0"/>
              </a:spcBef>
              <a:spcAft>
                <a:spcPts val="0"/>
              </a:spcAft>
              <a:buClr>
                <a:schemeClr val="dk1"/>
              </a:buClr>
              <a:buSzPts val="1100"/>
              <a:buFont typeface="Arial"/>
              <a:buNone/>
            </a:pPr>
            <a:r>
              <a:rPr lang="en-US" sz="3200"/>
              <a:t>True or False: The important fact to remember about reservoirs is that they are </a:t>
            </a:r>
            <a:r>
              <a:rPr lang="en-US" sz="3200" u="sng"/>
              <a:t>man-made</a:t>
            </a:r>
            <a:r>
              <a:rPr lang="en-US" sz="3200"/>
              <a:t>. </a:t>
            </a:r>
            <a:endParaRPr sz="3200"/>
          </a:p>
          <a:p>
            <a:pPr indent="0" lvl="0" marL="0" rtl="0" algn="ctr">
              <a:lnSpc>
                <a:spcPct val="100000"/>
              </a:lnSpc>
              <a:spcBef>
                <a:spcPts val="0"/>
              </a:spcBef>
              <a:spcAft>
                <a:spcPts val="0"/>
              </a:spcAft>
              <a:buClr>
                <a:schemeClr val="dk1"/>
              </a:buClr>
              <a:buSzPts val="4400"/>
              <a:buFont typeface="Calibri"/>
              <a:buNone/>
            </a:pPr>
            <a:r>
              <a:t/>
            </a:r>
            <a:endParaRPr sz="3200"/>
          </a:p>
          <a:p>
            <a:pPr indent="0" lvl="0" marL="0" rtl="0" algn="l">
              <a:lnSpc>
                <a:spcPct val="100000"/>
              </a:lnSpc>
              <a:spcBef>
                <a:spcPts val="0"/>
              </a:spcBef>
              <a:spcAft>
                <a:spcPts val="0"/>
              </a:spcAft>
              <a:buClr>
                <a:schemeClr val="dk1"/>
              </a:buClr>
              <a:buSzPts val="4400"/>
              <a:buFont typeface="Calibri"/>
              <a:buNone/>
            </a:pPr>
            <a:r>
              <a:t/>
            </a:r>
            <a:endParaRPr sz="3200"/>
          </a:p>
        </p:txBody>
      </p:sp>
      <p:sp>
        <p:nvSpPr>
          <p:cNvPr id="361" name="Google Shape;361;g2b790e7f309_0_42"/>
          <p:cNvSpPr txBox="1"/>
          <p:nvPr/>
        </p:nvSpPr>
        <p:spPr>
          <a:xfrm>
            <a:off x="360975" y="1929275"/>
            <a:ext cx="8500500" cy="32421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00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True</a:t>
            </a:r>
            <a:endParaRPr b="0" i="0" sz="3200" u="none" cap="none" strike="noStrike">
              <a:solidFill>
                <a:schemeClr val="dk1"/>
              </a:solidFill>
              <a:latin typeface="Calibri"/>
              <a:ea typeface="Calibri"/>
              <a:cs typeface="Calibri"/>
              <a:sym typeface="Calibri"/>
            </a:endParaRPr>
          </a:p>
          <a:p>
            <a:pPr indent="-431800" lvl="0" marL="457200" marR="0" rtl="0" algn="l">
              <a:lnSpc>
                <a:spcPct val="100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 </a:t>
            </a:r>
            <a:endParaRPr b="0" i="0" sz="3200" u="none" cap="none" strike="noStrike">
              <a:solidFill>
                <a:schemeClr val="dk1"/>
              </a:solidFill>
              <a:latin typeface="Calibri"/>
              <a:ea typeface="Calibri"/>
              <a:cs typeface="Calibri"/>
              <a:sym typeface="Calibri"/>
            </a:endParaRPr>
          </a:p>
        </p:txBody>
      </p:sp>
      <p:sp>
        <p:nvSpPr>
          <p:cNvPr descr="Questions" id="362" name="Google Shape;362;g2b790e7f309_0_42"/>
          <p:cNvSpPr/>
          <p:nvPr/>
        </p:nvSpPr>
        <p:spPr>
          <a:xfrm>
            <a:off x="0" y="0"/>
            <a:ext cx="777600" cy="8214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63" name="Google Shape;363;g2b790e7f309_0_42"/>
          <p:cNvPicPr preferRelativeResize="0"/>
          <p:nvPr/>
        </p:nvPicPr>
        <p:blipFill>
          <a:blip r:embed="rId4">
            <a:alphaModFix/>
          </a:blip>
          <a:stretch>
            <a:fillRect/>
          </a:stretch>
        </p:blipFill>
        <p:spPr>
          <a:xfrm>
            <a:off x="3415925" y="3346750"/>
            <a:ext cx="5445550" cy="30631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g2b807f687a5_1_73"/>
          <p:cNvSpPr txBox="1"/>
          <p:nvPr>
            <p:ph type="ctrTitle"/>
          </p:nvPr>
        </p:nvSpPr>
        <p:spPr>
          <a:xfrm>
            <a:off x="627675" y="205025"/>
            <a:ext cx="8233800" cy="1863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t/>
            </a:r>
            <a:endParaRPr sz="3200"/>
          </a:p>
          <a:p>
            <a:pPr indent="0" lvl="0" marL="0" rtl="0" algn="ctr">
              <a:lnSpc>
                <a:spcPct val="100000"/>
              </a:lnSpc>
              <a:spcBef>
                <a:spcPts val="0"/>
              </a:spcBef>
              <a:spcAft>
                <a:spcPts val="0"/>
              </a:spcAft>
              <a:buClr>
                <a:schemeClr val="dk1"/>
              </a:buClr>
              <a:buSzPts val="4400"/>
              <a:buFont typeface="Calibri"/>
              <a:buNone/>
            </a:pPr>
            <a:r>
              <a:t/>
            </a:r>
            <a:endParaRPr sz="3200"/>
          </a:p>
          <a:p>
            <a:pPr indent="0" lvl="0" marL="0" rtl="0" algn="l">
              <a:lnSpc>
                <a:spcPct val="100000"/>
              </a:lnSpc>
              <a:spcBef>
                <a:spcPts val="0"/>
              </a:spcBef>
              <a:spcAft>
                <a:spcPts val="0"/>
              </a:spcAft>
              <a:buClr>
                <a:schemeClr val="dk1"/>
              </a:buClr>
              <a:buSzPts val="1100"/>
              <a:buFont typeface="Arial"/>
              <a:buNone/>
            </a:pPr>
            <a:r>
              <a:rPr lang="en-US" sz="3200"/>
              <a:t>True or False: The important fact to remember about reservoirs is that they are </a:t>
            </a:r>
            <a:r>
              <a:rPr lang="en-US" sz="3200" u="sng"/>
              <a:t>man-made</a:t>
            </a:r>
            <a:r>
              <a:rPr lang="en-US" sz="3200"/>
              <a:t>. </a:t>
            </a:r>
            <a:endParaRPr sz="3200"/>
          </a:p>
          <a:p>
            <a:pPr indent="0" lvl="0" marL="0" rtl="0" algn="ctr">
              <a:lnSpc>
                <a:spcPct val="100000"/>
              </a:lnSpc>
              <a:spcBef>
                <a:spcPts val="0"/>
              </a:spcBef>
              <a:spcAft>
                <a:spcPts val="0"/>
              </a:spcAft>
              <a:buClr>
                <a:schemeClr val="dk1"/>
              </a:buClr>
              <a:buSzPts val="4400"/>
              <a:buFont typeface="Calibri"/>
              <a:buNone/>
            </a:pPr>
            <a:r>
              <a:t/>
            </a:r>
            <a:endParaRPr sz="3200"/>
          </a:p>
          <a:p>
            <a:pPr indent="0" lvl="0" marL="0" rtl="0" algn="l">
              <a:lnSpc>
                <a:spcPct val="100000"/>
              </a:lnSpc>
              <a:spcBef>
                <a:spcPts val="0"/>
              </a:spcBef>
              <a:spcAft>
                <a:spcPts val="0"/>
              </a:spcAft>
              <a:buClr>
                <a:schemeClr val="dk1"/>
              </a:buClr>
              <a:buSzPts val="4400"/>
              <a:buFont typeface="Calibri"/>
              <a:buNone/>
            </a:pPr>
            <a:r>
              <a:t/>
            </a:r>
            <a:endParaRPr sz="3200"/>
          </a:p>
        </p:txBody>
      </p:sp>
      <p:sp>
        <p:nvSpPr>
          <p:cNvPr id="370" name="Google Shape;370;g2b807f687a5_1_73"/>
          <p:cNvSpPr txBox="1"/>
          <p:nvPr/>
        </p:nvSpPr>
        <p:spPr>
          <a:xfrm>
            <a:off x="360975" y="1929275"/>
            <a:ext cx="8500500" cy="32421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00000"/>
              </a:lnSpc>
              <a:spcBef>
                <a:spcPts val="640"/>
              </a:spcBef>
              <a:spcAft>
                <a:spcPts val="0"/>
              </a:spcAft>
              <a:buClr>
                <a:srgbClr val="FF0000"/>
              </a:buClr>
              <a:buSzPts val="3200"/>
              <a:buFont typeface="Calibri"/>
              <a:buAutoNum type="alphaUcPeriod"/>
            </a:pPr>
            <a:r>
              <a:rPr b="0" i="0" lang="en-US" sz="3200" u="none" cap="none" strike="noStrike">
                <a:solidFill>
                  <a:srgbClr val="FF0000"/>
                </a:solidFill>
                <a:latin typeface="Calibri"/>
                <a:ea typeface="Calibri"/>
                <a:cs typeface="Calibri"/>
                <a:sym typeface="Calibri"/>
              </a:rPr>
              <a:t>True</a:t>
            </a:r>
            <a:endParaRPr b="0" i="0" sz="3200" u="none" cap="none" strike="noStrike">
              <a:solidFill>
                <a:srgbClr val="FF0000"/>
              </a:solidFill>
              <a:latin typeface="Calibri"/>
              <a:ea typeface="Calibri"/>
              <a:cs typeface="Calibri"/>
              <a:sym typeface="Calibri"/>
            </a:endParaRPr>
          </a:p>
          <a:p>
            <a:pPr indent="-431800" lvl="0" marL="457200" marR="0" rtl="0" algn="l">
              <a:lnSpc>
                <a:spcPct val="100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 </a:t>
            </a:r>
            <a:endParaRPr b="0" i="0" sz="3200" u="none" cap="none" strike="noStrike">
              <a:solidFill>
                <a:schemeClr val="dk1"/>
              </a:solidFill>
              <a:latin typeface="Calibri"/>
              <a:ea typeface="Calibri"/>
              <a:cs typeface="Calibri"/>
              <a:sym typeface="Calibri"/>
            </a:endParaRPr>
          </a:p>
        </p:txBody>
      </p:sp>
      <p:sp>
        <p:nvSpPr>
          <p:cNvPr descr="Questions" id="371" name="Google Shape;371;g2b807f687a5_1_73"/>
          <p:cNvSpPr/>
          <p:nvPr/>
        </p:nvSpPr>
        <p:spPr>
          <a:xfrm>
            <a:off x="0" y="0"/>
            <a:ext cx="777600" cy="8214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2" name="Google Shape;372;g2b807f687a5_1_73"/>
          <p:cNvPicPr preferRelativeResize="0"/>
          <p:nvPr/>
        </p:nvPicPr>
        <p:blipFill>
          <a:blip r:embed="rId4">
            <a:alphaModFix/>
          </a:blip>
          <a:stretch>
            <a:fillRect/>
          </a:stretch>
        </p:blipFill>
        <p:spPr>
          <a:xfrm>
            <a:off x="3415925" y="3346750"/>
            <a:ext cx="5445550" cy="3063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descr="Lightbulb and gear" id="134" name="Google Shape;134;g27e68c1a8e3_0_0"/>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g27e68c1a8e3_0_0"/>
          <p:cNvSpPr txBox="1"/>
          <p:nvPr/>
        </p:nvSpPr>
        <p:spPr>
          <a:xfrm>
            <a:off x="467257" y="404359"/>
            <a:ext cx="8209500" cy="969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2700" u="none" cap="none" strike="noStrike">
                <a:solidFill>
                  <a:srgbClr val="374151"/>
                </a:solidFill>
                <a:highlight>
                  <a:srgbClr val="FFFFFF"/>
                </a:highlight>
                <a:latin typeface="Roboto"/>
                <a:ea typeface="Roboto"/>
                <a:cs typeface="Roboto"/>
                <a:sym typeface="Roboto"/>
              </a:rPr>
              <a:t>What are the differences between lakes, oceans, ponds, reservoirs, and rivers?</a:t>
            </a:r>
            <a:endParaRPr b="0" i="0" sz="2900" u="none" cap="none" strike="noStrike">
              <a:solidFill>
                <a:srgbClr val="000000"/>
              </a:solidFill>
              <a:latin typeface="Arial"/>
              <a:ea typeface="Arial"/>
              <a:cs typeface="Arial"/>
              <a:sym typeface="Arial"/>
            </a:endParaRPr>
          </a:p>
        </p:txBody>
      </p:sp>
      <p:pic>
        <p:nvPicPr>
          <p:cNvPr id="136" name="Google Shape;136;g27e68c1a8e3_0_0"/>
          <p:cNvPicPr preferRelativeResize="0"/>
          <p:nvPr/>
        </p:nvPicPr>
        <p:blipFill rotWithShape="1">
          <a:blip r:embed="rId4">
            <a:alphaModFix/>
          </a:blip>
          <a:srcRect b="0" l="0" r="0" t="0"/>
          <a:stretch/>
        </p:blipFill>
        <p:spPr>
          <a:xfrm>
            <a:off x="2243200" y="1852200"/>
            <a:ext cx="2187443" cy="1459751"/>
          </a:xfrm>
          <a:prstGeom prst="rect">
            <a:avLst/>
          </a:prstGeom>
          <a:noFill/>
          <a:ln>
            <a:noFill/>
          </a:ln>
        </p:spPr>
      </p:pic>
      <p:pic>
        <p:nvPicPr>
          <p:cNvPr id="137" name="Google Shape;137;g27e68c1a8e3_0_0"/>
          <p:cNvPicPr preferRelativeResize="0"/>
          <p:nvPr/>
        </p:nvPicPr>
        <p:blipFill rotWithShape="1">
          <a:blip r:embed="rId5">
            <a:alphaModFix/>
          </a:blip>
          <a:srcRect b="0" l="0" r="0" t="0"/>
          <a:stretch/>
        </p:blipFill>
        <p:spPr>
          <a:xfrm>
            <a:off x="4704000" y="1852213"/>
            <a:ext cx="2185416" cy="1459751"/>
          </a:xfrm>
          <a:prstGeom prst="rect">
            <a:avLst/>
          </a:prstGeom>
          <a:noFill/>
          <a:ln>
            <a:noFill/>
          </a:ln>
        </p:spPr>
      </p:pic>
      <p:pic>
        <p:nvPicPr>
          <p:cNvPr id="138" name="Google Shape;138;g27e68c1a8e3_0_0"/>
          <p:cNvPicPr preferRelativeResize="0"/>
          <p:nvPr/>
        </p:nvPicPr>
        <p:blipFill rotWithShape="1">
          <a:blip r:embed="rId6">
            <a:alphaModFix/>
          </a:blip>
          <a:srcRect b="0" l="0" r="0" t="0"/>
          <a:stretch/>
        </p:blipFill>
        <p:spPr>
          <a:xfrm>
            <a:off x="5564248" y="3531019"/>
            <a:ext cx="2185419" cy="1463040"/>
          </a:xfrm>
          <a:prstGeom prst="rect">
            <a:avLst/>
          </a:prstGeom>
          <a:noFill/>
          <a:ln>
            <a:noFill/>
          </a:ln>
        </p:spPr>
      </p:pic>
      <p:pic>
        <p:nvPicPr>
          <p:cNvPr id="139" name="Google Shape;139;g27e68c1a8e3_0_0"/>
          <p:cNvPicPr preferRelativeResize="0"/>
          <p:nvPr/>
        </p:nvPicPr>
        <p:blipFill rotWithShape="1">
          <a:blip r:embed="rId7">
            <a:alphaModFix/>
          </a:blip>
          <a:srcRect b="0" l="0" r="0" t="0"/>
          <a:stretch/>
        </p:blipFill>
        <p:spPr>
          <a:xfrm>
            <a:off x="1341250" y="3531019"/>
            <a:ext cx="2185416" cy="1463039"/>
          </a:xfrm>
          <a:prstGeom prst="rect">
            <a:avLst/>
          </a:prstGeom>
          <a:noFill/>
          <a:ln>
            <a:noFill/>
          </a:ln>
        </p:spPr>
      </p:pic>
      <p:pic>
        <p:nvPicPr>
          <p:cNvPr id="140" name="Google Shape;140;g27e68c1a8e3_0_0"/>
          <p:cNvPicPr preferRelativeResize="0"/>
          <p:nvPr/>
        </p:nvPicPr>
        <p:blipFill rotWithShape="1">
          <a:blip r:embed="rId8">
            <a:alphaModFix/>
          </a:blip>
          <a:srcRect b="0" l="0" r="0" t="0"/>
          <a:stretch/>
        </p:blipFill>
        <p:spPr>
          <a:xfrm>
            <a:off x="3479288" y="5090898"/>
            <a:ext cx="2185415" cy="1463039"/>
          </a:xfrm>
          <a:prstGeom prst="rect">
            <a:avLst/>
          </a:prstGeom>
          <a:noFill/>
          <a:ln>
            <a:noFill/>
          </a:ln>
        </p:spPr>
      </p:pic>
      <p:pic>
        <p:nvPicPr>
          <p:cNvPr id="141" name="Google Shape;141;g27e68c1a8e3_0_0"/>
          <p:cNvPicPr preferRelativeResize="0"/>
          <p:nvPr/>
        </p:nvPicPr>
        <p:blipFill rotWithShape="1">
          <a:blip r:embed="rId9">
            <a:alphaModFix/>
          </a:blip>
          <a:srcRect b="0" l="0" r="0" t="0"/>
          <a:stretch/>
        </p:blipFill>
        <p:spPr>
          <a:xfrm>
            <a:off x="3848138" y="3565211"/>
            <a:ext cx="1394650" cy="13946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descr="Artificial Intelligence" id="378" name="Google Shape;378;g25e11802ac4_0_41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79" name="Google Shape;379;g25e11802ac4_0_419"/>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descr="Artificial Intelligence" id="385" name="Google Shape;385;g27e576c1a67_0_79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86" name="Google Shape;386;g27e576c1a67_0_796"/>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sp>
        <p:nvSpPr>
          <p:cNvPr id="387" name="Google Shape;387;g27e576c1a67_0_796"/>
          <p:cNvSpPr txBox="1"/>
          <p:nvPr>
            <p:ph idx="4294967295" type="ctrTitle"/>
          </p:nvPr>
        </p:nvSpPr>
        <p:spPr>
          <a:xfrm>
            <a:off x="609013" y="957038"/>
            <a:ext cx="8238900" cy="1470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Arial"/>
              <a:buNone/>
            </a:pPr>
            <a:r>
              <a:rPr b="0" i="0" lang="en-US" sz="3200" u="none" cap="none" strike="noStrike">
                <a:solidFill>
                  <a:schemeClr val="dk1"/>
                </a:solidFill>
                <a:latin typeface="Calibri"/>
                <a:ea typeface="Calibri"/>
                <a:cs typeface="Calibri"/>
                <a:sym typeface="Calibri"/>
              </a:rPr>
              <a:t>This is an example of a </a:t>
            </a:r>
            <a:r>
              <a:rPr lang="en-US" sz="3200"/>
              <a:t>reservoir</a:t>
            </a:r>
            <a:r>
              <a:rPr b="0" i="0" lang="en-US" sz="3200" u="none" cap="none" strike="noStrike">
                <a:solidFill>
                  <a:schemeClr val="dk1"/>
                </a:solidFill>
                <a:latin typeface="Calibri"/>
                <a:ea typeface="Calibri"/>
                <a:cs typeface="Calibri"/>
                <a:sym typeface="Calibri"/>
              </a:rPr>
              <a:t>. It is a </a:t>
            </a:r>
            <a:r>
              <a:rPr lang="en-US" sz="3200"/>
              <a:t>man-made</a:t>
            </a:r>
            <a:r>
              <a:rPr b="0" i="0" lang="en-US" sz="3200" u="none" cap="none" strike="noStrike">
                <a:solidFill>
                  <a:schemeClr val="dk1"/>
                </a:solidFill>
                <a:latin typeface="Calibri"/>
                <a:ea typeface="Calibri"/>
                <a:cs typeface="Calibri"/>
                <a:sym typeface="Calibri"/>
              </a:rPr>
              <a:t> body of water surrounded by land.</a:t>
            </a:r>
            <a:endParaRPr b="0" i="0" sz="3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400"/>
              <a:buFont typeface="Arial"/>
              <a:buNone/>
            </a:pPr>
            <a:r>
              <a:t/>
            </a:r>
            <a:endParaRPr b="0" i="0" sz="2400" u="none" cap="none" strike="noStrike">
              <a:solidFill>
                <a:schemeClr val="dk1"/>
              </a:solidFill>
              <a:latin typeface="Calibri"/>
              <a:ea typeface="Calibri"/>
              <a:cs typeface="Calibri"/>
              <a:sym typeface="Calibri"/>
            </a:endParaRPr>
          </a:p>
        </p:txBody>
      </p:sp>
      <p:pic>
        <p:nvPicPr>
          <p:cNvPr id="388" name="Google Shape;388;g27e576c1a67_0_796"/>
          <p:cNvPicPr preferRelativeResize="0"/>
          <p:nvPr/>
        </p:nvPicPr>
        <p:blipFill>
          <a:blip r:embed="rId5">
            <a:alphaModFix/>
          </a:blip>
          <a:stretch>
            <a:fillRect/>
          </a:stretch>
        </p:blipFill>
        <p:spPr>
          <a:xfrm>
            <a:off x="2586025" y="2329413"/>
            <a:ext cx="5829300" cy="3990975"/>
          </a:xfrm>
          <a:prstGeom prst="rect">
            <a:avLst/>
          </a:prstGeom>
          <a:noFill/>
          <a:ln>
            <a:noFill/>
          </a:ln>
        </p:spPr>
      </p:pic>
      <p:cxnSp>
        <p:nvCxnSpPr>
          <p:cNvPr id="389" name="Google Shape;389;g27e576c1a67_0_796"/>
          <p:cNvCxnSpPr/>
          <p:nvPr/>
        </p:nvCxnSpPr>
        <p:spPr>
          <a:xfrm>
            <a:off x="1695225" y="4116750"/>
            <a:ext cx="3262500" cy="1035900"/>
          </a:xfrm>
          <a:prstGeom prst="straightConnector1">
            <a:avLst/>
          </a:prstGeom>
          <a:noFill/>
          <a:ln cap="flat" cmpd="sng" w="28575">
            <a:solidFill>
              <a:srgbClr val="FF0000"/>
            </a:solidFill>
            <a:prstDash val="solid"/>
            <a:round/>
            <a:headEnd len="med" w="med" type="none"/>
            <a:tailEnd len="med" w="med" type="triangle"/>
          </a:ln>
        </p:spPr>
      </p:cxnSp>
      <p:sp>
        <p:nvSpPr>
          <p:cNvPr id="390" name="Google Shape;390;g27e576c1a67_0_796"/>
          <p:cNvSpPr txBox="1"/>
          <p:nvPr/>
        </p:nvSpPr>
        <p:spPr>
          <a:xfrm>
            <a:off x="218875" y="3319025"/>
            <a:ext cx="2190600" cy="126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Man-made portion</a:t>
            </a:r>
            <a:endParaRPr sz="32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descr="Artificial Intelligence" id="396" name="Google Shape;396;g2b790e7f309_0_6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97" name="Google Shape;397;g2b790e7f309_0_61"/>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sp>
        <p:nvSpPr>
          <p:cNvPr id="398" name="Google Shape;398;g2b790e7f309_0_61"/>
          <p:cNvSpPr txBox="1"/>
          <p:nvPr>
            <p:ph idx="4294967295" type="ctrTitle"/>
          </p:nvPr>
        </p:nvSpPr>
        <p:spPr>
          <a:xfrm>
            <a:off x="728450" y="676225"/>
            <a:ext cx="8238900" cy="1470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Arial"/>
              <a:buNone/>
            </a:pPr>
            <a:r>
              <a:rPr b="0" i="0" lang="en-US" sz="3200" u="none" cap="none" strike="noStrike">
                <a:solidFill>
                  <a:schemeClr val="dk1"/>
                </a:solidFill>
                <a:latin typeface="Calibri"/>
                <a:ea typeface="Calibri"/>
                <a:cs typeface="Calibri"/>
                <a:sym typeface="Calibri"/>
              </a:rPr>
              <a:t>This is a different example of a </a:t>
            </a:r>
            <a:r>
              <a:rPr lang="en-US" sz="3200"/>
              <a:t>reservoir</a:t>
            </a:r>
            <a:r>
              <a:rPr b="0" i="0" lang="en-US" sz="3200" u="none" cap="none" strike="noStrike">
                <a:solidFill>
                  <a:schemeClr val="dk1"/>
                </a:solidFill>
                <a:latin typeface="Calibri"/>
                <a:ea typeface="Calibri"/>
                <a:cs typeface="Calibri"/>
                <a:sym typeface="Calibri"/>
              </a:rPr>
              <a:t>. Again, this picture shows a </a:t>
            </a:r>
            <a:r>
              <a:rPr lang="en-US" sz="3200"/>
              <a:t>man-made </a:t>
            </a:r>
            <a:r>
              <a:rPr b="0" i="0" lang="en-US" sz="3200" u="none" cap="none" strike="noStrike">
                <a:solidFill>
                  <a:schemeClr val="dk1"/>
                </a:solidFill>
                <a:latin typeface="Calibri"/>
                <a:ea typeface="Calibri"/>
                <a:cs typeface="Calibri"/>
                <a:sym typeface="Calibri"/>
              </a:rPr>
              <a:t>body of water surrounded by land.</a:t>
            </a:r>
            <a:endParaRPr b="0" i="0" sz="3200" u="none" cap="none" strike="noStrike">
              <a:solidFill>
                <a:schemeClr val="dk1"/>
              </a:solidFill>
              <a:latin typeface="Calibri"/>
              <a:ea typeface="Calibri"/>
              <a:cs typeface="Calibri"/>
              <a:sym typeface="Calibri"/>
            </a:endParaRPr>
          </a:p>
        </p:txBody>
      </p:sp>
      <p:sp>
        <p:nvSpPr>
          <p:cNvPr id="399" name="Google Shape;399;g2b790e7f309_0_61"/>
          <p:cNvSpPr txBox="1"/>
          <p:nvPr/>
        </p:nvSpPr>
        <p:spPr>
          <a:xfrm>
            <a:off x="5418950" y="5833175"/>
            <a:ext cx="1602600" cy="381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Calibri"/>
                <a:ea typeface="Calibri"/>
                <a:cs typeface="Calibri"/>
                <a:sym typeface="Calibri"/>
              </a:rPr>
              <a:t>Photo: Georgia Coast Atlas</a:t>
            </a:r>
            <a:endParaRPr b="0" i="0" sz="1000" u="none" cap="none" strike="noStrike">
              <a:solidFill>
                <a:schemeClr val="lt1"/>
              </a:solidFill>
              <a:latin typeface="Calibri"/>
              <a:ea typeface="Calibri"/>
              <a:cs typeface="Calibri"/>
              <a:sym typeface="Calibri"/>
            </a:endParaRPr>
          </a:p>
        </p:txBody>
      </p:sp>
      <p:pic>
        <p:nvPicPr>
          <p:cNvPr id="400" name="Google Shape;400;g2b790e7f309_0_61"/>
          <p:cNvPicPr preferRelativeResize="0"/>
          <p:nvPr/>
        </p:nvPicPr>
        <p:blipFill>
          <a:blip r:embed="rId5">
            <a:alphaModFix/>
          </a:blip>
          <a:stretch>
            <a:fillRect/>
          </a:stretch>
        </p:blipFill>
        <p:spPr>
          <a:xfrm>
            <a:off x="1623138" y="2584375"/>
            <a:ext cx="5897718" cy="39164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descr="Artificial Intelligence" id="406" name="Google Shape;406;g25e11802ac4_0_69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07" name="Google Shape;407;g25e11802ac4_0_699"/>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descr="Artificial Intelligence" id="413" name="Google Shape;413;g25e11802ac4_0_8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14" name="Google Shape;414;g25e11802ac4_0_864"/>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sp>
        <p:nvSpPr>
          <p:cNvPr id="415" name="Google Shape;415;g25e11802ac4_0_864"/>
          <p:cNvSpPr txBox="1"/>
          <p:nvPr>
            <p:ph idx="4294967295" type="ctrTitle"/>
          </p:nvPr>
        </p:nvSpPr>
        <p:spPr>
          <a:xfrm>
            <a:off x="366825" y="528250"/>
            <a:ext cx="8615400" cy="1470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Arial"/>
              <a:buNone/>
            </a:pPr>
            <a:r>
              <a:rPr b="0" i="0" lang="en-US" sz="3200" u="none" cap="none" strike="noStrike">
                <a:solidFill>
                  <a:schemeClr val="dk1"/>
                </a:solidFill>
                <a:latin typeface="Calibri"/>
                <a:ea typeface="Calibri"/>
                <a:cs typeface="Calibri"/>
                <a:sym typeface="Calibri"/>
              </a:rPr>
              <a:t>This is not a </a:t>
            </a:r>
            <a:r>
              <a:rPr lang="en-US" sz="3200"/>
              <a:t>reservoir</a:t>
            </a:r>
            <a:r>
              <a:rPr b="0" i="0" lang="en-US" sz="3200" u="none" cap="none" strike="noStrike">
                <a:solidFill>
                  <a:schemeClr val="dk1"/>
                </a:solidFill>
                <a:latin typeface="Calibri"/>
                <a:ea typeface="Calibri"/>
                <a:cs typeface="Calibri"/>
                <a:sym typeface="Calibri"/>
              </a:rPr>
              <a:t>. This body of water is natural</a:t>
            </a:r>
            <a:r>
              <a:rPr lang="en-US" sz="3200"/>
              <a:t>, not man-made</a:t>
            </a:r>
            <a:r>
              <a:rPr b="0" i="0" lang="en-US" sz="3200" u="none" cap="none" strike="noStrike">
                <a:solidFill>
                  <a:schemeClr val="dk1"/>
                </a:solidFill>
                <a:latin typeface="Calibri"/>
                <a:ea typeface="Calibri"/>
                <a:cs typeface="Calibri"/>
                <a:sym typeface="Calibri"/>
              </a:rPr>
              <a:t>.</a:t>
            </a:r>
            <a:endParaRPr b="0" i="0" sz="3200" u="none" cap="none" strike="noStrike">
              <a:solidFill>
                <a:schemeClr val="dk1"/>
              </a:solidFill>
              <a:latin typeface="Calibri"/>
              <a:ea typeface="Calibri"/>
              <a:cs typeface="Calibri"/>
              <a:sym typeface="Calibri"/>
            </a:endParaRPr>
          </a:p>
        </p:txBody>
      </p:sp>
      <p:pic>
        <p:nvPicPr>
          <p:cNvPr id="416" name="Google Shape;416;g25e11802ac4_0_864"/>
          <p:cNvPicPr preferRelativeResize="0"/>
          <p:nvPr/>
        </p:nvPicPr>
        <p:blipFill rotWithShape="1">
          <a:blip r:embed="rId5">
            <a:alphaModFix/>
          </a:blip>
          <a:srcRect b="0" l="0" r="0" t="0"/>
          <a:stretch/>
        </p:blipFill>
        <p:spPr>
          <a:xfrm>
            <a:off x="1846163" y="2307800"/>
            <a:ext cx="5656724" cy="42454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descr="Artificial Intelligence" id="422" name="Google Shape;422;g25e11802ac4_0_78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23" name="Google Shape;423;g25e11802ac4_0_780"/>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sp>
        <p:nvSpPr>
          <p:cNvPr id="424" name="Google Shape;424;g25e11802ac4_0_780"/>
          <p:cNvSpPr txBox="1"/>
          <p:nvPr>
            <p:ph idx="4294967295" type="ctrTitle"/>
          </p:nvPr>
        </p:nvSpPr>
        <p:spPr>
          <a:xfrm>
            <a:off x="336750" y="551275"/>
            <a:ext cx="8650200" cy="1470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Calibri"/>
              <a:buNone/>
            </a:pPr>
            <a:r>
              <a:rPr b="0" i="0" lang="en-US" sz="3200" u="none" cap="none" strike="noStrike">
                <a:solidFill>
                  <a:schemeClr val="dk1"/>
                </a:solidFill>
                <a:latin typeface="Calibri"/>
                <a:ea typeface="Calibri"/>
                <a:cs typeface="Calibri"/>
                <a:sym typeface="Calibri"/>
              </a:rPr>
              <a:t>This is also not a </a:t>
            </a:r>
            <a:r>
              <a:rPr lang="en-US" sz="3200"/>
              <a:t>reservoir</a:t>
            </a:r>
            <a:r>
              <a:rPr b="0" i="0" lang="en-US" sz="3200" u="none" cap="none" strike="noStrike">
                <a:solidFill>
                  <a:schemeClr val="dk1"/>
                </a:solidFill>
                <a:latin typeface="Calibri"/>
                <a:ea typeface="Calibri"/>
                <a:cs typeface="Calibri"/>
                <a:sym typeface="Calibri"/>
              </a:rPr>
              <a:t>. This body of water is </a:t>
            </a:r>
            <a:r>
              <a:rPr lang="en-US" sz="3200"/>
              <a:t>also natural, not man-made</a:t>
            </a:r>
            <a:r>
              <a:rPr b="0" i="0" lang="en-US" sz="3200" u="none" cap="none" strike="noStrike">
                <a:solidFill>
                  <a:schemeClr val="dk1"/>
                </a:solidFill>
                <a:latin typeface="Calibri"/>
                <a:ea typeface="Calibri"/>
                <a:cs typeface="Calibri"/>
                <a:sym typeface="Calibri"/>
              </a:rPr>
              <a:t>. </a:t>
            </a:r>
            <a:endParaRPr b="0" i="0" sz="3200" u="none" cap="none" strike="noStrike">
              <a:solidFill>
                <a:schemeClr val="dk1"/>
              </a:solidFill>
              <a:latin typeface="Calibri"/>
              <a:ea typeface="Calibri"/>
              <a:cs typeface="Calibri"/>
              <a:sym typeface="Calibri"/>
            </a:endParaRPr>
          </a:p>
        </p:txBody>
      </p:sp>
      <p:pic>
        <p:nvPicPr>
          <p:cNvPr id="425" name="Google Shape;425;g25e11802ac4_0_780"/>
          <p:cNvPicPr preferRelativeResize="0"/>
          <p:nvPr/>
        </p:nvPicPr>
        <p:blipFill rotWithShape="1">
          <a:blip r:embed="rId5">
            <a:alphaModFix/>
          </a:blip>
          <a:srcRect b="0" l="0" r="0" t="0"/>
          <a:stretch/>
        </p:blipFill>
        <p:spPr>
          <a:xfrm>
            <a:off x="1008188" y="2194225"/>
            <a:ext cx="7127616" cy="40080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descr="Questions" id="431" name="Google Shape;431;g25e11802ac4_0_873"/>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g27430209113_0_1469"/>
          <p:cNvSpPr txBox="1"/>
          <p:nvPr/>
        </p:nvSpPr>
        <p:spPr>
          <a:xfrm>
            <a:off x="1028700" y="424771"/>
            <a:ext cx="7677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Which of these is a </a:t>
            </a:r>
            <a:r>
              <a:rPr lang="en-US" sz="3600">
                <a:solidFill>
                  <a:schemeClr val="dk1"/>
                </a:solidFill>
                <a:latin typeface="Calibri"/>
                <a:ea typeface="Calibri"/>
                <a:cs typeface="Calibri"/>
                <a:sym typeface="Calibri"/>
              </a:rPr>
              <a:t>reservoir</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descr="Questions" id="438" name="Google Shape;438;g27430209113_0_146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9" name="Google Shape;439;g27430209113_0_1469"/>
          <p:cNvPicPr preferRelativeResize="0"/>
          <p:nvPr/>
        </p:nvPicPr>
        <p:blipFill rotWithShape="1">
          <a:blip r:embed="rId4">
            <a:alphaModFix/>
          </a:blip>
          <a:srcRect b="0" l="0" r="0" t="0"/>
          <a:stretch/>
        </p:blipFill>
        <p:spPr>
          <a:xfrm>
            <a:off x="200050" y="1703375"/>
            <a:ext cx="4196350" cy="4723900"/>
          </a:xfrm>
          <a:prstGeom prst="rect">
            <a:avLst/>
          </a:prstGeom>
          <a:noFill/>
          <a:ln>
            <a:noFill/>
          </a:ln>
        </p:spPr>
      </p:pic>
      <p:pic>
        <p:nvPicPr>
          <p:cNvPr id="440" name="Google Shape;440;g27430209113_0_1469"/>
          <p:cNvPicPr preferRelativeResize="0"/>
          <p:nvPr/>
        </p:nvPicPr>
        <p:blipFill rotWithShape="1">
          <a:blip r:embed="rId4">
            <a:alphaModFix/>
          </a:blip>
          <a:srcRect b="0" l="0" r="0" t="0"/>
          <a:stretch/>
        </p:blipFill>
        <p:spPr>
          <a:xfrm>
            <a:off x="4702875" y="1703375"/>
            <a:ext cx="4196350" cy="4723900"/>
          </a:xfrm>
          <a:prstGeom prst="rect">
            <a:avLst/>
          </a:prstGeom>
          <a:noFill/>
          <a:ln>
            <a:noFill/>
          </a:ln>
        </p:spPr>
      </p:pic>
      <p:pic>
        <p:nvPicPr>
          <p:cNvPr id="441" name="Google Shape;441;g27430209113_0_1469"/>
          <p:cNvPicPr preferRelativeResize="0"/>
          <p:nvPr/>
        </p:nvPicPr>
        <p:blipFill rotWithShape="1">
          <a:blip r:embed="rId5">
            <a:alphaModFix/>
          </a:blip>
          <a:srcRect b="0" l="0" r="0" t="0"/>
          <a:stretch/>
        </p:blipFill>
        <p:spPr>
          <a:xfrm>
            <a:off x="365671" y="2614925"/>
            <a:ext cx="3865126" cy="2900800"/>
          </a:xfrm>
          <a:prstGeom prst="rect">
            <a:avLst/>
          </a:prstGeom>
          <a:noFill/>
          <a:ln>
            <a:noFill/>
          </a:ln>
        </p:spPr>
      </p:pic>
      <p:pic>
        <p:nvPicPr>
          <p:cNvPr id="442" name="Google Shape;442;g27430209113_0_1469"/>
          <p:cNvPicPr preferRelativeResize="0"/>
          <p:nvPr/>
        </p:nvPicPr>
        <p:blipFill>
          <a:blip r:embed="rId6">
            <a:alphaModFix/>
          </a:blip>
          <a:stretch>
            <a:fillRect/>
          </a:stretch>
        </p:blipFill>
        <p:spPr>
          <a:xfrm>
            <a:off x="4868487" y="2614925"/>
            <a:ext cx="3865124" cy="29008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g2b807f687a5_1_88"/>
          <p:cNvSpPr/>
          <p:nvPr/>
        </p:nvSpPr>
        <p:spPr>
          <a:xfrm>
            <a:off x="4650038" y="1491650"/>
            <a:ext cx="4302000" cy="5034600"/>
          </a:xfrm>
          <a:prstGeom prst="roundRect">
            <a:avLst>
              <a:gd fmla="val 16667" name="adj"/>
            </a:avLst>
          </a:prstGeom>
          <a:solidFill>
            <a:schemeClr val="lt1"/>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49" name="Google Shape;449;g2b807f687a5_1_88"/>
          <p:cNvSpPr txBox="1"/>
          <p:nvPr/>
        </p:nvSpPr>
        <p:spPr>
          <a:xfrm>
            <a:off x="1028700" y="424771"/>
            <a:ext cx="7677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Which of these is a </a:t>
            </a:r>
            <a:r>
              <a:rPr lang="en-US" sz="3600">
                <a:solidFill>
                  <a:schemeClr val="dk1"/>
                </a:solidFill>
                <a:latin typeface="Calibri"/>
                <a:ea typeface="Calibri"/>
                <a:cs typeface="Calibri"/>
                <a:sym typeface="Calibri"/>
              </a:rPr>
              <a:t>reservoir</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descr="Questions" id="450" name="Google Shape;450;g2b807f687a5_1_8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1" name="Google Shape;451;g2b807f687a5_1_88"/>
          <p:cNvPicPr preferRelativeResize="0"/>
          <p:nvPr/>
        </p:nvPicPr>
        <p:blipFill rotWithShape="1">
          <a:blip r:embed="rId4">
            <a:alphaModFix/>
          </a:blip>
          <a:srcRect b="0" l="0" r="0" t="0"/>
          <a:stretch/>
        </p:blipFill>
        <p:spPr>
          <a:xfrm>
            <a:off x="200050" y="1703375"/>
            <a:ext cx="4196350" cy="4723900"/>
          </a:xfrm>
          <a:prstGeom prst="rect">
            <a:avLst/>
          </a:prstGeom>
          <a:noFill/>
          <a:ln>
            <a:noFill/>
          </a:ln>
        </p:spPr>
      </p:pic>
      <p:pic>
        <p:nvPicPr>
          <p:cNvPr id="452" name="Google Shape;452;g2b807f687a5_1_88"/>
          <p:cNvPicPr preferRelativeResize="0"/>
          <p:nvPr/>
        </p:nvPicPr>
        <p:blipFill rotWithShape="1">
          <a:blip r:embed="rId4">
            <a:alphaModFix/>
          </a:blip>
          <a:srcRect b="0" l="0" r="0" t="0"/>
          <a:stretch/>
        </p:blipFill>
        <p:spPr>
          <a:xfrm>
            <a:off x="4702875" y="1703375"/>
            <a:ext cx="4196350" cy="4723900"/>
          </a:xfrm>
          <a:prstGeom prst="rect">
            <a:avLst/>
          </a:prstGeom>
          <a:noFill/>
          <a:ln>
            <a:noFill/>
          </a:ln>
        </p:spPr>
      </p:pic>
      <p:pic>
        <p:nvPicPr>
          <p:cNvPr id="453" name="Google Shape;453;g2b807f687a5_1_88"/>
          <p:cNvPicPr preferRelativeResize="0"/>
          <p:nvPr/>
        </p:nvPicPr>
        <p:blipFill rotWithShape="1">
          <a:blip r:embed="rId5">
            <a:alphaModFix/>
          </a:blip>
          <a:srcRect b="0" l="0" r="0" t="0"/>
          <a:stretch/>
        </p:blipFill>
        <p:spPr>
          <a:xfrm>
            <a:off x="365671" y="2614925"/>
            <a:ext cx="3865126" cy="2900800"/>
          </a:xfrm>
          <a:prstGeom prst="rect">
            <a:avLst/>
          </a:prstGeom>
          <a:noFill/>
          <a:ln>
            <a:noFill/>
          </a:ln>
        </p:spPr>
      </p:pic>
      <p:pic>
        <p:nvPicPr>
          <p:cNvPr id="454" name="Google Shape;454;g2b807f687a5_1_88"/>
          <p:cNvPicPr preferRelativeResize="0"/>
          <p:nvPr/>
        </p:nvPicPr>
        <p:blipFill>
          <a:blip r:embed="rId6">
            <a:alphaModFix/>
          </a:blip>
          <a:stretch>
            <a:fillRect/>
          </a:stretch>
        </p:blipFill>
        <p:spPr>
          <a:xfrm>
            <a:off x="4868487" y="2614925"/>
            <a:ext cx="3865124" cy="29008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g25e11802ac4_0_2229"/>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461" name="Google Shape;461;g25e11802ac4_0_2229"/>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descr="Rewind" id="147" name="Google Shape;147;p4"/>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descr="Rewind" id="467" name="Google Shape;467;g2a613fe29c9_2_9"/>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g2a613fe29c9_2_9"/>
          <p:cNvSpPr txBox="1"/>
          <p:nvPr>
            <p:ph idx="1" type="subTitle"/>
          </p:nvPr>
        </p:nvSpPr>
        <p:spPr>
          <a:xfrm>
            <a:off x="702150" y="752750"/>
            <a:ext cx="7739700" cy="10929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Reservoir</a:t>
            </a:r>
            <a:r>
              <a:rPr b="1" lang="en-US">
                <a:solidFill>
                  <a:schemeClr val="dk1"/>
                </a:solidFill>
              </a:rPr>
              <a:t>: </a:t>
            </a:r>
            <a:r>
              <a:rPr lang="en-US">
                <a:solidFill>
                  <a:schemeClr val="dk1"/>
                </a:solidFill>
              </a:rPr>
              <a:t>A man-made, large body of water surrounded by land.</a:t>
            </a:r>
            <a:endParaRPr>
              <a:solidFill>
                <a:schemeClr val="dk1"/>
              </a:solidFill>
            </a:endParaRPr>
          </a:p>
        </p:txBody>
      </p:sp>
      <p:pic>
        <p:nvPicPr>
          <p:cNvPr id="469" name="Google Shape;469;g2a613fe29c9_2_9"/>
          <p:cNvPicPr preferRelativeResize="0"/>
          <p:nvPr/>
        </p:nvPicPr>
        <p:blipFill rotWithShape="1">
          <a:blip r:embed="rId4">
            <a:alphaModFix/>
          </a:blip>
          <a:srcRect b="0" l="0" r="0" t="0"/>
          <a:stretch/>
        </p:blipFill>
        <p:spPr>
          <a:xfrm>
            <a:off x="1086850" y="1910925"/>
            <a:ext cx="6970300" cy="46662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g25e11802ac4_0_1976"/>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76" name="Google Shape;476;g25e11802ac4_0_1976"/>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477" name="Google Shape;477;g25e11802ac4_0_1976"/>
          <p:cNvCxnSpPr>
            <a:stCxn id="478" idx="4"/>
            <a:endCxn id="475"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479" name="Google Shape;479;g25e11802ac4_0_1976"/>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480" name="Google Shape;480;g25e11802ac4_0_1976"/>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478" name="Google Shape;478;g25e11802ac4_0_1976"/>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g25e11802ac4_0_1886"/>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487" name="Google Shape;487;g25e11802ac4_0_188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488" name="Google Shape;488;g25e11802ac4_0_1886"/>
          <p:cNvCxnSpPr>
            <a:stCxn id="489" idx="4"/>
            <a:endCxn id="486"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490" name="Google Shape;490;g25e11802ac4_0_188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491" name="Google Shape;491;g25e11802ac4_0_188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489" name="Google Shape;489;g25e11802ac4_0_1886"/>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2" name="Google Shape;492;g25e11802ac4_0_1886"/>
          <p:cNvSpPr txBox="1"/>
          <p:nvPr/>
        </p:nvSpPr>
        <p:spPr>
          <a:xfrm>
            <a:off x="2990050" y="32810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Reservoir</a:t>
            </a:r>
            <a:endParaRPr b="0" i="0" sz="700" u="none" cap="none" strike="noStrike">
              <a:solidFill>
                <a:srgbClr val="000000"/>
              </a:solidFill>
              <a:latin typeface="Arial"/>
              <a:ea typeface="Arial"/>
              <a:cs typeface="Arial"/>
              <a:sym typeface="Arial"/>
            </a:endParaRPr>
          </a:p>
        </p:txBody>
      </p:sp>
      <p:sp>
        <p:nvSpPr>
          <p:cNvPr id="493" name="Google Shape;493;g25e11802ac4_0_188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494" name="Google Shape;494;g25e11802ac4_0_1886"/>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495" name="Google Shape;495;g25e11802ac4_0_188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496" name="Google Shape;496;g25e11802ac4_0_1886"/>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reservoirs</a:t>
            </a:r>
            <a:r>
              <a:rPr b="0" i="0" lang="en-US" sz="1700" u="none" cap="none" strike="noStrike">
                <a:solidFill>
                  <a:srgbClr val="000000"/>
                </a:solidFill>
                <a:latin typeface="Helvetica Neue Light"/>
                <a:ea typeface="Helvetica Neue Light"/>
                <a:cs typeface="Helvetica Neue Light"/>
                <a:sym typeface="Helvetica Neue Light"/>
              </a:rPr>
              <a:t> impact my life?</a:t>
            </a:r>
            <a:endParaRPr b="0" i="0" sz="1700" u="none" cap="none" strike="noStrike">
              <a:solidFill>
                <a:srgbClr val="000000"/>
              </a:solidFill>
              <a:latin typeface="Arial"/>
              <a:ea typeface="Arial"/>
              <a:cs typeface="Arial"/>
              <a:sym typeface="Arial"/>
            </a:endParaRPr>
          </a:p>
        </p:txBody>
      </p:sp>
      <p:sp>
        <p:nvSpPr>
          <p:cNvPr id="497" name="Google Shape;497;g25e11802ac4_0_188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98" name="Google Shape;498;g25e11802ac4_0_188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499" name="Google Shape;499;g25e11802ac4_0_1886"/>
          <p:cNvCxnSpPr>
            <a:stCxn id="500" idx="4"/>
            <a:endCxn id="49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01" name="Google Shape;501;g25e11802ac4_0_188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02" name="Google Shape;502;g25e11802ac4_0_188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00" name="Google Shape;500;g25e11802ac4_0_188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g2a613fe29c9_2_2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09" name="Google Shape;509;g2a613fe29c9_2_2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10" name="Google Shape;510;g2a613fe29c9_2_20"/>
          <p:cNvCxnSpPr>
            <a:stCxn id="511" idx="4"/>
            <a:endCxn id="50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12" name="Google Shape;512;g2a613fe29c9_2_2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13" name="Google Shape;513;g2a613fe29c9_2_2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11" name="Google Shape;511;g2a613fe29c9_2_2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14" name="Google Shape;514;g2a613fe29c9_2_20"/>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 </a:t>
            </a:r>
            <a:r>
              <a:rPr b="1" lang="en-US" sz="3000">
                <a:latin typeface="Calibri"/>
                <a:ea typeface="Calibri"/>
                <a:cs typeface="Calibri"/>
                <a:sym typeface="Calibri"/>
              </a:rPr>
              <a:t>reservoir</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15" name="Google Shape;515;g2a613fe29c9_2_20"/>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16" name="Google Shape;516;g2a613fe29c9_2_20"/>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17" name="Google Shape;517;g2a613fe29c9_2_20"/>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18" name="Google Shape;518;g2a613fe29c9_2_20"/>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519" name="Google Shape;519;g2a613fe29c9_2_20"/>
          <p:cNvPicPr preferRelativeResize="0"/>
          <p:nvPr/>
        </p:nvPicPr>
        <p:blipFill rotWithShape="1">
          <a:blip r:embed="rId3">
            <a:alphaModFix/>
          </a:blip>
          <a:srcRect b="0" l="0" r="0" t="0"/>
          <a:stretch/>
        </p:blipFill>
        <p:spPr>
          <a:xfrm>
            <a:off x="1050995" y="1834850"/>
            <a:ext cx="2720884" cy="1815724"/>
          </a:xfrm>
          <a:prstGeom prst="rect">
            <a:avLst/>
          </a:prstGeom>
          <a:noFill/>
          <a:ln>
            <a:noFill/>
          </a:ln>
        </p:spPr>
      </p:pic>
      <p:pic>
        <p:nvPicPr>
          <p:cNvPr id="520" name="Google Shape;520;g2a613fe29c9_2_20"/>
          <p:cNvPicPr preferRelativeResize="0"/>
          <p:nvPr/>
        </p:nvPicPr>
        <p:blipFill rotWithShape="1">
          <a:blip r:embed="rId4">
            <a:alphaModFix/>
          </a:blip>
          <a:srcRect b="0" l="0" r="0" t="0"/>
          <a:stretch/>
        </p:blipFill>
        <p:spPr>
          <a:xfrm>
            <a:off x="5585175" y="1831975"/>
            <a:ext cx="2712285" cy="1815725"/>
          </a:xfrm>
          <a:prstGeom prst="rect">
            <a:avLst/>
          </a:prstGeom>
          <a:noFill/>
          <a:ln>
            <a:noFill/>
          </a:ln>
        </p:spPr>
      </p:pic>
      <p:pic>
        <p:nvPicPr>
          <p:cNvPr id="521" name="Google Shape;521;g2a613fe29c9_2_20"/>
          <p:cNvPicPr preferRelativeResize="0"/>
          <p:nvPr/>
        </p:nvPicPr>
        <p:blipFill rotWithShape="1">
          <a:blip r:embed="rId5">
            <a:alphaModFix/>
          </a:blip>
          <a:srcRect b="0" l="0" r="0" t="0"/>
          <a:stretch/>
        </p:blipFill>
        <p:spPr>
          <a:xfrm>
            <a:off x="1051000" y="4345750"/>
            <a:ext cx="2712252" cy="1815725"/>
          </a:xfrm>
          <a:prstGeom prst="rect">
            <a:avLst/>
          </a:prstGeom>
          <a:noFill/>
          <a:ln>
            <a:noFill/>
          </a:ln>
        </p:spPr>
      </p:pic>
      <p:pic>
        <p:nvPicPr>
          <p:cNvPr id="522" name="Google Shape;522;g2a613fe29c9_2_20"/>
          <p:cNvPicPr preferRelativeResize="0"/>
          <p:nvPr/>
        </p:nvPicPr>
        <p:blipFill rotWithShape="1">
          <a:blip r:embed="rId6">
            <a:alphaModFix/>
          </a:blip>
          <a:srcRect b="0" l="0" r="0" t="0"/>
          <a:stretch/>
        </p:blipFill>
        <p:spPr>
          <a:xfrm>
            <a:off x="5585175" y="4316628"/>
            <a:ext cx="2720874" cy="181740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g2b805786743_0_11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29" name="Google Shape;529;g2b805786743_0_11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30" name="Google Shape;530;g2b805786743_0_111"/>
          <p:cNvCxnSpPr>
            <a:stCxn id="531" idx="4"/>
            <a:endCxn id="52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32" name="Google Shape;532;g2b805786743_0_11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33" name="Google Shape;533;g2b805786743_0_11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31" name="Google Shape;531;g2b805786743_0_11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34" name="Google Shape;534;g2b805786743_0_111"/>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 </a:t>
            </a:r>
            <a:r>
              <a:rPr b="1" lang="en-US" sz="3000">
                <a:latin typeface="Calibri"/>
                <a:ea typeface="Calibri"/>
                <a:cs typeface="Calibri"/>
                <a:sym typeface="Calibri"/>
              </a:rPr>
              <a:t>reservoir</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35" name="Google Shape;535;g2b805786743_0_111"/>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36" name="Google Shape;536;g2b805786743_0_111"/>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37" name="Google Shape;537;g2b805786743_0_111"/>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38" name="Google Shape;538;g2b805786743_0_111"/>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539" name="Google Shape;539;g2b805786743_0_111"/>
          <p:cNvPicPr preferRelativeResize="0"/>
          <p:nvPr/>
        </p:nvPicPr>
        <p:blipFill rotWithShape="1">
          <a:blip r:embed="rId3">
            <a:alphaModFix/>
          </a:blip>
          <a:srcRect b="0" l="0" r="0" t="0"/>
          <a:stretch/>
        </p:blipFill>
        <p:spPr>
          <a:xfrm>
            <a:off x="1050995" y="1834850"/>
            <a:ext cx="2720884" cy="1815724"/>
          </a:xfrm>
          <a:prstGeom prst="rect">
            <a:avLst/>
          </a:prstGeom>
          <a:noFill/>
          <a:ln>
            <a:noFill/>
          </a:ln>
        </p:spPr>
      </p:pic>
      <p:pic>
        <p:nvPicPr>
          <p:cNvPr id="540" name="Google Shape;540;g2b805786743_0_111"/>
          <p:cNvPicPr preferRelativeResize="0"/>
          <p:nvPr/>
        </p:nvPicPr>
        <p:blipFill rotWithShape="1">
          <a:blip r:embed="rId4">
            <a:alphaModFix/>
          </a:blip>
          <a:srcRect b="0" l="0" r="0" t="0"/>
          <a:stretch/>
        </p:blipFill>
        <p:spPr>
          <a:xfrm>
            <a:off x="5585175" y="1831975"/>
            <a:ext cx="2712285" cy="1815725"/>
          </a:xfrm>
          <a:prstGeom prst="rect">
            <a:avLst/>
          </a:prstGeom>
          <a:noFill/>
          <a:ln>
            <a:noFill/>
          </a:ln>
        </p:spPr>
      </p:pic>
      <p:pic>
        <p:nvPicPr>
          <p:cNvPr id="541" name="Google Shape;541;g2b805786743_0_111"/>
          <p:cNvPicPr preferRelativeResize="0"/>
          <p:nvPr/>
        </p:nvPicPr>
        <p:blipFill rotWithShape="1">
          <a:blip r:embed="rId5">
            <a:alphaModFix/>
          </a:blip>
          <a:srcRect b="0" l="0" r="0" t="0"/>
          <a:stretch/>
        </p:blipFill>
        <p:spPr>
          <a:xfrm>
            <a:off x="1051000" y="4345750"/>
            <a:ext cx="2712252" cy="1815725"/>
          </a:xfrm>
          <a:prstGeom prst="rect">
            <a:avLst/>
          </a:prstGeom>
          <a:noFill/>
          <a:ln>
            <a:noFill/>
          </a:ln>
        </p:spPr>
      </p:pic>
      <p:pic>
        <p:nvPicPr>
          <p:cNvPr id="542" name="Google Shape;542;g2b805786743_0_111"/>
          <p:cNvPicPr preferRelativeResize="0"/>
          <p:nvPr/>
        </p:nvPicPr>
        <p:blipFill rotWithShape="1">
          <a:blip r:embed="rId6">
            <a:alphaModFix/>
          </a:blip>
          <a:srcRect b="0" l="0" r="0" t="0"/>
          <a:stretch/>
        </p:blipFill>
        <p:spPr>
          <a:xfrm>
            <a:off x="5585175" y="4316628"/>
            <a:ext cx="2720874" cy="1817403"/>
          </a:xfrm>
          <a:prstGeom prst="rect">
            <a:avLst/>
          </a:prstGeom>
          <a:noFill/>
          <a:ln>
            <a:noFill/>
          </a:ln>
        </p:spPr>
      </p:pic>
      <p:sp>
        <p:nvSpPr>
          <p:cNvPr id="543" name="Google Shape;543;g2b805786743_0_111"/>
          <p:cNvSpPr/>
          <p:nvPr/>
        </p:nvSpPr>
        <p:spPr>
          <a:xfrm>
            <a:off x="414513" y="3989024"/>
            <a:ext cx="3985200" cy="25104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g25e11802ac4_0_210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50" name="Google Shape;550;g25e11802ac4_0_210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51" name="Google Shape;551;g25e11802ac4_0_2108"/>
          <p:cNvCxnSpPr>
            <a:stCxn id="552" idx="4"/>
            <a:endCxn id="54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53" name="Google Shape;553;g25e11802ac4_0_210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54" name="Google Shape;554;g25e11802ac4_0_210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52" name="Google Shape;552;g25e11802ac4_0_210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55" name="Google Shape;555;g25e11802ac4_0_2108"/>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56" name="Google Shape;556;g25e11802ac4_0_210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57" name="Google Shape;557;g25e11802ac4_0_2108"/>
          <p:cNvCxnSpPr>
            <a:stCxn id="558" idx="4"/>
            <a:endCxn id="555"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59" name="Google Shape;559;g25e11802ac4_0_210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60" name="Google Shape;560;g25e11802ac4_0_210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58" name="Google Shape;558;g25e11802ac4_0_210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61" name="Google Shape;561;g25e11802ac4_0_210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62" name="Google Shape;562;g25e11802ac4_0_210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63" name="Google Shape;563;g25e11802ac4_0_210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64" name="Google Shape;564;g25e11802ac4_0_2108"/>
          <p:cNvSpPr txBox="1"/>
          <p:nvPr/>
        </p:nvSpPr>
        <p:spPr>
          <a:xfrm>
            <a:off x="2990050" y="32810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Reservoir</a:t>
            </a:r>
            <a:endParaRPr b="0" i="0" sz="700" u="none" cap="none" strike="noStrike">
              <a:solidFill>
                <a:srgbClr val="000000"/>
              </a:solidFill>
              <a:latin typeface="Arial"/>
              <a:ea typeface="Arial"/>
              <a:cs typeface="Arial"/>
              <a:sym typeface="Arial"/>
            </a:endParaRPr>
          </a:p>
        </p:txBody>
      </p:sp>
      <p:sp>
        <p:nvSpPr>
          <p:cNvPr id="565" name="Google Shape;565;g25e11802ac4_0_2108"/>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reservoirs</a:t>
            </a:r>
            <a:r>
              <a:rPr b="0" i="0" lang="en-US" sz="1700" u="none" cap="none" strike="noStrike">
                <a:solidFill>
                  <a:srgbClr val="000000"/>
                </a:solidFill>
                <a:latin typeface="Helvetica Neue Light"/>
                <a:ea typeface="Helvetica Neue Light"/>
                <a:cs typeface="Helvetica Neue Light"/>
                <a:sym typeface="Helvetica Neue Light"/>
              </a:rPr>
              <a:t> impact my life?</a:t>
            </a:r>
            <a:endParaRPr b="0" i="0" sz="1700" u="none" cap="none" strike="noStrike">
              <a:solidFill>
                <a:srgbClr val="000000"/>
              </a:solidFill>
              <a:latin typeface="Arial"/>
              <a:ea typeface="Arial"/>
              <a:cs typeface="Arial"/>
              <a:sym typeface="Arial"/>
            </a:endParaRPr>
          </a:p>
        </p:txBody>
      </p:sp>
      <p:pic>
        <p:nvPicPr>
          <p:cNvPr id="566" name="Google Shape;566;g25e11802ac4_0_2108"/>
          <p:cNvPicPr preferRelativeResize="0"/>
          <p:nvPr/>
        </p:nvPicPr>
        <p:blipFill rotWithShape="1">
          <a:blip r:embed="rId3">
            <a:alphaModFix/>
          </a:blip>
          <a:srcRect b="0" l="0" r="0" t="0"/>
          <a:stretch/>
        </p:blipFill>
        <p:spPr>
          <a:xfrm>
            <a:off x="5908750" y="1045975"/>
            <a:ext cx="2712252" cy="18157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g25e11802ac4_0_213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73" name="Google Shape;573;g25e11802ac4_0_213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74" name="Google Shape;574;g25e11802ac4_0_2130"/>
          <p:cNvCxnSpPr>
            <a:stCxn id="575" idx="4"/>
            <a:endCxn id="57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76" name="Google Shape;576;g25e11802ac4_0_213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77" name="Google Shape;577;g25e11802ac4_0_213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75" name="Google Shape;575;g25e11802ac4_0_213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78" name="Google Shape;578;g25e11802ac4_0_2130"/>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 </a:t>
            </a:r>
            <a:r>
              <a:rPr b="1" lang="en-US" sz="3000">
                <a:latin typeface="Calibri"/>
                <a:ea typeface="Calibri"/>
                <a:cs typeface="Calibri"/>
                <a:sym typeface="Calibri"/>
              </a:rPr>
              <a:t>reservoir</a:t>
            </a:r>
            <a:r>
              <a:rPr b="0" i="0" lang="en-US" sz="3000" u="none" cap="none" strike="noStrike">
                <a:solidFill>
                  <a:srgbClr val="000000"/>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579" name="Google Shape;579;g25e11802ac4_0_2130"/>
          <p:cNvSpPr txBox="1"/>
          <p:nvPr/>
        </p:nvSpPr>
        <p:spPr>
          <a:xfrm>
            <a:off x="1073532" y="52692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A long, winding stream of water that constantly moves</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580" name="Google Shape;580;g25e11802ac4_0_2130"/>
          <p:cNvSpPr txBox="1"/>
          <p:nvPr/>
        </p:nvSpPr>
        <p:spPr>
          <a:xfrm>
            <a:off x="1036257" y="41794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000000"/>
                </a:solidFill>
                <a:latin typeface="Helvetica Neue Light"/>
                <a:ea typeface="Helvetica Neue Light"/>
                <a:cs typeface="Helvetica Neue Light"/>
                <a:sym typeface="Helvetica Neue Light"/>
              </a:rPr>
              <a:t>A giant body of saltwater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81" name="Google Shape;581;g25e11802ac4_0_2130"/>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82" name="Google Shape;582;g25e11802ac4_0_2130"/>
          <p:cNvSpPr txBox="1"/>
          <p:nvPr/>
        </p:nvSpPr>
        <p:spPr>
          <a:xfrm>
            <a:off x="1073532" y="20160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A man-made, large body of water surrounded by land</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83" name="Google Shape;583;g25e11802ac4_0_2130"/>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84" name="Google Shape;584;g25e11802ac4_0_2130"/>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85" name="Google Shape;585;g25e11802ac4_0_2130"/>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86" name="Google Shape;586;g25e11802ac4_0_2130"/>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587" name="Google Shape;587;g25e11802ac4_0_2130"/>
          <p:cNvSpPr txBox="1"/>
          <p:nvPr/>
        </p:nvSpPr>
        <p:spPr>
          <a:xfrm>
            <a:off x="1036257" y="3046346"/>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A natural, large body of water surrounded by land</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g2b805786743_0_13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94" name="Google Shape;594;g2b805786743_0_13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95" name="Google Shape;595;g2b805786743_0_132"/>
          <p:cNvCxnSpPr>
            <a:stCxn id="596" idx="4"/>
            <a:endCxn id="59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97" name="Google Shape;597;g2b805786743_0_13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98" name="Google Shape;598;g2b805786743_0_13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96" name="Google Shape;596;g2b805786743_0_13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99" name="Google Shape;599;g2b805786743_0_132"/>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 </a:t>
            </a:r>
            <a:r>
              <a:rPr b="1" lang="en-US" sz="3000">
                <a:latin typeface="Calibri"/>
                <a:ea typeface="Calibri"/>
                <a:cs typeface="Calibri"/>
                <a:sym typeface="Calibri"/>
              </a:rPr>
              <a:t>reservoir</a:t>
            </a:r>
            <a:r>
              <a:rPr b="0" i="0" lang="en-US" sz="3000" u="none" cap="none" strike="noStrike">
                <a:solidFill>
                  <a:srgbClr val="000000"/>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600" name="Google Shape;600;g2b805786743_0_132"/>
          <p:cNvSpPr txBox="1"/>
          <p:nvPr/>
        </p:nvSpPr>
        <p:spPr>
          <a:xfrm>
            <a:off x="1073532" y="52692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A long, winding stream of water that constantly moves</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601" name="Google Shape;601;g2b805786743_0_132"/>
          <p:cNvSpPr txBox="1"/>
          <p:nvPr/>
        </p:nvSpPr>
        <p:spPr>
          <a:xfrm>
            <a:off x="1036257" y="41794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000000"/>
                </a:solidFill>
                <a:latin typeface="Helvetica Neue Light"/>
                <a:ea typeface="Helvetica Neue Light"/>
                <a:cs typeface="Helvetica Neue Light"/>
                <a:sym typeface="Helvetica Neue Light"/>
              </a:rPr>
              <a:t>A giant body of saltwater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02" name="Google Shape;602;g2b805786743_0_132"/>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03" name="Google Shape;603;g2b805786743_0_132"/>
          <p:cNvSpPr txBox="1"/>
          <p:nvPr/>
        </p:nvSpPr>
        <p:spPr>
          <a:xfrm>
            <a:off x="1073532" y="20160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A man-made, large body of water surrounded by land</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04" name="Google Shape;604;g2b805786743_0_132"/>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05" name="Google Shape;605;g2b805786743_0_132"/>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06" name="Google Shape;606;g2b805786743_0_132"/>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07" name="Google Shape;607;g2b805786743_0_132"/>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08" name="Google Shape;608;g2b805786743_0_132"/>
          <p:cNvSpPr txBox="1"/>
          <p:nvPr/>
        </p:nvSpPr>
        <p:spPr>
          <a:xfrm>
            <a:off x="1036257" y="3046346"/>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A natural, large body of water surrounded by land</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09" name="Google Shape;609;g2b805786743_0_132"/>
          <p:cNvSpPr/>
          <p:nvPr/>
        </p:nvSpPr>
        <p:spPr>
          <a:xfrm>
            <a:off x="350250" y="1743225"/>
            <a:ext cx="8443500" cy="10158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g25e11802ac4_0_234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16" name="Google Shape;616;g25e11802ac4_0_234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17" name="Google Shape;617;g25e11802ac4_0_234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18" name="Google Shape;618;g25e11802ac4_0_2343"/>
          <p:cNvCxnSpPr>
            <a:stCxn id="619" idx="4"/>
            <a:endCxn id="61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20" name="Google Shape;620;g25e11802ac4_0_234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21" name="Google Shape;621;g25e11802ac4_0_234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19" name="Google Shape;619;g25e11802ac4_0_234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22" name="Google Shape;622;g25e11802ac4_0_2343"/>
          <p:cNvSpPr txBox="1"/>
          <p:nvPr/>
        </p:nvSpPr>
        <p:spPr>
          <a:xfrm>
            <a:off x="612500" y="1210575"/>
            <a:ext cx="3696000" cy="12744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a:t>
            </a:r>
            <a:r>
              <a:rPr lang="en-US" sz="2400">
                <a:solidFill>
                  <a:srgbClr val="434343"/>
                </a:solidFill>
                <a:latin typeface="Helvetica Neue Light"/>
                <a:ea typeface="Helvetica Neue Light"/>
                <a:cs typeface="Helvetica Neue Light"/>
                <a:sym typeface="Helvetica Neue Light"/>
              </a:rPr>
              <a:t>man-made</a:t>
            </a:r>
            <a:r>
              <a:rPr b="0" i="0" lang="en-US" sz="2400" u="none" cap="none" strike="noStrike">
                <a:solidFill>
                  <a:srgbClr val="434343"/>
                </a:solidFill>
                <a:latin typeface="Helvetica Neue Light"/>
                <a:ea typeface="Helvetica Neue Light"/>
                <a:cs typeface="Helvetica Neue Light"/>
                <a:sym typeface="Helvetica Neue Light"/>
              </a:rPr>
              <a:t>, large body of water surrounded by land</a:t>
            </a:r>
            <a:endParaRPr b="0" i="0" sz="2400" u="none" cap="none" strike="noStrike">
              <a:solidFill>
                <a:srgbClr val="434343"/>
              </a:solidFill>
              <a:latin typeface="Helvetica Neue Light"/>
              <a:ea typeface="Helvetica Neue Light"/>
              <a:cs typeface="Helvetica Neue Light"/>
              <a:sym typeface="Helvetica Neue Light"/>
            </a:endParaRPr>
          </a:p>
        </p:txBody>
      </p:sp>
      <p:cxnSp>
        <p:nvCxnSpPr>
          <p:cNvPr id="623" name="Google Shape;623;g25e11802ac4_0_234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24" name="Google Shape;624;g25e11802ac4_0_2343"/>
          <p:cNvCxnSpPr>
            <a:stCxn id="625" idx="4"/>
            <a:endCxn id="615"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26" name="Google Shape;626;g25e11802ac4_0_234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27" name="Google Shape;627;g25e11802ac4_0_234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25" name="Google Shape;625;g25e11802ac4_0_234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28" name="Google Shape;628;g25e11802ac4_0_234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29" name="Google Shape;629;g25e11802ac4_0_234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30" name="Google Shape;630;g25e11802ac4_0_234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31" name="Google Shape;631;g25e11802ac4_0_2343"/>
          <p:cNvSpPr txBox="1"/>
          <p:nvPr/>
        </p:nvSpPr>
        <p:spPr>
          <a:xfrm>
            <a:off x="3024950" y="32810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Reservoir</a:t>
            </a:r>
            <a:endParaRPr b="0" i="0" sz="700" u="none" cap="none" strike="noStrike">
              <a:solidFill>
                <a:srgbClr val="000000"/>
              </a:solidFill>
              <a:latin typeface="Arial"/>
              <a:ea typeface="Arial"/>
              <a:cs typeface="Arial"/>
              <a:sym typeface="Arial"/>
            </a:endParaRPr>
          </a:p>
        </p:txBody>
      </p:sp>
      <p:sp>
        <p:nvSpPr>
          <p:cNvPr id="632" name="Google Shape;632;g25e11802ac4_0_2343"/>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reservoirs</a:t>
            </a:r>
            <a:r>
              <a:rPr b="0" i="0" lang="en-US" sz="1700" u="none" cap="none" strike="noStrike">
                <a:solidFill>
                  <a:srgbClr val="000000"/>
                </a:solidFill>
                <a:latin typeface="Helvetica Neue Light"/>
                <a:ea typeface="Helvetica Neue Light"/>
                <a:cs typeface="Helvetica Neue Light"/>
                <a:sym typeface="Helvetica Neue Light"/>
              </a:rPr>
              <a:t> impact my life?</a:t>
            </a:r>
            <a:endParaRPr b="0" i="0" sz="1700" u="none" cap="none" strike="noStrike">
              <a:solidFill>
                <a:srgbClr val="000000"/>
              </a:solidFill>
              <a:latin typeface="Arial"/>
              <a:ea typeface="Arial"/>
              <a:cs typeface="Arial"/>
              <a:sym typeface="Arial"/>
            </a:endParaRPr>
          </a:p>
        </p:txBody>
      </p:sp>
      <p:pic>
        <p:nvPicPr>
          <p:cNvPr id="633" name="Google Shape;633;g25e11802ac4_0_2343"/>
          <p:cNvPicPr preferRelativeResize="0"/>
          <p:nvPr/>
        </p:nvPicPr>
        <p:blipFill rotWithShape="1">
          <a:blip r:embed="rId3">
            <a:alphaModFix/>
          </a:blip>
          <a:srcRect b="0" l="0" r="0" t="0"/>
          <a:stretch/>
        </p:blipFill>
        <p:spPr>
          <a:xfrm>
            <a:off x="5908750" y="1045975"/>
            <a:ext cx="2712252" cy="18157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g25e11802ac4_0_236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40" name="Google Shape;640;g25e11802ac4_0_236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41" name="Google Shape;641;g25e11802ac4_0_2367"/>
          <p:cNvCxnSpPr>
            <a:stCxn id="642" idx="4"/>
            <a:endCxn id="63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43" name="Google Shape;643;g25e11802ac4_0_236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44" name="Google Shape;644;g25e11802ac4_0_236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42" name="Google Shape;642;g25e11802ac4_0_236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45" name="Google Shape;645;g25e11802ac4_0_2367"/>
          <p:cNvSpPr txBox="1"/>
          <p:nvPr/>
        </p:nvSpPr>
        <p:spPr>
          <a:xfrm>
            <a:off x="467256" y="317051"/>
            <a:ext cx="82095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extLst>
                  <a:ext uri="http://customooxmlschemas.google.com/">
                    <go:slidesCustomData xmlns:go="http://customooxmlschemas.google.com/" textRoundtripDataId="0"/>
                  </a:ext>
                </a:extLst>
              </a:rPr>
              <a:t>Directions:</a:t>
            </a:r>
            <a:r>
              <a:rPr b="1"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1"/>
                  </a:ext>
                </a:extLst>
              </a:rPr>
              <a:t> </a:t>
            </a:r>
            <a:r>
              <a:rPr b="0"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2"/>
                  </a:ext>
                </a:extLst>
              </a:rPr>
              <a:t>Choose the correct </a:t>
            </a:r>
            <a:r>
              <a:rPr b="0" i="1"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3"/>
                  </a:ext>
                </a:extLst>
              </a:rPr>
              <a:t>example</a:t>
            </a:r>
            <a:r>
              <a:rPr b="0"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4"/>
                  </a:ext>
                </a:extLst>
              </a:rPr>
              <a:t> of a </a:t>
            </a:r>
            <a:r>
              <a:rPr b="1" lang="en-US" sz="3000">
                <a:latin typeface="Calibri"/>
                <a:ea typeface="Calibri"/>
                <a:cs typeface="Calibri"/>
                <a:sym typeface="Calibri"/>
                <a:extLst>
                  <a:ext uri="http://customooxmlschemas.google.com/">
                    <go:slidesCustomData xmlns:go="http://customooxmlschemas.google.com/" textRoundtripDataId="5"/>
                  </a:ext>
                </a:extLst>
              </a:rPr>
              <a:t>reservoir</a:t>
            </a:r>
            <a:r>
              <a:rPr b="1"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6"/>
                  </a:ext>
                </a:extLst>
              </a:rPr>
              <a:t> </a:t>
            </a:r>
            <a:r>
              <a:rPr b="0"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7"/>
                  </a:ext>
                </a:extLst>
              </a:rPr>
              <a:t>from the choices below. </a:t>
            </a:r>
            <a:endParaRPr b="0" i="0" sz="1400" u="none" cap="none" strike="noStrike">
              <a:solidFill>
                <a:srgbClr val="000000"/>
              </a:solidFill>
              <a:latin typeface="Arial"/>
              <a:ea typeface="Arial"/>
              <a:cs typeface="Arial"/>
              <a:sym typeface="Arial"/>
            </a:endParaRPr>
          </a:p>
        </p:txBody>
      </p:sp>
      <p:sp>
        <p:nvSpPr>
          <p:cNvPr id="646" name="Google Shape;646;g25e11802ac4_0_2367"/>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large body of water in a forest </a:t>
            </a:r>
            <a:endParaRPr b="0" i="0" sz="1400" u="none" cap="none" strike="noStrike">
              <a:solidFill>
                <a:srgbClr val="434343"/>
              </a:solidFill>
              <a:latin typeface="Arial"/>
              <a:ea typeface="Arial"/>
              <a:cs typeface="Arial"/>
              <a:sym typeface="Arial"/>
            </a:endParaRPr>
          </a:p>
        </p:txBody>
      </p:sp>
      <p:sp>
        <p:nvSpPr>
          <p:cNvPr id="647" name="Google Shape;647;g25e11802ac4_0_2367"/>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giant body of saltwater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48" name="Google Shape;648;g25e11802ac4_0_2367"/>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49" name="Google Shape;649;g25e11802ac4_0_2367"/>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stream flowing between two mountains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50" name="Google Shape;650;g25e11802ac4_0_2367"/>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51" name="Google Shape;651;g25e11802ac4_0_2367"/>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52" name="Google Shape;652;g25e11802ac4_0_2367"/>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53" name="Google Shape;653;g25e11802ac4_0_2367"/>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54" name="Google Shape;654;g25e11802ac4_0_2367"/>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large body of water that is formed using a dam</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descr="Rewind" id="153" name="Google Shape;153;g2a5a1442303_0_281"/>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g2a5a1442303_0_281"/>
          <p:cNvSpPr txBox="1"/>
          <p:nvPr/>
        </p:nvSpPr>
        <p:spPr>
          <a:xfrm>
            <a:off x="771749" y="1011617"/>
            <a:ext cx="7600500" cy="10929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3200"/>
              <a:buFont typeface="Arial"/>
              <a:buNone/>
            </a:pPr>
            <a:r>
              <a:rPr b="1" i="0" lang="en-US" sz="3200" u="sng" cap="none" strike="noStrike">
                <a:solidFill>
                  <a:srgbClr val="000000"/>
                </a:solidFill>
                <a:latin typeface="Calibri"/>
                <a:ea typeface="Calibri"/>
                <a:cs typeface="Calibri"/>
                <a:sym typeface="Calibri"/>
              </a:rPr>
              <a:t>Ecosystem</a:t>
            </a:r>
            <a:r>
              <a:rPr b="1" i="0" lang="en-US" sz="3200" u="none" cap="none" strike="noStrike">
                <a:solidFill>
                  <a:srgbClr val="000000"/>
                </a:solidFill>
                <a:latin typeface="Calibri"/>
                <a:ea typeface="Calibri"/>
                <a:cs typeface="Calibri"/>
                <a:sym typeface="Calibri"/>
              </a:rPr>
              <a:t>: </a:t>
            </a:r>
            <a:r>
              <a:rPr b="0" i="0" lang="en-US" sz="3200" u="none" cap="none" strike="noStrike">
                <a:solidFill>
                  <a:srgbClr val="000000"/>
                </a:solidFill>
                <a:latin typeface="Calibri"/>
                <a:ea typeface="Calibri"/>
                <a:cs typeface="Calibri"/>
                <a:sym typeface="Calibri"/>
              </a:rPr>
              <a:t>an area where living and nonliving things interact</a:t>
            </a:r>
            <a:endParaRPr b="0" i="0" sz="3200" u="none" cap="none" strike="noStrike">
              <a:solidFill>
                <a:srgbClr val="888888"/>
              </a:solidFill>
              <a:latin typeface="Calibri"/>
              <a:ea typeface="Calibri"/>
              <a:cs typeface="Calibri"/>
              <a:sym typeface="Calibri"/>
            </a:endParaRPr>
          </a:p>
        </p:txBody>
      </p:sp>
      <p:pic>
        <p:nvPicPr>
          <p:cNvPr id="155" name="Google Shape;155;g2a5a1442303_0_281"/>
          <p:cNvPicPr preferRelativeResize="0"/>
          <p:nvPr/>
        </p:nvPicPr>
        <p:blipFill rotWithShape="1">
          <a:blip r:embed="rId4">
            <a:alphaModFix/>
          </a:blip>
          <a:srcRect b="0" l="0" r="0" t="0"/>
          <a:stretch/>
        </p:blipFill>
        <p:spPr>
          <a:xfrm>
            <a:off x="1505550" y="2318427"/>
            <a:ext cx="5897500" cy="33143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g2b805786743_0_15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61" name="Google Shape;661;g2b805786743_0_15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62" name="Google Shape;662;g2b805786743_0_156"/>
          <p:cNvCxnSpPr>
            <a:stCxn id="663" idx="4"/>
            <a:endCxn id="66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64" name="Google Shape;664;g2b805786743_0_15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65" name="Google Shape;665;g2b805786743_0_15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63" name="Google Shape;663;g2b805786743_0_15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66" name="Google Shape;666;g2b805786743_0_156"/>
          <p:cNvSpPr txBox="1"/>
          <p:nvPr/>
        </p:nvSpPr>
        <p:spPr>
          <a:xfrm>
            <a:off x="467256" y="317051"/>
            <a:ext cx="82095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extLst>
                  <a:ext uri="http://customooxmlschemas.google.com/">
                    <go:slidesCustomData xmlns:go="http://customooxmlschemas.google.com/" textRoundtripDataId="8"/>
                  </a:ext>
                </a:extLst>
              </a:rPr>
              <a:t>Directions:</a:t>
            </a:r>
            <a:r>
              <a:rPr b="1"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9"/>
                  </a:ext>
                </a:extLst>
              </a:rPr>
              <a:t> </a:t>
            </a:r>
            <a:r>
              <a:rPr b="0"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10"/>
                  </a:ext>
                </a:extLst>
              </a:rPr>
              <a:t>Choose the correct </a:t>
            </a:r>
            <a:r>
              <a:rPr b="0" i="1"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11"/>
                  </a:ext>
                </a:extLst>
              </a:rPr>
              <a:t>example</a:t>
            </a:r>
            <a:r>
              <a:rPr b="0"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12"/>
                  </a:ext>
                </a:extLst>
              </a:rPr>
              <a:t> of a </a:t>
            </a:r>
            <a:r>
              <a:rPr b="1" lang="en-US" sz="3000">
                <a:latin typeface="Calibri"/>
                <a:ea typeface="Calibri"/>
                <a:cs typeface="Calibri"/>
                <a:sym typeface="Calibri"/>
                <a:extLst>
                  <a:ext uri="http://customooxmlschemas.google.com/">
                    <go:slidesCustomData xmlns:go="http://customooxmlschemas.google.com/" textRoundtripDataId="13"/>
                  </a:ext>
                </a:extLst>
              </a:rPr>
              <a:t>reservoir</a:t>
            </a:r>
            <a:r>
              <a:rPr b="1"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14"/>
                  </a:ext>
                </a:extLst>
              </a:rPr>
              <a:t> </a:t>
            </a:r>
            <a:r>
              <a:rPr b="0"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15"/>
                  </a:ext>
                </a:extLst>
              </a:rPr>
              <a:t>from the choices below. </a:t>
            </a:r>
            <a:endParaRPr b="0" i="0" sz="1400" u="none" cap="none" strike="noStrike">
              <a:solidFill>
                <a:srgbClr val="000000"/>
              </a:solidFill>
              <a:latin typeface="Arial"/>
              <a:ea typeface="Arial"/>
              <a:cs typeface="Arial"/>
              <a:sym typeface="Arial"/>
            </a:endParaRPr>
          </a:p>
        </p:txBody>
      </p:sp>
      <p:sp>
        <p:nvSpPr>
          <p:cNvPr id="667" name="Google Shape;667;g2b805786743_0_156"/>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large body of water in a forest </a:t>
            </a:r>
            <a:endParaRPr b="0" i="0" sz="1400" u="none" cap="none" strike="noStrike">
              <a:solidFill>
                <a:srgbClr val="434343"/>
              </a:solidFill>
              <a:latin typeface="Arial"/>
              <a:ea typeface="Arial"/>
              <a:cs typeface="Arial"/>
              <a:sym typeface="Arial"/>
            </a:endParaRPr>
          </a:p>
        </p:txBody>
      </p:sp>
      <p:sp>
        <p:nvSpPr>
          <p:cNvPr id="668" name="Google Shape;668;g2b805786743_0_156"/>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giant body of saltwater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9" name="Google Shape;669;g2b805786743_0_156"/>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70" name="Google Shape;670;g2b805786743_0_156"/>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stream flowing between two mountains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71" name="Google Shape;671;g2b805786743_0_156"/>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72" name="Google Shape;672;g2b805786743_0_156"/>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73" name="Google Shape;673;g2b805786743_0_156"/>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74" name="Google Shape;674;g2b805786743_0_156"/>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75" name="Google Shape;675;g2b805786743_0_156"/>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large body of water that is formed using a dam</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76" name="Google Shape;676;g2b805786743_0_156"/>
          <p:cNvSpPr/>
          <p:nvPr/>
        </p:nvSpPr>
        <p:spPr>
          <a:xfrm>
            <a:off x="380500" y="2777975"/>
            <a:ext cx="7398900" cy="8070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g25e11802ac4_0_251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83" name="Google Shape;683;g25e11802ac4_0_251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84" name="Google Shape;684;g25e11802ac4_0_2511"/>
          <p:cNvCxnSpPr>
            <a:stCxn id="685" idx="4"/>
            <a:endCxn id="68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86" name="Google Shape;686;g25e11802ac4_0_251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87" name="Google Shape;687;g25e11802ac4_0_251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85" name="Google Shape;685;g25e11802ac4_0_251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88" name="Google Shape;688;g25e11802ac4_0_2511"/>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689" name="Google Shape;689;g25e11802ac4_0_251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90" name="Google Shape;690;g25e11802ac4_0_2511"/>
          <p:cNvCxnSpPr>
            <a:stCxn id="691" idx="4"/>
            <a:endCxn id="688"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92" name="Google Shape;692;g25e11802ac4_0_251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93" name="Google Shape;693;g25e11802ac4_0_251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91" name="Google Shape;691;g25e11802ac4_0_251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94" name="Google Shape;694;g25e11802ac4_0_251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95" name="Google Shape;695;g25e11802ac4_0_251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96" name="Google Shape;696;g25e11802ac4_0_251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97" name="Google Shape;697;g25e11802ac4_0_2511"/>
          <p:cNvSpPr txBox="1"/>
          <p:nvPr/>
        </p:nvSpPr>
        <p:spPr>
          <a:xfrm>
            <a:off x="494375" y="4796825"/>
            <a:ext cx="41082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large body of water </a:t>
            </a:r>
            <a:r>
              <a:rPr lang="en-US" sz="2400">
                <a:solidFill>
                  <a:srgbClr val="434343"/>
                </a:solidFill>
                <a:latin typeface="Helvetica Neue Light"/>
                <a:ea typeface="Helvetica Neue Light"/>
                <a:cs typeface="Helvetica Neue Light"/>
                <a:sym typeface="Helvetica Neue Light"/>
              </a:rPr>
              <a:t>that is formed using a dam</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698" name="Google Shape;698;g25e11802ac4_0_2511"/>
          <p:cNvSpPr txBox="1"/>
          <p:nvPr/>
        </p:nvSpPr>
        <p:spPr>
          <a:xfrm>
            <a:off x="612500" y="1210575"/>
            <a:ext cx="3696000" cy="12744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a:t>
            </a:r>
            <a:r>
              <a:rPr lang="en-US" sz="2400">
                <a:solidFill>
                  <a:srgbClr val="434343"/>
                </a:solidFill>
                <a:latin typeface="Helvetica Neue Light"/>
                <a:ea typeface="Helvetica Neue Light"/>
                <a:cs typeface="Helvetica Neue Light"/>
                <a:sym typeface="Helvetica Neue Light"/>
              </a:rPr>
              <a:t>man-made</a:t>
            </a:r>
            <a:r>
              <a:rPr b="0" i="0" lang="en-US" sz="2400" u="none" cap="none" strike="noStrike">
                <a:solidFill>
                  <a:srgbClr val="434343"/>
                </a:solidFill>
                <a:latin typeface="Helvetica Neue Light"/>
                <a:ea typeface="Helvetica Neue Light"/>
                <a:cs typeface="Helvetica Neue Light"/>
                <a:sym typeface="Helvetica Neue Light"/>
              </a:rPr>
              <a:t>, large body of water surrounded by land</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699" name="Google Shape;699;g25e11802ac4_0_2511"/>
          <p:cNvSpPr txBox="1"/>
          <p:nvPr/>
        </p:nvSpPr>
        <p:spPr>
          <a:xfrm>
            <a:off x="3024950" y="32810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Reservoir</a:t>
            </a:r>
            <a:endParaRPr b="0" i="0" sz="700" u="none" cap="none" strike="noStrike">
              <a:solidFill>
                <a:srgbClr val="000000"/>
              </a:solidFill>
              <a:latin typeface="Arial"/>
              <a:ea typeface="Arial"/>
              <a:cs typeface="Arial"/>
              <a:sym typeface="Arial"/>
            </a:endParaRPr>
          </a:p>
        </p:txBody>
      </p:sp>
      <p:sp>
        <p:nvSpPr>
          <p:cNvPr id="700" name="Google Shape;700;g25e11802ac4_0_2511"/>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reservoirs</a:t>
            </a:r>
            <a:r>
              <a:rPr b="0" i="0" lang="en-US" sz="1700" u="none" cap="none" strike="noStrike">
                <a:solidFill>
                  <a:srgbClr val="000000"/>
                </a:solidFill>
                <a:latin typeface="Helvetica Neue Light"/>
                <a:ea typeface="Helvetica Neue Light"/>
                <a:cs typeface="Helvetica Neue Light"/>
                <a:sym typeface="Helvetica Neue Light"/>
              </a:rPr>
              <a:t> impact my life?</a:t>
            </a:r>
            <a:endParaRPr b="0" i="0" sz="1700" u="none" cap="none" strike="noStrike">
              <a:solidFill>
                <a:srgbClr val="000000"/>
              </a:solidFill>
              <a:latin typeface="Arial"/>
              <a:ea typeface="Arial"/>
              <a:cs typeface="Arial"/>
              <a:sym typeface="Arial"/>
            </a:endParaRPr>
          </a:p>
        </p:txBody>
      </p:sp>
      <p:pic>
        <p:nvPicPr>
          <p:cNvPr id="701" name="Google Shape;701;g25e11802ac4_0_2511"/>
          <p:cNvPicPr preferRelativeResize="0"/>
          <p:nvPr/>
        </p:nvPicPr>
        <p:blipFill rotWithShape="1">
          <a:blip r:embed="rId3">
            <a:alphaModFix/>
          </a:blip>
          <a:srcRect b="0" l="0" r="0" t="0"/>
          <a:stretch/>
        </p:blipFill>
        <p:spPr>
          <a:xfrm>
            <a:off x="5908750" y="1045975"/>
            <a:ext cx="2712252" cy="18157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g25e11802ac4_0_25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08" name="Google Shape;708;g25e11802ac4_0_25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09" name="Google Shape;709;g25e11802ac4_0_2536"/>
          <p:cNvCxnSpPr>
            <a:stCxn id="710" idx="4"/>
            <a:endCxn id="70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11" name="Google Shape;711;g25e11802ac4_0_25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12" name="Google Shape;712;g25e11802ac4_0_25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10" name="Google Shape;710;g25e11802ac4_0_25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13" name="Google Shape;713;g25e11802ac4_0_2536"/>
          <p:cNvSpPr txBox="1"/>
          <p:nvPr/>
        </p:nvSpPr>
        <p:spPr>
          <a:xfrm>
            <a:off x="582425" y="219850"/>
            <a:ext cx="83652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 </a:t>
            </a:r>
            <a:r>
              <a:rPr i="1" lang="en-US" sz="2900">
                <a:latin typeface="Calibri"/>
                <a:ea typeface="Calibri"/>
                <a:cs typeface="Calibri"/>
                <a:sym typeface="Calibri"/>
              </a:rPr>
              <a:t>reservoirs</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714" name="Google Shape;714;g25e11802ac4_0_2536"/>
          <p:cNvSpPr txBox="1"/>
          <p:nvPr/>
        </p:nvSpPr>
        <p:spPr>
          <a:xfrm>
            <a:off x="1073532" y="427509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Reservoirs</a:t>
            </a:r>
            <a:r>
              <a:rPr b="0" i="0" lang="en-US" sz="2200" u="none" cap="none" strike="noStrike">
                <a:solidFill>
                  <a:srgbClr val="434343"/>
                </a:solidFill>
                <a:latin typeface="Helvetica Neue Light"/>
                <a:ea typeface="Helvetica Neue Light"/>
                <a:cs typeface="Helvetica Neue Light"/>
                <a:sym typeface="Helvetica Neue Light"/>
              </a:rPr>
              <a:t> can provide an ecosystem for humans</a:t>
            </a:r>
            <a:endParaRPr b="0" i="0" sz="2200" u="none" cap="none" strike="noStrike">
              <a:solidFill>
                <a:srgbClr val="434343"/>
              </a:solidFill>
              <a:latin typeface="Arial"/>
              <a:ea typeface="Arial"/>
              <a:cs typeface="Arial"/>
              <a:sym typeface="Arial"/>
            </a:endParaRPr>
          </a:p>
        </p:txBody>
      </p:sp>
      <p:sp>
        <p:nvSpPr>
          <p:cNvPr id="715" name="Google Shape;715;g25e11802ac4_0_2536"/>
          <p:cNvSpPr txBox="1"/>
          <p:nvPr/>
        </p:nvSpPr>
        <p:spPr>
          <a:xfrm>
            <a:off x="1073532" y="310962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Reservoirs</a:t>
            </a:r>
            <a:r>
              <a:rPr b="0" i="0" lang="en-US" sz="2200" u="none" cap="none" strike="noStrike">
                <a:solidFill>
                  <a:srgbClr val="43464D"/>
                </a:solidFill>
                <a:latin typeface="Helvetica Neue Light"/>
                <a:ea typeface="Helvetica Neue Light"/>
                <a:cs typeface="Helvetica Neue Light"/>
                <a:sym typeface="Helvetica Neue Light"/>
              </a:rPr>
              <a:t> can offer electricity to homes and recreation</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16" name="Google Shape;716;g25e11802ac4_0_2536"/>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17" name="Google Shape;717;g25e11802ac4_0_2536"/>
          <p:cNvSpPr txBox="1"/>
          <p:nvPr/>
        </p:nvSpPr>
        <p:spPr>
          <a:xfrm>
            <a:off x="1073532" y="1868708"/>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Reservoirs</a:t>
            </a:r>
            <a:r>
              <a:rPr b="0" i="0" lang="en-US" sz="2200" u="none" cap="none" strike="noStrike">
                <a:solidFill>
                  <a:srgbClr val="43464D"/>
                </a:solidFill>
                <a:latin typeface="Helvetica Neue Light"/>
                <a:ea typeface="Helvetica Neue Light"/>
                <a:cs typeface="Helvetica Neue Light"/>
                <a:sym typeface="Helvetica Neue Light"/>
              </a:rPr>
              <a:t> can offer a source for </a:t>
            </a:r>
            <a:r>
              <a:rPr lang="en-US" sz="2200">
                <a:solidFill>
                  <a:srgbClr val="43464D"/>
                </a:solidFill>
                <a:latin typeface="Helvetica Neue Light"/>
                <a:ea typeface="Helvetica Neue Light"/>
                <a:cs typeface="Helvetica Neue Light"/>
                <a:sym typeface="Helvetica Neue Light"/>
              </a:rPr>
              <a:t>oxygen</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18" name="Google Shape;718;g25e11802ac4_0_2536"/>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19" name="Google Shape;719;g25e11802ac4_0_2536"/>
          <p:cNvSpPr txBox="1"/>
          <p:nvPr/>
        </p:nvSpPr>
        <p:spPr>
          <a:xfrm>
            <a:off x="380508" y="29628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20" name="Google Shape;720;g25e11802ac4_0_2536"/>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21" name="Google Shape;721;g25e11802ac4_0_2536"/>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22" name="Google Shape;722;g25e11802ac4_0_2536"/>
          <p:cNvSpPr txBox="1"/>
          <p:nvPr/>
        </p:nvSpPr>
        <p:spPr>
          <a:xfrm>
            <a:off x="1073532" y="5631865"/>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Reservoirs</a:t>
            </a:r>
            <a:r>
              <a:rPr b="0" i="0" lang="en-US" sz="2200" u="none" cap="none" strike="noStrike">
                <a:solidFill>
                  <a:srgbClr val="434343"/>
                </a:solidFill>
                <a:latin typeface="Helvetica Neue Light"/>
                <a:ea typeface="Helvetica Neue Light"/>
                <a:cs typeface="Helvetica Neue Light"/>
                <a:sym typeface="Helvetica Neue Light"/>
              </a:rPr>
              <a:t> </a:t>
            </a:r>
            <a:r>
              <a:rPr lang="en-US" sz="2200">
                <a:solidFill>
                  <a:srgbClr val="434343"/>
                </a:solidFill>
                <a:latin typeface="Helvetica Neue Light"/>
                <a:ea typeface="Helvetica Neue Light"/>
                <a:cs typeface="Helvetica Neue Light"/>
                <a:sym typeface="Helvetica Neue Light"/>
              </a:rPr>
              <a:t>give me shelter</a:t>
            </a:r>
            <a:endParaRPr b="0" i="0" sz="2200" u="none" cap="none" strike="noStrike">
              <a:solidFill>
                <a:srgbClr val="434343"/>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g2b807f687a5_1_11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29" name="Google Shape;729;g2b807f687a5_1_11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30" name="Google Shape;730;g2b807f687a5_1_111"/>
          <p:cNvCxnSpPr>
            <a:stCxn id="731" idx="4"/>
            <a:endCxn id="72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32" name="Google Shape;732;g2b807f687a5_1_11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33" name="Google Shape;733;g2b807f687a5_1_11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31" name="Google Shape;731;g2b807f687a5_1_11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34" name="Google Shape;734;g2b807f687a5_1_111"/>
          <p:cNvSpPr txBox="1"/>
          <p:nvPr/>
        </p:nvSpPr>
        <p:spPr>
          <a:xfrm>
            <a:off x="582425" y="219850"/>
            <a:ext cx="83652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 </a:t>
            </a:r>
            <a:r>
              <a:rPr i="1" lang="en-US" sz="2900">
                <a:latin typeface="Calibri"/>
                <a:ea typeface="Calibri"/>
                <a:cs typeface="Calibri"/>
                <a:sym typeface="Calibri"/>
              </a:rPr>
              <a:t>reservoirs</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735" name="Google Shape;735;g2b807f687a5_1_111"/>
          <p:cNvSpPr txBox="1"/>
          <p:nvPr/>
        </p:nvSpPr>
        <p:spPr>
          <a:xfrm>
            <a:off x="1073532" y="427509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Reservoirs</a:t>
            </a:r>
            <a:r>
              <a:rPr b="0" i="0" lang="en-US" sz="2200" u="none" cap="none" strike="noStrike">
                <a:solidFill>
                  <a:srgbClr val="434343"/>
                </a:solidFill>
                <a:latin typeface="Helvetica Neue Light"/>
                <a:ea typeface="Helvetica Neue Light"/>
                <a:cs typeface="Helvetica Neue Light"/>
                <a:sym typeface="Helvetica Neue Light"/>
              </a:rPr>
              <a:t> can provide an ecosystem for humans</a:t>
            </a:r>
            <a:endParaRPr b="0" i="0" sz="2200" u="none" cap="none" strike="noStrike">
              <a:solidFill>
                <a:srgbClr val="434343"/>
              </a:solidFill>
              <a:latin typeface="Arial"/>
              <a:ea typeface="Arial"/>
              <a:cs typeface="Arial"/>
              <a:sym typeface="Arial"/>
            </a:endParaRPr>
          </a:p>
        </p:txBody>
      </p:sp>
      <p:sp>
        <p:nvSpPr>
          <p:cNvPr id="736" name="Google Shape;736;g2b807f687a5_1_111"/>
          <p:cNvSpPr txBox="1"/>
          <p:nvPr/>
        </p:nvSpPr>
        <p:spPr>
          <a:xfrm>
            <a:off x="1073532" y="310962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Reservoirs</a:t>
            </a:r>
            <a:r>
              <a:rPr b="0" i="0" lang="en-US" sz="2200" u="none" cap="none" strike="noStrike">
                <a:solidFill>
                  <a:srgbClr val="43464D"/>
                </a:solidFill>
                <a:latin typeface="Helvetica Neue Light"/>
                <a:ea typeface="Helvetica Neue Light"/>
                <a:cs typeface="Helvetica Neue Light"/>
                <a:sym typeface="Helvetica Neue Light"/>
              </a:rPr>
              <a:t> can offer electricity to homes and recreation</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37" name="Google Shape;737;g2b807f687a5_1_111"/>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38" name="Google Shape;738;g2b807f687a5_1_111"/>
          <p:cNvSpPr txBox="1"/>
          <p:nvPr/>
        </p:nvSpPr>
        <p:spPr>
          <a:xfrm>
            <a:off x="1073532" y="1868708"/>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Reservoirs</a:t>
            </a:r>
            <a:r>
              <a:rPr b="0" i="0" lang="en-US" sz="2200" u="none" cap="none" strike="noStrike">
                <a:solidFill>
                  <a:srgbClr val="43464D"/>
                </a:solidFill>
                <a:latin typeface="Helvetica Neue Light"/>
                <a:ea typeface="Helvetica Neue Light"/>
                <a:cs typeface="Helvetica Neue Light"/>
                <a:sym typeface="Helvetica Neue Light"/>
              </a:rPr>
              <a:t> can offer a source for </a:t>
            </a:r>
            <a:r>
              <a:rPr lang="en-US" sz="2200">
                <a:solidFill>
                  <a:srgbClr val="43464D"/>
                </a:solidFill>
                <a:latin typeface="Helvetica Neue Light"/>
                <a:ea typeface="Helvetica Neue Light"/>
                <a:cs typeface="Helvetica Neue Light"/>
                <a:sym typeface="Helvetica Neue Light"/>
              </a:rPr>
              <a:t>oxygen</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39" name="Google Shape;739;g2b807f687a5_1_111"/>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40" name="Google Shape;740;g2b807f687a5_1_111"/>
          <p:cNvSpPr txBox="1"/>
          <p:nvPr/>
        </p:nvSpPr>
        <p:spPr>
          <a:xfrm>
            <a:off x="380508" y="29628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41" name="Google Shape;741;g2b807f687a5_1_111"/>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42" name="Google Shape;742;g2b807f687a5_1_111"/>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43" name="Google Shape;743;g2b807f687a5_1_111"/>
          <p:cNvSpPr txBox="1"/>
          <p:nvPr/>
        </p:nvSpPr>
        <p:spPr>
          <a:xfrm>
            <a:off x="1073532" y="5631865"/>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Reservoirs</a:t>
            </a:r>
            <a:r>
              <a:rPr b="0" i="0" lang="en-US" sz="2200" u="none" cap="none" strike="noStrike">
                <a:solidFill>
                  <a:srgbClr val="434343"/>
                </a:solidFill>
                <a:latin typeface="Helvetica Neue Light"/>
                <a:ea typeface="Helvetica Neue Light"/>
                <a:cs typeface="Helvetica Neue Light"/>
                <a:sym typeface="Helvetica Neue Light"/>
              </a:rPr>
              <a:t> </a:t>
            </a:r>
            <a:r>
              <a:rPr lang="en-US" sz="2200">
                <a:solidFill>
                  <a:srgbClr val="434343"/>
                </a:solidFill>
                <a:latin typeface="Helvetica Neue Light"/>
                <a:ea typeface="Helvetica Neue Light"/>
                <a:cs typeface="Helvetica Neue Light"/>
                <a:sym typeface="Helvetica Neue Light"/>
              </a:rPr>
              <a:t>give me shelter</a:t>
            </a:r>
            <a:endParaRPr b="0" i="0" sz="2200" u="none" cap="none" strike="noStrike">
              <a:solidFill>
                <a:srgbClr val="434343"/>
              </a:solidFill>
              <a:latin typeface="Arial"/>
              <a:ea typeface="Arial"/>
              <a:cs typeface="Arial"/>
              <a:sym typeface="Arial"/>
            </a:endParaRPr>
          </a:p>
        </p:txBody>
      </p:sp>
      <p:sp>
        <p:nvSpPr>
          <p:cNvPr id="744" name="Google Shape;744;g2b807f687a5_1_111"/>
          <p:cNvSpPr/>
          <p:nvPr/>
        </p:nvSpPr>
        <p:spPr>
          <a:xfrm>
            <a:off x="258000" y="2880863"/>
            <a:ext cx="8628000" cy="8298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g25e11802ac4_0_264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51" name="Google Shape;751;g25e11802ac4_0_264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52" name="Google Shape;752;g25e11802ac4_0_2649"/>
          <p:cNvCxnSpPr>
            <a:stCxn id="753" idx="4"/>
            <a:endCxn id="75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54" name="Google Shape;754;g25e11802ac4_0_264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55" name="Google Shape;755;g25e11802ac4_0_264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53" name="Google Shape;753;g25e11802ac4_0_264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56" name="Google Shape;756;g25e11802ac4_0_2649"/>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757" name="Google Shape;757;g25e11802ac4_0_2649"/>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58" name="Google Shape;758;g25e11802ac4_0_2649"/>
          <p:cNvCxnSpPr>
            <a:stCxn id="759" idx="4"/>
            <a:endCxn id="756"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60" name="Google Shape;760;g25e11802ac4_0_2649"/>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61" name="Google Shape;761;g25e11802ac4_0_2649"/>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59" name="Google Shape;759;g25e11802ac4_0_2649"/>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62" name="Google Shape;762;g25e11802ac4_0_2649"/>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63" name="Google Shape;763;g25e11802ac4_0_2649"/>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64" name="Google Shape;764;g25e11802ac4_0_2649"/>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65" name="Google Shape;765;g25e11802ac4_0_2649"/>
          <p:cNvSpPr txBox="1"/>
          <p:nvPr/>
        </p:nvSpPr>
        <p:spPr>
          <a:xfrm>
            <a:off x="4571975" y="4796825"/>
            <a:ext cx="4108200" cy="9234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800"/>
              <a:buFont typeface="Arial"/>
              <a:buNone/>
            </a:pPr>
            <a:r>
              <a:rPr lang="en-US" sz="2400">
                <a:latin typeface="Helvetica Neue Light"/>
                <a:ea typeface="Helvetica Neue Light"/>
                <a:cs typeface="Helvetica Neue Light"/>
                <a:sym typeface="Helvetica Neue Light"/>
              </a:rPr>
              <a:t>Reservoirs can offer electricity to homes and recreation</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66" name="Google Shape;766;g25e11802ac4_0_2649"/>
          <p:cNvSpPr txBox="1"/>
          <p:nvPr/>
        </p:nvSpPr>
        <p:spPr>
          <a:xfrm>
            <a:off x="494375" y="4796825"/>
            <a:ext cx="41082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large body of water </a:t>
            </a:r>
            <a:r>
              <a:rPr lang="en-US" sz="2400">
                <a:solidFill>
                  <a:srgbClr val="434343"/>
                </a:solidFill>
                <a:latin typeface="Helvetica Neue Light"/>
                <a:ea typeface="Helvetica Neue Light"/>
                <a:cs typeface="Helvetica Neue Light"/>
                <a:sym typeface="Helvetica Neue Light"/>
              </a:rPr>
              <a:t>that is formed using a dam</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67" name="Google Shape;767;g25e11802ac4_0_2649"/>
          <p:cNvSpPr txBox="1"/>
          <p:nvPr/>
        </p:nvSpPr>
        <p:spPr>
          <a:xfrm>
            <a:off x="612500" y="1210575"/>
            <a:ext cx="3696000" cy="12744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a:t>
            </a:r>
            <a:r>
              <a:rPr lang="en-US" sz="2400">
                <a:solidFill>
                  <a:srgbClr val="434343"/>
                </a:solidFill>
                <a:latin typeface="Helvetica Neue Light"/>
                <a:ea typeface="Helvetica Neue Light"/>
                <a:cs typeface="Helvetica Neue Light"/>
                <a:sym typeface="Helvetica Neue Light"/>
              </a:rPr>
              <a:t>man-made</a:t>
            </a:r>
            <a:r>
              <a:rPr b="0" i="0" lang="en-US" sz="2400" u="none" cap="none" strike="noStrike">
                <a:solidFill>
                  <a:srgbClr val="434343"/>
                </a:solidFill>
                <a:latin typeface="Helvetica Neue Light"/>
                <a:ea typeface="Helvetica Neue Light"/>
                <a:cs typeface="Helvetica Neue Light"/>
                <a:sym typeface="Helvetica Neue Light"/>
              </a:rPr>
              <a:t>, large body of water surrounded by land</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68" name="Google Shape;768;g25e11802ac4_0_2649"/>
          <p:cNvSpPr txBox="1"/>
          <p:nvPr/>
        </p:nvSpPr>
        <p:spPr>
          <a:xfrm>
            <a:off x="3024950" y="32810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Reservoir</a:t>
            </a:r>
            <a:endParaRPr b="0" i="0" sz="700" u="none" cap="none" strike="noStrike">
              <a:solidFill>
                <a:srgbClr val="000000"/>
              </a:solidFill>
              <a:latin typeface="Arial"/>
              <a:ea typeface="Arial"/>
              <a:cs typeface="Arial"/>
              <a:sym typeface="Arial"/>
            </a:endParaRPr>
          </a:p>
        </p:txBody>
      </p:sp>
      <p:sp>
        <p:nvSpPr>
          <p:cNvPr id="769" name="Google Shape;769;g25e11802ac4_0_2649"/>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reservoirs</a:t>
            </a:r>
            <a:r>
              <a:rPr b="0" i="0" lang="en-US" sz="1700" u="none" cap="none" strike="noStrike">
                <a:solidFill>
                  <a:srgbClr val="000000"/>
                </a:solidFill>
                <a:latin typeface="Helvetica Neue Light"/>
                <a:ea typeface="Helvetica Neue Light"/>
                <a:cs typeface="Helvetica Neue Light"/>
                <a:sym typeface="Helvetica Neue Light"/>
              </a:rPr>
              <a:t> impact my life?</a:t>
            </a:r>
            <a:endParaRPr b="0" i="0" sz="1700" u="none" cap="none" strike="noStrike">
              <a:solidFill>
                <a:srgbClr val="000000"/>
              </a:solidFill>
              <a:latin typeface="Arial"/>
              <a:ea typeface="Arial"/>
              <a:cs typeface="Arial"/>
              <a:sym typeface="Arial"/>
            </a:endParaRPr>
          </a:p>
        </p:txBody>
      </p:sp>
      <p:pic>
        <p:nvPicPr>
          <p:cNvPr id="770" name="Google Shape;770;g25e11802ac4_0_2649"/>
          <p:cNvPicPr preferRelativeResize="0"/>
          <p:nvPr/>
        </p:nvPicPr>
        <p:blipFill rotWithShape="1">
          <a:blip r:embed="rId3">
            <a:alphaModFix/>
          </a:blip>
          <a:srcRect b="0" l="0" r="0" t="0"/>
          <a:stretch/>
        </p:blipFill>
        <p:spPr>
          <a:xfrm>
            <a:off x="5908750" y="1045975"/>
            <a:ext cx="2712252" cy="18157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52"/>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777" name="Google Shape;777;p52"/>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descr="Rewind" id="783" name="Google Shape;783;g2b790e7f309_0_155"/>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g2b790e7f309_0_155"/>
          <p:cNvSpPr txBox="1"/>
          <p:nvPr>
            <p:ph idx="1" type="subTitle"/>
          </p:nvPr>
        </p:nvSpPr>
        <p:spPr>
          <a:xfrm>
            <a:off x="702150" y="752750"/>
            <a:ext cx="7739700" cy="10929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Reservoir</a:t>
            </a:r>
            <a:r>
              <a:rPr b="1" lang="en-US">
                <a:solidFill>
                  <a:schemeClr val="dk1"/>
                </a:solidFill>
              </a:rPr>
              <a:t>: </a:t>
            </a:r>
            <a:r>
              <a:rPr lang="en-US">
                <a:solidFill>
                  <a:schemeClr val="dk1"/>
                </a:solidFill>
              </a:rPr>
              <a:t>A man-made, large body of water surrounded by land.</a:t>
            </a:r>
            <a:endParaRPr>
              <a:solidFill>
                <a:schemeClr val="dk1"/>
              </a:solidFill>
            </a:endParaRPr>
          </a:p>
        </p:txBody>
      </p:sp>
      <p:pic>
        <p:nvPicPr>
          <p:cNvPr id="785" name="Google Shape;785;g2b790e7f309_0_155"/>
          <p:cNvPicPr preferRelativeResize="0"/>
          <p:nvPr/>
        </p:nvPicPr>
        <p:blipFill rotWithShape="1">
          <a:blip r:embed="rId4">
            <a:alphaModFix/>
          </a:blip>
          <a:srcRect b="0" l="0" r="0" t="0"/>
          <a:stretch/>
        </p:blipFill>
        <p:spPr>
          <a:xfrm>
            <a:off x="1086850" y="1910925"/>
            <a:ext cx="6970300" cy="46662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descr="Lightbulb and gear" id="791" name="Google Shape;791;g2b790e7f309_0_162"/>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 name="Google Shape;792;g2b790e7f309_0_162"/>
          <p:cNvSpPr txBox="1"/>
          <p:nvPr/>
        </p:nvSpPr>
        <p:spPr>
          <a:xfrm>
            <a:off x="467257" y="404359"/>
            <a:ext cx="8209500" cy="969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2700" u="none" cap="none" strike="noStrike">
                <a:solidFill>
                  <a:srgbClr val="374151"/>
                </a:solidFill>
                <a:highlight>
                  <a:srgbClr val="FFFFFF"/>
                </a:highlight>
                <a:latin typeface="Roboto"/>
                <a:ea typeface="Roboto"/>
                <a:cs typeface="Roboto"/>
                <a:sym typeface="Roboto"/>
              </a:rPr>
              <a:t>What are the differences between lakes, oceans, ponds, reservoirs, and rivers?</a:t>
            </a:r>
            <a:endParaRPr b="0" i="0" sz="2900" u="none" cap="none" strike="noStrike">
              <a:solidFill>
                <a:srgbClr val="000000"/>
              </a:solidFill>
              <a:latin typeface="Arial"/>
              <a:ea typeface="Arial"/>
              <a:cs typeface="Arial"/>
              <a:sym typeface="Arial"/>
            </a:endParaRPr>
          </a:p>
        </p:txBody>
      </p:sp>
      <p:pic>
        <p:nvPicPr>
          <p:cNvPr id="793" name="Google Shape;793;g2b790e7f309_0_162"/>
          <p:cNvPicPr preferRelativeResize="0"/>
          <p:nvPr/>
        </p:nvPicPr>
        <p:blipFill rotWithShape="1">
          <a:blip r:embed="rId4">
            <a:alphaModFix/>
          </a:blip>
          <a:srcRect b="0" l="0" r="0" t="0"/>
          <a:stretch/>
        </p:blipFill>
        <p:spPr>
          <a:xfrm>
            <a:off x="2243200" y="1852200"/>
            <a:ext cx="2187443" cy="1459751"/>
          </a:xfrm>
          <a:prstGeom prst="rect">
            <a:avLst/>
          </a:prstGeom>
          <a:noFill/>
          <a:ln>
            <a:noFill/>
          </a:ln>
        </p:spPr>
      </p:pic>
      <p:pic>
        <p:nvPicPr>
          <p:cNvPr id="794" name="Google Shape;794;g2b790e7f309_0_162"/>
          <p:cNvPicPr preferRelativeResize="0"/>
          <p:nvPr/>
        </p:nvPicPr>
        <p:blipFill rotWithShape="1">
          <a:blip r:embed="rId5">
            <a:alphaModFix/>
          </a:blip>
          <a:srcRect b="0" l="0" r="0" t="0"/>
          <a:stretch/>
        </p:blipFill>
        <p:spPr>
          <a:xfrm>
            <a:off x="4704000" y="1852213"/>
            <a:ext cx="2185416" cy="1459751"/>
          </a:xfrm>
          <a:prstGeom prst="rect">
            <a:avLst/>
          </a:prstGeom>
          <a:noFill/>
          <a:ln>
            <a:noFill/>
          </a:ln>
        </p:spPr>
      </p:pic>
      <p:pic>
        <p:nvPicPr>
          <p:cNvPr id="795" name="Google Shape;795;g2b790e7f309_0_162"/>
          <p:cNvPicPr preferRelativeResize="0"/>
          <p:nvPr/>
        </p:nvPicPr>
        <p:blipFill rotWithShape="1">
          <a:blip r:embed="rId6">
            <a:alphaModFix/>
          </a:blip>
          <a:srcRect b="0" l="0" r="0" t="0"/>
          <a:stretch/>
        </p:blipFill>
        <p:spPr>
          <a:xfrm>
            <a:off x="5564248" y="3531019"/>
            <a:ext cx="2185419" cy="1463040"/>
          </a:xfrm>
          <a:prstGeom prst="rect">
            <a:avLst/>
          </a:prstGeom>
          <a:noFill/>
          <a:ln>
            <a:noFill/>
          </a:ln>
        </p:spPr>
      </p:pic>
      <p:pic>
        <p:nvPicPr>
          <p:cNvPr id="796" name="Google Shape;796;g2b790e7f309_0_162"/>
          <p:cNvPicPr preferRelativeResize="0"/>
          <p:nvPr/>
        </p:nvPicPr>
        <p:blipFill rotWithShape="1">
          <a:blip r:embed="rId7">
            <a:alphaModFix/>
          </a:blip>
          <a:srcRect b="0" l="0" r="0" t="0"/>
          <a:stretch/>
        </p:blipFill>
        <p:spPr>
          <a:xfrm>
            <a:off x="1341250" y="3531019"/>
            <a:ext cx="2185416" cy="1463039"/>
          </a:xfrm>
          <a:prstGeom prst="rect">
            <a:avLst/>
          </a:prstGeom>
          <a:noFill/>
          <a:ln>
            <a:noFill/>
          </a:ln>
        </p:spPr>
      </p:pic>
      <p:pic>
        <p:nvPicPr>
          <p:cNvPr id="797" name="Google Shape;797;g2b790e7f309_0_162"/>
          <p:cNvPicPr preferRelativeResize="0"/>
          <p:nvPr/>
        </p:nvPicPr>
        <p:blipFill rotWithShape="1">
          <a:blip r:embed="rId8">
            <a:alphaModFix/>
          </a:blip>
          <a:srcRect b="0" l="0" r="0" t="0"/>
          <a:stretch/>
        </p:blipFill>
        <p:spPr>
          <a:xfrm>
            <a:off x="3479288" y="5090898"/>
            <a:ext cx="2185415" cy="1463039"/>
          </a:xfrm>
          <a:prstGeom prst="rect">
            <a:avLst/>
          </a:prstGeom>
          <a:noFill/>
          <a:ln>
            <a:noFill/>
          </a:ln>
        </p:spPr>
      </p:pic>
      <p:pic>
        <p:nvPicPr>
          <p:cNvPr id="798" name="Google Shape;798;g2b790e7f309_0_162"/>
          <p:cNvPicPr preferRelativeResize="0"/>
          <p:nvPr/>
        </p:nvPicPr>
        <p:blipFill rotWithShape="1">
          <a:blip r:embed="rId9">
            <a:alphaModFix/>
          </a:blip>
          <a:srcRect b="0" l="0" r="0" t="0"/>
          <a:stretch/>
        </p:blipFill>
        <p:spPr>
          <a:xfrm>
            <a:off x="3848138" y="3565211"/>
            <a:ext cx="1394650" cy="13946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g28d164d3bd8_0_117"/>
          <p:cNvSpPr txBox="1"/>
          <p:nvPr/>
        </p:nvSpPr>
        <p:spPr>
          <a:xfrm>
            <a:off x="1768509" y="111160"/>
            <a:ext cx="56070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Extension</a:t>
            </a:r>
            <a:r>
              <a:rPr b="0" i="0" lang="en-US" sz="5600" u="none" cap="none" strike="noStrike">
                <a:solidFill>
                  <a:srgbClr val="FFC000"/>
                </a:solidFill>
                <a:latin typeface="Calibri"/>
                <a:ea typeface="Calibri"/>
                <a:cs typeface="Calibri"/>
                <a:sym typeface="Calibri"/>
                <a:extLst>
                  <a:ext uri="http://customooxmlschemas.google.com/">
                    <go:slidesCustomData xmlns:go="http://customooxmlschemas.google.com/" textRoundtripDataId="16"/>
                  </a:ext>
                </a:extLst>
              </a:rPr>
              <a:t> Activity</a:t>
            </a:r>
            <a:endParaRPr b="0" i="0" sz="1400" u="none" cap="none" strike="noStrike">
              <a:solidFill>
                <a:srgbClr val="000000"/>
              </a:solidFill>
              <a:latin typeface="Arial"/>
              <a:ea typeface="Arial"/>
              <a:cs typeface="Arial"/>
              <a:sym typeface="Arial"/>
            </a:endParaRPr>
          </a:p>
        </p:txBody>
      </p:sp>
      <p:sp>
        <p:nvSpPr>
          <p:cNvPr id="805" name="Google Shape;805;g28d164d3bd8_0_117"/>
          <p:cNvSpPr txBox="1"/>
          <p:nvPr/>
        </p:nvSpPr>
        <p:spPr>
          <a:xfrm>
            <a:off x="2270926" y="1281404"/>
            <a:ext cx="46020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u="sng">
                <a:solidFill>
                  <a:schemeClr val="hlink"/>
                </a:solidFill>
                <a:latin typeface="Calibri"/>
                <a:ea typeface="Calibri"/>
                <a:cs typeface="Calibri"/>
                <a:sym typeface="Calibri"/>
                <a:hlinkClick r:id="rId3"/>
              </a:rPr>
              <a:t>Interesting Engineering</a:t>
            </a:r>
            <a:endParaRPr b="0" i="0" sz="1400" u="none" cap="none" strike="noStrike">
              <a:solidFill>
                <a:srgbClr val="000000"/>
              </a:solidFill>
              <a:latin typeface="Arial"/>
              <a:ea typeface="Arial"/>
              <a:cs typeface="Arial"/>
              <a:sym typeface="Arial"/>
            </a:endParaRPr>
          </a:p>
        </p:txBody>
      </p:sp>
      <p:pic>
        <p:nvPicPr>
          <p:cNvPr descr="Cursor" id="806" name="Google Shape;806;g28d164d3bd8_0_117"/>
          <p:cNvPicPr preferRelativeResize="0"/>
          <p:nvPr/>
        </p:nvPicPr>
        <p:blipFill rotWithShape="1">
          <a:blip r:embed="rId4">
            <a:alphaModFix/>
          </a:blip>
          <a:srcRect b="0" l="0" r="0" t="0"/>
          <a:stretch/>
        </p:blipFill>
        <p:spPr>
          <a:xfrm rot="5400000">
            <a:off x="1584719" y="1517151"/>
            <a:ext cx="914400" cy="914400"/>
          </a:xfrm>
          <a:prstGeom prst="rect">
            <a:avLst/>
          </a:prstGeom>
          <a:noFill/>
          <a:ln>
            <a:noFill/>
          </a:ln>
        </p:spPr>
      </p:pic>
      <p:sp>
        <p:nvSpPr>
          <p:cNvPr id="807" name="Google Shape;807;g28d164d3bd8_0_117"/>
          <p:cNvSpPr txBox="1"/>
          <p:nvPr/>
        </p:nvSpPr>
        <p:spPr>
          <a:xfrm>
            <a:off x="243300" y="2230725"/>
            <a:ext cx="1657500" cy="3971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Click the link above for an extension video </a:t>
            </a:r>
            <a:r>
              <a:rPr i="1" lang="en-US" sz="1800">
                <a:solidFill>
                  <a:schemeClr val="dk1"/>
                </a:solidFill>
                <a:latin typeface="Calibri"/>
                <a:ea typeface="Calibri"/>
                <a:cs typeface="Calibri"/>
                <a:sym typeface="Calibri"/>
              </a:rPr>
              <a:t>about dams and reservoirs.</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Jot down 2 or 3 new facts that you learn about </a:t>
            </a:r>
            <a:r>
              <a:rPr i="1" lang="en-US" sz="1800">
                <a:solidFill>
                  <a:schemeClr val="dk1"/>
                </a:solidFill>
                <a:latin typeface="Calibri"/>
                <a:ea typeface="Calibri"/>
                <a:cs typeface="Calibri"/>
                <a:sym typeface="Calibri"/>
              </a:rPr>
              <a:t>dams or reservoirs</a:t>
            </a:r>
            <a:r>
              <a:rPr b="0" i="1" lang="en-US" sz="1800" u="none" cap="none" strike="noStrike">
                <a:solidFill>
                  <a:schemeClr val="dk1"/>
                </a:solidFill>
                <a:latin typeface="Calibri"/>
                <a:ea typeface="Calibri"/>
                <a:cs typeface="Calibri"/>
                <a:sym typeface="Calibri"/>
              </a:rPr>
              <a:t>.</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Discuss them as a class.</a:t>
            </a:r>
            <a:endParaRPr b="0" i="1" sz="1800" u="none" cap="none" strike="noStrike">
              <a:solidFill>
                <a:schemeClr val="dk1"/>
              </a:solidFill>
              <a:latin typeface="Calibri"/>
              <a:ea typeface="Calibri"/>
              <a:cs typeface="Calibri"/>
              <a:sym typeface="Calibri"/>
            </a:endParaRPr>
          </a:p>
        </p:txBody>
      </p:sp>
      <p:sp>
        <p:nvSpPr>
          <p:cNvPr descr="Laptop" id="808" name="Google Shape;808;g28d164d3bd8_0_117"/>
          <p:cNvSpPr/>
          <p:nvPr/>
        </p:nvSpPr>
        <p:spPr>
          <a:xfrm>
            <a:off x="44367" y="0"/>
            <a:ext cx="735300" cy="7353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09" name="Google Shape;809;g28d164d3bd8_0_117"/>
          <p:cNvPicPr preferRelativeResize="0"/>
          <p:nvPr/>
        </p:nvPicPr>
        <p:blipFill>
          <a:blip r:embed="rId6">
            <a:alphaModFix/>
          </a:blip>
          <a:stretch>
            <a:fillRect/>
          </a:stretch>
        </p:blipFill>
        <p:spPr>
          <a:xfrm>
            <a:off x="2565175" y="2693124"/>
            <a:ext cx="6130925" cy="350869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pic>
        <p:nvPicPr>
          <p:cNvPr id="815" name="Google Shape;815;p62"/>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descr="Rewind" id="161" name="Google Shape;161;g2a5a1442303_0_3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g2a5a1442303_0_32"/>
          <p:cNvSpPr txBox="1"/>
          <p:nvPr/>
        </p:nvSpPr>
        <p:spPr>
          <a:xfrm>
            <a:off x="364325" y="1011625"/>
            <a:ext cx="8569500" cy="10929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Aquatic</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living, growing, or often found in the water</a:t>
            </a:r>
            <a:endParaRPr b="0" i="0" sz="3000" u="none" cap="none" strike="noStrike">
              <a:solidFill>
                <a:srgbClr val="888888"/>
              </a:solidFill>
              <a:latin typeface="Calibri"/>
              <a:ea typeface="Calibri"/>
              <a:cs typeface="Calibri"/>
              <a:sym typeface="Calibri"/>
            </a:endParaRPr>
          </a:p>
        </p:txBody>
      </p:sp>
      <p:pic>
        <p:nvPicPr>
          <p:cNvPr id="163" name="Google Shape;163;g2a5a1442303_0_32"/>
          <p:cNvPicPr preferRelativeResize="0"/>
          <p:nvPr/>
        </p:nvPicPr>
        <p:blipFill rotWithShape="1">
          <a:blip r:embed="rId4">
            <a:alphaModFix/>
          </a:blip>
          <a:srcRect b="0" l="0" r="0" t="0"/>
          <a:stretch/>
        </p:blipFill>
        <p:spPr>
          <a:xfrm>
            <a:off x="1389600" y="1827450"/>
            <a:ext cx="6591150" cy="43941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pic>
        <p:nvPicPr>
          <p:cNvPr descr="IEP Translation – Communication from OSEP regarding the ..." id="820" name="Google Shape;820;p1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821" name="Google Shape;821;p1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822" name="Google Shape;822;p1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823" name="Google Shape;823;p1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Was Created With Resources From:</a:t>
            </a:r>
            <a:endParaRPr b="0" i="0" sz="1400" u="none" cap="none" strike="noStrike">
              <a:solidFill>
                <a:srgbClr val="000000"/>
              </a:solidFill>
              <a:latin typeface="Arial"/>
              <a:ea typeface="Arial"/>
              <a:cs typeface="Arial"/>
              <a:sym typeface="Arial"/>
            </a:endParaRPr>
          </a:p>
        </p:txBody>
      </p:sp>
      <p:sp>
        <p:nvSpPr>
          <p:cNvPr id="824" name="Google Shape;824;p1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descr="Rewind" id="169" name="Google Shape;169;g2b807f687a5_1_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g2b807f687a5_1_0"/>
          <p:cNvSpPr txBox="1"/>
          <p:nvPr/>
        </p:nvSpPr>
        <p:spPr>
          <a:xfrm>
            <a:off x="702150" y="752750"/>
            <a:ext cx="7739700" cy="10929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sz="3200" u="sng">
                <a:solidFill>
                  <a:srgbClr val="000000"/>
                </a:solidFill>
                <a:latin typeface="Calibri"/>
                <a:ea typeface="Calibri"/>
                <a:cs typeface="Calibri"/>
                <a:sym typeface="Calibri"/>
              </a:rPr>
              <a:t>Lake</a:t>
            </a:r>
            <a:r>
              <a:rPr b="1" lang="en-US" sz="3200">
                <a:solidFill>
                  <a:srgbClr val="000000"/>
                </a:solidFill>
                <a:latin typeface="Calibri"/>
                <a:ea typeface="Calibri"/>
                <a:cs typeface="Calibri"/>
                <a:sym typeface="Calibri"/>
              </a:rPr>
              <a:t>: </a:t>
            </a:r>
            <a:r>
              <a:rPr lang="en-US" sz="3200">
                <a:solidFill>
                  <a:srgbClr val="000000"/>
                </a:solidFill>
                <a:latin typeface="Calibri"/>
                <a:ea typeface="Calibri"/>
                <a:cs typeface="Calibri"/>
                <a:sym typeface="Calibri"/>
              </a:rPr>
              <a:t>A natural, large body of water surrounded by land</a:t>
            </a:r>
            <a:endParaRPr sz="3200">
              <a:solidFill>
                <a:srgbClr val="000000"/>
              </a:solidFill>
              <a:latin typeface="Calibri"/>
              <a:ea typeface="Calibri"/>
              <a:cs typeface="Calibri"/>
              <a:sym typeface="Calibri"/>
            </a:endParaRPr>
          </a:p>
        </p:txBody>
      </p:sp>
      <p:pic>
        <p:nvPicPr>
          <p:cNvPr id="171" name="Google Shape;171;g2b807f687a5_1_0"/>
          <p:cNvPicPr preferRelativeResize="0"/>
          <p:nvPr/>
        </p:nvPicPr>
        <p:blipFill>
          <a:blip r:embed="rId4">
            <a:alphaModFix/>
          </a:blip>
          <a:stretch>
            <a:fillRect/>
          </a:stretch>
        </p:blipFill>
        <p:spPr>
          <a:xfrm>
            <a:off x="699900" y="2215075"/>
            <a:ext cx="7744200" cy="3872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descr="Questions" id="177" name="Google Shape;177;p12"/>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descr="Questions" id="183" name="Google Shape;183;g2a5a1442303_0_37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g2a5a1442303_0_370"/>
          <p:cNvSpPr txBox="1"/>
          <p:nvPr/>
        </p:nvSpPr>
        <p:spPr>
          <a:xfrm>
            <a:off x="983850" y="416675"/>
            <a:ext cx="7772100" cy="1169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b="0" i="0" lang="en-US" sz="3500" u="none" cap="none" strike="noStrike">
                <a:solidFill>
                  <a:srgbClr val="000000"/>
                </a:solidFill>
                <a:latin typeface="Calibri"/>
                <a:ea typeface="Calibri"/>
                <a:cs typeface="Calibri"/>
                <a:sym typeface="Calibri"/>
              </a:rPr>
              <a:t>An ecosystem is where ______ and _______ things interact.</a:t>
            </a:r>
            <a:endParaRPr b="0" i="0" sz="3500" u="none" cap="none" strike="noStrike">
              <a:solidFill>
                <a:srgbClr val="000000"/>
              </a:solidFill>
              <a:latin typeface="Arial"/>
              <a:ea typeface="Arial"/>
              <a:cs typeface="Arial"/>
              <a:sym typeface="Arial"/>
            </a:endParaRPr>
          </a:p>
        </p:txBody>
      </p:sp>
      <p:pic>
        <p:nvPicPr>
          <p:cNvPr id="185" name="Google Shape;185;g2a5a1442303_0_370"/>
          <p:cNvPicPr preferRelativeResize="0"/>
          <p:nvPr/>
        </p:nvPicPr>
        <p:blipFill rotWithShape="1">
          <a:blip r:embed="rId4">
            <a:alphaModFix/>
          </a:blip>
          <a:srcRect b="0" l="0" r="0" t="0"/>
          <a:stretch/>
        </p:blipFill>
        <p:spPr>
          <a:xfrm>
            <a:off x="1085125" y="2242675"/>
            <a:ext cx="6973750" cy="39192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2017-05-16T13:21:17Z</dcterms:created>
  <dc:creator>Michael Kennedy</dc:creator>
</cp:coreProperties>
</file>