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Lst>
  <p:sldSz cy="6858000" cx="9144000"/>
  <p:notesSz cx="6858000" cy="9144000"/>
  <p:embeddedFontLst>
    <p:embeddedFont>
      <p:font typeface="Roboto"/>
      <p:regular r:id="rId73"/>
      <p:bold r:id="rId74"/>
      <p:italic r:id="rId75"/>
      <p:boldItalic r:id="rId76"/>
    </p:embeddedFont>
    <p:embeddedFont>
      <p:font typeface="Poppins"/>
      <p:regular r:id="rId77"/>
      <p:bold r:id="rId78"/>
      <p:italic r:id="rId79"/>
      <p:boldItalic r:id="rId80"/>
    </p:embeddedFont>
    <p:embeddedFont>
      <p:font typeface="Helvetica Neue Light"/>
      <p:regular r:id="rId81"/>
      <p:bold r:id="rId82"/>
      <p:italic r:id="rId83"/>
      <p:boldItalic r:id="rId8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85" roundtripDataSignature="AMtx7mjEkHuQeifTvAKTIGNb49TzWDAi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HelveticaNeueLight-boldItalic.fntdata"/><Relationship Id="rId83" Type="http://schemas.openxmlformats.org/officeDocument/2006/relationships/font" Target="fonts/HelveticaNeueLight-italic.fntdata"/><Relationship Id="rId42" Type="http://schemas.openxmlformats.org/officeDocument/2006/relationships/slide" Target="slides/slide37.xml"/><Relationship Id="rId41" Type="http://schemas.openxmlformats.org/officeDocument/2006/relationships/slide" Target="slides/slide36.xml"/><Relationship Id="rId85" Type="http://customschemas.google.com/relationships/presentationmetadata" Target="metadata"/><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Poppins-boldItalic.fntdata"/><Relationship Id="rId82" Type="http://schemas.openxmlformats.org/officeDocument/2006/relationships/font" Target="fonts/HelveticaNeueLight-bold.fntdata"/><Relationship Id="rId81" Type="http://schemas.openxmlformats.org/officeDocument/2006/relationships/font" Target="fonts/HelveticaNeue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Roboto-regular.fntdata"/><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Roboto-italic.fntdata"/><Relationship Id="rId30" Type="http://schemas.openxmlformats.org/officeDocument/2006/relationships/slide" Target="slides/slide25.xml"/><Relationship Id="rId74" Type="http://schemas.openxmlformats.org/officeDocument/2006/relationships/font" Target="fonts/Roboto-bold.fntdata"/><Relationship Id="rId33" Type="http://schemas.openxmlformats.org/officeDocument/2006/relationships/slide" Target="slides/slide28.xml"/><Relationship Id="rId77" Type="http://schemas.openxmlformats.org/officeDocument/2006/relationships/font" Target="fonts/Poppins-regular.fntdata"/><Relationship Id="rId32" Type="http://schemas.openxmlformats.org/officeDocument/2006/relationships/slide" Target="slides/slide27.xml"/><Relationship Id="rId76" Type="http://schemas.openxmlformats.org/officeDocument/2006/relationships/font" Target="fonts/Roboto-boldItalic.fntdata"/><Relationship Id="rId35" Type="http://schemas.openxmlformats.org/officeDocument/2006/relationships/slide" Target="slides/slide30.xml"/><Relationship Id="rId79" Type="http://schemas.openxmlformats.org/officeDocument/2006/relationships/font" Target="fonts/Poppins-italic.fntdata"/><Relationship Id="rId34" Type="http://schemas.openxmlformats.org/officeDocument/2006/relationships/slide" Target="slides/slide29.xml"/><Relationship Id="rId78" Type="http://schemas.openxmlformats.org/officeDocument/2006/relationships/font" Target="fonts/Poppins-bold.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2" name="Google Shape;8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u="sng"/>
              <a:t>Mineral</a:t>
            </a:r>
            <a:r>
              <a:rPr b="1" lang="en-US" sz="1200"/>
              <a:t>: </a:t>
            </a:r>
            <a:r>
              <a:rPr lang="en-US" sz="1200"/>
              <a:t>Substances that do not come from an animal or plant, the building blocks that make up rocks</a:t>
            </a:r>
            <a:endParaRPr/>
          </a:p>
        </p:txBody>
      </p:sp>
      <p:sp>
        <p:nvSpPr>
          <p:cNvPr id="186" name="Google Shape;18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review the information we have covered already.</a:t>
            </a:r>
            <a:endParaRPr b="0"/>
          </a:p>
        </p:txBody>
      </p:sp>
      <p:sp>
        <p:nvSpPr>
          <p:cNvPr id="194" name="Google Shape;19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7e576c1a67_0_1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27e576c1a67_0_1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Which is the correct order of the Earth’s layers from top to bottom?</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[A] </a:t>
            </a:r>
            <a:r>
              <a:rPr b="0" i="0" lang="en-US" sz="1200" u="none" cap="none" strike="noStrike">
                <a:solidFill>
                  <a:schemeClr val="dk1"/>
                </a:solidFill>
                <a:latin typeface="Calibri"/>
                <a:ea typeface="Calibri"/>
                <a:cs typeface="Calibri"/>
                <a:sym typeface="Calibri"/>
              </a:rPr>
              <a:t>Crust, Mantle, Outer Core, Inner Core</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200" name="Google Shape;200;g27e576c1a67_0_1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Which is the correct order of the Earth’s layers from top to bottom?</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[A] </a:t>
            </a:r>
            <a:r>
              <a:rPr b="0" i="0" lang="en-US" sz="1200" u="none" cap="none" strike="noStrike">
                <a:solidFill>
                  <a:schemeClr val="dk1"/>
                </a:solidFill>
                <a:latin typeface="Calibri"/>
                <a:ea typeface="Calibri"/>
                <a:cs typeface="Calibri"/>
                <a:sym typeface="Calibri"/>
              </a:rPr>
              <a:t>Crust, Mantle, Outer Core, Inner Core</a:t>
            </a:r>
            <a:endParaRPr/>
          </a:p>
        </p:txBody>
      </p:sp>
      <p:sp>
        <p:nvSpPr>
          <p:cNvPr id="209" name="Google Shape;209;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Minerals are substances that </a:t>
            </a:r>
            <a:r>
              <a:rPr b="1" i="0" lang="en-US" sz="1200" u="sng" cap="none" strike="noStrike">
                <a:solidFill>
                  <a:schemeClr val="dk1"/>
                </a:solidFill>
                <a:latin typeface="Calibri"/>
                <a:ea typeface="Calibri"/>
                <a:cs typeface="Calibri"/>
                <a:sym typeface="Calibri"/>
              </a:rPr>
              <a:t>do not</a:t>
            </a:r>
            <a:r>
              <a:rPr b="0" i="0" lang="en-US" sz="1200" u="none" cap="none" strike="noStrike">
                <a:solidFill>
                  <a:schemeClr val="dk1"/>
                </a:solidFill>
                <a:latin typeface="Calibri"/>
                <a:ea typeface="Calibri"/>
                <a:cs typeface="Calibri"/>
                <a:sym typeface="Calibri"/>
              </a:rPr>
              <a:t> come from an animal or plant, the building blocks that make up rocks.</a:t>
            </a:r>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[B] Do not</a:t>
            </a:r>
            <a:endParaRPr/>
          </a:p>
        </p:txBody>
      </p:sp>
      <p:sp>
        <p:nvSpPr>
          <p:cNvPr id="218" name="Google Shape;218;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Minerals are substances that </a:t>
            </a:r>
            <a:r>
              <a:rPr b="1" i="0" lang="en-US" sz="1200" u="sng" cap="none" strike="noStrike">
                <a:solidFill>
                  <a:schemeClr val="dk1"/>
                </a:solidFill>
                <a:latin typeface="Calibri"/>
                <a:ea typeface="Calibri"/>
                <a:cs typeface="Calibri"/>
                <a:sym typeface="Calibri"/>
              </a:rPr>
              <a:t>do not</a:t>
            </a:r>
            <a:r>
              <a:rPr b="0" i="0" lang="en-US" sz="1200" u="none" cap="none" strike="noStrike">
                <a:solidFill>
                  <a:schemeClr val="dk1"/>
                </a:solidFill>
                <a:latin typeface="Calibri"/>
                <a:ea typeface="Calibri"/>
                <a:cs typeface="Calibri"/>
                <a:sym typeface="Calibri"/>
              </a:rPr>
              <a:t> come from an animal or plant, the building blocks that make up rocks.</a:t>
            </a:r>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[B] Do not</a:t>
            </a:r>
            <a:endParaRPr/>
          </a:p>
        </p:txBody>
      </p:sp>
      <p:sp>
        <p:nvSpPr>
          <p:cNvPr id="227" name="Google Shape;227;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the phrase </a:t>
            </a:r>
            <a:r>
              <a:rPr b="1" lang="en-US"/>
              <a:t>Rock</a:t>
            </a:r>
            <a:r>
              <a:rPr lang="en-US"/>
              <a:t>.</a:t>
            </a:r>
            <a:endParaRPr/>
          </a:p>
        </p:txBody>
      </p:sp>
      <p:sp>
        <p:nvSpPr>
          <p:cNvPr id="236" name="Google Shape;236;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8c7b7e697c_0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28c7b7e697c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solidFill>
                  <a:srgbClr val="000000"/>
                </a:solidFill>
                <a:latin typeface="Arial"/>
                <a:ea typeface="Arial"/>
                <a:cs typeface="Arial"/>
                <a:sym typeface="Arial"/>
              </a:rPr>
              <a:t>Rocks are solid collections of minerals.</a:t>
            </a:r>
            <a:endParaRPr/>
          </a:p>
        </p:txBody>
      </p:sp>
      <p:sp>
        <p:nvSpPr>
          <p:cNvPr id="244" name="Google Shape;244;g28c7b7e697c_0_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253" name="Google Shape;253;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7e576c1a67_0_3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27e576c1a67_0_3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What are </a:t>
            </a:r>
            <a:r>
              <a:rPr lang="en-US" sz="1200">
                <a:solidFill>
                  <a:schemeClr val="dk1"/>
                </a:solidFill>
                <a:latin typeface="Calibri"/>
                <a:ea typeface="Calibri"/>
                <a:cs typeface="Calibri"/>
                <a:sym typeface="Calibri"/>
              </a:rPr>
              <a:t>rocks</a:t>
            </a:r>
            <a:r>
              <a:rPr b="0" lang="en-US"/>
              <a:t>?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1" lang="en-US"/>
              <a:t>[A solid collection of minerals.]</a:t>
            </a:r>
            <a:endParaRPr b="1"/>
          </a:p>
        </p:txBody>
      </p:sp>
      <p:sp>
        <p:nvSpPr>
          <p:cNvPr id="259" name="Google Shape;259;g27e576c1a67_0_3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Today, we’ll be learning about the word</a:t>
            </a:r>
            <a:r>
              <a:rPr b="0" lang="en-US"/>
              <a:t>:</a:t>
            </a:r>
            <a:r>
              <a:rPr b="1" lang="en-US"/>
              <a:t> Rock</a:t>
            </a:r>
            <a:r>
              <a:rPr lang="en-US"/>
              <a:t>.</a:t>
            </a:r>
            <a:endParaRPr/>
          </a:p>
        </p:txBody>
      </p:sp>
      <p:sp>
        <p:nvSpPr>
          <p:cNvPr id="117" name="Google Shape;117;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267" name="Google Shape;267;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7e576c1a67_0_7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27e576c1a67_0_7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Rocks can be made of many minerals. </a:t>
            </a:r>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Look at </a:t>
            </a:r>
            <a:r>
              <a:rPr b="1" i="0" lang="en-US" sz="1200" u="none" cap="none" strike="noStrike">
                <a:solidFill>
                  <a:schemeClr val="dk1"/>
                </a:solidFill>
                <a:latin typeface="Calibri"/>
                <a:ea typeface="Calibri"/>
                <a:cs typeface="Calibri"/>
                <a:sym typeface="Calibri"/>
              </a:rPr>
              <a:t>conglomerate</a:t>
            </a:r>
            <a:r>
              <a:rPr b="0" i="0" lang="en-US" sz="1200" u="none" cap="none" strike="noStrike">
                <a:solidFill>
                  <a:schemeClr val="dk1"/>
                </a:solidFill>
                <a:latin typeface="Calibri"/>
                <a:ea typeface="Calibri"/>
                <a:cs typeface="Calibri"/>
                <a:sym typeface="Calibri"/>
              </a:rPr>
              <a:t> and how many minerals comprise it (</a:t>
            </a:r>
            <a:r>
              <a:rPr b="0" i="0" lang="en-US">
                <a:solidFill>
                  <a:srgbClr val="E8EAED"/>
                </a:solidFill>
                <a:latin typeface="Arial"/>
                <a:ea typeface="Arial"/>
                <a:cs typeface="Arial"/>
                <a:sym typeface="Arial"/>
              </a:rPr>
              <a:t>quartz pebbles, cobbles, and boulders)</a:t>
            </a:r>
            <a:r>
              <a:rPr b="0" i="0" lang="en-US" sz="1200" u="none" cap="none" strike="noStrike">
                <a:solidFill>
                  <a:srgbClr val="E8EAED"/>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E8EAE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E8EAED"/>
                </a:solidFill>
                <a:latin typeface="Arial"/>
                <a:ea typeface="Arial"/>
                <a:cs typeface="Arial"/>
                <a:sym typeface="Arial"/>
              </a:rPr>
              <a:t>Different rocks tend to be made of different minerals.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We call this a monomineralic rock.</a:t>
            </a:r>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Examples: rock salt (halite), limestone (calcite), quartzite (quartz)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There are three types of rocks. Each type of rock forms differently.</a:t>
            </a:r>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Look at the sedimentary rock! It looks like we saw it a few slides ago. It’s conglomerate! </a:t>
            </a:r>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What does this say about what conglomerate is made of? [Small particles, sediments] </a:t>
            </a:r>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We spend a lot of time and resources into extracting valuable resources from rocks. </a:t>
            </a:r>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Examples: </a:t>
            </a:r>
            <a:r>
              <a:rPr b="0" i="0" lang="en-US" sz="1200" u="none" cap="none" strike="noStrike">
                <a:solidFill>
                  <a:schemeClr val="dk1"/>
                </a:solidFill>
                <a:latin typeface="Calibri"/>
                <a:ea typeface="Calibri"/>
                <a:cs typeface="Calibri"/>
                <a:sym typeface="Calibri"/>
              </a:rPr>
              <a:t>Gold, Diamond, Fossil Fuels, Gemstones (Amethyst)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Rocks are always undergoing change and being shaped by forces such as wind, water, and ice. </a:t>
            </a:r>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Look at the Grand Canyon and how the elements are shaping the rocks.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d96993b0a5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d96993b0a5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328" name="Google Shape;328;gd96993b0a5_0_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7430209113_0_10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g27430209113_0_10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lang="en-US" sz="1200">
                <a:latin typeface="Calibri"/>
                <a:ea typeface="Calibri"/>
                <a:cs typeface="Calibri"/>
                <a:sym typeface="Calibri"/>
              </a:rPr>
              <a:t>Rocks can be made of one or more minerals.</a:t>
            </a:r>
            <a:endParaRPr/>
          </a:p>
          <a:p>
            <a:pPr indent="0" lvl="0" marL="0" marR="0" rtl="0" algn="l">
              <a:lnSpc>
                <a:spcPct val="100000"/>
              </a:lnSpc>
              <a:spcBef>
                <a:spcPts val="0"/>
              </a:spcBef>
              <a:spcAft>
                <a:spcPts val="0"/>
              </a:spcAft>
              <a:buClr>
                <a:srgbClr val="000000"/>
              </a:buClr>
              <a:buSzPts val="3600"/>
              <a:buFont typeface="Arial"/>
              <a:buNone/>
            </a:pPr>
            <a:r>
              <a:t/>
            </a:r>
            <a:endParaRPr b="0"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lang="en-US" sz="1200">
                <a:latin typeface="Calibri"/>
                <a:ea typeface="Calibri"/>
                <a:cs typeface="Calibri"/>
                <a:sym typeface="Calibri"/>
              </a:rPr>
              <a:t>[True]</a:t>
            </a:r>
            <a:endParaRPr/>
          </a:p>
        </p:txBody>
      </p:sp>
      <p:sp>
        <p:nvSpPr>
          <p:cNvPr id="334" name="Google Shape;334;g27430209113_0_10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lang="en-US" sz="1200">
                <a:latin typeface="Calibri"/>
                <a:ea typeface="Calibri"/>
                <a:cs typeface="Calibri"/>
                <a:sym typeface="Calibri"/>
              </a:rPr>
              <a:t>Rocks can be made of one or more minerals.</a:t>
            </a:r>
            <a:endParaRPr/>
          </a:p>
          <a:p>
            <a:pPr indent="0" lvl="0" marL="0" marR="0" rtl="0" algn="l">
              <a:lnSpc>
                <a:spcPct val="100000"/>
              </a:lnSpc>
              <a:spcBef>
                <a:spcPts val="0"/>
              </a:spcBef>
              <a:spcAft>
                <a:spcPts val="0"/>
              </a:spcAft>
              <a:buClr>
                <a:srgbClr val="000000"/>
              </a:buClr>
              <a:buSzPts val="3600"/>
              <a:buFont typeface="Arial"/>
              <a:buNone/>
            </a:pPr>
            <a:r>
              <a:t/>
            </a:r>
            <a:endParaRPr b="0"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lang="en-US" sz="1200">
                <a:latin typeface="Calibri"/>
                <a:ea typeface="Calibri"/>
                <a:cs typeface="Calibri"/>
                <a:sym typeface="Calibri"/>
              </a:rPr>
              <a:t>[True]</a:t>
            </a:r>
            <a:endParaRPr/>
          </a:p>
        </p:txBody>
      </p:sp>
      <p:sp>
        <p:nvSpPr>
          <p:cNvPr id="343" name="Google Shape;343;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lang="en-US" sz="1200">
                <a:latin typeface="Calibri"/>
                <a:ea typeface="Calibri"/>
                <a:cs typeface="Calibri"/>
                <a:sym typeface="Calibri"/>
              </a:rPr>
              <a:t>Rocks can be made of which materials?</a:t>
            </a:r>
            <a:endParaRPr/>
          </a:p>
          <a:p>
            <a:pPr indent="0" lvl="0" marL="25400" marR="0" rtl="0" algn="l">
              <a:lnSpc>
                <a:spcPct val="120000"/>
              </a:lnSpc>
              <a:spcBef>
                <a:spcPts val="640"/>
              </a:spcBef>
              <a:spcAft>
                <a:spcPts val="0"/>
              </a:spcAft>
              <a:buClr>
                <a:srgbClr val="FF0000"/>
              </a:buClr>
              <a:buSzPts val="3200"/>
              <a:buNone/>
            </a:pPr>
            <a:r>
              <a:t/>
            </a:r>
            <a:endParaRPr b="0" sz="1200">
              <a:solidFill>
                <a:schemeClr val="dk1"/>
              </a:solidFill>
              <a:latin typeface="Calibri"/>
              <a:ea typeface="Calibri"/>
              <a:cs typeface="Calibri"/>
              <a:sym typeface="Calibri"/>
            </a:endParaRPr>
          </a:p>
          <a:p>
            <a:pPr indent="0" lvl="0" marL="25400" marR="0" rtl="0" algn="l">
              <a:lnSpc>
                <a:spcPct val="120000"/>
              </a:lnSpc>
              <a:spcBef>
                <a:spcPts val="640"/>
              </a:spcBef>
              <a:spcAft>
                <a:spcPts val="0"/>
              </a:spcAft>
              <a:buClr>
                <a:srgbClr val="FF0000"/>
              </a:buClr>
              <a:buSzPts val="3200"/>
              <a:buNone/>
            </a:pPr>
            <a:r>
              <a:rPr b="1" lang="en-US" sz="1200">
                <a:solidFill>
                  <a:srgbClr val="FF0000"/>
                </a:solidFill>
                <a:latin typeface="Calibri"/>
                <a:ea typeface="Calibri"/>
                <a:cs typeface="Calibri"/>
                <a:sym typeface="Calibri"/>
              </a:rPr>
              <a:t>[A] Particles, sediments, sand, organic material</a:t>
            </a:r>
            <a:endParaRPr/>
          </a:p>
          <a:p>
            <a:pPr indent="0" lvl="0" marL="0" marR="0" rtl="0" algn="l">
              <a:lnSpc>
                <a:spcPct val="100000"/>
              </a:lnSpc>
              <a:spcBef>
                <a:spcPts val="0"/>
              </a:spcBef>
              <a:spcAft>
                <a:spcPts val="0"/>
              </a:spcAft>
              <a:buClr>
                <a:srgbClr val="000000"/>
              </a:buClr>
              <a:buSzPts val="3600"/>
              <a:buFont typeface="Arial"/>
              <a:buNone/>
            </a:pPr>
            <a:r>
              <a:t/>
            </a:r>
            <a:endParaRPr b="0"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0" lang="en-US" sz="1200">
                <a:latin typeface="Calibri"/>
                <a:ea typeface="Calibri"/>
                <a:cs typeface="Calibri"/>
                <a:sym typeface="Calibri"/>
              </a:rPr>
              <a:t>The picture shows a sedimentary rock which can contain fossils. However, fossils are not what makes up rocks – they can be found in rocks. </a:t>
            </a:r>
            <a:endParaRPr/>
          </a:p>
          <a:p>
            <a:pPr indent="0" lvl="0" marL="0" marR="0" rtl="0" algn="l">
              <a:lnSpc>
                <a:spcPct val="100000"/>
              </a:lnSpc>
              <a:spcBef>
                <a:spcPts val="0"/>
              </a:spcBef>
              <a:spcAft>
                <a:spcPts val="0"/>
              </a:spcAft>
              <a:buClr>
                <a:srgbClr val="000000"/>
              </a:buClr>
              <a:buSzPts val="3600"/>
              <a:buFont typeface="Arial"/>
              <a:buNone/>
            </a:pPr>
            <a:r>
              <a:t/>
            </a:r>
            <a:endParaRPr b="0"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0" lang="en-US" sz="1200">
                <a:latin typeface="Calibri"/>
                <a:ea typeface="Calibri"/>
                <a:cs typeface="Calibri"/>
                <a:sym typeface="Calibri"/>
              </a:rPr>
              <a:t>Also, remember that minerals </a:t>
            </a:r>
            <a:r>
              <a:rPr b="1" lang="en-US" sz="1200">
                <a:latin typeface="Calibri"/>
                <a:ea typeface="Calibri"/>
                <a:cs typeface="Calibri"/>
                <a:sym typeface="Calibri"/>
              </a:rPr>
              <a:t>do not </a:t>
            </a:r>
            <a:r>
              <a:rPr b="0" i="0" lang="en-US" sz="1800" u="none" strike="noStrike">
                <a:solidFill>
                  <a:srgbClr val="000000"/>
                </a:solidFill>
                <a:latin typeface="Arial"/>
                <a:ea typeface="Arial"/>
                <a:cs typeface="Arial"/>
                <a:sym typeface="Arial"/>
              </a:rPr>
              <a:t>come from an animal or plant.</a:t>
            </a:r>
            <a:endParaRPr b="1" sz="1200">
              <a:latin typeface="Calibri"/>
              <a:ea typeface="Calibri"/>
              <a:cs typeface="Calibri"/>
              <a:sym typeface="Calibri"/>
            </a:endParaRPr>
          </a:p>
        </p:txBody>
      </p:sp>
      <p:sp>
        <p:nvSpPr>
          <p:cNvPr id="352" name="Google Shape;352;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lang="en-US" sz="1200">
                <a:solidFill>
                  <a:schemeClr val="dk1"/>
                </a:solidFill>
                <a:latin typeface="Calibri"/>
                <a:ea typeface="Calibri"/>
                <a:cs typeface="Calibri"/>
                <a:sym typeface="Calibri"/>
              </a:rPr>
              <a:t>Our “big question” is: </a:t>
            </a:r>
            <a:r>
              <a:rPr lang="en-US" sz="1800">
                <a:solidFill>
                  <a:schemeClr val="dk1"/>
                </a:solidFill>
                <a:latin typeface="Calibri"/>
                <a:ea typeface="Calibri"/>
                <a:cs typeface="Calibri"/>
                <a:sym typeface="Calibri"/>
              </a:rPr>
              <a:t>Why are rocks important and how do they affect the world around us? </a:t>
            </a:r>
            <a:r>
              <a:rPr lang="en-US" sz="1200">
                <a:solidFill>
                  <a:schemeClr val="dk1"/>
                </a:solidFill>
                <a:latin typeface="Calibri"/>
                <a:ea typeface="Calibri"/>
                <a:cs typeface="Calibri"/>
                <a:sym typeface="Calibri"/>
              </a:rPr>
              <a:t>[Pause and illicit predictions from students.]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lang="en-US" sz="1200">
                <a:latin typeface="Calibri"/>
                <a:ea typeface="Calibri"/>
                <a:cs typeface="Calibri"/>
                <a:sym typeface="Calibri"/>
              </a:rPr>
              <a:t>Rocks can be made of which materials? Particles, sediments,</a:t>
            </a:r>
            <a:r>
              <a:rPr lang="en-US"/>
              <a:t> sand, organic material</a:t>
            </a:r>
            <a:endParaRPr/>
          </a:p>
          <a:p>
            <a:pPr indent="0" lvl="0" marL="0" marR="0" rtl="0" algn="l">
              <a:lnSpc>
                <a:spcPct val="100000"/>
              </a:lnSpc>
              <a:spcBef>
                <a:spcPts val="0"/>
              </a:spcBef>
              <a:spcAft>
                <a:spcPts val="0"/>
              </a:spcAft>
              <a:buClr>
                <a:srgbClr val="000000"/>
              </a:buClr>
              <a:buSzPts val="3600"/>
              <a:buFont typeface="Arial"/>
              <a:buNone/>
            </a:pPr>
            <a:r>
              <a:t/>
            </a:r>
            <a:endParaRPr b="0" sz="1200">
              <a:latin typeface="Calibri"/>
              <a:ea typeface="Calibri"/>
              <a:cs typeface="Calibri"/>
              <a:sym typeface="Calibri"/>
            </a:endParaRPr>
          </a:p>
          <a:p>
            <a:pPr indent="0" lvl="0" marL="25400" marR="0" rtl="0" algn="l">
              <a:lnSpc>
                <a:spcPct val="120000"/>
              </a:lnSpc>
              <a:spcBef>
                <a:spcPts val="640"/>
              </a:spcBef>
              <a:spcAft>
                <a:spcPts val="0"/>
              </a:spcAft>
              <a:buClr>
                <a:srgbClr val="FF0000"/>
              </a:buClr>
              <a:buSzPts val="3200"/>
              <a:buNone/>
            </a:pPr>
            <a:r>
              <a:rPr b="1" lang="en-US" sz="1200">
                <a:solidFill>
                  <a:srgbClr val="FF0000"/>
                </a:solidFill>
                <a:latin typeface="Calibri"/>
                <a:ea typeface="Calibri"/>
                <a:cs typeface="Calibri"/>
                <a:sym typeface="Calibri"/>
              </a:rPr>
              <a:t>[A] Particles, sediments, sand, organic material</a:t>
            </a:r>
            <a:endParaRPr/>
          </a:p>
          <a:p>
            <a:pPr indent="0" lvl="0" marL="0" marR="0" rtl="0" algn="l">
              <a:lnSpc>
                <a:spcPct val="100000"/>
              </a:lnSpc>
              <a:spcBef>
                <a:spcPts val="0"/>
              </a:spcBef>
              <a:spcAft>
                <a:spcPts val="0"/>
              </a:spcAft>
              <a:buClr>
                <a:srgbClr val="000000"/>
              </a:buClr>
              <a:buSzPts val="3600"/>
              <a:buFont typeface="Arial"/>
              <a:buNone/>
            </a:pPr>
            <a:r>
              <a:t/>
            </a:r>
            <a:endParaRPr b="0"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0" lang="en-US" sz="1200">
                <a:latin typeface="Calibri"/>
                <a:ea typeface="Calibri"/>
                <a:cs typeface="Calibri"/>
                <a:sym typeface="Calibri"/>
              </a:rPr>
              <a:t>The picture shows a sedimentary rock which can contain fossils. However, fossils are not what makes up rocks – they can be found in rocks. </a:t>
            </a:r>
            <a:endParaRPr/>
          </a:p>
          <a:p>
            <a:pPr indent="0" lvl="0" marL="0" marR="0" rtl="0" algn="l">
              <a:lnSpc>
                <a:spcPct val="100000"/>
              </a:lnSpc>
              <a:spcBef>
                <a:spcPts val="0"/>
              </a:spcBef>
              <a:spcAft>
                <a:spcPts val="0"/>
              </a:spcAft>
              <a:buClr>
                <a:srgbClr val="000000"/>
              </a:buClr>
              <a:buSzPts val="3600"/>
              <a:buFont typeface="Arial"/>
              <a:buNone/>
            </a:pPr>
            <a:r>
              <a:t/>
            </a:r>
            <a:endParaRPr b="0"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0" lang="en-US" sz="1200">
                <a:latin typeface="Calibri"/>
                <a:ea typeface="Calibri"/>
                <a:cs typeface="Calibri"/>
                <a:sym typeface="Calibri"/>
              </a:rPr>
              <a:t>Also, remember that minerals </a:t>
            </a:r>
            <a:r>
              <a:rPr b="1" lang="en-US" sz="1200">
                <a:latin typeface="Calibri"/>
                <a:ea typeface="Calibri"/>
                <a:cs typeface="Calibri"/>
                <a:sym typeface="Calibri"/>
              </a:rPr>
              <a:t>do not </a:t>
            </a:r>
            <a:r>
              <a:rPr b="0" i="0" lang="en-US" sz="1800" u="none" strike="noStrike">
                <a:solidFill>
                  <a:srgbClr val="000000"/>
                </a:solidFill>
                <a:latin typeface="Arial"/>
                <a:ea typeface="Arial"/>
                <a:cs typeface="Arial"/>
                <a:sym typeface="Arial"/>
              </a:rPr>
              <a:t>come from an animal or plant.</a:t>
            </a:r>
            <a:endParaRPr b="1" sz="1200">
              <a:latin typeface="Calibri"/>
              <a:ea typeface="Calibri"/>
              <a:cs typeface="Calibri"/>
              <a:sym typeface="Calibri"/>
            </a:endParaRPr>
          </a:p>
        </p:txBody>
      </p:sp>
      <p:sp>
        <p:nvSpPr>
          <p:cNvPr id="361" name="Google Shape;361;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lang="en-US" sz="1200">
                <a:solidFill>
                  <a:schemeClr val="dk1"/>
                </a:solidFill>
                <a:latin typeface="Calibri"/>
                <a:ea typeface="Calibri"/>
                <a:cs typeface="Calibri"/>
                <a:sym typeface="Calibri"/>
              </a:rPr>
              <a:t>Rocks are _______ and _______ when exposed to the weather and water for long periods of time. </a:t>
            </a:r>
            <a:endParaRPr/>
          </a:p>
          <a:p>
            <a:pPr indent="0" lvl="0" marL="0" marR="0" rtl="0" algn="l">
              <a:lnSpc>
                <a:spcPct val="100000"/>
              </a:lnSpc>
              <a:spcBef>
                <a:spcPts val="0"/>
              </a:spcBef>
              <a:spcAft>
                <a:spcPts val="0"/>
              </a:spcAft>
              <a:buClr>
                <a:srgbClr val="000000"/>
              </a:buClr>
              <a:buSzPts val="3600"/>
              <a:buFont typeface="Arial"/>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lang="en-US" sz="1200">
                <a:solidFill>
                  <a:schemeClr val="dk1"/>
                </a:solidFill>
                <a:latin typeface="Calibri"/>
                <a:ea typeface="Calibri"/>
                <a:cs typeface="Calibri"/>
                <a:sym typeface="Calibri"/>
              </a:rPr>
              <a:t>[B] Worn down, broken</a:t>
            </a:r>
            <a:endParaRPr/>
          </a:p>
          <a:p>
            <a:pPr indent="0" lvl="0" marL="0" marR="0" rtl="0" algn="l">
              <a:lnSpc>
                <a:spcPct val="100000"/>
              </a:lnSpc>
              <a:spcBef>
                <a:spcPts val="0"/>
              </a:spcBef>
              <a:spcAft>
                <a:spcPts val="0"/>
              </a:spcAft>
              <a:buClr>
                <a:srgbClr val="000000"/>
              </a:buClr>
              <a:buSzPts val="3600"/>
              <a:buFont typeface="Arial"/>
              <a:buNone/>
            </a:pPr>
            <a:r>
              <a:t/>
            </a:r>
            <a:endParaRPr b="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lang="en-US" sz="1200">
                <a:solidFill>
                  <a:schemeClr val="dk1"/>
                </a:solidFill>
                <a:latin typeface="Calibri"/>
                <a:ea typeface="Calibri"/>
                <a:cs typeface="Calibri"/>
                <a:sym typeface="Calibri"/>
              </a:rPr>
              <a:t>Look at how the water is hitting the rocks and eroding it. </a:t>
            </a:r>
            <a:endParaRPr/>
          </a:p>
        </p:txBody>
      </p:sp>
      <p:sp>
        <p:nvSpPr>
          <p:cNvPr id="370" name="Google Shape;370;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lang="en-US" sz="1200">
                <a:solidFill>
                  <a:schemeClr val="dk1"/>
                </a:solidFill>
                <a:latin typeface="Calibri"/>
                <a:ea typeface="Calibri"/>
                <a:cs typeface="Calibri"/>
                <a:sym typeface="Calibri"/>
              </a:rPr>
              <a:t>Rocks are _______ and _______ when exposed to the weather and water for long periods of time. </a:t>
            </a:r>
            <a:endParaRPr/>
          </a:p>
          <a:p>
            <a:pPr indent="0" lvl="0" marL="0" marR="0" rtl="0" algn="l">
              <a:lnSpc>
                <a:spcPct val="100000"/>
              </a:lnSpc>
              <a:spcBef>
                <a:spcPts val="0"/>
              </a:spcBef>
              <a:spcAft>
                <a:spcPts val="0"/>
              </a:spcAft>
              <a:buClr>
                <a:srgbClr val="000000"/>
              </a:buClr>
              <a:buSzPts val="3600"/>
              <a:buFont typeface="Arial"/>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lang="en-US" sz="1200">
                <a:solidFill>
                  <a:schemeClr val="dk1"/>
                </a:solidFill>
                <a:latin typeface="Calibri"/>
                <a:ea typeface="Calibri"/>
                <a:cs typeface="Calibri"/>
                <a:sym typeface="Calibri"/>
              </a:rPr>
              <a:t>[B] Worn down, broken</a:t>
            </a:r>
            <a:endParaRPr/>
          </a:p>
          <a:p>
            <a:pPr indent="0" lvl="0" marL="0" marR="0" rtl="0" algn="l">
              <a:lnSpc>
                <a:spcPct val="100000"/>
              </a:lnSpc>
              <a:spcBef>
                <a:spcPts val="0"/>
              </a:spcBef>
              <a:spcAft>
                <a:spcPts val="0"/>
              </a:spcAft>
              <a:buClr>
                <a:srgbClr val="000000"/>
              </a:buClr>
              <a:buSzPts val="3600"/>
              <a:buFont typeface="Arial"/>
              <a:buNone/>
            </a:pPr>
            <a:r>
              <a:t/>
            </a:r>
            <a:endParaRPr b="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lang="en-US" sz="1200">
                <a:solidFill>
                  <a:schemeClr val="dk1"/>
                </a:solidFill>
                <a:latin typeface="Calibri"/>
                <a:ea typeface="Calibri"/>
                <a:cs typeface="Calibri"/>
                <a:sym typeface="Calibri"/>
              </a:rPr>
              <a:t>Look at how the water is hitting the rocks and eroding it. </a:t>
            </a:r>
            <a:endParaRPr/>
          </a:p>
        </p:txBody>
      </p:sp>
      <p:sp>
        <p:nvSpPr>
          <p:cNvPr id="379" name="Google Shape;379;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lang="en-US" sz="1200">
                <a:latin typeface="Calibri"/>
                <a:ea typeface="Calibri"/>
                <a:cs typeface="Calibri"/>
                <a:sym typeface="Calibri"/>
              </a:rPr>
              <a:t>True or False: Minerals are made of rocks. </a:t>
            </a:r>
            <a:endParaRPr/>
          </a:p>
          <a:p>
            <a:pPr indent="0" lvl="0" marL="0" marR="0" rtl="0" algn="l">
              <a:lnSpc>
                <a:spcPct val="100000"/>
              </a:lnSpc>
              <a:spcBef>
                <a:spcPts val="0"/>
              </a:spcBef>
              <a:spcAft>
                <a:spcPts val="0"/>
              </a:spcAft>
              <a:buClr>
                <a:srgbClr val="000000"/>
              </a:buClr>
              <a:buSzPts val="3600"/>
              <a:buFont typeface="Arial"/>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lang="en-US"/>
              <a:t>[B. False]</a:t>
            </a:r>
            <a:endParaRPr/>
          </a:p>
          <a:p>
            <a:pPr indent="0" lvl="0" marL="0" marR="0" rtl="0" algn="l">
              <a:lnSpc>
                <a:spcPct val="100000"/>
              </a:lnSpc>
              <a:spcBef>
                <a:spcPts val="0"/>
              </a:spcBef>
              <a:spcAft>
                <a:spcPts val="0"/>
              </a:spcAft>
              <a:buClr>
                <a:srgbClr val="000000"/>
              </a:buClr>
              <a:buSzPts val="3600"/>
              <a:buFont typeface="Arial"/>
              <a:buNone/>
            </a:pPr>
            <a:r>
              <a:t/>
            </a:r>
            <a:endParaRPr b="1"/>
          </a:p>
          <a:p>
            <a:pPr indent="0" lvl="0" marL="0" marR="0" rtl="0" algn="l">
              <a:lnSpc>
                <a:spcPct val="100000"/>
              </a:lnSpc>
              <a:spcBef>
                <a:spcPts val="0"/>
              </a:spcBef>
              <a:spcAft>
                <a:spcPts val="0"/>
              </a:spcAft>
              <a:buClr>
                <a:srgbClr val="000000"/>
              </a:buClr>
              <a:buSzPts val="3600"/>
              <a:buFont typeface="Arial"/>
              <a:buNone/>
            </a:pPr>
            <a:r>
              <a:rPr b="1" lang="en-US"/>
              <a:t>Rocks are made of minerals.</a:t>
            </a:r>
            <a:endParaRPr/>
          </a:p>
        </p:txBody>
      </p:sp>
      <p:sp>
        <p:nvSpPr>
          <p:cNvPr id="388" name="Google Shape;388;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lang="en-US" sz="1200">
                <a:latin typeface="Calibri"/>
                <a:ea typeface="Calibri"/>
                <a:cs typeface="Calibri"/>
                <a:sym typeface="Calibri"/>
              </a:rPr>
              <a:t>True or False: Minerals are made of rocks. </a:t>
            </a:r>
            <a:endParaRPr/>
          </a:p>
          <a:p>
            <a:pPr indent="0" lvl="0" marL="0" marR="0" rtl="0" algn="l">
              <a:lnSpc>
                <a:spcPct val="100000"/>
              </a:lnSpc>
              <a:spcBef>
                <a:spcPts val="0"/>
              </a:spcBef>
              <a:spcAft>
                <a:spcPts val="0"/>
              </a:spcAft>
              <a:buClr>
                <a:srgbClr val="000000"/>
              </a:buClr>
              <a:buSzPts val="3600"/>
              <a:buFont typeface="Arial"/>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lang="en-US"/>
              <a:t>[B. False]</a:t>
            </a:r>
            <a:endParaRPr/>
          </a:p>
          <a:p>
            <a:pPr indent="0" lvl="0" marL="0" marR="0" rtl="0" algn="l">
              <a:lnSpc>
                <a:spcPct val="100000"/>
              </a:lnSpc>
              <a:spcBef>
                <a:spcPts val="0"/>
              </a:spcBef>
              <a:spcAft>
                <a:spcPts val="0"/>
              </a:spcAft>
              <a:buClr>
                <a:srgbClr val="000000"/>
              </a:buClr>
              <a:buSzPts val="3600"/>
              <a:buFont typeface="Arial"/>
              <a:buNone/>
            </a:pPr>
            <a:r>
              <a:t/>
            </a:r>
            <a:endParaRPr b="1"/>
          </a:p>
          <a:p>
            <a:pPr indent="0" lvl="0" marL="0" marR="0" rtl="0" algn="l">
              <a:lnSpc>
                <a:spcPct val="100000"/>
              </a:lnSpc>
              <a:spcBef>
                <a:spcPts val="0"/>
              </a:spcBef>
              <a:spcAft>
                <a:spcPts val="0"/>
              </a:spcAft>
              <a:buClr>
                <a:srgbClr val="000000"/>
              </a:buClr>
              <a:buSzPts val="3600"/>
              <a:buFont typeface="Arial"/>
              <a:buNone/>
            </a:pPr>
            <a:r>
              <a:rPr b="1" lang="en-US"/>
              <a:t>Rocks are made of minerals.</a:t>
            </a:r>
            <a:endParaRPr/>
          </a:p>
        </p:txBody>
      </p:sp>
      <p:sp>
        <p:nvSpPr>
          <p:cNvPr id="397" name="Google Shape;397;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5e11802ac4_0_4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25e11802ac4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a:t>
            </a:r>
            <a:r>
              <a:rPr b="1" lang="en-US"/>
              <a:t>rocks. </a:t>
            </a:r>
            <a:endParaRPr/>
          </a:p>
        </p:txBody>
      </p:sp>
      <p:sp>
        <p:nvSpPr>
          <p:cNvPr id="406" name="Google Shape;406;g25e11802ac4_0_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7e576c1a67_0_7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27e576c1a67_0_7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US" sz="1200">
                <a:solidFill>
                  <a:schemeClr val="dk1"/>
                </a:solidFill>
                <a:latin typeface="Calibri"/>
                <a:ea typeface="Calibri"/>
                <a:cs typeface="Calibri"/>
                <a:sym typeface="Calibri"/>
              </a:rPr>
              <a:t>Limestone is an example of a sedimentary rock. </a:t>
            </a:r>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US" sz="1200">
                <a:solidFill>
                  <a:schemeClr val="dk1"/>
                </a:solidFill>
                <a:latin typeface="Calibri"/>
                <a:ea typeface="Calibri"/>
                <a:cs typeface="Calibri"/>
                <a:sym typeface="Calibri"/>
              </a:rPr>
              <a:t>Limestone is made from calcite or aragonite which contains an abundance of fossils. </a:t>
            </a:r>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US" sz="1200">
                <a:solidFill>
                  <a:schemeClr val="dk1"/>
                </a:solidFill>
                <a:latin typeface="Calibri"/>
                <a:ea typeface="Calibri"/>
                <a:cs typeface="Calibri"/>
                <a:sym typeface="Calibri"/>
              </a:rPr>
              <a:t>Sedimentary rocks can contain fossils. </a:t>
            </a:r>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413" name="Google Shape;413;g27e576c1a67_0_7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7e576c1a67_0_8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g27e576c1a67_0_8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US"/>
              <a:t>Stones are rocks.</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US"/>
              <a:t>Stones are a piece of rock which is hard and compact. We use stones to build structures such as walls. </a:t>
            </a:r>
            <a:endParaRPr/>
          </a:p>
        </p:txBody>
      </p:sp>
      <p:sp>
        <p:nvSpPr>
          <p:cNvPr id="422" name="Google Shape;422;g27e576c1a67_0_8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Marble is metamorphosed limestone and is used commonly in sculpture and as a building material. </a:t>
            </a:r>
            <a:endParaRPr/>
          </a:p>
        </p:txBody>
      </p:sp>
      <p:sp>
        <p:nvSpPr>
          <p:cNvPr id="431" name="Google Shape;431;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Obsidian is an igneous rock that is when lava is cooled rapidly with minimal crystal growth. It is a natural glass. </a:t>
            </a:r>
            <a:endParaRPr/>
          </a:p>
        </p:txBody>
      </p:sp>
      <p:sp>
        <p:nvSpPr>
          <p:cNvPr id="440" name="Google Shape;440;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Suggested rocks:</a:t>
            </a:r>
            <a:r>
              <a:rPr b="0" lang="en-US"/>
              <a:t> Granite, Sandstone, Conglomerate </a:t>
            </a:r>
            <a:endParaRPr b="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Example characteristics of rocks: </a:t>
            </a:r>
            <a:r>
              <a:rPr b="0" lang="en-US"/>
              <a:t>Size, Shape, Color, Texture, Hardness, Density </a:t>
            </a:r>
            <a:endParaRPr/>
          </a:p>
          <a:p>
            <a:pPr indent="0" lvl="0" marL="0" rtl="0" algn="l">
              <a:lnSpc>
                <a:spcPct val="100000"/>
              </a:lnSpc>
              <a:spcBef>
                <a:spcPts val="0"/>
              </a:spcBef>
              <a:spcAft>
                <a:spcPts val="0"/>
              </a:spcAft>
              <a:buSzPts val="1400"/>
              <a:buNone/>
            </a:pPr>
            <a:r>
              <a:t/>
            </a:r>
            <a:endParaRPr b="1"/>
          </a:p>
        </p:txBody>
      </p:sp>
      <p:sp>
        <p:nvSpPr>
          <p:cNvPr id="133" name="Google Shape;13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5e11802ac4_0_6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25e11802ac4_0_6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non-examples of </a:t>
            </a:r>
            <a:r>
              <a:rPr b="1" lang="en-US"/>
              <a:t>rocks</a:t>
            </a:r>
            <a:r>
              <a:rPr lang="en-US"/>
              <a:t>.</a:t>
            </a:r>
            <a:endParaRPr/>
          </a:p>
        </p:txBody>
      </p:sp>
      <p:sp>
        <p:nvSpPr>
          <p:cNvPr id="449" name="Google Shape;449;g25e11802ac4_0_6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5e11802ac4_0_7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g25e11802ac4_0_7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Plastic is not a rock because it is synthetically (man-made) produced. </a:t>
            </a:r>
            <a:endParaRPr/>
          </a:p>
        </p:txBody>
      </p:sp>
      <p:sp>
        <p:nvSpPr>
          <p:cNvPr id="456" name="Google Shape;456;g25e11802ac4_0_7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Synthetic glass is not a rock because it is the product of melting and cooling down raw materials e.g., sand.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However, glass can form naturally from volcanic magma (obsidian). </a:t>
            </a:r>
            <a:endParaRPr/>
          </a:p>
        </p:txBody>
      </p:sp>
      <p:sp>
        <p:nvSpPr>
          <p:cNvPr id="465" name="Google Shape;465;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Gold is not a rock but a mineral that often occurs in small quantities in other rocks. </a:t>
            </a:r>
            <a:endParaRPr/>
          </a:p>
        </p:txBody>
      </p:sp>
      <p:sp>
        <p:nvSpPr>
          <p:cNvPr id="474" name="Google Shape;474;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5e11802ac4_0_8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25e11802ac4_0_8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483" name="Google Shape;483;g25e11802ac4_0_8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Different rocks are made of different minerals. Explain why this might cause rocks vary in properties such as color, shape, texture, and hardness.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Also, have students hypothesize about the properties of igneous, sedimentary, and metamorphic rocks based on how they were formed. </a:t>
            </a:r>
            <a:endParaRPr/>
          </a:p>
        </p:txBody>
      </p:sp>
      <p:sp>
        <p:nvSpPr>
          <p:cNvPr id="489" name="Google Shape;489;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5e11802ac4_0_22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g25e11802ac4_0_22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497" name="Google Shape;497;g25e11802ac4_0_22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solidFill>
                  <a:srgbClr val="000000"/>
                </a:solidFill>
                <a:latin typeface="Arial"/>
                <a:ea typeface="Arial"/>
                <a:cs typeface="Arial"/>
                <a:sym typeface="Arial"/>
              </a:rPr>
              <a:t>Rocks are solid collections of minerals.</a:t>
            </a:r>
            <a:endParaRPr/>
          </a:p>
        </p:txBody>
      </p:sp>
      <p:sp>
        <p:nvSpPr>
          <p:cNvPr id="504" name="Google Shape;504;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5e11802ac4_0_19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g25e11802ac4_0_19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rock</a:t>
            </a:r>
            <a:r>
              <a:rPr lang="en-US">
                <a:solidFill>
                  <a:srgbClr val="242424"/>
                </a:solidFill>
              </a:rPr>
              <a:t>. </a:t>
            </a:r>
            <a:endParaRPr/>
          </a:p>
        </p:txBody>
      </p:sp>
      <p:sp>
        <p:nvSpPr>
          <p:cNvPr id="512" name="Google Shape;512;g25e11802ac4_0_19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 </a:t>
            </a:r>
            <a:r>
              <a:rPr b="1" lang="en-US">
                <a:solidFill>
                  <a:srgbClr val="242424"/>
                </a:solidFill>
              </a:rPr>
              <a:t>rocks </a:t>
            </a:r>
            <a:r>
              <a:rPr lang="en-US">
                <a:solidFill>
                  <a:srgbClr val="242424"/>
                </a:solidFill>
              </a:rPr>
              <a:t>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b="1" lang="en-US"/>
              <a:t>rocks.</a:t>
            </a:r>
            <a:endParaRPr>
              <a:solidFill>
                <a:schemeClr val="dk1"/>
              </a:solidFill>
            </a:endParaRPr>
          </a:p>
        </p:txBody>
      </p:sp>
      <p:sp>
        <p:nvSpPr>
          <p:cNvPr id="523" name="Google Shape;523;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142" name="Google Shape;142;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7e576c1a67_0_1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g27e576c1a67_0_11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This is the picture that shows a </a:t>
            </a:r>
            <a:r>
              <a:rPr b="1" lang="en-US"/>
              <a:t>rock.</a:t>
            </a:r>
            <a:endParaRPr/>
          </a:p>
        </p:txBody>
      </p:sp>
      <p:sp>
        <p:nvSpPr>
          <p:cNvPr id="545" name="Google Shape;545;g27e576c1a67_0_11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This is the picture that shows a </a:t>
            </a:r>
            <a:r>
              <a:rPr b="1" lang="en-US"/>
              <a:t>rock.</a:t>
            </a:r>
            <a:endParaRPr/>
          </a:p>
        </p:txBody>
      </p:sp>
      <p:sp>
        <p:nvSpPr>
          <p:cNvPr id="565" name="Google Shape;565;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5e11802ac4_0_2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g25e11802ac4_0_21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rock</a:t>
            </a:r>
            <a:r>
              <a:rPr b="1" lang="en-US"/>
              <a:t>.</a:t>
            </a:r>
            <a:endParaRPr>
              <a:solidFill>
                <a:schemeClr val="dk1"/>
              </a:solidFill>
            </a:endParaRPr>
          </a:p>
        </p:txBody>
      </p:sp>
      <p:sp>
        <p:nvSpPr>
          <p:cNvPr id="586" name="Google Shape;586;g25e11802ac4_0_21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definition of </a:t>
            </a:r>
            <a:r>
              <a:rPr b="1" lang="en-US"/>
              <a:t>rocks</a:t>
            </a:r>
            <a:r>
              <a:rPr b="1" lang="en-US" sz="1200">
                <a:solidFill>
                  <a:schemeClr val="dk1"/>
                </a:solidFill>
              </a:rPr>
              <a:t> </a:t>
            </a:r>
            <a:r>
              <a:rPr lang="en-US" sz="1200">
                <a:solidFill>
                  <a:schemeClr val="dk1"/>
                </a:solidFill>
              </a:rPr>
              <a:t>from these four choices.</a:t>
            </a:r>
            <a:endParaRPr/>
          </a:p>
        </p:txBody>
      </p:sp>
      <p:sp>
        <p:nvSpPr>
          <p:cNvPr id="609" name="Google Shape;609;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2400"/>
              <a:buFont typeface="Arial"/>
              <a:buNone/>
            </a:pPr>
            <a:r>
              <a:rPr lang="en-US"/>
              <a:t>“</a:t>
            </a:r>
            <a:r>
              <a:rPr lang="en-US" sz="1200"/>
              <a:t>A solid collection of minerals</a:t>
            </a:r>
            <a:r>
              <a:rPr lang="en-US"/>
              <a:t>” is correct! This is the definition of </a:t>
            </a:r>
            <a:r>
              <a:rPr b="0" lang="en-US"/>
              <a:t>rock</a:t>
            </a:r>
            <a:r>
              <a:rPr b="1" lang="en-US"/>
              <a:t>.</a:t>
            </a:r>
            <a:endParaRPr sz="1200">
              <a:solidFill>
                <a:schemeClr val="dk1"/>
              </a:solidFill>
            </a:endParaRPr>
          </a:p>
        </p:txBody>
      </p:sp>
      <p:sp>
        <p:nvSpPr>
          <p:cNvPr id="631" name="Google Shape;631;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rock</a:t>
            </a:r>
            <a:r>
              <a:rPr b="1" lang="en-US"/>
              <a:t>.</a:t>
            </a:r>
            <a:endParaRPr>
              <a:solidFill>
                <a:schemeClr val="dk1"/>
              </a:solidFill>
            </a:endParaRPr>
          </a:p>
        </p:txBody>
      </p:sp>
      <p:sp>
        <p:nvSpPr>
          <p:cNvPr id="654" name="Google Shape;654;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 name="Google Shape;677;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t>
            </a:r>
            <a:r>
              <a:rPr b="1" lang="en-US"/>
              <a:t>rock</a:t>
            </a:r>
            <a:r>
              <a:rPr b="1"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678" name="Google Shape;678;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US"/>
              <a:t>“Sandstone” is correct! This is an example of </a:t>
            </a:r>
            <a:r>
              <a:rPr b="1" lang="en-US"/>
              <a:t>rock.</a:t>
            </a:r>
            <a:endParaRPr sz="1200">
              <a:solidFill>
                <a:schemeClr val="dk1"/>
              </a:solidFill>
            </a:endParaRPr>
          </a:p>
        </p:txBody>
      </p:sp>
      <p:sp>
        <p:nvSpPr>
          <p:cNvPr id="700" name="Google Shape;700;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US" sz="1200"/>
              <a:t>Here is the Frayer Model with a picture, definition, and an example of </a:t>
            </a:r>
            <a:r>
              <a:rPr b="1" lang="en-US" sz="1200"/>
              <a:t>rock</a:t>
            </a:r>
            <a:r>
              <a:rPr lang="en-US" sz="1200"/>
              <a:t>: </a:t>
            </a:r>
            <a:r>
              <a:rPr i="0" lang="en-US" sz="1200" u="none" cap="none" strike="noStrike">
                <a:solidFill>
                  <a:schemeClr val="dk1"/>
                </a:solidFill>
                <a:latin typeface="Arial"/>
                <a:ea typeface="Arial"/>
                <a:cs typeface="Arial"/>
                <a:sym typeface="Arial"/>
              </a:rPr>
              <a:t>Sandstone</a:t>
            </a:r>
            <a:r>
              <a:rPr lang="en-US" sz="1200"/>
              <a:t>.</a:t>
            </a:r>
            <a:endParaRPr sz="1200">
              <a:solidFill>
                <a:schemeClr val="dk1"/>
              </a:solidFill>
            </a:endParaRPr>
          </a:p>
        </p:txBody>
      </p:sp>
      <p:sp>
        <p:nvSpPr>
          <p:cNvPr id="723" name="Google Shape;723;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7e576c1a67_0_12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g27e576c1a67_0_12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do rocks impact my life?” from these four choices. </a:t>
            </a:r>
            <a:endParaRPr sz="1200">
              <a:solidFill>
                <a:schemeClr val="dk1"/>
              </a:solidFill>
            </a:endParaRPr>
          </a:p>
        </p:txBody>
      </p:sp>
      <p:sp>
        <p:nvSpPr>
          <p:cNvPr id="748" name="Google Shape;748;g27e576c1a67_0_12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u="sng"/>
              <a:t>Inner Core</a:t>
            </a:r>
            <a:r>
              <a:rPr lang="en-US" sz="1200"/>
              <a:t>: The innermost layer of the Earth</a:t>
            </a:r>
            <a:endParaRPr/>
          </a:p>
        </p:txBody>
      </p:sp>
      <p:sp>
        <p:nvSpPr>
          <p:cNvPr id="148" name="Google Shape;148;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9" name="Google Shape;769;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US"/>
              <a:t>“</a:t>
            </a:r>
            <a:r>
              <a:rPr b="0" i="0" lang="en-US" sz="1200" u="none" cap="none" strike="noStrike">
                <a:solidFill>
                  <a:schemeClr val="dk1"/>
                </a:solidFill>
                <a:latin typeface="Arial"/>
                <a:ea typeface="Arial"/>
                <a:cs typeface="Arial"/>
                <a:sym typeface="Arial"/>
              </a:rPr>
              <a:t>Rocks provide the materials for building construction and foundations for homes, schools, and structures.” </a:t>
            </a:r>
            <a:r>
              <a:rPr lang="en-US"/>
              <a:t>That is correct! This is an example of how </a:t>
            </a:r>
            <a:r>
              <a:rPr b="1" lang="en-US"/>
              <a:t>rocks </a:t>
            </a:r>
            <a:r>
              <a:rPr lang="en-US"/>
              <a:t>impacts our lives.</a:t>
            </a:r>
            <a:endParaRPr sz="1200">
              <a:solidFill>
                <a:schemeClr val="dk1"/>
              </a:solidFill>
            </a:endParaRPr>
          </a:p>
        </p:txBody>
      </p:sp>
      <p:sp>
        <p:nvSpPr>
          <p:cNvPr id="770" name="Google Shape;770;p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2" name="Google Shape;792;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solidFill>
                  <a:schemeClr val="dk1"/>
                </a:solidFill>
              </a:rPr>
              <a:t>Here is the Frayer Model with a picture, definition, example, and a correct response to “how do </a:t>
            </a:r>
            <a:r>
              <a:rPr b="1" lang="en-US" sz="1200">
                <a:solidFill>
                  <a:schemeClr val="dk1"/>
                </a:solidFill>
              </a:rPr>
              <a:t>rocks </a:t>
            </a:r>
            <a:r>
              <a:rPr lang="en-US" sz="1200">
                <a:solidFill>
                  <a:schemeClr val="dk1"/>
                </a:solidFill>
              </a:rPr>
              <a:t>impact my life?”: </a:t>
            </a:r>
            <a:r>
              <a:rPr b="0" i="0" lang="en-US" sz="1200" u="none" cap="none" strike="noStrike">
                <a:solidFill>
                  <a:schemeClr val="dk1"/>
                </a:solidFill>
                <a:latin typeface="Arial"/>
                <a:ea typeface="Arial"/>
                <a:cs typeface="Arial"/>
                <a:sym typeface="Arial"/>
              </a:rPr>
              <a:t>Rocks provide the materials for building construction and foundations for homes, schools, and structures. </a:t>
            </a:r>
            <a:endParaRPr b="0" i="0" sz="1200" u="none" cap="none" strike="noStrike">
              <a:solidFill>
                <a:srgbClr val="000000"/>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434343"/>
              </a:solidFill>
              <a:latin typeface="Arial"/>
              <a:ea typeface="Arial"/>
              <a:cs typeface="Arial"/>
              <a:sym typeface="Arial"/>
            </a:endParaRPr>
          </a:p>
        </p:txBody>
      </p:sp>
      <p:sp>
        <p:nvSpPr>
          <p:cNvPr id="793" name="Google Shape;793;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8" name="Google Shape;818;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819" name="Google Shape;819;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5" name="Google Shape;825;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solidFill>
                  <a:srgbClr val="000000"/>
                </a:solidFill>
                <a:latin typeface="Arial"/>
                <a:ea typeface="Arial"/>
                <a:cs typeface="Arial"/>
                <a:sym typeface="Arial"/>
              </a:rPr>
              <a:t>Rocks are solid collections of minerals.</a:t>
            </a:r>
            <a:endParaRPr/>
          </a:p>
        </p:txBody>
      </p:sp>
      <p:sp>
        <p:nvSpPr>
          <p:cNvPr id="826" name="Google Shape;826;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3" name="Google Shape;83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sz="1200">
                <a:solidFill>
                  <a:schemeClr val="dk1"/>
                </a:solidFill>
                <a:latin typeface="Calibri"/>
                <a:ea typeface="Calibri"/>
                <a:cs typeface="Calibri"/>
                <a:sym typeface="Calibri"/>
              </a:rPr>
              <a:t>Our “big question” is: Why are rocks important and how do they affect the world around us? [Pause and illicit predictions from students.]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0" name="Google Shape;840;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i="0" lang="en-US" sz="1200">
                <a:solidFill>
                  <a:schemeClr val="dk1"/>
                </a:solidFill>
                <a:latin typeface="Calibri"/>
                <a:ea typeface="Calibri"/>
                <a:cs typeface="Calibri"/>
                <a:sym typeface="Calibri"/>
              </a:rPr>
              <a:t>Have students select an object made of rocks and identify the main rocks the object is made of. Then, have students research into what the rocks are made of. Students will share their findings next class.</a:t>
            </a:r>
            <a:endParaRPr/>
          </a:p>
          <a:p>
            <a:pPr indent="0" lvl="0" marL="0" marR="0" rtl="0" algn="l">
              <a:lnSpc>
                <a:spcPct val="100000"/>
              </a:lnSpc>
              <a:spcBef>
                <a:spcPts val="0"/>
              </a:spcBef>
              <a:spcAft>
                <a:spcPts val="0"/>
              </a:spcAft>
              <a:buClr>
                <a:srgbClr val="000000"/>
              </a:buClr>
              <a:buSzPts val="1800"/>
              <a:buFont typeface="Arial"/>
              <a:buNone/>
            </a:pPr>
            <a:r>
              <a:t/>
            </a:r>
            <a:endParaRPr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i="0" lang="en-US" sz="1200">
                <a:solidFill>
                  <a:schemeClr val="dk1"/>
                </a:solidFill>
                <a:latin typeface="Calibri"/>
                <a:ea typeface="Calibri"/>
                <a:cs typeface="Calibri"/>
                <a:sym typeface="Calibri"/>
              </a:rPr>
              <a:t>For example:</a:t>
            </a:r>
            <a:endParaRPr/>
          </a:p>
          <a:p>
            <a:pPr indent="0" lvl="0" marL="0" marR="0" rtl="0" algn="l">
              <a:lnSpc>
                <a:spcPct val="100000"/>
              </a:lnSpc>
              <a:spcBef>
                <a:spcPts val="0"/>
              </a:spcBef>
              <a:spcAft>
                <a:spcPts val="0"/>
              </a:spcAft>
              <a:buClr>
                <a:srgbClr val="000000"/>
              </a:buClr>
              <a:buSzPts val="1800"/>
              <a:buFont typeface="Arial"/>
              <a:buNone/>
            </a:pPr>
            <a:r>
              <a:rPr i="0" lang="en-US" sz="1200">
                <a:solidFill>
                  <a:schemeClr val="dk1"/>
                </a:solidFill>
                <a:latin typeface="Calibri"/>
                <a:ea typeface="Calibri"/>
                <a:cs typeface="Calibri"/>
                <a:sym typeface="Calibri"/>
              </a:rPr>
              <a:t>The marble countertop – marble (metamorphic rock from limestone) – mostly calcite or dolomite</a:t>
            </a:r>
            <a:endParaRPr/>
          </a:p>
          <a:p>
            <a:pPr indent="0" lvl="0" marL="0" marR="0" rtl="0" algn="l">
              <a:lnSpc>
                <a:spcPct val="100000"/>
              </a:lnSpc>
              <a:spcBef>
                <a:spcPts val="0"/>
              </a:spcBef>
              <a:spcAft>
                <a:spcPts val="0"/>
              </a:spcAft>
              <a:buClr>
                <a:srgbClr val="000000"/>
              </a:buClr>
              <a:buSzPts val="1800"/>
              <a:buFont typeface="Arial"/>
              <a:buNone/>
            </a:pPr>
            <a:r>
              <a:t/>
            </a:r>
            <a:endParaRPr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i="0" lang="en-US" sz="1200">
                <a:solidFill>
                  <a:schemeClr val="dk1"/>
                </a:solidFill>
                <a:latin typeface="Calibri"/>
                <a:ea typeface="Calibri"/>
                <a:cs typeface="Calibri"/>
                <a:sym typeface="Calibri"/>
              </a:rPr>
              <a:t>Alternatively, you can provide a list of structures/objects for students to select. </a:t>
            </a:r>
            <a:endParaRPr/>
          </a:p>
          <a:p>
            <a:pPr indent="0" lvl="0" marL="0" marR="0" rtl="0" algn="l">
              <a:lnSpc>
                <a:spcPct val="100000"/>
              </a:lnSpc>
              <a:spcBef>
                <a:spcPts val="0"/>
              </a:spcBef>
              <a:spcAft>
                <a:spcPts val="0"/>
              </a:spcAft>
              <a:buClr>
                <a:srgbClr val="000000"/>
              </a:buClr>
              <a:buSzPts val="1800"/>
              <a:buFont typeface="Arial"/>
              <a:buNone/>
            </a:pPr>
            <a:r>
              <a:t/>
            </a:r>
            <a:endParaRPr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i="0" sz="1200">
              <a:solidFill>
                <a:schemeClr val="dk1"/>
              </a:solidFill>
              <a:latin typeface="Calibri"/>
              <a:ea typeface="Calibri"/>
              <a:cs typeface="Calibri"/>
              <a:sym typeface="Calibri"/>
            </a:endParaRPr>
          </a:p>
        </p:txBody>
      </p:sp>
      <p:sp>
        <p:nvSpPr>
          <p:cNvPr id="841" name="Google Shape;841;p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0" name="Google Shape;850;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for watching, and please continue watching CAPs available from this website.  </a:t>
            </a:r>
            <a:endParaRPr/>
          </a:p>
        </p:txBody>
      </p:sp>
      <p:sp>
        <p:nvSpPr>
          <p:cNvPr id="851" name="Google Shape;851;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6" name="Google Shape;85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u="sng"/>
              <a:t>Outer Core</a:t>
            </a:r>
            <a:r>
              <a:rPr lang="en-US" sz="1200"/>
              <a:t>: The third layer of the Earth made of liquid iron and nickel.</a:t>
            </a:r>
            <a:endParaRPr/>
          </a:p>
        </p:txBody>
      </p:sp>
      <p:sp>
        <p:nvSpPr>
          <p:cNvPr id="157" name="Google Shape;157;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7e576c1a6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27e576c1a6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u="sng"/>
              <a:t>Mantle</a:t>
            </a:r>
            <a:r>
              <a:rPr b="1" lang="en-US" sz="1200"/>
              <a:t>: </a:t>
            </a:r>
            <a:r>
              <a:rPr lang="en-US" sz="1200"/>
              <a:t>The layer of rock between the crust and the outer core</a:t>
            </a:r>
            <a:endParaRPr/>
          </a:p>
        </p:txBody>
      </p:sp>
      <p:sp>
        <p:nvSpPr>
          <p:cNvPr id="166" name="Google Shape;166;g27e576c1a67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u="sng"/>
              <a:t>Crust</a:t>
            </a:r>
            <a:r>
              <a:rPr b="1" lang="en-US" sz="1200"/>
              <a:t>: </a:t>
            </a:r>
            <a:r>
              <a:rPr lang="en-US" sz="1200"/>
              <a:t>The outermost shell of the Earth.</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US"/>
              <a:t>Ask students if they can name the other layers in the picture. </a:t>
            </a:r>
            <a:endParaRPr/>
          </a:p>
        </p:txBody>
      </p:sp>
      <p:sp>
        <p:nvSpPr>
          <p:cNvPr id="176" name="Google Shape;17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7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6" name="Google Shape;76;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6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 name="Shape 53"/>
        <p:cNvGrpSpPr/>
        <p:nvPr/>
      </p:nvGrpSpPr>
      <p:grpSpPr>
        <a:xfrm>
          <a:off x="0" y="0"/>
          <a:ext cx="0" cy="0"/>
          <a:chOff x="0" y="0"/>
          <a:chExt cx="0" cy="0"/>
        </a:xfrm>
      </p:grpSpPr>
      <p:sp>
        <p:nvSpPr>
          <p:cNvPr id="54" name="Google Shape;54;p7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6" name="Google Shape;56;p7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7" name="Google Shape;57;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 name="Shape 60"/>
        <p:cNvGrpSpPr/>
        <p:nvPr/>
      </p:nvGrpSpPr>
      <p:grpSpPr>
        <a:xfrm>
          <a:off x="0" y="0"/>
          <a:ext cx="0" cy="0"/>
          <a:chOff x="0" y="0"/>
          <a:chExt cx="0" cy="0"/>
        </a:xfrm>
      </p:grpSpPr>
      <p:sp>
        <p:nvSpPr>
          <p:cNvPr id="61" name="Google Shape;61;p7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73"/>
          <p:cNvSpPr/>
          <p:nvPr>
            <p:ph idx="2" type="pic"/>
          </p:nvPr>
        </p:nvSpPr>
        <p:spPr>
          <a:xfrm>
            <a:off x="1792288" y="612775"/>
            <a:ext cx="5486400" cy="4114800"/>
          </a:xfrm>
          <a:prstGeom prst="rect">
            <a:avLst/>
          </a:prstGeom>
          <a:noFill/>
          <a:ln>
            <a:noFill/>
          </a:ln>
        </p:spPr>
      </p:sp>
      <p:sp>
        <p:nvSpPr>
          <p:cNvPr id="63" name="Google Shape;63;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4" name="Google Shape;64;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0" name="Google Shape;70;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11" Type="http://schemas.openxmlformats.org/officeDocument/2006/relationships/image" Target="../media/image35.png"/><Relationship Id="rId10" Type="http://schemas.openxmlformats.org/officeDocument/2006/relationships/image" Target="../media/image10.png"/><Relationship Id="rId9"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21.png"/><Relationship Id="rId5"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jp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5"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6" Type="http://schemas.openxmlformats.org/officeDocument/2006/relationships/image" Target="../media/image37.jpg"/><Relationship Id="rId7" Type="http://schemas.openxmlformats.org/officeDocument/2006/relationships/image" Target="../media/image6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5"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6" Type="http://schemas.openxmlformats.org/officeDocument/2006/relationships/image" Target="../media/image27.jpg"/><Relationship Id="rId7" Type="http://schemas.openxmlformats.org/officeDocument/2006/relationships/image" Target="../media/image3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5"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6" Type="http://schemas.openxmlformats.org/officeDocument/2006/relationships/image" Target="../media/image49.jpg"/><Relationship Id="rId7" Type="http://schemas.openxmlformats.org/officeDocument/2006/relationships/image" Target="../media/image28.jpg"/><Relationship Id="rId8"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9" Type="http://schemas.openxmlformats.org/officeDocument/2006/relationships/image" Target="../media/image39.png"/><Relationship Id="rId5"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6" Type="http://schemas.openxmlformats.org/officeDocument/2006/relationships/image" Target="../media/image30.jpg"/><Relationship Id="rId7" Type="http://schemas.openxmlformats.org/officeDocument/2006/relationships/image" Target="../media/image68.jpg"/><Relationship Id="rId8" Type="http://schemas.openxmlformats.org/officeDocument/2006/relationships/image" Target="../media/image5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5"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 Id="rId6" Type="http://schemas.openxmlformats.org/officeDocument/2006/relationships/image" Target="../media/image3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pn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png"/><Relationship Id="rId4" Type="http://schemas.openxmlformats.org/officeDocument/2006/relationships/image" Target="../media/image5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pn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0.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0.png"/><Relationship Id="rId4" Type="http://schemas.openxmlformats.org/officeDocument/2006/relationships/image" Target="../media/image4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0.png"/><Relationship Id="rId4" Type="http://schemas.openxmlformats.org/officeDocument/2006/relationships/image" Target="../media/image4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5.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5.png"/><Relationship Id="rId4" Type="http://schemas.openxmlformats.org/officeDocument/2006/relationships/image" Target="../media/image42.png"/><Relationship Id="rId5" Type="http://schemas.openxmlformats.org/officeDocument/2006/relationships/image" Target="../media/image4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png"/><Relationship Id="rId4" Type="http://schemas.openxmlformats.org/officeDocument/2006/relationships/image" Target="../media/image42.png"/><Relationship Id="rId5" Type="http://schemas.openxmlformats.org/officeDocument/2006/relationships/image" Target="../media/image4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5.png"/><Relationship Id="rId4" Type="http://schemas.openxmlformats.org/officeDocument/2006/relationships/image" Target="../media/image42.png"/><Relationship Id="rId5" Type="http://schemas.openxmlformats.org/officeDocument/2006/relationships/image" Target="../media/image5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5.png"/><Relationship Id="rId4" Type="http://schemas.openxmlformats.org/officeDocument/2006/relationships/image" Target="../media/image42.png"/><Relationship Id="rId5" Type="http://schemas.openxmlformats.org/officeDocument/2006/relationships/image" Target="../media/image4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5.pn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5.png"/><Relationship Id="rId4" Type="http://schemas.openxmlformats.org/officeDocument/2006/relationships/image" Target="../media/image53.png"/><Relationship Id="rId5" Type="http://schemas.openxmlformats.org/officeDocument/2006/relationships/image" Target="../media/image7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5.png"/><Relationship Id="rId4" Type="http://schemas.openxmlformats.org/officeDocument/2006/relationships/image" Target="../media/image53.png"/><Relationship Id="rId5" Type="http://schemas.openxmlformats.org/officeDocument/2006/relationships/image" Target="../media/image7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5.png"/><Relationship Id="rId4" Type="http://schemas.openxmlformats.org/officeDocument/2006/relationships/image" Target="../media/image53.png"/><Relationship Id="rId5" Type="http://schemas.openxmlformats.org/officeDocument/2006/relationships/image" Target="../media/image5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0.png"/><Relationship Id="rId4" Type="http://schemas.openxmlformats.org/officeDocument/2006/relationships/image" Target="../media/image1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7.jpg"/><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72.jpg"/><Relationship Id="rId4" Type="http://schemas.openxmlformats.org/officeDocument/2006/relationships/image" Target="../media/image55.jpg"/><Relationship Id="rId5" Type="http://schemas.openxmlformats.org/officeDocument/2006/relationships/image" Target="../media/image51.jpg"/><Relationship Id="rId6" Type="http://schemas.openxmlformats.org/officeDocument/2006/relationships/image" Target="../media/image7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72.jpg"/><Relationship Id="rId4" Type="http://schemas.openxmlformats.org/officeDocument/2006/relationships/image" Target="../media/image55.jpg"/><Relationship Id="rId5" Type="http://schemas.openxmlformats.org/officeDocument/2006/relationships/image" Target="../media/image51.jpg"/><Relationship Id="rId6" Type="http://schemas.openxmlformats.org/officeDocument/2006/relationships/image" Target="../media/image7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7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70.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70.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70.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7.jpg"/><Relationship Id="rId4" Type="http://schemas.openxmlformats.org/officeDocument/2006/relationships/image" Target="../media/image1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6.png"/><Relationship Id="rId4" Type="http://schemas.openxmlformats.org/officeDocument/2006/relationships/image" Target="../media/image7.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67.png"/><Relationship Id="rId4" Type="http://schemas.openxmlformats.org/officeDocument/2006/relationships/image" Target="../media/image64.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7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66.jpg"/><Relationship Id="rId4" Type="http://schemas.openxmlformats.org/officeDocument/2006/relationships/image" Target="../media/image61.png"/><Relationship Id="rId5" Type="http://schemas.openxmlformats.org/officeDocument/2006/relationships/image" Target="../media/image6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
          <p:cNvGrpSpPr/>
          <p:nvPr/>
        </p:nvGrpSpPr>
        <p:grpSpPr>
          <a:xfrm>
            <a:off x="1325592" y="297175"/>
            <a:ext cx="6456691" cy="6404394"/>
            <a:chOff x="814636" y="0"/>
            <a:chExt cx="5828917" cy="6404394"/>
          </a:xfrm>
        </p:grpSpPr>
        <p:sp>
          <p:nvSpPr>
            <p:cNvPr id="85" name="Google Shape;85;p1"/>
            <p:cNvSpPr/>
            <p:nvPr/>
          </p:nvSpPr>
          <p:spPr>
            <a:xfrm rot="10800000">
              <a:off x="1480984" y="68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
            <p:cNvSpPr txBox="1"/>
            <p:nvPr/>
          </p:nvSpPr>
          <p:spPr>
            <a:xfrm>
              <a:off x="1661623" y="68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“Big Idea” Question</a:t>
              </a:r>
              <a:endParaRPr b="0" i="0" sz="1400" u="none" cap="none" strike="noStrike">
                <a:solidFill>
                  <a:srgbClr val="000000"/>
                </a:solidFill>
                <a:latin typeface="Arial"/>
                <a:ea typeface="Arial"/>
                <a:cs typeface="Arial"/>
                <a:sym typeface="Arial"/>
              </a:endParaRPr>
            </a:p>
          </p:txBody>
        </p:sp>
        <p:sp>
          <p:nvSpPr>
            <p:cNvPr id="87" name="Google Shape;87;p1"/>
            <p:cNvSpPr/>
            <p:nvPr/>
          </p:nvSpPr>
          <p:spPr>
            <a:xfrm>
              <a:off x="848401" y="0"/>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
            <p:cNvSpPr/>
            <p:nvPr/>
          </p:nvSpPr>
          <p:spPr>
            <a:xfrm rot="10800000">
              <a:off x="1480984" y="938929"/>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1661623" y="938929"/>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Review Concepts</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824716" y="938929"/>
              <a:ext cx="722555" cy="722555"/>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rot="10800000">
              <a:off x="1480984" y="1877172"/>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
            <p:cNvSpPr txBox="1"/>
            <p:nvPr/>
          </p:nvSpPr>
          <p:spPr>
            <a:xfrm>
              <a:off x="1661623" y="1877172"/>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Check-In Questions</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814643" y="1875958"/>
              <a:ext cx="722555" cy="722555"/>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p:nvPr/>
          </p:nvSpPr>
          <p:spPr>
            <a:xfrm rot="10800000">
              <a:off x="1480984" y="281541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
            <p:cNvSpPr txBox="1"/>
            <p:nvPr/>
          </p:nvSpPr>
          <p:spPr>
            <a:xfrm>
              <a:off x="1661623" y="281541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Teacher Engagement</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814636" y="2815415"/>
              <a:ext cx="722555" cy="722555"/>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rot="10800000">
              <a:off x="1480853" y="3753570"/>
              <a:ext cx="51627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
            <p:cNvSpPr txBox="1"/>
            <p:nvPr/>
          </p:nvSpPr>
          <p:spPr>
            <a:xfrm>
              <a:off x="1873753" y="3753671"/>
              <a:ext cx="4769700" cy="1619100"/>
            </a:xfrm>
            <a:prstGeom prst="rect">
              <a:avLst/>
            </a:prstGeom>
            <a:noFill/>
            <a:ln>
              <a:noFill/>
            </a:ln>
          </p:spPr>
          <p:txBody>
            <a:bodyPr anchorCtr="0" anchor="t"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Vocabulary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98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Student-Friendly Definition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Examples &amp; Non-Examples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Frayer Model</a:t>
              </a:r>
              <a:endParaRPr/>
            </a:p>
          </p:txBody>
        </p:sp>
        <p:sp>
          <p:nvSpPr>
            <p:cNvPr id="99" name="Google Shape;99;p1"/>
            <p:cNvSpPr/>
            <p:nvPr/>
          </p:nvSpPr>
          <p:spPr>
            <a:xfrm>
              <a:off x="822078" y="4170465"/>
              <a:ext cx="722555" cy="722555"/>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txBox="1"/>
            <p:nvPr/>
          </p:nvSpPr>
          <p:spPr>
            <a:xfrm>
              <a:off x="1661628" y="5540394"/>
              <a:ext cx="4981800" cy="8640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Simulation/Activity</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omment Like" id="103" name="Google Shape;103;p1"/>
          <p:cNvPicPr preferRelativeResize="0"/>
          <p:nvPr/>
        </p:nvPicPr>
        <p:blipFill rotWithShape="1">
          <a:blip r:embed="rId9">
            <a:alphaModFix/>
          </a:blip>
          <a:srcRect b="0" l="0" r="0" t="0"/>
          <a:stretch/>
        </p:blipFill>
        <p:spPr>
          <a:xfrm>
            <a:off x="5786600" y="4959804"/>
            <a:ext cx="385108" cy="347619"/>
          </a:xfrm>
          <a:prstGeom prst="rect">
            <a:avLst/>
          </a:prstGeom>
          <a:noFill/>
          <a:ln>
            <a:noFill/>
          </a:ln>
        </p:spPr>
      </p:pic>
      <p:pic>
        <p:nvPicPr>
          <p:cNvPr descr="Comment Dislike" id="104" name="Google Shape;104;p1"/>
          <p:cNvPicPr preferRelativeResize="0"/>
          <p:nvPr/>
        </p:nvPicPr>
        <p:blipFill rotWithShape="1">
          <a:blip r:embed="rId10">
            <a:alphaModFix/>
          </a:blip>
          <a:srcRect b="0" l="0" r="0" t="0"/>
          <a:stretch/>
        </p:blipFill>
        <p:spPr>
          <a:xfrm>
            <a:off x="6140137" y="4959804"/>
            <a:ext cx="385108" cy="347619"/>
          </a:xfrm>
          <a:prstGeom prst="rect">
            <a:avLst/>
          </a:prstGeom>
          <a:noFill/>
          <a:ln>
            <a:noFill/>
          </a:ln>
        </p:spPr>
      </p:pic>
      <p:pic>
        <p:nvPicPr>
          <p:cNvPr descr="Blog" id="105" name="Google Shape;105;p1"/>
          <p:cNvPicPr preferRelativeResize="0"/>
          <p:nvPr/>
        </p:nvPicPr>
        <p:blipFill rotWithShape="1">
          <a:blip r:embed="rId11">
            <a:alphaModFix/>
          </a:blip>
          <a:srcRect b="0" l="0" r="0" t="0"/>
          <a:stretch/>
        </p:blipFill>
        <p:spPr>
          <a:xfrm>
            <a:off x="5913444" y="4638256"/>
            <a:ext cx="385108" cy="347619"/>
          </a:xfrm>
          <a:prstGeom prst="rect">
            <a:avLst/>
          </a:prstGeom>
          <a:noFill/>
          <a:ln>
            <a:noFill/>
          </a:ln>
        </p:spPr>
      </p:pic>
      <p:sp>
        <p:nvSpPr>
          <p:cNvPr id="106" name="Google Shape;106;p1"/>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215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1"/>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08" name="Google Shape;108;p1"/>
          <p:cNvSpPr/>
          <p:nvPr/>
        </p:nvSpPr>
        <p:spPr>
          <a:xfrm>
            <a:off x="4452593" y="5219264"/>
            <a:ext cx="2709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09" name="Google Shape;109;p1"/>
          <p:cNvCxnSpPr/>
          <p:nvPr/>
        </p:nvCxnSpPr>
        <p:spPr>
          <a:xfrm>
            <a:off x="4588494" y="5229875"/>
            <a:ext cx="0" cy="76200"/>
          </a:xfrm>
          <a:prstGeom prst="straightConnector1">
            <a:avLst/>
          </a:prstGeom>
          <a:noFill/>
          <a:ln cap="flat" cmpd="sng" w="25400">
            <a:solidFill>
              <a:srgbClr val="FF932B"/>
            </a:solidFill>
            <a:prstDash val="solid"/>
            <a:round/>
            <a:headEnd len="sm" w="sm" type="none"/>
            <a:tailEnd len="sm" w="sm" type="none"/>
          </a:ln>
        </p:spPr>
      </p:cxnSp>
      <p:cxnSp>
        <p:nvCxnSpPr>
          <p:cNvPr id="110" name="Google Shape;110;p1"/>
          <p:cNvCxnSpPr>
            <a:stCxn id="108" idx="2"/>
          </p:cNvCxnSpPr>
          <p:nvPr/>
        </p:nvCxnSpPr>
        <p:spPr>
          <a:xfrm rot="10800000">
            <a:off x="4587443" y="5399864"/>
            <a:ext cx="600" cy="69900"/>
          </a:xfrm>
          <a:prstGeom prst="straightConnector1">
            <a:avLst/>
          </a:prstGeom>
          <a:noFill/>
          <a:ln cap="flat" cmpd="sng" w="25400">
            <a:solidFill>
              <a:srgbClr val="FF932B"/>
            </a:solidFill>
            <a:prstDash val="solid"/>
            <a:round/>
            <a:headEnd len="sm" w="sm" type="none"/>
            <a:tailEnd len="sm" w="sm" type="none"/>
          </a:ln>
        </p:spPr>
      </p:cxnSp>
      <p:cxnSp>
        <p:nvCxnSpPr>
          <p:cNvPr id="111" name="Google Shape;111;p1"/>
          <p:cNvCxnSpPr/>
          <p:nvPr/>
        </p:nvCxnSpPr>
        <p:spPr>
          <a:xfrm>
            <a:off x="4452593" y="5343946"/>
            <a:ext cx="78900" cy="0"/>
          </a:xfrm>
          <a:prstGeom prst="straightConnector1">
            <a:avLst/>
          </a:prstGeom>
          <a:noFill/>
          <a:ln cap="flat" cmpd="sng" w="25400">
            <a:solidFill>
              <a:srgbClr val="FF932B"/>
            </a:solidFill>
            <a:prstDash val="solid"/>
            <a:round/>
            <a:headEnd len="sm" w="sm" type="none"/>
            <a:tailEnd len="sm" w="sm" type="none"/>
          </a:ln>
        </p:spPr>
      </p:cxnSp>
      <p:cxnSp>
        <p:nvCxnSpPr>
          <p:cNvPr id="112" name="Google Shape;112;p1"/>
          <p:cNvCxnSpPr/>
          <p:nvPr/>
        </p:nvCxnSpPr>
        <p:spPr>
          <a:xfrm>
            <a:off x="4643028" y="5342304"/>
            <a:ext cx="80400" cy="0"/>
          </a:xfrm>
          <a:prstGeom prst="straightConnector1">
            <a:avLst/>
          </a:prstGeom>
          <a:noFill/>
          <a:ln cap="flat" cmpd="sng" w="25400">
            <a:solidFill>
              <a:srgbClr val="FF932B"/>
            </a:solidFill>
            <a:prstDash val="solid"/>
            <a:round/>
            <a:headEnd len="sm" w="sm" type="none"/>
            <a:tailEnd len="sm" w="sm" type="none"/>
          </a:ln>
        </p:spPr>
      </p:cxnSp>
      <p:sp>
        <p:nvSpPr>
          <p:cNvPr id="113" name="Google Shape;113;p1"/>
          <p:cNvSpPr/>
          <p:nvPr/>
        </p:nvSpPr>
        <p:spPr>
          <a:xfrm>
            <a:off x="4531728" y="5302656"/>
            <a:ext cx="111300" cy="97200"/>
          </a:xfrm>
          <a:prstGeom prst="ellipse">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9"/>
          <p:cNvSpPr txBox="1"/>
          <p:nvPr>
            <p:ph type="ctrTitle"/>
          </p:nvPr>
        </p:nvSpPr>
        <p:spPr>
          <a:xfrm>
            <a:off x="1061801" y="318641"/>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Mineral</a:t>
            </a:r>
            <a:r>
              <a:rPr b="1" lang="en-US" sz="3600"/>
              <a:t>: </a:t>
            </a:r>
            <a:r>
              <a:rPr lang="en-US" sz="3600"/>
              <a:t>Substances that do not come from an animal or plant, the building blocks that make up rocks</a:t>
            </a:r>
            <a:endParaRPr/>
          </a:p>
        </p:txBody>
      </p:sp>
      <p:sp>
        <p:nvSpPr>
          <p:cNvPr descr="Rewind" id="189" name="Google Shape;189;p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ow to Identify Common Minerals? - Geology In" id="190" name="Google Shape;190;p9"/>
          <p:cNvPicPr preferRelativeResize="0"/>
          <p:nvPr/>
        </p:nvPicPr>
        <p:blipFill rotWithShape="1">
          <a:blip r:embed="rId4">
            <a:alphaModFix/>
          </a:blip>
          <a:srcRect b="0" l="0" r="0" t="0"/>
          <a:stretch/>
        </p:blipFill>
        <p:spPr>
          <a:xfrm>
            <a:off x="1615441" y="2590800"/>
            <a:ext cx="5913118" cy="3695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descr="Questions" id="196" name="Google Shape;196;p12"/>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7e576c1a67_0_165"/>
          <p:cNvSpPr txBox="1"/>
          <p:nvPr/>
        </p:nvSpPr>
        <p:spPr>
          <a:xfrm>
            <a:off x="849588" y="478672"/>
            <a:ext cx="7778700"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2800" u="none" cap="none" strike="noStrike">
                <a:solidFill>
                  <a:schemeClr val="dk1"/>
                </a:solidFill>
                <a:latin typeface="Calibri"/>
                <a:ea typeface="Calibri"/>
                <a:cs typeface="Calibri"/>
                <a:sym typeface="Calibri"/>
              </a:rPr>
              <a:t>Which is the correct order of the Earth’s layers from top to bottom?</a:t>
            </a:r>
            <a:endParaRPr b="0" i="0" sz="2800" u="none" cap="none" strike="noStrike">
              <a:solidFill>
                <a:srgbClr val="000000"/>
              </a:solidFill>
              <a:latin typeface="Arial"/>
              <a:ea typeface="Arial"/>
              <a:cs typeface="Arial"/>
              <a:sym typeface="Arial"/>
            </a:endParaRPr>
          </a:p>
        </p:txBody>
      </p:sp>
      <p:sp>
        <p:nvSpPr>
          <p:cNvPr descr="Questions" id="203" name="Google Shape;203;g27e576c1a67_0_165"/>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27e576c1a67_0_165"/>
          <p:cNvSpPr txBox="1"/>
          <p:nvPr/>
        </p:nvSpPr>
        <p:spPr>
          <a:xfrm>
            <a:off x="849588" y="1692370"/>
            <a:ext cx="77787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chemeClr val="dk1"/>
              </a:buClr>
              <a:buSzPts val="3200"/>
              <a:buFont typeface="Calibri"/>
              <a:buAutoNum type="alphaUcPeriod"/>
            </a:pPr>
            <a:r>
              <a:rPr b="0" i="0" lang="en-US" sz="2800" u="none" cap="none" strike="noStrike">
                <a:solidFill>
                  <a:schemeClr val="dk1"/>
                </a:solidFill>
                <a:latin typeface="Calibri"/>
                <a:ea typeface="Calibri"/>
                <a:cs typeface="Calibri"/>
                <a:sym typeface="Calibri"/>
              </a:rPr>
              <a:t>Crust, Mantle, Outer Core, Inner Core</a:t>
            </a:r>
            <a:endParaRPr b="0" i="0" sz="2800" u="none" cap="none" strike="noStrike">
              <a:solidFill>
                <a:schemeClr val="dk1"/>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2800" u="none" cap="none" strike="noStrike">
                <a:solidFill>
                  <a:schemeClr val="dk1"/>
                </a:solidFill>
                <a:latin typeface="Calibri"/>
                <a:ea typeface="Calibri"/>
                <a:cs typeface="Calibri"/>
                <a:sym typeface="Calibri"/>
              </a:rPr>
              <a:t>Mantle, Crust, Outer Core, Inner Core</a:t>
            </a:r>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2800" u="none" cap="none" strike="noStrike">
                <a:solidFill>
                  <a:schemeClr val="dk1"/>
                </a:solidFill>
                <a:latin typeface="Calibri"/>
                <a:ea typeface="Calibri"/>
                <a:cs typeface="Calibri"/>
                <a:sym typeface="Calibri"/>
              </a:rPr>
              <a:t>Outer Core, Mantle, Crust, Inner Core</a:t>
            </a:r>
            <a:endParaRPr b="0" i="0" sz="2800" u="none" cap="none" strike="noStrike">
              <a:solidFill>
                <a:schemeClr val="dk1"/>
              </a:solidFill>
              <a:latin typeface="Calibri"/>
              <a:ea typeface="Calibri"/>
              <a:cs typeface="Calibri"/>
              <a:sym typeface="Calibri"/>
            </a:endParaRPr>
          </a:p>
        </p:txBody>
      </p:sp>
      <p:pic>
        <p:nvPicPr>
          <p:cNvPr descr="The Earth's Core Is Still A Big Mystery And Here Is What We Don't Know  About It." id="205" name="Google Shape;205;g27e576c1a67_0_165"/>
          <p:cNvPicPr preferRelativeResize="0"/>
          <p:nvPr/>
        </p:nvPicPr>
        <p:blipFill rotWithShape="1">
          <a:blip r:embed="rId4">
            <a:alphaModFix/>
          </a:blip>
          <a:srcRect b="0" l="0" r="20172" t="0"/>
          <a:stretch/>
        </p:blipFill>
        <p:spPr>
          <a:xfrm>
            <a:off x="2357688" y="3390470"/>
            <a:ext cx="3801812" cy="3371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0"/>
          <p:cNvSpPr txBox="1"/>
          <p:nvPr/>
        </p:nvSpPr>
        <p:spPr>
          <a:xfrm>
            <a:off x="849588" y="478672"/>
            <a:ext cx="7778700"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2800" u="none" cap="none" strike="noStrike">
                <a:solidFill>
                  <a:schemeClr val="dk1"/>
                </a:solidFill>
                <a:latin typeface="Calibri"/>
                <a:ea typeface="Calibri"/>
                <a:cs typeface="Calibri"/>
                <a:sym typeface="Calibri"/>
              </a:rPr>
              <a:t>Which is the correct order of the Earth’s layers from top to bottom?</a:t>
            </a:r>
            <a:endParaRPr b="0" i="0" sz="2800" u="none" cap="none" strike="noStrike">
              <a:solidFill>
                <a:srgbClr val="000000"/>
              </a:solidFill>
              <a:latin typeface="Arial"/>
              <a:ea typeface="Arial"/>
              <a:cs typeface="Arial"/>
              <a:sym typeface="Arial"/>
            </a:endParaRPr>
          </a:p>
        </p:txBody>
      </p:sp>
      <p:sp>
        <p:nvSpPr>
          <p:cNvPr descr="Questions" id="212" name="Google Shape;212;p10"/>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0"/>
          <p:cNvSpPr txBox="1"/>
          <p:nvPr/>
        </p:nvSpPr>
        <p:spPr>
          <a:xfrm>
            <a:off x="849588" y="1692370"/>
            <a:ext cx="77787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rgbClr val="FF0000"/>
              </a:buClr>
              <a:buSzPts val="3200"/>
              <a:buFont typeface="Calibri"/>
              <a:buAutoNum type="alphaUcPeriod"/>
            </a:pPr>
            <a:r>
              <a:rPr b="1" i="0" lang="en-US" sz="2800" u="none" cap="none" strike="noStrike">
                <a:solidFill>
                  <a:srgbClr val="FF0000"/>
                </a:solidFill>
                <a:latin typeface="Calibri"/>
                <a:ea typeface="Calibri"/>
                <a:cs typeface="Calibri"/>
                <a:sym typeface="Calibri"/>
              </a:rPr>
              <a:t>Crust, Mantle, Outer Core, Inner Core</a:t>
            </a:r>
            <a:endParaRPr b="1" i="0" sz="2800" u="none" cap="none" strike="noStrike">
              <a:solidFill>
                <a:srgbClr val="FF0000"/>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2800" u="none" cap="none" strike="noStrike">
                <a:solidFill>
                  <a:schemeClr val="dk1"/>
                </a:solidFill>
                <a:latin typeface="Calibri"/>
                <a:ea typeface="Calibri"/>
                <a:cs typeface="Calibri"/>
                <a:sym typeface="Calibri"/>
              </a:rPr>
              <a:t>Mantle, Crust, Outer Core, Inner Core</a:t>
            </a:r>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2800" u="none" cap="none" strike="noStrike">
                <a:solidFill>
                  <a:schemeClr val="dk1"/>
                </a:solidFill>
                <a:latin typeface="Calibri"/>
                <a:ea typeface="Calibri"/>
                <a:cs typeface="Calibri"/>
                <a:sym typeface="Calibri"/>
              </a:rPr>
              <a:t>Outer Core, Mantle, Crust, Inner Core</a:t>
            </a:r>
            <a:endParaRPr b="0" i="0" sz="2800" u="none" cap="none" strike="noStrike">
              <a:solidFill>
                <a:schemeClr val="dk1"/>
              </a:solidFill>
              <a:latin typeface="Calibri"/>
              <a:ea typeface="Calibri"/>
              <a:cs typeface="Calibri"/>
              <a:sym typeface="Calibri"/>
            </a:endParaRPr>
          </a:p>
        </p:txBody>
      </p:sp>
      <p:pic>
        <p:nvPicPr>
          <p:cNvPr descr="The Earth's Core Is Still A Big Mystery And Here Is What We Don't Know  About It." id="214" name="Google Shape;214;p10"/>
          <p:cNvPicPr preferRelativeResize="0"/>
          <p:nvPr/>
        </p:nvPicPr>
        <p:blipFill rotWithShape="1">
          <a:blip r:embed="rId4">
            <a:alphaModFix/>
          </a:blip>
          <a:srcRect b="0" l="0" r="0" t="0"/>
          <a:stretch/>
        </p:blipFill>
        <p:spPr>
          <a:xfrm>
            <a:off x="2357688" y="3390470"/>
            <a:ext cx="4762500" cy="3371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1"/>
          <p:cNvSpPr txBox="1"/>
          <p:nvPr/>
        </p:nvSpPr>
        <p:spPr>
          <a:xfrm>
            <a:off x="989763" y="216922"/>
            <a:ext cx="7778700" cy="17542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Minerals are substances that ____ come from an animal or plant, the building blocks that make up rocks.</a:t>
            </a:r>
            <a:endParaRPr b="0" i="0" sz="1400" u="none" cap="none" strike="noStrike">
              <a:solidFill>
                <a:srgbClr val="000000"/>
              </a:solidFill>
              <a:latin typeface="Arial"/>
              <a:ea typeface="Arial"/>
              <a:cs typeface="Arial"/>
              <a:sym typeface="Arial"/>
            </a:endParaRPr>
          </a:p>
        </p:txBody>
      </p:sp>
      <p:sp>
        <p:nvSpPr>
          <p:cNvPr descr="Questions" id="221" name="Google Shape;221;p1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1"/>
          <p:cNvSpPr txBox="1"/>
          <p:nvPr/>
        </p:nvSpPr>
        <p:spPr>
          <a:xfrm>
            <a:off x="849600" y="2301875"/>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50000"/>
              </a:lnSpc>
              <a:spcBef>
                <a:spcPts val="64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Do</a:t>
            </a:r>
            <a:endParaRPr/>
          </a:p>
          <a:p>
            <a:pPr indent="-431800" lvl="0" marL="457200" marR="0" rtl="0" algn="l">
              <a:lnSpc>
                <a:spcPct val="150000"/>
              </a:lnSpc>
              <a:spcBef>
                <a:spcPts val="64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Do not</a:t>
            </a:r>
            <a:endParaRPr b="0" i="0" sz="3200" u="none" cap="none" strike="noStrike">
              <a:solidFill>
                <a:schemeClr val="dk1"/>
              </a:solidFill>
              <a:latin typeface="Calibri"/>
              <a:ea typeface="Calibri"/>
              <a:cs typeface="Calibri"/>
              <a:sym typeface="Calibri"/>
            </a:endParaRPr>
          </a:p>
        </p:txBody>
      </p:sp>
      <p:pic>
        <p:nvPicPr>
          <p:cNvPr descr="Minerals — Earth@Home" id="223" name="Google Shape;223;p11"/>
          <p:cNvPicPr preferRelativeResize="0"/>
          <p:nvPr/>
        </p:nvPicPr>
        <p:blipFill rotWithShape="1">
          <a:blip r:embed="rId4">
            <a:alphaModFix/>
          </a:blip>
          <a:srcRect b="0" l="0" r="0" t="0"/>
          <a:stretch/>
        </p:blipFill>
        <p:spPr>
          <a:xfrm>
            <a:off x="3469263" y="2505543"/>
            <a:ext cx="5299200" cy="2980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3"/>
          <p:cNvSpPr txBox="1"/>
          <p:nvPr/>
        </p:nvSpPr>
        <p:spPr>
          <a:xfrm>
            <a:off x="989763" y="216922"/>
            <a:ext cx="7778700" cy="17542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Minerals are substances that </a:t>
            </a:r>
            <a:r>
              <a:rPr b="1" i="0" lang="en-US" sz="3600" u="sng" cap="none" strike="noStrike">
                <a:solidFill>
                  <a:srgbClr val="FF0000"/>
                </a:solidFill>
                <a:latin typeface="Calibri"/>
                <a:ea typeface="Calibri"/>
                <a:cs typeface="Calibri"/>
                <a:sym typeface="Calibri"/>
              </a:rPr>
              <a:t>do not</a:t>
            </a:r>
            <a:r>
              <a:rPr b="0" i="0" lang="en-US" sz="3600" u="none" cap="none" strike="noStrike">
                <a:solidFill>
                  <a:schemeClr val="dk1"/>
                </a:solidFill>
                <a:latin typeface="Calibri"/>
                <a:ea typeface="Calibri"/>
                <a:cs typeface="Calibri"/>
                <a:sym typeface="Calibri"/>
              </a:rPr>
              <a:t> come from an animal or plant, the building blocks that make up rocks.</a:t>
            </a:r>
            <a:endParaRPr b="0" i="0" sz="1400" u="none" cap="none" strike="noStrike">
              <a:solidFill>
                <a:srgbClr val="000000"/>
              </a:solidFill>
              <a:latin typeface="Arial"/>
              <a:ea typeface="Arial"/>
              <a:cs typeface="Arial"/>
              <a:sym typeface="Arial"/>
            </a:endParaRPr>
          </a:p>
        </p:txBody>
      </p:sp>
      <p:sp>
        <p:nvSpPr>
          <p:cNvPr descr="Questions" id="230" name="Google Shape;230;p1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3"/>
          <p:cNvSpPr txBox="1"/>
          <p:nvPr/>
        </p:nvSpPr>
        <p:spPr>
          <a:xfrm>
            <a:off x="849600" y="2301875"/>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50000"/>
              </a:lnSpc>
              <a:spcBef>
                <a:spcPts val="64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Do</a:t>
            </a:r>
            <a:endParaRPr/>
          </a:p>
          <a:p>
            <a:pPr indent="-431800" lvl="0" marL="457200" marR="0" rtl="0" algn="l">
              <a:lnSpc>
                <a:spcPct val="150000"/>
              </a:lnSpc>
              <a:spcBef>
                <a:spcPts val="640"/>
              </a:spcBef>
              <a:spcAft>
                <a:spcPts val="0"/>
              </a:spcAft>
              <a:buClr>
                <a:srgbClr val="FF0000"/>
              </a:buClr>
              <a:buSzPts val="3200"/>
              <a:buFont typeface="Calibri"/>
              <a:buAutoNum type="alphaUcPeriod"/>
            </a:pPr>
            <a:r>
              <a:rPr b="1" i="0" lang="en-US" sz="3200" u="none" cap="none" strike="noStrike">
                <a:solidFill>
                  <a:srgbClr val="FF0000"/>
                </a:solidFill>
                <a:latin typeface="Calibri"/>
                <a:ea typeface="Calibri"/>
                <a:cs typeface="Calibri"/>
                <a:sym typeface="Calibri"/>
              </a:rPr>
              <a:t>Do not</a:t>
            </a:r>
            <a:endParaRPr b="1" i="0" sz="3200" u="none" cap="none" strike="noStrike">
              <a:solidFill>
                <a:srgbClr val="FF0000"/>
              </a:solidFill>
              <a:latin typeface="Calibri"/>
              <a:ea typeface="Calibri"/>
              <a:cs typeface="Calibri"/>
              <a:sym typeface="Calibri"/>
            </a:endParaRPr>
          </a:p>
        </p:txBody>
      </p:sp>
      <p:pic>
        <p:nvPicPr>
          <p:cNvPr descr="Minerals — Earth@Home" id="232" name="Google Shape;232;p13"/>
          <p:cNvPicPr preferRelativeResize="0"/>
          <p:nvPr/>
        </p:nvPicPr>
        <p:blipFill rotWithShape="1">
          <a:blip r:embed="rId4">
            <a:alphaModFix/>
          </a:blip>
          <a:srcRect b="0" l="0" r="0" t="0"/>
          <a:stretch/>
        </p:blipFill>
        <p:spPr>
          <a:xfrm>
            <a:off x="3469263" y="2505543"/>
            <a:ext cx="5299200" cy="2980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8"/>
          <p:cNvSpPr txBox="1"/>
          <p:nvPr/>
        </p:nvSpPr>
        <p:spPr>
          <a:xfrm>
            <a:off x="1342650" y="1334950"/>
            <a:ext cx="64587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chemeClr val="dk1"/>
                </a:solidFill>
                <a:latin typeface="Calibri"/>
                <a:ea typeface="Calibri"/>
                <a:cs typeface="Calibri"/>
                <a:sym typeface="Calibri"/>
              </a:rPr>
              <a:t>Rock</a:t>
            </a:r>
            <a:endParaRPr b="0" i="0" sz="1400" u="none" cap="none" strike="noStrike">
              <a:solidFill>
                <a:srgbClr val="000000"/>
              </a:solidFill>
              <a:latin typeface="Arial"/>
              <a:ea typeface="Arial"/>
              <a:cs typeface="Arial"/>
              <a:sym typeface="Arial"/>
            </a:endParaRPr>
          </a:p>
        </p:txBody>
      </p:sp>
      <p:sp>
        <p:nvSpPr>
          <p:cNvPr descr="Artificial Intelligence" id="239" name="Google Shape;239;p18"/>
          <p:cNvSpPr/>
          <p:nvPr/>
        </p:nvSpPr>
        <p:spPr>
          <a:xfrm>
            <a:off x="1432781" y="2468252"/>
            <a:ext cx="3326789" cy="309489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40" name="Google Shape;240;p18"/>
          <p:cNvPicPr preferRelativeResize="0"/>
          <p:nvPr/>
        </p:nvPicPr>
        <p:blipFill rotWithShape="1">
          <a:blip r:embed="rId4">
            <a:alphaModFix/>
          </a:blip>
          <a:srcRect b="0" l="0" r="0" t="0"/>
          <a:stretch/>
        </p:blipFill>
        <p:spPr>
          <a:xfrm>
            <a:off x="4572000" y="2595544"/>
            <a:ext cx="2840308" cy="28403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8c7b7e697c_0_49"/>
          <p:cNvSpPr txBox="1"/>
          <p:nvPr>
            <p:ph type="ctrTitle"/>
          </p:nvPr>
        </p:nvSpPr>
        <p:spPr>
          <a:xfrm>
            <a:off x="792450" y="308149"/>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Rock:</a:t>
            </a:r>
            <a:r>
              <a:rPr b="1" lang="en-US" sz="3600"/>
              <a:t> </a:t>
            </a:r>
            <a:r>
              <a:rPr lang="en-US" sz="3600"/>
              <a:t>A solid collection of minerals.</a:t>
            </a:r>
            <a:endParaRPr sz="3600"/>
          </a:p>
        </p:txBody>
      </p:sp>
      <p:sp>
        <p:nvSpPr>
          <p:cNvPr descr="Artificial Intelligence" id="247" name="Google Shape;247;g28c7b7e697c_0_4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48" name="Google Shape;248;g28c7b7e697c_0_49"/>
          <p:cNvPicPr preferRelativeResize="0"/>
          <p:nvPr/>
        </p:nvPicPr>
        <p:blipFill rotWithShape="1">
          <a:blip r:embed="rId4">
            <a:alphaModFix/>
          </a:blip>
          <a:srcRect b="0" l="0" r="0" t="0"/>
          <a:stretch/>
        </p:blipFill>
        <p:spPr>
          <a:xfrm>
            <a:off x="849542" y="222126"/>
            <a:ext cx="465357" cy="465357"/>
          </a:xfrm>
          <a:prstGeom prst="rect">
            <a:avLst/>
          </a:prstGeom>
          <a:noFill/>
          <a:ln>
            <a:noFill/>
          </a:ln>
        </p:spPr>
      </p:pic>
      <p:pic>
        <p:nvPicPr>
          <p:cNvPr descr="What is the Difference Between a Rock and a Mineral? - WorldAtlas" id="249" name="Google Shape;249;g28c7b7e697c_0_49"/>
          <p:cNvPicPr preferRelativeResize="0"/>
          <p:nvPr/>
        </p:nvPicPr>
        <p:blipFill rotWithShape="1">
          <a:blip r:embed="rId5">
            <a:alphaModFix/>
          </a:blip>
          <a:srcRect b="0" l="0" r="0" t="0"/>
          <a:stretch/>
        </p:blipFill>
        <p:spPr>
          <a:xfrm>
            <a:off x="1149350" y="1913466"/>
            <a:ext cx="6845300" cy="45635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descr="Questions" id="255" name="Google Shape;255;p33"/>
          <p:cNvSpPr/>
          <p:nvPr/>
        </p:nvSpPr>
        <p:spPr>
          <a:xfrm>
            <a:off x="1905000" y="609599"/>
            <a:ext cx="5334000" cy="5040923"/>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7e576c1a67_0_364"/>
          <p:cNvSpPr txBox="1"/>
          <p:nvPr/>
        </p:nvSpPr>
        <p:spPr>
          <a:xfrm>
            <a:off x="2280974" y="526376"/>
            <a:ext cx="45819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What are Rocks?</a:t>
            </a:r>
            <a:endParaRPr b="0" i="0" sz="3600" u="none" cap="none" strike="noStrike">
              <a:solidFill>
                <a:schemeClr val="dk1"/>
              </a:solidFill>
              <a:latin typeface="Calibri"/>
              <a:ea typeface="Calibri"/>
              <a:cs typeface="Calibri"/>
              <a:sym typeface="Calibri"/>
            </a:endParaRPr>
          </a:p>
        </p:txBody>
      </p:sp>
      <p:sp>
        <p:nvSpPr>
          <p:cNvPr descr="Questions" id="262" name="Google Shape;262;g27e576c1a67_0_364"/>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What is the Difference Between a Rock and a Mineral? - WorldAtlas" id="263" name="Google Shape;263;g27e576c1a67_0_364"/>
          <p:cNvPicPr preferRelativeResize="0"/>
          <p:nvPr/>
        </p:nvPicPr>
        <p:blipFill rotWithShape="1">
          <a:blip r:embed="rId4">
            <a:alphaModFix/>
          </a:blip>
          <a:srcRect b="0" l="0" r="0" t="0"/>
          <a:stretch/>
        </p:blipFill>
        <p:spPr>
          <a:xfrm>
            <a:off x="1149274" y="1768091"/>
            <a:ext cx="6845300" cy="45635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215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2"/>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21" name="Google Shape;121;p2"/>
          <p:cNvSpPr txBox="1"/>
          <p:nvPr/>
        </p:nvSpPr>
        <p:spPr>
          <a:xfrm>
            <a:off x="1828800" y="287215"/>
            <a:ext cx="5486400" cy="12926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1" i="0" lang="en-US" sz="6000" u="none" cap="none" strike="noStrike">
                <a:solidFill>
                  <a:srgbClr val="000000"/>
                </a:solidFill>
                <a:latin typeface="Calibri"/>
                <a:ea typeface="Calibri"/>
                <a:cs typeface="Calibri"/>
                <a:sym typeface="Calibri"/>
              </a:rPr>
              <a:t>Rock</a:t>
            </a:r>
            <a:endParaRPr b="1" i="0" sz="6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descr="What is the Difference Between a Rock and a Mineral? - WorldAtlas" id="122" name="Google Shape;122;p2"/>
          <p:cNvPicPr preferRelativeResize="0"/>
          <p:nvPr/>
        </p:nvPicPr>
        <p:blipFill rotWithShape="1">
          <a:blip r:embed="rId3">
            <a:alphaModFix/>
          </a:blip>
          <a:srcRect b="0" l="0" r="0" t="0"/>
          <a:stretch/>
        </p:blipFill>
        <p:spPr>
          <a:xfrm>
            <a:off x="1149350" y="1913466"/>
            <a:ext cx="6845300" cy="456353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20"/>
          <p:cNvPicPr preferRelativeResize="0"/>
          <p:nvPr/>
        </p:nvPicPr>
        <p:blipFill rotWithShape="1">
          <a:blip r:embed="rId3">
            <a:alphaModFix/>
          </a:blip>
          <a:srcRect b="0" l="0" r="0" t="0"/>
          <a:stretch/>
        </p:blipFill>
        <p:spPr>
          <a:xfrm>
            <a:off x="0" y="406400"/>
            <a:ext cx="9144000" cy="6035566"/>
          </a:xfrm>
          <a:prstGeom prst="rect">
            <a:avLst/>
          </a:prstGeom>
          <a:noFill/>
          <a:ln>
            <a:noFill/>
          </a:ln>
        </p:spPr>
      </p:pic>
      <p:sp>
        <p:nvSpPr>
          <p:cNvPr descr="Artificial Intelligence" id="270" name="Google Shape;270;p20"/>
          <p:cNvSpPr/>
          <p:nvPr/>
        </p:nvSpPr>
        <p:spPr>
          <a:xfrm>
            <a:off x="0" y="0"/>
            <a:ext cx="735230" cy="73523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descr="Artificial Intelligence" id="275" name="Google Shape;275;g27e576c1a67_0_73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27e576c1a67_0_736"/>
          <p:cNvSpPr txBox="1"/>
          <p:nvPr/>
        </p:nvSpPr>
        <p:spPr>
          <a:xfrm>
            <a:off x="1465825" y="526375"/>
            <a:ext cx="63606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Rocks can be made of many minerals.</a:t>
            </a:r>
            <a:endParaRPr b="0" i="0" sz="3600" u="none" cap="none" strike="noStrike">
              <a:solidFill>
                <a:schemeClr val="dk1"/>
              </a:solidFill>
              <a:latin typeface="Calibri"/>
              <a:ea typeface="Calibri"/>
              <a:cs typeface="Calibri"/>
              <a:sym typeface="Calibri"/>
            </a:endParaRPr>
          </a:p>
        </p:txBody>
      </p:sp>
      <p:sp>
        <p:nvSpPr>
          <p:cNvPr id="277" name="Google Shape;277;g27e576c1a67_0_736"/>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76200" marR="76200" rtl="0" algn="l">
              <a:lnSpc>
                <a:spcPct val="105882"/>
              </a:lnSpc>
              <a:spcBef>
                <a:spcPts val="0"/>
              </a:spcBef>
              <a:spcAft>
                <a:spcPts val="0"/>
              </a:spcAft>
              <a:buClr>
                <a:srgbClr val="000000"/>
              </a:buClr>
              <a:buSzPts val="850"/>
              <a:buFont typeface="Arial"/>
              <a:buNone/>
            </a:pPr>
            <a:r>
              <a:rPr b="0" i="0" lang="en-US" sz="850" u="none" cap="none" strike="noStrike">
                <a:solidFill>
                  <a:srgbClr val="F8F9FA"/>
                </a:solidFill>
                <a:uFill>
                  <a:noFill/>
                </a:uFill>
                <a:latin typeface="Roboto"/>
                <a:ea typeface="Roboto"/>
                <a:cs typeface="Roboto"/>
                <a:sym typeface="Roboto"/>
                <a:hlinkClick r:id="rId4">
                  <a:extLst>
                    <a:ext uri="{A12FA001-AC4F-418D-AE19-62706E023703}">
                      <ahyp:hlinkClr val="tx"/>
                    </a:ext>
                  </a:extLst>
                </a:hlinkClick>
              </a:rPr>
              <a:t>Licensable</a:t>
            </a:r>
            <a:endParaRPr b="0" i="0" sz="850" u="none" cap="none" strike="noStrike">
              <a:solidFill>
                <a:srgbClr val="F8F9FA"/>
              </a:solidFill>
              <a:uFill>
                <a:noFill/>
              </a:uFill>
              <a:latin typeface="Roboto"/>
              <a:ea typeface="Roboto"/>
              <a:cs typeface="Roboto"/>
              <a:sym typeface="Roboto"/>
              <a:hlinkClick r:id="rId5">
                <a:extLst>
                  <a:ext uri="{A12FA001-AC4F-418D-AE19-62706E023703}">
                    <ahyp:hlinkClr val="tx"/>
                  </a:ext>
                </a:extLst>
              </a:hlinkClick>
            </a:endParaRPr>
          </a:p>
        </p:txBody>
      </p:sp>
      <p:pic>
        <p:nvPicPr>
          <p:cNvPr descr="Conglomerate | Properties, Composition, Classification, Formation" id="278" name="Google Shape;278;g27e576c1a67_0_736"/>
          <p:cNvPicPr preferRelativeResize="0"/>
          <p:nvPr/>
        </p:nvPicPr>
        <p:blipFill rotWithShape="1">
          <a:blip r:embed="rId6">
            <a:alphaModFix/>
          </a:blip>
          <a:srcRect b="0" l="8044" r="9903" t="0"/>
          <a:stretch/>
        </p:blipFill>
        <p:spPr>
          <a:xfrm>
            <a:off x="177800" y="2143867"/>
            <a:ext cx="3683000" cy="3363851"/>
          </a:xfrm>
          <a:prstGeom prst="rect">
            <a:avLst/>
          </a:prstGeom>
          <a:noFill/>
          <a:ln>
            <a:noFill/>
          </a:ln>
        </p:spPr>
      </p:pic>
      <p:sp>
        <p:nvSpPr>
          <p:cNvPr id="279" name="Google Shape;279;g27e576c1a67_0_736"/>
          <p:cNvSpPr txBox="1"/>
          <p:nvPr/>
        </p:nvSpPr>
        <p:spPr>
          <a:xfrm>
            <a:off x="812800" y="6007100"/>
            <a:ext cx="3124200"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200" u="none" cap="none" strike="noStrike">
                <a:solidFill>
                  <a:srgbClr val="000000"/>
                </a:solidFill>
                <a:latin typeface="Arial"/>
                <a:ea typeface="Arial"/>
                <a:cs typeface="Arial"/>
                <a:sym typeface="Arial"/>
              </a:rPr>
              <a:t>Conglomerate</a:t>
            </a:r>
            <a:endParaRPr/>
          </a:p>
        </p:txBody>
      </p:sp>
      <p:sp>
        <p:nvSpPr>
          <p:cNvPr id="280" name="Google Shape;280;g27e576c1a67_0_736"/>
          <p:cNvSpPr txBox="1"/>
          <p:nvPr/>
        </p:nvSpPr>
        <p:spPr>
          <a:xfrm>
            <a:off x="5207000" y="6007100"/>
            <a:ext cx="3124200"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200" u="none" cap="none" strike="noStrike">
                <a:solidFill>
                  <a:srgbClr val="000000"/>
                </a:solidFill>
                <a:latin typeface="Arial"/>
                <a:ea typeface="Arial"/>
                <a:cs typeface="Arial"/>
                <a:sym typeface="Arial"/>
              </a:rPr>
              <a:t>Granite</a:t>
            </a:r>
            <a:endParaRPr/>
          </a:p>
        </p:txBody>
      </p:sp>
      <p:pic>
        <p:nvPicPr>
          <p:cNvPr descr="Granite: Identification, Characteristics, Pictures &amp; More – Rockhound  Resource" id="281" name="Google Shape;281;g27e576c1a67_0_736"/>
          <p:cNvPicPr preferRelativeResize="0"/>
          <p:nvPr/>
        </p:nvPicPr>
        <p:blipFill rotWithShape="1">
          <a:blip r:embed="rId7">
            <a:alphaModFix/>
          </a:blip>
          <a:srcRect b="10634" l="0" r="5650" t="0"/>
          <a:stretch/>
        </p:blipFill>
        <p:spPr>
          <a:xfrm>
            <a:off x="4165600" y="2143866"/>
            <a:ext cx="4890342" cy="33638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descr="Artificial Intelligence" id="286" name="Google Shape;286;p15"/>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5"/>
          <p:cNvSpPr txBox="1"/>
          <p:nvPr/>
        </p:nvSpPr>
        <p:spPr>
          <a:xfrm>
            <a:off x="1465825" y="526375"/>
            <a:ext cx="63606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Rocks can be made of only one mineral. </a:t>
            </a:r>
            <a:endParaRPr b="0" i="0" sz="3600" u="none" cap="none" strike="noStrike">
              <a:solidFill>
                <a:schemeClr val="dk1"/>
              </a:solidFill>
              <a:latin typeface="Calibri"/>
              <a:ea typeface="Calibri"/>
              <a:cs typeface="Calibri"/>
              <a:sym typeface="Calibri"/>
            </a:endParaRPr>
          </a:p>
        </p:txBody>
      </p:sp>
      <p:sp>
        <p:nvSpPr>
          <p:cNvPr id="288" name="Google Shape;288;p15"/>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76200" marR="76200" rtl="0" algn="l">
              <a:lnSpc>
                <a:spcPct val="105882"/>
              </a:lnSpc>
              <a:spcBef>
                <a:spcPts val="0"/>
              </a:spcBef>
              <a:spcAft>
                <a:spcPts val="0"/>
              </a:spcAft>
              <a:buClr>
                <a:srgbClr val="000000"/>
              </a:buClr>
              <a:buSzPts val="850"/>
              <a:buFont typeface="Arial"/>
              <a:buNone/>
            </a:pPr>
            <a:r>
              <a:rPr b="0" i="0" lang="en-US" sz="850" u="none" cap="none" strike="noStrike">
                <a:solidFill>
                  <a:srgbClr val="F8F9FA"/>
                </a:solidFill>
                <a:uFill>
                  <a:noFill/>
                </a:uFill>
                <a:latin typeface="Roboto"/>
                <a:ea typeface="Roboto"/>
                <a:cs typeface="Roboto"/>
                <a:sym typeface="Roboto"/>
                <a:hlinkClick r:id="rId4">
                  <a:extLst>
                    <a:ext uri="{A12FA001-AC4F-418D-AE19-62706E023703}">
                      <ahyp:hlinkClr val="tx"/>
                    </a:ext>
                  </a:extLst>
                </a:hlinkClick>
              </a:rPr>
              <a:t>Licensable</a:t>
            </a:r>
            <a:endParaRPr b="0" i="0" sz="850" u="none" cap="none" strike="noStrike">
              <a:solidFill>
                <a:srgbClr val="F8F9FA"/>
              </a:solidFill>
              <a:uFill>
                <a:noFill/>
              </a:uFill>
              <a:latin typeface="Roboto"/>
              <a:ea typeface="Roboto"/>
              <a:cs typeface="Roboto"/>
              <a:sym typeface="Roboto"/>
              <a:hlinkClick r:id="rId5">
                <a:extLst>
                  <a:ext uri="{A12FA001-AC4F-418D-AE19-62706E023703}">
                    <ahyp:hlinkClr val="tx"/>
                  </a:ext>
                </a:extLst>
              </a:hlinkClick>
            </a:endParaRPr>
          </a:p>
        </p:txBody>
      </p:sp>
      <p:pic>
        <p:nvPicPr>
          <p:cNvPr descr="Raw Limestone Chalk, Sedimentary Rock Specimen - Approx. 1&quot; - Geologis —  Eisco Labs" id="289" name="Google Shape;289;p15"/>
          <p:cNvPicPr preferRelativeResize="0"/>
          <p:nvPr/>
        </p:nvPicPr>
        <p:blipFill rotWithShape="1">
          <a:blip r:embed="rId6">
            <a:alphaModFix/>
          </a:blip>
          <a:srcRect b="0" l="0" r="0" t="0"/>
          <a:stretch/>
        </p:blipFill>
        <p:spPr>
          <a:xfrm>
            <a:off x="4411385" y="1948238"/>
            <a:ext cx="4294187" cy="3633155"/>
          </a:xfrm>
          <a:prstGeom prst="rect">
            <a:avLst/>
          </a:prstGeom>
          <a:noFill/>
          <a:ln>
            <a:noFill/>
          </a:ln>
        </p:spPr>
      </p:pic>
      <p:pic>
        <p:nvPicPr>
          <p:cNvPr descr="Rock Salt Halite Mineral - Mini Me Geology" id="290" name="Google Shape;290;p15"/>
          <p:cNvPicPr preferRelativeResize="0"/>
          <p:nvPr/>
        </p:nvPicPr>
        <p:blipFill rotWithShape="1">
          <a:blip r:embed="rId7">
            <a:alphaModFix/>
          </a:blip>
          <a:srcRect b="0" l="0" r="0" t="0"/>
          <a:stretch/>
        </p:blipFill>
        <p:spPr>
          <a:xfrm>
            <a:off x="735300" y="2247482"/>
            <a:ext cx="3372549" cy="3372549"/>
          </a:xfrm>
          <a:prstGeom prst="rect">
            <a:avLst/>
          </a:prstGeom>
          <a:noFill/>
          <a:ln>
            <a:noFill/>
          </a:ln>
        </p:spPr>
      </p:pic>
      <p:sp>
        <p:nvSpPr>
          <p:cNvPr id="291" name="Google Shape;291;p15"/>
          <p:cNvSpPr txBox="1"/>
          <p:nvPr/>
        </p:nvSpPr>
        <p:spPr>
          <a:xfrm>
            <a:off x="1016000" y="6007100"/>
            <a:ext cx="312420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200" u="none" cap="none" strike="noStrike">
                <a:solidFill>
                  <a:srgbClr val="000000"/>
                </a:solidFill>
                <a:latin typeface="Arial"/>
                <a:ea typeface="Arial"/>
                <a:cs typeface="Arial"/>
                <a:sym typeface="Arial"/>
              </a:rPr>
              <a:t>Rock Salt (Halite)</a:t>
            </a:r>
            <a:endParaRPr/>
          </a:p>
        </p:txBody>
      </p:sp>
      <p:sp>
        <p:nvSpPr>
          <p:cNvPr id="292" name="Google Shape;292;p15"/>
          <p:cNvSpPr txBox="1"/>
          <p:nvPr/>
        </p:nvSpPr>
        <p:spPr>
          <a:xfrm>
            <a:off x="5207000" y="6007100"/>
            <a:ext cx="312420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200" u="none" cap="none" strike="noStrike">
                <a:solidFill>
                  <a:srgbClr val="000000"/>
                </a:solidFill>
                <a:latin typeface="Arial"/>
                <a:ea typeface="Arial"/>
                <a:cs typeface="Arial"/>
                <a:sym typeface="Arial"/>
              </a:rPr>
              <a:t>Limestone (Calcite)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descr="Artificial Intelligence" id="297" name="Google Shape;297;p1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6"/>
          <p:cNvSpPr txBox="1"/>
          <p:nvPr/>
        </p:nvSpPr>
        <p:spPr>
          <a:xfrm>
            <a:off x="1465825" y="526375"/>
            <a:ext cx="63606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There are three types of rocks. Each type forms differently. </a:t>
            </a:r>
            <a:endParaRPr b="0" i="0" sz="3600" u="none" cap="none" strike="noStrike">
              <a:solidFill>
                <a:schemeClr val="dk1"/>
              </a:solidFill>
              <a:latin typeface="Calibri"/>
              <a:ea typeface="Calibri"/>
              <a:cs typeface="Calibri"/>
              <a:sym typeface="Calibri"/>
            </a:endParaRPr>
          </a:p>
        </p:txBody>
      </p:sp>
      <p:sp>
        <p:nvSpPr>
          <p:cNvPr id="299" name="Google Shape;299;p16"/>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76200" marR="76200" rtl="0" algn="l">
              <a:lnSpc>
                <a:spcPct val="105882"/>
              </a:lnSpc>
              <a:spcBef>
                <a:spcPts val="0"/>
              </a:spcBef>
              <a:spcAft>
                <a:spcPts val="0"/>
              </a:spcAft>
              <a:buClr>
                <a:srgbClr val="000000"/>
              </a:buClr>
              <a:buSzPts val="850"/>
              <a:buFont typeface="Arial"/>
              <a:buNone/>
            </a:pPr>
            <a:r>
              <a:rPr b="0" i="0" lang="en-US" sz="850" u="none" cap="none" strike="noStrike">
                <a:solidFill>
                  <a:srgbClr val="F8F9FA"/>
                </a:solidFill>
                <a:uFill>
                  <a:noFill/>
                </a:uFill>
                <a:latin typeface="Roboto"/>
                <a:ea typeface="Roboto"/>
                <a:cs typeface="Roboto"/>
                <a:sym typeface="Roboto"/>
                <a:hlinkClick r:id="rId4">
                  <a:extLst>
                    <a:ext uri="{A12FA001-AC4F-418D-AE19-62706E023703}">
                      <ahyp:hlinkClr val="tx"/>
                    </a:ext>
                  </a:extLst>
                </a:hlinkClick>
              </a:rPr>
              <a:t>Licensable</a:t>
            </a:r>
            <a:endParaRPr b="0" i="0" sz="850" u="none" cap="none" strike="noStrike">
              <a:solidFill>
                <a:srgbClr val="F8F9FA"/>
              </a:solidFill>
              <a:uFill>
                <a:noFill/>
              </a:uFill>
              <a:latin typeface="Roboto"/>
              <a:ea typeface="Roboto"/>
              <a:cs typeface="Roboto"/>
              <a:sym typeface="Roboto"/>
              <a:hlinkClick r:id="rId5">
                <a:extLst>
                  <a:ext uri="{A12FA001-AC4F-418D-AE19-62706E023703}">
                    <ahyp:hlinkClr val="tx"/>
                  </a:ext>
                </a:extLst>
              </a:hlinkClick>
            </a:endParaRPr>
          </a:p>
        </p:txBody>
      </p:sp>
      <p:pic>
        <p:nvPicPr>
          <p:cNvPr descr="What is Igneous Rock?" id="300" name="Google Shape;300;p16"/>
          <p:cNvPicPr preferRelativeResize="0"/>
          <p:nvPr/>
        </p:nvPicPr>
        <p:blipFill rotWithShape="1">
          <a:blip r:embed="rId6">
            <a:alphaModFix/>
          </a:blip>
          <a:srcRect b="0" l="0" r="0" t="0"/>
          <a:stretch/>
        </p:blipFill>
        <p:spPr>
          <a:xfrm>
            <a:off x="77580" y="2169253"/>
            <a:ext cx="2754182" cy="1760094"/>
          </a:xfrm>
          <a:prstGeom prst="rect">
            <a:avLst/>
          </a:prstGeom>
          <a:noFill/>
          <a:ln>
            <a:noFill/>
          </a:ln>
        </p:spPr>
      </p:pic>
      <p:sp>
        <p:nvSpPr>
          <p:cNvPr id="301" name="Google Shape;301;p16"/>
          <p:cNvSpPr txBox="1"/>
          <p:nvPr/>
        </p:nvSpPr>
        <p:spPr>
          <a:xfrm>
            <a:off x="163947" y="4238182"/>
            <a:ext cx="2816176"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200" u="none" cap="none" strike="noStrike">
                <a:solidFill>
                  <a:srgbClr val="000000"/>
                </a:solidFill>
                <a:latin typeface="Arial"/>
                <a:ea typeface="Arial"/>
                <a:cs typeface="Arial"/>
                <a:sym typeface="Arial"/>
              </a:rPr>
              <a:t>Igneous – </a:t>
            </a:r>
            <a:r>
              <a:rPr b="0" i="0" lang="en-US" sz="2200" u="none" cap="none" strike="noStrike">
                <a:solidFill>
                  <a:srgbClr val="000000"/>
                </a:solidFill>
                <a:latin typeface="Arial"/>
                <a:ea typeface="Arial"/>
                <a:cs typeface="Arial"/>
                <a:sym typeface="Arial"/>
              </a:rPr>
              <a:t>when lava cools down and solidifies </a:t>
            </a:r>
            <a:endParaRPr/>
          </a:p>
        </p:txBody>
      </p:sp>
      <p:sp>
        <p:nvSpPr>
          <p:cNvPr id="302" name="Google Shape;302;p16"/>
          <p:cNvSpPr txBox="1"/>
          <p:nvPr/>
        </p:nvSpPr>
        <p:spPr>
          <a:xfrm>
            <a:off x="2980122" y="4238182"/>
            <a:ext cx="3183756" cy="17851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200" u="none" cap="none" strike="noStrike">
                <a:solidFill>
                  <a:srgbClr val="000000"/>
                </a:solidFill>
                <a:latin typeface="Arial"/>
                <a:ea typeface="Arial"/>
                <a:cs typeface="Arial"/>
                <a:sym typeface="Arial"/>
              </a:rPr>
              <a:t>Sedimentary – </a:t>
            </a:r>
            <a:r>
              <a:rPr b="0" i="0" lang="en-US" sz="2200" u="none" cap="none" strike="noStrike">
                <a:solidFill>
                  <a:srgbClr val="000000"/>
                </a:solidFill>
                <a:latin typeface="Arial"/>
                <a:ea typeface="Arial"/>
                <a:cs typeface="Arial"/>
                <a:sym typeface="Arial"/>
              </a:rPr>
              <a:t>when small particles e.g., minerals, organic materials, sand, stick together over time </a:t>
            </a:r>
            <a:endParaRPr/>
          </a:p>
        </p:txBody>
      </p:sp>
      <p:sp>
        <p:nvSpPr>
          <p:cNvPr id="303" name="Google Shape;303;p16"/>
          <p:cNvSpPr txBox="1"/>
          <p:nvPr/>
        </p:nvSpPr>
        <p:spPr>
          <a:xfrm>
            <a:off x="6316858" y="4238182"/>
            <a:ext cx="2522341" cy="2123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200" u="none" cap="none" strike="noStrike">
                <a:solidFill>
                  <a:srgbClr val="000000"/>
                </a:solidFill>
                <a:latin typeface="Arial"/>
                <a:ea typeface="Arial"/>
                <a:cs typeface="Arial"/>
                <a:sym typeface="Arial"/>
              </a:rPr>
              <a:t>Metamorphic – </a:t>
            </a:r>
            <a:r>
              <a:rPr b="0" i="0" lang="en-US" sz="2200" u="none" cap="none" strike="noStrike">
                <a:solidFill>
                  <a:srgbClr val="000000"/>
                </a:solidFill>
                <a:latin typeface="Arial"/>
                <a:ea typeface="Arial"/>
                <a:cs typeface="Arial"/>
                <a:sym typeface="Arial"/>
              </a:rPr>
              <a:t>when existing rocks undergo temperature, pressure, or chemical change</a:t>
            </a:r>
            <a:endParaRPr/>
          </a:p>
        </p:txBody>
      </p:sp>
      <p:pic>
        <p:nvPicPr>
          <p:cNvPr descr="How Are Metamorphic Rocks Formed? (Full Explanation)" id="304" name="Google Shape;304;p16"/>
          <p:cNvPicPr preferRelativeResize="0"/>
          <p:nvPr/>
        </p:nvPicPr>
        <p:blipFill rotWithShape="1">
          <a:blip r:embed="rId7">
            <a:alphaModFix/>
          </a:blip>
          <a:srcRect b="0" l="0" r="0" t="0"/>
          <a:stretch/>
        </p:blipFill>
        <p:spPr>
          <a:xfrm>
            <a:off x="6163878" y="2075817"/>
            <a:ext cx="2777189" cy="1855317"/>
          </a:xfrm>
          <a:prstGeom prst="rect">
            <a:avLst/>
          </a:prstGeom>
          <a:noFill/>
          <a:ln>
            <a:noFill/>
          </a:ln>
        </p:spPr>
      </p:pic>
      <p:pic>
        <p:nvPicPr>
          <p:cNvPr descr="Sedimentary Rocks" id="305" name="Google Shape;305;p16"/>
          <p:cNvPicPr preferRelativeResize="0"/>
          <p:nvPr/>
        </p:nvPicPr>
        <p:blipFill rotWithShape="1">
          <a:blip r:embed="rId8">
            <a:alphaModFix/>
          </a:blip>
          <a:srcRect b="0" l="0" r="0" t="0"/>
          <a:stretch/>
        </p:blipFill>
        <p:spPr>
          <a:xfrm>
            <a:off x="2980122" y="1948238"/>
            <a:ext cx="3020756" cy="198289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descr="Artificial Intelligence" id="310" name="Google Shape;310;p17"/>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7"/>
          <p:cNvSpPr txBox="1"/>
          <p:nvPr/>
        </p:nvSpPr>
        <p:spPr>
          <a:xfrm>
            <a:off x="1465825" y="526375"/>
            <a:ext cx="63606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Rocks contain many important resources we use. </a:t>
            </a:r>
            <a:endParaRPr/>
          </a:p>
        </p:txBody>
      </p:sp>
      <p:sp>
        <p:nvSpPr>
          <p:cNvPr id="312" name="Google Shape;312;p17"/>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76200" marR="76200" rtl="0" algn="l">
              <a:lnSpc>
                <a:spcPct val="105882"/>
              </a:lnSpc>
              <a:spcBef>
                <a:spcPts val="0"/>
              </a:spcBef>
              <a:spcAft>
                <a:spcPts val="0"/>
              </a:spcAft>
              <a:buClr>
                <a:srgbClr val="000000"/>
              </a:buClr>
              <a:buSzPts val="850"/>
              <a:buFont typeface="Arial"/>
              <a:buNone/>
            </a:pPr>
            <a:r>
              <a:rPr b="0" i="0" lang="en-US" sz="850" u="none" cap="none" strike="noStrike">
                <a:solidFill>
                  <a:srgbClr val="F8F9FA"/>
                </a:solidFill>
                <a:uFill>
                  <a:noFill/>
                </a:uFill>
                <a:latin typeface="Roboto"/>
                <a:ea typeface="Roboto"/>
                <a:cs typeface="Roboto"/>
                <a:sym typeface="Roboto"/>
                <a:hlinkClick r:id="rId4">
                  <a:extLst>
                    <a:ext uri="{A12FA001-AC4F-418D-AE19-62706E023703}">
                      <ahyp:hlinkClr val="tx"/>
                    </a:ext>
                  </a:extLst>
                </a:hlinkClick>
              </a:rPr>
              <a:t>Licensable</a:t>
            </a:r>
            <a:endParaRPr b="0" i="0" sz="850" u="none" cap="none" strike="noStrike">
              <a:solidFill>
                <a:srgbClr val="F8F9FA"/>
              </a:solidFill>
              <a:uFill>
                <a:noFill/>
              </a:uFill>
              <a:latin typeface="Roboto"/>
              <a:ea typeface="Roboto"/>
              <a:cs typeface="Roboto"/>
              <a:sym typeface="Roboto"/>
              <a:hlinkClick r:id="rId5">
                <a:extLst>
                  <a:ext uri="{A12FA001-AC4F-418D-AE19-62706E023703}">
                    <ahyp:hlinkClr val="tx"/>
                  </a:ext>
                </a:extLst>
              </a:hlinkClick>
            </a:endParaRPr>
          </a:p>
        </p:txBody>
      </p:sp>
      <p:pic>
        <p:nvPicPr>
          <p:cNvPr descr="How to Test Your Rock For Gold – 7 Simple Methods – Rockhound Resource" id="313" name="Google Shape;313;p17"/>
          <p:cNvPicPr preferRelativeResize="0"/>
          <p:nvPr/>
        </p:nvPicPr>
        <p:blipFill rotWithShape="1">
          <a:blip r:embed="rId6">
            <a:alphaModFix/>
          </a:blip>
          <a:srcRect b="0" l="0" r="0" t="0"/>
          <a:stretch/>
        </p:blipFill>
        <p:spPr>
          <a:xfrm>
            <a:off x="1137760" y="1930838"/>
            <a:ext cx="3304847" cy="2228850"/>
          </a:xfrm>
          <a:prstGeom prst="rect">
            <a:avLst/>
          </a:prstGeom>
          <a:noFill/>
          <a:ln>
            <a:noFill/>
          </a:ln>
        </p:spPr>
      </p:pic>
      <p:pic>
        <p:nvPicPr>
          <p:cNvPr descr="How Diamond-Studded Magma Rises From Earth's Depths" id="314" name="Google Shape;314;p17"/>
          <p:cNvPicPr preferRelativeResize="0"/>
          <p:nvPr/>
        </p:nvPicPr>
        <p:blipFill rotWithShape="1">
          <a:blip r:embed="rId7">
            <a:alphaModFix/>
          </a:blip>
          <a:srcRect b="0" l="0" r="0" t="11061"/>
          <a:stretch/>
        </p:blipFill>
        <p:spPr>
          <a:xfrm>
            <a:off x="4442607" y="1930838"/>
            <a:ext cx="3304847" cy="2231805"/>
          </a:xfrm>
          <a:prstGeom prst="rect">
            <a:avLst/>
          </a:prstGeom>
          <a:noFill/>
          <a:ln>
            <a:noFill/>
          </a:ln>
        </p:spPr>
      </p:pic>
      <p:pic>
        <p:nvPicPr>
          <p:cNvPr descr="Fossil Fuels" id="315" name="Google Shape;315;p17"/>
          <p:cNvPicPr preferRelativeResize="0"/>
          <p:nvPr/>
        </p:nvPicPr>
        <p:blipFill rotWithShape="1">
          <a:blip r:embed="rId8">
            <a:alphaModFix/>
          </a:blip>
          <a:srcRect b="0" l="0" r="0" t="0"/>
          <a:stretch/>
        </p:blipFill>
        <p:spPr>
          <a:xfrm>
            <a:off x="1137759" y="4162643"/>
            <a:ext cx="3304847" cy="2228850"/>
          </a:xfrm>
          <a:prstGeom prst="rect">
            <a:avLst/>
          </a:prstGeom>
          <a:noFill/>
          <a:ln>
            <a:noFill/>
          </a:ln>
        </p:spPr>
      </p:pic>
      <p:pic>
        <p:nvPicPr>
          <p:cNvPr descr="What is the Difference Between a Gemstone, Rock, and Mineral?" id="316" name="Google Shape;316;p17"/>
          <p:cNvPicPr preferRelativeResize="0"/>
          <p:nvPr/>
        </p:nvPicPr>
        <p:blipFill rotWithShape="1">
          <a:blip r:embed="rId9">
            <a:alphaModFix/>
          </a:blip>
          <a:srcRect b="0" l="0" r="0" t="0"/>
          <a:stretch/>
        </p:blipFill>
        <p:spPr>
          <a:xfrm>
            <a:off x="4442606" y="4162643"/>
            <a:ext cx="3304847" cy="2228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descr="Artificial Intelligence" id="321" name="Google Shape;321;p19"/>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9"/>
          <p:cNvSpPr txBox="1"/>
          <p:nvPr/>
        </p:nvSpPr>
        <p:spPr>
          <a:xfrm>
            <a:off x="1126613" y="526375"/>
            <a:ext cx="6890775" cy="17542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Rocks are always undergoing change and being shaped by forces such as wind, water, and ice. </a:t>
            </a:r>
            <a:endParaRPr/>
          </a:p>
        </p:txBody>
      </p:sp>
      <p:sp>
        <p:nvSpPr>
          <p:cNvPr id="323" name="Google Shape;323;p19"/>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76200" marR="76200" rtl="0" algn="l">
              <a:lnSpc>
                <a:spcPct val="105882"/>
              </a:lnSpc>
              <a:spcBef>
                <a:spcPts val="0"/>
              </a:spcBef>
              <a:spcAft>
                <a:spcPts val="0"/>
              </a:spcAft>
              <a:buClr>
                <a:srgbClr val="000000"/>
              </a:buClr>
              <a:buSzPts val="850"/>
              <a:buFont typeface="Arial"/>
              <a:buNone/>
            </a:pPr>
            <a:r>
              <a:rPr b="0" i="0" lang="en-US" sz="850" u="none" cap="none" strike="noStrike">
                <a:solidFill>
                  <a:srgbClr val="F8F9FA"/>
                </a:solidFill>
                <a:uFill>
                  <a:noFill/>
                </a:uFill>
                <a:latin typeface="Roboto"/>
                <a:ea typeface="Roboto"/>
                <a:cs typeface="Roboto"/>
                <a:sym typeface="Roboto"/>
                <a:hlinkClick r:id="rId4">
                  <a:extLst>
                    <a:ext uri="{A12FA001-AC4F-418D-AE19-62706E023703}">
                      <ahyp:hlinkClr val="tx"/>
                    </a:ext>
                  </a:extLst>
                </a:hlinkClick>
              </a:rPr>
              <a:t>Licensable</a:t>
            </a:r>
            <a:endParaRPr b="0" i="0" sz="850" u="none" cap="none" strike="noStrike">
              <a:solidFill>
                <a:srgbClr val="F8F9FA"/>
              </a:solidFill>
              <a:uFill>
                <a:noFill/>
              </a:uFill>
              <a:latin typeface="Roboto"/>
              <a:ea typeface="Roboto"/>
              <a:cs typeface="Roboto"/>
              <a:sym typeface="Roboto"/>
              <a:hlinkClick r:id="rId5">
                <a:extLst>
                  <a:ext uri="{A12FA001-AC4F-418D-AE19-62706E023703}">
                    <ahyp:hlinkClr val="tx"/>
                  </a:ext>
                </a:extLst>
              </a:hlinkClick>
            </a:endParaRPr>
          </a:p>
        </p:txBody>
      </p:sp>
      <p:pic>
        <p:nvPicPr>
          <p:cNvPr descr="A deeper understanding of the Grand Canyon" id="324" name="Google Shape;324;p19"/>
          <p:cNvPicPr preferRelativeResize="0"/>
          <p:nvPr/>
        </p:nvPicPr>
        <p:blipFill rotWithShape="1">
          <a:blip r:embed="rId6">
            <a:alphaModFix/>
          </a:blip>
          <a:srcRect b="0" l="0" r="0" t="0"/>
          <a:stretch/>
        </p:blipFill>
        <p:spPr>
          <a:xfrm>
            <a:off x="450850" y="2359661"/>
            <a:ext cx="8242300" cy="432720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descr="Questions" id="330" name="Google Shape;330;gd96993b0a5_0_44"/>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descr="Questions" id="336" name="Google Shape;336;g27430209113_0_1020"/>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g27430209113_0_1020"/>
          <p:cNvSpPr txBox="1"/>
          <p:nvPr/>
        </p:nvSpPr>
        <p:spPr>
          <a:xfrm>
            <a:off x="983701" y="528500"/>
            <a:ext cx="78825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Rocks can be made of one or more minerals.</a:t>
            </a:r>
            <a:endParaRPr/>
          </a:p>
        </p:txBody>
      </p:sp>
      <p:sp>
        <p:nvSpPr>
          <p:cNvPr id="338" name="Google Shape;338;g27430209113_0_1020"/>
          <p:cNvSpPr txBox="1"/>
          <p:nvPr/>
        </p:nvSpPr>
        <p:spPr>
          <a:xfrm>
            <a:off x="864326" y="2387289"/>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True</a:t>
            </a:r>
            <a:endParaRPr/>
          </a:p>
          <a:p>
            <a:pPr indent="-431800" lvl="0" marL="457200" marR="0" rtl="0" algn="l">
              <a:lnSpc>
                <a:spcPct val="115000"/>
              </a:lnSpc>
              <a:spcBef>
                <a:spcPts val="64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pic>
        <p:nvPicPr>
          <p:cNvPr descr="Rocks - Geology (U.S. National Park Service)" id="339" name="Google Shape;339;g27430209113_0_1020"/>
          <p:cNvPicPr preferRelativeResize="0"/>
          <p:nvPr/>
        </p:nvPicPr>
        <p:blipFill rotWithShape="1">
          <a:blip r:embed="rId4">
            <a:alphaModFix/>
          </a:blip>
          <a:srcRect b="0" l="0" r="0" t="0"/>
          <a:stretch/>
        </p:blipFill>
        <p:spPr>
          <a:xfrm>
            <a:off x="3568699" y="2219676"/>
            <a:ext cx="5173969" cy="345021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descr="Questions" id="345" name="Google Shape;345;p21"/>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21"/>
          <p:cNvSpPr txBox="1"/>
          <p:nvPr/>
        </p:nvSpPr>
        <p:spPr>
          <a:xfrm>
            <a:off x="983701" y="528500"/>
            <a:ext cx="78825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Rocks can be made of one or more minerals.</a:t>
            </a:r>
            <a:endParaRPr/>
          </a:p>
        </p:txBody>
      </p:sp>
      <p:sp>
        <p:nvSpPr>
          <p:cNvPr id="347" name="Google Shape;347;p21"/>
          <p:cNvSpPr txBox="1"/>
          <p:nvPr/>
        </p:nvSpPr>
        <p:spPr>
          <a:xfrm>
            <a:off x="864326" y="2387289"/>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rgbClr val="FF0000"/>
              </a:buClr>
              <a:buSzPts val="3200"/>
              <a:buFont typeface="Calibri"/>
              <a:buAutoNum type="alphaUcPeriod"/>
            </a:pPr>
            <a:r>
              <a:rPr b="1" i="0" lang="en-US" sz="3200" u="none" cap="none" strike="noStrike">
                <a:solidFill>
                  <a:srgbClr val="FF0000"/>
                </a:solidFill>
                <a:latin typeface="Calibri"/>
                <a:ea typeface="Calibri"/>
                <a:cs typeface="Calibri"/>
                <a:sym typeface="Calibri"/>
              </a:rPr>
              <a:t>True</a:t>
            </a:r>
            <a:endParaRPr/>
          </a:p>
          <a:p>
            <a:pPr indent="-431800" lvl="0" marL="457200" marR="0" rtl="0" algn="l">
              <a:lnSpc>
                <a:spcPct val="115000"/>
              </a:lnSpc>
              <a:spcBef>
                <a:spcPts val="64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pic>
        <p:nvPicPr>
          <p:cNvPr descr="Rocks - Geology (U.S. National Park Service)" id="348" name="Google Shape;348;p21"/>
          <p:cNvPicPr preferRelativeResize="0"/>
          <p:nvPr/>
        </p:nvPicPr>
        <p:blipFill rotWithShape="1">
          <a:blip r:embed="rId4">
            <a:alphaModFix/>
          </a:blip>
          <a:srcRect b="0" l="0" r="0" t="0"/>
          <a:stretch/>
        </p:blipFill>
        <p:spPr>
          <a:xfrm>
            <a:off x="3568699" y="2219676"/>
            <a:ext cx="5173969" cy="345021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descr="Questions" id="354" name="Google Shape;354;p22"/>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2"/>
          <p:cNvSpPr txBox="1"/>
          <p:nvPr/>
        </p:nvSpPr>
        <p:spPr>
          <a:xfrm>
            <a:off x="983701" y="528500"/>
            <a:ext cx="78825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Rocks can be made of which materials?</a:t>
            </a:r>
            <a:endParaRPr/>
          </a:p>
        </p:txBody>
      </p:sp>
      <p:sp>
        <p:nvSpPr>
          <p:cNvPr id="356" name="Google Shape;356;p22"/>
          <p:cNvSpPr txBox="1"/>
          <p:nvPr/>
        </p:nvSpPr>
        <p:spPr>
          <a:xfrm>
            <a:off x="686526" y="2241667"/>
            <a:ext cx="3186974" cy="2980800"/>
          </a:xfrm>
          <a:prstGeom prst="rect">
            <a:avLst/>
          </a:prstGeom>
          <a:noFill/>
          <a:ln>
            <a:noFill/>
          </a:ln>
        </p:spPr>
        <p:txBody>
          <a:bodyPr anchorCtr="0" anchor="t" bIns="45700" lIns="91425" spcFirstLastPara="1" rIns="91425" wrap="square" tIns="45700">
            <a:normAutofit fontScale="85000" lnSpcReduction="10000"/>
          </a:bodyPr>
          <a:lstStyle/>
          <a:p>
            <a:pPr indent="-514350" lvl="0" marL="539750" marR="0" rtl="0" algn="l">
              <a:lnSpc>
                <a:spcPct val="120000"/>
              </a:lnSpc>
              <a:spcBef>
                <a:spcPts val="640"/>
              </a:spcBef>
              <a:spcAft>
                <a:spcPts val="0"/>
              </a:spcAft>
              <a:buClr>
                <a:schemeClr val="dk1"/>
              </a:buClr>
              <a:buSzPct val="117647"/>
              <a:buFont typeface="Arial"/>
              <a:buAutoNum type="alphaUcPeriod"/>
            </a:pPr>
            <a:r>
              <a:rPr b="0" i="0" lang="en-US" sz="3200" u="none" cap="none" strike="noStrike">
                <a:solidFill>
                  <a:schemeClr val="dk1"/>
                </a:solidFill>
                <a:latin typeface="Calibri"/>
                <a:ea typeface="Calibri"/>
                <a:cs typeface="Calibri"/>
                <a:sym typeface="Calibri"/>
              </a:rPr>
              <a:t>Particles, sediments, sand, organic material</a:t>
            </a:r>
            <a:endParaRPr/>
          </a:p>
          <a:p>
            <a:pPr indent="-514350" lvl="0" marL="539750" marR="0" rtl="0" algn="l">
              <a:lnSpc>
                <a:spcPct val="120000"/>
              </a:lnSpc>
              <a:spcBef>
                <a:spcPts val="640"/>
              </a:spcBef>
              <a:spcAft>
                <a:spcPts val="0"/>
              </a:spcAft>
              <a:buClr>
                <a:schemeClr val="dk1"/>
              </a:buClr>
              <a:buSzPct val="117647"/>
              <a:buFont typeface="Arial"/>
              <a:buAutoNum type="alphaUcPeriod"/>
            </a:pPr>
            <a:r>
              <a:rPr b="0" i="0" lang="en-US" sz="3200" u="none" cap="none" strike="noStrike">
                <a:solidFill>
                  <a:schemeClr val="dk1"/>
                </a:solidFill>
                <a:latin typeface="Calibri"/>
                <a:ea typeface="Calibri"/>
                <a:cs typeface="Calibri"/>
                <a:sym typeface="Calibri"/>
              </a:rPr>
              <a:t>Living organisms, plastic, metallic objects, glass</a:t>
            </a:r>
            <a:endParaRPr b="0" i="0" sz="3200" u="none" cap="none" strike="noStrike">
              <a:solidFill>
                <a:schemeClr val="dk1"/>
              </a:solidFill>
              <a:latin typeface="Calibri"/>
              <a:ea typeface="Calibri"/>
              <a:cs typeface="Calibri"/>
              <a:sym typeface="Calibri"/>
            </a:endParaRPr>
          </a:p>
        </p:txBody>
      </p:sp>
      <p:pic>
        <p:nvPicPr>
          <p:cNvPr descr="Why Are Fossils Only Found in Sedimentary Rocks? | Discover Magazine" id="357" name="Google Shape;357;p22"/>
          <p:cNvPicPr preferRelativeResize="0"/>
          <p:nvPr/>
        </p:nvPicPr>
        <p:blipFill rotWithShape="1">
          <a:blip r:embed="rId4">
            <a:alphaModFix/>
          </a:blip>
          <a:srcRect b="0" l="0" r="0" t="0"/>
          <a:stretch/>
        </p:blipFill>
        <p:spPr>
          <a:xfrm>
            <a:off x="4006852" y="2241667"/>
            <a:ext cx="4982258" cy="32686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A light bulb with a gear inside&#10;&#10;Description automatically generated" id="127" name="Google Shape;127;p3"/>
          <p:cNvPicPr preferRelativeResize="0"/>
          <p:nvPr/>
        </p:nvPicPr>
        <p:blipFill rotWithShape="1">
          <a:blip r:embed="rId3">
            <a:alphaModFix/>
          </a:blip>
          <a:srcRect b="0" l="0" r="0" t="0"/>
          <a:stretch/>
        </p:blipFill>
        <p:spPr>
          <a:xfrm>
            <a:off x="65500" y="931450"/>
            <a:ext cx="721150" cy="733800"/>
          </a:xfrm>
          <a:prstGeom prst="rect">
            <a:avLst/>
          </a:prstGeom>
          <a:noFill/>
          <a:ln>
            <a:noFill/>
          </a:ln>
        </p:spPr>
      </p:pic>
      <p:sp>
        <p:nvSpPr>
          <p:cNvPr id="128" name="Google Shape;128;p3"/>
          <p:cNvSpPr txBox="1"/>
          <p:nvPr/>
        </p:nvSpPr>
        <p:spPr>
          <a:xfrm>
            <a:off x="1115950" y="524976"/>
            <a:ext cx="7194000" cy="1078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1" i="0" lang="en-US" sz="2700" u="none" cap="none" strike="noStrike">
                <a:solidFill>
                  <a:schemeClr val="dk1"/>
                </a:solidFill>
                <a:latin typeface="Calibri"/>
                <a:ea typeface="Calibri"/>
                <a:cs typeface="Calibri"/>
                <a:sym typeface="Calibri"/>
              </a:rPr>
              <a:t>Big Question: </a:t>
            </a:r>
            <a:r>
              <a:rPr b="0" i="0" lang="en-US" sz="2700" u="none" cap="none" strike="noStrike">
                <a:solidFill>
                  <a:schemeClr val="dk1"/>
                </a:solidFill>
                <a:latin typeface="Calibri"/>
                <a:ea typeface="Calibri"/>
                <a:cs typeface="Calibri"/>
                <a:sym typeface="Calibri"/>
              </a:rPr>
              <a:t>Why are rocks important and how do they affect the world around us?</a:t>
            </a:r>
            <a:endParaRPr/>
          </a:p>
        </p:txBody>
      </p:sp>
      <p:pic>
        <p:nvPicPr>
          <p:cNvPr descr="What is the Difference Between a Rock and a Mineral? - WorldAtlas" id="129" name="Google Shape;129;p3"/>
          <p:cNvPicPr preferRelativeResize="0"/>
          <p:nvPr/>
        </p:nvPicPr>
        <p:blipFill rotWithShape="1">
          <a:blip r:embed="rId4">
            <a:alphaModFix/>
          </a:blip>
          <a:srcRect b="0" l="0" r="0" t="0"/>
          <a:stretch/>
        </p:blipFill>
        <p:spPr>
          <a:xfrm>
            <a:off x="1807826" y="1907775"/>
            <a:ext cx="5810251" cy="38734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descr="Questions" id="363" name="Google Shape;363;p23"/>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3"/>
          <p:cNvSpPr txBox="1"/>
          <p:nvPr/>
        </p:nvSpPr>
        <p:spPr>
          <a:xfrm>
            <a:off x="983701" y="528500"/>
            <a:ext cx="78825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Rocks can be made of which materials?</a:t>
            </a:r>
            <a:endParaRPr/>
          </a:p>
        </p:txBody>
      </p:sp>
      <p:sp>
        <p:nvSpPr>
          <p:cNvPr id="365" name="Google Shape;365;p23"/>
          <p:cNvSpPr txBox="1"/>
          <p:nvPr/>
        </p:nvSpPr>
        <p:spPr>
          <a:xfrm>
            <a:off x="686526" y="2241667"/>
            <a:ext cx="3320326" cy="2980800"/>
          </a:xfrm>
          <a:prstGeom prst="rect">
            <a:avLst/>
          </a:prstGeom>
          <a:noFill/>
          <a:ln>
            <a:noFill/>
          </a:ln>
        </p:spPr>
        <p:txBody>
          <a:bodyPr anchorCtr="0" anchor="t" bIns="45700" lIns="91425" spcFirstLastPara="1" rIns="91425" wrap="square" tIns="45700">
            <a:normAutofit fontScale="85000" lnSpcReduction="10000"/>
          </a:bodyPr>
          <a:lstStyle/>
          <a:p>
            <a:pPr indent="-514350" lvl="0" marL="539750" marR="0" rtl="0" algn="l">
              <a:lnSpc>
                <a:spcPct val="120000"/>
              </a:lnSpc>
              <a:spcBef>
                <a:spcPts val="640"/>
              </a:spcBef>
              <a:spcAft>
                <a:spcPts val="0"/>
              </a:spcAft>
              <a:buClr>
                <a:srgbClr val="FF0000"/>
              </a:buClr>
              <a:buSzPct val="117647"/>
              <a:buFont typeface="Arial"/>
              <a:buAutoNum type="alphaUcPeriod"/>
            </a:pPr>
            <a:r>
              <a:rPr b="1" i="0" lang="en-US" sz="3200" u="none" cap="none" strike="noStrike">
                <a:solidFill>
                  <a:srgbClr val="FF0000"/>
                </a:solidFill>
                <a:latin typeface="Calibri"/>
                <a:ea typeface="Calibri"/>
                <a:cs typeface="Calibri"/>
                <a:sym typeface="Calibri"/>
              </a:rPr>
              <a:t>Particles, sediments, sand, organic material</a:t>
            </a:r>
            <a:endParaRPr/>
          </a:p>
          <a:p>
            <a:pPr indent="-514350" lvl="0" marL="539750" marR="0" rtl="0" algn="l">
              <a:lnSpc>
                <a:spcPct val="120000"/>
              </a:lnSpc>
              <a:spcBef>
                <a:spcPts val="640"/>
              </a:spcBef>
              <a:spcAft>
                <a:spcPts val="0"/>
              </a:spcAft>
              <a:buClr>
                <a:schemeClr val="dk1"/>
              </a:buClr>
              <a:buSzPct val="117647"/>
              <a:buFont typeface="Arial"/>
              <a:buAutoNum type="alphaUcPeriod"/>
            </a:pPr>
            <a:r>
              <a:rPr b="0" i="0" lang="en-US" sz="3200" u="none" cap="none" strike="noStrike">
                <a:solidFill>
                  <a:schemeClr val="dk1"/>
                </a:solidFill>
                <a:latin typeface="Calibri"/>
                <a:ea typeface="Calibri"/>
                <a:cs typeface="Calibri"/>
                <a:sym typeface="Calibri"/>
              </a:rPr>
              <a:t>Living organisms, plastic, metallic objects, glass</a:t>
            </a:r>
            <a:endParaRPr/>
          </a:p>
        </p:txBody>
      </p:sp>
      <p:pic>
        <p:nvPicPr>
          <p:cNvPr descr="Why Are Fossils Only Found in Sedimentary Rocks? | Discover Magazine" id="366" name="Google Shape;366;p23"/>
          <p:cNvPicPr preferRelativeResize="0"/>
          <p:nvPr/>
        </p:nvPicPr>
        <p:blipFill rotWithShape="1">
          <a:blip r:embed="rId4">
            <a:alphaModFix/>
          </a:blip>
          <a:srcRect b="0" l="0" r="0" t="0"/>
          <a:stretch/>
        </p:blipFill>
        <p:spPr>
          <a:xfrm>
            <a:off x="4006852" y="2241667"/>
            <a:ext cx="4982258" cy="326866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descr="Questions" id="372" name="Google Shape;372;p24"/>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24"/>
          <p:cNvSpPr txBox="1"/>
          <p:nvPr/>
        </p:nvSpPr>
        <p:spPr>
          <a:xfrm>
            <a:off x="983700" y="450175"/>
            <a:ext cx="7931700" cy="17542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Arial"/>
              <a:buNone/>
            </a:pPr>
            <a:r>
              <a:rPr b="0" i="0" lang="en-US" sz="3600" u="none" cap="none" strike="noStrike">
                <a:solidFill>
                  <a:srgbClr val="000000"/>
                </a:solidFill>
                <a:latin typeface="Calibri"/>
                <a:ea typeface="Calibri"/>
                <a:cs typeface="Calibri"/>
                <a:sym typeface="Calibri"/>
              </a:rPr>
              <a:t>Rocks are _______ and _______ when exposed to the weather and water for long periods of time. </a:t>
            </a:r>
            <a:endParaRPr b="0" i="0" sz="3600" u="none" cap="none" strike="noStrike">
              <a:solidFill>
                <a:srgbClr val="000000"/>
              </a:solidFill>
              <a:latin typeface="Calibri"/>
              <a:ea typeface="Calibri"/>
              <a:cs typeface="Calibri"/>
              <a:sym typeface="Calibri"/>
            </a:endParaRPr>
          </a:p>
        </p:txBody>
      </p:sp>
      <p:sp>
        <p:nvSpPr>
          <p:cNvPr id="374" name="Google Shape;374;p24"/>
          <p:cNvSpPr txBox="1"/>
          <p:nvPr/>
        </p:nvSpPr>
        <p:spPr>
          <a:xfrm>
            <a:off x="491850" y="2204461"/>
            <a:ext cx="6823351" cy="20394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Strengthened, repaired</a:t>
            </a:r>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Worn down, broken</a:t>
            </a:r>
            <a:endParaRPr/>
          </a:p>
        </p:txBody>
      </p:sp>
      <p:pic>
        <p:nvPicPr>
          <p:cNvPr id="375" name="Google Shape;375;p24"/>
          <p:cNvPicPr preferRelativeResize="0"/>
          <p:nvPr/>
        </p:nvPicPr>
        <p:blipFill rotWithShape="1">
          <a:blip r:embed="rId4">
            <a:alphaModFix/>
          </a:blip>
          <a:srcRect b="0" l="0" r="0" t="0"/>
          <a:stretch/>
        </p:blipFill>
        <p:spPr>
          <a:xfrm>
            <a:off x="2620670" y="3622083"/>
            <a:ext cx="4657760" cy="309297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descr="Questions" id="381" name="Google Shape;381;p25"/>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25"/>
          <p:cNvSpPr txBox="1"/>
          <p:nvPr/>
        </p:nvSpPr>
        <p:spPr>
          <a:xfrm>
            <a:off x="983700" y="450175"/>
            <a:ext cx="7931700" cy="17542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Arial"/>
              <a:buNone/>
            </a:pPr>
            <a:r>
              <a:rPr b="0" i="0" lang="en-US" sz="3600" u="none" cap="none" strike="noStrike">
                <a:solidFill>
                  <a:srgbClr val="000000"/>
                </a:solidFill>
                <a:latin typeface="Calibri"/>
                <a:ea typeface="Calibri"/>
                <a:cs typeface="Calibri"/>
                <a:sym typeface="Calibri"/>
              </a:rPr>
              <a:t>Rocks are _______ and _______ when exposed to the weather and water for long periods of time. </a:t>
            </a:r>
            <a:endParaRPr b="0" i="0" sz="3600" u="none" cap="none" strike="noStrike">
              <a:solidFill>
                <a:srgbClr val="000000"/>
              </a:solidFill>
              <a:latin typeface="Calibri"/>
              <a:ea typeface="Calibri"/>
              <a:cs typeface="Calibri"/>
              <a:sym typeface="Calibri"/>
            </a:endParaRPr>
          </a:p>
        </p:txBody>
      </p:sp>
      <p:sp>
        <p:nvSpPr>
          <p:cNvPr id="383" name="Google Shape;383;p25"/>
          <p:cNvSpPr txBox="1"/>
          <p:nvPr/>
        </p:nvSpPr>
        <p:spPr>
          <a:xfrm>
            <a:off x="491850" y="2204461"/>
            <a:ext cx="6823351" cy="20394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Strengthened, repaired</a:t>
            </a:r>
            <a:endParaRPr/>
          </a:p>
          <a:p>
            <a:pPr indent="-431800" lvl="0" marL="457200" marR="0" rtl="0" algn="l">
              <a:lnSpc>
                <a:spcPct val="115000"/>
              </a:lnSpc>
              <a:spcBef>
                <a:spcPts val="0"/>
              </a:spcBef>
              <a:spcAft>
                <a:spcPts val="0"/>
              </a:spcAft>
              <a:buClr>
                <a:srgbClr val="FF0000"/>
              </a:buClr>
              <a:buSzPts val="3200"/>
              <a:buFont typeface="Calibri"/>
              <a:buAutoNum type="alphaUcPeriod"/>
            </a:pPr>
            <a:r>
              <a:rPr b="1" i="0" lang="en-US" sz="3200" u="none" cap="none" strike="noStrike">
                <a:solidFill>
                  <a:srgbClr val="FF0000"/>
                </a:solidFill>
                <a:latin typeface="Calibri"/>
                <a:ea typeface="Calibri"/>
                <a:cs typeface="Calibri"/>
                <a:sym typeface="Calibri"/>
              </a:rPr>
              <a:t>Worn down, broken</a:t>
            </a:r>
            <a:endParaRPr/>
          </a:p>
        </p:txBody>
      </p:sp>
      <p:pic>
        <p:nvPicPr>
          <p:cNvPr id="384" name="Google Shape;384;p25"/>
          <p:cNvPicPr preferRelativeResize="0"/>
          <p:nvPr/>
        </p:nvPicPr>
        <p:blipFill rotWithShape="1">
          <a:blip r:embed="rId4">
            <a:alphaModFix/>
          </a:blip>
          <a:srcRect b="0" l="0" r="0" t="0"/>
          <a:stretch/>
        </p:blipFill>
        <p:spPr>
          <a:xfrm>
            <a:off x="2620670" y="3622083"/>
            <a:ext cx="4657760" cy="309297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descr="Questions" id="390" name="Google Shape;390;p26"/>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26"/>
          <p:cNvSpPr txBox="1"/>
          <p:nvPr/>
        </p:nvSpPr>
        <p:spPr>
          <a:xfrm>
            <a:off x="1465825" y="450175"/>
            <a:ext cx="63606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True or False: Minerals are made of rocks.</a:t>
            </a:r>
            <a:endParaRPr b="0" i="0" sz="3600" u="none" cap="none" strike="noStrike">
              <a:solidFill>
                <a:srgbClr val="000000"/>
              </a:solidFill>
              <a:latin typeface="Calibri"/>
              <a:ea typeface="Calibri"/>
              <a:cs typeface="Calibri"/>
              <a:sym typeface="Calibri"/>
            </a:endParaRPr>
          </a:p>
        </p:txBody>
      </p:sp>
      <p:sp>
        <p:nvSpPr>
          <p:cNvPr id="392" name="Google Shape;392;p26"/>
          <p:cNvSpPr txBox="1"/>
          <p:nvPr/>
        </p:nvSpPr>
        <p:spPr>
          <a:xfrm>
            <a:off x="839175" y="2447775"/>
            <a:ext cx="3198300" cy="13539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True</a:t>
            </a:r>
            <a:endParaRPr b="0" i="0" sz="3200" u="none" cap="none" strike="noStrike">
              <a:solidFill>
                <a:srgbClr val="FF0000"/>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pic>
        <p:nvPicPr>
          <p:cNvPr descr="Minerals Mixed - Popular [Minerals Crystals &amp; Gemstones - Natural] –  Naturally Wild Australia" id="393" name="Google Shape;393;p26"/>
          <p:cNvPicPr preferRelativeResize="0"/>
          <p:nvPr/>
        </p:nvPicPr>
        <p:blipFill rotWithShape="1">
          <a:blip r:embed="rId4">
            <a:alphaModFix/>
          </a:blip>
          <a:srcRect b="0" l="0" r="0" t="0"/>
          <a:stretch/>
        </p:blipFill>
        <p:spPr>
          <a:xfrm>
            <a:off x="3149600" y="1767487"/>
            <a:ext cx="5424500" cy="40683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descr="Questions" id="399" name="Google Shape;399;p27"/>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27"/>
          <p:cNvSpPr txBox="1"/>
          <p:nvPr/>
        </p:nvSpPr>
        <p:spPr>
          <a:xfrm>
            <a:off x="1465825" y="450175"/>
            <a:ext cx="63606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True or False: Minerals are made of rocks.</a:t>
            </a:r>
            <a:endParaRPr b="0" i="0" sz="3600" u="none" cap="none" strike="noStrike">
              <a:solidFill>
                <a:srgbClr val="000000"/>
              </a:solidFill>
              <a:latin typeface="Calibri"/>
              <a:ea typeface="Calibri"/>
              <a:cs typeface="Calibri"/>
              <a:sym typeface="Calibri"/>
            </a:endParaRPr>
          </a:p>
        </p:txBody>
      </p:sp>
      <p:sp>
        <p:nvSpPr>
          <p:cNvPr id="401" name="Google Shape;401;p27"/>
          <p:cNvSpPr txBox="1"/>
          <p:nvPr/>
        </p:nvSpPr>
        <p:spPr>
          <a:xfrm>
            <a:off x="839175" y="2447775"/>
            <a:ext cx="3198300" cy="13539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True</a:t>
            </a:r>
            <a:endParaRPr b="0" i="0" sz="3200" u="none" cap="none" strike="noStrike">
              <a:solidFill>
                <a:srgbClr val="FF0000"/>
              </a:solidFill>
              <a:latin typeface="Calibri"/>
              <a:ea typeface="Calibri"/>
              <a:cs typeface="Calibri"/>
              <a:sym typeface="Calibri"/>
            </a:endParaRPr>
          </a:p>
          <a:p>
            <a:pPr indent="-431800" lvl="0" marL="457200" marR="0" rtl="0" algn="l">
              <a:lnSpc>
                <a:spcPct val="115000"/>
              </a:lnSpc>
              <a:spcBef>
                <a:spcPts val="0"/>
              </a:spcBef>
              <a:spcAft>
                <a:spcPts val="0"/>
              </a:spcAft>
              <a:buClr>
                <a:srgbClr val="FF0000"/>
              </a:buClr>
              <a:buSzPts val="3200"/>
              <a:buFont typeface="Calibri"/>
              <a:buAutoNum type="alphaUcPeriod"/>
            </a:pPr>
            <a:r>
              <a:rPr b="1" i="0" lang="en-US" sz="3200" u="none" cap="none" strike="noStrike">
                <a:solidFill>
                  <a:srgbClr val="FF0000"/>
                </a:solidFill>
                <a:latin typeface="Calibri"/>
                <a:ea typeface="Calibri"/>
                <a:cs typeface="Calibri"/>
                <a:sym typeface="Calibri"/>
              </a:rPr>
              <a:t>False</a:t>
            </a:r>
            <a:endParaRPr b="1" i="0" sz="3200" u="none" cap="none" strike="noStrike">
              <a:solidFill>
                <a:srgbClr val="FF0000"/>
              </a:solidFill>
              <a:latin typeface="Calibri"/>
              <a:ea typeface="Calibri"/>
              <a:cs typeface="Calibri"/>
              <a:sym typeface="Calibri"/>
            </a:endParaRPr>
          </a:p>
        </p:txBody>
      </p:sp>
      <p:pic>
        <p:nvPicPr>
          <p:cNvPr descr="Minerals Mixed - Popular [Minerals Crystals &amp; Gemstones - Natural] –  Naturally Wild Australia" id="402" name="Google Shape;402;p27"/>
          <p:cNvPicPr preferRelativeResize="0"/>
          <p:nvPr/>
        </p:nvPicPr>
        <p:blipFill rotWithShape="1">
          <a:blip r:embed="rId4">
            <a:alphaModFix/>
          </a:blip>
          <a:srcRect b="0" l="0" r="0" t="0"/>
          <a:stretch/>
        </p:blipFill>
        <p:spPr>
          <a:xfrm>
            <a:off x="3149600" y="1767487"/>
            <a:ext cx="5424500" cy="4068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descr="Artificial Intelligence" id="408" name="Google Shape;408;g25e11802ac4_0_41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09" name="Google Shape;409;g25e11802ac4_0_419"/>
          <p:cNvPicPr preferRelativeResize="0"/>
          <p:nvPr/>
        </p:nvPicPr>
        <p:blipFill rotWithShape="1">
          <a:blip r:embed="rId4">
            <a:alphaModFix/>
          </a:blip>
          <a:srcRect b="0" l="0" r="0" t="0"/>
          <a:stretch/>
        </p:blipFill>
        <p:spPr>
          <a:xfrm>
            <a:off x="4572000" y="2036490"/>
            <a:ext cx="3133385" cy="313338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descr="Artificial Intelligence" id="415" name="Google Shape;415;g27e576c1a67_0_79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16" name="Google Shape;416;g27e576c1a67_0_796"/>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pic>
        <p:nvPicPr>
          <p:cNvPr descr="Coral and brachiopods weathering out of limestone – UK Fossil Collecting" id="417" name="Google Shape;417;g27e576c1a67_0_796"/>
          <p:cNvPicPr preferRelativeResize="0"/>
          <p:nvPr/>
        </p:nvPicPr>
        <p:blipFill rotWithShape="1">
          <a:blip r:embed="rId5">
            <a:alphaModFix/>
          </a:blip>
          <a:srcRect b="0" l="0" r="0" t="0"/>
          <a:stretch/>
        </p:blipFill>
        <p:spPr>
          <a:xfrm>
            <a:off x="1446634" y="1498600"/>
            <a:ext cx="6250732" cy="4681538"/>
          </a:xfrm>
          <a:prstGeom prst="rect">
            <a:avLst/>
          </a:prstGeom>
          <a:noFill/>
          <a:ln>
            <a:noFill/>
          </a:ln>
        </p:spPr>
      </p:pic>
      <p:sp>
        <p:nvSpPr>
          <p:cNvPr id="418" name="Google Shape;418;g27e576c1a67_0_796"/>
          <p:cNvSpPr txBox="1"/>
          <p:nvPr/>
        </p:nvSpPr>
        <p:spPr>
          <a:xfrm>
            <a:off x="2972850" y="424771"/>
            <a:ext cx="3198300" cy="1353900"/>
          </a:xfrm>
          <a:prstGeom prst="rect">
            <a:avLst/>
          </a:prstGeom>
          <a:noFill/>
          <a:ln>
            <a:noFill/>
          </a:ln>
        </p:spPr>
        <p:txBody>
          <a:bodyPr anchorCtr="0" anchor="t" bIns="45700" lIns="91425" spcFirstLastPara="1" rIns="91425" wrap="square" tIns="45700">
            <a:normAutofit/>
          </a:bodyPr>
          <a:lstStyle/>
          <a:p>
            <a:pPr indent="0" lvl="0" marL="25400" marR="0" rtl="0" algn="ctr">
              <a:lnSpc>
                <a:spcPct val="115000"/>
              </a:lnSpc>
              <a:spcBef>
                <a:spcPts val="0"/>
              </a:spcBef>
              <a:spcAft>
                <a:spcPts val="0"/>
              </a:spcAft>
              <a:buNone/>
            </a:pPr>
            <a:r>
              <a:rPr b="0" i="0" lang="en-US" sz="3500" u="none" cap="none" strike="noStrike">
                <a:solidFill>
                  <a:schemeClr val="dk1"/>
                </a:solidFill>
                <a:latin typeface="Calibri"/>
                <a:ea typeface="Calibri"/>
                <a:cs typeface="Calibri"/>
                <a:sym typeface="Calibri"/>
              </a:rPr>
              <a:t>Limestone</a:t>
            </a:r>
            <a:endParaRPr b="0" i="0" sz="3500" u="none" cap="none" strike="noStrik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descr="Artificial Intelligence" id="424" name="Google Shape;424;g27e576c1a67_0_80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25" name="Google Shape;425;g27e576c1a67_0_803"/>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pic>
        <p:nvPicPr>
          <p:cNvPr descr="Stone wall - Wikipedia" id="426" name="Google Shape;426;g27e576c1a67_0_803"/>
          <p:cNvPicPr preferRelativeResize="0"/>
          <p:nvPr/>
        </p:nvPicPr>
        <p:blipFill rotWithShape="1">
          <a:blip r:embed="rId5">
            <a:alphaModFix/>
          </a:blip>
          <a:srcRect b="0" l="0" r="0" t="0"/>
          <a:stretch/>
        </p:blipFill>
        <p:spPr>
          <a:xfrm>
            <a:off x="1151468" y="1155700"/>
            <a:ext cx="6841065" cy="5130799"/>
          </a:xfrm>
          <a:prstGeom prst="rect">
            <a:avLst/>
          </a:prstGeom>
          <a:noFill/>
          <a:ln>
            <a:noFill/>
          </a:ln>
        </p:spPr>
      </p:pic>
      <p:sp>
        <p:nvSpPr>
          <p:cNvPr id="427" name="Google Shape;427;g27e576c1a67_0_803"/>
          <p:cNvSpPr txBox="1"/>
          <p:nvPr/>
        </p:nvSpPr>
        <p:spPr>
          <a:xfrm>
            <a:off x="2972850" y="424771"/>
            <a:ext cx="3198300" cy="1353900"/>
          </a:xfrm>
          <a:prstGeom prst="rect">
            <a:avLst/>
          </a:prstGeom>
          <a:noFill/>
          <a:ln>
            <a:noFill/>
          </a:ln>
        </p:spPr>
        <p:txBody>
          <a:bodyPr anchorCtr="0" anchor="t" bIns="45700" lIns="91425" spcFirstLastPara="1" rIns="91425" wrap="square" tIns="45700">
            <a:normAutofit/>
          </a:bodyPr>
          <a:lstStyle/>
          <a:p>
            <a:pPr indent="0" lvl="0" marL="25400" marR="0" rtl="0" algn="ctr">
              <a:lnSpc>
                <a:spcPct val="115000"/>
              </a:lnSpc>
              <a:spcBef>
                <a:spcPts val="0"/>
              </a:spcBef>
              <a:spcAft>
                <a:spcPts val="0"/>
              </a:spcAft>
              <a:buNone/>
            </a:pPr>
            <a:r>
              <a:rPr b="0" i="0" lang="en-US" sz="3500" u="none" cap="none" strike="noStrike">
                <a:solidFill>
                  <a:schemeClr val="dk1"/>
                </a:solidFill>
                <a:latin typeface="Calibri"/>
                <a:ea typeface="Calibri"/>
                <a:cs typeface="Calibri"/>
                <a:sym typeface="Calibri"/>
              </a:rPr>
              <a:t>Stone</a:t>
            </a:r>
            <a:endParaRPr b="0" i="0" sz="3500" u="none" cap="none" strike="noStrik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descr="Artificial Intelligence" id="433" name="Google Shape;433;p28"/>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34" name="Google Shape;434;p28"/>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pic>
        <p:nvPicPr>
          <p:cNvPr descr="undefined" id="435" name="Google Shape;435;p28"/>
          <p:cNvPicPr preferRelativeResize="0"/>
          <p:nvPr/>
        </p:nvPicPr>
        <p:blipFill rotWithShape="1">
          <a:blip r:embed="rId5">
            <a:alphaModFix/>
          </a:blip>
          <a:srcRect b="0" l="0" r="0" t="0"/>
          <a:stretch/>
        </p:blipFill>
        <p:spPr>
          <a:xfrm>
            <a:off x="865987" y="944291"/>
            <a:ext cx="7412027" cy="5740400"/>
          </a:xfrm>
          <a:prstGeom prst="rect">
            <a:avLst/>
          </a:prstGeom>
          <a:noFill/>
          <a:ln>
            <a:noFill/>
          </a:ln>
        </p:spPr>
      </p:pic>
      <p:sp>
        <p:nvSpPr>
          <p:cNvPr id="436" name="Google Shape;436;p28"/>
          <p:cNvSpPr txBox="1"/>
          <p:nvPr/>
        </p:nvSpPr>
        <p:spPr>
          <a:xfrm>
            <a:off x="2972850" y="173309"/>
            <a:ext cx="3198300" cy="1353900"/>
          </a:xfrm>
          <a:prstGeom prst="rect">
            <a:avLst/>
          </a:prstGeom>
          <a:noFill/>
          <a:ln>
            <a:noFill/>
          </a:ln>
        </p:spPr>
        <p:txBody>
          <a:bodyPr anchorCtr="0" anchor="t" bIns="45700" lIns="91425" spcFirstLastPara="1" rIns="91425" wrap="square" tIns="45700">
            <a:normAutofit/>
          </a:bodyPr>
          <a:lstStyle/>
          <a:p>
            <a:pPr indent="0" lvl="0" marL="25400" marR="0" rtl="0" algn="ctr">
              <a:lnSpc>
                <a:spcPct val="115000"/>
              </a:lnSpc>
              <a:spcBef>
                <a:spcPts val="0"/>
              </a:spcBef>
              <a:spcAft>
                <a:spcPts val="0"/>
              </a:spcAft>
              <a:buNone/>
            </a:pPr>
            <a:r>
              <a:rPr b="0" i="0" lang="en-US" sz="3500" u="none" cap="none" strike="noStrike">
                <a:solidFill>
                  <a:schemeClr val="dk1"/>
                </a:solidFill>
                <a:latin typeface="Calibri"/>
                <a:ea typeface="Calibri"/>
                <a:cs typeface="Calibri"/>
                <a:sym typeface="Calibri"/>
              </a:rPr>
              <a:t>Marble</a:t>
            </a:r>
            <a:endParaRPr b="0" i="0" sz="350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descr="Artificial Intelligence" id="442" name="Google Shape;442;p2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43" name="Google Shape;443;p29"/>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pic>
        <p:nvPicPr>
          <p:cNvPr descr="Obsidian | Rock, Color, Composition, &amp; Uses | Britannica" id="444" name="Google Shape;444;p29"/>
          <p:cNvPicPr preferRelativeResize="0"/>
          <p:nvPr/>
        </p:nvPicPr>
        <p:blipFill rotWithShape="1">
          <a:blip r:embed="rId5">
            <a:alphaModFix/>
          </a:blip>
          <a:srcRect b="0" l="0" r="0" t="0"/>
          <a:stretch/>
        </p:blipFill>
        <p:spPr>
          <a:xfrm>
            <a:off x="1706563" y="1400174"/>
            <a:ext cx="5730875" cy="4438823"/>
          </a:xfrm>
          <a:prstGeom prst="rect">
            <a:avLst/>
          </a:prstGeom>
          <a:noFill/>
          <a:ln>
            <a:noFill/>
          </a:ln>
        </p:spPr>
      </p:pic>
      <p:sp>
        <p:nvSpPr>
          <p:cNvPr id="445" name="Google Shape;445;p29"/>
          <p:cNvSpPr txBox="1"/>
          <p:nvPr/>
        </p:nvSpPr>
        <p:spPr>
          <a:xfrm>
            <a:off x="2972850" y="424771"/>
            <a:ext cx="3198300" cy="1353900"/>
          </a:xfrm>
          <a:prstGeom prst="rect">
            <a:avLst/>
          </a:prstGeom>
          <a:noFill/>
          <a:ln>
            <a:noFill/>
          </a:ln>
        </p:spPr>
        <p:txBody>
          <a:bodyPr anchorCtr="0" anchor="t" bIns="45700" lIns="91425" spcFirstLastPara="1" rIns="91425" wrap="square" tIns="45700">
            <a:normAutofit/>
          </a:bodyPr>
          <a:lstStyle/>
          <a:p>
            <a:pPr indent="0" lvl="0" marL="25400" marR="0" rtl="0" algn="ctr">
              <a:lnSpc>
                <a:spcPct val="115000"/>
              </a:lnSpc>
              <a:spcBef>
                <a:spcPts val="0"/>
              </a:spcBef>
              <a:spcAft>
                <a:spcPts val="0"/>
              </a:spcAft>
              <a:buNone/>
            </a:pPr>
            <a:r>
              <a:rPr b="0" i="0" lang="en-US" sz="3500" u="none" cap="none" strike="noStrike">
                <a:solidFill>
                  <a:schemeClr val="dk1"/>
                </a:solidFill>
                <a:latin typeface="Calibri"/>
                <a:ea typeface="Calibri"/>
                <a:cs typeface="Calibri"/>
                <a:sym typeface="Calibri"/>
              </a:rPr>
              <a:t>Obsidian</a:t>
            </a:r>
            <a:endParaRPr b="0" i="0" sz="35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txBox="1"/>
          <p:nvPr/>
        </p:nvSpPr>
        <p:spPr>
          <a:xfrm>
            <a:off x="2532875" y="693150"/>
            <a:ext cx="46752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600"/>
              <a:buFont typeface="Arial"/>
              <a:buNone/>
            </a:pPr>
            <a:r>
              <a:rPr b="0" i="0" lang="en-US" sz="5600" u="none" cap="none" strike="noStrike">
                <a:solidFill>
                  <a:srgbClr val="FFC000"/>
                </a:solidFill>
                <a:latin typeface="Calibri"/>
                <a:ea typeface="Calibri"/>
                <a:cs typeface="Calibri"/>
                <a:sym typeface="Calibri"/>
              </a:rPr>
              <a:t>Demonstration</a:t>
            </a:r>
            <a:endParaRPr b="0" i="0" sz="1400" u="none" cap="none" strike="noStrike">
              <a:solidFill>
                <a:srgbClr val="000000"/>
              </a:solidFill>
              <a:latin typeface="Arial"/>
              <a:ea typeface="Arial"/>
              <a:cs typeface="Arial"/>
              <a:sym typeface="Arial"/>
            </a:endParaRPr>
          </a:p>
        </p:txBody>
      </p:sp>
      <p:sp>
        <p:nvSpPr>
          <p:cNvPr descr="Classroom" id="136" name="Google Shape;136;p5"/>
          <p:cNvSpPr/>
          <p:nvPr/>
        </p:nvSpPr>
        <p:spPr>
          <a:xfrm>
            <a:off x="124754" y="87073"/>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5"/>
          <p:cNvSpPr txBox="1"/>
          <p:nvPr/>
        </p:nvSpPr>
        <p:spPr>
          <a:xfrm>
            <a:off x="1405278" y="3920310"/>
            <a:ext cx="6930394" cy="1815851"/>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US" sz="2200" u="none" cap="none" strike="noStrike">
                <a:solidFill>
                  <a:srgbClr val="000000"/>
                </a:solidFill>
                <a:latin typeface="Calibri"/>
                <a:ea typeface="Calibri"/>
                <a:cs typeface="Calibri"/>
                <a:sym typeface="Calibri"/>
              </a:rPr>
              <a:t>Rocks Galore!</a:t>
            </a:r>
            <a:endParaRPr b="1" i="0" sz="2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2200" u="none" cap="none" strike="noStrike">
                <a:solidFill>
                  <a:srgbClr val="000000"/>
                </a:solidFill>
                <a:latin typeface="Calibri"/>
                <a:ea typeface="Calibri"/>
                <a:cs typeface="Calibri"/>
                <a:sym typeface="Calibri"/>
              </a:rPr>
              <a:t>Provide various rock samples containing visible minerals for students to observe. Have students identify minerals they recognize and characteristics of the rocks.</a:t>
            </a:r>
            <a:endParaRPr/>
          </a:p>
        </p:txBody>
      </p:sp>
      <p:pic>
        <p:nvPicPr>
          <p:cNvPr descr="Rocks - Geology (U.S. National Park Service)" id="138" name="Google Shape;138;p5"/>
          <p:cNvPicPr preferRelativeResize="0"/>
          <p:nvPr/>
        </p:nvPicPr>
        <p:blipFill rotWithShape="1">
          <a:blip r:embed="rId4">
            <a:alphaModFix/>
          </a:blip>
          <a:srcRect b="0" l="0" r="0" t="0"/>
          <a:stretch/>
        </p:blipFill>
        <p:spPr>
          <a:xfrm>
            <a:off x="2953171" y="1647450"/>
            <a:ext cx="3408403" cy="227286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descr="Artificial Intelligence" id="451" name="Google Shape;451;g25e11802ac4_0_69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52" name="Google Shape;452;g25e11802ac4_0_699"/>
          <p:cNvPicPr preferRelativeResize="0"/>
          <p:nvPr/>
        </p:nvPicPr>
        <p:blipFill rotWithShape="1">
          <a:blip r:embed="rId4">
            <a:alphaModFix/>
          </a:blip>
          <a:srcRect b="0" l="0" r="0" t="0"/>
          <a:stretch/>
        </p:blipFill>
        <p:spPr>
          <a:xfrm>
            <a:off x="4572000" y="1755137"/>
            <a:ext cx="3347725" cy="33477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descr="Artificial Intelligence" id="458" name="Google Shape;458;g25e11802ac4_0_78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59" name="Google Shape;459;g25e11802ac4_0_780"/>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pic>
        <p:nvPicPr>
          <p:cNvPr descr="Plastic | Rubicon" id="460" name="Google Shape;460;g25e11802ac4_0_780"/>
          <p:cNvPicPr preferRelativeResize="0"/>
          <p:nvPr/>
        </p:nvPicPr>
        <p:blipFill rotWithShape="1">
          <a:blip r:embed="rId5">
            <a:alphaModFix/>
          </a:blip>
          <a:srcRect b="0" l="0" r="0" t="0"/>
          <a:stretch/>
        </p:blipFill>
        <p:spPr>
          <a:xfrm>
            <a:off x="514350" y="1476534"/>
            <a:ext cx="8115300" cy="4384516"/>
          </a:xfrm>
          <a:prstGeom prst="rect">
            <a:avLst/>
          </a:prstGeom>
          <a:noFill/>
          <a:ln>
            <a:noFill/>
          </a:ln>
        </p:spPr>
      </p:pic>
      <p:sp>
        <p:nvSpPr>
          <p:cNvPr id="461" name="Google Shape;461;g25e11802ac4_0_780"/>
          <p:cNvSpPr txBox="1"/>
          <p:nvPr/>
        </p:nvSpPr>
        <p:spPr>
          <a:xfrm>
            <a:off x="2972850" y="424771"/>
            <a:ext cx="3198300" cy="1353900"/>
          </a:xfrm>
          <a:prstGeom prst="rect">
            <a:avLst/>
          </a:prstGeom>
          <a:noFill/>
          <a:ln>
            <a:noFill/>
          </a:ln>
        </p:spPr>
        <p:txBody>
          <a:bodyPr anchorCtr="0" anchor="t" bIns="45700" lIns="91425" spcFirstLastPara="1" rIns="91425" wrap="square" tIns="45700">
            <a:normAutofit/>
          </a:bodyPr>
          <a:lstStyle/>
          <a:p>
            <a:pPr indent="0" lvl="0" marL="25400" marR="0" rtl="0" algn="ctr">
              <a:lnSpc>
                <a:spcPct val="115000"/>
              </a:lnSpc>
              <a:spcBef>
                <a:spcPts val="0"/>
              </a:spcBef>
              <a:spcAft>
                <a:spcPts val="0"/>
              </a:spcAft>
              <a:buNone/>
            </a:pPr>
            <a:r>
              <a:rPr b="0" i="0" lang="en-US" sz="3500" u="none" cap="none" strike="noStrike">
                <a:solidFill>
                  <a:schemeClr val="dk1"/>
                </a:solidFill>
                <a:latin typeface="Calibri"/>
                <a:ea typeface="Calibri"/>
                <a:cs typeface="Calibri"/>
                <a:sym typeface="Calibri"/>
              </a:rPr>
              <a:t>Plastic</a:t>
            </a:r>
            <a:endParaRPr b="0" i="0" sz="3500" u="none" cap="none" strike="noStrik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descr="Artificial Intelligence" id="467" name="Google Shape;467;p3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68" name="Google Shape;468;p30"/>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pic>
        <p:nvPicPr>
          <p:cNvPr descr="Glass - Wikipedia" id="469" name="Google Shape;469;p30"/>
          <p:cNvPicPr preferRelativeResize="0"/>
          <p:nvPr/>
        </p:nvPicPr>
        <p:blipFill rotWithShape="1">
          <a:blip r:embed="rId5">
            <a:alphaModFix/>
          </a:blip>
          <a:srcRect b="0" l="0" r="0" t="0"/>
          <a:stretch/>
        </p:blipFill>
        <p:spPr>
          <a:xfrm>
            <a:off x="695145" y="1358900"/>
            <a:ext cx="7753710" cy="5170486"/>
          </a:xfrm>
          <a:prstGeom prst="rect">
            <a:avLst/>
          </a:prstGeom>
          <a:noFill/>
          <a:ln>
            <a:noFill/>
          </a:ln>
        </p:spPr>
      </p:pic>
      <p:sp>
        <p:nvSpPr>
          <p:cNvPr id="470" name="Google Shape;470;p30"/>
          <p:cNvSpPr txBox="1"/>
          <p:nvPr/>
        </p:nvSpPr>
        <p:spPr>
          <a:xfrm>
            <a:off x="2972850" y="424771"/>
            <a:ext cx="3198300" cy="1353900"/>
          </a:xfrm>
          <a:prstGeom prst="rect">
            <a:avLst/>
          </a:prstGeom>
          <a:noFill/>
          <a:ln>
            <a:noFill/>
          </a:ln>
        </p:spPr>
        <p:txBody>
          <a:bodyPr anchorCtr="0" anchor="t" bIns="45700" lIns="91425" spcFirstLastPara="1" rIns="91425" wrap="square" tIns="45700">
            <a:normAutofit/>
          </a:bodyPr>
          <a:lstStyle/>
          <a:p>
            <a:pPr indent="0" lvl="0" marL="25400" marR="0" rtl="0" algn="ctr">
              <a:lnSpc>
                <a:spcPct val="115000"/>
              </a:lnSpc>
              <a:spcBef>
                <a:spcPts val="0"/>
              </a:spcBef>
              <a:spcAft>
                <a:spcPts val="0"/>
              </a:spcAft>
              <a:buNone/>
            </a:pPr>
            <a:r>
              <a:rPr b="0" i="0" lang="en-US" sz="3500" u="none" cap="none" strike="noStrike">
                <a:solidFill>
                  <a:schemeClr val="dk1"/>
                </a:solidFill>
                <a:latin typeface="Calibri"/>
                <a:ea typeface="Calibri"/>
                <a:cs typeface="Calibri"/>
                <a:sym typeface="Calibri"/>
              </a:rPr>
              <a:t>Synthetic Glass</a:t>
            </a:r>
            <a:endParaRPr b="0" i="0" sz="3500" u="none" cap="none" strike="noStrik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descr="Artificial Intelligence" id="476" name="Google Shape;476;p3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77" name="Google Shape;477;p31"/>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478" name="Google Shape;478;p31"/>
          <p:cNvSpPr txBox="1"/>
          <p:nvPr/>
        </p:nvSpPr>
        <p:spPr>
          <a:xfrm>
            <a:off x="2972850" y="424771"/>
            <a:ext cx="3198300" cy="1353900"/>
          </a:xfrm>
          <a:prstGeom prst="rect">
            <a:avLst/>
          </a:prstGeom>
          <a:noFill/>
          <a:ln>
            <a:noFill/>
          </a:ln>
        </p:spPr>
        <p:txBody>
          <a:bodyPr anchorCtr="0" anchor="t" bIns="45700" lIns="91425" spcFirstLastPara="1" rIns="91425" wrap="square" tIns="45700">
            <a:normAutofit/>
          </a:bodyPr>
          <a:lstStyle/>
          <a:p>
            <a:pPr indent="0" lvl="0" marL="25400" marR="0" rtl="0" algn="ctr">
              <a:lnSpc>
                <a:spcPct val="115000"/>
              </a:lnSpc>
              <a:spcBef>
                <a:spcPts val="0"/>
              </a:spcBef>
              <a:spcAft>
                <a:spcPts val="0"/>
              </a:spcAft>
              <a:buNone/>
            </a:pPr>
            <a:r>
              <a:rPr b="0" i="0" lang="en-US" sz="3500" u="none" cap="none" strike="noStrike">
                <a:solidFill>
                  <a:schemeClr val="dk1"/>
                </a:solidFill>
                <a:latin typeface="Calibri"/>
                <a:ea typeface="Calibri"/>
                <a:cs typeface="Calibri"/>
                <a:sym typeface="Calibri"/>
              </a:rPr>
              <a:t>Gold</a:t>
            </a:r>
            <a:endParaRPr b="0" i="0" sz="3500" u="none" cap="none" strike="noStrike">
              <a:solidFill>
                <a:schemeClr val="dk1"/>
              </a:solidFill>
              <a:latin typeface="Calibri"/>
              <a:ea typeface="Calibri"/>
              <a:cs typeface="Calibri"/>
              <a:sym typeface="Calibri"/>
            </a:endParaRPr>
          </a:p>
        </p:txBody>
      </p:sp>
      <p:pic>
        <p:nvPicPr>
          <p:cNvPr id="479" name="Google Shape;479;p31"/>
          <p:cNvPicPr preferRelativeResize="0"/>
          <p:nvPr/>
        </p:nvPicPr>
        <p:blipFill rotWithShape="1">
          <a:blip r:embed="rId5">
            <a:alphaModFix/>
          </a:blip>
          <a:srcRect b="0" l="0" r="0" t="0"/>
          <a:stretch/>
        </p:blipFill>
        <p:spPr>
          <a:xfrm>
            <a:off x="1729567" y="1778671"/>
            <a:ext cx="5684866" cy="378618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descr="Questions" id="485" name="Google Shape;485;g25e11802ac4_0_873"/>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32"/>
          <p:cNvSpPr txBox="1"/>
          <p:nvPr/>
        </p:nvSpPr>
        <p:spPr>
          <a:xfrm>
            <a:off x="1028700" y="424771"/>
            <a:ext cx="7677300" cy="230828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Different rocks are made of different minerals. Explain why this might cause rocks vary in properties such as color, shape, texture, and hardness. </a:t>
            </a:r>
            <a:endParaRPr b="0" i="0" sz="1400" u="none" cap="none" strike="noStrike">
              <a:solidFill>
                <a:srgbClr val="000000"/>
              </a:solidFill>
              <a:latin typeface="Arial"/>
              <a:ea typeface="Arial"/>
              <a:cs typeface="Arial"/>
              <a:sym typeface="Arial"/>
            </a:endParaRPr>
          </a:p>
        </p:txBody>
      </p:sp>
      <p:sp>
        <p:nvSpPr>
          <p:cNvPr descr="Questions" id="492" name="Google Shape;492;p32"/>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Rocks - Geology (U.S. National Park Service)" id="493" name="Google Shape;493;p32"/>
          <p:cNvPicPr preferRelativeResize="0"/>
          <p:nvPr/>
        </p:nvPicPr>
        <p:blipFill rotWithShape="1">
          <a:blip r:embed="rId4">
            <a:alphaModFix/>
          </a:blip>
          <a:srcRect b="0" l="0" r="0" t="0"/>
          <a:stretch/>
        </p:blipFill>
        <p:spPr>
          <a:xfrm>
            <a:off x="1990800" y="2821955"/>
            <a:ext cx="5753100" cy="383639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25e11802ac4_0_2229"/>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500" name="Google Shape;500;g25e11802ac4_0_2229"/>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34"/>
          <p:cNvSpPr txBox="1"/>
          <p:nvPr>
            <p:ph type="ctrTitle"/>
          </p:nvPr>
        </p:nvSpPr>
        <p:spPr>
          <a:xfrm>
            <a:off x="792450" y="308149"/>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Rocks:</a:t>
            </a:r>
            <a:r>
              <a:rPr b="1" lang="en-US" sz="3600"/>
              <a:t> </a:t>
            </a:r>
            <a:r>
              <a:rPr lang="en-US" sz="3600"/>
              <a:t>A solid collection of minerals.</a:t>
            </a:r>
            <a:endParaRPr sz="3600"/>
          </a:p>
        </p:txBody>
      </p:sp>
      <p:pic>
        <p:nvPicPr>
          <p:cNvPr descr="What is the Difference Between a Rock and a Mineral? - WorldAtlas" id="507" name="Google Shape;507;p34"/>
          <p:cNvPicPr preferRelativeResize="0"/>
          <p:nvPr/>
        </p:nvPicPr>
        <p:blipFill rotWithShape="1">
          <a:blip r:embed="rId3">
            <a:alphaModFix/>
          </a:blip>
          <a:srcRect b="0" l="0" r="0" t="0"/>
          <a:stretch/>
        </p:blipFill>
        <p:spPr>
          <a:xfrm>
            <a:off x="1149350" y="1913466"/>
            <a:ext cx="6845300" cy="4563533"/>
          </a:xfrm>
          <a:prstGeom prst="rect">
            <a:avLst/>
          </a:prstGeom>
          <a:noFill/>
          <a:ln>
            <a:noFill/>
          </a:ln>
        </p:spPr>
      </p:pic>
      <p:sp>
        <p:nvSpPr>
          <p:cNvPr descr="Rewind" id="508" name="Google Shape;508;p34"/>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g25e11802ac4_0_1976"/>
          <p:cNvSpPr/>
          <p:nvPr/>
        </p:nvSpPr>
        <p:spPr>
          <a:xfrm>
            <a:off x="169647" y="319225"/>
            <a:ext cx="8804700" cy="5899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15" name="Google Shape;515;g25e11802ac4_0_1976"/>
          <p:cNvCxnSpPr/>
          <p:nvPr/>
        </p:nvCxnSpPr>
        <p:spPr>
          <a:xfrm>
            <a:off x="4587204" y="319225"/>
            <a:ext cx="0" cy="1794600"/>
          </a:xfrm>
          <a:prstGeom prst="straightConnector1">
            <a:avLst/>
          </a:prstGeom>
          <a:noFill/>
          <a:ln cap="flat" cmpd="sng" w="25400">
            <a:solidFill>
              <a:srgbClr val="FF932B"/>
            </a:solidFill>
            <a:prstDash val="solid"/>
            <a:round/>
            <a:headEnd len="sm" w="sm" type="none"/>
            <a:tailEnd len="sm" w="sm" type="none"/>
          </a:ln>
        </p:spPr>
      </p:cxnSp>
      <p:cxnSp>
        <p:nvCxnSpPr>
          <p:cNvPr id="516" name="Google Shape;516;g25e11802ac4_0_1976"/>
          <p:cNvCxnSpPr>
            <a:stCxn id="517" idx="4"/>
            <a:endCxn id="514" idx="2"/>
          </p:cNvCxnSpPr>
          <p:nvPr/>
        </p:nvCxnSpPr>
        <p:spPr>
          <a:xfrm>
            <a:off x="4549192" y="4400219"/>
            <a:ext cx="22800" cy="1818600"/>
          </a:xfrm>
          <a:prstGeom prst="straightConnector1">
            <a:avLst/>
          </a:prstGeom>
          <a:noFill/>
          <a:ln cap="flat" cmpd="sng" w="25400">
            <a:solidFill>
              <a:srgbClr val="FF932B"/>
            </a:solidFill>
            <a:prstDash val="solid"/>
            <a:round/>
            <a:headEnd len="sm" w="sm" type="none"/>
            <a:tailEnd len="sm" w="sm" type="none"/>
          </a:ln>
        </p:spPr>
      </p:cxnSp>
      <p:cxnSp>
        <p:nvCxnSpPr>
          <p:cNvPr id="518" name="Google Shape;518;g25e11802ac4_0_1976"/>
          <p:cNvCxnSpPr/>
          <p:nvPr/>
        </p:nvCxnSpPr>
        <p:spPr>
          <a:xfrm>
            <a:off x="169647" y="3255554"/>
            <a:ext cx="2571300" cy="0"/>
          </a:xfrm>
          <a:prstGeom prst="straightConnector1">
            <a:avLst/>
          </a:prstGeom>
          <a:noFill/>
          <a:ln cap="flat" cmpd="sng" w="25400">
            <a:solidFill>
              <a:srgbClr val="FF932B"/>
            </a:solidFill>
            <a:prstDash val="solid"/>
            <a:round/>
            <a:headEnd len="sm" w="sm" type="none"/>
            <a:tailEnd len="sm" w="sm" type="none"/>
          </a:ln>
        </p:spPr>
      </p:cxnSp>
      <p:cxnSp>
        <p:nvCxnSpPr>
          <p:cNvPr id="519" name="Google Shape;519;g25e11802ac4_0_1976"/>
          <p:cNvCxnSpPr/>
          <p:nvPr/>
        </p:nvCxnSpPr>
        <p:spPr>
          <a:xfrm>
            <a:off x="6359863" y="3216898"/>
            <a:ext cx="2614500" cy="0"/>
          </a:xfrm>
          <a:prstGeom prst="straightConnector1">
            <a:avLst/>
          </a:prstGeom>
          <a:noFill/>
          <a:ln cap="flat" cmpd="sng" w="25400">
            <a:solidFill>
              <a:srgbClr val="FF932B"/>
            </a:solidFill>
            <a:prstDash val="solid"/>
            <a:round/>
            <a:headEnd len="sm" w="sm" type="none"/>
            <a:tailEnd len="sm" w="sm" type="none"/>
          </a:ln>
        </p:spPr>
      </p:cxnSp>
      <p:sp>
        <p:nvSpPr>
          <p:cNvPr id="517" name="Google Shape;517;g25e11802ac4_0_1976"/>
          <p:cNvSpPr/>
          <p:nvPr/>
        </p:nvSpPr>
        <p:spPr>
          <a:xfrm>
            <a:off x="2739592" y="2111219"/>
            <a:ext cx="3619200" cy="22890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35"/>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26" name="Google Shape;526;p35"/>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27" name="Google Shape;527;p35"/>
          <p:cNvCxnSpPr>
            <a:stCxn id="528" idx="4"/>
            <a:endCxn id="52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29" name="Google Shape;529;p35"/>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30" name="Google Shape;530;p35"/>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28" name="Google Shape;528;p35"/>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1" name="Google Shape;531;p35"/>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32" name="Google Shape;532;p35"/>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33" name="Google Shape;533;p35"/>
          <p:cNvCxnSpPr>
            <a:stCxn id="534" idx="4"/>
            <a:endCxn id="531"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35" name="Google Shape;535;p35"/>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36" name="Google Shape;536;p35"/>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37" name="Google Shape;537;p35"/>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538" name="Google Shape;538;p35"/>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34" name="Google Shape;534;p35"/>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9" name="Google Shape;539;p35"/>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40" name="Google Shape;540;p35"/>
          <p:cNvSpPr txBox="1"/>
          <p:nvPr/>
        </p:nvSpPr>
        <p:spPr>
          <a:xfrm>
            <a:off x="4385295" y="6149379"/>
            <a:ext cx="4301381" cy="36929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rocks impact my life?</a:t>
            </a:r>
            <a:endParaRPr b="0" i="0" sz="1800" u="none" cap="none" strike="noStrike">
              <a:solidFill>
                <a:srgbClr val="000000"/>
              </a:solidFill>
              <a:latin typeface="Arial"/>
              <a:ea typeface="Arial"/>
              <a:cs typeface="Arial"/>
              <a:sym typeface="Arial"/>
            </a:endParaRPr>
          </a:p>
        </p:txBody>
      </p:sp>
      <p:sp>
        <p:nvSpPr>
          <p:cNvPr id="541" name="Google Shape;541;p35"/>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Rocks</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descr="Rewind" id="144" name="Google Shape;144;p4"/>
          <p:cNvSpPr/>
          <p:nvPr/>
        </p:nvSpPr>
        <p:spPr>
          <a:xfrm>
            <a:off x="1828800" y="914400"/>
            <a:ext cx="5486400" cy="465406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g27e576c1a67_0_111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8" name="Google Shape;548;g27e576c1a67_0_111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49" name="Google Shape;549;g27e576c1a67_0_1119"/>
          <p:cNvCxnSpPr>
            <a:stCxn id="550" idx="4"/>
            <a:endCxn id="54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51" name="Google Shape;551;g27e576c1a67_0_111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52" name="Google Shape;552;g27e576c1a67_0_111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50" name="Google Shape;550;g27e576c1a67_0_111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3" name="Google Shape;553;g27e576c1a67_0_1119"/>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rock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554" name="Google Shape;554;g27e576c1a67_0_1119"/>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55" name="Google Shape;555;g27e576c1a67_0_1119"/>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56" name="Google Shape;556;g27e576c1a67_0_1119"/>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57" name="Google Shape;557;g27e576c1a67_0_1119"/>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descr="A Story of Wood - Scientific American Blog Network" id="558" name="Google Shape;558;g27e576c1a67_0_1119"/>
          <p:cNvPicPr preferRelativeResize="0"/>
          <p:nvPr/>
        </p:nvPicPr>
        <p:blipFill rotWithShape="1">
          <a:blip r:embed="rId3">
            <a:alphaModFix/>
          </a:blip>
          <a:srcRect b="0" l="0" r="0" t="0"/>
          <a:stretch/>
        </p:blipFill>
        <p:spPr>
          <a:xfrm>
            <a:off x="1199832" y="4104145"/>
            <a:ext cx="3047479" cy="2288192"/>
          </a:xfrm>
          <a:prstGeom prst="rect">
            <a:avLst/>
          </a:prstGeom>
          <a:noFill/>
          <a:ln>
            <a:noFill/>
          </a:ln>
        </p:spPr>
      </p:pic>
      <p:pic>
        <p:nvPicPr>
          <p:cNvPr descr="Single-Use Plastics Ban | City of Irvine" id="559" name="Google Shape;559;g27e576c1a67_0_1119"/>
          <p:cNvPicPr preferRelativeResize="0"/>
          <p:nvPr/>
        </p:nvPicPr>
        <p:blipFill rotWithShape="1">
          <a:blip r:embed="rId4">
            <a:alphaModFix/>
          </a:blip>
          <a:srcRect b="0" l="0" r="0" t="0"/>
          <a:stretch/>
        </p:blipFill>
        <p:spPr>
          <a:xfrm>
            <a:off x="5630224" y="1860881"/>
            <a:ext cx="3275722" cy="1706105"/>
          </a:xfrm>
          <a:prstGeom prst="rect">
            <a:avLst/>
          </a:prstGeom>
          <a:noFill/>
          <a:ln>
            <a:noFill/>
          </a:ln>
        </p:spPr>
      </p:pic>
      <p:pic>
        <p:nvPicPr>
          <p:cNvPr descr="Making the production of rubber better for the planet | Magazine Articles |  WWF" id="560" name="Google Shape;560;g27e576c1a67_0_1119"/>
          <p:cNvPicPr preferRelativeResize="0"/>
          <p:nvPr/>
        </p:nvPicPr>
        <p:blipFill rotWithShape="1">
          <a:blip r:embed="rId5">
            <a:alphaModFix/>
          </a:blip>
          <a:srcRect b="0" l="0" r="0" t="0"/>
          <a:stretch/>
        </p:blipFill>
        <p:spPr>
          <a:xfrm>
            <a:off x="1462618" y="1378790"/>
            <a:ext cx="2008936" cy="2611617"/>
          </a:xfrm>
          <a:prstGeom prst="rect">
            <a:avLst/>
          </a:prstGeom>
          <a:noFill/>
          <a:ln>
            <a:noFill/>
          </a:ln>
        </p:spPr>
      </p:pic>
      <p:pic>
        <p:nvPicPr>
          <p:cNvPr descr="Shale Rock: Geology, Composition, Uses" id="561" name="Google Shape;561;g27e576c1a67_0_1119"/>
          <p:cNvPicPr preferRelativeResize="0"/>
          <p:nvPr/>
        </p:nvPicPr>
        <p:blipFill rotWithShape="1">
          <a:blip r:embed="rId6">
            <a:alphaModFix/>
          </a:blip>
          <a:srcRect b="0" l="0" r="0" t="0"/>
          <a:stretch/>
        </p:blipFill>
        <p:spPr>
          <a:xfrm>
            <a:off x="5607451" y="4017597"/>
            <a:ext cx="3207590" cy="228819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3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68" name="Google Shape;568;p3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69" name="Google Shape;569;p36"/>
          <p:cNvCxnSpPr>
            <a:stCxn id="570" idx="4"/>
            <a:endCxn id="56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71" name="Google Shape;571;p3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72" name="Google Shape;572;p3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70" name="Google Shape;570;p3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3" name="Google Shape;573;p36"/>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rock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574" name="Google Shape;574;p36"/>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75" name="Google Shape;575;p36"/>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76" name="Google Shape;576;p36"/>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77" name="Google Shape;577;p36"/>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descr="A Story of Wood - Scientific American Blog Network" id="578" name="Google Shape;578;p36"/>
          <p:cNvPicPr preferRelativeResize="0"/>
          <p:nvPr/>
        </p:nvPicPr>
        <p:blipFill rotWithShape="1">
          <a:blip r:embed="rId3">
            <a:alphaModFix/>
          </a:blip>
          <a:srcRect b="0" l="0" r="0" t="0"/>
          <a:stretch/>
        </p:blipFill>
        <p:spPr>
          <a:xfrm>
            <a:off x="1199832" y="4104145"/>
            <a:ext cx="3047479" cy="2288192"/>
          </a:xfrm>
          <a:prstGeom prst="rect">
            <a:avLst/>
          </a:prstGeom>
          <a:noFill/>
          <a:ln>
            <a:noFill/>
          </a:ln>
        </p:spPr>
      </p:pic>
      <p:pic>
        <p:nvPicPr>
          <p:cNvPr descr="Single-Use Plastics Ban | City of Irvine" id="579" name="Google Shape;579;p36"/>
          <p:cNvPicPr preferRelativeResize="0"/>
          <p:nvPr/>
        </p:nvPicPr>
        <p:blipFill rotWithShape="1">
          <a:blip r:embed="rId4">
            <a:alphaModFix/>
          </a:blip>
          <a:srcRect b="0" l="0" r="0" t="0"/>
          <a:stretch/>
        </p:blipFill>
        <p:spPr>
          <a:xfrm>
            <a:off x="5630224" y="1860881"/>
            <a:ext cx="3275722" cy="1706105"/>
          </a:xfrm>
          <a:prstGeom prst="rect">
            <a:avLst/>
          </a:prstGeom>
          <a:noFill/>
          <a:ln>
            <a:noFill/>
          </a:ln>
        </p:spPr>
      </p:pic>
      <p:pic>
        <p:nvPicPr>
          <p:cNvPr descr="Making the production of rubber better for the planet | Magazine Articles |  WWF" id="580" name="Google Shape;580;p36"/>
          <p:cNvPicPr preferRelativeResize="0"/>
          <p:nvPr/>
        </p:nvPicPr>
        <p:blipFill rotWithShape="1">
          <a:blip r:embed="rId5">
            <a:alphaModFix/>
          </a:blip>
          <a:srcRect b="0" l="0" r="0" t="0"/>
          <a:stretch/>
        </p:blipFill>
        <p:spPr>
          <a:xfrm>
            <a:off x="1462618" y="1378790"/>
            <a:ext cx="2008936" cy="2611617"/>
          </a:xfrm>
          <a:prstGeom prst="rect">
            <a:avLst/>
          </a:prstGeom>
          <a:noFill/>
          <a:ln>
            <a:noFill/>
          </a:ln>
        </p:spPr>
      </p:pic>
      <p:sp>
        <p:nvSpPr>
          <p:cNvPr id="581" name="Google Shape;581;p36"/>
          <p:cNvSpPr/>
          <p:nvPr/>
        </p:nvSpPr>
        <p:spPr>
          <a:xfrm>
            <a:off x="5516546" y="3566986"/>
            <a:ext cx="3389400" cy="3189414"/>
          </a:xfrm>
          <a:prstGeom prst="roundRect">
            <a:avLst>
              <a:gd fmla="val 16667" name="adj"/>
            </a:avLst>
          </a:prstGeom>
          <a:noFill/>
          <a:ln cap="flat" cmpd="sng" w="635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Shale Rock: Geology, Composition, Uses" id="582" name="Google Shape;582;p36"/>
          <p:cNvPicPr preferRelativeResize="0"/>
          <p:nvPr/>
        </p:nvPicPr>
        <p:blipFill rotWithShape="1">
          <a:blip r:embed="rId6">
            <a:alphaModFix/>
          </a:blip>
          <a:srcRect b="0" l="0" r="0" t="0"/>
          <a:stretch/>
        </p:blipFill>
        <p:spPr>
          <a:xfrm>
            <a:off x="5607451" y="4017597"/>
            <a:ext cx="3207590" cy="228819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pic>
        <p:nvPicPr>
          <p:cNvPr descr="Shale Rock: Geology, Composition, Uses" id="588" name="Google Shape;588;g25e11802ac4_0_2108"/>
          <p:cNvPicPr preferRelativeResize="0"/>
          <p:nvPr/>
        </p:nvPicPr>
        <p:blipFill rotWithShape="1">
          <a:blip r:embed="rId3">
            <a:alphaModFix/>
          </a:blip>
          <a:srcRect b="0" l="0" r="0" t="0"/>
          <a:stretch/>
        </p:blipFill>
        <p:spPr>
          <a:xfrm>
            <a:off x="5027749" y="1014446"/>
            <a:ext cx="3207590" cy="2288192"/>
          </a:xfrm>
          <a:prstGeom prst="rect">
            <a:avLst/>
          </a:prstGeom>
          <a:noFill/>
          <a:ln>
            <a:noFill/>
          </a:ln>
        </p:spPr>
      </p:pic>
      <p:sp>
        <p:nvSpPr>
          <p:cNvPr id="589" name="Google Shape;589;g25e11802ac4_0_210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90" name="Google Shape;590;g25e11802ac4_0_210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91" name="Google Shape;591;g25e11802ac4_0_2108"/>
          <p:cNvCxnSpPr>
            <a:stCxn id="592" idx="4"/>
            <a:endCxn id="58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93" name="Google Shape;593;g25e11802ac4_0_210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94" name="Google Shape;594;g25e11802ac4_0_210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92" name="Google Shape;592;g25e11802ac4_0_210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5" name="Google Shape;595;g25e11802ac4_0_2108"/>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96" name="Google Shape;596;g25e11802ac4_0_210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97" name="Google Shape;597;g25e11802ac4_0_2108"/>
          <p:cNvCxnSpPr>
            <a:stCxn id="598" idx="4"/>
            <a:endCxn id="595"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99" name="Google Shape;599;g25e11802ac4_0_210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00" name="Google Shape;600;g25e11802ac4_0_210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01" name="Google Shape;601;g25e11802ac4_0_210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02" name="Google Shape;602;g25e11802ac4_0_210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98" name="Google Shape;598;g25e11802ac4_0_210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3" name="Google Shape;603;g25e11802ac4_0_210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04" name="Google Shape;604;g25e11802ac4_0_2108"/>
          <p:cNvSpPr txBox="1"/>
          <p:nvPr/>
        </p:nvSpPr>
        <p:spPr>
          <a:xfrm>
            <a:off x="4385295" y="6149379"/>
            <a:ext cx="4301381" cy="36929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rocks impact my life?</a:t>
            </a:r>
            <a:endParaRPr b="0" i="0" sz="1800" u="none" cap="none" strike="noStrike">
              <a:solidFill>
                <a:srgbClr val="000000"/>
              </a:solidFill>
              <a:latin typeface="Arial"/>
              <a:ea typeface="Arial"/>
              <a:cs typeface="Arial"/>
              <a:sym typeface="Arial"/>
            </a:endParaRPr>
          </a:p>
        </p:txBody>
      </p:sp>
      <p:sp>
        <p:nvSpPr>
          <p:cNvPr id="605" name="Google Shape;605;g25e11802ac4_0_2108"/>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Rocks</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3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12" name="Google Shape;612;p3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13" name="Google Shape;613;p37"/>
          <p:cNvCxnSpPr>
            <a:stCxn id="614" idx="4"/>
            <a:endCxn id="61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15" name="Google Shape;615;p3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16" name="Google Shape;616;p3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14" name="Google Shape;614;p3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7" name="Google Shape;617;p37"/>
          <p:cNvSpPr txBox="1"/>
          <p:nvPr/>
        </p:nvSpPr>
        <p:spPr>
          <a:xfrm>
            <a:off x="626731" y="3557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rocks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18" name="Google Shape;618;p37"/>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19" name="Google Shape;619;p37"/>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20" name="Google Shape;620;p37"/>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21" name="Google Shape;621;p37"/>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22" name="Google Shape;622;p37"/>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23" name="Google Shape;623;p37"/>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24" name="Google Shape;624;p37"/>
          <p:cNvSpPr txBox="1"/>
          <p:nvPr/>
        </p:nvSpPr>
        <p:spPr>
          <a:xfrm>
            <a:off x="1073532" y="5269290"/>
            <a:ext cx="78741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Fossils</a:t>
            </a:r>
            <a:endParaRPr/>
          </a:p>
        </p:txBody>
      </p:sp>
      <p:sp>
        <p:nvSpPr>
          <p:cNvPr id="625" name="Google Shape;625;p37"/>
          <p:cNvSpPr txBox="1"/>
          <p:nvPr/>
        </p:nvSpPr>
        <p:spPr>
          <a:xfrm>
            <a:off x="1073532" y="4237885"/>
            <a:ext cx="7874100" cy="4985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Something we grow in a lab</a:t>
            </a:r>
            <a:endParaRPr/>
          </a:p>
        </p:txBody>
      </p:sp>
      <p:sp>
        <p:nvSpPr>
          <p:cNvPr id="626" name="Google Shape;626;p37"/>
          <p:cNvSpPr txBox="1"/>
          <p:nvPr/>
        </p:nvSpPr>
        <p:spPr>
          <a:xfrm>
            <a:off x="1073532" y="2032791"/>
            <a:ext cx="7874100" cy="4985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 solid collection of minerals</a:t>
            </a:r>
            <a:endParaRPr b="0" i="0" sz="2400" u="none" cap="none" strike="noStrike">
              <a:solidFill>
                <a:srgbClr val="434343"/>
              </a:solidFill>
              <a:latin typeface="Arial"/>
              <a:ea typeface="Arial"/>
              <a:cs typeface="Arial"/>
              <a:sym typeface="Arial"/>
            </a:endParaRPr>
          </a:p>
        </p:txBody>
      </p:sp>
      <p:sp>
        <p:nvSpPr>
          <p:cNvPr id="627" name="Google Shape;627;p37"/>
          <p:cNvSpPr txBox="1"/>
          <p:nvPr/>
        </p:nvSpPr>
        <p:spPr>
          <a:xfrm>
            <a:off x="1073532" y="3037597"/>
            <a:ext cx="78741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 collection of crystals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3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34" name="Google Shape;634;p3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35" name="Google Shape;635;p38"/>
          <p:cNvCxnSpPr>
            <a:stCxn id="636" idx="4"/>
            <a:endCxn id="63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37" name="Google Shape;637;p3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38" name="Google Shape;638;p3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36" name="Google Shape;636;p3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9" name="Google Shape;639;p38"/>
          <p:cNvSpPr txBox="1"/>
          <p:nvPr/>
        </p:nvSpPr>
        <p:spPr>
          <a:xfrm>
            <a:off x="626731" y="3557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rocks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40" name="Google Shape;640;p38"/>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41" name="Google Shape;641;p38"/>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42" name="Google Shape;642;p38"/>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43" name="Google Shape;643;p38"/>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44" name="Google Shape;644;p38"/>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45" name="Google Shape;645;p38"/>
          <p:cNvSpPr txBox="1"/>
          <p:nvPr/>
        </p:nvSpPr>
        <p:spPr>
          <a:xfrm>
            <a:off x="1073532" y="5269290"/>
            <a:ext cx="78741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Fossils</a:t>
            </a:r>
            <a:endParaRPr/>
          </a:p>
        </p:txBody>
      </p:sp>
      <p:sp>
        <p:nvSpPr>
          <p:cNvPr id="646" name="Google Shape;646;p38"/>
          <p:cNvSpPr txBox="1"/>
          <p:nvPr/>
        </p:nvSpPr>
        <p:spPr>
          <a:xfrm>
            <a:off x="1073532" y="4237885"/>
            <a:ext cx="7874100" cy="4985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Something we grow in a lab</a:t>
            </a:r>
            <a:endParaRPr/>
          </a:p>
        </p:txBody>
      </p:sp>
      <p:sp>
        <p:nvSpPr>
          <p:cNvPr id="647" name="Google Shape;647;p38"/>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48" name="Google Shape;648;p38"/>
          <p:cNvSpPr txBox="1"/>
          <p:nvPr/>
        </p:nvSpPr>
        <p:spPr>
          <a:xfrm>
            <a:off x="1073532" y="2032791"/>
            <a:ext cx="7874100" cy="4985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 solid collection of minerals</a:t>
            </a:r>
            <a:endParaRPr b="0" i="0" sz="2400" u="none" cap="none" strike="noStrike">
              <a:solidFill>
                <a:srgbClr val="434343"/>
              </a:solidFill>
              <a:latin typeface="Arial"/>
              <a:ea typeface="Arial"/>
              <a:cs typeface="Arial"/>
              <a:sym typeface="Arial"/>
            </a:endParaRPr>
          </a:p>
        </p:txBody>
      </p:sp>
      <p:sp>
        <p:nvSpPr>
          <p:cNvPr id="649" name="Google Shape;649;p38"/>
          <p:cNvSpPr txBox="1"/>
          <p:nvPr/>
        </p:nvSpPr>
        <p:spPr>
          <a:xfrm>
            <a:off x="1073532" y="3037597"/>
            <a:ext cx="78741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 collection of crystals</a:t>
            </a:r>
            <a:endParaRPr/>
          </a:p>
        </p:txBody>
      </p:sp>
      <p:sp>
        <p:nvSpPr>
          <p:cNvPr id="650" name="Google Shape;650;p38"/>
          <p:cNvSpPr/>
          <p:nvPr/>
        </p:nvSpPr>
        <p:spPr>
          <a:xfrm>
            <a:off x="239387" y="1707784"/>
            <a:ext cx="8443500" cy="1015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pic>
        <p:nvPicPr>
          <p:cNvPr descr="Shale Rock: Geology, Composition, Uses" id="656" name="Google Shape;656;p39"/>
          <p:cNvPicPr preferRelativeResize="0"/>
          <p:nvPr/>
        </p:nvPicPr>
        <p:blipFill rotWithShape="1">
          <a:blip r:embed="rId3">
            <a:alphaModFix/>
          </a:blip>
          <a:srcRect b="0" l="0" r="0" t="0"/>
          <a:stretch/>
        </p:blipFill>
        <p:spPr>
          <a:xfrm>
            <a:off x="5027749" y="1014446"/>
            <a:ext cx="3207590" cy="2288192"/>
          </a:xfrm>
          <a:prstGeom prst="rect">
            <a:avLst/>
          </a:prstGeom>
          <a:noFill/>
          <a:ln>
            <a:noFill/>
          </a:ln>
        </p:spPr>
      </p:pic>
      <p:sp>
        <p:nvSpPr>
          <p:cNvPr id="657" name="Google Shape;657;p3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58" name="Google Shape;658;p3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59" name="Google Shape;659;p39"/>
          <p:cNvCxnSpPr>
            <a:stCxn id="660" idx="4"/>
            <a:endCxn id="65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61" name="Google Shape;661;p3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62" name="Google Shape;662;p3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60" name="Google Shape;660;p3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3" name="Google Shape;663;p39"/>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64" name="Google Shape;664;p39"/>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65" name="Google Shape;665;p39"/>
          <p:cNvCxnSpPr>
            <a:stCxn id="666" idx="4"/>
            <a:endCxn id="663"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67" name="Google Shape;667;p39"/>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68" name="Google Shape;668;p39"/>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69" name="Google Shape;669;p39"/>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70" name="Google Shape;670;p39"/>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66" name="Google Shape;666;p39"/>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1" name="Google Shape;671;p39"/>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72" name="Google Shape;672;p39"/>
          <p:cNvSpPr txBox="1"/>
          <p:nvPr/>
        </p:nvSpPr>
        <p:spPr>
          <a:xfrm>
            <a:off x="4385295" y="6149379"/>
            <a:ext cx="4301381" cy="36929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rocks impact my life?</a:t>
            </a:r>
            <a:endParaRPr b="0" i="0" sz="1800" u="none" cap="none" strike="noStrike">
              <a:solidFill>
                <a:srgbClr val="000000"/>
              </a:solidFill>
              <a:latin typeface="Arial"/>
              <a:ea typeface="Arial"/>
              <a:cs typeface="Arial"/>
              <a:sym typeface="Arial"/>
            </a:endParaRPr>
          </a:p>
        </p:txBody>
      </p:sp>
      <p:sp>
        <p:nvSpPr>
          <p:cNvPr id="673" name="Google Shape;673;p39"/>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Rocks</a:t>
            </a:r>
            <a:endParaRPr b="0" i="0" sz="700" u="none" cap="none" strike="noStrike">
              <a:solidFill>
                <a:srgbClr val="000000"/>
              </a:solidFill>
              <a:latin typeface="Arial"/>
              <a:ea typeface="Arial"/>
              <a:cs typeface="Arial"/>
              <a:sym typeface="Arial"/>
            </a:endParaRPr>
          </a:p>
        </p:txBody>
      </p:sp>
      <p:sp>
        <p:nvSpPr>
          <p:cNvPr id="674" name="Google Shape;674;p39"/>
          <p:cNvSpPr txBox="1"/>
          <p:nvPr/>
        </p:nvSpPr>
        <p:spPr>
          <a:xfrm>
            <a:off x="654444" y="1206300"/>
            <a:ext cx="3163800" cy="90482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 solid collection of minerals</a:t>
            </a:r>
            <a:endParaRPr b="0" i="0" sz="2400" u="none" cap="none" strike="noStrike">
              <a:solidFill>
                <a:srgbClr val="434343"/>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4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81" name="Google Shape;681;p4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82" name="Google Shape;682;p40"/>
          <p:cNvCxnSpPr>
            <a:stCxn id="683" idx="4"/>
            <a:endCxn id="68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84" name="Google Shape;684;p4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85" name="Google Shape;685;p4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83" name="Google Shape;683;p4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6" name="Google Shape;686;p40"/>
          <p:cNvSpPr txBox="1"/>
          <p:nvPr/>
        </p:nvSpPr>
        <p:spPr>
          <a:xfrm>
            <a:off x="738131" y="2684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rock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87" name="Google Shape;687;p40"/>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88" name="Google Shape;688;p40"/>
          <p:cNvSpPr txBox="1"/>
          <p:nvPr/>
        </p:nvSpPr>
        <p:spPr>
          <a:xfrm>
            <a:off x="380509" y="18370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89" name="Google Shape;689;p40"/>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90" name="Google Shape;690;p40"/>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91" name="Google Shape;691;p40"/>
          <p:cNvSpPr txBox="1"/>
          <p:nvPr/>
        </p:nvSpPr>
        <p:spPr>
          <a:xfrm>
            <a:off x="393330" y="4904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92" name="Google Shape;692;p40"/>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93" name="Google Shape;693;p40"/>
          <p:cNvSpPr txBox="1"/>
          <p:nvPr/>
        </p:nvSpPr>
        <p:spPr>
          <a:xfrm>
            <a:off x="1073532" y="1939581"/>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Plastic</a:t>
            </a:r>
            <a:endParaRPr/>
          </a:p>
        </p:txBody>
      </p:sp>
      <p:sp>
        <p:nvSpPr>
          <p:cNvPr id="694" name="Google Shape;694;p40"/>
          <p:cNvSpPr txBox="1"/>
          <p:nvPr/>
        </p:nvSpPr>
        <p:spPr>
          <a:xfrm>
            <a:off x="1073532" y="294417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Mineral</a:t>
            </a:r>
            <a:endParaRPr b="0" i="0" sz="2400" u="none" cap="none" strike="noStrike">
              <a:solidFill>
                <a:schemeClr val="dk1"/>
              </a:solidFill>
              <a:latin typeface="Arial"/>
              <a:ea typeface="Arial"/>
              <a:cs typeface="Arial"/>
              <a:sym typeface="Arial"/>
            </a:endParaRPr>
          </a:p>
        </p:txBody>
      </p:sp>
      <p:sp>
        <p:nvSpPr>
          <p:cNvPr id="695" name="Google Shape;695;p40"/>
          <p:cNvSpPr txBox="1"/>
          <p:nvPr/>
        </p:nvSpPr>
        <p:spPr>
          <a:xfrm>
            <a:off x="1073532" y="4883993"/>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Fossil</a:t>
            </a:r>
            <a:endParaRPr b="0" i="0" sz="2400" u="none" cap="none" strike="noStrike">
              <a:solidFill>
                <a:schemeClr val="dk1"/>
              </a:solidFill>
              <a:latin typeface="Arial"/>
              <a:ea typeface="Arial"/>
              <a:cs typeface="Arial"/>
              <a:sym typeface="Arial"/>
            </a:endParaRPr>
          </a:p>
        </p:txBody>
      </p:sp>
      <p:sp>
        <p:nvSpPr>
          <p:cNvPr id="696" name="Google Shape;696;p40"/>
          <p:cNvSpPr txBox="1"/>
          <p:nvPr/>
        </p:nvSpPr>
        <p:spPr>
          <a:xfrm>
            <a:off x="1073532" y="3879404"/>
            <a:ext cx="7874100" cy="4985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Sandstone</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4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03" name="Google Shape;703;p4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04" name="Google Shape;704;p41"/>
          <p:cNvCxnSpPr>
            <a:stCxn id="705" idx="4"/>
            <a:endCxn id="70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06" name="Google Shape;706;p4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07" name="Google Shape;707;p4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05" name="Google Shape;705;p4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8" name="Google Shape;708;p41"/>
          <p:cNvSpPr txBox="1"/>
          <p:nvPr/>
        </p:nvSpPr>
        <p:spPr>
          <a:xfrm>
            <a:off x="738131" y="2684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rock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709" name="Google Shape;709;p41"/>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10" name="Google Shape;710;p41"/>
          <p:cNvSpPr txBox="1"/>
          <p:nvPr/>
        </p:nvSpPr>
        <p:spPr>
          <a:xfrm>
            <a:off x="380509" y="18370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11" name="Google Shape;711;p41"/>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12" name="Google Shape;712;p41"/>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13" name="Google Shape;713;p41"/>
          <p:cNvSpPr txBox="1"/>
          <p:nvPr/>
        </p:nvSpPr>
        <p:spPr>
          <a:xfrm>
            <a:off x="393330" y="4904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14" name="Google Shape;714;p41"/>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15" name="Google Shape;715;p41"/>
          <p:cNvSpPr txBox="1"/>
          <p:nvPr/>
        </p:nvSpPr>
        <p:spPr>
          <a:xfrm>
            <a:off x="1073532" y="1939581"/>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Plastic</a:t>
            </a:r>
            <a:endParaRPr/>
          </a:p>
        </p:txBody>
      </p:sp>
      <p:sp>
        <p:nvSpPr>
          <p:cNvPr id="716" name="Google Shape;716;p41"/>
          <p:cNvSpPr txBox="1"/>
          <p:nvPr/>
        </p:nvSpPr>
        <p:spPr>
          <a:xfrm>
            <a:off x="1073532" y="294417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Mineral</a:t>
            </a:r>
            <a:endParaRPr b="0" i="0" sz="2400" u="none" cap="none" strike="noStrike">
              <a:solidFill>
                <a:schemeClr val="dk1"/>
              </a:solidFill>
              <a:latin typeface="Arial"/>
              <a:ea typeface="Arial"/>
              <a:cs typeface="Arial"/>
              <a:sym typeface="Arial"/>
            </a:endParaRPr>
          </a:p>
        </p:txBody>
      </p:sp>
      <p:sp>
        <p:nvSpPr>
          <p:cNvPr id="717" name="Google Shape;717;p41"/>
          <p:cNvSpPr txBox="1"/>
          <p:nvPr/>
        </p:nvSpPr>
        <p:spPr>
          <a:xfrm>
            <a:off x="1073532" y="4883993"/>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Fossil</a:t>
            </a:r>
            <a:endParaRPr b="0" i="0" sz="2400" u="none" cap="none" strike="noStrike">
              <a:solidFill>
                <a:schemeClr val="dk1"/>
              </a:solidFill>
              <a:latin typeface="Arial"/>
              <a:ea typeface="Arial"/>
              <a:cs typeface="Arial"/>
              <a:sym typeface="Arial"/>
            </a:endParaRPr>
          </a:p>
        </p:txBody>
      </p:sp>
      <p:sp>
        <p:nvSpPr>
          <p:cNvPr id="718" name="Google Shape;718;p41"/>
          <p:cNvSpPr txBox="1"/>
          <p:nvPr/>
        </p:nvSpPr>
        <p:spPr>
          <a:xfrm>
            <a:off x="1073532" y="3879404"/>
            <a:ext cx="7874100" cy="4985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Sandstone</a:t>
            </a:r>
            <a:endParaRPr b="0" i="0" sz="2400" u="none" cap="none" strike="noStrike">
              <a:solidFill>
                <a:schemeClr val="dk1"/>
              </a:solidFill>
              <a:latin typeface="Arial"/>
              <a:ea typeface="Arial"/>
              <a:cs typeface="Arial"/>
              <a:sym typeface="Arial"/>
            </a:endParaRPr>
          </a:p>
        </p:txBody>
      </p:sp>
      <p:sp>
        <p:nvSpPr>
          <p:cNvPr id="719" name="Google Shape;719;p41"/>
          <p:cNvSpPr/>
          <p:nvPr/>
        </p:nvSpPr>
        <p:spPr>
          <a:xfrm>
            <a:off x="153472" y="3782903"/>
            <a:ext cx="4021500" cy="831000"/>
          </a:xfrm>
          <a:prstGeom prst="roundRect">
            <a:avLst>
              <a:gd fmla="val 16667" name="adj"/>
            </a:avLst>
          </a:prstGeom>
          <a:noFill/>
          <a:ln cap="flat" cmpd="sng" w="666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pic>
        <p:nvPicPr>
          <p:cNvPr descr="Shale Rock: Geology, Composition, Uses" id="725" name="Google Shape;725;p42"/>
          <p:cNvPicPr preferRelativeResize="0"/>
          <p:nvPr/>
        </p:nvPicPr>
        <p:blipFill rotWithShape="1">
          <a:blip r:embed="rId3">
            <a:alphaModFix/>
          </a:blip>
          <a:srcRect b="0" l="0" r="0" t="0"/>
          <a:stretch/>
        </p:blipFill>
        <p:spPr>
          <a:xfrm>
            <a:off x="5027749" y="1014446"/>
            <a:ext cx="3207590" cy="2288192"/>
          </a:xfrm>
          <a:prstGeom prst="rect">
            <a:avLst/>
          </a:prstGeom>
          <a:noFill/>
          <a:ln>
            <a:noFill/>
          </a:ln>
        </p:spPr>
      </p:pic>
      <p:sp>
        <p:nvSpPr>
          <p:cNvPr id="726" name="Google Shape;726;p4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7" name="Google Shape;727;p4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28" name="Google Shape;728;p42"/>
          <p:cNvCxnSpPr>
            <a:stCxn id="729" idx="4"/>
            <a:endCxn id="72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30" name="Google Shape;730;p4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31" name="Google Shape;731;p4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29" name="Google Shape;729;p4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2" name="Google Shape;732;p42"/>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33" name="Google Shape;733;p42"/>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34" name="Google Shape;734;p42"/>
          <p:cNvCxnSpPr>
            <a:stCxn id="735" idx="4"/>
            <a:endCxn id="732"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36" name="Google Shape;736;p42"/>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37" name="Google Shape;737;p42"/>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38" name="Google Shape;738;p42"/>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39" name="Google Shape;739;p42"/>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35" name="Google Shape;735;p42"/>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0" name="Google Shape;740;p42"/>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41" name="Google Shape;741;p42"/>
          <p:cNvSpPr txBox="1"/>
          <p:nvPr/>
        </p:nvSpPr>
        <p:spPr>
          <a:xfrm>
            <a:off x="4385295" y="6149379"/>
            <a:ext cx="4301381" cy="36929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rocks impact my life?</a:t>
            </a:r>
            <a:endParaRPr b="0" i="0" sz="1800" u="none" cap="none" strike="noStrike">
              <a:solidFill>
                <a:srgbClr val="000000"/>
              </a:solidFill>
              <a:latin typeface="Arial"/>
              <a:ea typeface="Arial"/>
              <a:cs typeface="Arial"/>
              <a:sym typeface="Arial"/>
            </a:endParaRPr>
          </a:p>
        </p:txBody>
      </p:sp>
      <p:sp>
        <p:nvSpPr>
          <p:cNvPr id="742" name="Google Shape;742;p42"/>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Rocks</a:t>
            </a:r>
            <a:endParaRPr b="0" i="0" sz="700" u="none" cap="none" strike="noStrike">
              <a:solidFill>
                <a:srgbClr val="000000"/>
              </a:solidFill>
              <a:latin typeface="Arial"/>
              <a:ea typeface="Arial"/>
              <a:cs typeface="Arial"/>
              <a:sym typeface="Arial"/>
            </a:endParaRPr>
          </a:p>
        </p:txBody>
      </p:sp>
      <p:sp>
        <p:nvSpPr>
          <p:cNvPr id="743" name="Google Shape;743;p42"/>
          <p:cNvSpPr txBox="1"/>
          <p:nvPr/>
        </p:nvSpPr>
        <p:spPr>
          <a:xfrm>
            <a:off x="654444" y="1206300"/>
            <a:ext cx="3163800" cy="90482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 solid collection of minerals</a:t>
            </a:r>
            <a:endParaRPr b="0" i="0" sz="2400" u="none" cap="none" strike="noStrike">
              <a:solidFill>
                <a:srgbClr val="434343"/>
              </a:solidFill>
              <a:latin typeface="Arial"/>
              <a:ea typeface="Arial"/>
              <a:cs typeface="Arial"/>
              <a:sym typeface="Arial"/>
            </a:endParaRPr>
          </a:p>
        </p:txBody>
      </p:sp>
      <p:sp>
        <p:nvSpPr>
          <p:cNvPr id="744" name="Google Shape;744;p42"/>
          <p:cNvSpPr txBox="1"/>
          <p:nvPr/>
        </p:nvSpPr>
        <p:spPr>
          <a:xfrm>
            <a:off x="678272" y="4822385"/>
            <a:ext cx="3163800" cy="4985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Sandstone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g27e576c1a67_0_124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1" name="Google Shape;751;g27e576c1a67_0_124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52" name="Google Shape;752;g27e576c1a67_0_1241"/>
          <p:cNvCxnSpPr>
            <a:stCxn id="753" idx="4"/>
            <a:endCxn id="75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54" name="Google Shape;754;g27e576c1a67_0_124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55" name="Google Shape;755;g27e576c1a67_0_124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53" name="Google Shape;753;g27e576c1a67_0_124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6" name="Google Shape;756;g27e576c1a67_0_1241"/>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57" name="Google Shape;757;g27e576c1a67_0_1241"/>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58" name="Google Shape;758;g27e576c1a67_0_1241"/>
          <p:cNvSpPr txBox="1"/>
          <p:nvPr/>
        </p:nvSpPr>
        <p:spPr>
          <a:xfrm>
            <a:off x="1093200" y="4229695"/>
            <a:ext cx="78741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400" u="none" cap="none" strike="noStrike">
                <a:solidFill>
                  <a:schemeClr val="dk1"/>
                </a:solidFill>
                <a:latin typeface="Arial"/>
                <a:ea typeface="Arial"/>
                <a:cs typeface="Arial"/>
                <a:sym typeface="Arial"/>
              </a:rPr>
              <a:t>Rocks directly influence the weather in an area. </a:t>
            </a:r>
            <a:endParaRPr/>
          </a:p>
        </p:txBody>
      </p:sp>
      <p:sp>
        <p:nvSpPr>
          <p:cNvPr id="759" name="Google Shape;759;g27e576c1a67_0_1241"/>
          <p:cNvSpPr txBox="1"/>
          <p:nvPr/>
        </p:nvSpPr>
        <p:spPr>
          <a:xfrm>
            <a:off x="1073532" y="2901363"/>
            <a:ext cx="7874100" cy="90482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400" u="none" cap="none" strike="noStrike">
                <a:solidFill>
                  <a:schemeClr val="dk1"/>
                </a:solidFill>
                <a:latin typeface="Arial"/>
                <a:ea typeface="Arial"/>
                <a:cs typeface="Arial"/>
                <a:sym typeface="Arial"/>
              </a:rPr>
              <a:t>Rocks contribute to the creation of new internet technologies.</a:t>
            </a:r>
            <a:endParaRPr/>
          </a:p>
        </p:txBody>
      </p:sp>
      <p:sp>
        <p:nvSpPr>
          <p:cNvPr id="760" name="Google Shape;760;g27e576c1a67_0_1241"/>
          <p:cNvSpPr txBox="1"/>
          <p:nvPr/>
        </p:nvSpPr>
        <p:spPr>
          <a:xfrm>
            <a:off x="1166884" y="1913247"/>
            <a:ext cx="7977000"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Rocks provide the materials for building construction and foundations for homes, schools, and structures. </a:t>
            </a:r>
            <a:endParaRPr b="0" i="0" sz="2400" u="none" cap="none" strike="noStrike">
              <a:solidFill>
                <a:schemeClr val="dk1"/>
              </a:solidFill>
              <a:latin typeface="Arial"/>
              <a:ea typeface="Arial"/>
              <a:cs typeface="Arial"/>
              <a:sym typeface="Arial"/>
            </a:endParaRPr>
          </a:p>
        </p:txBody>
      </p:sp>
      <p:sp>
        <p:nvSpPr>
          <p:cNvPr id="761" name="Google Shape;761;g27e576c1a67_0_1241"/>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62" name="Google Shape;762;g27e576c1a67_0_1241"/>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63" name="Google Shape;763;g27e576c1a67_0_1241"/>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64" name="Google Shape;764;g27e576c1a67_0_1241"/>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65" name="Google Shape;765;g27e576c1a67_0_1241"/>
          <p:cNvSpPr txBox="1"/>
          <p:nvPr/>
        </p:nvSpPr>
        <p:spPr>
          <a:xfrm>
            <a:off x="1073532" y="5525551"/>
            <a:ext cx="78741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400" u="none" cap="none" strike="noStrike">
                <a:solidFill>
                  <a:schemeClr val="dk1"/>
                </a:solidFill>
                <a:latin typeface="Arial"/>
                <a:ea typeface="Arial"/>
                <a:cs typeface="Arial"/>
                <a:sym typeface="Arial"/>
              </a:rPr>
              <a:t>Rocks provide us new minerals to use. </a:t>
            </a:r>
            <a:endParaRPr/>
          </a:p>
        </p:txBody>
      </p:sp>
      <p:sp>
        <p:nvSpPr>
          <p:cNvPr id="766" name="Google Shape;766;g27e576c1a67_0_1241"/>
          <p:cNvSpPr txBox="1"/>
          <p:nvPr/>
        </p:nvSpPr>
        <p:spPr>
          <a:xfrm>
            <a:off x="626730" y="355701"/>
            <a:ext cx="8517269" cy="1000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2900" u="none" cap="none" strike="noStrike">
                <a:solidFill>
                  <a:srgbClr val="000000"/>
                </a:solidFill>
                <a:latin typeface="Calibri"/>
                <a:ea typeface="Calibri"/>
                <a:cs typeface="Calibri"/>
                <a:sym typeface="Calibri"/>
              </a:rPr>
              <a:t>Choose the correct response for </a:t>
            </a:r>
            <a:r>
              <a:rPr b="0" i="1" lang="en-US" sz="2900" u="none" cap="none" strike="noStrike">
                <a:solidFill>
                  <a:srgbClr val="000000"/>
                </a:solidFill>
                <a:latin typeface="Calibri"/>
                <a:ea typeface="Calibri"/>
                <a:cs typeface="Calibri"/>
                <a:sym typeface="Calibri"/>
              </a:rPr>
              <a:t>“how do rocks impact my life?” </a:t>
            </a:r>
            <a:r>
              <a:rPr b="0" i="0" lang="en-US" sz="2900" u="none" cap="none" strike="noStrike">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ph type="ctrTitle"/>
          </p:nvPr>
        </p:nvSpPr>
        <p:spPr>
          <a:xfrm>
            <a:off x="1061801" y="318641"/>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Inner Core</a:t>
            </a:r>
            <a:r>
              <a:rPr lang="en-US" sz="3600"/>
              <a:t>: The innermost layer of the Earth</a:t>
            </a:r>
            <a:endParaRPr/>
          </a:p>
        </p:txBody>
      </p:sp>
      <p:sp>
        <p:nvSpPr>
          <p:cNvPr descr="Rewind" id="151" name="Google Shape;151;p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he Earth's Core Is Still A Big Mystery And Here Is What We Don't Know  About It." id="152" name="Google Shape;152;p6"/>
          <p:cNvPicPr preferRelativeResize="0"/>
          <p:nvPr/>
        </p:nvPicPr>
        <p:blipFill rotWithShape="1">
          <a:blip r:embed="rId4">
            <a:alphaModFix/>
          </a:blip>
          <a:srcRect b="0" l="0" r="0" t="0"/>
          <a:stretch/>
        </p:blipFill>
        <p:spPr>
          <a:xfrm>
            <a:off x="1346235" y="1971675"/>
            <a:ext cx="6451531" cy="4567684"/>
          </a:xfrm>
          <a:prstGeom prst="rect">
            <a:avLst/>
          </a:prstGeom>
          <a:noFill/>
          <a:ln>
            <a:noFill/>
          </a:ln>
        </p:spPr>
      </p:pic>
      <p:sp>
        <p:nvSpPr>
          <p:cNvPr id="153" name="Google Shape;153;p6"/>
          <p:cNvSpPr/>
          <p:nvPr/>
        </p:nvSpPr>
        <p:spPr>
          <a:xfrm>
            <a:off x="3708400" y="3760217"/>
            <a:ext cx="4089365" cy="495300"/>
          </a:xfrm>
          <a:prstGeom prst="rect">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4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73" name="Google Shape;773;p4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74" name="Google Shape;774;p43"/>
          <p:cNvCxnSpPr>
            <a:stCxn id="775" idx="4"/>
            <a:endCxn id="77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76" name="Google Shape;776;p4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77" name="Google Shape;777;p4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75" name="Google Shape;775;p4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78" name="Google Shape;778;p43"/>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79" name="Google Shape;779;p43"/>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80" name="Google Shape;780;p43"/>
          <p:cNvSpPr txBox="1"/>
          <p:nvPr/>
        </p:nvSpPr>
        <p:spPr>
          <a:xfrm>
            <a:off x="1093200" y="4229695"/>
            <a:ext cx="78741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400" u="none" cap="none" strike="noStrike">
                <a:solidFill>
                  <a:schemeClr val="dk1"/>
                </a:solidFill>
                <a:latin typeface="Arial"/>
                <a:ea typeface="Arial"/>
                <a:cs typeface="Arial"/>
                <a:sym typeface="Arial"/>
              </a:rPr>
              <a:t>Rocks directly influence the weather in an area. </a:t>
            </a:r>
            <a:endParaRPr/>
          </a:p>
        </p:txBody>
      </p:sp>
      <p:sp>
        <p:nvSpPr>
          <p:cNvPr id="781" name="Google Shape;781;p43"/>
          <p:cNvSpPr txBox="1"/>
          <p:nvPr/>
        </p:nvSpPr>
        <p:spPr>
          <a:xfrm>
            <a:off x="1073532" y="2901363"/>
            <a:ext cx="7874100" cy="90482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400" u="none" cap="none" strike="noStrike">
                <a:solidFill>
                  <a:schemeClr val="dk1"/>
                </a:solidFill>
                <a:latin typeface="Arial"/>
                <a:ea typeface="Arial"/>
                <a:cs typeface="Arial"/>
                <a:sym typeface="Arial"/>
              </a:rPr>
              <a:t>Rocks contribute to the creation of new internet technologies.</a:t>
            </a:r>
            <a:endParaRPr/>
          </a:p>
        </p:txBody>
      </p:sp>
      <p:sp>
        <p:nvSpPr>
          <p:cNvPr id="782" name="Google Shape;782;p43"/>
          <p:cNvSpPr txBox="1"/>
          <p:nvPr/>
        </p:nvSpPr>
        <p:spPr>
          <a:xfrm>
            <a:off x="1166884" y="1913247"/>
            <a:ext cx="7977000"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Rocks provide the materials for building construction and foundations for homes, schools, and structures. </a:t>
            </a:r>
            <a:endParaRPr b="0" i="0" sz="2400" u="none" cap="none" strike="noStrike">
              <a:solidFill>
                <a:schemeClr val="dk1"/>
              </a:solidFill>
              <a:latin typeface="Arial"/>
              <a:ea typeface="Arial"/>
              <a:cs typeface="Arial"/>
              <a:sym typeface="Arial"/>
            </a:endParaRPr>
          </a:p>
        </p:txBody>
      </p:sp>
      <p:sp>
        <p:nvSpPr>
          <p:cNvPr id="783" name="Google Shape;783;p43"/>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84" name="Google Shape;784;p43"/>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85" name="Google Shape;785;p43"/>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86" name="Google Shape;786;p43"/>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87" name="Google Shape;787;p43"/>
          <p:cNvSpPr txBox="1"/>
          <p:nvPr/>
        </p:nvSpPr>
        <p:spPr>
          <a:xfrm>
            <a:off x="1073532" y="5525551"/>
            <a:ext cx="78741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400" u="none" cap="none" strike="noStrike">
                <a:solidFill>
                  <a:schemeClr val="dk1"/>
                </a:solidFill>
                <a:latin typeface="Arial"/>
                <a:ea typeface="Arial"/>
                <a:cs typeface="Arial"/>
                <a:sym typeface="Arial"/>
              </a:rPr>
              <a:t>Rocks provide us new minerals to use. </a:t>
            </a:r>
            <a:endParaRPr/>
          </a:p>
        </p:txBody>
      </p:sp>
      <p:sp>
        <p:nvSpPr>
          <p:cNvPr id="788" name="Google Shape;788;p43"/>
          <p:cNvSpPr txBox="1"/>
          <p:nvPr/>
        </p:nvSpPr>
        <p:spPr>
          <a:xfrm>
            <a:off x="626730" y="355701"/>
            <a:ext cx="8517269" cy="1000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2900" u="none" cap="none" strike="noStrike">
                <a:solidFill>
                  <a:srgbClr val="000000"/>
                </a:solidFill>
                <a:latin typeface="Calibri"/>
                <a:ea typeface="Calibri"/>
                <a:cs typeface="Calibri"/>
                <a:sym typeface="Calibri"/>
              </a:rPr>
              <a:t>Choose the correct response for </a:t>
            </a:r>
            <a:r>
              <a:rPr b="0" i="1" lang="en-US" sz="2900" u="none" cap="none" strike="noStrike">
                <a:solidFill>
                  <a:srgbClr val="000000"/>
                </a:solidFill>
                <a:latin typeface="Calibri"/>
                <a:ea typeface="Calibri"/>
                <a:cs typeface="Calibri"/>
                <a:sym typeface="Calibri"/>
              </a:rPr>
              <a:t>“how do rocks impact my life?” </a:t>
            </a:r>
            <a:r>
              <a:rPr b="0" i="0" lang="en-US" sz="2900" u="none" cap="none" strike="noStrike">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789" name="Google Shape;789;p43"/>
          <p:cNvSpPr/>
          <p:nvPr/>
        </p:nvSpPr>
        <p:spPr>
          <a:xfrm>
            <a:off x="362269" y="1839324"/>
            <a:ext cx="8585363" cy="831000"/>
          </a:xfrm>
          <a:prstGeom prst="roundRect">
            <a:avLst>
              <a:gd fmla="val 16667" name="adj"/>
            </a:avLst>
          </a:prstGeom>
          <a:noFill/>
          <a:ln cap="flat" cmpd="sng" w="666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pic>
        <p:nvPicPr>
          <p:cNvPr descr="Shale Rock: Geology, Composition, Uses" id="795" name="Google Shape;795;p44"/>
          <p:cNvPicPr preferRelativeResize="0"/>
          <p:nvPr/>
        </p:nvPicPr>
        <p:blipFill rotWithShape="1">
          <a:blip r:embed="rId3">
            <a:alphaModFix/>
          </a:blip>
          <a:srcRect b="0" l="0" r="0" t="0"/>
          <a:stretch/>
        </p:blipFill>
        <p:spPr>
          <a:xfrm>
            <a:off x="5027749" y="1014446"/>
            <a:ext cx="3207590" cy="2288192"/>
          </a:xfrm>
          <a:prstGeom prst="rect">
            <a:avLst/>
          </a:prstGeom>
          <a:noFill/>
          <a:ln>
            <a:noFill/>
          </a:ln>
        </p:spPr>
      </p:pic>
      <p:sp>
        <p:nvSpPr>
          <p:cNvPr id="796" name="Google Shape;796;p44"/>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97" name="Google Shape;797;p44"/>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98" name="Google Shape;798;p44"/>
          <p:cNvCxnSpPr>
            <a:stCxn id="799" idx="4"/>
            <a:endCxn id="79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00" name="Google Shape;800;p44"/>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01" name="Google Shape;801;p44"/>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99" name="Google Shape;799;p44"/>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2" name="Google Shape;802;p44"/>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803" name="Google Shape;803;p44"/>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804" name="Google Shape;804;p44"/>
          <p:cNvCxnSpPr>
            <a:stCxn id="805" idx="4"/>
            <a:endCxn id="802"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806" name="Google Shape;806;p44"/>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807" name="Google Shape;807;p44"/>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808" name="Google Shape;808;p44"/>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809" name="Google Shape;809;p44"/>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805" name="Google Shape;805;p44"/>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0" name="Google Shape;810;p44"/>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811" name="Google Shape;811;p44"/>
          <p:cNvSpPr txBox="1"/>
          <p:nvPr/>
        </p:nvSpPr>
        <p:spPr>
          <a:xfrm>
            <a:off x="4385295" y="6149379"/>
            <a:ext cx="4301381" cy="36929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rocks impact my life?</a:t>
            </a:r>
            <a:endParaRPr b="0" i="0" sz="1800" u="none" cap="none" strike="noStrike">
              <a:solidFill>
                <a:srgbClr val="000000"/>
              </a:solidFill>
              <a:latin typeface="Arial"/>
              <a:ea typeface="Arial"/>
              <a:cs typeface="Arial"/>
              <a:sym typeface="Arial"/>
            </a:endParaRPr>
          </a:p>
        </p:txBody>
      </p:sp>
      <p:sp>
        <p:nvSpPr>
          <p:cNvPr id="812" name="Google Shape;812;p44"/>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Rocks</a:t>
            </a:r>
            <a:endParaRPr b="0" i="0" sz="700" u="none" cap="none" strike="noStrike">
              <a:solidFill>
                <a:srgbClr val="000000"/>
              </a:solidFill>
              <a:latin typeface="Arial"/>
              <a:ea typeface="Arial"/>
              <a:cs typeface="Arial"/>
              <a:sym typeface="Arial"/>
            </a:endParaRPr>
          </a:p>
        </p:txBody>
      </p:sp>
      <p:sp>
        <p:nvSpPr>
          <p:cNvPr id="813" name="Google Shape;813;p44"/>
          <p:cNvSpPr txBox="1"/>
          <p:nvPr/>
        </p:nvSpPr>
        <p:spPr>
          <a:xfrm>
            <a:off x="5403272" y="4522179"/>
            <a:ext cx="3366600" cy="13233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000" u="none" cap="none" strike="noStrike">
                <a:solidFill>
                  <a:schemeClr val="dk1"/>
                </a:solidFill>
                <a:latin typeface="Arial"/>
                <a:ea typeface="Arial"/>
                <a:cs typeface="Arial"/>
                <a:sym typeface="Arial"/>
              </a:rPr>
              <a:t>Rocks provide the materials for building construction and foundations for homes, schools, and structures. </a:t>
            </a:r>
            <a:endParaRPr/>
          </a:p>
        </p:txBody>
      </p:sp>
      <p:sp>
        <p:nvSpPr>
          <p:cNvPr id="814" name="Google Shape;814;p44"/>
          <p:cNvSpPr txBox="1"/>
          <p:nvPr/>
        </p:nvSpPr>
        <p:spPr>
          <a:xfrm>
            <a:off x="654444" y="1206300"/>
            <a:ext cx="3163800" cy="90482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 solid collection of minerals</a:t>
            </a:r>
            <a:endParaRPr b="0" i="0" sz="2400" u="none" cap="none" strike="noStrike">
              <a:solidFill>
                <a:srgbClr val="434343"/>
              </a:solidFill>
              <a:latin typeface="Arial"/>
              <a:ea typeface="Arial"/>
              <a:cs typeface="Arial"/>
              <a:sym typeface="Arial"/>
            </a:endParaRPr>
          </a:p>
        </p:txBody>
      </p:sp>
      <p:sp>
        <p:nvSpPr>
          <p:cNvPr id="815" name="Google Shape;815;p44"/>
          <p:cNvSpPr txBox="1"/>
          <p:nvPr/>
        </p:nvSpPr>
        <p:spPr>
          <a:xfrm>
            <a:off x="678272" y="4822385"/>
            <a:ext cx="3163800" cy="4985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Sandstone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52"/>
          <p:cNvSpPr txBox="1"/>
          <p:nvPr/>
        </p:nvSpPr>
        <p:spPr>
          <a:xfrm>
            <a:off x="2585397" y="628581"/>
            <a:ext cx="397320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822" name="Google Shape;822;p52"/>
          <p:cNvSpPr/>
          <p:nvPr/>
        </p:nvSpPr>
        <p:spPr>
          <a:xfrm>
            <a:off x="1928445" y="1500554"/>
            <a:ext cx="5287108"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45"/>
          <p:cNvSpPr txBox="1"/>
          <p:nvPr>
            <p:ph type="ctrTitle"/>
          </p:nvPr>
        </p:nvSpPr>
        <p:spPr>
          <a:xfrm>
            <a:off x="792450" y="308149"/>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Rock:</a:t>
            </a:r>
            <a:r>
              <a:rPr b="1" lang="en-US" sz="3600"/>
              <a:t> </a:t>
            </a:r>
            <a:r>
              <a:rPr lang="en-US" sz="3600"/>
              <a:t>A solid collection of minerals.</a:t>
            </a:r>
            <a:endParaRPr sz="3600"/>
          </a:p>
        </p:txBody>
      </p:sp>
      <p:pic>
        <p:nvPicPr>
          <p:cNvPr descr="What is the Difference Between a Rock and a Mineral? - WorldAtlas" id="829" name="Google Shape;829;p45"/>
          <p:cNvPicPr preferRelativeResize="0"/>
          <p:nvPr/>
        </p:nvPicPr>
        <p:blipFill rotWithShape="1">
          <a:blip r:embed="rId3">
            <a:alphaModFix/>
          </a:blip>
          <a:srcRect b="0" l="0" r="0" t="0"/>
          <a:stretch/>
        </p:blipFill>
        <p:spPr>
          <a:xfrm>
            <a:off x="1149350" y="1913466"/>
            <a:ext cx="6845300" cy="4563533"/>
          </a:xfrm>
          <a:prstGeom prst="rect">
            <a:avLst/>
          </a:prstGeom>
          <a:noFill/>
          <a:ln>
            <a:noFill/>
          </a:ln>
        </p:spPr>
      </p:pic>
      <p:sp>
        <p:nvSpPr>
          <p:cNvPr descr="Rewind" id="830" name="Google Shape;830;p45"/>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pic>
        <p:nvPicPr>
          <p:cNvPr descr="A light bulb with a gear inside&#10;&#10;Description automatically generated" id="835" name="Google Shape;835;p46"/>
          <p:cNvPicPr preferRelativeResize="0"/>
          <p:nvPr/>
        </p:nvPicPr>
        <p:blipFill rotWithShape="1">
          <a:blip r:embed="rId3">
            <a:alphaModFix/>
          </a:blip>
          <a:srcRect b="0" l="0" r="0" t="0"/>
          <a:stretch/>
        </p:blipFill>
        <p:spPr>
          <a:xfrm>
            <a:off x="156940" y="675010"/>
            <a:ext cx="721150" cy="733800"/>
          </a:xfrm>
          <a:prstGeom prst="rect">
            <a:avLst/>
          </a:prstGeom>
          <a:noFill/>
          <a:ln>
            <a:noFill/>
          </a:ln>
        </p:spPr>
      </p:pic>
      <p:sp>
        <p:nvSpPr>
          <p:cNvPr id="836" name="Google Shape;836;p46"/>
          <p:cNvSpPr txBox="1"/>
          <p:nvPr/>
        </p:nvSpPr>
        <p:spPr>
          <a:xfrm>
            <a:off x="1099375" y="746201"/>
            <a:ext cx="7194000" cy="1078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1" i="0" lang="en-US" sz="2700" u="none" cap="none" strike="noStrike">
                <a:solidFill>
                  <a:schemeClr val="dk1"/>
                </a:solidFill>
                <a:latin typeface="Calibri"/>
                <a:ea typeface="Calibri"/>
                <a:cs typeface="Calibri"/>
                <a:sym typeface="Calibri"/>
              </a:rPr>
              <a:t>Big Question: </a:t>
            </a:r>
            <a:r>
              <a:rPr b="0" i="0" lang="en-US" sz="2700" u="none" cap="none" strike="noStrike">
                <a:solidFill>
                  <a:schemeClr val="dk1"/>
                </a:solidFill>
                <a:latin typeface="Calibri"/>
                <a:ea typeface="Calibri"/>
                <a:cs typeface="Calibri"/>
                <a:sym typeface="Calibri"/>
              </a:rPr>
              <a:t>Why are rocks important and how do they affect the world around us?</a:t>
            </a:r>
            <a:endParaRPr/>
          </a:p>
        </p:txBody>
      </p:sp>
      <p:pic>
        <p:nvPicPr>
          <p:cNvPr descr="What is the Difference Between a Rock and a Mineral? - WorldAtlas" id="837" name="Google Shape;837;p46"/>
          <p:cNvPicPr preferRelativeResize="0"/>
          <p:nvPr/>
        </p:nvPicPr>
        <p:blipFill rotWithShape="1">
          <a:blip r:embed="rId4">
            <a:alphaModFix/>
          </a:blip>
          <a:srcRect b="0" l="0" r="0" t="0"/>
          <a:stretch/>
        </p:blipFill>
        <p:spPr>
          <a:xfrm>
            <a:off x="1791251" y="2239075"/>
            <a:ext cx="5810251" cy="387349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47"/>
          <p:cNvSpPr txBox="1"/>
          <p:nvPr/>
        </p:nvSpPr>
        <p:spPr>
          <a:xfrm>
            <a:off x="1001934" y="123860"/>
            <a:ext cx="7140132" cy="8925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200" u="none" cap="none" strike="noStrike">
                <a:solidFill>
                  <a:srgbClr val="FFC000"/>
                </a:solidFill>
                <a:latin typeface="Calibri"/>
                <a:ea typeface="Calibri"/>
                <a:cs typeface="Calibri"/>
                <a:sym typeface="Calibri"/>
              </a:rPr>
              <a:t>What Rock Is It Made of? </a:t>
            </a:r>
            <a:endParaRPr b="0" i="0" sz="5200" u="none" cap="none" strike="noStrike">
              <a:solidFill>
                <a:srgbClr val="000000"/>
              </a:solidFill>
              <a:latin typeface="Arial"/>
              <a:ea typeface="Arial"/>
              <a:cs typeface="Arial"/>
              <a:sym typeface="Arial"/>
            </a:endParaRPr>
          </a:p>
        </p:txBody>
      </p:sp>
      <p:sp>
        <p:nvSpPr>
          <p:cNvPr id="844" name="Google Shape;844;p47"/>
          <p:cNvSpPr txBox="1"/>
          <p:nvPr/>
        </p:nvSpPr>
        <p:spPr>
          <a:xfrm>
            <a:off x="235359" y="1723231"/>
            <a:ext cx="3066300" cy="3970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Have students select an object made of rocks and identify the main rocks the object is made of. Then, have students research into what the rocks are made of e.g., minerals, sediments. Students will share their findings next class.</a:t>
            </a:r>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For example:</a:t>
            </a:r>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The marble countertop – marble (metamorphic rock from limestone) – mostly calcite or dolomite</a:t>
            </a:r>
            <a:endParaRPr/>
          </a:p>
        </p:txBody>
      </p:sp>
      <p:sp>
        <p:nvSpPr>
          <p:cNvPr descr="Laptop" id="845" name="Google Shape;845;p47"/>
          <p:cNvSpPr/>
          <p:nvPr/>
        </p:nvSpPr>
        <p:spPr>
          <a:xfrm>
            <a:off x="44367"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undefined" id="846" name="Google Shape;846;p47"/>
          <p:cNvPicPr preferRelativeResize="0"/>
          <p:nvPr/>
        </p:nvPicPr>
        <p:blipFill rotWithShape="1">
          <a:blip r:embed="rId4">
            <a:alphaModFix/>
          </a:blip>
          <a:srcRect b="0" l="0" r="0" t="0"/>
          <a:stretch/>
        </p:blipFill>
        <p:spPr>
          <a:xfrm>
            <a:off x="3718346" y="1723231"/>
            <a:ext cx="5190295" cy="3411538"/>
          </a:xfrm>
          <a:prstGeom prst="rect">
            <a:avLst/>
          </a:prstGeom>
          <a:noFill/>
          <a:ln>
            <a:noFill/>
          </a:ln>
        </p:spPr>
      </p:pic>
      <p:sp>
        <p:nvSpPr>
          <p:cNvPr id="847" name="Google Shape;847;p47"/>
          <p:cNvSpPr txBox="1"/>
          <p:nvPr/>
        </p:nvSpPr>
        <p:spPr>
          <a:xfrm>
            <a:off x="3896259" y="4693308"/>
            <a:ext cx="4974282" cy="20004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3600"/>
              <a:buFont typeface="Calibri"/>
              <a:buNone/>
            </a:pPr>
            <a:r>
              <a:rPr b="0" i="0" lang="en-US" sz="2200" u="none" cap="none" strike="noStrike">
                <a:solidFill>
                  <a:srgbClr val="000000"/>
                </a:solidFill>
                <a:latin typeface="Arial"/>
                <a:ea typeface="Arial"/>
                <a:cs typeface="Arial"/>
                <a:sym typeface="Arial"/>
              </a:rPr>
              <a:t>The Taj Mahal, a famous mausoleum in India, is completely made of marble.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pic>
        <p:nvPicPr>
          <p:cNvPr id="853" name="Google Shape;853;p62"/>
          <p:cNvPicPr preferRelativeResize="0"/>
          <p:nvPr/>
        </p:nvPicPr>
        <p:blipFill rotWithShape="1">
          <a:blip r:embed="rId3">
            <a:alphaModFix/>
          </a:blip>
          <a:srcRect b="0" l="0" r="0" t="0"/>
          <a:stretch/>
        </p:blipFill>
        <p:spPr>
          <a:xfrm>
            <a:off x="0" y="0"/>
            <a:ext cx="9143067" cy="68580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pic>
        <p:nvPicPr>
          <p:cNvPr descr="IEP Translation – Communication from OSEP regarding the ..." id="858" name="Google Shape;858;p14"/>
          <p:cNvPicPr preferRelativeResize="0"/>
          <p:nvPr/>
        </p:nvPicPr>
        <p:blipFill rotWithShape="1">
          <a:blip r:embed="rId3">
            <a:alphaModFix/>
          </a:blip>
          <a:srcRect b="0" l="0" r="0" t="0"/>
          <a:stretch/>
        </p:blipFill>
        <p:spPr>
          <a:xfrm>
            <a:off x="1782610" y="905274"/>
            <a:ext cx="5748348" cy="904494"/>
          </a:xfrm>
          <a:prstGeom prst="rect">
            <a:avLst/>
          </a:prstGeom>
          <a:noFill/>
          <a:ln>
            <a:noFill/>
          </a:ln>
        </p:spPr>
      </p:pic>
      <p:pic>
        <p:nvPicPr>
          <p:cNvPr descr="United States Department of Education - Wikipedia" id="859" name="Google Shape;859;p14"/>
          <p:cNvPicPr preferRelativeResize="0"/>
          <p:nvPr/>
        </p:nvPicPr>
        <p:blipFill rotWithShape="1">
          <a:blip r:embed="rId4">
            <a:alphaModFix/>
          </a:blip>
          <a:srcRect b="0" l="0" r="0" t="0"/>
          <a:stretch/>
        </p:blipFill>
        <p:spPr>
          <a:xfrm>
            <a:off x="3441843" y="1949759"/>
            <a:ext cx="2164459" cy="2067532"/>
          </a:xfrm>
          <a:prstGeom prst="rect">
            <a:avLst/>
          </a:prstGeom>
          <a:noFill/>
          <a:ln>
            <a:noFill/>
          </a:ln>
        </p:spPr>
      </p:pic>
      <p:pic>
        <p:nvPicPr>
          <p:cNvPr id="860" name="Google Shape;860;p14"/>
          <p:cNvPicPr preferRelativeResize="0"/>
          <p:nvPr/>
        </p:nvPicPr>
        <p:blipFill rotWithShape="1">
          <a:blip r:embed="rId5">
            <a:alphaModFix/>
          </a:blip>
          <a:srcRect b="0" l="0" r="0" t="0"/>
          <a:stretch/>
        </p:blipFill>
        <p:spPr>
          <a:xfrm>
            <a:off x="1017141" y="4236393"/>
            <a:ext cx="7555383" cy="1289764"/>
          </a:xfrm>
          <a:prstGeom prst="rect">
            <a:avLst/>
          </a:prstGeom>
          <a:noFill/>
          <a:ln>
            <a:noFill/>
          </a:ln>
        </p:spPr>
      </p:pic>
      <p:sp>
        <p:nvSpPr>
          <p:cNvPr id="861" name="Google Shape;861;p14"/>
          <p:cNvSpPr txBox="1"/>
          <p:nvPr/>
        </p:nvSpPr>
        <p:spPr>
          <a:xfrm>
            <a:off x="634671" y="180283"/>
            <a:ext cx="78747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This Was Created With Resources From:</a:t>
            </a:r>
            <a:endParaRPr b="0" i="0" sz="1400" u="none" cap="none" strike="noStrike">
              <a:solidFill>
                <a:srgbClr val="000000"/>
              </a:solidFill>
              <a:latin typeface="Arial"/>
              <a:ea typeface="Arial"/>
              <a:cs typeface="Arial"/>
              <a:sym typeface="Arial"/>
            </a:endParaRPr>
          </a:p>
        </p:txBody>
      </p:sp>
      <p:sp>
        <p:nvSpPr>
          <p:cNvPr id="862" name="Google Shape;862;p14"/>
          <p:cNvSpPr txBox="1"/>
          <p:nvPr/>
        </p:nvSpPr>
        <p:spPr>
          <a:xfrm>
            <a:off x="903450" y="5526150"/>
            <a:ext cx="73371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50"/>
              <a:buFont typeface="Arial"/>
              <a:buNone/>
            </a:pPr>
            <a:r>
              <a:rPr b="1" i="0" lang="en-US" sz="1450" u="none" cap="none" strike="noStrike">
                <a:solidFill>
                  <a:srgbClr val="000000"/>
                </a:solidFill>
                <a:latin typeface="Calibri"/>
                <a:ea typeface="Calibri"/>
                <a:cs typeface="Calibri"/>
                <a:sym typeface="Calibri"/>
              </a:rPr>
              <a:t>Questions or Comments</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t/>
            </a:r>
            <a:endParaRPr b="1" i="0" sz="145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 Michael Kennedy, Ph.D.          MKennedy@Virginia.edu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Rachel L Kunemund, Ph.D.	             rk8vm@virginia.edu</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ph type="ctrTitle"/>
          </p:nvPr>
        </p:nvSpPr>
        <p:spPr>
          <a:xfrm>
            <a:off x="1061801" y="318641"/>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Outer Core</a:t>
            </a:r>
            <a:r>
              <a:rPr lang="en-US" sz="3600"/>
              <a:t>: The third layer of the Earth made of liquid iron and nickel</a:t>
            </a:r>
            <a:endParaRPr/>
          </a:p>
        </p:txBody>
      </p:sp>
      <p:sp>
        <p:nvSpPr>
          <p:cNvPr descr="Rewind" id="160" name="Google Shape;160;p7"/>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obing Question: What heats the earth's core?" id="161" name="Google Shape;161;p7"/>
          <p:cNvPicPr preferRelativeResize="0"/>
          <p:nvPr/>
        </p:nvPicPr>
        <p:blipFill rotWithShape="1">
          <a:blip r:embed="rId4">
            <a:alphaModFix/>
          </a:blip>
          <a:srcRect b="0" l="0" r="0" t="0"/>
          <a:stretch/>
        </p:blipFill>
        <p:spPr>
          <a:xfrm>
            <a:off x="2102526" y="1797049"/>
            <a:ext cx="4938949" cy="4938949"/>
          </a:xfrm>
          <a:prstGeom prst="rect">
            <a:avLst/>
          </a:prstGeom>
          <a:noFill/>
          <a:ln>
            <a:noFill/>
          </a:ln>
        </p:spPr>
      </p:pic>
      <p:sp>
        <p:nvSpPr>
          <p:cNvPr id="162" name="Google Shape;162;p7"/>
          <p:cNvSpPr/>
          <p:nvPr/>
        </p:nvSpPr>
        <p:spPr>
          <a:xfrm>
            <a:off x="3670300" y="3429000"/>
            <a:ext cx="571500" cy="711200"/>
          </a:xfrm>
          <a:prstGeom prst="rect">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7e576c1a67_0_0"/>
          <p:cNvSpPr txBox="1"/>
          <p:nvPr>
            <p:ph type="ctrTitle"/>
          </p:nvPr>
        </p:nvSpPr>
        <p:spPr>
          <a:xfrm>
            <a:off x="1061801" y="318641"/>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Mantle</a:t>
            </a:r>
            <a:r>
              <a:rPr b="1" lang="en-US" sz="3600"/>
              <a:t>: </a:t>
            </a:r>
            <a:r>
              <a:rPr lang="en-US" sz="3600"/>
              <a:t>The layer of rock between the crust and the outer core</a:t>
            </a:r>
            <a:endParaRPr sz="3600"/>
          </a:p>
        </p:txBody>
      </p:sp>
      <p:sp>
        <p:nvSpPr>
          <p:cNvPr descr="Rewind" id="169" name="Google Shape;169;g27e576c1a67_0_0"/>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Ecosystem - Toppr-guides" id="170" name="Google Shape;170;g27e576c1a67_0_0"/>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The Earth's Core Is Still A Big Mystery And Here Is What We Don't Know  About It." id="171" name="Google Shape;171;g27e576c1a67_0_0"/>
          <p:cNvPicPr preferRelativeResize="0"/>
          <p:nvPr/>
        </p:nvPicPr>
        <p:blipFill rotWithShape="1">
          <a:blip r:embed="rId4">
            <a:alphaModFix/>
          </a:blip>
          <a:srcRect b="0" l="0" r="0" t="0"/>
          <a:stretch/>
        </p:blipFill>
        <p:spPr>
          <a:xfrm>
            <a:off x="1346235" y="1971675"/>
            <a:ext cx="6451531" cy="4567684"/>
          </a:xfrm>
          <a:prstGeom prst="rect">
            <a:avLst/>
          </a:prstGeom>
          <a:noFill/>
          <a:ln>
            <a:noFill/>
          </a:ln>
        </p:spPr>
      </p:pic>
      <p:sp>
        <p:nvSpPr>
          <p:cNvPr id="172" name="Google Shape;172;g27e576c1a67_0_0"/>
          <p:cNvSpPr/>
          <p:nvPr/>
        </p:nvSpPr>
        <p:spPr>
          <a:xfrm>
            <a:off x="4127500" y="2550170"/>
            <a:ext cx="3289301" cy="495300"/>
          </a:xfrm>
          <a:prstGeom prst="rect">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8"/>
          <p:cNvSpPr txBox="1"/>
          <p:nvPr>
            <p:ph type="ctrTitle"/>
          </p:nvPr>
        </p:nvSpPr>
        <p:spPr>
          <a:xfrm>
            <a:off x="1061801" y="318641"/>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Crust</a:t>
            </a:r>
            <a:r>
              <a:rPr b="1" lang="en-US" sz="3600"/>
              <a:t>: </a:t>
            </a:r>
            <a:r>
              <a:rPr lang="en-US" sz="3600"/>
              <a:t>The outermost shell of the Earth</a:t>
            </a:r>
            <a:endParaRPr/>
          </a:p>
        </p:txBody>
      </p:sp>
      <p:sp>
        <p:nvSpPr>
          <p:cNvPr descr="Rewind" id="179" name="Google Shape;179;p8"/>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yers Of The Earth: What Lies Beneath Earth's Crust" id="180" name="Google Shape;180;p8"/>
          <p:cNvPicPr preferRelativeResize="0"/>
          <p:nvPr/>
        </p:nvPicPr>
        <p:blipFill rotWithShape="1">
          <a:blip r:embed="rId4">
            <a:alphaModFix/>
          </a:blip>
          <a:srcRect b="9496" l="9358" r="9359" t="10108"/>
          <a:stretch/>
        </p:blipFill>
        <p:spPr>
          <a:xfrm>
            <a:off x="1822910" y="2184550"/>
            <a:ext cx="5498180" cy="4076699"/>
          </a:xfrm>
          <a:prstGeom prst="rect">
            <a:avLst/>
          </a:prstGeom>
          <a:noFill/>
          <a:ln>
            <a:noFill/>
          </a:ln>
        </p:spPr>
      </p:pic>
      <p:sp>
        <p:nvSpPr>
          <p:cNvPr id="181" name="Google Shape;181;p8"/>
          <p:cNvSpPr txBox="1"/>
          <p:nvPr/>
        </p:nvSpPr>
        <p:spPr>
          <a:xfrm>
            <a:off x="705310" y="2389816"/>
            <a:ext cx="111760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200" u="none" cap="none" strike="noStrike">
                <a:solidFill>
                  <a:srgbClr val="000000"/>
                </a:solidFill>
                <a:latin typeface="Arial"/>
                <a:ea typeface="Arial"/>
                <a:cs typeface="Arial"/>
                <a:sym typeface="Arial"/>
              </a:rPr>
              <a:t>Crust</a:t>
            </a:r>
            <a:endParaRPr/>
          </a:p>
        </p:txBody>
      </p:sp>
      <p:cxnSp>
        <p:nvCxnSpPr>
          <p:cNvPr id="182" name="Google Shape;182;p8"/>
          <p:cNvCxnSpPr/>
          <p:nvPr/>
        </p:nvCxnSpPr>
        <p:spPr>
          <a:xfrm>
            <a:off x="1358900" y="2820703"/>
            <a:ext cx="1130300" cy="862297"/>
          </a:xfrm>
          <a:prstGeom prst="straightConnector1">
            <a:avLst/>
          </a:prstGeom>
          <a:noFill/>
          <a:ln cap="flat" cmpd="sng" w="57150">
            <a:solidFill>
              <a:srgbClr val="FFC000"/>
            </a:solidFill>
            <a:prstDash val="solid"/>
            <a:round/>
            <a:headEnd len="sm" w="sm" type="none"/>
            <a:tailEnd len="med" w="med" type="stealth"/>
          </a:ln>
          <a:effectLst>
            <a:outerShdw blurRad="40000" rotWithShape="0" dir="5400000" dist="23000">
              <a:srgbClr val="000000">
                <a:alpha val="34901"/>
              </a:srgbClr>
            </a:outerShdw>
          </a:effectLst>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2017-05-16T13:21:17Z</dcterms:created>
  <dc:creator>Michael Kennedy</dc:creator>
</cp:coreProperties>
</file>