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Lst>
  <p:sldSz cy="6858000" cx="9144000"/>
  <p:notesSz cx="6858000" cy="9144000"/>
  <p:embeddedFontLst>
    <p:embeddedFont>
      <p:font typeface="Roboto"/>
      <p:regular r:id="rId66"/>
      <p:bold r:id="rId67"/>
      <p:italic r:id="rId68"/>
      <p:boldItalic r:id="rId69"/>
    </p:embeddedFont>
    <p:embeddedFont>
      <p:font typeface="Poppins"/>
      <p:regular r:id="rId70"/>
      <p:bold r:id="rId71"/>
      <p:italic r:id="rId72"/>
      <p:boldItalic r:id="rId73"/>
    </p:embeddedFont>
    <p:embeddedFont>
      <p:font typeface="Helvetica Neue Light"/>
      <p:regular r:id="rId74"/>
      <p:bold r:id="rId75"/>
      <p:italic r:id="rId76"/>
      <p:boldItalic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78" roundtripDataSignature="AMtx7mjS+7WQHyX39cFI9nnzm9j+4t2E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Poppins-boldItalic.fntdata"/><Relationship Id="rId72" Type="http://schemas.openxmlformats.org/officeDocument/2006/relationships/font" Target="fonts/Poppins-italic.fntdata"/><Relationship Id="rId31" Type="http://schemas.openxmlformats.org/officeDocument/2006/relationships/slide" Target="slides/slide26.xml"/><Relationship Id="rId75" Type="http://schemas.openxmlformats.org/officeDocument/2006/relationships/font" Target="fonts/HelveticaNeueLight-bold.fntdata"/><Relationship Id="rId30" Type="http://schemas.openxmlformats.org/officeDocument/2006/relationships/slide" Target="slides/slide25.xml"/><Relationship Id="rId74" Type="http://schemas.openxmlformats.org/officeDocument/2006/relationships/font" Target="fonts/HelveticaNeueLight-regular.fntdata"/><Relationship Id="rId33" Type="http://schemas.openxmlformats.org/officeDocument/2006/relationships/slide" Target="slides/slide28.xml"/><Relationship Id="rId77" Type="http://schemas.openxmlformats.org/officeDocument/2006/relationships/font" Target="fonts/HelveticaNeueLight-boldItalic.fntdata"/><Relationship Id="rId32" Type="http://schemas.openxmlformats.org/officeDocument/2006/relationships/slide" Target="slides/slide27.xml"/><Relationship Id="rId76" Type="http://schemas.openxmlformats.org/officeDocument/2006/relationships/font" Target="fonts/HelveticaNeueLight-italic.fntdata"/><Relationship Id="rId35" Type="http://schemas.openxmlformats.org/officeDocument/2006/relationships/slide" Target="slides/slide30.xml"/><Relationship Id="rId34" Type="http://schemas.openxmlformats.org/officeDocument/2006/relationships/slide" Target="slides/slide29.xml"/><Relationship Id="rId78" Type="http://customschemas.google.com/relationships/presentationmetadata" Target="metadata"/><Relationship Id="rId71" Type="http://schemas.openxmlformats.org/officeDocument/2006/relationships/font" Target="fonts/Poppins-bold.fntdata"/><Relationship Id="rId70" Type="http://schemas.openxmlformats.org/officeDocument/2006/relationships/font" Target="fonts/Poppins-regular.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Roboto-regular.fntdata"/><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Roboto-italic.fntdata"/><Relationship Id="rId23" Type="http://schemas.openxmlformats.org/officeDocument/2006/relationships/slide" Target="slides/slide18.xml"/><Relationship Id="rId67" Type="http://schemas.openxmlformats.org/officeDocument/2006/relationships/font" Target="fonts/Roboto-bold.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Roboto-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2" name="Google Shape;82;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review the information we have covered already.</a:t>
            </a:r>
            <a:endParaRPr b="0"/>
          </a:p>
        </p:txBody>
      </p:sp>
      <p:sp>
        <p:nvSpPr>
          <p:cNvPr id="185" name="Google Shape;185;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7e576c1a67_0_1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27e576c1a67_0_1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What is the relationship between rocks and minerals?</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25400" marR="0" rtl="0" algn="l">
              <a:lnSpc>
                <a:spcPct val="115000"/>
              </a:lnSpc>
              <a:spcBef>
                <a:spcPts val="0"/>
              </a:spcBef>
              <a:spcAft>
                <a:spcPts val="0"/>
              </a:spcAft>
              <a:buClr>
                <a:schemeClr val="dk1"/>
              </a:buClr>
              <a:buSzPts val="3200"/>
              <a:buFont typeface="Calibri"/>
              <a:buNone/>
            </a:pPr>
            <a:r>
              <a:rPr b="1" lang="en-US" sz="1200">
                <a:solidFill>
                  <a:schemeClr val="dk1"/>
                </a:solidFill>
                <a:latin typeface="Calibri"/>
                <a:ea typeface="Calibri"/>
                <a:cs typeface="Calibri"/>
                <a:sym typeface="Calibri"/>
              </a:rPr>
              <a:t>[C] Rocks are made up of one or more mineral. </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191" name="Google Shape;191;g27e576c1a67_0_1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What is the relationship between rocks and minerals? </a:t>
            </a:r>
            <a:r>
              <a:rPr b="1" lang="en-US">
                <a:solidFill>
                  <a:srgbClr val="FF0000"/>
                </a:solidFill>
              </a:rPr>
              <a:t>Rocks are made up of one or more mineral. </a:t>
            </a:r>
            <a:endParaRPr>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25400" marR="0" rtl="0" algn="l">
              <a:lnSpc>
                <a:spcPct val="115000"/>
              </a:lnSpc>
              <a:spcBef>
                <a:spcPts val="0"/>
              </a:spcBef>
              <a:spcAft>
                <a:spcPts val="0"/>
              </a:spcAft>
              <a:buClr>
                <a:schemeClr val="dk1"/>
              </a:buClr>
              <a:buSzPts val="3200"/>
              <a:buFont typeface="Calibri"/>
              <a:buNone/>
            </a:pPr>
            <a:r>
              <a:rPr b="1" lang="en-US" sz="1200">
                <a:solidFill>
                  <a:schemeClr val="dk1"/>
                </a:solidFill>
                <a:latin typeface="Calibri"/>
                <a:ea typeface="Calibri"/>
                <a:cs typeface="Calibri"/>
                <a:sym typeface="Calibri"/>
              </a:rPr>
              <a:t>[C] Rocks are made up of one or more mineral. </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200" name="Google Shape;200;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Which of the following materials can rocks not be made of?</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25400" marR="0" rtl="0" algn="l">
              <a:lnSpc>
                <a:spcPct val="115000"/>
              </a:lnSpc>
              <a:spcBef>
                <a:spcPts val="0"/>
              </a:spcBef>
              <a:spcAft>
                <a:spcPts val="0"/>
              </a:spcAft>
              <a:buClr>
                <a:schemeClr val="dk1"/>
              </a:buClr>
              <a:buSzPts val="3200"/>
              <a:buFont typeface="Calibri"/>
              <a:buNone/>
            </a:pPr>
            <a:r>
              <a:rPr b="1" lang="en-US" sz="1200">
                <a:solidFill>
                  <a:schemeClr val="dk1"/>
                </a:solidFill>
                <a:latin typeface="Calibri"/>
                <a:ea typeface="Calibri"/>
                <a:cs typeface="Calibri"/>
                <a:sym typeface="Calibri"/>
              </a:rPr>
              <a:t>[D] Fossils</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209" name="Google Shape;209;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Which of the following materials can rocks not be made of?</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25400" marR="0" rtl="0" algn="l">
              <a:lnSpc>
                <a:spcPct val="115000"/>
              </a:lnSpc>
              <a:spcBef>
                <a:spcPts val="0"/>
              </a:spcBef>
              <a:spcAft>
                <a:spcPts val="0"/>
              </a:spcAft>
              <a:buClr>
                <a:schemeClr val="dk1"/>
              </a:buClr>
              <a:buSzPts val="3200"/>
              <a:buFont typeface="Calibri"/>
              <a:buNone/>
            </a:pPr>
            <a:r>
              <a:rPr b="1" lang="en-US" sz="1200">
                <a:solidFill>
                  <a:schemeClr val="dk1"/>
                </a:solidFill>
                <a:latin typeface="Calibri"/>
                <a:ea typeface="Calibri"/>
                <a:cs typeface="Calibri"/>
                <a:sym typeface="Calibri"/>
              </a:rPr>
              <a:t>[D] Fossils</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218" name="Google Shape;218;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we’ve reviewed, let’s define the phrase </a:t>
            </a:r>
            <a:r>
              <a:rPr b="1" lang="en-US"/>
              <a:t>Sedimentary Rock</a:t>
            </a:r>
            <a:endParaRPr/>
          </a:p>
        </p:txBody>
      </p:sp>
      <p:sp>
        <p:nvSpPr>
          <p:cNvPr id="227" name="Google Shape;227;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8c7b7e697c_0_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28c7b7e697c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solidFill>
                  <a:srgbClr val="000000"/>
                </a:solidFill>
                <a:latin typeface="Arial"/>
                <a:ea typeface="Arial"/>
                <a:cs typeface="Arial"/>
                <a:sym typeface="Arial"/>
              </a:rPr>
              <a:t>Sedimentary Rock are rocks that forms by collection of existing rocks or pieces of former living things</a:t>
            </a:r>
            <a:endParaRPr/>
          </a:p>
        </p:txBody>
      </p:sp>
      <p:sp>
        <p:nvSpPr>
          <p:cNvPr id="235" name="Google Shape;235;g28c7b7e697c_0_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244" name="Google Shape;244;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7e576c1a67_0_3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27e576c1a67_0_3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What are </a:t>
            </a:r>
            <a:r>
              <a:rPr b="0" lang="en-US" sz="1200">
                <a:solidFill>
                  <a:schemeClr val="dk1"/>
                </a:solidFill>
                <a:latin typeface="Calibri"/>
                <a:ea typeface="Calibri"/>
                <a:cs typeface="Calibri"/>
                <a:sym typeface="Calibri"/>
              </a:rPr>
              <a:t>s</a:t>
            </a:r>
            <a:r>
              <a:rPr lang="en-US" sz="1200">
                <a:solidFill>
                  <a:schemeClr val="dk1"/>
                </a:solidFill>
                <a:latin typeface="Calibri"/>
                <a:ea typeface="Calibri"/>
                <a:cs typeface="Calibri"/>
                <a:sym typeface="Calibri"/>
              </a:rPr>
              <a:t>edimentary rocks</a:t>
            </a:r>
            <a:r>
              <a:rPr b="0" lang="en-US"/>
              <a:t>? </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1" lang="en-US"/>
              <a:t>[Rocks that forms by collection of existing rocks or pieces of former living things.]</a:t>
            </a:r>
            <a:endParaRPr b="1"/>
          </a:p>
        </p:txBody>
      </p:sp>
      <p:sp>
        <p:nvSpPr>
          <p:cNvPr id="250" name="Google Shape;250;g27e576c1a67_0_3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That is the basic definition, but there is a bit more you need to know. </a:t>
            </a:r>
            <a:endParaRPr/>
          </a:p>
        </p:txBody>
      </p:sp>
      <p:sp>
        <p:nvSpPr>
          <p:cNvPr id="258" name="Google Shape;258;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Today, we’ll be learning about the word</a:t>
            </a:r>
            <a:r>
              <a:rPr b="0" lang="en-US"/>
              <a:t>:</a:t>
            </a:r>
            <a:r>
              <a:rPr b="1" lang="en-US"/>
              <a:t> Sedimentary Rock.</a:t>
            </a:r>
            <a:endParaRPr/>
          </a:p>
        </p:txBody>
      </p:sp>
      <p:sp>
        <p:nvSpPr>
          <p:cNvPr id="117" name="Google Shape;117;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7e576c1a67_0_7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27e576c1a67_0_7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Sedimentary Rock are the most common rocks on the Earth’s surface (about 75% of all rocks on the Earth’s surface). </a:t>
            </a:r>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However, </a:t>
            </a:r>
            <a:r>
              <a:rPr b="1" i="0" lang="en-US" sz="1200" u="none" cap="none" strike="noStrike">
                <a:solidFill>
                  <a:schemeClr val="dk1"/>
                </a:solidFill>
                <a:latin typeface="Calibri"/>
                <a:ea typeface="Calibri"/>
                <a:cs typeface="Calibri"/>
                <a:sym typeface="Calibri"/>
              </a:rPr>
              <a:t>they aren’t very common in the crust </a:t>
            </a:r>
            <a:r>
              <a:rPr b="0" i="0" lang="en-US" sz="1200" u="none" cap="none" strike="noStrike">
                <a:solidFill>
                  <a:schemeClr val="dk1"/>
                </a:solidFill>
                <a:latin typeface="Calibri"/>
                <a:ea typeface="Calibri"/>
                <a:cs typeface="Calibri"/>
                <a:sym typeface="Calibri"/>
              </a:rPr>
              <a:t>where igneous and metamorphic rocks are prevalent.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solidFill>
                  <a:schemeClr val="dk1"/>
                </a:solidFill>
                <a:latin typeface="Calibri"/>
                <a:ea typeface="Calibri"/>
                <a:cs typeface="Calibri"/>
                <a:sym typeface="Calibri"/>
              </a:rPr>
              <a:t>Sedimentary rocks are rich in fossils.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The most common processes that create sedimentary rocks include erosion, weathering, and precipitation.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For example, the type of fossils or materials in the rock or the erosion in the rock. </a:t>
            </a:r>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The Grand Canyon’s sedimentary rocks show us the history of the canyon.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d96993b0a5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d96993b0a5_0_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297" name="Google Shape;297;gd96993b0a5_0_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7430209113_0_10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g27430209113_0_10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lang="en-US" sz="1200">
                <a:latin typeface="Calibri"/>
                <a:ea typeface="Calibri"/>
                <a:cs typeface="Calibri"/>
                <a:sym typeface="Calibri"/>
              </a:rPr>
              <a:t>Sedimentary rocks contain particles such as former living things and sand.</a:t>
            </a:r>
            <a:endParaRPr/>
          </a:p>
          <a:p>
            <a:pPr indent="0" lvl="0" marL="0" marR="0" rtl="0" algn="l">
              <a:lnSpc>
                <a:spcPct val="100000"/>
              </a:lnSpc>
              <a:spcBef>
                <a:spcPts val="0"/>
              </a:spcBef>
              <a:spcAft>
                <a:spcPts val="0"/>
              </a:spcAft>
              <a:buClr>
                <a:srgbClr val="000000"/>
              </a:buClr>
              <a:buSzPts val="3600"/>
              <a:buFont typeface="Arial"/>
              <a:buNone/>
            </a:pPr>
            <a:r>
              <a:t/>
            </a:r>
            <a:endParaRPr b="0"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lang="en-US" sz="1200">
                <a:latin typeface="Calibri"/>
                <a:ea typeface="Calibri"/>
                <a:cs typeface="Calibri"/>
                <a:sym typeface="Calibri"/>
              </a:rPr>
              <a:t>[True]</a:t>
            </a:r>
            <a:endParaRPr/>
          </a:p>
        </p:txBody>
      </p:sp>
      <p:sp>
        <p:nvSpPr>
          <p:cNvPr id="303" name="Google Shape;303;g27430209113_0_10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lang="en-US" sz="1200">
                <a:latin typeface="Calibri"/>
                <a:ea typeface="Calibri"/>
                <a:cs typeface="Calibri"/>
                <a:sym typeface="Calibri"/>
              </a:rPr>
              <a:t>Sedimentary rocks contain particles such as former living things and sand. Tr</a:t>
            </a:r>
            <a:r>
              <a:rPr lang="en-US"/>
              <a:t>ue</a:t>
            </a:r>
            <a:endParaRPr/>
          </a:p>
          <a:p>
            <a:pPr indent="0" lvl="0" marL="0" marR="0" rtl="0" algn="l">
              <a:lnSpc>
                <a:spcPct val="100000"/>
              </a:lnSpc>
              <a:spcBef>
                <a:spcPts val="0"/>
              </a:spcBef>
              <a:spcAft>
                <a:spcPts val="0"/>
              </a:spcAft>
              <a:buClr>
                <a:srgbClr val="000000"/>
              </a:buClr>
              <a:buSzPts val="3600"/>
              <a:buFont typeface="Arial"/>
              <a:buNone/>
            </a:pPr>
            <a:r>
              <a:t/>
            </a:r>
            <a:endParaRPr b="0"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lang="en-US" sz="1200">
                <a:latin typeface="Calibri"/>
                <a:ea typeface="Calibri"/>
                <a:cs typeface="Calibri"/>
                <a:sym typeface="Calibri"/>
              </a:rPr>
              <a:t>[True]</a:t>
            </a:r>
            <a:endParaRPr/>
          </a:p>
        </p:txBody>
      </p:sp>
      <p:sp>
        <p:nvSpPr>
          <p:cNvPr id="312" name="Google Shape;312;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lang="en-US" sz="1200">
                <a:latin typeface="Calibri"/>
                <a:ea typeface="Calibri"/>
                <a:cs typeface="Calibri"/>
                <a:sym typeface="Calibri"/>
              </a:rPr>
              <a:t>Sedimentary rocks undergo change by the weather and erosion.</a:t>
            </a:r>
            <a:endParaRPr/>
          </a:p>
          <a:p>
            <a:pPr indent="0" lvl="0" marL="0" marR="0" rtl="0" algn="l">
              <a:lnSpc>
                <a:spcPct val="100000"/>
              </a:lnSpc>
              <a:spcBef>
                <a:spcPts val="0"/>
              </a:spcBef>
              <a:spcAft>
                <a:spcPts val="0"/>
              </a:spcAft>
              <a:buClr>
                <a:srgbClr val="000000"/>
              </a:buClr>
              <a:buSzPts val="3600"/>
              <a:buFont typeface="Arial"/>
              <a:buNone/>
            </a:pPr>
            <a:r>
              <a:t/>
            </a:r>
            <a:endParaRPr b="0"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lang="en-US" sz="1200">
                <a:latin typeface="Calibri"/>
                <a:ea typeface="Calibri"/>
                <a:cs typeface="Calibri"/>
                <a:sym typeface="Calibri"/>
              </a:rPr>
              <a:t>[True] All rocks undergo change. </a:t>
            </a:r>
            <a:endParaRPr/>
          </a:p>
        </p:txBody>
      </p:sp>
      <p:sp>
        <p:nvSpPr>
          <p:cNvPr id="321" name="Google Shape;321;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lang="en-US" sz="1200">
                <a:latin typeface="Calibri"/>
                <a:ea typeface="Calibri"/>
                <a:cs typeface="Calibri"/>
                <a:sym typeface="Calibri"/>
              </a:rPr>
              <a:t>Sedimentary rocks undergo change by the weather and erosion.</a:t>
            </a:r>
            <a:endParaRPr/>
          </a:p>
          <a:p>
            <a:pPr indent="0" lvl="0" marL="0" marR="0" rtl="0" algn="l">
              <a:lnSpc>
                <a:spcPct val="100000"/>
              </a:lnSpc>
              <a:spcBef>
                <a:spcPts val="0"/>
              </a:spcBef>
              <a:spcAft>
                <a:spcPts val="0"/>
              </a:spcAft>
              <a:buClr>
                <a:srgbClr val="000000"/>
              </a:buClr>
              <a:buSzPts val="3600"/>
              <a:buFont typeface="Arial"/>
              <a:buNone/>
            </a:pPr>
            <a:r>
              <a:rPr lang="en-US"/>
              <a:t>True</a:t>
            </a:r>
            <a:endParaRPr b="0"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lang="en-US" sz="1200">
                <a:latin typeface="Calibri"/>
                <a:ea typeface="Calibri"/>
                <a:cs typeface="Calibri"/>
                <a:sym typeface="Calibri"/>
              </a:rPr>
              <a:t>[True] All rocks undergo change. </a:t>
            </a:r>
            <a:endParaRPr/>
          </a:p>
        </p:txBody>
      </p:sp>
      <p:sp>
        <p:nvSpPr>
          <p:cNvPr id="330" name="Google Shape;330;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5e11802ac4_0_4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g25e11802ac4_0_4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examples of </a:t>
            </a:r>
            <a:r>
              <a:rPr b="1" lang="en-US"/>
              <a:t>rocks. </a:t>
            </a:r>
            <a:endParaRPr/>
          </a:p>
        </p:txBody>
      </p:sp>
      <p:sp>
        <p:nvSpPr>
          <p:cNvPr id="339" name="Google Shape;339;g25e11802ac4_0_4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lang="en-US" sz="1200">
                <a:solidFill>
                  <a:schemeClr val="dk1"/>
                </a:solidFill>
                <a:latin typeface="Calibri"/>
                <a:ea typeface="Calibri"/>
                <a:cs typeface="Calibri"/>
                <a:sym typeface="Calibri"/>
              </a:rPr>
              <a:t>Our “big question” is: </a:t>
            </a:r>
            <a:r>
              <a:rPr lang="en-US" sz="1800">
                <a:solidFill>
                  <a:schemeClr val="dk1"/>
                </a:solidFill>
                <a:latin typeface="Calibri"/>
                <a:ea typeface="Calibri"/>
                <a:cs typeface="Calibri"/>
                <a:sym typeface="Calibri"/>
              </a:rPr>
              <a:t>How do sedimentary rocks form and what stories can they tell us about the past? </a:t>
            </a:r>
            <a:r>
              <a:rPr lang="en-US" sz="1200">
                <a:solidFill>
                  <a:schemeClr val="dk1"/>
                </a:solidFill>
                <a:latin typeface="Calibri"/>
                <a:ea typeface="Calibri"/>
                <a:cs typeface="Calibri"/>
                <a:sym typeface="Calibri"/>
              </a:rPr>
              <a:t>[Pause and illicit predictions from students.]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lang="en-US"/>
              <a:t>I love all these thoughtful scientific hypotheses!  Be sure to keep this question and your predictions in mind as we move through these next few lessons, and we’ll continue to revisit it.</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US" sz="1200">
                <a:solidFill>
                  <a:schemeClr val="dk1"/>
                </a:solidFill>
                <a:latin typeface="Calibri"/>
                <a:ea typeface="Calibri"/>
                <a:cs typeface="Calibri"/>
                <a:sym typeface="Calibri"/>
              </a:rPr>
              <a:t>Shale is an example of a sedimentary rock. Shale is the most common sedimentary rock, with over 70% of sedimentary rocks in the crust being shale. </a:t>
            </a:r>
            <a:endParaRPr/>
          </a:p>
        </p:txBody>
      </p:sp>
      <p:sp>
        <p:nvSpPr>
          <p:cNvPr id="346" name="Google Shape;346;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7e576c1a67_0_7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g27e576c1a67_0_7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lang="en-US" sz="1200">
                <a:solidFill>
                  <a:schemeClr val="dk1"/>
                </a:solidFill>
                <a:latin typeface="Calibri"/>
                <a:ea typeface="Calibri"/>
                <a:cs typeface="Calibri"/>
                <a:sym typeface="Calibri"/>
              </a:rPr>
              <a:t>Breccia is an example of a sedimentary rock. </a:t>
            </a:r>
            <a:endParaRPr/>
          </a:p>
        </p:txBody>
      </p:sp>
      <p:sp>
        <p:nvSpPr>
          <p:cNvPr id="355" name="Google Shape;355;g27e576c1a67_0_79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7e576c1a67_0_8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g27e576c1a67_0_8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US" sz="1200">
                <a:solidFill>
                  <a:schemeClr val="dk1"/>
                </a:solidFill>
                <a:latin typeface="Calibri"/>
                <a:ea typeface="Calibri"/>
                <a:cs typeface="Calibri"/>
                <a:sym typeface="Calibri"/>
              </a:rPr>
              <a:t>Sandstone is an example of a sedimentary rock. </a:t>
            </a:r>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US" sz="1200">
                <a:solidFill>
                  <a:schemeClr val="dk1"/>
                </a:solidFill>
                <a:latin typeface="Calibri"/>
                <a:ea typeface="Calibri"/>
                <a:cs typeface="Calibri"/>
                <a:sym typeface="Calibri"/>
              </a:rPr>
              <a:t>Sandstone is composed of mostly grains of sand being compacted together for millions of years. Sandstone can contain quartz and feldspar. </a:t>
            </a:r>
            <a:endParaRPr/>
          </a:p>
        </p:txBody>
      </p:sp>
      <p:sp>
        <p:nvSpPr>
          <p:cNvPr id="364" name="Google Shape;364;g27e576c1a67_0_80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5e11802ac4_0_6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g25e11802ac4_0_6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non-examples of </a:t>
            </a:r>
            <a:r>
              <a:rPr b="1" lang="en-US"/>
              <a:t>sedimentary</a:t>
            </a:r>
            <a:r>
              <a:rPr lang="en-US"/>
              <a:t> </a:t>
            </a:r>
            <a:r>
              <a:rPr b="1" lang="en-US"/>
              <a:t>rocks</a:t>
            </a:r>
            <a:r>
              <a:rPr lang="en-US"/>
              <a:t>.</a:t>
            </a:r>
            <a:endParaRPr/>
          </a:p>
        </p:txBody>
      </p:sp>
      <p:sp>
        <p:nvSpPr>
          <p:cNvPr id="373" name="Google Shape;373;g25e11802ac4_0_6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Quartz is not a sedimentary rock because it is a mineral. However, it can be found in sedimentary rocks. </a:t>
            </a:r>
            <a:endParaRPr/>
          </a:p>
        </p:txBody>
      </p:sp>
      <p:sp>
        <p:nvSpPr>
          <p:cNvPr id="380" name="Google Shape;380;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5e11802ac4_0_7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g25e11802ac4_0_7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Obsidian is an igneous rock that results from cooled lava with minimal crystals. </a:t>
            </a:r>
            <a:endParaRPr/>
          </a:p>
        </p:txBody>
      </p:sp>
      <p:sp>
        <p:nvSpPr>
          <p:cNvPr id="389" name="Google Shape;389;g25e11802ac4_0_7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Marble (metamorphic rock) is not a sedimentary rock. However, it metamorphosed limestone (a sedimentary rock). </a:t>
            </a:r>
            <a:endParaRPr/>
          </a:p>
        </p:txBody>
      </p:sp>
      <p:sp>
        <p:nvSpPr>
          <p:cNvPr id="398" name="Google Shape;398;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5e11802ac4_0_8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g25e11802ac4_0_8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check your understanding.</a:t>
            </a:r>
            <a:endParaRPr b="0"/>
          </a:p>
        </p:txBody>
      </p:sp>
      <p:sp>
        <p:nvSpPr>
          <p:cNvPr id="407" name="Google Shape;407;g25e11802ac4_0_8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Discuss</a:t>
            </a:r>
            <a:r>
              <a:rPr lang="en-US"/>
              <a:t> how sedimentary rocks tell us more about history.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Hints</a:t>
            </a:r>
            <a:endParaRPr/>
          </a:p>
          <a:p>
            <a:pPr indent="0" lvl="0" marL="0" rtl="0" algn="l">
              <a:lnSpc>
                <a:spcPct val="100000"/>
              </a:lnSpc>
              <a:spcBef>
                <a:spcPts val="0"/>
              </a:spcBef>
              <a:spcAft>
                <a:spcPts val="0"/>
              </a:spcAft>
              <a:buSzPts val="1400"/>
              <a:buNone/>
            </a:pPr>
            <a:r>
              <a:rPr b="0" lang="en-US"/>
              <a:t>- Fossils</a:t>
            </a:r>
            <a:endParaRPr/>
          </a:p>
          <a:p>
            <a:pPr indent="0" lvl="0" marL="0" rtl="0" algn="l">
              <a:lnSpc>
                <a:spcPct val="100000"/>
              </a:lnSpc>
              <a:spcBef>
                <a:spcPts val="0"/>
              </a:spcBef>
              <a:spcAft>
                <a:spcPts val="0"/>
              </a:spcAft>
              <a:buSzPts val="1400"/>
              <a:buNone/>
            </a:pPr>
            <a:r>
              <a:rPr b="0" lang="en-US"/>
              <a:t>- The layers in the rock </a:t>
            </a:r>
            <a:endParaRPr/>
          </a:p>
          <a:p>
            <a:pPr indent="0" lvl="0" marL="0" rtl="0" algn="l">
              <a:lnSpc>
                <a:spcPct val="100000"/>
              </a:lnSpc>
              <a:spcBef>
                <a:spcPts val="0"/>
              </a:spcBef>
              <a:spcAft>
                <a:spcPts val="0"/>
              </a:spcAft>
              <a:buSzPts val="1400"/>
              <a:buNone/>
            </a:pPr>
            <a:r>
              <a:rPr b="0" lang="en-US"/>
              <a:t>- Climate indicators</a:t>
            </a:r>
            <a:endParaRPr/>
          </a:p>
          <a:p>
            <a:pPr indent="0" lvl="0" marL="0" rtl="0" algn="l">
              <a:lnSpc>
                <a:spcPct val="100000"/>
              </a:lnSpc>
              <a:spcBef>
                <a:spcPts val="0"/>
              </a:spcBef>
              <a:spcAft>
                <a:spcPts val="0"/>
              </a:spcAft>
              <a:buSzPts val="1400"/>
              <a:buNone/>
            </a:pPr>
            <a:r>
              <a:rPr b="0" lang="en-US"/>
              <a:t>- Sediments can reveal the environment of nearby landscapes</a:t>
            </a:r>
            <a:endParaRPr/>
          </a:p>
          <a:p>
            <a:pPr indent="0" lvl="0" marL="0" rtl="0" algn="l">
              <a:lnSpc>
                <a:spcPct val="100000"/>
              </a:lnSpc>
              <a:spcBef>
                <a:spcPts val="0"/>
              </a:spcBef>
              <a:spcAft>
                <a:spcPts val="0"/>
              </a:spcAft>
              <a:buSzPts val="1400"/>
              <a:buNone/>
            </a:pPr>
            <a:r>
              <a:rPr b="0" lang="en-US"/>
              <a:t>- Sea level changes can be reflected in the rock structures </a:t>
            </a:r>
            <a:endParaRPr/>
          </a:p>
        </p:txBody>
      </p:sp>
      <p:sp>
        <p:nvSpPr>
          <p:cNvPr id="413" name="Google Shape;413;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5e11802ac4_0_22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g25e11802ac4_0_22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421" name="Google Shape;421;g25e11802ac4_0_22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All the minerals!</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0" lang="en-US"/>
              <a:t>Provide sedimentary rocks for students to observe the different rocks, minerals, and particles in the rocks. Have students hypothesize how all these rocks and particles stuck together. </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1" lang="en-US"/>
              <a:t>Suggested rock: </a:t>
            </a:r>
            <a:r>
              <a:rPr b="0" lang="en-US"/>
              <a:t>Conglomerate</a:t>
            </a:r>
            <a:endParaRPr/>
          </a:p>
        </p:txBody>
      </p:sp>
      <p:sp>
        <p:nvSpPr>
          <p:cNvPr id="133" name="Google Shape;133;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solidFill>
                  <a:srgbClr val="000000"/>
                </a:solidFill>
                <a:latin typeface="Arial"/>
                <a:ea typeface="Arial"/>
                <a:cs typeface="Arial"/>
                <a:sym typeface="Arial"/>
              </a:rPr>
              <a:t>Sedimentary Rock are rocks that forms by collection of existing rocks or pieces of former living things</a:t>
            </a:r>
            <a:endParaRPr/>
          </a:p>
        </p:txBody>
      </p:sp>
      <p:sp>
        <p:nvSpPr>
          <p:cNvPr id="428" name="Google Shape;428;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5e11802ac4_0_19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g25e11802ac4_0_19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b="1" lang="en-US"/>
              <a:t>sedimentary rock</a:t>
            </a:r>
            <a:r>
              <a:rPr lang="en-US">
                <a:solidFill>
                  <a:srgbClr val="242424"/>
                </a:solidFill>
              </a:rPr>
              <a:t>. </a:t>
            </a:r>
            <a:endParaRPr/>
          </a:p>
        </p:txBody>
      </p:sp>
      <p:sp>
        <p:nvSpPr>
          <p:cNvPr id="436" name="Google Shape;436;g25e11802ac4_0_19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To complete the Frayer model,</a:t>
            </a:r>
            <a:r>
              <a:rPr lang="en-US">
                <a:solidFill>
                  <a:srgbClr val="242424"/>
                </a:solidFill>
              </a:rPr>
              <a:t> we will choose from four choices the correct picture, definition, example, and response to the question, “How do </a:t>
            </a:r>
            <a:r>
              <a:rPr b="1" lang="en-US">
                <a:solidFill>
                  <a:srgbClr val="242424"/>
                </a:solidFill>
              </a:rPr>
              <a:t>sedimentary</a:t>
            </a:r>
            <a:r>
              <a:rPr lang="en-US">
                <a:solidFill>
                  <a:srgbClr val="242424"/>
                </a:solidFill>
              </a:rPr>
              <a:t> </a:t>
            </a:r>
            <a:r>
              <a:rPr b="1" lang="en-US">
                <a:solidFill>
                  <a:srgbClr val="242424"/>
                </a:solidFill>
              </a:rPr>
              <a:t>rocks </a:t>
            </a:r>
            <a:r>
              <a:rPr lang="en-US">
                <a:solidFill>
                  <a:srgbClr val="242424"/>
                </a:solidFill>
              </a:rPr>
              <a:t>impact my life?”</a:t>
            </a:r>
            <a:r>
              <a:rPr lang="en-US">
                <a:solidFill>
                  <a:schemeClr val="dk1"/>
                </a:solidFill>
              </a:rPr>
              <a:t> </a:t>
            </a:r>
            <a:r>
              <a:rPr lang="en-US">
                <a:solidFill>
                  <a:srgbClr val="242424"/>
                </a:solidFill>
              </a:rPr>
              <a:t>Select the best response for each question </a:t>
            </a:r>
            <a:r>
              <a:rPr lang="en-US">
                <a:solidFill>
                  <a:schemeClr val="dk1"/>
                </a:solidFill>
              </a:rPr>
              <a:t>using the information you just learned. As </a:t>
            </a:r>
            <a:r>
              <a:rPr lang="en-US"/>
              <a:t>we </a:t>
            </a:r>
            <a:r>
              <a:rPr lang="en-US">
                <a:solidFill>
                  <a:schemeClr val="dk1"/>
                </a:solidFill>
              </a:rPr>
              <a:t>select responses, </a:t>
            </a:r>
            <a:r>
              <a:rPr lang="en-US"/>
              <a:t>we</a:t>
            </a:r>
            <a:r>
              <a:rPr lang="en-US">
                <a:solidFill>
                  <a:schemeClr val="dk1"/>
                </a:solidFill>
              </a:rPr>
              <a:t> will see how this model looks filled in for the term </a:t>
            </a:r>
            <a:r>
              <a:rPr b="1" lang="en-US">
                <a:solidFill>
                  <a:schemeClr val="dk1"/>
                </a:solidFill>
              </a:rPr>
              <a:t>sedimentary</a:t>
            </a:r>
            <a:r>
              <a:rPr lang="en-US"/>
              <a:t> </a:t>
            </a:r>
            <a:r>
              <a:rPr b="1" lang="en-US"/>
              <a:t>rocks.</a:t>
            </a:r>
            <a:endParaRPr>
              <a:solidFill>
                <a:schemeClr val="dk1"/>
              </a:solidFill>
            </a:endParaRPr>
          </a:p>
        </p:txBody>
      </p:sp>
      <p:sp>
        <p:nvSpPr>
          <p:cNvPr id="447" name="Google Shape;447;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This is the picture that shows a </a:t>
            </a:r>
            <a:r>
              <a:rPr b="1" lang="en-US"/>
              <a:t>sedimentary</a:t>
            </a:r>
            <a:r>
              <a:rPr lang="en-US"/>
              <a:t> </a:t>
            </a:r>
            <a:r>
              <a:rPr b="1" lang="en-US"/>
              <a:t>rock.</a:t>
            </a:r>
            <a:endParaRPr/>
          </a:p>
          <a:p>
            <a:pPr indent="0" lvl="0" marL="0" rtl="0" algn="l">
              <a:lnSpc>
                <a:spcPct val="100000"/>
              </a:lnSpc>
              <a:spcBef>
                <a:spcPts val="0"/>
              </a:spcBef>
              <a:spcAft>
                <a:spcPts val="0"/>
              </a:spcAft>
              <a:buClr>
                <a:schemeClr val="dk1"/>
              </a:buClr>
              <a:buSzPts val="1400"/>
              <a:buFont typeface="Arial"/>
              <a:buNone/>
            </a:pPr>
            <a:r>
              <a:t/>
            </a:r>
            <a:endParaRPr b="1"/>
          </a:p>
          <a:p>
            <a:pPr indent="0" lvl="0" marL="0" rtl="0" algn="l">
              <a:lnSpc>
                <a:spcPct val="100000"/>
              </a:lnSpc>
              <a:spcBef>
                <a:spcPts val="0"/>
              </a:spcBef>
              <a:spcAft>
                <a:spcPts val="0"/>
              </a:spcAft>
              <a:buClr>
                <a:schemeClr val="dk1"/>
              </a:buClr>
              <a:buSzPts val="1400"/>
              <a:buFont typeface="Arial"/>
              <a:buNone/>
            </a:pPr>
            <a:r>
              <a:rPr b="1" lang="en-US"/>
              <a:t>[D] </a:t>
            </a:r>
            <a:r>
              <a:rPr b="0" lang="en-US"/>
              <a:t>is correct.</a:t>
            </a:r>
            <a:endParaRPr/>
          </a:p>
          <a:p>
            <a:pPr indent="0" lvl="0" marL="0" rtl="0" algn="l">
              <a:lnSpc>
                <a:spcPct val="100000"/>
              </a:lnSpc>
              <a:spcBef>
                <a:spcPts val="0"/>
              </a:spcBef>
              <a:spcAft>
                <a:spcPts val="0"/>
              </a:spcAft>
              <a:buClr>
                <a:schemeClr val="dk1"/>
              </a:buClr>
              <a:buSzPts val="1400"/>
              <a:buFont typeface="Arial"/>
              <a:buNone/>
            </a:pPr>
            <a:r>
              <a:t/>
            </a:r>
            <a:endParaRPr b="0"/>
          </a:p>
          <a:p>
            <a:pPr indent="0" lvl="0" marL="0" rtl="0" algn="l">
              <a:lnSpc>
                <a:spcPct val="100000"/>
              </a:lnSpc>
              <a:spcBef>
                <a:spcPts val="0"/>
              </a:spcBef>
              <a:spcAft>
                <a:spcPts val="0"/>
              </a:spcAft>
              <a:buClr>
                <a:schemeClr val="dk1"/>
              </a:buClr>
              <a:buSzPts val="1400"/>
              <a:buFont typeface="Arial"/>
              <a:buNone/>
            </a:pPr>
            <a:r>
              <a:rPr b="0" lang="en-US"/>
              <a:t>Igneous rock, diamond, gallium (metal), sedimentary rock with fossils</a:t>
            </a:r>
            <a:endParaRPr b="1"/>
          </a:p>
        </p:txBody>
      </p:sp>
      <p:sp>
        <p:nvSpPr>
          <p:cNvPr id="469" name="Google Shape;469;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This is the picture that shows a </a:t>
            </a:r>
            <a:r>
              <a:rPr b="1" lang="en-US"/>
              <a:t>sedimentary</a:t>
            </a:r>
            <a:r>
              <a:rPr lang="en-US"/>
              <a:t> </a:t>
            </a:r>
            <a:r>
              <a:rPr b="1" lang="en-US"/>
              <a:t>rock.</a:t>
            </a:r>
            <a:endParaRPr/>
          </a:p>
          <a:p>
            <a:pPr indent="0" lvl="0" marL="0" rtl="0" algn="l">
              <a:lnSpc>
                <a:spcPct val="100000"/>
              </a:lnSpc>
              <a:spcBef>
                <a:spcPts val="0"/>
              </a:spcBef>
              <a:spcAft>
                <a:spcPts val="0"/>
              </a:spcAft>
              <a:buClr>
                <a:schemeClr val="dk1"/>
              </a:buClr>
              <a:buSzPts val="1400"/>
              <a:buFont typeface="Arial"/>
              <a:buNone/>
            </a:pPr>
            <a:r>
              <a:t/>
            </a:r>
            <a:endParaRPr b="1"/>
          </a:p>
          <a:p>
            <a:pPr indent="0" lvl="0" marL="0" rtl="0" algn="l">
              <a:lnSpc>
                <a:spcPct val="100000"/>
              </a:lnSpc>
              <a:spcBef>
                <a:spcPts val="0"/>
              </a:spcBef>
              <a:spcAft>
                <a:spcPts val="0"/>
              </a:spcAft>
              <a:buClr>
                <a:schemeClr val="dk1"/>
              </a:buClr>
              <a:buSzPts val="1400"/>
              <a:buFont typeface="Arial"/>
              <a:buNone/>
            </a:pPr>
            <a:r>
              <a:rPr b="1" lang="en-US"/>
              <a:t>[D] </a:t>
            </a:r>
            <a:r>
              <a:rPr b="0" lang="en-US"/>
              <a:t>is correct.</a:t>
            </a:r>
            <a:endParaRPr/>
          </a:p>
          <a:p>
            <a:pPr indent="0" lvl="0" marL="0" rtl="0" algn="l">
              <a:lnSpc>
                <a:spcPct val="100000"/>
              </a:lnSpc>
              <a:spcBef>
                <a:spcPts val="0"/>
              </a:spcBef>
              <a:spcAft>
                <a:spcPts val="0"/>
              </a:spcAft>
              <a:buClr>
                <a:schemeClr val="dk1"/>
              </a:buClr>
              <a:buSzPts val="1400"/>
              <a:buFont typeface="Arial"/>
              <a:buNone/>
            </a:pPr>
            <a:r>
              <a:t/>
            </a:r>
            <a:endParaRPr b="0"/>
          </a:p>
          <a:p>
            <a:pPr indent="0" lvl="0" marL="0" rtl="0" algn="l">
              <a:lnSpc>
                <a:spcPct val="100000"/>
              </a:lnSpc>
              <a:spcBef>
                <a:spcPts val="0"/>
              </a:spcBef>
              <a:spcAft>
                <a:spcPts val="0"/>
              </a:spcAft>
              <a:buClr>
                <a:schemeClr val="dk1"/>
              </a:buClr>
              <a:buSzPts val="1400"/>
              <a:buFont typeface="Arial"/>
              <a:buNone/>
            </a:pPr>
            <a:r>
              <a:rPr b="0" lang="en-US"/>
              <a:t>Igneous rock, diamond, gallium (metal), sedimentary rock with fossils</a:t>
            </a:r>
            <a:endParaRPr b="1"/>
          </a:p>
        </p:txBody>
      </p:sp>
      <p:sp>
        <p:nvSpPr>
          <p:cNvPr id="489" name="Google Shape;489;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5e11802ac4_0_2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g25e11802ac4_0_21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Here is the Frayer model filled in with a picture of sedimentary rock</a:t>
            </a:r>
            <a:r>
              <a:rPr b="1" lang="en-US"/>
              <a:t>.</a:t>
            </a:r>
            <a:endParaRPr>
              <a:solidFill>
                <a:schemeClr val="dk1"/>
              </a:solidFill>
            </a:endParaRPr>
          </a:p>
        </p:txBody>
      </p:sp>
      <p:sp>
        <p:nvSpPr>
          <p:cNvPr id="510" name="Google Shape;510;g25e11802ac4_0_21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definition of </a:t>
            </a:r>
            <a:r>
              <a:rPr b="1" lang="en-US" sz="1200">
                <a:solidFill>
                  <a:schemeClr val="dk1"/>
                </a:solidFill>
              </a:rPr>
              <a:t>sedimentary</a:t>
            </a:r>
            <a:r>
              <a:rPr lang="en-US" sz="1200">
                <a:solidFill>
                  <a:schemeClr val="dk1"/>
                </a:solidFill>
              </a:rPr>
              <a:t> </a:t>
            </a:r>
            <a:r>
              <a:rPr b="1" lang="en-US"/>
              <a:t>rock </a:t>
            </a:r>
            <a:r>
              <a:rPr lang="en-US" sz="1200">
                <a:solidFill>
                  <a:schemeClr val="dk1"/>
                </a:solidFill>
              </a:rPr>
              <a:t>from these four choices.</a:t>
            </a:r>
            <a:endParaRPr/>
          </a:p>
        </p:txBody>
      </p:sp>
      <p:sp>
        <p:nvSpPr>
          <p:cNvPr id="533" name="Google Shape;533;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2400"/>
              <a:buFont typeface="Arial"/>
              <a:buNone/>
            </a:pPr>
            <a:r>
              <a:rPr lang="en-US"/>
              <a:t>“</a:t>
            </a:r>
            <a:r>
              <a:rPr lang="en-US" sz="1200"/>
              <a:t>Rock that forms by collection of existing rocks or pieces of former living things</a:t>
            </a:r>
            <a:r>
              <a:rPr lang="en-US"/>
              <a:t>” is correct! This is the definition of </a:t>
            </a:r>
            <a:r>
              <a:rPr b="0" lang="en-US"/>
              <a:t>rock</a:t>
            </a:r>
            <a:r>
              <a:rPr b="1" lang="en-US"/>
              <a:t>.</a:t>
            </a:r>
            <a:endParaRPr sz="1200">
              <a:solidFill>
                <a:schemeClr val="dk1"/>
              </a:solidFill>
            </a:endParaRPr>
          </a:p>
        </p:txBody>
      </p:sp>
      <p:sp>
        <p:nvSpPr>
          <p:cNvPr id="555" name="Google Shape;555;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7" name="Google Shape;577;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Here is the Frayer model filled in with a picture of a sedimentary rock</a:t>
            </a:r>
            <a:r>
              <a:rPr b="1" lang="en-US"/>
              <a:t>.</a:t>
            </a:r>
            <a:endParaRPr>
              <a:solidFill>
                <a:schemeClr val="dk1"/>
              </a:solidFill>
            </a:endParaRPr>
          </a:p>
        </p:txBody>
      </p:sp>
      <p:sp>
        <p:nvSpPr>
          <p:cNvPr id="578" name="Google Shape;578;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1" name="Google Shape;601;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example of </a:t>
            </a:r>
            <a:r>
              <a:rPr b="1" i="0" lang="en-US" sz="1200" u="none" cap="none" strike="noStrike">
                <a:solidFill>
                  <a:srgbClr val="000000"/>
                </a:solidFill>
                <a:latin typeface="Calibri"/>
                <a:ea typeface="Calibri"/>
                <a:cs typeface="Calibri"/>
                <a:sym typeface="Calibri"/>
              </a:rPr>
              <a:t>sedimentary </a:t>
            </a:r>
            <a:r>
              <a:rPr b="1" lang="en-US"/>
              <a:t>rock</a:t>
            </a:r>
            <a:r>
              <a:rPr b="1" lang="en-US" sz="12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from these four choices. </a:t>
            </a:r>
            <a:endParaRPr sz="1200">
              <a:solidFill>
                <a:schemeClr val="dk1"/>
              </a:solidFill>
            </a:endParaRPr>
          </a:p>
        </p:txBody>
      </p:sp>
      <p:sp>
        <p:nvSpPr>
          <p:cNvPr id="602" name="Google Shape;602;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142" name="Google Shape;142;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US"/>
              <a:t>“Sandstone” is correct! This is an example of a </a:t>
            </a:r>
            <a:r>
              <a:rPr b="1" i="0" lang="en-US" sz="1200" u="none" cap="none" strike="noStrike">
                <a:solidFill>
                  <a:srgbClr val="000000"/>
                </a:solidFill>
                <a:latin typeface="Calibri"/>
                <a:ea typeface="Calibri"/>
                <a:cs typeface="Calibri"/>
                <a:sym typeface="Calibri"/>
              </a:rPr>
              <a:t>sedimentary </a:t>
            </a:r>
            <a:r>
              <a:rPr b="1" lang="en-US"/>
              <a:t>rock.</a:t>
            </a:r>
            <a:endParaRPr sz="1200">
              <a:solidFill>
                <a:schemeClr val="dk1"/>
              </a:solidFill>
            </a:endParaRPr>
          </a:p>
        </p:txBody>
      </p:sp>
      <p:sp>
        <p:nvSpPr>
          <p:cNvPr id="624" name="Google Shape;624;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6" name="Google Shape;646;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US" sz="1200"/>
              <a:t>Here is the Frayer Model with a picture, definition, and an example of </a:t>
            </a:r>
            <a:r>
              <a:rPr b="1" lang="en-US" sz="1200"/>
              <a:t>sedimentary rock</a:t>
            </a:r>
            <a:r>
              <a:rPr lang="en-US" sz="1200"/>
              <a:t>: </a:t>
            </a:r>
            <a:r>
              <a:rPr i="0" lang="en-US" sz="1200" u="none" cap="none" strike="noStrike">
                <a:solidFill>
                  <a:schemeClr val="dk1"/>
                </a:solidFill>
                <a:latin typeface="Arial"/>
                <a:ea typeface="Arial"/>
                <a:cs typeface="Arial"/>
                <a:sym typeface="Arial"/>
              </a:rPr>
              <a:t>Sandstone</a:t>
            </a:r>
            <a:r>
              <a:rPr lang="en-US" sz="1200"/>
              <a:t>.</a:t>
            </a:r>
            <a:endParaRPr sz="1200">
              <a:solidFill>
                <a:schemeClr val="dk1"/>
              </a:solidFill>
            </a:endParaRPr>
          </a:p>
        </p:txBody>
      </p:sp>
      <p:sp>
        <p:nvSpPr>
          <p:cNvPr id="647" name="Google Shape;647;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27e576c1a67_0_12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g27e576c1a67_0_12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do sedimentary rocks impact my life?” from these four choices. </a:t>
            </a:r>
            <a:endParaRPr sz="1200">
              <a:solidFill>
                <a:schemeClr val="dk1"/>
              </a:solidFill>
            </a:endParaRPr>
          </a:p>
        </p:txBody>
      </p:sp>
      <p:sp>
        <p:nvSpPr>
          <p:cNvPr id="672" name="Google Shape;672;g27e576c1a67_0_12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3" name="Google Shape;693;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US"/>
              <a:t>“</a:t>
            </a:r>
            <a:r>
              <a:rPr lang="en-US" sz="1200">
                <a:solidFill>
                  <a:schemeClr val="dk1"/>
                </a:solidFill>
                <a:latin typeface="Arial"/>
                <a:ea typeface="Arial"/>
                <a:cs typeface="Arial"/>
                <a:sym typeface="Arial"/>
              </a:rPr>
              <a:t>Sedimentary rocks reveal to us our earth’s history.” </a:t>
            </a:r>
            <a:r>
              <a:rPr lang="en-US"/>
              <a:t>That is correct! This is an example of how </a:t>
            </a:r>
            <a:r>
              <a:rPr b="1" lang="en-US"/>
              <a:t>sedimentary</a:t>
            </a:r>
            <a:r>
              <a:rPr lang="en-US"/>
              <a:t> </a:t>
            </a:r>
            <a:r>
              <a:rPr b="1" lang="en-US"/>
              <a:t>rocks </a:t>
            </a:r>
            <a:r>
              <a:rPr lang="en-US"/>
              <a:t>impacts our lives.</a:t>
            </a:r>
            <a:endParaRPr sz="1200">
              <a:solidFill>
                <a:schemeClr val="dk1"/>
              </a:solidFill>
            </a:endParaRPr>
          </a:p>
        </p:txBody>
      </p:sp>
      <p:sp>
        <p:nvSpPr>
          <p:cNvPr id="694" name="Google Shape;694;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6" name="Google Shape;716;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solidFill>
                  <a:schemeClr val="dk1"/>
                </a:solidFill>
              </a:rPr>
              <a:t>Here is the Frayer Model with a picture, definition, example, and a correct response to “how do </a:t>
            </a:r>
            <a:r>
              <a:rPr b="1" lang="en-US" sz="1200">
                <a:solidFill>
                  <a:schemeClr val="dk1"/>
                </a:solidFill>
              </a:rPr>
              <a:t>sedimentary</a:t>
            </a:r>
            <a:r>
              <a:rPr lang="en-US" sz="1200">
                <a:solidFill>
                  <a:schemeClr val="dk1"/>
                </a:solidFill>
              </a:rPr>
              <a:t> </a:t>
            </a:r>
            <a:r>
              <a:rPr b="1" lang="en-US" sz="1200">
                <a:solidFill>
                  <a:schemeClr val="dk1"/>
                </a:solidFill>
              </a:rPr>
              <a:t>rocks </a:t>
            </a:r>
            <a:r>
              <a:rPr lang="en-US" sz="1200">
                <a:solidFill>
                  <a:schemeClr val="dk1"/>
                </a:solidFill>
              </a:rPr>
              <a:t>impact my life?”: </a:t>
            </a:r>
            <a:r>
              <a:rPr b="0" i="0" lang="en-US" sz="1200" u="none" cap="none" strike="noStrike">
                <a:solidFill>
                  <a:schemeClr val="dk1"/>
                </a:solidFill>
                <a:latin typeface="Arial"/>
                <a:ea typeface="Arial"/>
                <a:cs typeface="Arial"/>
                <a:sym typeface="Arial"/>
              </a:rPr>
              <a:t>Sedimentary Rock provide the materials for building construction and foundations for homes, schools, and structures. </a:t>
            </a:r>
            <a:endParaRPr b="0" i="0" sz="1200" u="none" cap="none" strike="noStrike">
              <a:solidFill>
                <a:srgbClr val="000000"/>
              </a:solidFill>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434343"/>
              </a:solidFill>
              <a:latin typeface="Arial"/>
              <a:ea typeface="Arial"/>
              <a:cs typeface="Arial"/>
              <a:sym typeface="Arial"/>
            </a:endParaRPr>
          </a:p>
        </p:txBody>
      </p:sp>
      <p:sp>
        <p:nvSpPr>
          <p:cNvPr id="717" name="Google Shape;717;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2" name="Google Shape;742;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743" name="Google Shape;743;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9" name="Google Shape;749;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750" name="Google Shape;750;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8" name="Google Shape;758;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lang="en-US" sz="1200">
                <a:solidFill>
                  <a:schemeClr val="dk1"/>
                </a:solidFill>
                <a:latin typeface="Calibri"/>
                <a:ea typeface="Calibri"/>
                <a:cs typeface="Calibri"/>
                <a:sym typeface="Calibri"/>
              </a:rPr>
              <a:t>Our “big question” is: </a:t>
            </a:r>
            <a:r>
              <a:rPr lang="en-US" sz="1800">
                <a:solidFill>
                  <a:schemeClr val="dk1"/>
                </a:solidFill>
                <a:latin typeface="Calibri"/>
                <a:ea typeface="Calibri"/>
                <a:cs typeface="Calibri"/>
                <a:sym typeface="Calibri"/>
              </a:rPr>
              <a:t>How do sedimentary rocks form and what stories can they tell us about the past? </a:t>
            </a:r>
            <a:r>
              <a:rPr lang="en-US" sz="1200">
                <a:solidFill>
                  <a:schemeClr val="dk1"/>
                </a:solidFill>
                <a:latin typeface="Calibri"/>
                <a:ea typeface="Calibri"/>
                <a:cs typeface="Calibri"/>
                <a:sym typeface="Calibri"/>
              </a:rPr>
              <a:t>[Pause and illicit predictions from students.]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lang="en-US"/>
              <a:t>I love all these thoughtful scientific hypotheses!  Be sure to keep this question and your predictions in mind as we move through these next few lessons, and we’ll continue to revisit it.</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5" name="Google Shape;765;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i="1" lang="en-US" sz="1200">
                <a:solidFill>
                  <a:schemeClr val="dk1"/>
                </a:solidFill>
                <a:latin typeface="Calibri"/>
                <a:ea typeface="Calibri"/>
                <a:cs typeface="Calibri"/>
                <a:sym typeface="Calibri"/>
              </a:rPr>
              <a:t>Have students select a sedimentary rock (or alternatively, provide them with a rock sample) and have them note the rock’s characteristics and research what the rock is made of.</a:t>
            </a:r>
            <a:endParaRPr/>
          </a:p>
          <a:p>
            <a:pPr indent="0" lvl="0" marL="0" marR="0" rtl="0" algn="l">
              <a:lnSpc>
                <a:spcPct val="100000"/>
              </a:lnSpc>
              <a:spcBef>
                <a:spcPts val="0"/>
              </a:spcBef>
              <a:spcAft>
                <a:spcPts val="0"/>
              </a:spcAft>
              <a:buClr>
                <a:srgbClr val="000000"/>
              </a:buClr>
              <a:buSzPts val="1800"/>
              <a:buFont typeface="Arial"/>
              <a:buNone/>
            </a:pPr>
            <a:r>
              <a:t/>
            </a:r>
            <a:endParaRPr i="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i="1" lang="en-US" sz="1200">
                <a:solidFill>
                  <a:schemeClr val="dk1"/>
                </a:solidFill>
                <a:latin typeface="Calibri"/>
                <a:ea typeface="Calibri"/>
                <a:cs typeface="Calibri"/>
                <a:sym typeface="Calibri"/>
              </a:rPr>
              <a:t>Then, have the students make hypotheses about the rock e.g., its formation and its environment.</a:t>
            </a:r>
            <a:endParaRPr/>
          </a:p>
        </p:txBody>
      </p:sp>
      <p:sp>
        <p:nvSpPr>
          <p:cNvPr id="766" name="Google Shape;766;p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 name="Google Shape;774;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Thanks for watching, and please continue watching CAPs available from this website.  </a:t>
            </a:r>
            <a:endParaRPr/>
          </a:p>
        </p:txBody>
      </p:sp>
      <p:sp>
        <p:nvSpPr>
          <p:cNvPr id="775" name="Google Shape;775;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7e576c1a6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27e576c1a67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Review the layers of the Earth. </a:t>
            </a:r>
            <a:endParaRPr b="1"/>
          </a:p>
        </p:txBody>
      </p:sp>
      <p:sp>
        <p:nvSpPr>
          <p:cNvPr id="148" name="Google Shape;148;g27e576c1a67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0" name="Google Shape;78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200" u="sng"/>
              <a:t>Mineral</a:t>
            </a:r>
            <a:r>
              <a:rPr b="1" lang="en-US" sz="1200"/>
              <a:t>: </a:t>
            </a:r>
            <a:r>
              <a:rPr lang="en-US" sz="1200"/>
              <a:t>Substances that do not come from an animal or plant, the building blocks that make up rocks</a:t>
            </a:r>
            <a:endParaRPr/>
          </a:p>
        </p:txBody>
      </p:sp>
      <p:sp>
        <p:nvSpPr>
          <p:cNvPr id="157" name="Google Shape;157;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200" u="sng"/>
              <a:t>Rock</a:t>
            </a:r>
            <a:r>
              <a:rPr b="1" lang="en-US" sz="1200"/>
              <a:t>: </a:t>
            </a:r>
            <a:r>
              <a:rPr lang="en-US" sz="1200"/>
              <a:t>A solid collection of minerals.</a:t>
            </a:r>
            <a:endParaRPr/>
          </a:p>
        </p:txBody>
      </p:sp>
      <p:sp>
        <p:nvSpPr>
          <p:cNvPr id="165" name="Google Shape;165;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There are three types of rocks. Each type of rock forms differently.</a:t>
            </a:r>
            <a:r>
              <a:rPr b="1" i="0" lang="en-US" sz="12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Today, we will be learning about sedimentary rocks.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6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7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6" name="Google Shape;76;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6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6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7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7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7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3" name="Shape 53"/>
        <p:cNvGrpSpPr/>
        <p:nvPr/>
      </p:nvGrpSpPr>
      <p:grpSpPr>
        <a:xfrm>
          <a:off x="0" y="0"/>
          <a:ext cx="0" cy="0"/>
          <a:chOff x="0" y="0"/>
          <a:chExt cx="0" cy="0"/>
        </a:xfrm>
      </p:grpSpPr>
      <p:sp>
        <p:nvSpPr>
          <p:cNvPr id="54" name="Google Shape;54;p7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6" name="Google Shape;56;p7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7" name="Google Shape;57;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0" name="Shape 60"/>
        <p:cNvGrpSpPr/>
        <p:nvPr/>
      </p:nvGrpSpPr>
      <p:grpSpPr>
        <a:xfrm>
          <a:off x="0" y="0"/>
          <a:ext cx="0" cy="0"/>
          <a:chOff x="0" y="0"/>
          <a:chExt cx="0" cy="0"/>
        </a:xfrm>
      </p:grpSpPr>
      <p:sp>
        <p:nvSpPr>
          <p:cNvPr id="61" name="Google Shape;61;p7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73"/>
          <p:cNvSpPr/>
          <p:nvPr>
            <p:ph idx="2" type="pic"/>
          </p:nvPr>
        </p:nvSpPr>
        <p:spPr>
          <a:xfrm>
            <a:off x="1792288" y="612775"/>
            <a:ext cx="5486400" cy="4114800"/>
          </a:xfrm>
          <a:prstGeom prst="rect">
            <a:avLst/>
          </a:prstGeom>
          <a:noFill/>
          <a:ln>
            <a:noFill/>
          </a:ln>
        </p:spPr>
      </p:sp>
      <p:sp>
        <p:nvSpPr>
          <p:cNvPr id="63" name="Google Shape;63;p7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4" name="Google Shape;64;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7" name="Shape 67"/>
        <p:cNvGrpSpPr/>
        <p:nvPr/>
      </p:nvGrpSpPr>
      <p:grpSpPr>
        <a:xfrm>
          <a:off x="0" y="0"/>
          <a:ext cx="0" cy="0"/>
          <a:chOff x="0" y="0"/>
          <a:chExt cx="0" cy="0"/>
        </a:xfrm>
      </p:grpSpPr>
      <p:sp>
        <p:nvSpPr>
          <p:cNvPr id="68" name="Google Shape;68;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0" name="Google Shape;70;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1.png"/><Relationship Id="rId11" Type="http://schemas.openxmlformats.org/officeDocument/2006/relationships/image" Target="../media/image7.png"/><Relationship Id="rId10" Type="http://schemas.openxmlformats.org/officeDocument/2006/relationships/image" Target="../media/image9.png"/><Relationship Id="rId9"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png"/><Relationship Id="rId8"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33.png"/><Relationship Id="rId5" Type="http://schemas.openxmlformats.org/officeDocument/2006/relationships/image" Target="../media/image3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5.jp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png"/><Relationship Id="rId4"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 Id="rId5"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 Id="rId6" Type="http://schemas.openxmlformats.org/officeDocument/2006/relationships/image" Target="../media/image6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 Id="rId4"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 Id="rId5"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 Id="rId6" Type="http://schemas.openxmlformats.org/officeDocument/2006/relationships/image" Target="../media/image6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png"/><Relationship Id="rId4"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 Id="rId5"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 Id="rId6" Type="http://schemas.openxmlformats.org/officeDocument/2006/relationships/image" Target="../media/image6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png"/><Relationship Id="rId4"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 Id="rId5"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 Id="rId6" Type="http://schemas.openxmlformats.org/officeDocument/2006/relationships/image" Target="../media/image3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png"/><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png"/><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png"/><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3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2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8.png"/><Relationship Id="rId4" Type="http://schemas.openxmlformats.org/officeDocument/2006/relationships/image" Target="../media/image46.png"/><Relationship Id="rId5" Type="http://schemas.openxmlformats.org/officeDocument/2006/relationships/image" Target="../media/image4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8.png"/><Relationship Id="rId4" Type="http://schemas.openxmlformats.org/officeDocument/2006/relationships/image" Target="../media/image46.png"/><Relationship Id="rId5" Type="http://schemas.openxmlformats.org/officeDocument/2006/relationships/image" Target="../media/image6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8.png"/><Relationship Id="rId4" Type="http://schemas.openxmlformats.org/officeDocument/2006/relationships/image" Target="../media/image46.png"/><Relationship Id="rId5" Type="http://schemas.openxmlformats.org/officeDocument/2006/relationships/image" Target="../media/image4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8.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8.png"/><Relationship Id="rId4" Type="http://schemas.openxmlformats.org/officeDocument/2006/relationships/image" Target="../media/image39.png"/><Relationship Id="rId5" Type="http://schemas.openxmlformats.org/officeDocument/2006/relationships/image" Target="../media/image4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8.png"/><Relationship Id="rId4" Type="http://schemas.openxmlformats.org/officeDocument/2006/relationships/image" Target="../media/image39.png"/><Relationship Id="rId5" Type="http://schemas.openxmlformats.org/officeDocument/2006/relationships/image" Target="../media/image5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8.png"/><Relationship Id="rId4" Type="http://schemas.openxmlformats.org/officeDocument/2006/relationships/image" Target="../media/image39.png"/><Relationship Id="rId5" Type="http://schemas.openxmlformats.org/officeDocument/2006/relationships/image" Target="../media/image4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9.png"/><Relationship Id="rId4" Type="http://schemas.openxmlformats.org/officeDocument/2006/relationships/image" Target="../media/image5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5.png"/><Relationship Id="rId4" Type="http://schemas.openxmlformats.org/officeDocument/2006/relationships/image" Target="../media/image2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53.jpg"/><Relationship Id="rId4" Type="http://schemas.openxmlformats.org/officeDocument/2006/relationships/image" Target="../media/image48.jpg"/><Relationship Id="rId5" Type="http://schemas.openxmlformats.org/officeDocument/2006/relationships/image" Target="../media/image55.jpg"/><Relationship Id="rId6" Type="http://schemas.openxmlformats.org/officeDocument/2006/relationships/image" Target="../media/image5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53.jpg"/><Relationship Id="rId4" Type="http://schemas.openxmlformats.org/officeDocument/2006/relationships/image" Target="../media/image48.jpg"/><Relationship Id="rId5" Type="http://schemas.openxmlformats.org/officeDocument/2006/relationships/image" Target="../media/image55.jpg"/><Relationship Id="rId6" Type="http://schemas.openxmlformats.org/officeDocument/2006/relationships/image" Target="../media/image5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5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5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5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57.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24.jpg"/><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2.png"/><Relationship Id="rId4" Type="http://schemas.openxmlformats.org/officeDocument/2006/relationships/image" Target="../media/image24.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61.png"/><Relationship Id="rId4" Type="http://schemas.openxmlformats.org/officeDocument/2006/relationships/image" Target="../media/image37.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6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60.jpg"/><Relationship Id="rId4" Type="http://schemas.openxmlformats.org/officeDocument/2006/relationships/image" Target="../media/image63.png"/><Relationship Id="rId5" Type="http://schemas.openxmlformats.org/officeDocument/2006/relationships/image" Target="../media/image6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jpg"/><Relationship Id="rId4" Type="http://schemas.openxmlformats.org/officeDocument/2006/relationships/image" Target="../media/image20.jpg"/><Relationship Id="rId5" Type="http://schemas.openxmlformats.org/officeDocument/2006/relationships/image" Target="../media/image29.jpg"/><Relationship Id="rId6"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
          <p:cNvGrpSpPr/>
          <p:nvPr/>
        </p:nvGrpSpPr>
        <p:grpSpPr>
          <a:xfrm>
            <a:off x="1325592" y="297175"/>
            <a:ext cx="6456691" cy="6404394"/>
            <a:chOff x="814636" y="0"/>
            <a:chExt cx="5828917" cy="6404394"/>
          </a:xfrm>
        </p:grpSpPr>
        <p:sp>
          <p:nvSpPr>
            <p:cNvPr id="85" name="Google Shape;85;p1"/>
            <p:cNvSpPr/>
            <p:nvPr/>
          </p:nvSpPr>
          <p:spPr>
            <a:xfrm rot="10800000">
              <a:off x="1480984" y="68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
            <p:cNvSpPr txBox="1"/>
            <p:nvPr/>
          </p:nvSpPr>
          <p:spPr>
            <a:xfrm>
              <a:off x="1661623" y="685"/>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“Big Idea” Question</a:t>
              </a:r>
              <a:endParaRPr b="0" i="0" sz="1400" u="none" cap="none" strike="noStrike">
                <a:solidFill>
                  <a:srgbClr val="000000"/>
                </a:solidFill>
                <a:latin typeface="Arial"/>
                <a:ea typeface="Arial"/>
                <a:cs typeface="Arial"/>
                <a:sym typeface="Arial"/>
              </a:endParaRPr>
            </a:p>
          </p:txBody>
        </p:sp>
        <p:sp>
          <p:nvSpPr>
            <p:cNvPr id="87" name="Google Shape;87;p1"/>
            <p:cNvSpPr/>
            <p:nvPr/>
          </p:nvSpPr>
          <p:spPr>
            <a:xfrm>
              <a:off x="848401" y="0"/>
              <a:ext cx="722555" cy="722555"/>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
            <p:cNvSpPr/>
            <p:nvPr/>
          </p:nvSpPr>
          <p:spPr>
            <a:xfrm rot="10800000">
              <a:off x="1480984" y="938929"/>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
            <p:cNvSpPr txBox="1"/>
            <p:nvPr/>
          </p:nvSpPr>
          <p:spPr>
            <a:xfrm>
              <a:off x="1661623" y="938929"/>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Review Concepts</a:t>
              </a:r>
              <a:endParaRPr b="0" i="0" sz="1400" u="none" cap="none" strike="noStrike">
                <a:solidFill>
                  <a:srgbClr val="000000"/>
                </a:solidFill>
                <a:latin typeface="Arial"/>
                <a:ea typeface="Arial"/>
                <a:cs typeface="Arial"/>
                <a:sym typeface="Arial"/>
              </a:endParaRPr>
            </a:p>
          </p:txBody>
        </p:sp>
        <p:sp>
          <p:nvSpPr>
            <p:cNvPr id="90" name="Google Shape;90;p1"/>
            <p:cNvSpPr/>
            <p:nvPr/>
          </p:nvSpPr>
          <p:spPr>
            <a:xfrm>
              <a:off x="824716" y="938929"/>
              <a:ext cx="722555" cy="722555"/>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p:nvPr/>
          </p:nvSpPr>
          <p:spPr>
            <a:xfrm rot="10800000">
              <a:off x="1480984" y="1877172"/>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
            <p:cNvSpPr txBox="1"/>
            <p:nvPr/>
          </p:nvSpPr>
          <p:spPr>
            <a:xfrm>
              <a:off x="1661623" y="1877172"/>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Check-In Questions</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a:off x="814643" y="1875958"/>
              <a:ext cx="722555" cy="722555"/>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
            <p:cNvSpPr/>
            <p:nvPr/>
          </p:nvSpPr>
          <p:spPr>
            <a:xfrm rot="10800000">
              <a:off x="1480984" y="281541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
            <p:cNvSpPr txBox="1"/>
            <p:nvPr/>
          </p:nvSpPr>
          <p:spPr>
            <a:xfrm>
              <a:off x="1661623" y="2815415"/>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Teacher Engagement</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a:off x="814636" y="2815415"/>
              <a:ext cx="722555" cy="722555"/>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
            <p:cNvSpPr/>
            <p:nvPr/>
          </p:nvSpPr>
          <p:spPr>
            <a:xfrm rot="10800000">
              <a:off x="1480853" y="3753570"/>
              <a:ext cx="5162700" cy="17580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
            <p:cNvSpPr txBox="1"/>
            <p:nvPr/>
          </p:nvSpPr>
          <p:spPr>
            <a:xfrm>
              <a:off x="1873753" y="3753671"/>
              <a:ext cx="4769700" cy="1619100"/>
            </a:xfrm>
            <a:prstGeom prst="rect">
              <a:avLst/>
            </a:prstGeom>
            <a:noFill/>
            <a:ln>
              <a:noFill/>
            </a:ln>
          </p:spPr>
          <p:txBody>
            <a:bodyPr anchorCtr="0" anchor="t"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Vocabulary</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98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Student-Friendly Definition</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Examples &amp; Non-Examples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Frayer Model</a:t>
              </a:r>
              <a:endParaRPr/>
            </a:p>
          </p:txBody>
        </p:sp>
        <p:sp>
          <p:nvSpPr>
            <p:cNvPr id="99" name="Google Shape;99;p1"/>
            <p:cNvSpPr/>
            <p:nvPr/>
          </p:nvSpPr>
          <p:spPr>
            <a:xfrm>
              <a:off x="822078" y="4170465"/>
              <a:ext cx="722555" cy="722555"/>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rot="10800000">
              <a:off x="1480853" y="5692595"/>
              <a:ext cx="5162700" cy="6471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
            <p:cNvSpPr txBox="1"/>
            <p:nvPr/>
          </p:nvSpPr>
          <p:spPr>
            <a:xfrm>
              <a:off x="1661628" y="5540394"/>
              <a:ext cx="4981800" cy="8640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Simulation/Activity</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a:off x="826125" y="5607581"/>
              <a:ext cx="722700" cy="722700"/>
            </a:xfrm>
            <a:prstGeom prst="ellipse">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omment Like" id="103" name="Google Shape;103;p1"/>
          <p:cNvPicPr preferRelativeResize="0"/>
          <p:nvPr/>
        </p:nvPicPr>
        <p:blipFill rotWithShape="1">
          <a:blip r:embed="rId9">
            <a:alphaModFix/>
          </a:blip>
          <a:srcRect b="0" l="0" r="0" t="0"/>
          <a:stretch/>
        </p:blipFill>
        <p:spPr>
          <a:xfrm>
            <a:off x="5786600" y="4959804"/>
            <a:ext cx="385108" cy="347619"/>
          </a:xfrm>
          <a:prstGeom prst="rect">
            <a:avLst/>
          </a:prstGeom>
          <a:noFill/>
          <a:ln>
            <a:noFill/>
          </a:ln>
        </p:spPr>
      </p:pic>
      <p:pic>
        <p:nvPicPr>
          <p:cNvPr descr="Comment Dislike" id="104" name="Google Shape;104;p1"/>
          <p:cNvPicPr preferRelativeResize="0"/>
          <p:nvPr/>
        </p:nvPicPr>
        <p:blipFill rotWithShape="1">
          <a:blip r:embed="rId10">
            <a:alphaModFix/>
          </a:blip>
          <a:srcRect b="0" l="0" r="0" t="0"/>
          <a:stretch/>
        </p:blipFill>
        <p:spPr>
          <a:xfrm>
            <a:off x="6140137" y="4959804"/>
            <a:ext cx="385108" cy="347619"/>
          </a:xfrm>
          <a:prstGeom prst="rect">
            <a:avLst/>
          </a:prstGeom>
          <a:noFill/>
          <a:ln>
            <a:noFill/>
          </a:ln>
        </p:spPr>
      </p:pic>
      <p:pic>
        <p:nvPicPr>
          <p:cNvPr descr="Blog" id="105" name="Google Shape;105;p1"/>
          <p:cNvPicPr preferRelativeResize="0"/>
          <p:nvPr/>
        </p:nvPicPr>
        <p:blipFill rotWithShape="1">
          <a:blip r:embed="rId11">
            <a:alphaModFix/>
          </a:blip>
          <a:srcRect b="0" l="0" r="0" t="0"/>
          <a:stretch/>
        </p:blipFill>
        <p:spPr>
          <a:xfrm>
            <a:off x="5913444" y="4638256"/>
            <a:ext cx="385108" cy="347619"/>
          </a:xfrm>
          <a:prstGeom prst="rect">
            <a:avLst/>
          </a:prstGeom>
          <a:noFill/>
          <a:ln>
            <a:noFill/>
          </a:ln>
        </p:spPr>
      </p:pic>
      <p:sp>
        <p:nvSpPr>
          <p:cNvPr id="106" name="Google Shape;106;p1"/>
          <p:cNvSpPr/>
          <p:nvPr/>
        </p:nvSpPr>
        <p:spPr>
          <a:xfrm>
            <a:off x="170822" y="2110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215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1"/>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08" name="Google Shape;108;p1"/>
          <p:cNvSpPr/>
          <p:nvPr/>
        </p:nvSpPr>
        <p:spPr>
          <a:xfrm>
            <a:off x="4452593" y="5219264"/>
            <a:ext cx="2709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09" name="Google Shape;109;p1"/>
          <p:cNvCxnSpPr/>
          <p:nvPr/>
        </p:nvCxnSpPr>
        <p:spPr>
          <a:xfrm>
            <a:off x="4588494" y="5229875"/>
            <a:ext cx="0" cy="76200"/>
          </a:xfrm>
          <a:prstGeom prst="straightConnector1">
            <a:avLst/>
          </a:prstGeom>
          <a:noFill/>
          <a:ln cap="flat" cmpd="sng" w="25400">
            <a:solidFill>
              <a:srgbClr val="FF932B"/>
            </a:solidFill>
            <a:prstDash val="solid"/>
            <a:round/>
            <a:headEnd len="sm" w="sm" type="none"/>
            <a:tailEnd len="sm" w="sm" type="none"/>
          </a:ln>
        </p:spPr>
      </p:cxnSp>
      <p:cxnSp>
        <p:nvCxnSpPr>
          <p:cNvPr id="110" name="Google Shape;110;p1"/>
          <p:cNvCxnSpPr>
            <a:stCxn id="108" idx="2"/>
          </p:cNvCxnSpPr>
          <p:nvPr/>
        </p:nvCxnSpPr>
        <p:spPr>
          <a:xfrm rot="10800000">
            <a:off x="4587443" y="5399864"/>
            <a:ext cx="600" cy="69900"/>
          </a:xfrm>
          <a:prstGeom prst="straightConnector1">
            <a:avLst/>
          </a:prstGeom>
          <a:noFill/>
          <a:ln cap="flat" cmpd="sng" w="25400">
            <a:solidFill>
              <a:srgbClr val="FF932B"/>
            </a:solidFill>
            <a:prstDash val="solid"/>
            <a:round/>
            <a:headEnd len="sm" w="sm" type="none"/>
            <a:tailEnd len="sm" w="sm" type="none"/>
          </a:ln>
        </p:spPr>
      </p:cxnSp>
      <p:cxnSp>
        <p:nvCxnSpPr>
          <p:cNvPr id="111" name="Google Shape;111;p1"/>
          <p:cNvCxnSpPr/>
          <p:nvPr/>
        </p:nvCxnSpPr>
        <p:spPr>
          <a:xfrm>
            <a:off x="4452593" y="5343946"/>
            <a:ext cx="78900" cy="0"/>
          </a:xfrm>
          <a:prstGeom prst="straightConnector1">
            <a:avLst/>
          </a:prstGeom>
          <a:noFill/>
          <a:ln cap="flat" cmpd="sng" w="25400">
            <a:solidFill>
              <a:srgbClr val="FF932B"/>
            </a:solidFill>
            <a:prstDash val="solid"/>
            <a:round/>
            <a:headEnd len="sm" w="sm" type="none"/>
            <a:tailEnd len="sm" w="sm" type="none"/>
          </a:ln>
        </p:spPr>
      </p:cxnSp>
      <p:cxnSp>
        <p:nvCxnSpPr>
          <p:cNvPr id="112" name="Google Shape;112;p1"/>
          <p:cNvCxnSpPr/>
          <p:nvPr/>
        </p:nvCxnSpPr>
        <p:spPr>
          <a:xfrm>
            <a:off x="4643028" y="5342304"/>
            <a:ext cx="80400" cy="0"/>
          </a:xfrm>
          <a:prstGeom prst="straightConnector1">
            <a:avLst/>
          </a:prstGeom>
          <a:noFill/>
          <a:ln cap="flat" cmpd="sng" w="25400">
            <a:solidFill>
              <a:srgbClr val="FF932B"/>
            </a:solidFill>
            <a:prstDash val="solid"/>
            <a:round/>
            <a:headEnd len="sm" w="sm" type="none"/>
            <a:tailEnd len="sm" w="sm" type="none"/>
          </a:ln>
        </p:spPr>
      </p:cxnSp>
      <p:sp>
        <p:nvSpPr>
          <p:cNvPr id="113" name="Google Shape;113;p1"/>
          <p:cNvSpPr/>
          <p:nvPr/>
        </p:nvSpPr>
        <p:spPr>
          <a:xfrm>
            <a:off x="4531728" y="5302656"/>
            <a:ext cx="111300" cy="97200"/>
          </a:xfrm>
          <a:prstGeom prst="ellipse">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descr="Questions" id="187" name="Google Shape;187;p12"/>
          <p:cNvSpPr/>
          <p:nvPr/>
        </p:nvSpPr>
        <p:spPr>
          <a:xfrm>
            <a:off x="2286000" y="1113692"/>
            <a:ext cx="4572000" cy="4443046"/>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7e576c1a67_0_165"/>
          <p:cNvSpPr txBox="1"/>
          <p:nvPr/>
        </p:nvSpPr>
        <p:spPr>
          <a:xfrm>
            <a:off x="849588" y="478672"/>
            <a:ext cx="7778700" cy="95406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2800" u="none" cap="none" strike="noStrike">
                <a:solidFill>
                  <a:schemeClr val="dk1"/>
                </a:solidFill>
                <a:latin typeface="Calibri"/>
                <a:ea typeface="Calibri"/>
                <a:cs typeface="Calibri"/>
                <a:sym typeface="Calibri"/>
              </a:rPr>
              <a:t>What is the relationship between rocks and minerals?</a:t>
            </a:r>
            <a:endParaRPr b="0" i="0" sz="2800" u="none" cap="none" strike="noStrike">
              <a:solidFill>
                <a:srgbClr val="000000"/>
              </a:solidFill>
              <a:latin typeface="Arial"/>
              <a:ea typeface="Arial"/>
              <a:cs typeface="Arial"/>
              <a:sym typeface="Arial"/>
            </a:endParaRPr>
          </a:p>
        </p:txBody>
      </p:sp>
      <p:sp>
        <p:nvSpPr>
          <p:cNvPr descr="Questions" id="194" name="Google Shape;194;g27e576c1a67_0_165"/>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g27e576c1a67_0_165"/>
          <p:cNvSpPr txBox="1"/>
          <p:nvPr/>
        </p:nvSpPr>
        <p:spPr>
          <a:xfrm>
            <a:off x="849588" y="1432745"/>
            <a:ext cx="77787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chemeClr val="dk1"/>
              </a:buClr>
              <a:buSzPts val="3200"/>
              <a:buFont typeface="Calibri"/>
              <a:buAutoNum type="alphaUcPeriod"/>
            </a:pPr>
            <a:r>
              <a:rPr b="0" i="0" lang="en-US" sz="2800" u="none" cap="none" strike="noStrike">
                <a:solidFill>
                  <a:schemeClr val="dk1"/>
                </a:solidFill>
                <a:latin typeface="Calibri"/>
                <a:ea typeface="Calibri"/>
                <a:cs typeface="Calibri"/>
                <a:sym typeface="Calibri"/>
              </a:rPr>
              <a:t>Rocks are created when minerals go through changes in temperature and pressure. </a:t>
            </a:r>
            <a:endParaRPr b="0" i="0" sz="2800" u="none" cap="none" strike="noStrike">
              <a:solidFill>
                <a:schemeClr val="dk1"/>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b="0" i="0" lang="en-US" sz="2800" u="none" cap="none" strike="noStrike">
                <a:solidFill>
                  <a:schemeClr val="dk1"/>
                </a:solidFill>
                <a:latin typeface="Calibri"/>
                <a:ea typeface="Calibri"/>
                <a:cs typeface="Calibri"/>
                <a:sym typeface="Calibri"/>
              </a:rPr>
              <a:t>Rocks are tiny pieces of minerals that stick together over time.</a:t>
            </a:r>
            <a:endParaRPr/>
          </a:p>
          <a:p>
            <a:pPr indent="-431800" lvl="0" marL="457200" marR="0" rtl="0" algn="l">
              <a:lnSpc>
                <a:spcPct val="115000"/>
              </a:lnSpc>
              <a:spcBef>
                <a:spcPts val="0"/>
              </a:spcBef>
              <a:spcAft>
                <a:spcPts val="0"/>
              </a:spcAft>
              <a:buClr>
                <a:schemeClr val="dk1"/>
              </a:buClr>
              <a:buSzPts val="3200"/>
              <a:buFont typeface="Calibri"/>
              <a:buAutoNum type="alphaUcPeriod"/>
            </a:pPr>
            <a:r>
              <a:rPr b="0" i="0" lang="en-US" sz="2800" u="none" cap="none" strike="noStrike">
                <a:solidFill>
                  <a:schemeClr val="dk1"/>
                </a:solidFill>
                <a:latin typeface="Calibri"/>
                <a:ea typeface="Calibri"/>
                <a:cs typeface="Calibri"/>
                <a:sym typeface="Calibri"/>
              </a:rPr>
              <a:t>Rocks are made up of one or more mineral. </a:t>
            </a:r>
            <a:endParaRPr/>
          </a:p>
        </p:txBody>
      </p:sp>
      <p:pic>
        <p:nvPicPr>
          <p:cNvPr descr="White Gray Sandstone Sedimentary Rock - Mini Me Geology" id="196" name="Google Shape;196;g27e576c1a67_0_165"/>
          <p:cNvPicPr preferRelativeResize="0"/>
          <p:nvPr/>
        </p:nvPicPr>
        <p:blipFill rotWithShape="1">
          <a:blip r:embed="rId4">
            <a:alphaModFix/>
          </a:blip>
          <a:srcRect b="0" l="0" r="0" t="0"/>
          <a:stretch/>
        </p:blipFill>
        <p:spPr>
          <a:xfrm>
            <a:off x="3381103" y="4323806"/>
            <a:ext cx="2381794" cy="23817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9"/>
          <p:cNvSpPr txBox="1"/>
          <p:nvPr/>
        </p:nvSpPr>
        <p:spPr>
          <a:xfrm>
            <a:off x="849588" y="478672"/>
            <a:ext cx="7778700" cy="95406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2800" u="none" cap="none" strike="noStrike">
                <a:solidFill>
                  <a:schemeClr val="dk1"/>
                </a:solidFill>
                <a:latin typeface="Calibri"/>
                <a:ea typeface="Calibri"/>
                <a:cs typeface="Calibri"/>
                <a:sym typeface="Calibri"/>
              </a:rPr>
              <a:t>What is the relationship between rocks and minerals?</a:t>
            </a:r>
            <a:endParaRPr b="0" i="0" sz="2800" u="none" cap="none" strike="noStrike">
              <a:solidFill>
                <a:srgbClr val="000000"/>
              </a:solidFill>
              <a:latin typeface="Arial"/>
              <a:ea typeface="Arial"/>
              <a:cs typeface="Arial"/>
              <a:sym typeface="Arial"/>
            </a:endParaRPr>
          </a:p>
        </p:txBody>
      </p:sp>
      <p:sp>
        <p:nvSpPr>
          <p:cNvPr descr="Questions" id="203" name="Google Shape;203;p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9"/>
          <p:cNvSpPr txBox="1"/>
          <p:nvPr/>
        </p:nvSpPr>
        <p:spPr>
          <a:xfrm>
            <a:off x="849588" y="1692370"/>
            <a:ext cx="77787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chemeClr val="dk1"/>
              </a:buClr>
              <a:buSzPts val="3200"/>
              <a:buFont typeface="Calibri"/>
              <a:buAutoNum type="alphaUcPeriod"/>
            </a:pPr>
            <a:r>
              <a:rPr b="0" i="0" lang="en-US" sz="2800" u="none" cap="none" strike="noStrike">
                <a:solidFill>
                  <a:schemeClr val="dk1"/>
                </a:solidFill>
                <a:latin typeface="Calibri"/>
                <a:ea typeface="Calibri"/>
                <a:cs typeface="Calibri"/>
                <a:sym typeface="Calibri"/>
              </a:rPr>
              <a:t>Rocks are created when minerals go through changes in temperature and pressure. </a:t>
            </a:r>
            <a:endParaRPr b="0" i="0" sz="2800" u="none" cap="none" strike="noStrike">
              <a:solidFill>
                <a:schemeClr val="dk1"/>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b="0" i="0" lang="en-US" sz="2800" u="none" cap="none" strike="noStrike">
                <a:solidFill>
                  <a:schemeClr val="dk1"/>
                </a:solidFill>
                <a:latin typeface="Calibri"/>
                <a:ea typeface="Calibri"/>
                <a:cs typeface="Calibri"/>
                <a:sym typeface="Calibri"/>
              </a:rPr>
              <a:t>Rocks are tiny pieces of minerals that stick together over time.</a:t>
            </a:r>
            <a:endParaRPr/>
          </a:p>
          <a:p>
            <a:pPr indent="-431800" lvl="0" marL="457200" marR="0" rtl="0" algn="l">
              <a:lnSpc>
                <a:spcPct val="115000"/>
              </a:lnSpc>
              <a:spcBef>
                <a:spcPts val="640"/>
              </a:spcBef>
              <a:spcAft>
                <a:spcPts val="0"/>
              </a:spcAft>
              <a:buClr>
                <a:srgbClr val="FF0000"/>
              </a:buClr>
              <a:buSzPts val="3200"/>
              <a:buFont typeface="Calibri"/>
              <a:buAutoNum type="alphaUcPeriod"/>
            </a:pPr>
            <a:r>
              <a:rPr b="1" i="0" lang="en-US" sz="2800" u="none" cap="none" strike="noStrike">
                <a:solidFill>
                  <a:srgbClr val="FF0000"/>
                </a:solidFill>
                <a:latin typeface="Calibri"/>
                <a:ea typeface="Calibri"/>
                <a:cs typeface="Calibri"/>
                <a:sym typeface="Calibri"/>
              </a:rPr>
              <a:t>Rocks are made up of one or more mineral. </a:t>
            </a:r>
            <a:endParaRPr/>
          </a:p>
        </p:txBody>
      </p:sp>
      <p:pic>
        <p:nvPicPr>
          <p:cNvPr descr="White Gray Sandstone Sedimentary Rock - Mini Me Geology" id="205" name="Google Shape;205;p9"/>
          <p:cNvPicPr preferRelativeResize="0"/>
          <p:nvPr/>
        </p:nvPicPr>
        <p:blipFill rotWithShape="1">
          <a:blip r:embed="rId4">
            <a:alphaModFix/>
          </a:blip>
          <a:srcRect b="0" l="0" r="0" t="0"/>
          <a:stretch/>
        </p:blipFill>
        <p:spPr>
          <a:xfrm>
            <a:off x="3381103" y="4323806"/>
            <a:ext cx="2381794" cy="23817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0"/>
          <p:cNvSpPr txBox="1"/>
          <p:nvPr/>
        </p:nvSpPr>
        <p:spPr>
          <a:xfrm>
            <a:off x="849587" y="478672"/>
            <a:ext cx="7876401" cy="95406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2800" u="none" cap="none" strike="noStrike">
                <a:solidFill>
                  <a:schemeClr val="dk1"/>
                </a:solidFill>
                <a:latin typeface="Calibri"/>
                <a:ea typeface="Calibri"/>
                <a:cs typeface="Calibri"/>
                <a:sym typeface="Calibri"/>
              </a:rPr>
              <a:t>Which of the following materials can rocks not be made of?</a:t>
            </a:r>
            <a:endParaRPr b="0" i="0" sz="2800" u="none" cap="none" strike="noStrike">
              <a:solidFill>
                <a:srgbClr val="000000"/>
              </a:solidFill>
              <a:latin typeface="Arial"/>
              <a:ea typeface="Arial"/>
              <a:cs typeface="Arial"/>
              <a:sym typeface="Arial"/>
            </a:endParaRPr>
          </a:p>
        </p:txBody>
      </p:sp>
      <p:sp>
        <p:nvSpPr>
          <p:cNvPr descr="Questions" id="212" name="Google Shape;212;p10"/>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0"/>
          <p:cNvSpPr txBox="1"/>
          <p:nvPr/>
        </p:nvSpPr>
        <p:spPr>
          <a:xfrm>
            <a:off x="849587" y="1911411"/>
            <a:ext cx="77787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chemeClr val="dk1"/>
              </a:buClr>
              <a:buSzPts val="3200"/>
              <a:buFont typeface="Calibri"/>
              <a:buAutoNum type="alphaUcPeriod"/>
            </a:pPr>
            <a:r>
              <a:rPr b="0" i="0" lang="en-US" sz="2800" u="none" cap="none" strike="noStrike">
                <a:solidFill>
                  <a:schemeClr val="dk1"/>
                </a:solidFill>
                <a:latin typeface="Calibri"/>
                <a:ea typeface="Calibri"/>
                <a:cs typeface="Calibri"/>
                <a:sym typeface="Calibri"/>
              </a:rPr>
              <a:t>Sand particles</a:t>
            </a:r>
            <a:endParaRPr/>
          </a:p>
          <a:p>
            <a:pPr indent="-431800" lvl="0" marL="457200" marR="0" rtl="0" algn="l">
              <a:lnSpc>
                <a:spcPct val="115000"/>
              </a:lnSpc>
              <a:spcBef>
                <a:spcPts val="640"/>
              </a:spcBef>
              <a:spcAft>
                <a:spcPts val="0"/>
              </a:spcAft>
              <a:buClr>
                <a:schemeClr val="dk1"/>
              </a:buClr>
              <a:buSzPts val="3200"/>
              <a:buFont typeface="Calibri"/>
              <a:buAutoNum type="alphaUcPeriod"/>
            </a:pPr>
            <a:r>
              <a:rPr b="0" i="0" lang="en-US" sz="2800" u="none" cap="none" strike="noStrike">
                <a:solidFill>
                  <a:schemeClr val="dk1"/>
                </a:solidFill>
                <a:latin typeface="Calibri"/>
                <a:ea typeface="Calibri"/>
                <a:cs typeface="Calibri"/>
                <a:sym typeface="Calibri"/>
              </a:rPr>
              <a:t>Minerals</a:t>
            </a:r>
            <a:endParaRPr/>
          </a:p>
          <a:p>
            <a:pPr indent="-431800" lvl="0" marL="457200" marR="0" rtl="0" algn="l">
              <a:lnSpc>
                <a:spcPct val="115000"/>
              </a:lnSpc>
              <a:spcBef>
                <a:spcPts val="640"/>
              </a:spcBef>
              <a:spcAft>
                <a:spcPts val="0"/>
              </a:spcAft>
              <a:buClr>
                <a:schemeClr val="dk1"/>
              </a:buClr>
              <a:buSzPts val="3200"/>
              <a:buFont typeface="Calibri"/>
              <a:buAutoNum type="alphaUcPeriod"/>
            </a:pPr>
            <a:r>
              <a:rPr b="0" i="0" lang="en-US" sz="2800" u="none" cap="none" strike="noStrike">
                <a:solidFill>
                  <a:schemeClr val="dk1"/>
                </a:solidFill>
                <a:latin typeface="Calibri"/>
                <a:ea typeface="Calibri"/>
                <a:cs typeface="Calibri"/>
                <a:sym typeface="Calibri"/>
              </a:rPr>
              <a:t>Former living things</a:t>
            </a:r>
            <a:endParaRPr b="1" i="0" sz="2800" u="none" cap="none" strike="noStrike">
              <a:solidFill>
                <a:srgbClr val="FF0000"/>
              </a:solidFill>
              <a:latin typeface="Calibri"/>
              <a:ea typeface="Calibri"/>
              <a:cs typeface="Calibri"/>
              <a:sym typeface="Calibri"/>
            </a:endParaRPr>
          </a:p>
          <a:p>
            <a:pPr indent="-431800" lvl="0" marL="457200" marR="0" rtl="0" algn="l">
              <a:lnSpc>
                <a:spcPct val="115000"/>
              </a:lnSpc>
              <a:spcBef>
                <a:spcPts val="640"/>
              </a:spcBef>
              <a:spcAft>
                <a:spcPts val="0"/>
              </a:spcAft>
              <a:buClr>
                <a:schemeClr val="dk1"/>
              </a:buClr>
              <a:buSzPts val="3200"/>
              <a:buFont typeface="Calibri"/>
              <a:buAutoNum type="alphaUcPeriod"/>
            </a:pPr>
            <a:r>
              <a:rPr b="0" i="0" lang="en-US" sz="2800" u="none" cap="none" strike="noStrike">
                <a:solidFill>
                  <a:schemeClr val="dk1"/>
                </a:solidFill>
                <a:latin typeface="Calibri"/>
                <a:ea typeface="Calibri"/>
                <a:cs typeface="Calibri"/>
                <a:sym typeface="Calibri"/>
              </a:rPr>
              <a:t>Fossils</a:t>
            </a:r>
            <a:endParaRPr/>
          </a:p>
        </p:txBody>
      </p:sp>
      <p:pic>
        <p:nvPicPr>
          <p:cNvPr descr="Metamorphic rock: Mineral information, data and localities." id="214" name="Google Shape;214;p10"/>
          <p:cNvPicPr preferRelativeResize="0"/>
          <p:nvPr/>
        </p:nvPicPr>
        <p:blipFill rotWithShape="1">
          <a:blip r:embed="rId4">
            <a:alphaModFix/>
          </a:blip>
          <a:srcRect b="0" l="0" r="0" t="0"/>
          <a:stretch/>
        </p:blipFill>
        <p:spPr>
          <a:xfrm>
            <a:off x="5014547" y="1911411"/>
            <a:ext cx="3279866" cy="31267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1"/>
          <p:cNvSpPr txBox="1"/>
          <p:nvPr/>
        </p:nvSpPr>
        <p:spPr>
          <a:xfrm>
            <a:off x="849587" y="478672"/>
            <a:ext cx="7876401" cy="95406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2800" u="none" cap="none" strike="noStrike">
                <a:solidFill>
                  <a:schemeClr val="dk1"/>
                </a:solidFill>
                <a:latin typeface="Calibri"/>
                <a:ea typeface="Calibri"/>
                <a:cs typeface="Calibri"/>
                <a:sym typeface="Calibri"/>
              </a:rPr>
              <a:t>Which of the following materials can rocks not be made of?</a:t>
            </a:r>
            <a:endParaRPr b="0" i="0" sz="2800" u="none" cap="none" strike="noStrike">
              <a:solidFill>
                <a:srgbClr val="000000"/>
              </a:solidFill>
              <a:latin typeface="Arial"/>
              <a:ea typeface="Arial"/>
              <a:cs typeface="Arial"/>
              <a:sym typeface="Arial"/>
            </a:endParaRPr>
          </a:p>
        </p:txBody>
      </p:sp>
      <p:sp>
        <p:nvSpPr>
          <p:cNvPr descr="Questions" id="221" name="Google Shape;221;p1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1"/>
          <p:cNvSpPr txBox="1"/>
          <p:nvPr/>
        </p:nvSpPr>
        <p:spPr>
          <a:xfrm>
            <a:off x="849587" y="1911411"/>
            <a:ext cx="77787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chemeClr val="dk1"/>
              </a:buClr>
              <a:buSzPts val="3200"/>
              <a:buFont typeface="Calibri"/>
              <a:buAutoNum type="alphaUcPeriod"/>
            </a:pPr>
            <a:r>
              <a:rPr b="0" i="0" lang="en-US" sz="2800" u="none" cap="none" strike="noStrike">
                <a:solidFill>
                  <a:schemeClr val="dk1"/>
                </a:solidFill>
                <a:latin typeface="Calibri"/>
                <a:ea typeface="Calibri"/>
                <a:cs typeface="Calibri"/>
                <a:sym typeface="Calibri"/>
              </a:rPr>
              <a:t>Sand particles</a:t>
            </a:r>
            <a:endParaRPr/>
          </a:p>
          <a:p>
            <a:pPr indent="-431800" lvl="0" marL="457200" marR="0" rtl="0" algn="l">
              <a:lnSpc>
                <a:spcPct val="115000"/>
              </a:lnSpc>
              <a:spcBef>
                <a:spcPts val="640"/>
              </a:spcBef>
              <a:spcAft>
                <a:spcPts val="0"/>
              </a:spcAft>
              <a:buClr>
                <a:schemeClr val="dk1"/>
              </a:buClr>
              <a:buSzPts val="3200"/>
              <a:buFont typeface="Calibri"/>
              <a:buAutoNum type="alphaUcPeriod"/>
            </a:pPr>
            <a:r>
              <a:rPr b="0" i="0" lang="en-US" sz="2800" u="none" cap="none" strike="noStrike">
                <a:solidFill>
                  <a:schemeClr val="dk1"/>
                </a:solidFill>
                <a:latin typeface="Calibri"/>
                <a:ea typeface="Calibri"/>
                <a:cs typeface="Calibri"/>
                <a:sym typeface="Calibri"/>
              </a:rPr>
              <a:t>Minerals</a:t>
            </a:r>
            <a:endParaRPr/>
          </a:p>
          <a:p>
            <a:pPr indent="-431800" lvl="0" marL="457200" marR="0" rtl="0" algn="l">
              <a:lnSpc>
                <a:spcPct val="115000"/>
              </a:lnSpc>
              <a:spcBef>
                <a:spcPts val="640"/>
              </a:spcBef>
              <a:spcAft>
                <a:spcPts val="0"/>
              </a:spcAft>
              <a:buClr>
                <a:schemeClr val="dk1"/>
              </a:buClr>
              <a:buSzPts val="3200"/>
              <a:buFont typeface="Calibri"/>
              <a:buAutoNum type="alphaUcPeriod"/>
            </a:pPr>
            <a:r>
              <a:rPr b="0" i="0" lang="en-US" sz="2800" u="none" cap="none" strike="noStrike">
                <a:solidFill>
                  <a:schemeClr val="dk1"/>
                </a:solidFill>
                <a:latin typeface="Calibri"/>
                <a:ea typeface="Calibri"/>
                <a:cs typeface="Calibri"/>
                <a:sym typeface="Calibri"/>
              </a:rPr>
              <a:t>Former living things</a:t>
            </a:r>
            <a:endParaRPr/>
          </a:p>
          <a:p>
            <a:pPr indent="-431800" lvl="0" marL="457200" marR="0" rtl="0" algn="l">
              <a:lnSpc>
                <a:spcPct val="115000"/>
              </a:lnSpc>
              <a:spcBef>
                <a:spcPts val="640"/>
              </a:spcBef>
              <a:spcAft>
                <a:spcPts val="0"/>
              </a:spcAft>
              <a:buClr>
                <a:srgbClr val="FF0000"/>
              </a:buClr>
              <a:buSzPts val="3200"/>
              <a:buFont typeface="Calibri"/>
              <a:buAutoNum type="alphaUcPeriod"/>
            </a:pPr>
            <a:r>
              <a:rPr b="1" i="0" lang="en-US" sz="2800" u="none" cap="none" strike="noStrike">
                <a:solidFill>
                  <a:srgbClr val="FF0000"/>
                </a:solidFill>
                <a:latin typeface="Calibri"/>
                <a:ea typeface="Calibri"/>
                <a:cs typeface="Calibri"/>
                <a:sym typeface="Calibri"/>
              </a:rPr>
              <a:t>Fossils</a:t>
            </a:r>
            <a:endParaRPr/>
          </a:p>
        </p:txBody>
      </p:sp>
      <p:pic>
        <p:nvPicPr>
          <p:cNvPr descr="Metamorphic rock: Mineral information, data and localities." id="223" name="Google Shape;223;p11"/>
          <p:cNvPicPr preferRelativeResize="0"/>
          <p:nvPr/>
        </p:nvPicPr>
        <p:blipFill rotWithShape="1">
          <a:blip r:embed="rId4">
            <a:alphaModFix/>
          </a:blip>
          <a:srcRect b="0" l="0" r="0" t="0"/>
          <a:stretch/>
        </p:blipFill>
        <p:spPr>
          <a:xfrm>
            <a:off x="5014547" y="1911411"/>
            <a:ext cx="3279866" cy="31267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8"/>
          <p:cNvSpPr txBox="1"/>
          <p:nvPr/>
        </p:nvSpPr>
        <p:spPr>
          <a:xfrm>
            <a:off x="1342650" y="603430"/>
            <a:ext cx="6458700" cy="21236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1" i="0" lang="en-US" sz="6600" u="none" cap="none" strike="noStrike">
                <a:solidFill>
                  <a:schemeClr val="dk1"/>
                </a:solidFill>
                <a:latin typeface="Calibri"/>
                <a:ea typeface="Calibri"/>
                <a:cs typeface="Calibri"/>
                <a:sym typeface="Calibri"/>
              </a:rPr>
              <a:t>Sedimentary Rock</a:t>
            </a:r>
            <a:endParaRPr b="0" i="0" sz="1400" u="none" cap="none" strike="noStrike">
              <a:solidFill>
                <a:srgbClr val="000000"/>
              </a:solidFill>
              <a:latin typeface="Arial"/>
              <a:ea typeface="Arial"/>
              <a:cs typeface="Arial"/>
              <a:sym typeface="Arial"/>
            </a:endParaRPr>
          </a:p>
        </p:txBody>
      </p:sp>
      <p:sp>
        <p:nvSpPr>
          <p:cNvPr descr="Artificial Intelligence" id="230" name="Google Shape;230;p18"/>
          <p:cNvSpPr/>
          <p:nvPr/>
        </p:nvSpPr>
        <p:spPr>
          <a:xfrm>
            <a:off x="1432781" y="2468252"/>
            <a:ext cx="3326789" cy="309489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31" name="Google Shape;231;p18"/>
          <p:cNvPicPr preferRelativeResize="0"/>
          <p:nvPr/>
        </p:nvPicPr>
        <p:blipFill rotWithShape="1">
          <a:blip r:embed="rId4">
            <a:alphaModFix/>
          </a:blip>
          <a:srcRect b="0" l="0" r="0" t="0"/>
          <a:stretch/>
        </p:blipFill>
        <p:spPr>
          <a:xfrm>
            <a:off x="4572000" y="2595544"/>
            <a:ext cx="2840308" cy="284030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8c7b7e697c_0_49"/>
          <p:cNvSpPr txBox="1"/>
          <p:nvPr>
            <p:ph type="ctrTitle"/>
          </p:nvPr>
        </p:nvSpPr>
        <p:spPr>
          <a:xfrm>
            <a:off x="849542" y="372606"/>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1" lang="en-US" sz="3600" u="sng"/>
              <a:t>Sedimentary Rock:</a:t>
            </a:r>
            <a:r>
              <a:rPr b="1" lang="en-US" sz="3600"/>
              <a:t> </a:t>
            </a:r>
            <a:r>
              <a:rPr lang="en-US" sz="3600"/>
              <a:t>Rock that forms by collection of existing rocks or pieces of former living things.</a:t>
            </a:r>
            <a:endParaRPr sz="3600"/>
          </a:p>
        </p:txBody>
      </p:sp>
      <p:sp>
        <p:nvSpPr>
          <p:cNvPr descr="Artificial Intelligence" id="238" name="Google Shape;238;g28c7b7e697c_0_4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39" name="Google Shape;239;g28c7b7e697c_0_49"/>
          <p:cNvPicPr preferRelativeResize="0"/>
          <p:nvPr/>
        </p:nvPicPr>
        <p:blipFill rotWithShape="1">
          <a:blip r:embed="rId4">
            <a:alphaModFix/>
          </a:blip>
          <a:srcRect b="0" l="0" r="0" t="0"/>
          <a:stretch/>
        </p:blipFill>
        <p:spPr>
          <a:xfrm>
            <a:off x="849542" y="222126"/>
            <a:ext cx="465357" cy="465357"/>
          </a:xfrm>
          <a:prstGeom prst="rect">
            <a:avLst/>
          </a:prstGeom>
          <a:noFill/>
          <a:ln>
            <a:noFill/>
          </a:ln>
        </p:spPr>
      </p:pic>
      <p:pic>
        <p:nvPicPr>
          <p:cNvPr descr="Sedimentary Rocks" id="240" name="Google Shape;240;g28c7b7e697c_0_49"/>
          <p:cNvPicPr preferRelativeResize="0"/>
          <p:nvPr/>
        </p:nvPicPr>
        <p:blipFill rotWithShape="1">
          <a:blip r:embed="rId5">
            <a:alphaModFix/>
          </a:blip>
          <a:srcRect b="0" l="0" r="0" t="0"/>
          <a:stretch/>
        </p:blipFill>
        <p:spPr>
          <a:xfrm>
            <a:off x="1721651" y="2543079"/>
            <a:ext cx="5700699" cy="38446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descr="Questions" id="246" name="Google Shape;246;p33"/>
          <p:cNvSpPr/>
          <p:nvPr/>
        </p:nvSpPr>
        <p:spPr>
          <a:xfrm>
            <a:off x="1905000" y="609599"/>
            <a:ext cx="5334000" cy="5040923"/>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27e576c1a67_0_364"/>
          <p:cNvSpPr txBox="1"/>
          <p:nvPr/>
        </p:nvSpPr>
        <p:spPr>
          <a:xfrm>
            <a:off x="2280974" y="526376"/>
            <a:ext cx="4581900"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What are Sedimentary Rocks?</a:t>
            </a:r>
            <a:endParaRPr b="0" i="0" sz="3600" u="none" cap="none" strike="noStrike">
              <a:solidFill>
                <a:schemeClr val="dk1"/>
              </a:solidFill>
              <a:latin typeface="Calibri"/>
              <a:ea typeface="Calibri"/>
              <a:cs typeface="Calibri"/>
              <a:sym typeface="Calibri"/>
            </a:endParaRPr>
          </a:p>
        </p:txBody>
      </p:sp>
      <p:sp>
        <p:nvSpPr>
          <p:cNvPr descr="Questions" id="253" name="Google Shape;253;g27e576c1a67_0_364"/>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Sedimentary Rocks" id="254" name="Google Shape;254;g27e576c1a67_0_364"/>
          <p:cNvPicPr preferRelativeResize="0"/>
          <p:nvPr/>
        </p:nvPicPr>
        <p:blipFill rotWithShape="1">
          <a:blip r:embed="rId4">
            <a:alphaModFix/>
          </a:blip>
          <a:srcRect b="0" l="0" r="0" t="0"/>
          <a:stretch/>
        </p:blipFill>
        <p:spPr>
          <a:xfrm>
            <a:off x="1721651" y="2543079"/>
            <a:ext cx="5700699" cy="384465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20"/>
          <p:cNvPicPr preferRelativeResize="0"/>
          <p:nvPr/>
        </p:nvPicPr>
        <p:blipFill rotWithShape="1">
          <a:blip r:embed="rId3">
            <a:alphaModFix/>
          </a:blip>
          <a:srcRect b="0" l="0" r="0" t="0"/>
          <a:stretch/>
        </p:blipFill>
        <p:spPr>
          <a:xfrm>
            <a:off x="0" y="406400"/>
            <a:ext cx="9144000" cy="6035566"/>
          </a:xfrm>
          <a:prstGeom prst="rect">
            <a:avLst/>
          </a:prstGeom>
          <a:noFill/>
          <a:ln>
            <a:noFill/>
          </a:ln>
        </p:spPr>
      </p:pic>
      <p:sp>
        <p:nvSpPr>
          <p:cNvPr descr="Artificial Intelligence" id="261" name="Google Shape;261;p20"/>
          <p:cNvSpPr/>
          <p:nvPr/>
        </p:nvSpPr>
        <p:spPr>
          <a:xfrm>
            <a:off x="0" y="0"/>
            <a:ext cx="735230" cy="73523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
          <p:cNvSpPr/>
          <p:nvPr/>
        </p:nvSpPr>
        <p:spPr>
          <a:xfrm>
            <a:off x="170822" y="2110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215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2"/>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21" name="Google Shape;121;p2"/>
          <p:cNvSpPr txBox="1"/>
          <p:nvPr/>
        </p:nvSpPr>
        <p:spPr>
          <a:xfrm>
            <a:off x="1547949" y="287215"/>
            <a:ext cx="6048103"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Arial"/>
              <a:buNone/>
            </a:pPr>
            <a:r>
              <a:rPr b="1" i="0" lang="en-US" sz="6000" u="none" cap="none" strike="noStrike">
                <a:solidFill>
                  <a:srgbClr val="000000"/>
                </a:solidFill>
                <a:latin typeface="Calibri"/>
                <a:ea typeface="Calibri"/>
                <a:cs typeface="Calibri"/>
                <a:sym typeface="Calibri"/>
              </a:rPr>
              <a:t>Sedimentary Rock</a:t>
            </a:r>
            <a:endParaRPr b="0" i="0" sz="1800" u="none" cap="none" strike="noStrike">
              <a:solidFill>
                <a:srgbClr val="000000"/>
              </a:solidFill>
              <a:latin typeface="Calibri"/>
              <a:ea typeface="Calibri"/>
              <a:cs typeface="Calibri"/>
              <a:sym typeface="Calibri"/>
            </a:endParaRPr>
          </a:p>
        </p:txBody>
      </p:sp>
      <p:pic>
        <p:nvPicPr>
          <p:cNvPr id="122" name="Google Shape;122;p2"/>
          <p:cNvPicPr preferRelativeResize="0"/>
          <p:nvPr/>
        </p:nvPicPr>
        <p:blipFill rotWithShape="1">
          <a:blip r:embed="rId3">
            <a:alphaModFix/>
          </a:blip>
          <a:srcRect b="0" l="0" r="0" t="0"/>
          <a:stretch/>
        </p:blipFill>
        <p:spPr>
          <a:xfrm>
            <a:off x="1666557" y="1483204"/>
            <a:ext cx="5810885" cy="489147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descr="Artificial Intelligence" id="266" name="Google Shape;266;g27e576c1a67_0_73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g27e576c1a67_0_736"/>
          <p:cNvSpPr txBox="1"/>
          <p:nvPr/>
        </p:nvSpPr>
        <p:spPr>
          <a:xfrm>
            <a:off x="626625" y="526375"/>
            <a:ext cx="7890750" cy="17542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Sedimentary rocks are the most common rocks on the Earth’s surface (about 75% of all rocks on the Earth’s surface). </a:t>
            </a:r>
            <a:endParaRPr b="0" i="0" sz="3600" u="none" cap="none" strike="noStrike">
              <a:solidFill>
                <a:schemeClr val="dk1"/>
              </a:solidFill>
              <a:latin typeface="Calibri"/>
              <a:ea typeface="Calibri"/>
              <a:cs typeface="Calibri"/>
              <a:sym typeface="Calibri"/>
            </a:endParaRPr>
          </a:p>
        </p:txBody>
      </p:sp>
      <p:sp>
        <p:nvSpPr>
          <p:cNvPr id="268" name="Google Shape;268;g27e576c1a67_0_736"/>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76200" marR="76200" rtl="0" algn="l">
              <a:lnSpc>
                <a:spcPct val="105882"/>
              </a:lnSpc>
              <a:spcBef>
                <a:spcPts val="0"/>
              </a:spcBef>
              <a:spcAft>
                <a:spcPts val="0"/>
              </a:spcAft>
              <a:buClr>
                <a:srgbClr val="000000"/>
              </a:buClr>
              <a:buSzPts val="850"/>
              <a:buFont typeface="Arial"/>
              <a:buNone/>
            </a:pPr>
            <a:r>
              <a:rPr b="0" i="0" lang="en-US" sz="850" u="none" cap="none" strike="noStrike">
                <a:solidFill>
                  <a:srgbClr val="F8F9FA"/>
                </a:solidFill>
                <a:uFill>
                  <a:noFill/>
                </a:uFill>
                <a:latin typeface="Roboto"/>
                <a:ea typeface="Roboto"/>
                <a:cs typeface="Roboto"/>
                <a:sym typeface="Roboto"/>
                <a:hlinkClick r:id="rId4">
                  <a:extLst>
                    <a:ext uri="{A12FA001-AC4F-418D-AE19-62706E023703}">
                      <ahyp:hlinkClr val="tx"/>
                    </a:ext>
                  </a:extLst>
                </a:hlinkClick>
              </a:rPr>
              <a:t>Licensable</a:t>
            </a:r>
            <a:endParaRPr b="0" i="0" sz="850" u="none" cap="none" strike="noStrike">
              <a:solidFill>
                <a:srgbClr val="F8F9FA"/>
              </a:solidFill>
              <a:uFill>
                <a:noFill/>
              </a:uFill>
              <a:latin typeface="Roboto"/>
              <a:ea typeface="Roboto"/>
              <a:cs typeface="Roboto"/>
              <a:sym typeface="Roboto"/>
              <a:hlinkClick r:id="rId5">
                <a:extLst>
                  <a:ext uri="{A12FA001-AC4F-418D-AE19-62706E023703}">
                    <ahyp:hlinkClr val="tx"/>
                  </a:ext>
                </a:extLst>
              </a:hlinkClick>
            </a:endParaRPr>
          </a:p>
        </p:txBody>
      </p:sp>
      <p:pic>
        <p:nvPicPr>
          <p:cNvPr descr="How Are Sedimentary Rocks Formed? - WorldAtlas" id="269" name="Google Shape;269;g27e576c1a67_0_736"/>
          <p:cNvPicPr preferRelativeResize="0"/>
          <p:nvPr/>
        </p:nvPicPr>
        <p:blipFill rotWithShape="1">
          <a:blip r:embed="rId6">
            <a:alphaModFix/>
          </a:blip>
          <a:srcRect b="0" l="0" r="0" t="0"/>
          <a:stretch/>
        </p:blipFill>
        <p:spPr>
          <a:xfrm>
            <a:off x="1922555" y="2482928"/>
            <a:ext cx="5298891" cy="407027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descr="Artificial Intelligence" id="274" name="Google Shape;274;p13"/>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3"/>
          <p:cNvSpPr txBox="1"/>
          <p:nvPr/>
        </p:nvSpPr>
        <p:spPr>
          <a:xfrm>
            <a:off x="1465825" y="526375"/>
            <a:ext cx="6360600"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Sedimentary rocks are rich in fossils.</a:t>
            </a:r>
            <a:endParaRPr b="0" i="0" sz="3600" u="none" cap="none" strike="noStrike">
              <a:solidFill>
                <a:schemeClr val="dk1"/>
              </a:solidFill>
              <a:latin typeface="Calibri"/>
              <a:ea typeface="Calibri"/>
              <a:cs typeface="Calibri"/>
              <a:sym typeface="Calibri"/>
            </a:endParaRPr>
          </a:p>
        </p:txBody>
      </p:sp>
      <p:sp>
        <p:nvSpPr>
          <p:cNvPr id="276" name="Google Shape;276;p13"/>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76200" marR="76200" rtl="0" algn="l">
              <a:lnSpc>
                <a:spcPct val="105882"/>
              </a:lnSpc>
              <a:spcBef>
                <a:spcPts val="0"/>
              </a:spcBef>
              <a:spcAft>
                <a:spcPts val="0"/>
              </a:spcAft>
              <a:buClr>
                <a:srgbClr val="000000"/>
              </a:buClr>
              <a:buSzPts val="850"/>
              <a:buFont typeface="Arial"/>
              <a:buNone/>
            </a:pPr>
            <a:r>
              <a:rPr b="0" i="0" lang="en-US" sz="850" u="none" cap="none" strike="noStrike">
                <a:solidFill>
                  <a:srgbClr val="F8F9FA"/>
                </a:solidFill>
                <a:uFill>
                  <a:noFill/>
                </a:uFill>
                <a:latin typeface="Roboto"/>
                <a:ea typeface="Roboto"/>
                <a:cs typeface="Roboto"/>
                <a:sym typeface="Roboto"/>
                <a:hlinkClick r:id="rId4">
                  <a:extLst>
                    <a:ext uri="{A12FA001-AC4F-418D-AE19-62706E023703}">
                      <ahyp:hlinkClr val="tx"/>
                    </a:ext>
                  </a:extLst>
                </a:hlinkClick>
              </a:rPr>
              <a:t>Licensable</a:t>
            </a:r>
            <a:endParaRPr b="0" i="0" sz="850" u="none" cap="none" strike="noStrike">
              <a:solidFill>
                <a:srgbClr val="F8F9FA"/>
              </a:solidFill>
              <a:uFill>
                <a:noFill/>
              </a:uFill>
              <a:latin typeface="Roboto"/>
              <a:ea typeface="Roboto"/>
              <a:cs typeface="Roboto"/>
              <a:sym typeface="Roboto"/>
              <a:hlinkClick r:id="rId5">
                <a:extLst>
                  <a:ext uri="{A12FA001-AC4F-418D-AE19-62706E023703}">
                    <ahyp:hlinkClr val="tx"/>
                  </a:ext>
                </a:extLst>
              </a:hlinkClick>
            </a:endParaRPr>
          </a:p>
        </p:txBody>
      </p:sp>
      <p:pic>
        <p:nvPicPr>
          <p:cNvPr descr="How do you tell the age of a fossil? | NCPR News" id="277" name="Google Shape;277;p13"/>
          <p:cNvPicPr preferRelativeResize="0"/>
          <p:nvPr/>
        </p:nvPicPr>
        <p:blipFill rotWithShape="1">
          <a:blip r:embed="rId6">
            <a:alphaModFix/>
          </a:blip>
          <a:srcRect b="0" l="0" r="0" t="0"/>
          <a:stretch/>
        </p:blipFill>
        <p:spPr>
          <a:xfrm>
            <a:off x="975462" y="1804800"/>
            <a:ext cx="7341326" cy="468136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descr="Artificial Intelligence" id="282" name="Google Shape;282;p15"/>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5"/>
          <p:cNvSpPr txBox="1"/>
          <p:nvPr/>
        </p:nvSpPr>
        <p:spPr>
          <a:xfrm>
            <a:off x="732913" y="526375"/>
            <a:ext cx="7678175" cy="17542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The most common processes that create sedimentary rocks include erosion, weathering, and precipitation. </a:t>
            </a:r>
            <a:endParaRPr b="0" i="0" sz="3600" u="none" cap="none" strike="noStrike">
              <a:solidFill>
                <a:schemeClr val="dk1"/>
              </a:solidFill>
              <a:latin typeface="Calibri"/>
              <a:ea typeface="Calibri"/>
              <a:cs typeface="Calibri"/>
              <a:sym typeface="Calibri"/>
            </a:endParaRPr>
          </a:p>
        </p:txBody>
      </p:sp>
      <p:sp>
        <p:nvSpPr>
          <p:cNvPr id="284" name="Google Shape;284;p15"/>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76200" marR="76200" rtl="0" algn="l">
              <a:lnSpc>
                <a:spcPct val="105882"/>
              </a:lnSpc>
              <a:spcBef>
                <a:spcPts val="0"/>
              </a:spcBef>
              <a:spcAft>
                <a:spcPts val="0"/>
              </a:spcAft>
              <a:buClr>
                <a:srgbClr val="000000"/>
              </a:buClr>
              <a:buSzPts val="850"/>
              <a:buFont typeface="Arial"/>
              <a:buNone/>
            </a:pPr>
            <a:r>
              <a:rPr b="0" i="0" lang="en-US" sz="850" u="none" cap="none" strike="noStrike">
                <a:solidFill>
                  <a:srgbClr val="F8F9FA"/>
                </a:solidFill>
                <a:uFill>
                  <a:noFill/>
                </a:uFill>
                <a:latin typeface="Roboto"/>
                <a:ea typeface="Roboto"/>
                <a:cs typeface="Roboto"/>
                <a:sym typeface="Roboto"/>
                <a:hlinkClick r:id="rId4">
                  <a:extLst>
                    <a:ext uri="{A12FA001-AC4F-418D-AE19-62706E023703}">
                      <ahyp:hlinkClr val="tx"/>
                    </a:ext>
                  </a:extLst>
                </a:hlinkClick>
              </a:rPr>
              <a:t>Licensable</a:t>
            </a:r>
            <a:endParaRPr b="0" i="0" sz="850" u="none" cap="none" strike="noStrike">
              <a:solidFill>
                <a:srgbClr val="F8F9FA"/>
              </a:solidFill>
              <a:uFill>
                <a:noFill/>
              </a:uFill>
              <a:latin typeface="Roboto"/>
              <a:ea typeface="Roboto"/>
              <a:cs typeface="Roboto"/>
              <a:sym typeface="Roboto"/>
              <a:hlinkClick r:id="rId5">
                <a:extLst>
                  <a:ext uri="{A12FA001-AC4F-418D-AE19-62706E023703}">
                    <ahyp:hlinkClr val="tx"/>
                  </a:ext>
                </a:extLst>
              </a:hlinkClick>
            </a:endParaRPr>
          </a:p>
        </p:txBody>
      </p:sp>
      <p:pic>
        <p:nvPicPr>
          <p:cNvPr descr="About - Erosion: Water, Wind &amp; Weather (U.S. National Park Service)" id="285" name="Google Shape;285;p15"/>
          <p:cNvPicPr preferRelativeResize="0"/>
          <p:nvPr/>
        </p:nvPicPr>
        <p:blipFill rotWithShape="1">
          <a:blip r:embed="rId6">
            <a:alphaModFix/>
          </a:blip>
          <a:srcRect b="0" l="0" r="0" t="0"/>
          <a:stretch/>
        </p:blipFill>
        <p:spPr>
          <a:xfrm>
            <a:off x="1387900" y="2706929"/>
            <a:ext cx="6368199" cy="331234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descr="Artificial Intelligence" id="290" name="Google Shape;290;p1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6"/>
          <p:cNvSpPr txBox="1"/>
          <p:nvPr/>
        </p:nvSpPr>
        <p:spPr>
          <a:xfrm>
            <a:off x="811290" y="526375"/>
            <a:ext cx="7521421"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Sedimentary rocks tell us about history by showing us how they were formed. </a:t>
            </a:r>
            <a:endParaRPr/>
          </a:p>
        </p:txBody>
      </p:sp>
      <p:sp>
        <p:nvSpPr>
          <p:cNvPr id="292" name="Google Shape;292;p16"/>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76200" marR="76200" rtl="0" algn="l">
              <a:lnSpc>
                <a:spcPct val="105882"/>
              </a:lnSpc>
              <a:spcBef>
                <a:spcPts val="0"/>
              </a:spcBef>
              <a:spcAft>
                <a:spcPts val="0"/>
              </a:spcAft>
              <a:buClr>
                <a:srgbClr val="000000"/>
              </a:buClr>
              <a:buSzPts val="850"/>
              <a:buFont typeface="Arial"/>
              <a:buNone/>
            </a:pPr>
            <a:r>
              <a:rPr b="0" i="0" lang="en-US" sz="850" u="none" cap="none" strike="noStrike">
                <a:solidFill>
                  <a:srgbClr val="F8F9FA"/>
                </a:solidFill>
                <a:uFill>
                  <a:noFill/>
                </a:uFill>
                <a:latin typeface="Roboto"/>
                <a:ea typeface="Roboto"/>
                <a:cs typeface="Roboto"/>
                <a:sym typeface="Roboto"/>
                <a:hlinkClick r:id="rId4">
                  <a:extLst>
                    <a:ext uri="{A12FA001-AC4F-418D-AE19-62706E023703}">
                      <ahyp:hlinkClr val="tx"/>
                    </a:ext>
                  </a:extLst>
                </a:hlinkClick>
              </a:rPr>
              <a:t>Licensable</a:t>
            </a:r>
            <a:endParaRPr b="0" i="0" sz="850" u="none" cap="none" strike="noStrike">
              <a:solidFill>
                <a:srgbClr val="F8F9FA"/>
              </a:solidFill>
              <a:uFill>
                <a:noFill/>
              </a:uFill>
              <a:latin typeface="Roboto"/>
              <a:ea typeface="Roboto"/>
              <a:cs typeface="Roboto"/>
              <a:sym typeface="Roboto"/>
              <a:hlinkClick r:id="rId5">
                <a:extLst>
                  <a:ext uri="{A12FA001-AC4F-418D-AE19-62706E023703}">
                    <ahyp:hlinkClr val="tx"/>
                  </a:ext>
                </a:extLst>
              </a:hlinkClick>
            </a:endParaRPr>
          </a:p>
        </p:txBody>
      </p:sp>
      <p:pic>
        <p:nvPicPr>
          <p:cNvPr descr="A deeper understanding of the Grand Canyon" id="293" name="Google Shape;293;p16"/>
          <p:cNvPicPr preferRelativeResize="0"/>
          <p:nvPr/>
        </p:nvPicPr>
        <p:blipFill rotWithShape="1">
          <a:blip r:embed="rId6">
            <a:alphaModFix/>
          </a:blip>
          <a:srcRect b="0" l="0" r="0" t="0"/>
          <a:stretch/>
        </p:blipFill>
        <p:spPr>
          <a:xfrm>
            <a:off x="450850" y="2359661"/>
            <a:ext cx="8242300" cy="432720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descr="Questions" id="299" name="Google Shape;299;gd96993b0a5_0_44"/>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descr="Questions" id="305" name="Google Shape;305;g27430209113_0_1020"/>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g27430209113_0_1020"/>
          <p:cNvSpPr txBox="1"/>
          <p:nvPr/>
        </p:nvSpPr>
        <p:spPr>
          <a:xfrm>
            <a:off x="983701" y="528500"/>
            <a:ext cx="7882500"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Sedimentary rocks contain particles such as former living things and sand.</a:t>
            </a:r>
            <a:endParaRPr/>
          </a:p>
        </p:txBody>
      </p:sp>
      <p:sp>
        <p:nvSpPr>
          <p:cNvPr id="307" name="Google Shape;307;g27430209113_0_1020"/>
          <p:cNvSpPr txBox="1"/>
          <p:nvPr/>
        </p:nvSpPr>
        <p:spPr>
          <a:xfrm>
            <a:off x="864326" y="2387289"/>
            <a:ext cx="38745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True</a:t>
            </a:r>
            <a:endParaRPr/>
          </a:p>
          <a:p>
            <a:pPr indent="-431800" lvl="0" marL="457200" marR="0" rtl="0" algn="l">
              <a:lnSpc>
                <a:spcPct val="115000"/>
              </a:lnSpc>
              <a:spcBef>
                <a:spcPts val="64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p:txBody>
      </p:sp>
      <p:pic>
        <p:nvPicPr>
          <p:cNvPr descr="Limestone - Sedimentary rocks" id="308" name="Google Shape;308;g27430209113_0_1020"/>
          <p:cNvPicPr preferRelativeResize="0"/>
          <p:nvPr/>
        </p:nvPicPr>
        <p:blipFill rotWithShape="1">
          <a:blip r:embed="rId4">
            <a:alphaModFix/>
          </a:blip>
          <a:srcRect b="0" l="0" r="0" t="0"/>
          <a:stretch/>
        </p:blipFill>
        <p:spPr>
          <a:xfrm>
            <a:off x="3403691" y="1987576"/>
            <a:ext cx="5249783" cy="436081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descr="Questions" id="314" name="Google Shape;314;p17"/>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7"/>
          <p:cNvSpPr txBox="1"/>
          <p:nvPr/>
        </p:nvSpPr>
        <p:spPr>
          <a:xfrm>
            <a:off x="983701" y="528500"/>
            <a:ext cx="7882500"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Sedimentary rocks contain particles such as former living things and sand.</a:t>
            </a:r>
            <a:endParaRPr/>
          </a:p>
        </p:txBody>
      </p:sp>
      <p:pic>
        <p:nvPicPr>
          <p:cNvPr descr="Limestone - Sedimentary rocks" id="316" name="Google Shape;316;p17"/>
          <p:cNvPicPr preferRelativeResize="0"/>
          <p:nvPr/>
        </p:nvPicPr>
        <p:blipFill rotWithShape="1">
          <a:blip r:embed="rId4">
            <a:alphaModFix/>
          </a:blip>
          <a:srcRect b="0" l="0" r="0" t="0"/>
          <a:stretch/>
        </p:blipFill>
        <p:spPr>
          <a:xfrm>
            <a:off x="3403691" y="1987576"/>
            <a:ext cx="5249783" cy="4360819"/>
          </a:xfrm>
          <a:prstGeom prst="rect">
            <a:avLst/>
          </a:prstGeom>
          <a:noFill/>
          <a:ln>
            <a:noFill/>
          </a:ln>
        </p:spPr>
      </p:pic>
      <p:sp>
        <p:nvSpPr>
          <p:cNvPr id="317" name="Google Shape;317;p17"/>
          <p:cNvSpPr txBox="1"/>
          <p:nvPr/>
        </p:nvSpPr>
        <p:spPr>
          <a:xfrm>
            <a:off x="864326" y="2387289"/>
            <a:ext cx="38745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rgbClr val="FF0000"/>
              </a:buClr>
              <a:buSzPts val="3200"/>
              <a:buFont typeface="Calibri"/>
              <a:buAutoNum type="alphaUcPeriod"/>
            </a:pPr>
            <a:r>
              <a:rPr b="1" i="0" lang="en-US" sz="3200" u="none" cap="none" strike="noStrike">
                <a:solidFill>
                  <a:srgbClr val="FF0000"/>
                </a:solidFill>
                <a:latin typeface="Calibri"/>
                <a:ea typeface="Calibri"/>
                <a:cs typeface="Calibri"/>
                <a:sym typeface="Calibri"/>
              </a:rPr>
              <a:t>True</a:t>
            </a:r>
            <a:endParaRPr/>
          </a:p>
          <a:p>
            <a:pPr indent="-431800" lvl="0" marL="457200" marR="0" rtl="0" algn="l">
              <a:lnSpc>
                <a:spcPct val="115000"/>
              </a:lnSpc>
              <a:spcBef>
                <a:spcPts val="64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descr="Questions" id="323" name="Google Shape;323;p19"/>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9"/>
          <p:cNvSpPr txBox="1"/>
          <p:nvPr/>
        </p:nvSpPr>
        <p:spPr>
          <a:xfrm>
            <a:off x="983701" y="528500"/>
            <a:ext cx="7882500"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600" u="none" cap="none" strike="noStrike">
                <a:solidFill>
                  <a:srgbClr val="000000"/>
                </a:solidFill>
                <a:latin typeface="Calibri"/>
                <a:ea typeface="Calibri"/>
                <a:cs typeface="Calibri"/>
                <a:sym typeface="Calibri"/>
              </a:rPr>
              <a:t>Sedimentary rocks undergo change by the weather and erosion.</a:t>
            </a:r>
            <a:endParaRPr/>
          </a:p>
        </p:txBody>
      </p:sp>
      <p:sp>
        <p:nvSpPr>
          <p:cNvPr id="325" name="Google Shape;325;p19"/>
          <p:cNvSpPr txBox="1"/>
          <p:nvPr/>
        </p:nvSpPr>
        <p:spPr>
          <a:xfrm>
            <a:off x="864326" y="2387289"/>
            <a:ext cx="38745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True</a:t>
            </a:r>
            <a:endParaRPr/>
          </a:p>
          <a:p>
            <a:pPr indent="-431800" lvl="0" marL="457200" marR="0" rtl="0" algn="l">
              <a:lnSpc>
                <a:spcPct val="115000"/>
              </a:lnSpc>
              <a:spcBef>
                <a:spcPts val="64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p:txBody>
      </p:sp>
      <p:pic>
        <p:nvPicPr>
          <p:cNvPr descr="Learning Geology: Rock layers" id="326" name="Google Shape;326;p19"/>
          <p:cNvPicPr preferRelativeResize="0"/>
          <p:nvPr/>
        </p:nvPicPr>
        <p:blipFill rotWithShape="1">
          <a:blip r:embed="rId4">
            <a:alphaModFix/>
          </a:blip>
          <a:srcRect b="0" l="0" r="0" t="0"/>
          <a:stretch/>
        </p:blipFill>
        <p:spPr>
          <a:xfrm>
            <a:off x="3586117" y="1934589"/>
            <a:ext cx="5181600" cy="3886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descr="Questions" id="332" name="Google Shape;332;p21"/>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21"/>
          <p:cNvSpPr txBox="1"/>
          <p:nvPr/>
        </p:nvSpPr>
        <p:spPr>
          <a:xfrm>
            <a:off x="983701" y="528500"/>
            <a:ext cx="7882500"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600" u="none" cap="none" strike="noStrike">
                <a:solidFill>
                  <a:srgbClr val="000000"/>
                </a:solidFill>
                <a:latin typeface="Calibri"/>
                <a:ea typeface="Calibri"/>
                <a:cs typeface="Calibri"/>
                <a:sym typeface="Calibri"/>
              </a:rPr>
              <a:t>Sedimentary rocks undergo change by the weather and erosion.</a:t>
            </a:r>
            <a:endParaRPr/>
          </a:p>
        </p:txBody>
      </p:sp>
      <p:pic>
        <p:nvPicPr>
          <p:cNvPr descr="Learning Geology: Rock layers" id="334" name="Google Shape;334;p21"/>
          <p:cNvPicPr preferRelativeResize="0"/>
          <p:nvPr/>
        </p:nvPicPr>
        <p:blipFill rotWithShape="1">
          <a:blip r:embed="rId4">
            <a:alphaModFix/>
          </a:blip>
          <a:srcRect b="0" l="0" r="0" t="0"/>
          <a:stretch/>
        </p:blipFill>
        <p:spPr>
          <a:xfrm>
            <a:off x="3586117" y="1934589"/>
            <a:ext cx="5181600" cy="3886200"/>
          </a:xfrm>
          <a:prstGeom prst="rect">
            <a:avLst/>
          </a:prstGeom>
          <a:noFill/>
          <a:ln>
            <a:noFill/>
          </a:ln>
        </p:spPr>
      </p:pic>
      <p:sp>
        <p:nvSpPr>
          <p:cNvPr id="335" name="Google Shape;335;p21"/>
          <p:cNvSpPr txBox="1"/>
          <p:nvPr/>
        </p:nvSpPr>
        <p:spPr>
          <a:xfrm>
            <a:off x="864326" y="2387289"/>
            <a:ext cx="38745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rgbClr val="FF0000"/>
              </a:buClr>
              <a:buSzPts val="3200"/>
              <a:buFont typeface="Calibri"/>
              <a:buAutoNum type="alphaUcPeriod"/>
            </a:pPr>
            <a:r>
              <a:rPr b="1" i="0" lang="en-US" sz="3200" u="none" cap="none" strike="noStrike">
                <a:solidFill>
                  <a:srgbClr val="FF0000"/>
                </a:solidFill>
                <a:latin typeface="Calibri"/>
                <a:ea typeface="Calibri"/>
                <a:cs typeface="Calibri"/>
                <a:sym typeface="Calibri"/>
              </a:rPr>
              <a:t>True</a:t>
            </a:r>
            <a:endParaRPr/>
          </a:p>
          <a:p>
            <a:pPr indent="-431800" lvl="0" marL="457200" marR="0" rtl="0" algn="l">
              <a:lnSpc>
                <a:spcPct val="115000"/>
              </a:lnSpc>
              <a:spcBef>
                <a:spcPts val="64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descr="Artificial Intelligence" id="341" name="Google Shape;341;g25e11802ac4_0_419"/>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42" name="Google Shape;342;g25e11802ac4_0_419"/>
          <p:cNvPicPr preferRelativeResize="0"/>
          <p:nvPr/>
        </p:nvPicPr>
        <p:blipFill rotWithShape="1">
          <a:blip r:embed="rId4">
            <a:alphaModFix/>
          </a:blip>
          <a:srcRect b="0" l="0" r="0" t="0"/>
          <a:stretch/>
        </p:blipFill>
        <p:spPr>
          <a:xfrm>
            <a:off x="4572000" y="2036490"/>
            <a:ext cx="3133385" cy="31333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descr="A light bulb with a gear inside&#10;&#10;Description automatically generated" id="127" name="Google Shape;127;p3"/>
          <p:cNvPicPr preferRelativeResize="0"/>
          <p:nvPr/>
        </p:nvPicPr>
        <p:blipFill rotWithShape="1">
          <a:blip r:embed="rId3">
            <a:alphaModFix/>
          </a:blip>
          <a:srcRect b="0" l="0" r="0" t="0"/>
          <a:stretch/>
        </p:blipFill>
        <p:spPr>
          <a:xfrm>
            <a:off x="115200" y="235700"/>
            <a:ext cx="721150" cy="733800"/>
          </a:xfrm>
          <a:prstGeom prst="rect">
            <a:avLst/>
          </a:prstGeom>
          <a:noFill/>
          <a:ln>
            <a:noFill/>
          </a:ln>
        </p:spPr>
      </p:pic>
      <p:sp>
        <p:nvSpPr>
          <p:cNvPr id="128" name="Google Shape;128;p3"/>
          <p:cNvSpPr txBox="1"/>
          <p:nvPr/>
        </p:nvSpPr>
        <p:spPr>
          <a:xfrm>
            <a:off x="975000" y="524976"/>
            <a:ext cx="7194000" cy="1078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b="1" i="0" lang="en-US" sz="2700" u="none" cap="none" strike="noStrike">
                <a:solidFill>
                  <a:schemeClr val="dk1"/>
                </a:solidFill>
                <a:latin typeface="Calibri"/>
                <a:ea typeface="Calibri"/>
                <a:cs typeface="Calibri"/>
                <a:sym typeface="Calibri"/>
              </a:rPr>
              <a:t>Big Question: </a:t>
            </a:r>
            <a:r>
              <a:rPr b="0" i="0" lang="en-US" sz="2700" u="none" cap="none" strike="noStrike">
                <a:solidFill>
                  <a:schemeClr val="dk1"/>
                </a:solidFill>
                <a:latin typeface="Calibri"/>
                <a:ea typeface="Calibri"/>
                <a:cs typeface="Calibri"/>
                <a:sym typeface="Calibri"/>
              </a:rPr>
              <a:t>How do sedimentary rocks form and what stories can they tell us about the past?</a:t>
            </a:r>
            <a:endParaRPr/>
          </a:p>
        </p:txBody>
      </p:sp>
      <p:pic>
        <p:nvPicPr>
          <p:cNvPr id="129" name="Google Shape;129;p3"/>
          <p:cNvPicPr preferRelativeResize="0"/>
          <p:nvPr/>
        </p:nvPicPr>
        <p:blipFill rotWithShape="1">
          <a:blip r:embed="rId4">
            <a:alphaModFix/>
          </a:blip>
          <a:srcRect b="0" l="0" r="0" t="0"/>
          <a:stretch/>
        </p:blipFill>
        <p:spPr>
          <a:xfrm>
            <a:off x="2394290" y="2142884"/>
            <a:ext cx="4355423" cy="366629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descr="Artificial Intelligence" id="348" name="Google Shape;348;p22"/>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49" name="Google Shape;349;p22"/>
          <p:cNvPicPr preferRelativeResize="0"/>
          <p:nvPr/>
        </p:nvPicPr>
        <p:blipFill rotWithShape="1">
          <a:blip r:embed="rId4">
            <a:alphaModFix/>
          </a:blip>
          <a:srcRect b="0" l="0" r="0" t="0"/>
          <a:stretch/>
        </p:blipFill>
        <p:spPr>
          <a:xfrm>
            <a:off x="849542" y="173309"/>
            <a:ext cx="502924" cy="502924"/>
          </a:xfrm>
          <a:prstGeom prst="rect">
            <a:avLst/>
          </a:prstGeom>
          <a:noFill/>
          <a:ln>
            <a:noFill/>
          </a:ln>
        </p:spPr>
      </p:pic>
      <p:sp>
        <p:nvSpPr>
          <p:cNvPr id="350" name="Google Shape;350;p22"/>
          <p:cNvSpPr txBox="1"/>
          <p:nvPr/>
        </p:nvSpPr>
        <p:spPr>
          <a:xfrm>
            <a:off x="2972850" y="424771"/>
            <a:ext cx="3198300" cy="1353900"/>
          </a:xfrm>
          <a:prstGeom prst="rect">
            <a:avLst/>
          </a:prstGeom>
          <a:noFill/>
          <a:ln>
            <a:noFill/>
          </a:ln>
        </p:spPr>
        <p:txBody>
          <a:bodyPr anchorCtr="0" anchor="t" bIns="45700" lIns="91425" spcFirstLastPara="1" rIns="91425" wrap="square" tIns="45700">
            <a:normAutofit/>
          </a:bodyPr>
          <a:lstStyle/>
          <a:p>
            <a:pPr indent="0" lvl="0" marL="25400" marR="0" rtl="0" algn="ctr">
              <a:lnSpc>
                <a:spcPct val="115000"/>
              </a:lnSpc>
              <a:spcBef>
                <a:spcPts val="0"/>
              </a:spcBef>
              <a:spcAft>
                <a:spcPts val="0"/>
              </a:spcAft>
              <a:buNone/>
            </a:pPr>
            <a:r>
              <a:rPr b="0" i="0" lang="en-US" sz="3500" u="none" cap="none" strike="noStrike">
                <a:solidFill>
                  <a:schemeClr val="dk1"/>
                </a:solidFill>
                <a:latin typeface="Calibri"/>
                <a:ea typeface="Calibri"/>
                <a:cs typeface="Calibri"/>
                <a:sym typeface="Calibri"/>
              </a:rPr>
              <a:t>Shale</a:t>
            </a:r>
            <a:endParaRPr b="0" i="0" sz="3500" u="none" cap="none" strike="noStrike">
              <a:solidFill>
                <a:schemeClr val="dk1"/>
              </a:solidFill>
              <a:latin typeface="Calibri"/>
              <a:ea typeface="Calibri"/>
              <a:cs typeface="Calibri"/>
              <a:sym typeface="Calibri"/>
            </a:endParaRPr>
          </a:p>
        </p:txBody>
      </p:sp>
      <p:pic>
        <p:nvPicPr>
          <p:cNvPr descr="Shale - Energy Education" id="351" name="Google Shape;351;p22"/>
          <p:cNvPicPr preferRelativeResize="0"/>
          <p:nvPr/>
        </p:nvPicPr>
        <p:blipFill rotWithShape="1">
          <a:blip r:embed="rId5">
            <a:alphaModFix/>
          </a:blip>
          <a:srcRect b="0" l="0" r="0" t="0"/>
          <a:stretch/>
        </p:blipFill>
        <p:spPr>
          <a:xfrm>
            <a:off x="1847632" y="1778671"/>
            <a:ext cx="5448736" cy="408655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descr="Artificial Intelligence" id="357" name="Google Shape;357;g27e576c1a67_0_796"/>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58" name="Google Shape;358;g27e576c1a67_0_796"/>
          <p:cNvPicPr preferRelativeResize="0"/>
          <p:nvPr/>
        </p:nvPicPr>
        <p:blipFill rotWithShape="1">
          <a:blip r:embed="rId4">
            <a:alphaModFix/>
          </a:blip>
          <a:srcRect b="0" l="0" r="0" t="0"/>
          <a:stretch/>
        </p:blipFill>
        <p:spPr>
          <a:xfrm>
            <a:off x="849542" y="173309"/>
            <a:ext cx="502924" cy="502924"/>
          </a:xfrm>
          <a:prstGeom prst="rect">
            <a:avLst/>
          </a:prstGeom>
          <a:noFill/>
          <a:ln>
            <a:noFill/>
          </a:ln>
        </p:spPr>
      </p:pic>
      <p:sp>
        <p:nvSpPr>
          <p:cNvPr id="359" name="Google Shape;359;g27e576c1a67_0_796"/>
          <p:cNvSpPr txBox="1"/>
          <p:nvPr/>
        </p:nvSpPr>
        <p:spPr>
          <a:xfrm>
            <a:off x="2972850" y="424771"/>
            <a:ext cx="3198300" cy="1353900"/>
          </a:xfrm>
          <a:prstGeom prst="rect">
            <a:avLst/>
          </a:prstGeom>
          <a:noFill/>
          <a:ln>
            <a:noFill/>
          </a:ln>
        </p:spPr>
        <p:txBody>
          <a:bodyPr anchorCtr="0" anchor="t" bIns="45700" lIns="91425" spcFirstLastPara="1" rIns="91425" wrap="square" tIns="45700">
            <a:normAutofit/>
          </a:bodyPr>
          <a:lstStyle/>
          <a:p>
            <a:pPr indent="0" lvl="0" marL="25400" marR="0" rtl="0" algn="ctr">
              <a:lnSpc>
                <a:spcPct val="115000"/>
              </a:lnSpc>
              <a:spcBef>
                <a:spcPts val="0"/>
              </a:spcBef>
              <a:spcAft>
                <a:spcPts val="0"/>
              </a:spcAft>
              <a:buNone/>
            </a:pPr>
            <a:r>
              <a:rPr b="0" i="0" lang="en-US" sz="3500" u="none" cap="none" strike="noStrike">
                <a:solidFill>
                  <a:schemeClr val="dk1"/>
                </a:solidFill>
                <a:latin typeface="Calibri"/>
                <a:ea typeface="Calibri"/>
                <a:cs typeface="Calibri"/>
                <a:sym typeface="Calibri"/>
              </a:rPr>
              <a:t>Breccia</a:t>
            </a:r>
            <a:endParaRPr b="0" i="0" sz="3500" u="none" cap="none" strike="noStrike">
              <a:solidFill>
                <a:schemeClr val="dk1"/>
              </a:solidFill>
              <a:latin typeface="Calibri"/>
              <a:ea typeface="Calibri"/>
              <a:cs typeface="Calibri"/>
              <a:sym typeface="Calibri"/>
            </a:endParaRPr>
          </a:p>
        </p:txBody>
      </p:sp>
      <p:pic>
        <p:nvPicPr>
          <p:cNvPr descr="Geology - rocks and minerals" id="360" name="Google Shape;360;g27e576c1a67_0_796"/>
          <p:cNvPicPr preferRelativeResize="0"/>
          <p:nvPr/>
        </p:nvPicPr>
        <p:blipFill rotWithShape="1">
          <a:blip r:embed="rId5">
            <a:alphaModFix/>
          </a:blip>
          <a:srcRect b="0" l="0" r="0" t="0"/>
          <a:stretch/>
        </p:blipFill>
        <p:spPr>
          <a:xfrm>
            <a:off x="2428875" y="1308779"/>
            <a:ext cx="4286250" cy="51244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descr="Artificial Intelligence" id="366" name="Google Shape;366;g27e576c1a67_0_80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67" name="Google Shape;367;g27e576c1a67_0_803"/>
          <p:cNvPicPr preferRelativeResize="0"/>
          <p:nvPr/>
        </p:nvPicPr>
        <p:blipFill rotWithShape="1">
          <a:blip r:embed="rId4">
            <a:alphaModFix/>
          </a:blip>
          <a:srcRect b="0" l="0" r="0" t="0"/>
          <a:stretch/>
        </p:blipFill>
        <p:spPr>
          <a:xfrm>
            <a:off x="849542" y="173309"/>
            <a:ext cx="502924" cy="502924"/>
          </a:xfrm>
          <a:prstGeom prst="rect">
            <a:avLst/>
          </a:prstGeom>
          <a:noFill/>
          <a:ln>
            <a:noFill/>
          </a:ln>
        </p:spPr>
      </p:pic>
      <p:sp>
        <p:nvSpPr>
          <p:cNvPr id="368" name="Google Shape;368;g27e576c1a67_0_803"/>
          <p:cNvSpPr txBox="1"/>
          <p:nvPr/>
        </p:nvSpPr>
        <p:spPr>
          <a:xfrm>
            <a:off x="2972850" y="424771"/>
            <a:ext cx="3198300" cy="1353900"/>
          </a:xfrm>
          <a:prstGeom prst="rect">
            <a:avLst/>
          </a:prstGeom>
          <a:noFill/>
          <a:ln>
            <a:noFill/>
          </a:ln>
        </p:spPr>
        <p:txBody>
          <a:bodyPr anchorCtr="0" anchor="t" bIns="45700" lIns="91425" spcFirstLastPara="1" rIns="91425" wrap="square" tIns="45700">
            <a:normAutofit/>
          </a:bodyPr>
          <a:lstStyle/>
          <a:p>
            <a:pPr indent="0" lvl="0" marL="25400" marR="0" rtl="0" algn="ctr">
              <a:lnSpc>
                <a:spcPct val="115000"/>
              </a:lnSpc>
              <a:spcBef>
                <a:spcPts val="0"/>
              </a:spcBef>
              <a:spcAft>
                <a:spcPts val="0"/>
              </a:spcAft>
              <a:buNone/>
            </a:pPr>
            <a:r>
              <a:rPr b="0" i="0" lang="en-US" sz="3500" u="none" cap="none" strike="noStrike">
                <a:solidFill>
                  <a:schemeClr val="dk1"/>
                </a:solidFill>
                <a:latin typeface="Calibri"/>
                <a:ea typeface="Calibri"/>
                <a:cs typeface="Calibri"/>
                <a:sym typeface="Calibri"/>
              </a:rPr>
              <a:t>Sandstone</a:t>
            </a:r>
            <a:endParaRPr b="0" i="0" sz="3500" u="none" cap="none" strike="noStrike">
              <a:solidFill>
                <a:schemeClr val="dk1"/>
              </a:solidFill>
              <a:latin typeface="Calibri"/>
              <a:ea typeface="Calibri"/>
              <a:cs typeface="Calibri"/>
              <a:sym typeface="Calibri"/>
            </a:endParaRPr>
          </a:p>
        </p:txBody>
      </p:sp>
      <p:pic>
        <p:nvPicPr>
          <p:cNvPr descr="Sandstone | Formation, Types &amp; Uses - Video &amp; Lesson Transcript | Study.com" id="369" name="Google Shape;369;g27e576c1a67_0_803"/>
          <p:cNvPicPr preferRelativeResize="0"/>
          <p:nvPr/>
        </p:nvPicPr>
        <p:blipFill rotWithShape="1">
          <a:blip r:embed="rId5">
            <a:alphaModFix/>
          </a:blip>
          <a:srcRect b="0" l="0" r="0" t="0"/>
          <a:stretch/>
        </p:blipFill>
        <p:spPr>
          <a:xfrm>
            <a:off x="1447936" y="1778671"/>
            <a:ext cx="6248129" cy="416541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descr="Artificial Intelligence" id="375" name="Google Shape;375;g25e11802ac4_0_699"/>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376" name="Google Shape;376;g25e11802ac4_0_699"/>
          <p:cNvPicPr preferRelativeResize="0"/>
          <p:nvPr/>
        </p:nvPicPr>
        <p:blipFill rotWithShape="1">
          <a:blip r:embed="rId4">
            <a:alphaModFix/>
          </a:blip>
          <a:srcRect b="0" l="0" r="0" t="0"/>
          <a:stretch/>
        </p:blipFill>
        <p:spPr>
          <a:xfrm>
            <a:off x="4572000" y="1755137"/>
            <a:ext cx="3347725" cy="33477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descr="Artificial Intelligence" id="382" name="Google Shape;382;p23"/>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383" name="Google Shape;383;p23"/>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sp>
        <p:nvSpPr>
          <p:cNvPr id="384" name="Google Shape;384;p23"/>
          <p:cNvSpPr txBox="1"/>
          <p:nvPr/>
        </p:nvSpPr>
        <p:spPr>
          <a:xfrm>
            <a:off x="2972850" y="424771"/>
            <a:ext cx="3198300" cy="1353900"/>
          </a:xfrm>
          <a:prstGeom prst="rect">
            <a:avLst/>
          </a:prstGeom>
          <a:noFill/>
          <a:ln>
            <a:noFill/>
          </a:ln>
        </p:spPr>
        <p:txBody>
          <a:bodyPr anchorCtr="0" anchor="t" bIns="45700" lIns="91425" spcFirstLastPara="1" rIns="91425" wrap="square" tIns="45700">
            <a:normAutofit/>
          </a:bodyPr>
          <a:lstStyle/>
          <a:p>
            <a:pPr indent="0" lvl="0" marL="25400" marR="0" rtl="0" algn="ctr">
              <a:lnSpc>
                <a:spcPct val="115000"/>
              </a:lnSpc>
              <a:spcBef>
                <a:spcPts val="0"/>
              </a:spcBef>
              <a:spcAft>
                <a:spcPts val="0"/>
              </a:spcAft>
              <a:buNone/>
            </a:pPr>
            <a:r>
              <a:rPr b="0" i="0" lang="en-US" sz="3500" u="none" cap="none" strike="noStrike">
                <a:solidFill>
                  <a:schemeClr val="dk1"/>
                </a:solidFill>
                <a:latin typeface="Calibri"/>
                <a:ea typeface="Calibri"/>
                <a:cs typeface="Calibri"/>
                <a:sym typeface="Calibri"/>
              </a:rPr>
              <a:t>Quartz</a:t>
            </a:r>
            <a:endParaRPr b="0" i="0" sz="3500" u="none" cap="none" strike="noStrike">
              <a:solidFill>
                <a:schemeClr val="dk1"/>
              </a:solidFill>
              <a:latin typeface="Calibri"/>
              <a:ea typeface="Calibri"/>
              <a:cs typeface="Calibri"/>
              <a:sym typeface="Calibri"/>
            </a:endParaRPr>
          </a:p>
        </p:txBody>
      </p:sp>
      <p:pic>
        <p:nvPicPr>
          <p:cNvPr descr="Quartz | Definition, Types, Uses, &amp; Facts | Britannica" id="385" name="Google Shape;385;p23"/>
          <p:cNvPicPr preferRelativeResize="0"/>
          <p:nvPr/>
        </p:nvPicPr>
        <p:blipFill rotWithShape="1">
          <a:blip r:embed="rId5">
            <a:alphaModFix/>
          </a:blip>
          <a:srcRect b="0" l="0" r="0" t="0"/>
          <a:stretch/>
        </p:blipFill>
        <p:spPr>
          <a:xfrm>
            <a:off x="1890636" y="1214845"/>
            <a:ext cx="5362728" cy="544721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descr="Artificial Intelligence" id="391" name="Google Shape;391;g25e11802ac4_0_78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392" name="Google Shape;392;g25e11802ac4_0_780"/>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sp>
        <p:nvSpPr>
          <p:cNvPr id="393" name="Google Shape;393;g25e11802ac4_0_780"/>
          <p:cNvSpPr txBox="1"/>
          <p:nvPr/>
        </p:nvSpPr>
        <p:spPr>
          <a:xfrm>
            <a:off x="2972850" y="424771"/>
            <a:ext cx="3198300" cy="1353900"/>
          </a:xfrm>
          <a:prstGeom prst="rect">
            <a:avLst/>
          </a:prstGeom>
          <a:noFill/>
          <a:ln>
            <a:noFill/>
          </a:ln>
        </p:spPr>
        <p:txBody>
          <a:bodyPr anchorCtr="0" anchor="t" bIns="45700" lIns="91425" spcFirstLastPara="1" rIns="91425" wrap="square" tIns="45700">
            <a:normAutofit/>
          </a:bodyPr>
          <a:lstStyle/>
          <a:p>
            <a:pPr indent="0" lvl="0" marL="25400" marR="0" rtl="0" algn="ctr">
              <a:lnSpc>
                <a:spcPct val="115000"/>
              </a:lnSpc>
              <a:spcBef>
                <a:spcPts val="0"/>
              </a:spcBef>
              <a:spcAft>
                <a:spcPts val="0"/>
              </a:spcAft>
              <a:buNone/>
            </a:pPr>
            <a:r>
              <a:rPr b="0" i="0" lang="en-US" sz="3500" u="none" cap="none" strike="noStrike">
                <a:solidFill>
                  <a:schemeClr val="dk1"/>
                </a:solidFill>
                <a:latin typeface="Calibri"/>
                <a:ea typeface="Calibri"/>
                <a:cs typeface="Calibri"/>
                <a:sym typeface="Calibri"/>
              </a:rPr>
              <a:t>Obsidian</a:t>
            </a:r>
            <a:endParaRPr b="0" i="0" sz="3500" u="none" cap="none" strike="noStrike">
              <a:solidFill>
                <a:schemeClr val="dk1"/>
              </a:solidFill>
              <a:latin typeface="Calibri"/>
              <a:ea typeface="Calibri"/>
              <a:cs typeface="Calibri"/>
              <a:sym typeface="Calibri"/>
            </a:endParaRPr>
          </a:p>
        </p:txBody>
      </p:sp>
      <p:pic>
        <p:nvPicPr>
          <p:cNvPr descr="Obsidian | Rock, Color, Composition, &amp; Uses | Britannica" id="394" name="Google Shape;394;g25e11802ac4_0_780"/>
          <p:cNvPicPr preferRelativeResize="0"/>
          <p:nvPr/>
        </p:nvPicPr>
        <p:blipFill rotWithShape="1">
          <a:blip r:embed="rId5">
            <a:alphaModFix/>
          </a:blip>
          <a:srcRect b="0" l="0" r="0" t="0"/>
          <a:stretch/>
        </p:blipFill>
        <p:spPr>
          <a:xfrm>
            <a:off x="762000" y="1356404"/>
            <a:ext cx="7620000" cy="50768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descr="Artificial Intelligence" id="400" name="Google Shape;400;p24"/>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401" name="Google Shape;401;p24"/>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sp>
        <p:nvSpPr>
          <p:cNvPr id="402" name="Google Shape;402;p24"/>
          <p:cNvSpPr txBox="1"/>
          <p:nvPr/>
        </p:nvSpPr>
        <p:spPr>
          <a:xfrm>
            <a:off x="2972850" y="424771"/>
            <a:ext cx="3198300" cy="1353900"/>
          </a:xfrm>
          <a:prstGeom prst="rect">
            <a:avLst/>
          </a:prstGeom>
          <a:noFill/>
          <a:ln>
            <a:noFill/>
          </a:ln>
        </p:spPr>
        <p:txBody>
          <a:bodyPr anchorCtr="0" anchor="t" bIns="45700" lIns="91425" spcFirstLastPara="1" rIns="91425" wrap="square" tIns="45700">
            <a:normAutofit/>
          </a:bodyPr>
          <a:lstStyle/>
          <a:p>
            <a:pPr indent="0" lvl="0" marL="25400" marR="0" rtl="0" algn="ctr">
              <a:lnSpc>
                <a:spcPct val="115000"/>
              </a:lnSpc>
              <a:spcBef>
                <a:spcPts val="0"/>
              </a:spcBef>
              <a:spcAft>
                <a:spcPts val="0"/>
              </a:spcAft>
              <a:buNone/>
            </a:pPr>
            <a:r>
              <a:rPr b="0" i="0" lang="en-US" sz="3500" u="none" cap="none" strike="noStrike">
                <a:solidFill>
                  <a:schemeClr val="dk1"/>
                </a:solidFill>
                <a:latin typeface="Calibri"/>
                <a:ea typeface="Calibri"/>
                <a:cs typeface="Calibri"/>
                <a:sym typeface="Calibri"/>
              </a:rPr>
              <a:t>Marble</a:t>
            </a:r>
            <a:endParaRPr b="0" i="0" sz="3500" u="none" cap="none" strike="noStrike">
              <a:solidFill>
                <a:schemeClr val="dk1"/>
              </a:solidFill>
              <a:latin typeface="Calibri"/>
              <a:ea typeface="Calibri"/>
              <a:cs typeface="Calibri"/>
              <a:sym typeface="Calibri"/>
            </a:endParaRPr>
          </a:p>
        </p:txBody>
      </p:sp>
      <p:pic>
        <p:nvPicPr>
          <p:cNvPr descr="Marble - Wikipedia" id="403" name="Google Shape;403;p24"/>
          <p:cNvPicPr preferRelativeResize="0"/>
          <p:nvPr/>
        </p:nvPicPr>
        <p:blipFill rotWithShape="1">
          <a:blip r:embed="rId5">
            <a:alphaModFix/>
          </a:blip>
          <a:srcRect b="0" l="0" r="0" t="0"/>
          <a:stretch/>
        </p:blipFill>
        <p:spPr>
          <a:xfrm>
            <a:off x="1494918" y="1778671"/>
            <a:ext cx="6154165" cy="461562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descr="Questions" id="409" name="Google Shape;409;g25e11802ac4_0_873"/>
          <p:cNvSpPr/>
          <p:nvPr/>
        </p:nvSpPr>
        <p:spPr>
          <a:xfrm>
            <a:off x="2286000" y="1113692"/>
            <a:ext cx="4572000" cy="4443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25"/>
          <p:cNvSpPr txBox="1"/>
          <p:nvPr/>
        </p:nvSpPr>
        <p:spPr>
          <a:xfrm>
            <a:off x="1028700" y="424771"/>
            <a:ext cx="7677300"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Discuss how sedimentary rocks tell us more about history.</a:t>
            </a:r>
            <a:endParaRPr b="0" i="0" sz="1400" u="none" cap="none" strike="noStrike">
              <a:solidFill>
                <a:srgbClr val="000000"/>
              </a:solidFill>
              <a:latin typeface="Arial"/>
              <a:ea typeface="Arial"/>
              <a:cs typeface="Arial"/>
              <a:sym typeface="Arial"/>
            </a:endParaRPr>
          </a:p>
        </p:txBody>
      </p:sp>
      <p:sp>
        <p:nvSpPr>
          <p:cNvPr descr="Questions" id="416" name="Google Shape;416;p25"/>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14 Surprising Facts About Sedimentary Rock - Facts.net" id="417" name="Google Shape;417;p25"/>
          <p:cNvPicPr preferRelativeResize="0"/>
          <p:nvPr/>
        </p:nvPicPr>
        <p:blipFill rotWithShape="1">
          <a:blip r:embed="rId4">
            <a:alphaModFix/>
          </a:blip>
          <a:srcRect b="0" l="0" r="0" t="0"/>
          <a:stretch/>
        </p:blipFill>
        <p:spPr>
          <a:xfrm>
            <a:off x="1221377" y="1906611"/>
            <a:ext cx="6701246" cy="452101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25e11802ac4_0_2229"/>
          <p:cNvSpPr txBox="1"/>
          <p:nvPr/>
        </p:nvSpPr>
        <p:spPr>
          <a:xfrm>
            <a:off x="2585397" y="628581"/>
            <a:ext cx="3973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424" name="Google Shape;424;g25e11802ac4_0_2229"/>
          <p:cNvSpPr/>
          <p:nvPr/>
        </p:nvSpPr>
        <p:spPr>
          <a:xfrm>
            <a:off x="1928445" y="1500554"/>
            <a:ext cx="5287200"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5"/>
          <p:cNvSpPr txBox="1"/>
          <p:nvPr/>
        </p:nvSpPr>
        <p:spPr>
          <a:xfrm>
            <a:off x="2532875" y="693150"/>
            <a:ext cx="46752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600"/>
              <a:buFont typeface="Arial"/>
              <a:buNone/>
            </a:pPr>
            <a:r>
              <a:rPr b="0" i="0" lang="en-US" sz="5600" u="none" cap="none" strike="noStrike">
                <a:solidFill>
                  <a:srgbClr val="FFC000"/>
                </a:solidFill>
                <a:latin typeface="Calibri"/>
                <a:ea typeface="Calibri"/>
                <a:cs typeface="Calibri"/>
                <a:sym typeface="Calibri"/>
              </a:rPr>
              <a:t>Demonstration</a:t>
            </a:r>
            <a:endParaRPr b="0" i="0" sz="1400" u="none" cap="none" strike="noStrike">
              <a:solidFill>
                <a:srgbClr val="000000"/>
              </a:solidFill>
              <a:latin typeface="Arial"/>
              <a:ea typeface="Arial"/>
              <a:cs typeface="Arial"/>
              <a:sym typeface="Arial"/>
            </a:endParaRPr>
          </a:p>
        </p:txBody>
      </p:sp>
      <p:sp>
        <p:nvSpPr>
          <p:cNvPr descr="Classroom" id="136" name="Google Shape;136;p5"/>
          <p:cNvSpPr/>
          <p:nvPr/>
        </p:nvSpPr>
        <p:spPr>
          <a:xfrm>
            <a:off x="124754" y="87073"/>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5"/>
          <p:cNvSpPr txBox="1"/>
          <p:nvPr/>
        </p:nvSpPr>
        <p:spPr>
          <a:xfrm>
            <a:off x="1106803" y="3920310"/>
            <a:ext cx="6930394" cy="2154406"/>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US" sz="2200" u="none" cap="none" strike="noStrike">
                <a:solidFill>
                  <a:srgbClr val="000000"/>
                </a:solidFill>
                <a:latin typeface="Calibri"/>
                <a:ea typeface="Calibri"/>
                <a:cs typeface="Calibri"/>
                <a:sym typeface="Calibri"/>
              </a:rPr>
              <a:t>All the minerals!</a:t>
            </a:r>
            <a:endParaRPr b="1" i="0" sz="2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2200" u="none" cap="none" strike="noStrike">
                <a:solidFill>
                  <a:srgbClr val="000000"/>
                </a:solidFill>
                <a:latin typeface="Calibri"/>
                <a:ea typeface="Calibri"/>
                <a:cs typeface="Calibri"/>
                <a:sym typeface="Calibri"/>
              </a:rPr>
              <a:t>Provide sedimentary rocks for students to observe the different rocks, minerals, and particles in the rocks. Have students hypothesize how all these rocks and particles stuck together. </a:t>
            </a:r>
            <a:endParaRPr/>
          </a:p>
        </p:txBody>
      </p:sp>
      <p:pic>
        <p:nvPicPr>
          <p:cNvPr descr="sedimentary rock - Students | Britannica Kids | Homework Help" id="138" name="Google Shape;138;p5"/>
          <p:cNvPicPr preferRelativeResize="0"/>
          <p:nvPr/>
        </p:nvPicPr>
        <p:blipFill rotWithShape="1">
          <a:blip r:embed="rId4">
            <a:alphaModFix/>
          </a:blip>
          <a:srcRect b="0" l="0" r="0" t="0"/>
          <a:stretch/>
        </p:blipFill>
        <p:spPr>
          <a:xfrm>
            <a:off x="3140373" y="1708858"/>
            <a:ext cx="2863254" cy="215004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6"/>
          <p:cNvSpPr txBox="1"/>
          <p:nvPr>
            <p:ph type="ctrTitle"/>
          </p:nvPr>
        </p:nvSpPr>
        <p:spPr>
          <a:xfrm>
            <a:off x="792450" y="308149"/>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1" lang="en-US" sz="3600" u="sng"/>
              <a:t>Sedimentary Rock:</a:t>
            </a:r>
            <a:r>
              <a:rPr b="1" lang="en-US" sz="3600"/>
              <a:t> </a:t>
            </a:r>
            <a:r>
              <a:rPr lang="en-US" sz="3600"/>
              <a:t>Rock that forms by collection of existing rocks or pieces of former living things.</a:t>
            </a:r>
            <a:endParaRPr sz="3600"/>
          </a:p>
        </p:txBody>
      </p:sp>
      <p:sp>
        <p:nvSpPr>
          <p:cNvPr descr="Rewind" id="431" name="Google Shape;431;p26"/>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2" name="Google Shape;432;p26"/>
          <p:cNvPicPr preferRelativeResize="0"/>
          <p:nvPr/>
        </p:nvPicPr>
        <p:blipFill rotWithShape="1">
          <a:blip r:embed="rId4">
            <a:alphaModFix/>
          </a:blip>
          <a:srcRect b="0" l="0" r="0" t="0"/>
          <a:stretch/>
        </p:blipFill>
        <p:spPr>
          <a:xfrm>
            <a:off x="2096849" y="2382800"/>
            <a:ext cx="4950302" cy="416705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25e11802ac4_0_1976"/>
          <p:cNvSpPr/>
          <p:nvPr/>
        </p:nvSpPr>
        <p:spPr>
          <a:xfrm>
            <a:off x="169647" y="319225"/>
            <a:ext cx="8804700" cy="5899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39" name="Google Shape;439;g25e11802ac4_0_1976"/>
          <p:cNvCxnSpPr/>
          <p:nvPr/>
        </p:nvCxnSpPr>
        <p:spPr>
          <a:xfrm>
            <a:off x="4587204" y="319225"/>
            <a:ext cx="0" cy="1794600"/>
          </a:xfrm>
          <a:prstGeom prst="straightConnector1">
            <a:avLst/>
          </a:prstGeom>
          <a:noFill/>
          <a:ln cap="flat" cmpd="sng" w="25400">
            <a:solidFill>
              <a:srgbClr val="FF932B"/>
            </a:solidFill>
            <a:prstDash val="solid"/>
            <a:round/>
            <a:headEnd len="sm" w="sm" type="none"/>
            <a:tailEnd len="sm" w="sm" type="none"/>
          </a:ln>
        </p:spPr>
      </p:cxnSp>
      <p:cxnSp>
        <p:nvCxnSpPr>
          <p:cNvPr id="440" name="Google Shape;440;g25e11802ac4_0_1976"/>
          <p:cNvCxnSpPr>
            <a:stCxn id="441" idx="4"/>
            <a:endCxn id="438" idx="2"/>
          </p:cNvCxnSpPr>
          <p:nvPr/>
        </p:nvCxnSpPr>
        <p:spPr>
          <a:xfrm>
            <a:off x="4549192" y="4400219"/>
            <a:ext cx="22800" cy="1818600"/>
          </a:xfrm>
          <a:prstGeom prst="straightConnector1">
            <a:avLst/>
          </a:prstGeom>
          <a:noFill/>
          <a:ln cap="flat" cmpd="sng" w="25400">
            <a:solidFill>
              <a:srgbClr val="FF932B"/>
            </a:solidFill>
            <a:prstDash val="solid"/>
            <a:round/>
            <a:headEnd len="sm" w="sm" type="none"/>
            <a:tailEnd len="sm" w="sm" type="none"/>
          </a:ln>
        </p:spPr>
      </p:cxnSp>
      <p:cxnSp>
        <p:nvCxnSpPr>
          <p:cNvPr id="442" name="Google Shape;442;g25e11802ac4_0_1976"/>
          <p:cNvCxnSpPr/>
          <p:nvPr/>
        </p:nvCxnSpPr>
        <p:spPr>
          <a:xfrm>
            <a:off x="169647" y="3255554"/>
            <a:ext cx="2571300" cy="0"/>
          </a:xfrm>
          <a:prstGeom prst="straightConnector1">
            <a:avLst/>
          </a:prstGeom>
          <a:noFill/>
          <a:ln cap="flat" cmpd="sng" w="25400">
            <a:solidFill>
              <a:srgbClr val="FF932B"/>
            </a:solidFill>
            <a:prstDash val="solid"/>
            <a:round/>
            <a:headEnd len="sm" w="sm" type="none"/>
            <a:tailEnd len="sm" w="sm" type="none"/>
          </a:ln>
        </p:spPr>
      </p:cxnSp>
      <p:cxnSp>
        <p:nvCxnSpPr>
          <p:cNvPr id="443" name="Google Shape;443;g25e11802ac4_0_1976"/>
          <p:cNvCxnSpPr/>
          <p:nvPr/>
        </p:nvCxnSpPr>
        <p:spPr>
          <a:xfrm>
            <a:off x="6359863" y="3216898"/>
            <a:ext cx="2614500" cy="0"/>
          </a:xfrm>
          <a:prstGeom prst="straightConnector1">
            <a:avLst/>
          </a:prstGeom>
          <a:noFill/>
          <a:ln cap="flat" cmpd="sng" w="25400">
            <a:solidFill>
              <a:srgbClr val="FF932B"/>
            </a:solidFill>
            <a:prstDash val="solid"/>
            <a:round/>
            <a:headEnd len="sm" w="sm" type="none"/>
            <a:tailEnd len="sm" w="sm" type="none"/>
          </a:ln>
        </p:spPr>
      </p:cxnSp>
      <p:sp>
        <p:nvSpPr>
          <p:cNvPr id="441" name="Google Shape;441;g25e11802ac4_0_1976"/>
          <p:cNvSpPr/>
          <p:nvPr/>
        </p:nvSpPr>
        <p:spPr>
          <a:xfrm>
            <a:off x="2739592" y="2111219"/>
            <a:ext cx="3619200" cy="22890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7"/>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50" name="Google Shape;450;p27"/>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451" name="Google Shape;451;p27"/>
          <p:cNvCxnSpPr>
            <a:stCxn id="452" idx="4"/>
            <a:endCxn id="44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453" name="Google Shape;453;p27"/>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454" name="Google Shape;454;p27"/>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452" name="Google Shape;452;p27"/>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55" name="Google Shape;455;p27"/>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456" name="Google Shape;456;p27"/>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457" name="Google Shape;457;p27"/>
          <p:cNvCxnSpPr>
            <a:stCxn id="458" idx="4"/>
            <a:endCxn id="455"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459" name="Google Shape;459;p27"/>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460" name="Google Shape;460;p27"/>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461" name="Google Shape;461;p27"/>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462" name="Google Shape;462;p27"/>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458" name="Google Shape;458;p27"/>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3" name="Google Shape;463;p27"/>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464" name="Google Shape;464;p27"/>
          <p:cNvSpPr txBox="1"/>
          <p:nvPr/>
        </p:nvSpPr>
        <p:spPr>
          <a:xfrm>
            <a:off x="4385295" y="5900435"/>
            <a:ext cx="4301381" cy="64629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sedimentary rocks impact my life?</a:t>
            </a:r>
            <a:endParaRPr b="0" i="0" sz="1800" u="none" cap="none" strike="noStrike">
              <a:solidFill>
                <a:srgbClr val="000000"/>
              </a:solidFill>
              <a:latin typeface="Arial"/>
              <a:ea typeface="Arial"/>
              <a:cs typeface="Arial"/>
              <a:sym typeface="Arial"/>
            </a:endParaRPr>
          </a:p>
        </p:txBody>
      </p:sp>
      <p:sp>
        <p:nvSpPr>
          <p:cNvPr id="465" name="Google Shape;465;p27"/>
          <p:cNvSpPr txBox="1"/>
          <p:nvPr/>
        </p:nvSpPr>
        <p:spPr>
          <a:xfrm>
            <a:off x="2990050" y="3343633"/>
            <a:ext cx="3163800" cy="98484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Sedimentary Rock</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2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72" name="Google Shape;472;p2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473" name="Google Shape;473;p28"/>
          <p:cNvCxnSpPr>
            <a:stCxn id="474" idx="4"/>
            <a:endCxn id="47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475" name="Google Shape;475;p2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476" name="Google Shape;476;p2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474" name="Google Shape;474;p2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77" name="Google Shape;477;p28"/>
          <p:cNvSpPr txBox="1"/>
          <p:nvPr/>
        </p:nvSpPr>
        <p:spPr>
          <a:xfrm>
            <a:off x="639552" y="480593"/>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sedimentary</a:t>
            </a:r>
            <a:r>
              <a:rPr b="0" i="0" lang="en-US" sz="3000" u="none" cap="none" strike="noStrike">
                <a:solidFill>
                  <a:srgbClr val="000000"/>
                </a:solidFill>
                <a:latin typeface="Calibri"/>
                <a:ea typeface="Calibri"/>
                <a:cs typeface="Calibri"/>
                <a:sym typeface="Calibri"/>
              </a:rPr>
              <a:t> </a:t>
            </a:r>
            <a:r>
              <a:rPr b="1" i="0" lang="en-US" sz="3000" u="none" cap="none" strike="noStrike">
                <a:solidFill>
                  <a:srgbClr val="000000"/>
                </a:solidFill>
                <a:latin typeface="Calibri"/>
                <a:ea typeface="Calibri"/>
                <a:cs typeface="Calibri"/>
                <a:sym typeface="Calibri"/>
              </a:rPr>
              <a:t>rock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478" name="Google Shape;478;p28"/>
          <p:cNvSpPr txBox="1"/>
          <p:nvPr/>
        </p:nvSpPr>
        <p:spPr>
          <a:xfrm>
            <a:off x="393330" y="20501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479" name="Google Shape;479;p28"/>
          <p:cNvSpPr txBox="1"/>
          <p:nvPr/>
        </p:nvSpPr>
        <p:spPr>
          <a:xfrm>
            <a:off x="5011271" y="20380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480" name="Google Shape;480;p28"/>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481" name="Google Shape;481;p28"/>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pic>
        <p:nvPicPr>
          <p:cNvPr descr="Igneous Rocks - Geology (U.S. National Park Service)" id="482" name="Google Shape;482;p28"/>
          <p:cNvPicPr preferRelativeResize="0"/>
          <p:nvPr/>
        </p:nvPicPr>
        <p:blipFill rotWithShape="1">
          <a:blip r:embed="rId3">
            <a:alphaModFix/>
          </a:blip>
          <a:srcRect b="0" l="0" r="0" t="0"/>
          <a:stretch/>
        </p:blipFill>
        <p:spPr>
          <a:xfrm>
            <a:off x="1178633" y="1605981"/>
            <a:ext cx="2920683" cy="2181385"/>
          </a:xfrm>
          <a:prstGeom prst="rect">
            <a:avLst/>
          </a:prstGeom>
          <a:noFill/>
          <a:ln>
            <a:noFill/>
          </a:ln>
        </p:spPr>
      </p:pic>
      <p:pic>
        <p:nvPicPr>
          <p:cNvPr descr="Gallium - Wikipedia" id="483" name="Google Shape;483;p28"/>
          <p:cNvPicPr preferRelativeResize="0"/>
          <p:nvPr/>
        </p:nvPicPr>
        <p:blipFill rotWithShape="1">
          <a:blip r:embed="rId4">
            <a:alphaModFix/>
          </a:blip>
          <a:srcRect b="0" l="0" r="0" t="0"/>
          <a:stretch/>
        </p:blipFill>
        <p:spPr>
          <a:xfrm>
            <a:off x="1114974" y="4109019"/>
            <a:ext cx="3048000" cy="2286000"/>
          </a:xfrm>
          <a:prstGeom prst="rect">
            <a:avLst/>
          </a:prstGeom>
          <a:noFill/>
          <a:ln>
            <a:noFill/>
          </a:ln>
        </p:spPr>
      </p:pic>
      <p:pic>
        <p:nvPicPr>
          <p:cNvPr descr="Diamond - Wikipedia" id="484" name="Google Shape;484;p28"/>
          <p:cNvPicPr preferRelativeResize="0"/>
          <p:nvPr/>
        </p:nvPicPr>
        <p:blipFill rotWithShape="1">
          <a:blip r:embed="rId5">
            <a:alphaModFix/>
          </a:blip>
          <a:srcRect b="0" l="0" r="0" t="0"/>
          <a:stretch/>
        </p:blipFill>
        <p:spPr>
          <a:xfrm>
            <a:off x="5607451" y="1490397"/>
            <a:ext cx="2920683" cy="1938603"/>
          </a:xfrm>
          <a:prstGeom prst="rect">
            <a:avLst/>
          </a:prstGeom>
          <a:noFill/>
          <a:ln>
            <a:noFill/>
          </a:ln>
        </p:spPr>
      </p:pic>
      <p:pic>
        <p:nvPicPr>
          <p:cNvPr descr="Fossils - British Geological Survey" id="485" name="Google Shape;485;p28"/>
          <p:cNvPicPr preferRelativeResize="0"/>
          <p:nvPr/>
        </p:nvPicPr>
        <p:blipFill rotWithShape="1">
          <a:blip r:embed="rId6">
            <a:alphaModFix/>
          </a:blip>
          <a:srcRect b="0" l="0" r="0" t="0"/>
          <a:stretch/>
        </p:blipFill>
        <p:spPr>
          <a:xfrm>
            <a:off x="5718844" y="4108058"/>
            <a:ext cx="3093416" cy="207838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2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92" name="Google Shape;492;p2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493" name="Google Shape;493;p29"/>
          <p:cNvCxnSpPr>
            <a:stCxn id="494" idx="4"/>
            <a:endCxn id="49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495" name="Google Shape;495;p2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496" name="Google Shape;496;p2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494" name="Google Shape;494;p2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97" name="Google Shape;497;p29"/>
          <p:cNvSpPr txBox="1"/>
          <p:nvPr/>
        </p:nvSpPr>
        <p:spPr>
          <a:xfrm>
            <a:off x="639552" y="480593"/>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sedimentary</a:t>
            </a:r>
            <a:r>
              <a:rPr b="0" i="0" lang="en-US" sz="3000" u="none" cap="none" strike="noStrike">
                <a:solidFill>
                  <a:srgbClr val="000000"/>
                </a:solidFill>
                <a:latin typeface="Calibri"/>
                <a:ea typeface="Calibri"/>
                <a:cs typeface="Calibri"/>
                <a:sym typeface="Calibri"/>
              </a:rPr>
              <a:t> </a:t>
            </a:r>
            <a:r>
              <a:rPr b="1" i="0" lang="en-US" sz="3000" u="none" cap="none" strike="noStrike">
                <a:solidFill>
                  <a:srgbClr val="000000"/>
                </a:solidFill>
                <a:latin typeface="Calibri"/>
                <a:ea typeface="Calibri"/>
                <a:cs typeface="Calibri"/>
                <a:sym typeface="Calibri"/>
              </a:rPr>
              <a:t>rock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498" name="Google Shape;498;p29"/>
          <p:cNvSpPr txBox="1"/>
          <p:nvPr/>
        </p:nvSpPr>
        <p:spPr>
          <a:xfrm>
            <a:off x="393330" y="20501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499" name="Google Shape;499;p29"/>
          <p:cNvSpPr txBox="1"/>
          <p:nvPr/>
        </p:nvSpPr>
        <p:spPr>
          <a:xfrm>
            <a:off x="5011271" y="20380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00" name="Google Shape;500;p29"/>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01" name="Google Shape;501;p29"/>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502" name="Google Shape;502;p29"/>
          <p:cNvSpPr/>
          <p:nvPr/>
        </p:nvSpPr>
        <p:spPr>
          <a:xfrm>
            <a:off x="5516546" y="3566986"/>
            <a:ext cx="3389400" cy="3189414"/>
          </a:xfrm>
          <a:prstGeom prst="roundRect">
            <a:avLst>
              <a:gd fmla="val 16667" name="adj"/>
            </a:avLst>
          </a:prstGeom>
          <a:noFill/>
          <a:ln cap="flat" cmpd="sng" w="635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gneous Rocks - Geology (U.S. National Park Service)" id="503" name="Google Shape;503;p29"/>
          <p:cNvPicPr preferRelativeResize="0"/>
          <p:nvPr/>
        </p:nvPicPr>
        <p:blipFill rotWithShape="1">
          <a:blip r:embed="rId3">
            <a:alphaModFix/>
          </a:blip>
          <a:srcRect b="0" l="0" r="0" t="0"/>
          <a:stretch/>
        </p:blipFill>
        <p:spPr>
          <a:xfrm>
            <a:off x="1178633" y="1605981"/>
            <a:ext cx="2920683" cy="2181385"/>
          </a:xfrm>
          <a:prstGeom prst="rect">
            <a:avLst/>
          </a:prstGeom>
          <a:noFill/>
          <a:ln>
            <a:noFill/>
          </a:ln>
        </p:spPr>
      </p:pic>
      <p:pic>
        <p:nvPicPr>
          <p:cNvPr descr="Gallium - Wikipedia" id="504" name="Google Shape;504;p29"/>
          <p:cNvPicPr preferRelativeResize="0"/>
          <p:nvPr/>
        </p:nvPicPr>
        <p:blipFill rotWithShape="1">
          <a:blip r:embed="rId4">
            <a:alphaModFix/>
          </a:blip>
          <a:srcRect b="0" l="0" r="0" t="0"/>
          <a:stretch/>
        </p:blipFill>
        <p:spPr>
          <a:xfrm>
            <a:off x="1114974" y="4109019"/>
            <a:ext cx="3048000" cy="2286000"/>
          </a:xfrm>
          <a:prstGeom prst="rect">
            <a:avLst/>
          </a:prstGeom>
          <a:noFill/>
          <a:ln>
            <a:noFill/>
          </a:ln>
        </p:spPr>
      </p:pic>
      <p:pic>
        <p:nvPicPr>
          <p:cNvPr descr="Diamond - Wikipedia" id="505" name="Google Shape;505;p29"/>
          <p:cNvPicPr preferRelativeResize="0"/>
          <p:nvPr/>
        </p:nvPicPr>
        <p:blipFill rotWithShape="1">
          <a:blip r:embed="rId5">
            <a:alphaModFix/>
          </a:blip>
          <a:srcRect b="0" l="0" r="0" t="0"/>
          <a:stretch/>
        </p:blipFill>
        <p:spPr>
          <a:xfrm>
            <a:off x="5607451" y="1490397"/>
            <a:ext cx="2920683" cy="1938603"/>
          </a:xfrm>
          <a:prstGeom prst="rect">
            <a:avLst/>
          </a:prstGeom>
          <a:noFill/>
          <a:ln>
            <a:noFill/>
          </a:ln>
        </p:spPr>
      </p:pic>
      <p:pic>
        <p:nvPicPr>
          <p:cNvPr descr="Fossils - British Geological Survey" id="506" name="Google Shape;506;p29"/>
          <p:cNvPicPr preferRelativeResize="0"/>
          <p:nvPr/>
        </p:nvPicPr>
        <p:blipFill rotWithShape="1">
          <a:blip r:embed="rId6">
            <a:alphaModFix/>
          </a:blip>
          <a:srcRect b="0" l="0" r="0" t="0"/>
          <a:stretch/>
        </p:blipFill>
        <p:spPr>
          <a:xfrm>
            <a:off x="5718844" y="4108058"/>
            <a:ext cx="3093416" cy="207838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pic>
        <p:nvPicPr>
          <p:cNvPr descr="Fossils - British Geological Survey" id="512" name="Google Shape;512;g25e11802ac4_0_2108"/>
          <p:cNvPicPr preferRelativeResize="0"/>
          <p:nvPr/>
        </p:nvPicPr>
        <p:blipFill rotWithShape="1">
          <a:blip r:embed="rId3">
            <a:alphaModFix/>
          </a:blip>
          <a:srcRect b="0" l="0" r="0" t="0"/>
          <a:stretch/>
        </p:blipFill>
        <p:spPr>
          <a:xfrm>
            <a:off x="4989277" y="1142522"/>
            <a:ext cx="3093416" cy="2078389"/>
          </a:xfrm>
          <a:prstGeom prst="rect">
            <a:avLst/>
          </a:prstGeom>
          <a:noFill/>
          <a:ln>
            <a:noFill/>
          </a:ln>
        </p:spPr>
      </p:pic>
      <p:sp>
        <p:nvSpPr>
          <p:cNvPr id="513" name="Google Shape;513;g25e11802ac4_0_210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14" name="Google Shape;514;g25e11802ac4_0_210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15" name="Google Shape;515;g25e11802ac4_0_2108"/>
          <p:cNvCxnSpPr>
            <a:stCxn id="516" idx="4"/>
            <a:endCxn id="51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17" name="Google Shape;517;g25e11802ac4_0_210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18" name="Google Shape;518;g25e11802ac4_0_210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16" name="Google Shape;516;g25e11802ac4_0_210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9" name="Google Shape;519;g25e11802ac4_0_2108"/>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20" name="Google Shape;520;g25e11802ac4_0_2108"/>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521" name="Google Shape;521;g25e11802ac4_0_2108"/>
          <p:cNvCxnSpPr>
            <a:stCxn id="522" idx="4"/>
            <a:endCxn id="519"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523" name="Google Shape;523;g25e11802ac4_0_2108"/>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524" name="Google Shape;524;g25e11802ac4_0_2108"/>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525" name="Google Shape;525;g25e11802ac4_0_2108"/>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526" name="Google Shape;526;g25e11802ac4_0_2108"/>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522" name="Google Shape;522;g25e11802ac4_0_2108"/>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7" name="Google Shape;527;g25e11802ac4_0_2108"/>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528" name="Google Shape;528;g25e11802ac4_0_2108"/>
          <p:cNvSpPr txBox="1"/>
          <p:nvPr/>
        </p:nvSpPr>
        <p:spPr>
          <a:xfrm>
            <a:off x="2990050" y="3343633"/>
            <a:ext cx="3163800" cy="98484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Sedimentary Rock</a:t>
            </a:r>
            <a:endParaRPr b="0" i="0" sz="700" u="none" cap="none" strike="noStrike">
              <a:solidFill>
                <a:srgbClr val="000000"/>
              </a:solidFill>
              <a:latin typeface="Arial"/>
              <a:ea typeface="Arial"/>
              <a:cs typeface="Arial"/>
              <a:sym typeface="Arial"/>
            </a:endParaRPr>
          </a:p>
        </p:txBody>
      </p:sp>
      <p:sp>
        <p:nvSpPr>
          <p:cNvPr id="529" name="Google Shape;529;g25e11802ac4_0_2108"/>
          <p:cNvSpPr txBox="1"/>
          <p:nvPr/>
        </p:nvSpPr>
        <p:spPr>
          <a:xfrm>
            <a:off x="4385295" y="5900435"/>
            <a:ext cx="4301381" cy="64629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sedimentary rocks impact my life?</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3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36" name="Google Shape;536;p3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37" name="Google Shape;537;p30"/>
          <p:cNvCxnSpPr>
            <a:stCxn id="538" idx="4"/>
            <a:endCxn id="535"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39" name="Google Shape;539;p3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40" name="Google Shape;540;p3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38" name="Google Shape;538;p3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1" name="Google Shape;541;p30"/>
          <p:cNvSpPr txBox="1"/>
          <p:nvPr/>
        </p:nvSpPr>
        <p:spPr>
          <a:xfrm>
            <a:off x="626731" y="3557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sedimentary</a:t>
            </a:r>
            <a:r>
              <a:rPr b="0" i="0" lang="en-US" sz="3000" u="none" cap="none" strike="noStrike">
                <a:solidFill>
                  <a:srgbClr val="000000"/>
                </a:solidFill>
                <a:latin typeface="Calibri"/>
                <a:ea typeface="Calibri"/>
                <a:cs typeface="Calibri"/>
                <a:sym typeface="Calibri"/>
              </a:rPr>
              <a:t> </a:t>
            </a:r>
            <a:r>
              <a:rPr b="1" i="0" lang="en-US" sz="3000" u="none" cap="none" strike="noStrike">
                <a:solidFill>
                  <a:srgbClr val="000000"/>
                </a:solidFill>
                <a:latin typeface="Calibri"/>
                <a:ea typeface="Calibri"/>
                <a:cs typeface="Calibri"/>
                <a:sym typeface="Calibri"/>
              </a:rPr>
              <a:t>rock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542" name="Google Shape;542;p30"/>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543" name="Google Shape;543;p30"/>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44" name="Google Shape;544;p30"/>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45" name="Google Shape;545;p30"/>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46" name="Google Shape;546;p30"/>
          <p:cNvSpPr txBox="1"/>
          <p:nvPr/>
        </p:nvSpPr>
        <p:spPr>
          <a:xfrm>
            <a:off x="393330" y="52091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547" name="Google Shape;547;p30"/>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548" name="Google Shape;548;p30"/>
          <p:cNvSpPr txBox="1"/>
          <p:nvPr/>
        </p:nvSpPr>
        <p:spPr>
          <a:xfrm>
            <a:off x="1073532" y="5269290"/>
            <a:ext cx="7874100"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Fossils</a:t>
            </a:r>
            <a:endParaRPr/>
          </a:p>
        </p:txBody>
      </p:sp>
      <p:sp>
        <p:nvSpPr>
          <p:cNvPr id="549" name="Google Shape;549;p30"/>
          <p:cNvSpPr txBox="1"/>
          <p:nvPr/>
        </p:nvSpPr>
        <p:spPr>
          <a:xfrm>
            <a:off x="1073532" y="4237885"/>
            <a:ext cx="7874100" cy="498558"/>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Something we grow in a lab</a:t>
            </a:r>
            <a:endParaRPr/>
          </a:p>
        </p:txBody>
      </p:sp>
      <p:sp>
        <p:nvSpPr>
          <p:cNvPr id="550" name="Google Shape;550;p30"/>
          <p:cNvSpPr txBox="1"/>
          <p:nvPr/>
        </p:nvSpPr>
        <p:spPr>
          <a:xfrm>
            <a:off x="1073532" y="2032791"/>
            <a:ext cx="7874100" cy="90482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Rock that forms by collection of existing rocks or pieces of former living things</a:t>
            </a:r>
            <a:endParaRPr b="0" i="0" sz="2400" u="none" cap="none" strike="noStrike">
              <a:solidFill>
                <a:srgbClr val="434343"/>
              </a:solidFill>
              <a:latin typeface="Arial"/>
              <a:ea typeface="Arial"/>
              <a:cs typeface="Arial"/>
              <a:sym typeface="Arial"/>
            </a:endParaRPr>
          </a:p>
        </p:txBody>
      </p:sp>
      <p:sp>
        <p:nvSpPr>
          <p:cNvPr id="551" name="Google Shape;551;p30"/>
          <p:cNvSpPr txBox="1"/>
          <p:nvPr/>
        </p:nvSpPr>
        <p:spPr>
          <a:xfrm>
            <a:off x="1073532" y="3129682"/>
            <a:ext cx="7874100"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A collection of crystals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3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58" name="Google Shape;558;p3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59" name="Google Shape;559;p31"/>
          <p:cNvCxnSpPr>
            <a:stCxn id="560" idx="4"/>
            <a:endCxn id="55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61" name="Google Shape;561;p3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62" name="Google Shape;562;p3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60" name="Google Shape;560;p3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3" name="Google Shape;563;p31"/>
          <p:cNvSpPr txBox="1"/>
          <p:nvPr/>
        </p:nvSpPr>
        <p:spPr>
          <a:xfrm>
            <a:off x="626731" y="3557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sedimentary rock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564" name="Google Shape;564;p31"/>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565" name="Google Shape;565;p31"/>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66" name="Google Shape;566;p31"/>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67" name="Google Shape;567;p31"/>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68" name="Google Shape;568;p31"/>
          <p:cNvSpPr txBox="1"/>
          <p:nvPr/>
        </p:nvSpPr>
        <p:spPr>
          <a:xfrm>
            <a:off x="393330" y="52091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569" name="Google Shape;569;p31"/>
          <p:cNvSpPr txBox="1"/>
          <p:nvPr/>
        </p:nvSpPr>
        <p:spPr>
          <a:xfrm>
            <a:off x="1073532" y="5269290"/>
            <a:ext cx="7874100"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Fossils</a:t>
            </a:r>
            <a:endParaRPr/>
          </a:p>
        </p:txBody>
      </p:sp>
      <p:sp>
        <p:nvSpPr>
          <p:cNvPr id="570" name="Google Shape;570;p31"/>
          <p:cNvSpPr txBox="1"/>
          <p:nvPr/>
        </p:nvSpPr>
        <p:spPr>
          <a:xfrm>
            <a:off x="1073532" y="4237885"/>
            <a:ext cx="7874100" cy="498558"/>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Something we grow in a lab</a:t>
            </a:r>
            <a:endParaRPr/>
          </a:p>
        </p:txBody>
      </p:sp>
      <p:sp>
        <p:nvSpPr>
          <p:cNvPr id="571" name="Google Shape;571;p31"/>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572" name="Google Shape;572;p31"/>
          <p:cNvSpPr txBox="1"/>
          <p:nvPr/>
        </p:nvSpPr>
        <p:spPr>
          <a:xfrm>
            <a:off x="1073532" y="2032791"/>
            <a:ext cx="7874100" cy="90482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Rock that forms by collection of existing rocks or pieces of former living things</a:t>
            </a:r>
            <a:endParaRPr b="0" i="0" sz="2400" u="none" cap="none" strike="noStrike">
              <a:solidFill>
                <a:srgbClr val="434343"/>
              </a:solidFill>
              <a:latin typeface="Arial"/>
              <a:ea typeface="Arial"/>
              <a:cs typeface="Arial"/>
              <a:sym typeface="Arial"/>
            </a:endParaRPr>
          </a:p>
        </p:txBody>
      </p:sp>
      <p:sp>
        <p:nvSpPr>
          <p:cNvPr id="573" name="Google Shape;573;p31"/>
          <p:cNvSpPr txBox="1"/>
          <p:nvPr/>
        </p:nvSpPr>
        <p:spPr>
          <a:xfrm>
            <a:off x="1073532" y="3129682"/>
            <a:ext cx="7874100"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A collection of crystals</a:t>
            </a:r>
            <a:endParaRPr/>
          </a:p>
        </p:txBody>
      </p:sp>
      <p:sp>
        <p:nvSpPr>
          <p:cNvPr id="574" name="Google Shape;574;p31"/>
          <p:cNvSpPr/>
          <p:nvPr/>
        </p:nvSpPr>
        <p:spPr>
          <a:xfrm>
            <a:off x="362269" y="1903958"/>
            <a:ext cx="8443500" cy="10158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pic>
        <p:nvPicPr>
          <p:cNvPr descr="Fossils - British Geological Survey" id="580" name="Google Shape;580;p32"/>
          <p:cNvPicPr preferRelativeResize="0"/>
          <p:nvPr/>
        </p:nvPicPr>
        <p:blipFill rotWithShape="1">
          <a:blip r:embed="rId3">
            <a:alphaModFix/>
          </a:blip>
          <a:srcRect b="0" l="0" r="0" t="0"/>
          <a:stretch/>
        </p:blipFill>
        <p:spPr>
          <a:xfrm>
            <a:off x="4989277" y="1142522"/>
            <a:ext cx="3093416" cy="2078389"/>
          </a:xfrm>
          <a:prstGeom prst="rect">
            <a:avLst/>
          </a:prstGeom>
          <a:noFill/>
          <a:ln>
            <a:noFill/>
          </a:ln>
        </p:spPr>
      </p:pic>
      <p:sp>
        <p:nvSpPr>
          <p:cNvPr id="581" name="Google Shape;581;p3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82" name="Google Shape;582;p3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83" name="Google Shape;583;p32"/>
          <p:cNvCxnSpPr>
            <a:stCxn id="584" idx="4"/>
            <a:endCxn id="58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85" name="Google Shape;585;p3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86" name="Google Shape;586;p3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84" name="Google Shape;584;p3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7" name="Google Shape;587;p32"/>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88" name="Google Shape;588;p32"/>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589" name="Google Shape;589;p32"/>
          <p:cNvCxnSpPr>
            <a:stCxn id="590" idx="4"/>
            <a:endCxn id="587"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591" name="Google Shape;591;p32"/>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592" name="Google Shape;592;p32"/>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593" name="Google Shape;593;p32"/>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594" name="Google Shape;594;p32"/>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590" name="Google Shape;590;p32"/>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5" name="Google Shape;595;p32"/>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596" name="Google Shape;596;p32"/>
          <p:cNvSpPr txBox="1"/>
          <p:nvPr/>
        </p:nvSpPr>
        <p:spPr>
          <a:xfrm>
            <a:off x="2990050" y="3343633"/>
            <a:ext cx="3163800" cy="98484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Sedimentary Rock</a:t>
            </a:r>
            <a:endParaRPr b="0" i="0" sz="700" u="none" cap="none" strike="noStrike">
              <a:solidFill>
                <a:srgbClr val="000000"/>
              </a:solidFill>
              <a:latin typeface="Arial"/>
              <a:ea typeface="Arial"/>
              <a:cs typeface="Arial"/>
              <a:sym typeface="Arial"/>
            </a:endParaRPr>
          </a:p>
        </p:txBody>
      </p:sp>
      <p:sp>
        <p:nvSpPr>
          <p:cNvPr id="597" name="Google Shape;597;p32"/>
          <p:cNvSpPr txBox="1"/>
          <p:nvPr/>
        </p:nvSpPr>
        <p:spPr>
          <a:xfrm>
            <a:off x="654444" y="1206300"/>
            <a:ext cx="3163800" cy="17173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Rock that forms by collection of existing rocks or pieces of former living things</a:t>
            </a:r>
            <a:endParaRPr b="0" i="0" sz="2400" u="none" cap="none" strike="noStrike">
              <a:solidFill>
                <a:srgbClr val="434343"/>
              </a:solidFill>
              <a:latin typeface="Arial"/>
              <a:ea typeface="Arial"/>
              <a:cs typeface="Arial"/>
              <a:sym typeface="Arial"/>
            </a:endParaRPr>
          </a:p>
        </p:txBody>
      </p:sp>
      <p:sp>
        <p:nvSpPr>
          <p:cNvPr id="598" name="Google Shape;598;p32"/>
          <p:cNvSpPr txBox="1"/>
          <p:nvPr/>
        </p:nvSpPr>
        <p:spPr>
          <a:xfrm>
            <a:off x="4385295" y="5900435"/>
            <a:ext cx="4301381" cy="64629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sedimentary rocks impact my life?</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34"/>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05" name="Google Shape;605;p34"/>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06" name="Google Shape;606;p34"/>
          <p:cNvCxnSpPr>
            <a:stCxn id="607" idx="4"/>
            <a:endCxn id="60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08" name="Google Shape;608;p34"/>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09" name="Google Shape;609;p34"/>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07" name="Google Shape;607;p34"/>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0" name="Google Shape;610;p34"/>
          <p:cNvSpPr txBox="1"/>
          <p:nvPr/>
        </p:nvSpPr>
        <p:spPr>
          <a:xfrm>
            <a:off x="738131" y="268426"/>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 </a:t>
            </a:r>
            <a:r>
              <a:rPr b="1" i="0" lang="en-US" sz="3000" u="none" cap="none" strike="noStrike">
                <a:solidFill>
                  <a:srgbClr val="000000"/>
                </a:solidFill>
                <a:latin typeface="Calibri"/>
                <a:ea typeface="Calibri"/>
                <a:cs typeface="Calibri"/>
                <a:sym typeface="Calibri"/>
              </a:rPr>
              <a:t>sedimentary</a:t>
            </a:r>
            <a:r>
              <a:rPr b="0" i="0" lang="en-US" sz="3000" u="none" cap="none" strike="noStrike">
                <a:solidFill>
                  <a:srgbClr val="000000"/>
                </a:solidFill>
                <a:latin typeface="Calibri"/>
                <a:ea typeface="Calibri"/>
                <a:cs typeface="Calibri"/>
                <a:sym typeface="Calibri"/>
              </a:rPr>
              <a:t> </a:t>
            </a:r>
            <a:r>
              <a:rPr b="1" i="0" lang="en-US" sz="3000" u="none" cap="none" strike="noStrike">
                <a:solidFill>
                  <a:srgbClr val="000000"/>
                </a:solidFill>
                <a:latin typeface="Calibri"/>
                <a:ea typeface="Calibri"/>
                <a:cs typeface="Calibri"/>
                <a:sym typeface="Calibri"/>
              </a:rPr>
              <a:t>rock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11" name="Google Shape;611;p34"/>
          <p:cNvSpPr txBox="1"/>
          <p:nvPr/>
        </p:nvSpPr>
        <p:spPr>
          <a:xfrm>
            <a:off x="1166884" y="18370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12" name="Google Shape;612;p34"/>
          <p:cNvSpPr txBox="1"/>
          <p:nvPr/>
        </p:nvSpPr>
        <p:spPr>
          <a:xfrm>
            <a:off x="380509" y="18370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13" name="Google Shape;613;p34"/>
          <p:cNvSpPr txBox="1"/>
          <p:nvPr/>
        </p:nvSpPr>
        <p:spPr>
          <a:xfrm>
            <a:off x="380508" y="28866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14" name="Google Shape;614;p34"/>
          <p:cNvSpPr txBox="1"/>
          <p:nvPr/>
        </p:nvSpPr>
        <p:spPr>
          <a:xfrm>
            <a:off x="393332" y="38794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15" name="Google Shape;615;p34"/>
          <p:cNvSpPr txBox="1"/>
          <p:nvPr/>
        </p:nvSpPr>
        <p:spPr>
          <a:xfrm>
            <a:off x="393330" y="4904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16" name="Google Shape;616;p34"/>
          <p:cNvSpPr txBox="1"/>
          <p:nvPr/>
        </p:nvSpPr>
        <p:spPr>
          <a:xfrm>
            <a:off x="1166884" y="18370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17" name="Google Shape;617;p34"/>
          <p:cNvSpPr txBox="1"/>
          <p:nvPr/>
        </p:nvSpPr>
        <p:spPr>
          <a:xfrm>
            <a:off x="1073532" y="1939581"/>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Plastic</a:t>
            </a:r>
            <a:endParaRPr/>
          </a:p>
        </p:txBody>
      </p:sp>
      <p:sp>
        <p:nvSpPr>
          <p:cNvPr id="618" name="Google Shape;618;p34"/>
          <p:cNvSpPr txBox="1"/>
          <p:nvPr/>
        </p:nvSpPr>
        <p:spPr>
          <a:xfrm>
            <a:off x="1073532" y="294417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Mineral</a:t>
            </a:r>
            <a:endParaRPr b="0" i="0" sz="2400" u="none" cap="none" strike="noStrike">
              <a:solidFill>
                <a:schemeClr val="dk1"/>
              </a:solidFill>
              <a:latin typeface="Arial"/>
              <a:ea typeface="Arial"/>
              <a:cs typeface="Arial"/>
              <a:sym typeface="Arial"/>
            </a:endParaRPr>
          </a:p>
        </p:txBody>
      </p:sp>
      <p:sp>
        <p:nvSpPr>
          <p:cNvPr id="619" name="Google Shape;619;p34"/>
          <p:cNvSpPr txBox="1"/>
          <p:nvPr/>
        </p:nvSpPr>
        <p:spPr>
          <a:xfrm>
            <a:off x="1073532" y="4883993"/>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Fossil</a:t>
            </a:r>
            <a:endParaRPr b="0" i="0" sz="2400" u="none" cap="none" strike="noStrike">
              <a:solidFill>
                <a:schemeClr val="dk1"/>
              </a:solidFill>
              <a:latin typeface="Arial"/>
              <a:ea typeface="Arial"/>
              <a:cs typeface="Arial"/>
              <a:sym typeface="Arial"/>
            </a:endParaRPr>
          </a:p>
        </p:txBody>
      </p:sp>
      <p:sp>
        <p:nvSpPr>
          <p:cNvPr id="620" name="Google Shape;620;p34"/>
          <p:cNvSpPr txBox="1"/>
          <p:nvPr/>
        </p:nvSpPr>
        <p:spPr>
          <a:xfrm>
            <a:off x="1073532" y="3879404"/>
            <a:ext cx="7874100" cy="498558"/>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Sandstone</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descr="Rewind" id="144" name="Google Shape;144;p4"/>
          <p:cNvSpPr/>
          <p:nvPr/>
        </p:nvSpPr>
        <p:spPr>
          <a:xfrm>
            <a:off x="1828800" y="914400"/>
            <a:ext cx="5486400" cy="465406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35"/>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27" name="Google Shape;627;p35"/>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28" name="Google Shape;628;p35"/>
          <p:cNvCxnSpPr>
            <a:stCxn id="629" idx="4"/>
            <a:endCxn id="62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30" name="Google Shape;630;p35"/>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31" name="Google Shape;631;p35"/>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29" name="Google Shape;629;p35"/>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2" name="Google Shape;632;p35"/>
          <p:cNvSpPr txBox="1"/>
          <p:nvPr/>
        </p:nvSpPr>
        <p:spPr>
          <a:xfrm>
            <a:off x="738131" y="268426"/>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 </a:t>
            </a:r>
            <a:r>
              <a:rPr b="1" i="0" lang="en-US" sz="3000" u="none" cap="none" strike="noStrike">
                <a:solidFill>
                  <a:srgbClr val="000000"/>
                </a:solidFill>
                <a:latin typeface="Calibri"/>
                <a:ea typeface="Calibri"/>
                <a:cs typeface="Calibri"/>
                <a:sym typeface="Calibri"/>
              </a:rPr>
              <a:t>sedimentary</a:t>
            </a:r>
            <a:r>
              <a:rPr b="0" i="0" lang="en-US" sz="3000" u="none" cap="none" strike="noStrike">
                <a:solidFill>
                  <a:srgbClr val="000000"/>
                </a:solidFill>
                <a:latin typeface="Calibri"/>
                <a:ea typeface="Calibri"/>
                <a:cs typeface="Calibri"/>
                <a:sym typeface="Calibri"/>
              </a:rPr>
              <a:t> </a:t>
            </a:r>
            <a:r>
              <a:rPr b="1" i="0" lang="en-US" sz="3000" u="none" cap="none" strike="noStrike">
                <a:solidFill>
                  <a:srgbClr val="000000"/>
                </a:solidFill>
                <a:latin typeface="Calibri"/>
                <a:ea typeface="Calibri"/>
                <a:cs typeface="Calibri"/>
                <a:sym typeface="Calibri"/>
              </a:rPr>
              <a:t>rock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33" name="Google Shape;633;p35"/>
          <p:cNvSpPr txBox="1"/>
          <p:nvPr/>
        </p:nvSpPr>
        <p:spPr>
          <a:xfrm>
            <a:off x="1166884" y="18370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34" name="Google Shape;634;p35"/>
          <p:cNvSpPr txBox="1"/>
          <p:nvPr/>
        </p:nvSpPr>
        <p:spPr>
          <a:xfrm>
            <a:off x="380509" y="18370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35" name="Google Shape;635;p35"/>
          <p:cNvSpPr txBox="1"/>
          <p:nvPr/>
        </p:nvSpPr>
        <p:spPr>
          <a:xfrm>
            <a:off x="380508" y="28866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36" name="Google Shape;636;p35"/>
          <p:cNvSpPr txBox="1"/>
          <p:nvPr/>
        </p:nvSpPr>
        <p:spPr>
          <a:xfrm>
            <a:off x="393332" y="38794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37" name="Google Shape;637;p35"/>
          <p:cNvSpPr txBox="1"/>
          <p:nvPr/>
        </p:nvSpPr>
        <p:spPr>
          <a:xfrm>
            <a:off x="393330" y="4904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38" name="Google Shape;638;p35"/>
          <p:cNvSpPr txBox="1"/>
          <p:nvPr/>
        </p:nvSpPr>
        <p:spPr>
          <a:xfrm>
            <a:off x="1166884" y="18370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39" name="Google Shape;639;p35"/>
          <p:cNvSpPr txBox="1"/>
          <p:nvPr/>
        </p:nvSpPr>
        <p:spPr>
          <a:xfrm>
            <a:off x="1073532" y="1939581"/>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Plastic</a:t>
            </a:r>
            <a:endParaRPr/>
          </a:p>
        </p:txBody>
      </p:sp>
      <p:sp>
        <p:nvSpPr>
          <p:cNvPr id="640" name="Google Shape;640;p35"/>
          <p:cNvSpPr txBox="1"/>
          <p:nvPr/>
        </p:nvSpPr>
        <p:spPr>
          <a:xfrm>
            <a:off x="1073532" y="294417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Mineral</a:t>
            </a:r>
            <a:endParaRPr b="0" i="0" sz="2400" u="none" cap="none" strike="noStrike">
              <a:solidFill>
                <a:schemeClr val="dk1"/>
              </a:solidFill>
              <a:latin typeface="Arial"/>
              <a:ea typeface="Arial"/>
              <a:cs typeface="Arial"/>
              <a:sym typeface="Arial"/>
            </a:endParaRPr>
          </a:p>
        </p:txBody>
      </p:sp>
      <p:sp>
        <p:nvSpPr>
          <p:cNvPr id="641" name="Google Shape;641;p35"/>
          <p:cNvSpPr txBox="1"/>
          <p:nvPr/>
        </p:nvSpPr>
        <p:spPr>
          <a:xfrm>
            <a:off x="1073532" y="4883993"/>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Fossil</a:t>
            </a:r>
            <a:endParaRPr b="0" i="0" sz="2400" u="none" cap="none" strike="noStrike">
              <a:solidFill>
                <a:schemeClr val="dk1"/>
              </a:solidFill>
              <a:latin typeface="Arial"/>
              <a:ea typeface="Arial"/>
              <a:cs typeface="Arial"/>
              <a:sym typeface="Arial"/>
            </a:endParaRPr>
          </a:p>
        </p:txBody>
      </p:sp>
      <p:sp>
        <p:nvSpPr>
          <p:cNvPr id="642" name="Google Shape;642;p35"/>
          <p:cNvSpPr txBox="1"/>
          <p:nvPr/>
        </p:nvSpPr>
        <p:spPr>
          <a:xfrm>
            <a:off x="1073532" y="3879404"/>
            <a:ext cx="7874100" cy="498558"/>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Sandstone</a:t>
            </a:r>
            <a:endParaRPr b="0" i="0" sz="2400" u="none" cap="none" strike="noStrike">
              <a:solidFill>
                <a:schemeClr val="dk1"/>
              </a:solidFill>
              <a:latin typeface="Arial"/>
              <a:ea typeface="Arial"/>
              <a:cs typeface="Arial"/>
              <a:sym typeface="Arial"/>
            </a:endParaRPr>
          </a:p>
        </p:txBody>
      </p:sp>
      <p:sp>
        <p:nvSpPr>
          <p:cNvPr id="643" name="Google Shape;643;p35"/>
          <p:cNvSpPr/>
          <p:nvPr/>
        </p:nvSpPr>
        <p:spPr>
          <a:xfrm>
            <a:off x="153472" y="3782903"/>
            <a:ext cx="4021500" cy="831000"/>
          </a:xfrm>
          <a:prstGeom prst="roundRect">
            <a:avLst>
              <a:gd fmla="val 16667" name="adj"/>
            </a:avLst>
          </a:prstGeom>
          <a:noFill/>
          <a:ln cap="flat" cmpd="sng" w="666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pic>
        <p:nvPicPr>
          <p:cNvPr descr="Fossils - British Geological Survey" id="649" name="Google Shape;649;p36"/>
          <p:cNvPicPr preferRelativeResize="0"/>
          <p:nvPr/>
        </p:nvPicPr>
        <p:blipFill rotWithShape="1">
          <a:blip r:embed="rId3">
            <a:alphaModFix/>
          </a:blip>
          <a:srcRect b="0" l="0" r="0" t="0"/>
          <a:stretch/>
        </p:blipFill>
        <p:spPr>
          <a:xfrm>
            <a:off x="4989277" y="1142522"/>
            <a:ext cx="3093416" cy="2078389"/>
          </a:xfrm>
          <a:prstGeom prst="rect">
            <a:avLst/>
          </a:prstGeom>
          <a:noFill/>
          <a:ln>
            <a:noFill/>
          </a:ln>
        </p:spPr>
      </p:pic>
      <p:sp>
        <p:nvSpPr>
          <p:cNvPr id="650" name="Google Shape;650;p3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51" name="Google Shape;651;p3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52" name="Google Shape;652;p36"/>
          <p:cNvCxnSpPr>
            <a:stCxn id="653" idx="4"/>
            <a:endCxn id="65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54" name="Google Shape;654;p3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55" name="Google Shape;655;p3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53" name="Google Shape;653;p3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6" name="Google Shape;656;p36"/>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657" name="Google Shape;657;p36"/>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58" name="Google Shape;658;p36"/>
          <p:cNvCxnSpPr>
            <a:stCxn id="659" idx="4"/>
            <a:endCxn id="656"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660" name="Google Shape;660;p36"/>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61" name="Google Shape;661;p36"/>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62" name="Google Shape;662;p36"/>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63" name="Google Shape;663;p36"/>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59" name="Google Shape;659;p36"/>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4" name="Google Shape;664;p36"/>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65" name="Google Shape;665;p36"/>
          <p:cNvSpPr txBox="1"/>
          <p:nvPr/>
        </p:nvSpPr>
        <p:spPr>
          <a:xfrm>
            <a:off x="2990050" y="3343633"/>
            <a:ext cx="3163800" cy="98484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Sedimentary Rock</a:t>
            </a:r>
            <a:endParaRPr b="0" i="0" sz="700" u="none" cap="none" strike="noStrike">
              <a:solidFill>
                <a:srgbClr val="000000"/>
              </a:solidFill>
              <a:latin typeface="Arial"/>
              <a:ea typeface="Arial"/>
              <a:cs typeface="Arial"/>
              <a:sym typeface="Arial"/>
            </a:endParaRPr>
          </a:p>
        </p:txBody>
      </p:sp>
      <p:sp>
        <p:nvSpPr>
          <p:cNvPr id="666" name="Google Shape;666;p36"/>
          <p:cNvSpPr txBox="1"/>
          <p:nvPr/>
        </p:nvSpPr>
        <p:spPr>
          <a:xfrm>
            <a:off x="654444" y="1206300"/>
            <a:ext cx="3163800" cy="17173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Rock that forms by collection of existing rocks or pieces of former living things</a:t>
            </a:r>
            <a:endParaRPr b="0" i="0" sz="2400" u="none" cap="none" strike="noStrike">
              <a:solidFill>
                <a:srgbClr val="434343"/>
              </a:solidFill>
              <a:latin typeface="Arial"/>
              <a:ea typeface="Arial"/>
              <a:cs typeface="Arial"/>
              <a:sym typeface="Arial"/>
            </a:endParaRPr>
          </a:p>
        </p:txBody>
      </p:sp>
      <p:sp>
        <p:nvSpPr>
          <p:cNvPr id="667" name="Google Shape;667;p36"/>
          <p:cNvSpPr txBox="1"/>
          <p:nvPr/>
        </p:nvSpPr>
        <p:spPr>
          <a:xfrm>
            <a:off x="678272" y="4822385"/>
            <a:ext cx="3163800" cy="498558"/>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Sandstone</a:t>
            </a:r>
            <a:endParaRPr/>
          </a:p>
        </p:txBody>
      </p:sp>
      <p:sp>
        <p:nvSpPr>
          <p:cNvPr id="668" name="Google Shape;668;p36"/>
          <p:cNvSpPr txBox="1"/>
          <p:nvPr/>
        </p:nvSpPr>
        <p:spPr>
          <a:xfrm>
            <a:off x="4385295" y="5900435"/>
            <a:ext cx="4301381" cy="64629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sedimentary rocks impact my life?</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g27e576c1a67_0_124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75" name="Google Shape;675;g27e576c1a67_0_124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76" name="Google Shape;676;g27e576c1a67_0_1241"/>
          <p:cNvCxnSpPr>
            <a:stCxn id="677" idx="4"/>
            <a:endCxn id="67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78" name="Google Shape;678;g27e576c1a67_0_124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79" name="Google Shape;679;g27e576c1a67_0_124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77" name="Google Shape;677;g27e576c1a67_0_124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0" name="Google Shape;680;g27e576c1a67_0_1241"/>
          <p:cNvSpPr txBox="1"/>
          <p:nvPr/>
        </p:nvSpPr>
        <p:spPr>
          <a:xfrm>
            <a:off x="393332" y="41842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81" name="Google Shape;681;g27e576c1a67_0_1241"/>
          <p:cNvSpPr txBox="1"/>
          <p:nvPr/>
        </p:nvSpPr>
        <p:spPr>
          <a:xfrm>
            <a:off x="393330" y="55139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82" name="Google Shape;682;g27e576c1a67_0_1241"/>
          <p:cNvSpPr txBox="1"/>
          <p:nvPr/>
        </p:nvSpPr>
        <p:spPr>
          <a:xfrm>
            <a:off x="1093200" y="4229695"/>
            <a:ext cx="7874100"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400" u="none" cap="none" strike="noStrike">
                <a:solidFill>
                  <a:schemeClr val="dk1"/>
                </a:solidFill>
                <a:latin typeface="Arial"/>
                <a:ea typeface="Arial"/>
                <a:cs typeface="Arial"/>
                <a:sym typeface="Arial"/>
              </a:rPr>
              <a:t>Sedimentary rocks reveal to us our earth’s history. </a:t>
            </a:r>
            <a:endParaRPr/>
          </a:p>
        </p:txBody>
      </p:sp>
      <p:sp>
        <p:nvSpPr>
          <p:cNvPr id="683" name="Google Shape;683;g27e576c1a67_0_1241"/>
          <p:cNvSpPr txBox="1"/>
          <p:nvPr/>
        </p:nvSpPr>
        <p:spPr>
          <a:xfrm>
            <a:off x="1073532" y="3179721"/>
            <a:ext cx="7874100" cy="498558"/>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400" u="none" cap="none" strike="noStrike">
                <a:solidFill>
                  <a:schemeClr val="dk1"/>
                </a:solidFill>
                <a:latin typeface="Arial"/>
                <a:ea typeface="Arial"/>
                <a:cs typeface="Arial"/>
                <a:sym typeface="Arial"/>
              </a:rPr>
              <a:t>Sedimentary rocks influence our climate. </a:t>
            </a:r>
            <a:endParaRPr/>
          </a:p>
        </p:txBody>
      </p:sp>
      <p:sp>
        <p:nvSpPr>
          <p:cNvPr id="684" name="Google Shape;684;g27e576c1a67_0_1241"/>
          <p:cNvSpPr txBox="1"/>
          <p:nvPr/>
        </p:nvSpPr>
        <p:spPr>
          <a:xfrm>
            <a:off x="1073532" y="1792919"/>
            <a:ext cx="7977000"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Sedimentary rocks contribute to our production of renewable energy sources like wind and solar power.</a:t>
            </a:r>
            <a:endParaRPr b="0" i="0" sz="2400" u="none" cap="none" strike="noStrike">
              <a:solidFill>
                <a:schemeClr val="dk1"/>
              </a:solidFill>
              <a:latin typeface="Arial"/>
              <a:ea typeface="Arial"/>
              <a:cs typeface="Arial"/>
              <a:sym typeface="Arial"/>
            </a:endParaRPr>
          </a:p>
        </p:txBody>
      </p:sp>
      <p:sp>
        <p:nvSpPr>
          <p:cNvPr id="685" name="Google Shape;685;g27e576c1a67_0_1241"/>
          <p:cNvSpPr txBox="1"/>
          <p:nvPr/>
        </p:nvSpPr>
        <p:spPr>
          <a:xfrm>
            <a:off x="380509" y="17608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86" name="Google Shape;686;g27e576c1a67_0_1241"/>
          <p:cNvSpPr txBox="1"/>
          <p:nvPr/>
        </p:nvSpPr>
        <p:spPr>
          <a:xfrm>
            <a:off x="406230" y="3105750"/>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87" name="Google Shape;687;g27e576c1a67_0_1241"/>
          <p:cNvSpPr txBox="1"/>
          <p:nvPr/>
        </p:nvSpPr>
        <p:spPr>
          <a:xfrm>
            <a:off x="393332" y="41842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88" name="Google Shape;688;g27e576c1a67_0_1241"/>
          <p:cNvSpPr txBox="1"/>
          <p:nvPr/>
        </p:nvSpPr>
        <p:spPr>
          <a:xfrm>
            <a:off x="393330" y="55139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89" name="Google Shape;689;g27e576c1a67_0_1241"/>
          <p:cNvSpPr txBox="1"/>
          <p:nvPr/>
        </p:nvSpPr>
        <p:spPr>
          <a:xfrm>
            <a:off x="1073532" y="5525551"/>
            <a:ext cx="7874100"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400" u="none" cap="none" strike="noStrike">
                <a:solidFill>
                  <a:schemeClr val="dk1"/>
                </a:solidFill>
                <a:latin typeface="Arial"/>
                <a:ea typeface="Arial"/>
                <a:cs typeface="Arial"/>
                <a:sym typeface="Arial"/>
              </a:rPr>
              <a:t>Sedimentary rocks contain many rocks, minerals, and particles for us to extract resources from. </a:t>
            </a:r>
            <a:endParaRPr/>
          </a:p>
        </p:txBody>
      </p:sp>
      <p:sp>
        <p:nvSpPr>
          <p:cNvPr id="690" name="Google Shape;690;g27e576c1a67_0_1241"/>
          <p:cNvSpPr txBox="1"/>
          <p:nvPr/>
        </p:nvSpPr>
        <p:spPr>
          <a:xfrm>
            <a:off x="626730" y="355701"/>
            <a:ext cx="8517269" cy="144650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2900" u="none" cap="none" strike="noStrike">
                <a:solidFill>
                  <a:srgbClr val="000000"/>
                </a:solidFill>
                <a:latin typeface="Calibri"/>
                <a:ea typeface="Calibri"/>
                <a:cs typeface="Calibri"/>
                <a:sym typeface="Calibri"/>
              </a:rPr>
              <a:t>Choose the correct response for </a:t>
            </a:r>
            <a:r>
              <a:rPr b="0" i="1" lang="en-US" sz="2900" u="none" cap="none" strike="noStrike">
                <a:solidFill>
                  <a:srgbClr val="000000"/>
                </a:solidFill>
                <a:latin typeface="Calibri"/>
                <a:ea typeface="Calibri"/>
                <a:cs typeface="Calibri"/>
                <a:sym typeface="Calibri"/>
              </a:rPr>
              <a:t>“how do sedimentary rocks impact my life?” </a:t>
            </a:r>
            <a:r>
              <a:rPr b="0" i="0" lang="en-US" sz="2900" u="none" cap="none" strike="noStrike">
                <a:solidFill>
                  <a:srgbClr val="000000"/>
                </a:solidFill>
                <a:latin typeface="Calibri"/>
                <a:ea typeface="Calibri"/>
                <a:cs typeface="Calibri"/>
                <a:sym typeface="Calibri"/>
              </a:rPr>
              <a:t>from the choices below.</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37"/>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97" name="Google Shape;697;p37"/>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98" name="Google Shape;698;p37"/>
          <p:cNvCxnSpPr>
            <a:stCxn id="699" idx="4"/>
            <a:endCxn id="69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00" name="Google Shape;700;p37"/>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01" name="Google Shape;701;p37"/>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99" name="Google Shape;699;p37"/>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02" name="Google Shape;702;p37"/>
          <p:cNvSpPr txBox="1"/>
          <p:nvPr/>
        </p:nvSpPr>
        <p:spPr>
          <a:xfrm>
            <a:off x="393332" y="41842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03" name="Google Shape;703;p37"/>
          <p:cNvSpPr txBox="1"/>
          <p:nvPr/>
        </p:nvSpPr>
        <p:spPr>
          <a:xfrm>
            <a:off x="393330" y="55139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04" name="Google Shape;704;p37"/>
          <p:cNvSpPr txBox="1"/>
          <p:nvPr/>
        </p:nvSpPr>
        <p:spPr>
          <a:xfrm>
            <a:off x="1093200" y="4229695"/>
            <a:ext cx="7874100"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400" u="none" cap="none" strike="noStrike">
                <a:solidFill>
                  <a:schemeClr val="dk1"/>
                </a:solidFill>
                <a:latin typeface="Arial"/>
                <a:ea typeface="Arial"/>
                <a:cs typeface="Arial"/>
                <a:sym typeface="Arial"/>
              </a:rPr>
              <a:t>Sedimentary rocks reveal to us our earth’s history. </a:t>
            </a:r>
            <a:endParaRPr/>
          </a:p>
        </p:txBody>
      </p:sp>
      <p:sp>
        <p:nvSpPr>
          <p:cNvPr id="705" name="Google Shape;705;p37"/>
          <p:cNvSpPr txBox="1"/>
          <p:nvPr/>
        </p:nvSpPr>
        <p:spPr>
          <a:xfrm>
            <a:off x="1073532" y="3179721"/>
            <a:ext cx="7874100" cy="498558"/>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400" u="none" cap="none" strike="noStrike">
                <a:solidFill>
                  <a:schemeClr val="dk1"/>
                </a:solidFill>
                <a:latin typeface="Arial"/>
                <a:ea typeface="Arial"/>
                <a:cs typeface="Arial"/>
                <a:sym typeface="Arial"/>
              </a:rPr>
              <a:t>Sedimentary rocks influence our climate. </a:t>
            </a:r>
            <a:endParaRPr/>
          </a:p>
        </p:txBody>
      </p:sp>
      <p:sp>
        <p:nvSpPr>
          <p:cNvPr id="706" name="Google Shape;706;p37"/>
          <p:cNvSpPr txBox="1"/>
          <p:nvPr/>
        </p:nvSpPr>
        <p:spPr>
          <a:xfrm>
            <a:off x="1073532" y="1792919"/>
            <a:ext cx="7977000"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Sedimentary rocks contribute to our production of renewable energy sources like wind and solar power.</a:t>
            </a:r>
            <a:endParaRPr b="0" i="0" sz="2400" u="none" cap="none" strike="noStrike">
              <a:solidFill>
                <a:schemeClr val="dk1"/>
              </a:solidFill>
              <a:latin typeface="Arial"/>
              <a:ea typeface="Arial"/>
              <a:cs typeface="Arial"/>
              <a:sym typeface="Arial"/>
            </a:endParaRPr>
          </a:p>
        </p:txBody>
      </p:sp>
      <p:sp>
        <p:nvSpPr>
          <p:cNvPr id="707" name="Google Shape;707;p37"/>
          <p:cNvSpPr txBox="1"/>
          <p:nvPr/>
        </p:nvSpPr>
        <p:spPr>
          <a:xfrm>
            <a:off x="380509" y="17608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708" name="Google Shape;708;p37"/>
          <p:cNvSpPr txBox="1"/>
          <p:nvPr/>
        </p:nvSpPr>
        <p:spPr>
          <a:xfrm>
            <a:off x="406230" y="3105750"/>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09" name="Google Shape;709;p37"/>
          <p:cNvSpPr txBox="1"/>
          <p:nvPr/>
        </p:nvSpPr>
        <p:spPr>
          <a:xfrm>
            <a:off x="393332" y="41842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10" name="Google Shape;710;p37"/>
          <p:cNvSpPr txBox="1"/>
          <p:nvPr/>
        </p:nvSpPr>
        <p:spPr>
          <a:xfrm>
            <a:off x="393330" y="55139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11" name="Google Shape;711;p37"/>
          <p:cNvSpPr txBox="1"/>
          <p:nvPr/>
        </p:nvSpPr>
        <p:spPr>
          <a:xfrm>
            <a:off x="1073532" y="5525551"/>
            <a:ext cx="7874100"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400" u="none" cap="none" strike="noStrike">
                <a:solidFill>
                  <a:schemeClr val="dk1"/>
                </a:solidFill>
                <a:latin typeface="Arial"/>
                <a:ea typeface="Arial"/>
                <a:cs typeface="Arial"/>
                <a:sym typeface="Arial"/>
              </a:rPr>
              <a:t>Sedimentary rocks contain many rocks, minerals, and particles for us to extract resources from. </a:t>
            </a:r>
            <a:endParaRPr/>
          </a:p>
        </p:txBody>
      </p:sp>
      <p:sp>
        <p:nvSpPr>
          <p:cNvPr id="712" name="Google Shape;712;p37"/>
          <p:cNvSpPr txBox="1"/>
          <p:nvPr/>
        </p:nvSpPr>
        <p:spPr>
          <a:xfrm>
            <a:off x="626730" y="355701"/>
            <a:ext cx="8517269" cy="144650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2900" u="none" cap="none" strike="noStrike">
                <a:solidFill>
                  <a:srgbClr val="000000"/>
                </a:solidFill>
                <a:latin typeface="Calibri"/>
                <a:ea typeface="Calibri"/>
                <a:cs typeface="Calibri"/>
                <a:sym typeface="Calibri"/>
              </a:rPr>
              <a:t>Choose the correct response for </a:t>
            </a:r>
            <a:r>
              <a:rPr b="0" i="1" lang="en-US" sz="2900" u="none" cap="none" strike="noStrike">
                <a:solidFill>
                  <a:srgbClr val="000000"/>
                </a:solidFill>
                <a:latin typeface="Calibri"/>
                <a:ea typeface="Calibri"/>
                <a:cs typeface="Calibri"/>
                <a:sym typeface="Calibri"/>
              </a:rPr>
              <a:t>“how do sedimentary rocks impact my life?” </a:t>
            </a:r>
            <a:r>
              <a:rPr b="0" i="0" lang="en-US" sz="2900" u="none" cap="none" strike="noStrike">
                <a:solidFill>
                  <a:srgbClr val="000000"/>
                </a:solidFill>
                <a:latin typeface="Calibri"/>
                <a:ea typeface="Calibri"/>
                <a:cs typeface="Calibri"/>
                <a:sym typeface="Calibri"/>
              </a:rPr>
              <a:t>from the choices below.</a:t>
            </a:r>
            <a:endParaRPr b="0" i="0" sz="1400" u="none" cap="none" strike="noStrike">
              <a:solidFill>
                <a:srgbClr val="000000"/>
              </a:solidFill>
              <a:latin typeface="Arial"/>
              <a:ea typeface="Arial"/>
              <a:cs typeface="Arial"/>
              <a:sym typeface="Arial"/>
            </a:endParaRPr>
          </a:p>
        </p:txBody>
      </p:sp>
      <p:sp>
        <p:nvSpPr>
          <p:cNvPr id="713" name="Google Shape;713;p37"/>
          <p:cNvSpPr/>
          <p:nvPr/>
        </p:nvSpPr>
        <p:spPr>
          <a:xfrm>
            <a:off x="239387" y="4091954"/>
            <a:ext cx="8585363" cy="831000"/>
          </a:xfrm>
          <a:prstGeom prst="roundRect">
            <a:avLst>
              <a:gd fmla="val 16667" name="adj"/>
            </a:avLst>
          </a:prstGeom>
          <a:noFill/>
          <a:ln cap="flat" cmpd="sng" w="666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pic>
        <p:nvPicPr>
          <p:cNvPr descr="Fossils - British Geological Survey" id="719" name="Google Shape;719;p38"/>
          <p:cNvPicPr preferRelativeResize="0"/>
          <p:nvPr/>
        </p:nvPicPr>
        <p:blipFill rotWithShape="1">
          <a:blip r:embed="rId3">
            <a:alphaModFix/>
          </a:blip>
          <a:srcRect b="0" l="0" r="0" t="0"/>
          <a:stretch/>
        </p:blipFill>
        <p:spPr>
          <a:xfrm>
            <a:off x="4989277" y="1142522"/>
            <a:ext cx="3093416" cy="2078389"/>
          </a:xfrm>
          <a:prstGeom prst="rect">
            <a:avLst/>
          </a:prstGeom>
          <a:noFill/>
          <a:ln>
            <a:noFill/>
          </a:ln>
        </p:spPr>
      </p:pic>
      <p:sp>
        <p:nvSpPr>
          <p:cNvPr id="720" name="Google Shape;720;p3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21" name="Google Shape;721;p3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22" name="Google Shape;722;p38"/>
          <p:cNvCxnSpPr>
            <a:stCxn id="723" idx="4"/>
            <a:endCxn id="72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24" name="Google Shape;724;p3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25" name="Google Shape;725;p3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23" name="Google Shape;723;p3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6" name="Google Shape;726;p38"/>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727" name="Google Shape;727;p38"/>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728" name="Google Shape;728;p38"/>
          <p:cNvCxnSpPr>
            <a:stCxn id="729" idx="4"/>
            <a:endCxn id="726"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730" name="Google Shape;730;p38"/>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731" name="Google Shape;731;p38"/>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732" name="Google Shape;732;p38"/>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733" name="Google Shape;733;p38"/>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729" name="Google Shape;729;p38"/>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34" name="Google Shape;734;p38"/>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735" name="Google Shape;735;p38"/>
          <p:cNvSpPr txBox="1"/>
          <p:nvPr/>
        </p:nvSpPr>
        <p:spPr>
          <a:xfrm>
            <a:off x="2990050" y="3343633"/>
            <a:ext cx="3163800" cy="98484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Sedimentary Rock</a:t>
            </a:r>
            <a:endParaRPr b="0" i="0" sz="700" u="none" cap="none" strike="noStrike">
              <a:solidFill>
                <a:srgbClr val="000000"/>
              </a:solidFill>
              <a:latin typeface="Arial"/>
              <a:ea typeface="Arial"/>
              <a:cs typeface="Arial"/>
              <a:sym typeface="Arial"/>
            </a:endParaRPr>
          </a:p>
        </p:txBody>
      </p:sp>
      <p:sp>
        <p:nvSpPr>
          <p:cNvPr id="736" name="Google Shape;736;p38"/>
          <p:cNvSpPr txBox="1"/>
          <p:nvPr/>
        </p:nvSpPr>
        <p:spPr>
          <a:xfrm>
            <a:off x="5301872" y="4643266"/>
            <a:ext cx="3366600"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400" u="none" cap="none" strike="noStrike">
                <a:solidFill>
                  <a:schemeClr val="dk1"/>
                </a:solidFill>
                <a:latin typeface="Arial"/>
                <a:ea typeface="Arial"/>
                <a:cs typeface="Arial"/>
                <a:sym typeface="Arial"/>
              </a:rPr>
              <a:t>Sedimentary rocks reveal to us our earth’s history. </a:t>
            </a:r>
            <a:endParaRPr/>
          </a:p>
        </p:txBody>
      </p:sp>
      <p:sp>
        <p:nvSpPr>
          <p:cNvPr id="737" name="Google Shape;737;p38"/>
          <p:cNvSpPr txBox="1"/>
          <p:nvPr/>
        </p:nvSpPr>
        <p:spPr>
          <a:xfrm>
            <a:off x="654444" y="1206300"/>
            <a:ext cx="3163800" cy="17173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Rock that forms by collection of existing rocks or pieces of former living things</a:t>
            </a:r>
            <a:endParaRPr b="0" i="0" sz="2400" u="none" cap="none" strike="noStrike">
              <a:solidFill>
                <a:srgbClr val="434343"/>
              </a:solidFill>
              <a:latin typeface="Arial"/>
              <a:ea typeface="Arial"/>
              <a:cs typeface="Arial"/>
              <a:sym typeface="Arial"/>
            </a:endParaRPr>
          </a:p>
        </p:txBody>
      </p:sp>
      <p:sp>
        <p:nvSpPr>
          <p:cNvPr id="738" name="Google Shape;738;p38"/>
          <p:cNvSpPr txBox="1"/>
          <p:nvPr/>
        </p:nvSpPr>
        <p:spPr>
          <a:xfrm>
            <a:off x="678272" y="4822385"/>
            <a:ext cx="3163800" cy="498558"/>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Sandstone</a:t>
            </a:r>
            <a:endParaRPr/>
          </a:p>
        </p:txBody>
      </p:sp>
      <p:sp>
        <p:nvSpPr>
          <p:cNvPr id="739" name="Google Shape;739;p38"/>
          <p:cNvSpPr txBox="1"/>
          <p:nvPr/>
        </p:nvSpPr>
        <p:spPr>
          <a:xfrm>
            <a:off x="4385295" y="5900435"/>
            <a:ext cx="4301381" cy="64629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sedimentary rocks impact my life?</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52"/>
          <p:cNvSpPr txBox="1"/>
          <p:nvPr/>
        </p:nvSpPr>
        <p:spPr>
          <a:xfrm>
            <a:off x="2585397" y="628581"/>
            <a:ext cx="397320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746" name="Google Shape;746;p52"/>
          <p:cNvSpPr/>
          <p:nvPr/>
        </p:nvSpPr>
        <p:spPr>
          <a:xfrm>
            <a:off x="1928445" y="1500554"/>
            <a:ext cx="5287108"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39"/>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753" name="Google Shape;753;p39"/>
          <p:cNvSpPr txBox="1"/>
          <p:nvPr/>
        </p:nvSpPr>
        <p:spPr>
          <a:xfrm>
            <a:off x="1547949" y="287215"/>
            <a:ext cx="6048103"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Arial"/>
              <a:buNone/>
            </a:pPr>
            <a:r>
              <a:rPr b="1" i="0" lang="en-US" sz="6000" u="none" cap="none" strike="noStrike">
                <a:solidFill>
                  <a:srgbClr val="000000"/>
                </a:solidFill>
                <a:latin typeface="Calibri"/>
                <a:ea typeface="Calibri"/>
                <a:cs typeface="Calibri"/>
                <a:sym typeface="Calibri"/>
              </a:rPr>
              <a:t>Sedimentary Rock</a:t>
            </a:r>
            <a:endParaRPr b="0" i="0" sz="1800" u="none" cap="none" strike="noStrike">
              <a:solidFill>
                <a:srgbClr val="000000"/>
              </a:solidFill>
              <a:latin typeface="Calibri"/>
              <a:ea typeface="Calibri"/>
              <a:cs typeface="Calibri"/>
              <a:sym typeface="Calibri"/>
            </a:endParaRPr>
          </a:p>
        </p:txBody>
      </p:sp>
      <p:pic>
        <p:nvPicPr>
          <p:cNvPr id="754" name="Google Shape;754;p39"/>
          <p:cNvPicPr preferRelativeResize="0"/>
          <p:nvPr/>
        </p:nvPicPr>
        <p:blipFill rotWithShape="1">
          <a:blip r:embed="rId3">
            <a:alphaModFix/>
          </a:blip>
          <a:srcRect b="0" l="0" r="0" t="0"/>
          <a:stretch/>
        </p:blipFill>
        <p:spPr>
          <a:xfrm>
            <a:off x="1666557" y="1483204"/>
            <a:ext cx="5810885" cy="4891470"/>
          </a:xfrm>
          <a:prstGeom prst="rect">
            <a:avLst/>
          </a:prstGeom>
          <a:noFill/>
          <a:ln>
            <a:noFill/>
          </a:ln>
        </p:spPr>
      </p:pic>
      <p:sp>
        <p:nvSpPr>
          <p:cNvPr descr="Rewind" id="755" name="Google Shape;755;p39"/>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pic>
        <p:nvPicPr>
          <p:cNvPr descr="A light bulb with a gear inside&#10;&#10;Description automatically generated" id="760" name="Google Shape;760;p40"/>
          <p:cNvPicPr preferRelativeResize="0"/>
          <p:nvPr/>
        </p:nvPicPr>
        <p:blipFill rotWithShape="1">
          <a:blip r:embed="rId3">
            <a:alphaModFix/>
          </a:blip>
          <a:srcRect b="0" l="0" r="0" t="0"/>
          <a:stretch/>
        </p:blipFill>
        <p:spPr>
          <a:xfrm>
            <a:off x="65500" y="931450"/>
            <a:ext cx="721150" cy="733800"/>
          </a:xfrm>
          <a:prstGeom prst="rect">
            <a:avLst/>
          </a:prstGeom>
          <a:noFill/>
          <a:ln>
            <a:noFill/>
          </a:ln>
        </p:spPr>
      </p:pic>
      <p:sp>
        <p:nvSpPr>
          <p:cNvPr id="761" name="Google Shape;761;p40"/>
          <p:cNvSpPr txBox="1"/>
          <p:nvPr/>
        </p:nvSpPr>
        <p:spPr>
          <a:xfrm>
            <a:off x="1016550" y="1044376"/>
            <a:ext cx="7194000" cy="1140282"/>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b="1" i="0" lang="en-US" sz="2700" u="none" cap="none" strike="noStrike">
                <a:solidFill>
                  <a:schemeClr val="dk1"/>
                </a:solidFill>
                <a:latin typeface="Calibri"/>
                <a:ea typeface="Calibri"/>
                <a:cs typeface="Calibri"/>
                <a:sym typeface="Calibri"/>
              </a:rPr>
              <a:t>Big Question: </a:t>
            </a:r>
            <a:r>
              <a:rPr b="0" i="0" lang="en-US" sz="2700" u="none" cap="none" strike="noStrike">
                <a:solidFill>
                  <a:schemeClr val="dk1"/>
                </a:solidFill>
                <a:latin typeface="Calibri"/>
                <a:ea typeface="Calibri"/>
                <a:cs typeface="Calibri"/>
                <a:sym typeface="Calibri"/>
              </a:rPr>
              <a:t>How do sedimentary rocks form and what stories can they tell us about the past?</a:t>
            </a:r>
            <a:endParaRPr/>
          </a:p>
        </p:txBody>
      </p:sp>
      <p:pic>
        <p:nvPicPr>
          <p:cNvPr id="762" name="Google Shape;762;p40"/>
          <p:cNvPicPr preferRelativeResize="0"/>
          <p:nvPr/>
        </p:nvPicPr>
        <p:blipFill rotWithShape="1">
          <a:blip r:embed="rId4">
            <a:alphaModFix/>
          </a:blip>
          <a:srcRect b="0" l="0" r="0" t="0"/>
          <a:stretch/>
        </p:blipFill>
        <p:spPr>
          <a:xfrm>
            <a:off x="2394290" y="2407934"/>
            <a:ext cx="4355420" cy="366629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41"/>
          <p:cNvSpPr txBox="1"/>
          <p:nvPr/>
        </p:nvSpPr>
        <p:spPr>
          <a:xfrm>
            <a:off x="1001934" y="123860"/>
            <a:ext cx="7140132" cy="8925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200" u="none" cap="none" strike="noStrike">
                <a:solidFill>
                  <a:srgbClr val="FFC000"/>
                </a:solidFill>
                <a:latin typeface="Calibri"/>
                <a:ea typeface="Calibri"/>
                <a:cs typeface="Calibri"/>
                <a:sym typeface="Calibri"/>
              </a:rPr>
              <a:t>What does this rock say?</a:t>
            </a:r>
            <a:endParaRPr b="0" i="0" sz="5200" u="none" cap="none" strike="noStrike">
              <a:solidFill>
                <a:srgbClr val="000000"/>
              </a:solidFill>
              <a:latin typeface="Arial"/>
              <a:ea typeface="Arial"/>
              <a:cs typeface="Arial"/>
              <a:sym typeface="Arial"/>
            </a:endParaRPr>
          </a:p>
        </p:txBody>
      </p:sp>
      <p:sp>
        <p:nvSpPr>
          <p:cNvPr id="769" name="Google Shape;769;p41"/>
          <p:cNvSpPr txBox="1"/>
          <p:nvPr/>
        </p:nvSpPr>
        <p:spPr>
          <a:xfrm>
            <a:off x="235359" y="1723231"/>
            <a:ext cx="3066300" cy="34162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Have students select a sedimentary rock (or alternatively, provide them with a rock sample) and have them note the rock’s characteristics and research what the rock is made of.</a:t>
            </a:r>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Then, have the students make hypotheses about the rock e.g., its formation and its environment.</a:t>
            </a:r>
            <a:endParaRPr/>
          </a:p>
        </p:txBody>
      </p:sp>
      <p:sp>
        <p:nvSpPr>
          <p:cNvPr descr="Laptop" id="770" name="Google Shape;770;p41"/>
          <p:cNvSpPr/>
          <p:nvPr/>
        </p:nvSpPr>
        <p:spPr>
          <a:xfrm>
            <a:off x="44367"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imestone - Sedimentary rocks" id="771" name="Google Shape;771;p41"/>
          <p:cNvPicPr preferRelativeResize="0"/>
          <p:nvPr/>
        </p:nvPicPr>
        <p:blipFill rotWithShape="1">
          <a:blip r:embed="rId4">
            <a:alphaModFix/>
          </a:blip>
          <a:srcRect b="0" l="0" r="0" t="0"/>
          <a:stretch/>
        </p:blipFill>
        <p:spPr>
          <a:xfrm>
            <a:off x="4129621" y="1293223"/>
            <a:ext cx="4507558" cy="3744278"/>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pic>
        <p:nvPicPr>
          <p:cNvPr id="777" name="Google Shape;777;p62"/>
          <p:cNvPicPr preferRelativeResize="0"/>
          <p:nvPr/>
        </p:nvPicPr>
        <p:blipFill rotWithShape="1">
          <a:blip r:embed="rId3">
            <a:alphaModFix/>
          </a:blip>
          <a:srcRect b="0" l="0" r="0" t="0"/>
          <a:stretch/>
        </p:blipFill>
        <p:spPr>
          <a:xfrm>
            <a:off x="0" y="0"/>
            <a:ext cx="9143067"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7e576c1a67_0_0"/>
          <p:cNvSpPr txBox="1"/>
          <p:nvPr>
            <p:ph type="ctrTitle"/>
          </p:nvPr>
        </p:nvSpPr>
        <p:spPr>
          <a:xfrm>
            <a:off x="792450" y="318641"/>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1" lang="en-US" sz="3600"/>
              <a:t>The Layers of the Earth</a:t>
            </a:r>
            <a:endParaRPr b="1" sz="3600"/>
          </a:p>
        </p:txBody>
      </p:sp>
      <p:sp>
        <p:nvSpPr>
          <p:cNvPr descr="Rewind" id="151" name="Google Shape;151;g27e576c1a67_0_0"/>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Ecosystem - Toppr-guides" id="152" name="Google Shape;152;g27e576c1a67_0_0"/>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The Earth's Core Is Still A Big Mystery And Here Is What We Don't Know  About It." id="153" name="Google Shape;153;g27e576c1a67_0_0"/>
          <p:cNvPicPr preferRelativeResize="0"/>
          <p:nvPr/>
        </p:nvPicPr>
        <p:blipFill rotWithShape="1">
          <a:blip r:embed="rId4">
            <a:alphaModFix/>
          </a:blip>
          <a:srcRect b="0" l="0" r="0" t="0"/>
          <a:stretch/>
        </p:blipFill>
        <p:spPr>
          <a:xfrm>
            <a:off x="1346235" y="1971675"/>
            <a:ext cx="6451531" cy="456768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pic>
        <p:nvPicPr>
          <p:cNvPr descr="IEP Translation – Communication from OSEP regarding the ..." id="782" name="Google Shape;782;p14"/>
          <p:cNvPicPr preferRelativeResize="0"/>
          <p:nvPr/>
        </p:nvPicPr>
        <p:blipFill rotWithShape="1">
          <a:blip r:embed="rId3">
            <a:alphaModFix/>
          </a:blip>
          <a:srcRect b="0" l="0" r="0" t="0"/>
          <a:stretch/>
        </p:blipFill>
        <p:spPr>
          <a:xfrm>
            <a:off x="1782610" y="905274"/>
            <a:ext cx="5748348" cy="904494"/>
          </a:xfrm>
          <a:prstGeom prst="rect">
            <a:avLst/>
          </a:prstGeom>
          <a:noFill/>
          <a:ln>
            <a:noFill/>
          </a:ln>
        </p:spPr>
      </p:pic>
      <p:pic>
        <p:nvPicPr>
          <p:cNvPr descr="United States Department of Education - Wikipedia" id="783" name="Google Shape;783;p14"/>
          <p:cNvPicPr preferRelativeResize="0"/>
          <p:nvPr/>
        </p:nvPicPr>
        <p:blipFill rotWithShape="1">
          <a:blip r:embed="rId4">
            <a:alphaModFix/>
          </a:blip>
          <a:srcRect b="0" l="0" r="0" t="0"/>
          <a:stretch/>
        </p:blipFill>
        <p:spPr>
          <a:xfrm>
            <a:off x="3441843" y="1949759"/>
            <a:ext cx="2164459" cy="2067532"/>
          </a:xfrm>
          <a:prstGeom prst="rect">
            <a:avLst/>
          </a:prstGeom>
          <a:noFill/>
          <a:ln>
            <a:noFill/>
          </a:ln>
        </p:spPr>
      </p:pic>
      <p:pic>
        <p:nvPicPr>
          <p:cNvPr id="784" name="Google Shape;784;p14"/>
          <p:cNvPicPr preferRelativeResize="0"/>
          <p:nvPr/>
        </p:nvPicPr>
        <p:blipFill rotWithShape="1">
          <a:blip r:embed="rId5">
            <a:alphaModFix/>
          </a:blip>
          <a:srcRect b="0" l="0" r="0" t="0"/>
          <a:stretch/>
        </p:blipFill>
        <p:spPr>
          <a:xfrm>
            <a:off x="1017141" y="4236393"/>
            <a:ext cx="7555383" cy="1289764"/>
          </a:xfrm>
          <a:prstGeom prst="rect">
            <a:avLst/>
          </a:prstGeom>
          <a:noFill/>
          <a:ln>
            <a:noFill/>
          </a:ln>
        </p:spPr>
      </p:pic>
      <p:sp>
        <p:nvSpPr>
          <p:cNvPr id="785" name="Google Shape;785;p14"/>
          <p:cNvSpPr txBox="1"/>
          <p:nvPr/>
        </p:nvSpPr>
        <p:spPr>
          <a:xfrm>
            <a:off x="634671" y="180283"/>
            <a:ext cx="78747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This Was Created With Resources From:</a:t>
            </a:r>
            <a:endParaRPr b="0" i="0" sz="1400" u="none" cap="none" strike="noStrike">
              <a:solidFill>
                <a:srgbClr val="000000"/>
              </a:solidFill>
              <a:latin typeface="Arial"/>
              <a:ea typeface="Arial"/>
              <a:cs typeface="Arial"/>
              <a:sym typeface="Arial"/>
            </a:endParaRPr>
          </a:p>
        </p:txBody>
      </p:sp>
      <p:sp>
        <p:nvSpPr>
          <p:cNvPr id="786" name="Google Shape;786;p14"/>
          <p:cNvSpPr txBox="1"/>
          <p:nvPr/>
        </p:nvSpPr>
        <p:spPr>
          <a:xfrm>
            <a:off x="903450" y="5526150"/>
            <a:ext cx="7337100" cy="1077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50"/>
              <a:buFont typeface="Arial"/>
              <a:buNone/>
            </a:pPr>
            <a:r>
              <a:rPr b="1" i="0" lang="en-US" sz="1450" u="none" cap="none" strike="noStrike">
                <a:solidFill>
                  <a:srgbClr val="000000"/>
                </a:solidFill>
                <a:latin typeface="Calibri"/>
                <a:ea typeface="Calibri"/>
                <a:cs typeface="Calibri"/>
                <a:sym typeface="Calibri"/>
              </a:rPr>
              <a:t>Questions or Comments</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t/>
            </a:r>
            <a:endParaRPr b="1" i="0" sz="145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 Michael Kennedy, Ph.D.          MKennedy@Virginia.edu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Rachel L Kunemund, Ph.D.	             rk8vm@virginia.edu</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6"/>
          <p:cNvSpPr txBox="1"/>
          <p:nvPr>
            <p:ph type="ctrTitle"/>
          </p:nvPr>
        </p:nvSpPr>
        <p:spPr>
          <a:xfrm>
            <a:off x="1061801" y="318641"/>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1" lang="en-US" sz="3600" u="sng"/>
              <a:t>Mineral</a:t>
            </a:r>
            <a:r>
              <a:rPr b="1" lang="en-US" sz="3600"/>
              <a:t>: </a:t>
            </a:r>
            <a:r>
              <a:rPr lang="en-US" sz="3600"/>
              <a:t>Substances that do not come from an animal or plant, the building blocks that make up rocks</a:t>
            </a:r>
            <a:endParaRPr/>
          </a:p>
        </p:txBody>
      </p:sp>
      <p:sp>
        <p:nvSpPr>
          <p:cNvPr descr="Rewind" id="160" name="Google Shape;160;p6"/>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ow to Identify Common Minerals? - Geology In" id="161" name="Google Shape;161;p6"/>
          <p:cNvPicPr preferRelativeResize="0"/>
          <p:nvPr/>
        </p:nvPicPr>
        <p:blipFill rotWithShape="1">
          <a:blip r:embed="rId4">
            <a:alphaModFix/>
          </a:blip>
          <a:srcRect b="0" l="0" r="0" t="0"/>
          <a:stretch/>
        </p:blipFill>
        <p:spPr>
          <a:xfrm>
            <a:off x="1615441" y="2590800"/>
            <a:ext cx="5913118" cy="3695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7"/>
          <p:cNvSpPr txBox="1"/>
          <p:nvPr>
            <p:ph type="ctrTitle"/>
          </p:nvPr>
        </p:nvSpPr>
        <p:spPr>
          <a:xfrm>
            <a:off x="792450" y="318641"/>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1" lang="en-US" sz="3600" u="sng"/>
              <a:t>Rock</a:t>
            </a:r>
            <a:r>
              <a:rPr b="1" lang="en-US" sz="3600"/>
              <a:t>: </a:t>
            </a:r>
            <a:r>
              <a:rPr lang="en-US" sz="3600"/>
              <a:t>A solid collection of minerals.</a:t>
            </a:r>
            <a:endParaRPr/>
          </a:p>
        </p:txBody>
      </p:sp>
      <p:sp>
        <p:nvSpPr>
          <p:cNvPr descr="Rewind" id="168" name="Google Shape;168;p7"/>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What is the Difference Between a Rock and a Mineral? - WorldAtlas" id="169" name="Google Shape;169;p7"/>
          <p:cNvPicPr preferRelativeResize="0"/>
          <p:nvPr/>
        </p:nvPicPr>
        <p:blipFill rotWithShape="1">
          <a:blip r:embed="rId4">
            <a:alphaModFix/>
          </a:blip>
          <a:srcRect b="0" l="0" r="0" t="0"/>
          <a:stretch/>
        </p:blipFill>
        <p:spPr>
          <a:xfrm>
            <a:off x="1149350" y="1913466"/>
            <a:ext cx="6845300" cy="45635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8"/>
          <p:cNvSpPr txBox="1"/>
          <p:nvPr/>
        </p:nvSpPr>
        <p:spPr>
          <a:xfrm>
            <a:off x="1465825" y="526375"/>
            <a:ext cx="6360600"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There are three types of rocks. Each type forms differently. </a:t>
            </a:r>
            <a:endParaRPr b="0" i="0" sz="3600" u="none" cap="none" strike="noStrike">
              <a:solidFill>
                <a:schemeClr val="dk1"/>
              </a:solidFill>
              <a:latin typeface="Calibri"/>
              <a:ea typeface="Calibri"/>
              <a:cs typeface="Calibri"/>
              <a:sym typeface="Calibri"/>
            </a:endParaRPr>
          </a:p>
        </p:txBody>
      </p:sp>
      <p:pic>
        <p:nvPicPr>
          <p:cNvPr descr="What is Igneous Rock?" id="175" name="Google Shape;175;p8"/>
          <p:cNvPicPr preferRelativeResize="0"/>
          <p:nvPr/>
        </p:nvPicPr>
        <p:blipFill rotWithShape="1">
          <a:blip r:embed="rId3">
            <a:alphaModFix/>
          </a:blip>
          <a:srcRect b="0" l="0" r="0" t="0"/>
          <a:stretch/>
        </p:blipFill>
        <p:spPr>
          <a:xfrm>
            <a:off x="77580" y="2169253"/>
            <a:ext cx="2754182" cy="1760094"/>
          </a:xfrm>
          <a:prstGeom prst="rect">
            <a:avLst/>
          </a:prstGeom>
          <a:noFill/>
          <a:ln>
            <a:noFill/>
          </a:ln>
        </p:spPr>
      </p:pic>
      <p:sp>
        <p:nvSpPr>
          <p:cNvPr id="176" name="Google Shape;176;p8"/>
          <p:cNvSpPr txBox="1"/>
          <p:nvPr/>
        </p:nvSpPr>
        <p:spPr>
          <a:xfrm>
            <a:off x="163947" y="4238182"/>
            <a:ext cx="2816176"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200" u="none" cap="none" strike="noStrike">
                <a:solidFill>
                  <a:srgbClr val="000000"/>
                </a:solidFill>
                <a:latin typeface="Arial"/>
                <a:ea typeface="Arial"/>
                <a:cs typeface="Arial"/>
                <a:sym typeface="Arial"/>
              </a:rPr>
              <a:t>Igneous – </a:t>
            </a:r>
            <a:r>
              <a:rPr b="0" i="0" lang="en-US" sz="2200" u="none" cap="none" strike="noStrike">
                <a:solidFill>
                  <a:srgbClr val="000000"/>
                </a:solidFill>
                <a:latin typeface="Arial"/>
                <a:ea typeface="Arial"/>
                <a:cs typeface="Arial"/>
                <a:sym typeface="Arial"/>
              </a:rPr>
              <a:t>when lava cools down and solidifies </a:t>
            </a:r>
            <a:endParaRPr/>
          </a:p>
        </p:txBody>
      </p:sp>
      <p:sp>
        <p:nvSpPr>
          <p:cNvPr id="177" name="Google Shape;177;p8"/>
          <p:cNvSpPr txBox="1"/>
          <p:nvPr/>
        </p:nvSpPr>
        <p:spPr>
          <a:xfrm>
            <a:off x="2980122" y="4238182"/>
            <a:ext cx="3183756" cy="17851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200" u="none" cap="none" strike="noStrike">
                <a:solidFill>
                  <a:srgbClr val="000000"/>
                </a:solidFill>
                <a:latin typeface="Arial"/>
                <a:ea typeface="Arial"/>
                <a:cs typeface="Arial"/>
                <a:sym typeface="Arial"/>
              </a:rPr>
              <a:t>Sedimentary – </a:t>
            </a:r>
            <a:r>
              <a:rPr b="0" i="0" lang="en-US" sz="2200" u="none" cap="none" strike="noStrike">
                <a:solidFill>
                  <a:srgbClr val="000000"/>
                </a:solidFill>
                <a:latin typeface="Arial"/>
                <a:ea typeface="Arial"/>
                <a:cs typeface="Arial"/>
                <a:sym typeface="Arial"/>
              </a:rPr>
              <a:t>when small particles e.g., minerals, organic materials, sand, stick together over time </a:t>
            </a:r>
            <a:endParaRPr/>
          </a:p>
        </p:txBody>
      </p:sp>
      <p:sp>
        <p:nvSpPr>
          <p:cNvPr id="178" name="Google Shape;178;p8"/>
          <p:cNvSpPr txBox="1"/>
          <p:nvPr/>
        </p:nvSpPr>
        <p:spPr>
          <a:xfrm>
            <a:off x="6316858" y="4238182"/>
            <a:ext cx="2522341" cy="2123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200" u="none" cap="none" strike="noStrike">
                <a:solidFill>
                  <a:srgbClr val="000000"/>
                </a:solidFill>
                <a:latin typeface="Arial"/>
                <a:ea typeface="Arial"/>
                <a:cs typeface="Arial"/>
                <a:sym typeface="Arial"/>
              </a:rPr>
              <a:t>Metamorphic – </a:t>
            </a:r>
            <a:r>
              <a:rPr b="0" i="0" lang="en-US" sz="2200" u="none" cap="none" strike="noStrike">
                <a:solidFill>
                  <a:srgbClr val="000000"/>
                </a:solidFill>
                <a:latin typeface="Arial"/>
                <a:ea typeface="Arial"/>
                <a:cs typeface="Arial"/>
                <a:sym typeface="Arial"/>
              </a:rPr>
              <a:t>when existing rocks undergo temperature, pressure, or chemical change</a:t>
            </a:r>
            <a:endParaRPr/>
          </a:p>
        </p:txBody>
      </p:sp>
      <p:pic>
        <p:nvPicPr>
          <p:cNvPr descr="How Are Metamorphic Rocks Formed? (Full Explanation)" id="179" name="Google Shape;179;p8"/>
          <p:cNvPicPr preferRelativeResize="0"/>
          <p:nvPr/>
        </p:nvPicPr>
        <p:blipFill rotWithShape="1">
          <a:blip r:embed="rId4">
            <a:alphaModFix/>
          </a:blip>
          <a:srcRect b="0" l="0" r="0" t="0"/>
          <a:stretch/>
        </p:blipFill>
        <p:spPr>
          <a:xfrm>
            <a:off x="6163878" y="2075817"/>
            <a:ext cx="2777189" cy="1855317"/>
          </a:xfrm>
          <a:prstGeom prst="rect">
            <a:avLst/>
          </a:prstGeom>
          <a:noFill/>
          <a:ln>
            <a:noFill/>
          </a:ln>
        </p:spPr>
      </p:pic>
      <p:pic>
        <p:nvPicPr>
          <p:cNvPr descr="Sedimentary Rocks" id="180" name="Google Shape;180;p8"/>
          <p:cNvPicPr preferRelativeResize="0"/>
          <p:nvPr/>
        </p:nvPicPr>
        <p:blipFill rotWithShape="1">
          <a:blip r:embed="rId5">
            <a:alphaModFix/>
          </a:blip>
          <a:srcRect b="0" l="0" r="0" t="0"/>
          <a:stretch/>
        </p:blipFill>
        <p:spPr>
          <a:xfrm>
            <a:off x="2980122" y="1948238"/>
            <a:ext cx="3020756" cy="1982896"/>
          </a:xfrm>
          <a:prstGeom prst="rect">
            <a:avLst/>
          </a:prstGeom>
          <a:noFill/>
          <a:ln>
            <a:noFill/>
          </a:ln>
        </p:spPr>
      </p:pic>
      <p:sp>
        <p:nvSpPr>
          <p:cNvPr descr="Rewind" id="181" name="Google Shape;181;p8"/>
          <p:cNvSpPr/>
          <p:nvPr/>
        </p:nvSpPr>
        <p:spPr>
          <a:xfrm>
            <a:off x="0" y="0"/>
            <a:ext cx="849600" cy="849600"/>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2017-05-16T13:21:17Z</dcterms:created>
  <dc:creator>Michael Kennedy</dc:creator>
</cp:coreProperties>
</file>