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76"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7" r:id="rId11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3" roundtripDataSignature="AMtx7mhso7d6gU4KXnOT1+Ahh6Iva4UA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customschemas.google.com/relationships/presentationmetadata" Target="meta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notesMaster" Target="notesMasters/notesMaster1.xml"/><Relationship Id="rId125"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ddcc69d69e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ddcc69d69e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What is an element?</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t>
            </a:r>
            <a:r>
              <a:rPr lang="en-US" sz="1200">
                <a:latin typeface="Calibri"/>
                <a:ea typeface="Calibri"/>
                <a:cs typeface="Calibri"/>
                <a:sym typeface="Calibri"/>
              </a:rPr>
              <a:t>An element is a pure substance containing only one type of atom.]</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253" name="Google Shape;253;gddcc69d69e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e369b3e425_0_2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e369b3e425_0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True/False: Fossil fuels are a source of renewable energy.</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[False.]</a:t>
            </a:r>
            <a:endParaRPr>
              <a:latin typeface="Calibri"/>
              <a:ea typeface="Calibri"/>
              <a:cs typeface="Calibri"/>
              <a:sym typeface="Calibri"/>
            </a:endParaRPr>
          </a:p>
        </p:txBody>
      </p:sp>
      <p:sp>
        <p:nvSpPr>
          <p:cNvPr id="1010" name="Google Shape;1010;ge369b3e425_0_2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dff6a300ac_1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gdff6a300ac_1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define our new term, heat.</a:t>
            </a:r>
            <a:endParaRPr>
              <a:latin typeface="Calibri"/>
              <a:ea typeface="Calibri"/>
              <a:cs typeface="Calibri"/>
              <a:sym typeface="Calibri"/>
            </a:endParaRPr>
          </a:p>
        </p:txBody>
      </p:sp>
      <p:sp>
        <p:nvSpPr>
          <p:cNvPr id="1018" name="Google Shape;1018;gdff6a300ac_1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dff6a300ac_0_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dff6a300ac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How is energy released from coal?</a:t>
            </a:r>
            <a:endParaRPr>
              <a:latin typeface="Calibri"/>
              <a:ea typeface="Calibri"/>
              <a:cs typeface="Calibri"/>
              <a:sym typeface="Calibri"/>
            </a:endParaRPr>
          </a:p>
          <a:p>
            <a:pPr marL="0" lvl="0" indent="0" algn="l" rtl="0">
              <a:spcBef>
                <a:spcPts val="0"/>
              </a:spcBef>
              <a:spcAft>
                <a:spcPts val="0"/>
              </a:spcAft>
              <a:buNone/>
            </a:pPr>
            <a:endParaRPr/>
          </a:p>
        </p:txBody>
      </p:sp>
      <p:sp>
        <p:nvSpPr>
          <p:cNvPr id="1026" name="Google Shape;1026;gdff6a300ac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dff6a300ac_0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dff6a300ac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When oxygen is present such as in the air and heat is added, energy is released.</a:t>
            </a:r>
            <a:endParaRPr>
              <a:latin typeface="Calibri"/>
              <a:ea typeface="Calibri"/>
              <a:cs typeface="Calibri"/>
              <a:sym typeface="Calibri"/>
            </a:endParaRPr>
          </a:p>
          <a:p>
            <a:pPr marL="0" lvl="0" indent="0" algn="l" rtl="0">
              <a:spcBef>
                <a:spcPts val="0"/>
              </a:spcBef>
              <a:spcAft>
                <a:spcPts val="0"/>
              </a:spcAft>
              <a:buNone/>
            </a:pPr>
            <a:endParaRPr/>
          </a:p>
        </p:txBody>
      </p:sp>
      <p:sp>
        <p:nvSpPr>
          <p:cNvPr id="1034" name="Google Shape;1034;gdff6a300ac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dff6a300ac_0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dff6a300ac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When you add heat to a system, it tends to get hotter. </a:t>
            </a:r>
            <a:endParaRPr>
              <a:latin typeface="Calibri"/>
              <a:ea typeface="Calibri"/>
              <a:cs typeface="Calibri"/>
              <a:sym typeface="Calibri"/>
            </a:endParaRPr>
          </a:p>
          <a:p>
            <a:pPr marL="0" lvl="0" indent="0" algn="l" rtl="0">
              <a:spcBef>
                <a:spcPts val="0"/>
              </a:spcBef>
              <a:spcAft>
                <a:spcPts val="0"/>
              </a:spcAft>
              <a:buNone/>
            </a:pPr>
            <a:endParaRPr/>
          </a:p>
        </p:txBody>
      </p:sp>
      <p:sp>
        <p:nvSpPr>
          <p:cNvPr id="1043" name="Google Shape;1043;gdff6a300ac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dff6a300ac_0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dff6a300ac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When you take away heat, it tends to get colder.</a:t>
            </a:r>
            <a:endParaRPr>
              <a:latin typeface="Calibri"/>
              <a:ea typeface="Calibri"/>
              <a:cs typeface="Calibri"/>
              <a:sym typeface="Calibri"/>
            </a:endParaRPr>
          </a:p>
          <a:p>
            <a:pPr marL="0" lvl="0" indent="0" algn="l" rtl="0">
              <a:spcBef>
                <a:spcPts val="0"/>
              </a:spcBef>
              <a:spcAft>
                <a:spcPts val="0"/>
              </a:spcAft>
              <a:buNone/>
            </a:pPr>
            <a:endParaRPr/>
          </a:p>
        </p:txBody>
      </p:sp>
      <p:sp>
        <p:nvSpPr>
          <p:cNvPr id="1051" name="Google Shape;1051;gdff6a300ac_0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dff6a300ac_0_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dff6a300ac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When heat is added to coal, it releases energy.</a:t>
            </a:r>
            <a:endParaRPr>
              <a:latin typeface="Calibri"/>
              <a:ea typeface="Calibri"/>
              <a:cs typeface="Calibri"/>
              <a:sym typeface="Calibri"/>
            </a:endParaRPr>
          </a:p>
        </p:txBody>
      </p:sp>
      <p:sp>
        <p:nvSpPr>
          <p:cNvPr id="1059" name="Google Shape;1059;gdff6a300ac_0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dff6a300ac_0_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dff6a300ac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Energy can be released as heat, light, sound or kinetic energy. </a:t>
            </a:r>
            <a:endParaRPr>
              <a:latin typeface="Calibri"/>
              <a:ea typeface="Calibri"/>
              <a:cs typeface="Calibri"/>
              <a:sym typeface="Calibri"/>
            </a:endParaRPr>
          </a:p>
          <a:p>
            <a:pPr marL="0" lvl="0" indent="0" algn="l" rtl="0">
              <a:spcBef>
                <a:spcPts val="0"/>
              </a:spcBef>
              <a:spcAft>
                <a:spcPts val="0"/>
              </a:spcAft>
              <a:buNone/>
            </a:pPr>
            <a:endParaRPr/>
          </a:p>
        </p:txBody>
      </p:sp>
      <p:sp>
        <p:nvSpPr>
          <p:cNvPr id="1067" name="Google Shape;1067;gdff6a300ac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ddcc69d69e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gddcc69d69e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1074" name="Google Shape;1074;gddcc69d69e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ddcc69d69e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gddcc69d69e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_____ + Coal = released energy</a:t>
            </a:r>
            <a:endParaRPr>
              <a:latin typeface="Calibri"/>
              <a:ea typeface="Calibri"/>
              <a:cs typeface="Calibri"/>
              <a:sym typeface="Calibri"/>
            </a:endParaRPr>
          </a:p>
        </p:txBody>
      </p:sp>
      <p:sp>
        <p:nvSpPr>
          <p:cNvPr id="1080" name="Google Shape;1080;gddcc69d69e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ddcc69d69e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ddcc69d69e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What is energy?</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a:latin typeface="Calibri"/>
                <a:ea typeface="Calibri"/>
                <a:cs typeface="Calibri"/>
                <a:sym typeface="Calibri"/>
              </a:rPr>
              <a:t>[Energy is the ability to cause change.]</a:t>
            </a:r>
            <a:endParaRPr>
              <a:latin typeface="Calibri"/>
              <a:ea typeface="Calibri"/>
              <a:cs typeface="Calibri"/>
              <a:sym typeface="Calibri"/>
            </a:endParaRPr>
          </a:p>
        </p:txBody>
      </p:sp>
      <p:sp>
        <p:nvSpPr>
          <p:cNvPr id="261" name="Google Shape;261;gddcc69d69e_0_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ddcc69d69e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gddcc69d69e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Heat + Coal = released energy</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Give students plenty of opportunities to demonstrate their understanding throughout the lesson. This assures that your students are able to understand the complicated formal definitions.</a:t>
            </a:r>
            <a:endParaRPr>
              <a:latin typeface="Calibri"/>
              <a:ea typeface="Calibri"/>
              <a:cs typeface="Calibri"/>
              <a:sym typeface="Calibri"/>
            </a:endParaRPr>
          </a:p>
        </p:txBody>
      </p:sp>
      <p:sp>
        <p:nvSpPr>
          <p:cNvPr id="1088" name="Google Shape;1088;gddcc69d69e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 remember!</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a:t>Feedback: Repeating important information is a great way to draw students' attention to key content.</a:t>
            </a:r>
            <a:endParaRPr/>
          </a:p>
        </p:txBody>
      </p:sp>
      <p:sp>
        <p:nvSpPr>
          <p:cNvPr id="1096" name="Google Shape;109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dff6a300ac_1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dff6a300ac_1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Fossil fuels are energy that comes from the remains of plants or animals.</a:t>
            </a:r>
            <a:endParaRPr>
              <a:latin typeface="Calibri"/>
              <a:ea typeface="Calibri"/>
              <a:cs typeface="Calibri"/>
              <a:sym typeface="Calibri"/>
            </a:endParaRPr>
          </a:p>
          <a:p>
            <a:pPr marL="0" lvl="0" indent="0" algn="l" rtl="0">
              <a:spcBef>
                <a:spcPts val="0"/>
              </a:spcBef>
              <a:spcAft>
                <a:spcPts val="0"/>
              </a:spcAft>
              <a:buNone/>
            </a:pPr>
            <a:endParaRPr/>
          </a:p>
        </p:txBody>
      </p:sp>
      <p:sp>
        <p:nvSpPr>
          <p:cNvPr id="1103" name="Google Shape;1103;gdff6a300ac_1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dff6a300ac_1_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dff6a300ac_1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When oxygen is present such as in the air and heat is added, energy is released.</a:t>
            </a:r>
            <a:endParaRPr>
              <a:latin typeface="Calibri"/>
              <a:ea typeface="Calibri"/>
              <a:cs typeface="Calibri"/>
              <a:sym typeface="Calibri"/>
            </a:endParaRPr>
          </a:p>
          <a:p>
            <a:pPr marL="0" lvl="0" indent="0" algn="l" rtl="0">
              <a:spcBef>
                <a:spcPts val="0"/>
              </a:spcBef>
              <a:spcAft>
                <a:spcPts val="0"/>
              </a:spcAft>
              <a:buNone/>
            </a:pPr>
            <a:endParaRPr/>
          </a:p>
        </p:txBody>
      </p:sp>
      <p:sp>
        <p:nvSpPr>
          <p:cNvPr id="1111" name="Google Shape;1111;gdff6a300ac_1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latin typeface="Calibri"/>
                <a:ea typeface="Calibri"/>
                <a:cs typeface="Calibri"/>
                <a:sym typeface="Calibri"/>
              </a:rPr>
              <a:t>Explicit cue to revisit the big question at the end of the lesson: </a:t>
            </a:r>
            <a:r>
              <a:rPr lang="en-US">
                <a:latin typeface="Calibri"/>
                <a:ea typeface="Calibri"/>
                <a:cs typeface="Calibri"/>
                <a:sym typeface="Calibri"/>
              </a:rPr>
              <a:t>Okay everyone. Now that we’ve learned the term, let’s reflect once more on our big question.  Was there anything that we predicted earlier that was correct or incorrect? Do you have any new hypotheses to share?</a:t>
            </a:r>
            <a:endParaRPr/>
          </a:p>
        </p:txBody>
      </p:sp>
      <p:sp>
        <p:nvSpPr>
          <p:cNvPr id="1120" name="Google Shape;112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latin typeface="Calibri"/>
                <a:ea typeface="Calibri"/>
                <a:cs typeface="Calibri"/>
                <a:sym typeface="Calibri"/>
              </a:rPr>
              <a:t>Students begin their exploration of fossil fuels by looking at video and photographs of the Darvaza gas crater in Turkmenistan and pondering what makes it burn. This is followed by an analysis of the Keeling Curve, a graph of global carbon dioxide levels in the atmosphere over time. Finally, in a class discussion prompted by a thought-provoking photograph, students complete a Know &amp; Need to Know chart on fossil fuels.</a:t>
            </a:r>
            <a:endParaRPr>
              <a:latin typeface="Calibri"/>
              <a:ea typeface="Calibri"/>
              <a:cs typeface="Calibri"/>
              <a:sym typeface="Calibri"/>
            </a:endParaRPr>
          </a:p>
          <a:p>
            <a:pPr marL="0" lvl="0" indent="0" algn="l" rtl="0">
              <a:spcBef>
                <a:spcPts val="0"/>
              </a:spcBef>
              <a:spcAft>
                <a:spcPts val="0"/>
              </a:spcAft>
              <a:buSzPts val="1100"/>
              <a:buNone/>
            </a:pPr>
            <a:endParaRPr>
              <a:latin typeface="Calibri"/>
              <a:ea typeface="Calibri"/>
              <a:cs typeface="Calibri"/>
              <a:sym typeface="Calibri"/>
            </a:endParaRPr>
          </a:p>
          <a:p>
            <a:pPr marL="0" lvl="0" indent="0" algn="l" rtl="0">
              <a:spcBef>
                <a:spcPts val="0"/>
              </a:spcBef>
              <a:spcAft>
                <a:spcPts val="0"/>
              </a:spcAft>
              <a:buSzPts val="1100"/>
              <a:buNone/>
            </a:pPr>
            <a:r>
              <a:rPr lang="en-US">
                <a:latin typeface="Calibri"/>
                <a:ea typeface="Calibri"/>
                <a:cs typeface="Calibri"/>
                <a:sym typeface="Calibri"/>
              </a:rPr>
              <a:t>Feedback: Have students analyze and interpret data to elevate their understanding of the content and strengthen their critical thinking skills.</a:t>
            </a:r>
            <a:endParaRPr>
              <a:latin typeface="Calibri"/>
              <a:ea typeface="Calibri"/>
              <a:cs typeface="Calibri"/>
              <a:sym typeface="Calibri"/>
            </a:endParaRPr>
          </a:p>
        </p:txBody>
      </p:sp>
      <p:sp>
        <p:nvSpPr>
          <p:cNvPr id="1128" name="Google Shape;112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138" name="Google Shape;113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ddcc69d69e_0_8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ddcc69d69e_0_8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What is the difference between a renewable and non-renewable resource? </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non-renewable resource is a resource that </a:t>
            </a:r>
            <a:r>
              <a:rPr lang="en-US" sz="1200">
                <a:latin typeface="Calibri"/>
                <a:ea typeface="Calibri"/>
                <a:cs typeface="Calibri"/>
                <a:sym typeface="Calibri"/>
              </a:rPr>
              <a:t>is not replaced by nature quickly enough to match demand (how much it is needed)</a:t>
            </a:r>
            <a:r>
              <a:rPr lang="en-US">
                <a:latin typeface="Calibri"/>
                <a:ea typeface="Calibri"/>
                <a:cs typeface="Calibri"/>
                <a:sym typeface="Calibri"/>
              </a:rPr>
              <a:t>. A renewable resource is a resource that can be reused and replaced naturally.]</a:t>
            </a:r>
            <a:endParaRPr>
              <a:latin typeface="Calibri"/>
              <a:ea typeface="Calibri"/>
              <a:cs typeface="Calibri"/>
              <a:sym typeface="Calibri"/>
            </a:endParaRPr>
          </a:p>
        </p:txBody>
      </p:sp>
      <p:sp>
        <p:nvSpPr>
          <p:cNvPr id="269" name="Google Shape;269;gddcc69d69e_0_8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that we’ve reviewed, let’s define our new term, solar energy.</a:t>
            </a:r>
            <a:endParaRPr>
              <a:latin typeface="Calibri"/>
              <a:ea typeface="Calibri"/>
              <a:cs typeface="Calibri"/>
              <a:sym typeface="Calibri"/>
            </a:endParaRPr>
          </a:p>
        </p:txBody>
      </p:sp>
      <p:sp>
        <p:nvSpPr>
          <p:cNvPr id="280" name="Google Shape;28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energy is energy from the sun.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Clear and concise definitions are easier to understand for students.</a:t>
            </a:r>
            <a:endParaRPr>
              <a:latin typeface="Calibri"/>
              <a:ea typeface="Calibri"/>
              <a:cs typeface="Calibri"/>
              <a:sym typeface="Calibri"/>
            </a:endParaRPr>
          </a:p>
        </p:txBody>
      </p:sp>
      <p:sp>
        <p:nvSpPr>
          <p:cNvPr id="288" name="Google Shape;28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0663e53fa_0_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e0663e53fa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p:txBody>
      </p:sp>
      <p:sp>
        <p:nvSpPr>
          <p:cNvPr id="297" name="Google Shape;297;ge0663e53fa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0663e53fa_0_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e0663e53fa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is solar energy?</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a:latin typeface="Calibri"/>
                <a:ea typeface="Calibri"/>
                <a:cs typeface="Calibri"/>
                <a:sym typeface="Calibri"/>
              </a:rPr>
              <a:t>[Solar energy is energy from the sun.]</a:t>
            </a:r>
            <a:endParaRPr>
              <a:latin typeface="Calibri"/>
              <a:ea typeface="Calibri"/>
              <a:cs typeface="Calibri"/>
              <a:sym typeface="Calibri"/>
            </a:endParaRPr>
          </a:p>
        </p:txBody>
      </p:sp>
      <p:sp>
        <p:nvSpPr>
          <p:cNvPr id="303" name="Google Shape;303;ge0663e53fa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That’s the basic definition, but there’s more you need to know.</a:t>
            </a:r>
            <a:endParaRPr/>
          </a:p>
        </p:txBody>
      </p:sp>
      <p:sp>
        <p:nvSpPr>
          <p:cNvPr id="311" name="Google Shape;31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e0663e53fa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e0663e53fa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The sun produces energy which warms up the Earth and allows us to live here.</a:t>
            </a:r>
            <a:endParaRPr>
              <a:latin typeface="Calibri"/>
              <a:ea typeface="Calibri"/>
              <a:cs typeface="Calibri"/>
              <a:sym typeface="Calibri"/>
            </a:endParaRPr>
          </a:p>
        </p:txBody>
      </p:sp>
      <p:sp>
        <p:nvSpPr>
          <p:cNvPr id="318" name="Google Shape;318;ge0663e53fa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0663e53fa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e0663e53fa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energy can be stored in fossil fuels for long periods of time. We will look more at fossil fuels in a minute.</a:t>
            </a:r>
            <a:endParaRPr>
              <a:latin typeface="Calibri"/>
              <a:ea typeface="Calibri"/>
              <a:cs typeface="Calibri"/>
              <a:sym typeface="Calibri"/>
            </a:endParaRPr>
          </a:p>
        </p:txBody>
      </p:sp>
      <p:sp>
        <p:nvSpPr>
          <p:cNvPr id="325" name="Google Shape;325;ge0663e53fa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latin typeface="Calibri"/>
                <a:ea typeface="Calibri"/>
                <a:cs typeface="Calibri"/>
                <a:sym typeface="Calibri"/>
              </a:rPr>
              <a:t>Today we will learn about solar energy.</a:t>
            </a:r>
            <a:endParaRPr>
              <a:latin typeface="Calibri"/>
              <a:ea typeface="Calibri"/>
              <a:cs typeface="Calibri"/>
              <a:sym typeface="Calibri"/>
            </a:endParaRPr>
          </a:p>
        </p:txBody>
      </p:sp>
      <p:sp>
        <p:nvSpPr>
          <p:cNvPr id="192" name="Google Shape;19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e0663e53fa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e0663e53fa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Solar energy is an example of a renewable resource. Every time the sun comes up, there is an opportunity to collect and store solar energy!</a:t>
            </a:r>
            <a:endParaRPr>
              <a:latin typeface="Calibri"/>
              <a:ea typeface="Calibri"/>
              <a:cs typeface="Calibri"/>
              <a:sym typeface="Calibri"/>
            </a:endParaRPr>
          </a:p>
          <a:p>
            <a:pPr marL="0" lvl="0" indent="0" algn="l" rtl="0">
              <a:spcBef>
                <a:spcPts val="0"/>
              </a:spcBef>
              <a:spcAft>
                <a:spcPts val="0"/>
              </a:spcAft>
              <a:buNone/>
            </a:pPr>
            <a:endParaRPr/>
          </a:p>
        </p:txBody>
      </p:sp>
      <p:sp>
        <p:nvSpPr>
          <p:cNvPr id="333" name="Google Shape;333;ge0663e53fa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dff6a300ac_1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dff6a300ac_1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p:txBody>
      </p:sp>
      <p:sp>
        <p:nvSpPr>
          <p:cNvPr id="343" name="Google Shape;343;gdff6a300ac_1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dff6a300ac_1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dff6a300ac_1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produces solar energy?</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[The sun]</a:t>
            </a:r>
            <a:endParaRPr>
              <a:latin typeface="Calibri"/>
              <a:ea typeface="Calibri"/>
              <a:cs typeface="Calibri"/>
              <a:sym typeface="Calibri"/>
            </a:endParaRPr>
          </a:p>
        </p:txBody>
      </p:sp>
      <p:sp>
        <p:nvSpPr>
          <p:cNvPr id="349" name="Google Shape;349;gdff6a300ac_1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dff6a300ac_1_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dff6a300ac_1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Name one place solar energy can be stored.</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[Fossil fuels]</a:t>
            </a:r>
            <a:endParaRPr>
              <a:latin typeface="Calibri"/>
              <a:ea typeface="Calibri"/>
              <a:cs typeface="Calibri"/>
              <a:sym typeface="Calibri"/>
            </a:endParaRPr>
          </a:p>
        </p:txBody>
      </p:sp>
      <p:sp>
        <p:nvSpPr>
          <p:cNvPr id="357" name="Google Shape;357;gdff6a300ac_1_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dff6a300ac_1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dff6a300ac_1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True/False: Solar energy is a non-renewable resource.</a:t>
            </a:r>
            <a:endParaRPr>
              <a:latin typeface="Calibri"/>
              <a:ea typeface="Calibri"/>
              <a:cs typeface="Calibri"/>
              <a:sym typeface="Calibri"/>
            </a:endParaRPr>
          </a:p>
        </p:txBody>
      </p:sp>
      <p:sp>
        <p:nvSpPr>
          <p:cNvPr id="365" name="Google Shape;365;gdff6a300ac_1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dff6a300ac_1_1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dff6a300ac_1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True/</a:t>
            </a:r>
            <a:r>
              <a:rPr lang="en-US">
                <a:solidFill>
                  <a:srgbClr val="FF0000"/>
                </a:solidFill>
                <a:latin typeface="Calibri"/>
                <a:ea typeface="Calibri"/>
                <a:cs typeface="Calibri"/>
                <a:sym typeface="Calibri"/>
              </a:rPr>
              <a:t>False</a:t>
            </a:r>
            <a:r>
              <a:rPr lang="en-US">
                <a:latin typeface="Calibri"/>
                <a:ea typeface="Calibri"/>
                <a:cs typeface="Calibri"/>
                <a:sym typeface="Calibri"/>
              </a:rPr>
              <a:t>: Solar energy is a non-renewable resource.</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False</a:t>
            </a:r>
            <a:endParaRPr>
              <a:latin typeface="Calibri"/>
              <a:ea typeface="Calibri"/>
              <a:cs typeface="Calibri"/>
              <a:sym typeface="Calibri"/>
            </a:endParaRPr>
          </a:p>
        </p:txBody>
      </p:sp>
      <p:sp>
        <p:nvSpPr>
          <p:cNvPr id="375" name="Google Shape;375;gdff6a300ac_1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talk about some examples of </a:t>
            </a:r>
            <a:r>
              <a:rPr lang="en-US" b="1">
                <a:latin typeface="Calibri"/>
                <a:ea typeface="Calibri"/>
                <a:cs typeface="Calibri"/>
                <a:sym typeface="Calibri"/>
              </a:rPr>
              <a:t>solar energy</a:t>
            </a:r>
            <a:r>
              <a:rPr lang="en-US">
                <a:latin typeface="Calibri"/>
                <a:ea typeface="Calibri"/>
                <a:cs typeface="Calibri"/>
                <a:sym typeface="Calibri"/>
              </a:rPr>
              <a: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It is important to not only introduced an example of the term but also included images to go along with it, this is a great way to help students make connections.</a:t>
            </a:r>
            <a:endParaRPr>
              <a:latin typeface="Calibri"/>
              <a:ea typeface="Calibri"/>
              <a:cs typeface="Calibri"/>
              <a:sym typeface="Calibri"/>
            </a:endParaRPr>
          </a:p>
        </p:txBody>
      </p:sp>
      <p:sp>
        <p:nvSpPr>
          <p:cNvPr id="385" name="Google Shape;38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These panels are an example of using solar energy as well! They collect energy from the sun. So individuals can collect solar energy, not just big companies!</a:t>
            </a:r>
            <a:endParaRPr>
              <a:latin typeface="Calibri"/>
              <a:ea typeface="Calibri"/>
              <a:cs typeface="Calibri"/>
              <a:sym typeface="Calibri"/>
            </a:endParaRPr>
          </a:p>
          <a:p>
            <a:pPr marL="0" lvl="0" indent="0" algn="l" rtl="0">
              <a:spcBef>
                <a:spcPts val="0"/>
              </a:spcBef>
              <a:spcAft>
                <a:spcPts val="0"/>
              </a:spcAft>
              <a:buNone/>
            </a:pPr>
            <a:endParaRPr/>
          </a:p>
        </p:txBody>
      </p:sp>
      <p:sp>
        <p:nvSpPr>
          <p:cNvPr id="392" name="Google Shape;39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e0663e53fa_0_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e0663e53fa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This is a whole field of solar panels. Each of these panels collects and stores energy from the sun to be distributed to homes and businesses in a community. </a:t>
            </a:r>
            <a:endParaRPr>
              <a:latin typeface="Calibri"/>
              <a:ea typeface="Calibri"/>
              <a:cs typeface="Calibri"/>
              <a:sym typeface="Calibri"/>
            </a:endParaRPr>
          </a:p>
          <a:p>
            <a:pPr marL="0" lvl="0" indent="0" algn="l" rtl="0">
              <a:spcBef>
                <a:spcPts val="0"/>
              </a:spcBef>
              <a:spcAft>
                <a:spcPts val="0"/>
              </a:spcAft>
              <a:buNone/>
            </a:pPr>
            <a:endParaRPr/>
          </a:p>
        </p:txBody>
      </p:sp>
      <p:sp>
        <p:nvSpPr>
          <p:cNvPr id="400" name="Google Shape;400;ge0663e53fa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Next, let’s talk about some non-examples of </a:t>
            </a:r>
            <a:r>
              <a:rPr lang="en-US" b="1">
                <a:latin typeface="Calibri"/>
                <a:ea typeface="Calibri"/>
                <a:cs typeface="Calibri"/>
                <a:sym typeface="Calibri"/>
              </a:rPr>
              <a:t>solar energy</a:t>
            </a:r>
            <a:r>
              <a:rPr lang="en-US">
                <a:latin typeface="Calibri"/>
                <a:ea typeface="Calibri"/>
                <a:cs typeface="Calibri"/>
                <a:sym typeface="Calibri"/>
              </a:rPr>
              <a: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Use clear language as you introduce the non-example to make it easier for student to make sense of the  difference.</a:t>
            </a:r>
            <a:endParaRPr>
              <a:latin typeface="Calibri"/>
              <a:ea typeface="Calibri"/>
              <a:cs typeface="Calibri"/>
              <a:sym typeface="Calibri"/>
            </a:endParaRPr>
          </a:p>
        </p:txBody>
      </p:sp>
      <p:sp>
        <p:nvSpPr>
          <p:cNvPr id="409" name="Google Shape;40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Our “big question” is: </a:t>
            </a:r>
            <a:r>
              <a:rPr lang="en-US" b="1">
                <a:latin typeface="Calibri"/>
                <a:ea typeface="Calibri"/>
                <a:cs typeface="Calibri"/>
                <a:sym typeface="Calibri"/>
              </a:rPr>
              <a:t>How do we use Earth’s resources to create energy?</a:t>
            </a:r>
            <a:endParaRPr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[Pause and illicit predictions from students.]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I love all these thoughtful scientific hypotheses!  Be sure to keep this question and your predictions in mind as we move through these next few lessons, and we’ll continue to revisit it.</a:t>
            </a:r>
            <a:endParaRPr>
              <a:latin typeface="Calibri"/>
              <a:ea typeface="Calibri"/>
              <a:cs typeface="Calibri"/>
              <a:sym typeface="Calibri"/>
            </a:endParaRPr>
          </a:p>
        </p:txBody>
      </p:sp>
      <p:sp>
        <p:nvSpPr>
          <p:cNvPr id="201" name="Google Shape;2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e0663e53fa_0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e0663e53fa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Windmills are not examples of solar energy. They use energy from the wind. </a:t>
            </a:r>
            <a:endParaRPr>
              <a:latin typeface="Calibri"/>
              <a:ea typeface="Calibri"/>
              <a:cs typeface="Calibri"/>
              <a:sym typeface="Calibri"/>
            </a:endParaRPr>
          </a:p>
          <a:p>
            <a:pPr marL="0" lvl="0" indent="0" algn="l" rtl="0">
              <a:spcBef>
                <a:spcPts val="0"/>
              </a:spcBef>
              <a:spcAft>
                <a:spcPts val="0"/>
              </a:spcAft>
              <a:buNone/>
            </a:pPr>
            <a:endParaRPr/>
          </a:p>
        </p:txBody>
      </p:sp>
      <p:sp>
        <p:nvSpPr>
          <p:cNvPr id="416" name="Google Shape;416;ge0663e53fa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e0663e53fa_0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e0663e53fa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Hot springs are a non-example of solar energy. While both are a source of energy and both involve heat, hot springs are geothermal, which means they come from the Earth. Solar energy is from the sun!</a:t>
            </a:r>
            <a:endParaRPr>
              <a:latin typeface="Calibri"/>
              <a:ea typeface="Calibri"/>
              <a:cs typeface="Calibri"/>
              <a:sym typeface="Calibri"/>
            </a:endParaRPr>
          </a:p>
          <a:p>
            <a:pPr marL="0" lvl="0" indent="0" algn="l" rtl="0">
              <a:spcBef>
                <a:spcPts val="0"/>
              </a:spcBef>
              <a:spcAft>
                <a:spcPts val="0"/>
              </a:spcAft>
              <a:buNone/>
            </a:pPr>
            <a:endParaRPr/>
          </a:p>
        </p:txBody>
      </p:sp>
      <p:sp>
        <p:nvSpPr>
          <p:cNvPr id="425" name="Google Shape;425;ge0663e53fa_0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434" name="Google Shape;43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Provide one example of solar energy.</a:t>
            </a:r>
            <a:endParaRPr>
              <a:latin typeface="Calibri"/>
              <a:ea typeface="Calibri"/>
              <a:cs typeface="Calibri"/>
              <a:sym typeface="Calibri"/>
            </a:endParaRPr>
          </a:p>
        </p:txBody>
      </p:sp>
      <p:sp>
        <p:nvSpPr>
          <p:cNvPr id="440" name="Google Shape;44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dff6a300ac_1_1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dff6a300ac_1_1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Why are hot springs not an example of solar energy?</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lnSpc>
                <a:spcPct val="115000"/>
              </a:lnSpc>
              <a:spcBef>
                <a:spcPts val="0"/>
              </a:spcBef>
              <a:spcAft>
                <a:spcPts val="0"/>
              </a:spcAft>
              <a:buSzPts val="1100"/>
              <a:buNone/>
            </a:pPr>
            <a:r>
              <a:rPr lang="en-US">
                <a:latin typeface="Calibri"/>
                <a:ea typeface="Calibri"/>
                <a:cs typeface="Calibri"/>
                <a:sym typeface="Calibri"/>
              </a:rPr>
              <a:t>[Hot springs are a non-example of solar energy. While both are a source of energy and both involve heat, hot springs are geothermal, which means they come from the Earth. Solar energy is from the sun!]</a:t>
            </a:r>
            <a:endParaRPr>
              <a:latin typeface="Calibri"/>
              <a:ea typeface="Calibri"/>
              <a:cs typeface="Calibri"/>
              <a:sym typeface="Calibri"/>
            </a:endParaRPr>
          </a:p>
        </p:txBody>
      </p:sp>
      <p:sp>
        <p:nvSpPr>
          <p:cNvPr id="448" name="Google Shape;448;gdff6a300ac_1_1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To think about the definition of solar energy, it is helpful to look at its word parts.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Break down the vocabulary term into word parts and defined each part, this is essential in building student understanding of the word parts.</a:t>
            </a:r>
            <a:endParaRPr>
              <a:latin typeface="Calibri"/>
              <a:ea typeface="Calibri"/>
              <a:cs typeface="Calibri"/>
              <a:sym typeface="Calibri"/>
            </a:endParaRPr>
          </a:p>
        </p:txBody>
      </p:sp>
      <p:sp>
        <p:nvSpPr>
          <p:cNvPr id="456" name="Google Shape;45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ddcc69d69e_0_9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ddcc69d69e_0_9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comes from the latin root “solaris” which means “of the sun.”</a:t>
            </a:r>
            <a:endParaRPr>
              <a:latin typeface="Calibri"/>
              <a:ea typeface="Calibri"/>
              <a:cs typeface="Calibri"/>
              <a:sym typeface="Calibri"/>
            </a:endParaRPr>
          </a:p>
        </p:txBody>
      </p:sp>
      <p:sp>
        <p:nvSpPr>
          <p:cNvPr id="463" name="Google Shape;463;gddcc69d69e_0_9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ddcc69d69e_0_9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ddcc69d69e_0_9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 when we put it all together, we get that solar energy is energy from the sun.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Once you had broken down the word parts it is important to put it all back together again and review one more time for the students.</a:t>
            </a:r>
            <a:endParaRPr>
              <a:latin typeface="Calibri"/>
              <a:ea typeface="Calibri"/>
              <a:cs typeface="Calibri"/>
              <a:sym typeface="Calibri"/>
            </a:endParaRPr>
          </a:p>
        </p:txBody>
      </p:sp>
      <p:sp>
        <p:nvSpPr>
          <p:cNvPr id="474" name="Google Shape;474;gddcc69d69e_0_9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484" name="Google Shape;48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dff6a300ac_1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dff6a300ac_1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is solar energy?</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a:latin typeface="Calibri"/>
                <a:ea typeface="Calibri"/>
                <a:cs typeface="Calibri"/>
                <a:sym typeface="Calibri"/>
              </a:rPr>
              <a:t>[Solar energy is energy from the sun.]</a:t>
            </a:r>
            <a:endParaRPr>
              <a:latin typeface="Calibri"/>
              <a:ea typeface="Calibri"/>
              <a:cs typeface="Calibri"/>
              <a:sym typeface="Calibri"/>
            </a:endParaRPr>
          </a:p>
        </p:txBody>
      </p:sp>
      <p:sp>
        <p:nvSpPr>
          <p:cNvPr id="490" name="Google Shape;490;gdff6a300ac_1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Before we move on to our new vocabulary term, let’s review some other words &amp; concepts that you already learned and make sure you are firm in your understanding.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Reviewing key background knowledge helps lay the context and sets the students up to make sense of the new content you are introducing, it also reinforces previously learned material.</a:t>
            </a:r>
            <a:endParaRPr>
              <a:latin typeface="Calibri"/>
              <a:ea typeface="Calibri"/>
              <a:cs typeface="Calibri"/>
              <a:sym typeface="Calibri"/>
            </a:endParaRPr>
          </a:p>
        </p:txBody>
      </p:sp>
      <p:sp>
        <p:nvSpPr>
          <p:cNvPr id="209" name="Google Shape;20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dff6a300ac_1_1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dff6a300ac_1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produces solar energy?</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[The Sun]</a:t>
            </a:r>
            <a:endParaRPr>
              <a:latin typeface="Calibri"/>
              <a:ea typeface="Calibri"/>
              <a:cs typeface="Calibri"/>
              <a:sym typeface="Calibri"/>
            </a:endParaRPr>
          </a:p>
        </p:txBody>
      </p:sp>
      <p:sp>
        <p:nvSpPr>
          <p:cNvPr id="498" name="Google Shape;498;gdff6a300ac_1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dff6a300ac_1_1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dff6a300ac_1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Name one place solar energy can be stored.</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[Fossil fuels]</a:t>
            </a:r>
            <a:endParaRPr>
              <a:latin typeface="Calibri"/>
              <a:ea typeface="Calibri"/>
              <a:cs typeface="Calibri"/>
              <a:sym typeface="Calibri"/>
            </a:endParaRPr>
          </a:p>
        </p:txBody>
      </p:sp>
      <p:sp>
        <p:nvSpPr>
          <p:cNvPr id="506" name="Google Shape;506;gdff6a300ac_1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dff6a300ac_1_1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dff6a300ac_1_1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True/False: Solar energy is a non-renewable resource.</a:t>
            </a:r>
            <a:endParaRPr>
              <a:latin typeface="Calibri"/>
              <a:ea typeface="Calibri"/>
              <a:cs typeface="Calibri"/>
              <a:sym typeface="Calibri"/>
            </a:endParaRPr>
          </a:p>
        </p:txBody>
      </p:sp>
      <p:sp>
        <p:nvSpPr>
          <p:cNvPr id="514" name="Google Shape;514;gdff6a300ac_1_1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dff6a300ac_1_1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dff6a300ac_1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True/False: Solar energy is a non-renewable resource.</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False</a:t>
            </a:r>
            <a:endParaRPr>
              <a:latin typeface="Calibri"/>
              <a:ea typeface="Calibri"/>
              <a:cs typeface="Calibri"/>
              <a:sym typeface="Calibri"/>
            </a:endParaRPr>
          </a:p>
        </p:txBody>
      </p:sp>
      <p:sp>
        <p:nvSpPr>
          <p:cNvPr id="524" name="Google Shape;524;gdff6a300ac_1_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dff6a300ac_1_2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dff6a300ac_1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Provide one example of solar energy.</a:t>
            </a:r>
            <a:endParaRPr>
              <a:latin typeface="Calibri"/>
              <a:ea typeface="Calibri"/>
              <a:cs typeface="Calibri"/>
              <a:sym typeface="Calibri"/>
            </a:endParaRPr>
          </a:p>
        </p:txBody>
      </p:sp>
      <p:sp>
        <p:nvSpPr>
          <p:cNvPr id="534" name="Google Shape;534;gdff6a300ac_1_2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dff6a300ac_1_2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gdff6a300ac_1_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Why are hot springs not an example of solar energy?</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lnSpc>
                <a:spcPct val="115000"/>
              </a:lnSpc>
              <a:spcBef>
                <a:spcPts val="0"/>
              </a:spcBef>
              <a:spcAft>
                <a:spcPts val="0"/>
              </a:spcAft>
              <a:buSzPts val="1100"/>
              <a:buNone/>
            </a:pPr>
            <a:r>
              <a:rPr lang="en-US">
                <a:latin typeface="Calibri"/>
                <a:ea typeface="Calibri"/>
                <a:cs typeface="Calibri"/>
                <a:sym typeface="Calibri"/>
              </a:rPr>
              <a:t>[Hot springs are a non-example of solar energy. While both are a source of energy and both involve heat, hot springs are geothermal, which means they come from the Earth. Solar energy is from the sun!]</a:t>
            </a:r>
            <a:endParaRPr>
              <a:latin typeface="Calibri"/>
              <a:ea typeface="Calibri"/>
              <a:cs typeface="Calibri"/>
              <a:sym typeface="Calibri"/>
            </a:endParaRPr>
          </a:p>
        </p:txBody>
      </p:sp>
      <p:sp>
        <p:nvSpPr>
          <p:cNvPr id="542" name="Google Shape;542;gdff6a300ac_1_2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369b3e425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e369b3e425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 remember!</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a:t>Feedback: Repeating important information is a great way to draw students' attention to key content.</a:t>
            </a:r>
            <a:endParaRPr/>
          </a:p>
        </p:txBody>
      </p:sp>
      <p:sp>
        <p:nvSpPr>
          <p:cNvPr id="550" name="Google Shape;550;ge369b3e425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e369b3e425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e369b3e425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energy is energy from the sun.</a:t>
            </a:r>
            <a:endParaRPr>
              <a:latin typeface="Calibri"/>
              <a:ea typeface="Calibri"/>
              <a:cs typeface="Calibri"/>
              <a:sym typeface="Calibri"/>
            </a:endParaRPr>
          </a:p>
        </p:txBody>
      </p:sp>
      <p:sp>
        <p:nvSpPr>
          <p:cNvPr id="557" name="Google Shape;557;ge369b3e425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e369b3e425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e369b3e425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latin typeface="Calibri"/>
                <a:ea typeface="Calibri"/>
                <a:cs typeface="Calibri"/>
                <a:sym typeface="Calibri"/>
              </a:rPr>
              <a:t>Explicit cue to revisit the big question at the end of the lesson: </a:t>
            </a:r>
            <a:r>
              <a:rPr lang="en-US">
                <a:latin typeface="Calibri"/>
                <a:ea typeface="Calibri"/>
                <a:cs typeface="Calibri"/>
                <a:sym typeface="Calibri"/>
              </a:rPr>
              <a:t>Okay everyone. Now that we’ve learned the term, let’s reflect once more on our big question.  Was there anything that we predicted earlier that was correct or incorrect? Do you have any new hypotheses to share?</a:t>
            </a:r>
            <a:endParaRPr/>
          </a:p>
        </p:txBody>
      </p:sp>
      <p:sp>
        <p:nvSpPr>
          <p:cNvPr id="565" name="Google Shape;565;ge369b3e425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e369b3e425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e369b3e425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573" name="Google Shape;573;ge369b3e425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ddcc69d69e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ddcc69d69e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An element is a pure substance containing only one type of atom. </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15" name="Google Shape;215;gddcc69d69e_0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e369b3e425_0_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e369b3e425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589" name="Google Shape;589;ge369b3e425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e369b3e425_0_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e369b3e425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Today we are going to learn about fossil fuels,</a:t>
            </a:r>
            <a:endParaRPr>
              <a:latin typeface="Calibri"/>
              <a:ea typeface="Calibri"/>
              <a:cs typeface="Calibri"/>
              <a:sym typeface="Calibri"/>
            </a:endParaRPr>
          </a:p>
        </p:txBody>
      </p:sp>
      <p:sp>
        <p:nvSpPr>
          <p:cNvPr id="619" name="Google Shape;619;ge369b3e425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e0663e53fa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e0663e53fa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and heat.</a:t>
            </a:r>
            <a:endParaRPr>
              <a:latin typeface="Calibri"/>
              <a:ea typeface="Calibri"/>
              <a:cs typeface="Calibri"/>
              <a:sym typeface="Calibri"/>
            </a:endParaRPr>
          </a:p>
        </p:txBody>
      </p:sp>
      <p:sp>
        <p:nvSpPr>
          <p:cNvPr id="628" name="Google Shape;628;ge0663e53fa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do a quick demonstration that will help get our brains ready to think about fossil fuels, and how it relates to our big question.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Have students make predictions about the demonstration and make sure all students are actively participating in this portion of the lesson.</a:t>
            </a:r>
            <a:endParaRPr>
              <a:latin typeface="Calibri"/>
              <a:ea typeface="Calibri"/>
              <a:cs typeface="Calibri"/>
              <a:sym typeface="Calibri"/>
            </a:endParaRPr>
          </a:p>
        </p:txBody>
      </p:sp>
      <p:sp>
        <p:nvSpPr>
          <p:cNvPr id="637" name="Google Shape;63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e369b3e425_0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ge369b3e425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Our “big question” is: </a:t>
            </a:r>
            <a:r>
              <a:rPr lang="en-US" b="1">
                <a:latin typeface="Calibri"/>
                <a:ea typeface="Calibri"/>
                <a:cs typeface="Calibri"/>
                <a:sym typeface="Calibri"/>
              </a:rPr>
              <a:t>How do we use Earth’s resources to create energy?</a:t>
            </a:r>
            <a:endParaRPr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[Pause and illicit predictions from students.]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I love all these thoughtful scientific hypotheses!  Be sure to keep this question and your predictions in mind as we move through these next few lessons, and we’ll continue to revisit it.</a:t>
            </a:r>
            <a:endParaRPr>
              <a:latin typeface="Calibri"/>
              <a:ea typeface="Calibri"/>
              <a:cs typeface="Calibri"/>
              <a:sym typeface="Calibri"/>
            </a:endParaRPr>
          </a:p>
        </p:txBody>
      </p:sp>
      <p:sp>
        <p:nvSpPr>
          <p:cNvPr id="646" name="Google Shape;646;ge369b3e425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369b3e425_0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e369b3e425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Before we move on to our new vocabulary term, let’s review some other words &amp; concepts that you already learned and make sure you are firm in your understanding.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Reviewing key background knowledge helps lay the context and sets the students up to make sense of the new content you are introducing, it also reinforces previously learned material.</a:t>
            </a:r>
            <a:endParaRPr>
              <a:latin typeface="Calibri"/>
              <a:ea typeface="Calibri"/>
              <a:cs typeface="Calibri"/>
              <a:sym typeface="Calibri"/>
            </a:endParaRPr>
          </a:p>
        </p:txBody>
      </p:sp>
      <p:sp>
        <p:nvSpPr>
          <p:cNvPr id="654" name="Google Shape;654;ge369b3e425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369b3e425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e369b3e425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An element is a pure substance containing only one type of atom. </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660" name="Google Shape;660;ge369b3e425_0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e369b3e425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ge369b3e425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Energy is the ability to cause change. </a:t>
            </a:r>
            <a:endParaRPr>
              <a:latin typeface="Calibri"/>
              <a:ea typeface="Calibri"/>
              <a:cs typeface="Calibri"/>
              <a:sym typeface="Calibri"/>
            </a:endParaRPr>
          </a:p>
        </p:txBody>
      </p:sp>
      <p:sp>
        <p:nvSpPr>
          <p:cNvPr id="668" name="Google Shape;668;ge369b3e425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e369b3e425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e369b3e425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 renewable resource is a resource that can be reused and replaced naturally.</a:t>
            </a:r>
            <a:endParaRPr>
              <a:latin typeface="Calibri"/>
              <a:ea typeface="Calibri"/>
              <a:cs typeface="Calibri"/>
              <a:sym typeface="Calibri"/>
            </a:endParaRPr>
          </a:p>
        </p:txBody>
      </p:sp>
      <p:sp>
        <p:nvSpPr>
          <p:cNvPr id="676" name="Google Shape;676;ge369b3e425_0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ddcc69d69e_0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ddcc69d69e_0_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Energy is the ability to cause change. </a:t>
            </a:r>
            <a:endParaRPr>
              <a:latin typeface="Calibri"/>
              <a:ea typeface="Calibri"/>
              <a:cs typeface="Calibri"/>
              <a:sym typeface="Calibri"/>
            </a:endParaRPr>
          </a:p>
        </p:txBody>
      </p:sp>
      <p:sp>
        <p:nvSpPr>
          <p:cNvPr id="223" name="Google Shape;223;gddcc69d69e_0_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e369b3e425_0_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e369b3e425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non-renewable resource is a resource that </a:t>
            </a:r>
            <a:r>
              <a:rPr lang="en-US" sz="1200">
                <a:latin typeface="Calibri"/>
                <a:ea typeface="Calibri"/>
                <a:cs typeface="Calibri"/>
                <a:sym typeface="Calibri"/>
              </a:rPr>
              <a:t>is not replaced by nature quickly enough to match demand</a:t>
            </a:r>
            <a:r>
              <a:rPr lang="en-US">
                <a:latin typeface="Calibri"/>
                <a:ea typeface="Calibri"/>
                <a:cs typeface="Calibri"/>
                <a:sym typeface="Calibri"/>
              </a:rPr>
              <a:t>.</a:t>
            </a:r>
            <a:endParaRPr>
              <a:latin typeface="Calibri"/>
              <a:ea typeface="Calibri"/>
              <a:cs typeface="Calibri"/>
              <a:sym typeface="Calibri"/>
            </a:endParaRPr>
          </a:p>
        </p:txBody>
      </p:sp>
      <p:sp>
        <p:nvSpPr>
          <p:cNvPr id="684" name="Google Shape;684;ge369b3e425_0_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369b3e425_0_1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ge369b3e425_0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energy is energy from the sun.</a:t>
            </a:r>
            <a:endParaRPr>
              <a:latin typeface="Calibri"/>
              <a:ea typeface="Calibri"/>
              <a:cs typeface="Calibri"/>
              <a:sym typeface="Calibri"/>
            </a:endParaRPr>
          </a:p>
        </p:txBody>
      </p:sp>
      <p:sp>
        <p:nvSpPr>
          <p:cNvPr id="692" name="Google Shape;692;ge369b3e425_0_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e369b3e425_0_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e369b3e425_0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It is important to monitor understanding during this portion of the lesson to make sure students have a strong foundation on previous terms that will help them better understand today’s new content.</a:t>
            </a:r>
            <a:endParaRPr>
              <a:latin typeface="Calibri"/>
              <a:ea typeface="Calibri"/>
              <a:cs typeface="Calibri"/>
              <a:sym typeface="Calibri"/>
            </a:endParaRPr>
          </a:p>
        </p:txBody>
      </p:sp>
      <p:sp>
        <p:nvSpPr>
          <p:cNvPr id="700" name="Google Shape;700;ge369b3e425_0_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e369b3e425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ge369b3e425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What is an element?</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t>
            </a:r>
            <a:r>
              <a:rPr lang="en-US" sz="1200">
                <a:latin typeface="Calibri"/>
                <a:ea typeface="Calibri"/>
                <a:cs typeface="Calibri"/>
                <a:sym typeface="Calibri"/>
              </a:rPr>
              <a:t>An element is a pure substance containing only one type of atom.]</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706" name="Google Shape;706;ge369b3e425_0_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e369b3e425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ge369b3e425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What is energy?</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a:latin typeface="Calibri"/>
                <a:ea typeface="Calibri"/>
                <a:cs typeface="Calibri"/>
                <a:sym typeface="Calibri"/>
              </a:rPr>
              <a:t>[Energy is the ability to cause change.]</a:t>
            </a:r>
            <a:endParaRPr>
              <a:latin typeface="Calibri"/>
              <a:ea typeface="Calibri"/>
              <a:cs typeface="Calibri"/>
              <a:sym typeface="Calibri"/>
            </a:endParaRPr>
          </a:p>
        </p:txBody>
      </p:sp>
      <p:sp>
        <p:nvSpPr>
          <p:cNvPr id="714" name="Google Shape;714;ge369b3e425_0_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e369b3e425_0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e369b3e425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What is the difference between a renewable and non-renewable resource? </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non-renewable resource is a resource that </a:t>
            </a:r>
            <a:r>
              <a:rPr lang="en-US" sz="1200">
                <a:latin typeface="Calibri"/>
                <a:ea typeface="Calibri"/>
                <a:cs typeface="Calibri"/>
                <a:sym typeface="Calibri"/>
              </a:rPr>
              <a:t>is not replaced by nature quickly enough to match demand (how much it is needed)</a:t>
            </a:r>
            <a:r>
              <a:rPr lang="en-US">
                <a:latin typeface="Calibri"/>
                <a:ea typeface="Calibri"/>
                <a:cs typeface="Calibri"/>
                <a:sym typeface="Calibri"/>
              </a:rPr>
              <a:t>. A renewable resource is a resource that can be reused and replaced naturally.]</a:t>
            </a:r>
            <a:endParaRPr>
              <a:latin typeface="Calibri"/>
              <a:ea typeface="Calibri"/>
              <a:cs typeface="Calibri"/>
              <a:sym typeface="Calibri"/>
            </a:endParaRPr>
          </a:p>
        </p:txBody>
      </p:sp>
      <p:sp>
        <p:nvSpPr>
          <p:cNvPr id="722" name="Google Shape;722;ge369b3e425_0_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e369b3e425_0_1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ge369b3e425_0_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is solar energy?</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a:latin typeface="Calibri"/>
                <a:ea typeface="Calibri"/>
                <a:cs typeface="Calibri"/>
                <a:sym typeface="Calibri"/>
              </a:rPr>
              <a:t>[Solar energy is energy from the sun.]</a:t>
            </a:r>
            <a:endParaRPr>
              <a:latin typeface="Calibri"/>
              <a:ea typeface="Calibri"/>
              <a:cs typeface="Calibri"/>
              <a:sym typeface="Calibri"/>
            </a:endParaRPr>
          </a:p>
        </p:txBody>
      </p:sp>
      <p:sp>
        <p:nvSpPr>
          <p:cNvPr id="733" name="Google Shape;733;ge369b3e425_0_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e0663e53fa_0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ge0663e53fa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that we’ve reviewed, let’s define our new term, fossil fuels. </a:t>
            </a:r>
            <a:endParaRPr>
              <a:latin typeface="Calibri"/>
              <a:ea typeface="Calibri"/>
              <a:cs typeface="Calibri"/>
              <a:sym typeface="Calibri"/>
            </a:endParaRPr>
          </a:p>
        </p:txBody>
      </p:sp>
      <p:sp>
        <p:nvSpPr>
          <p:cNvPr id="741" name="Google Shape;741;ge0663e53fa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e0663e53fa_0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e0663e53fa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Fossil fuels are energy that comes from the remains of plants or animals.</a:t>
            </a:r>
            <a:endParaRPr>
              <a:latin typeface="Calibri"/>
              <a:ea typeface="Calibri"/>
              <a:cs typeface="Calibri"/>
              <a:sym typeface="Calibri"/>
            </a:endParaRPr>
          </a:p>
          <a:p>
            <a:pPr marL="0" lvl="0" indent="0" algn="l" rtl="0">
              <a:spcBef>
                <a:spcPts val="0"/>
              </a:spcBef>
              <a:spcAft>
                <a:spcPts val="0"/>
              </a:spcAft>
              <a:buNone/>
            </a:pPr>
            <a:endParaRPr/>
          </a:p>
        </p:txBody>
      </p:sp>
      <p:sp>
        <p:nvSpPr>
          <p:cNvPr id="749" name="Google Shape;749;ge0663e53fa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dff6a300a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gdff6a300a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758" name="Google Shape;758;gdff6a300a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dcc69d69e_0_5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ddcc69d69e_0_5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 renewable resource is a resource that can be reused and replaced naturally.</a:t>
            </a:r>
            <a:endParaRPr>
              <a:latin typeface="Calibri"/>
              <a:ea typeface="Calibri"/>
              <a:cs typeface="Calibri"/>
              <a:sym typeface="Calibri"/>
            </a:endParaRPr>
          </a:p>
        </p:txBody>
      </p:sp>
      <p:sp>
        <p:nvSpPr>
          <p:cNvPr id="231" name="Google Shape;231;gddcc69d69e_0_5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dff6a300ac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dff6a300ac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What are fossil fuels?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lnSpc>
                <a:spcPct val="115000"/>
              </a:lnSpc>
              <a:spcBef>
                <a:spcPts val="0"/>
              </a:spcBef>
              <a:spcAft>
                <a:spcPts val="0"/>
              </a:spcAft>
              <a:buSzPts val="1100"/>
              <a:buNone/>
            </a:pPr>
            <a:r>
              <a:rPr lang="en-US">
                <a:latin typeface="Calibri"/>
                <a:ea typeface="Calibri"/>
                <a:cs typeface="Calibri"/>
                <a:sym typeface="Calibri"/>
              </a:rPr>
              <a:t>[Fossil fuels are energy that comes from the remains of plants or animals.]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764" name="Google Shape;764;gdff6a300ac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e0663e53fa_0_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e0663e53fa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That’s the basic definition, but there’s more you need to know.</a:t>
            </a:r>
            <a:endParaRPr/>
          </a:p>
        </p:txBody>
      </p:sp>
      <p:sp>
        <p:nvSpPr>
          <p:cNvPr id="772" name="Google Shape;772;ge0663e53fa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e0663e53fa_0_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e0663e53fa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Fossil fuels are high in carbon and hydrogen. This is because they are made of plants and animals. </a:t>
            </a:r>
            <a:endParaRPr>
              <a:latin typeface="Calibri"/>
              <a:ea typeface="Calibri"/>
              <a:cs typeface="Calibri"/>
              <a:sym typeface="Calibri"/>
            </a:endParaRPr>
          </a:p>
          <a:p>
            <a:pPr marL="0" lvl="0" indent="0" algn="l" rtl="0">
              <a:spcBef>
                <a:spcPts val="0"/>
              </a:spcBef>
              <a:spcAft>
                <a:spcPts val="0"/>
              </a:spcAft>
              <a:buNone/>
            </a:pPr>
            <a:endParaRPr/>
          </a:p>
        </p:txBody>
      </p:sp>
      <p:sp>
        <p:nvSpPr>
          <p:cNvPr id="779" name="Google Shape;779;ge0663e53fa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e0663e53fa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e0663e53fa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These types of fuels are nonrenewable because they cannot be replaced in a short amount of time. </a:t>
            </a:r>
            <a:endParaRPr>
              <a:latin typeface="Calibri"/>
              <a:ea typeface="Calibri"/>
              <a:cs typeface="Calibri"/>
              <a:sym typeface="Calibri"/>
            </a:endParaRPr>
          </a:p>
          <a:p>
            <a:pPr marL="0" lvl="0" indent="0" algn="l" rtl="0">
              <a:spcBef>
                <a:spcPts val="0"/>
              </a:spcBef>
              <a:spcAft>
                <a:spcPts val="0"/>
              </a:spcAft>
              <a:buNone/>
            </a:pPr>
            <a:endParaRPr/>
          </a:p>
        </p:txBody>
      </p:sp>
      <p:sp>
        <p:nvSpPr>
          <p:cNvPr id="787" name="Google Shape;787;ge0663e53fa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e0663e53fa_0_1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e0663e53fa_0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It takes millions of years to create fossil fuels. </a:t>
            </a:r>
            <a:endParaRPr>
              <a:latin typeface="Calibri"/>
              <a:ea typeface="Calibri"/>
              <a:cs typeface="Calibri"/>
              <a:sym typeface="Calibri"/>
            </a:endParaRPr>
          </a:p>
          <a:p>
            <a:pPr marL="0" lvl="0" indent="0" algn="l" rtl="0">
              <a:spcBef>
                <a:spcPts val="0"/>
              </a:spcBef>
              <a:spcAft>
                <a:spcPts val="0"/>
              </a:spcAft>
              <a:buNone/>
            </a:pPr>
            <a:endParaRPr/>
          </a:p>
        </p:txBody>
      </p:sp>
      <p:sp>
        <p:nvSpPr>
          <p:cNvPr id="795" name="Google Shape;795;ge0663e53fa_0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e0663e53fa_0_1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e0663e53fa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The fossil fuels we use today were formed BEFORE the dinosaurs!</a:t>
            </a:r>
            <a:endParaRPr>
              <a:latin typeface="Calibri"/>
              <a:ea typeface="Calibri"/>
              <a:cs typeface="Calibri"/>
              <a:sym typeface="Calibri"/>
            </a:endParaRPr>
          </a:p>
          <a:p>
            <a:pPr marL="0" lvl="0" indent="0" algn="l" rtl="0">
              <a:spcBef>
                <a:spcPts val="0"/>
              </a:spcBef>
              <a:spcAft>
                <a:spcPts val="0"/>
              </a:spcAft>
              <a:buNone/>
            </a:pPr>
            <a:endParaRPr/>
          </a:p>
        </p:txBody>
      </p:sp>
      <p:sp>
        <p:nvSpPr>
          <p:cNvPr id="803" name="Google Shape;803;ge0663e53fa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e0663e53fa_0_1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e0663e53fa_0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This means they are not a safe or reliable option for energy!</a:t>
            </a:r>
            <a:endParaRPr>
              <a:latin typeface="Calibri"/>
              <a:ea typeface="Calibri"/>
              <a:cs typeface="Calibri"/>
              <a:sym typeface="Calibri"/>
            </a:endParaRPr>
          </a:p>
          <a:p>
            <a:pPr marL="0" lvl="0" indent="0" algn="l" rtl="0">
              <a:spcBef>
                <a:spcPts val="0"/>
              </a:spcBef>
              <a:spcAft>
                <a:spcPts val="0"/>
              </a:spcAft>
              <a:buNone/>
            </a:pPr>
            <a:endParaRPr/>
          </a:p>
        </p:txBody>
      </p:sp>
      <p:sp>
        <p:nvSpPr>
          <p:cNvPr id="811" name="Google Shape;811;ge0663e53fa_0_1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dff6a300ac_1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gdff6a300ac_1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819" name="Google Shape;819;gdff6a300ac_1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dff6a300ac_1_2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gdff6a300ac_1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Which two elements are fossil fuels high in?</a:t>
            </a:r>
            <a:endParaRPr>
              <a:latin typeface="Calibri"/>
              <a:ea typeface="Calibri"/>
              <a:cs typeface="Calibri"/>
              <a:sym typeface="Calibri"/>
            </a:endParaRPr>
          </a:p>
        </p:txBody>
      </p:sp>
      <p:sp>
        <p:nvSpPr>
          <p:cNvPr id="825" name="Google Shape;825;gdff6a300ac_1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e369b3e425_0_1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ge369b3e425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Which two elements are fossil fuels high in?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[Hydrogen and carbon]</a:t>
            </a:r>
            <a:endParaRPr>
              <a:latin typeface="Calibri"/>
              <a:ea typeface="Calibri"/>
              <a:cs typeface="Calibri"/>
              <a:sym typeface="Calibri"/>
            </a:endParaRPr>
          </a:p>
        </p:txBody>
      </p:sp>
      <p:sp>
        <p:nvSpPr>
          <p:cNvPr id="834" name="Google Shape;834;ge369b3e425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ddcc69d69e_0_8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ddcc69d69e_0_8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non-renewable resource is a resource that </a:t>
            </a:r>
            <a:r>
              <a:rPr lang="en-US" sz="1200">
                <a:latin typeface="Calibri"/>
                <a:ea typeface="Calibri"/>
                <a:cs typeface="Calibri"/>
                <a:sym typeface="Calibri"/>
              </a:rPr>
              <a:t>is not replaced by nature quickly enough to match demand</a:t>
            </a:r>
            <a:r>
              <a:rPr lang="en-US">
                <a:latin typeface="Calibri"/>
                <a:ea typeface="Calibri"/>
                <a:cs typeface="Calibri"/>
                <a:sym typeface="Calibri"/>
              </a:rPr>
              <a:t>.</a:t>
            </a:r>
            <a:endParaRPr>
              <a:latin typeface="Calibri"/>
              <a:ea typeface="Calibri"/>
              <a:cs typeface="Calibri"/>
              <a:sym typeface="Calibri"/>
            </a:endParaRPr>
          </a:p>
        </p:txBody>
      </p:sp>
      <p:sp>
        <p:nvSpPr>
          <p:cNvPr id="239" name="Google Shape;239;gddcc69d69e_0_8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dff6a300ac_1_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gdff6a300ac_1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Which energy source cannot be replaced in a short amount of time?</a:t>
            </a:r>
            <a:endParaRPr>
              <a:latin typeface="Calibri"/>
              <a:ea typeface="Calibri"/>
              <a:cs typeface="Calibri"/>
              <a:sym typeface="Calibri"/>
            </a:endParaRPr>
          </a:p>
        </p:txBody>
      </p:sp>
      <p:sp>
        <p:nvSpPr>
          <p:cNvPr id="843" name="Google Shape;843;gdff6a300ac_1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69b3e425_0_1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e369b3e425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Which energy source cannot be replaced in a short amount of time?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[Fossil Fuels]</a:t>
            </a:r>
            <a:endParaRPr>
              <a:latin typeface="Calibri"/>
              <a:ea typeface="Calibri"/>
              <a:cs typeface="Calibri"/>
              <a:sym typeface="Calibri"/>
            </a:endParaRPr>
          </a:p>
        </p:txBody>
      </p:sp>
      <p:sp>
        <p:nvSpPr>
          <p:cNvPr id="852" name="Google Shape;852;ge369b3e425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dff6a300ac_1_2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dff6a300ac_1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True/False: Fossil fuels are a source of renewable energy.</a:t>
            </a:r>
            <a:endParaRPr>
              <a:latin typeface="Calibri"/>
              <a:ea typeface="Calibri"/>
              <a:cs typeface="Calibri"/>
              <a:sym typeface="Calibri"/>
            </a:endParaRPr>
          </a:p>
        </p:txBody>
      </p:sp>
      <p:sp>
        <p:nvSpPr>
          <p:cNvPr id="861" name="Google Shape;861;gdff6a300ac_1_2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ddcc69d69e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ddcc69d69e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True/False: Fossil fuels are a source of renewable energy.</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[False.]</a:t>
            </a:r>
            <a:endParaRPr>
              <a:latin typeface="Calibri"/>
              <a:ea typeface="Calibri"/>
              <a:cs typeface="Calibri"/>
              <a:sym typeface="Calibri"/>
            </a:endParaRPr>
          </a:p>
        </p:txBody>
      </p:sp>
      <p:sp>
        <p:nvSpPr>
          <p:cNvPr id="869" name="Google Shape;869;gddcc69d69e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e0663e53fa_0_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e0663e53fa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talk about some examples of </a:t>
            </a:r>
            <a:r>
              <a:rPr lang="en-US" b="1">
                <a:latin typeface="Calibri"/>
                <a:ea typeface="Calibri"/>
                <a:cs typeface="Calibri"/>
                <a:sym typeface="Calibri"/>
              </a:rPr>
              <a:t>fossil fuels</a:t>
            </a:r>
            <a:r>
              <a:rPr lang="en-US">
                <a:latin typeface="Calibri"/>
                <a:ea typeface="Calibri"/>
                <a:cs typeface="Calibri"/>
                <a:sym typeface="Calibri"/>
              </a:rPr>
              <a:t>.</a:t>
            </a:r>
            <a:endParaRPr>
              <a:latin typeface="Calibri"/>
              <a:ea typeface="Calibri"/>
              <a:cs typeface="Calibri"/>
              <a:sym typeface="Calibri"/>
            </a:endParaRPr>
          </a:p>
        </p:txBody>
      </p:sp>
      <p:sp>
        <p:nvSpPr>
          <p:cNvPr id="877" name="Google Shape;877;ge0663e53fa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e0663e53fa_0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e0663e53fa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Coal is made from million year old plants. This is an example of fossil fuels because it is the remains of all of those very plants. </a:t>
            </a:r>
            <a:endParaRPr>
              <a:latin typeface="Calibri"/>
              <a:ea typeface="Calibri"/>
              <a:cs typeface="Calibri"/>
              <a:sym typeface="Calibri"/>
            </a:endParaRPr>
          </a:p>
          <a:p>
            <a:pPr marL="0" lvl="0" indent="0" algn="l" rtl="0">
              <a:spcBef>
                <a:spcPts val="0"/>
              </a:spcBef>
              <a:spcAft>
                <a:spcPts val="0"/>
              </a:spcAft>
              <a:buNone/>
            </a:pPr>
            <a:endParaRPr/>
          </a:p>
        </p:txBody>
      </p:sp>
      <p:sp>
        <p:nvSpPr>
          <p:cNvPr id="884" name="Google Shape;884;ge0663e53fa_0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e0663e53fa_0_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e0663e53fa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Oil is made from millions of years old plants and animals. Again, it is a fossil fuel because it is made up of the remains of plants and animals from millions of years ago. </a:t>
            </a:r>
            <a:endParaRPr>
              <a:latin typeface="Calibri"/>
              <a:ea typeface="Calibri"/>
              <a:cs typeface="Calibri"/>
              <a:sym typeface="Calibri"/>
            </a:endParaRPr>
          </a:p>
          <a:p>
            <a:pPr marL="0" lvl="0" indent="0" algn="l" rtl="0">
              <a:spcBef>
                <a:spcPts val="0"/>
              </a:spcBef>
              <a:spcAft>
                <a:spcPts val="0"/>
              </a:spcAft>
              <a:buNone/>
            </a:pPr>
            <a:endParaRPr/>
          </a:p>
        </p:txBody>
      </p:sp>
      <p:sp>
        <p:nvSpPr>
          <p:cNvPr id="893" name="Google Shape;893;ge0663e53fa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e0663e53fa_0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e0663e53fa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Next, let’s talk about some non-examples of </a:t>
            </a:r>
            <a:r>
              <a:rPr lang="en-US" b="1">
                <a:latin typeface="Calibri"/>
                <a:ea typeface="Calibri"/>
                <a:cs typeface="Calibri"/>
                <a:sym typeface="Calibri"/>
              </a:rPr>
              <a:t>fossil fuels</a:t>
            </a:r>
            <a:r>
              <a:rPr lang="en-US">
                <a:latin typeface="Calibri"/>
                <a:ea typeface="Calibri"/>
                <a:cs typeface="Calibri"/>
                <a:sym typeface="Calibri"/>
              </a:rPr>
              <a:t>.</a:t>
            </a:r>
            <a:endParaRPr>
              <a:latin typeface="Calibri"/>
              <a:ea typeface="Calibri"/>
              <a:cs typeface="Calibri"/>
              <a:sym typeface="Calibri"/>
            </a:endParaRPr>
          </a:p>
        </p:txBody>
      </p:sp>
      <p:sp>
        <p:nvSpPr>
          <p:cNvPr id="902" name="Google Shape;902;ge0663e53fa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e0663e53fa_0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e0663e53fa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Renewable energy can be replaced in a short amount of time. Wind is renewable energy. You can replace it in a short amount of time. Renewable energy is the opposite of fuels. </a:t>
            </a:r>
            <a:endParaRPr>
              <a:latin typeface="Calibri"/>
              <a:ea typeface="Calibri"/>
              <a:cs typeface="Calibri"/>
              <a:sym typeface="Calibri"/>
            </a:endParaRPr>
          </a:p>
          <a:p>
            <a:pPr marL="0" lvl="0" indent="0" algn="l" rtl="0">
              <a:spcBef>
                <a:spcPts val="0"/>
              </a:spcBef>
              <a:spcAft>
                <a:spcPts val="0"/>
              </a:spcAft>
              <a:buNone/>
            </a:pPr>
            <a:endParaRPr/>
          </a:p>
        </p:txBody>
      </p:sp>
      <p:sp>
        <p:nvSpPr>
          <p:cNvPr id="909" name="Google Shape;909;ge0663e53fa_0_1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e0663e53fa_0_1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e0663e53fa_0_1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The sun produces renewable energy. This energy does not come from fossil fuels.</a:t>
            </a:r>
            <a:endParaRPr>
              <a:latin typeface="Calibri"/>
              <a:ea typeface="Calibri"/>
              <a:cs typeface="Calibri"/>
              <a:sym typeface="Calibri"/>
            </a:endParaRPr>
          </a:p>
          <a:p>
            <a:pPr marL="0" lvl="0" indent="0" algn="l" rtl="0">
              <a:spcBef>
                <a:spcPts val="0"/>
              </a:spcBef>
              <a:spcAft>
                <a:spcPts val="0"/>
              </a:spcAft>
              <a:buNone/>
            </a:pPr>
            <a:endParaRPr/>
          </a:p>
        </p:txBody>
      </p:sp>
      <p:sp>
        <p:nvSpPr>
          <p:cNvPr id="918" name="Google Shape;918;ge0663e53fa_0_1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It is important to monitor understanding during this portion of the lesson to make sure students have a strong foundation on previous terms that will help them better understand today’s new content.</a:t>
            </a:r>
            <a:endParaRPr>
              <a:latin typeface="Calibri"/>
              <a:ea typeface="Calibri"/>
              <a:cs typeface="Calibri"/>
              <a:sym typeface="Calibri"/>
            </a:endParaRPr>
          </a:p>
        </p:txBody>
      </p:sp>
      <p:sp>
        <p:nvSpPr>
          <p:cNvPr id="247" name="Google Shape;24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e0663e53fa_0_1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e0663e53fa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Water is another source of renewable energy. This energy does not come from fossil fuels. </a:t>
            </a:r>
            <a:endParaRPr>
              <a:latin typeface="Calibri"/>
              <a:ea typeface="Calibri"/>
              <a:cs typeface="Calibri"/>
              <a:sym typeface="Calibri"/>
            </a:endParaRPr>
          </a:p>
          <a:p>
            <a:pPr marL="0" lvl="0" indent="0" algn="l" rtl="0">
              <a:spcBef>
                <a:spcPts val="0"/>
              </a:spcBef>
              <a:spcAft>
                <a:spcPts val="0"/>
              </a:spcAft>
              <a:buNone/>
            </a:pPr>
            <a:endParaRPr/>
          </a:p>
        </p:txBody>
      </p:sp>
      <p:sp>
        <p:nvSpPr>
          <p:cNvPr id="927" name="Google Shape;927;ge0663e53fa_0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ff6a300ac_0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gdff6a300ac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936" name="Google Shape;936;gdff6a300ac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dff6a300ac_0_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gdff6a300ac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Provide one example of fossil fuel energy.</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[Coal, oil, natural gas]</a:t>
            </a:r>
            <a:endParaRPr>
              <a:latin typeface="Calibri"/>
              <a:ea typeface="Calibri"/>
              <a:cs typeface="Calibri"/>
              <a:sym typeface="Calibri"/>
            </a:endParaRPr>
          </a:p>
        </p:txBody>
      </p:sp>
      <p:sp>
        <p:nvSpPr>
          <p:cNvPr id="942" name="Google Shape;942;gdff6a300ac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ddcc69d69e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gddcc69d69e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Is water an example of fossil fuel energy? Explain your response.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lnSpc>
                <a:spcPct val="115000"/>
              </a:lnSpc>
              <a:spcBef>
                <a:spcPts val="0"/>
              </a:spcBef>
              <a:spcAft>
                <a:spcPts val="0"/>
              </a:spcAft>
              <a:buSzPts val="1100"/>
              <a:buNone/>
            </a:pPr>
            <a:r>
              <a:rPr lang="en-US">
                <a:latin typeface="Calibri"/>
                <a:ea typeface="Calibri"/>
                <a:cs typeface="Calibri"/>
                <a:sym typeface="Calibri"/>
              </a:rPr>
              <a:t>[Water is another source of renewable energy. This energy does not come from fossil fuels.]</a:t>
            </a:r>
            <a:endParaRPr>
              <a:latin typeface="Calibri"/>
              <a:ea typeface="Calibri"/>
              <a:cs typeface="Calibri"/>
              <a:sym typeface="Calibri"/>
            </a:endParaRPr>
          </a:p>
        </p:txBody>
      </p:sp>
      <p:sp>
        <p:nvSpPr>
          <p:cNvPr id="950" name="Google Shape;950;gddcc69d69e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ddcc69d69e_0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gddcc69d69e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What are fossil fuels?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lnSpc>
                <a:spcPct val="115000"/>
              </a:lnSpc>
              <a:spcBef>
                <a:spcPts val="0"/>
              </a:spcBef>
              <a:spcAft>
                <a:spcPts val="0"/>
              </a:spcAft>
              <a:buSzPts val="1100"/>
              <a:buNone/>
            </a:pPr>
            <a:r>
              <a:rPr lang="en-US">
                <a:latin typeface="Calibri"/>
                <a:ea typeface="Calibri"/>
                <a:cs typeface="Calibri"/>
                <a:sym typeface="Calibri"/>
              </a:rPr>
              <a:t>[Fossil fuels are energy that comes from the remains of plants or animals.]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958" name="Google Shape;958;gddcc69d69e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e369b3e425_0_1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ge369b3e425_0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Which two elements are fossil fuels high in?</a:t>
            </a:r>
            <a:endParaRPr>
              <a:latin typeface="Calibri"/>
              <a:ea typeface="Calibri"/>
              <a:cs typeface="Calibri"/>
              <a:sym typeface="Calibri"/>
            </a:endParaRPr>
          </a:p>
        </p:txBody>
      </p:sp>
      <p:sp>
        <p:nvSpPr>
          <p:cNvPr id="966" name="Google Shape;966;ge369b3e425_0_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e369b3e425_0_2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ge369b3e425_0_2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Which two elements are fossil fuels high in?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[Hydrogen and carbon]</a:t>
            </a:r>
            <a:endParaRPr>
              <a:latin typeface="Calibri"/>
              <a:ea typeface="Calibri"/>
              <a:cs typeface="Calibri"/>
              <a:sym typeface="Calibri"/>
            </a:endParaRPr>
          </a:p>
        </p:txBody>
      </p:sp>
      <p:sp>
        <p:nvSpPr>
          <p:cNvPr id="975" name="Google Shape;975;ge369b3e425_0_2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e369b3e425_0_2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ge369b3e425_0_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Which energy source cannot be replaced in a short amount of time?</a:t>
            </a:r>
            <a:endParaRPr>
              <a:latin typeface="Calibri"/>
              <a:ea typeface="Calibri"/>
              <a:cs typeface="Calibri"/>
              <a:sym typeface="Calibri"/>
            </a:endParaRPr>
          </a:p>
        </p:txBody>
      </p:sp>
      <p:sp>
        <p:nvSpPr>
          <p:cNvPr id="984" name="Google Shape;984;ge369b3e425_0_2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e369b3e425_0_2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ge369b3e425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Which energy source cannot be replaced in a short amount of time?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[Fossil Fuels]</a:t>
            </a:r>
            <a:endParaRPr>
              <a:latin typeface="Calibri"/>
              <a:ea typeface="Calibri"/>
              <a:cs typeface="Calibri"/>
              <a:sym typeface="Calibri"/>
            </a:endParaRPr>
          </a:p>
        </p:txBody>
      </p:sp>
      <p:sp>
        <p:nvSpPr>
          <p:cNvPr id="993" name="Google Shape;993;ge369b3e425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e369b3e425_0_2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e369b3e425_0_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True/False: Fossil fuels are a source of renewable energy.</a:t>
            </a:r>
            <a:endParaRPr>
              <a:latin typeface="Calibri"/>
              <a:ea typeface="Calibri"/>
              <a:cs typeface="Calibri"/>
              <a:sym typeface="Calibri"/>
            </a:endParaRPr>
          </a:p>
        </p:txBody>
      </p:sp>
      <p:sp>
        <p:nvSpPr>
          <p:cNvPr id="1002" name="Google Shape;1002;ge369b3e425_0_2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685800" y="2130429"/>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2309018" y="-251615"/>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4732337" y="2171705"/>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541338" y="190505"/>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ddcc69d69e_0_568"/>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ddcc69d69e_0_56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93" name="Google Shape;93;gddcc69d69e_0_56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ddcc69d69e_0_56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ddcc69d69e_0_56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ddcc69d69e_0_5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ddcc69d69e_0_57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9" name="Google Shape;99;gddcc69d69e_0_57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ddcc69d69e_0_57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ddcc69d69e_0_5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gddcc69d69e_0_58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gddcc69d69e_0_58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gddcc69d69e_0_58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ddcc69d69e_0_58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gddcc69d69e_0_58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09" name="Google Shape;109;gddcc69d69e_0_58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gddcc69d69e_0_58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gddcc69d69e_0_58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ddcc69d69e_0_5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gddcc69d69e_0_590"/>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15" name="Google Shape;115;gddcc69d69e_0_590"/>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16" name="Google Shape;116;gddcc69d69e_0_59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gddcc69d69e_0_59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gddcc69d69e_0_59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ddcc69d69e_0_5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gddcc69d69e_0_59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22" name="Google Shape;122;gddcc69d69e_0_59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23" name="Google Shape;123;gddcc69d69e_0_59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24" name="Google Shape;124;gddcc69d69e_0_59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25" name="Google Shape;125;gddcc69d69e_0_59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ddcc69d69e_0_59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ddcc69d69e_0_5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ddcc69d69e_0_6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gddcc69d69e_0_60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ddcc69d69e_0_60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ddcc69d69e_0_60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ddcc69d69e_0_611"/>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ddcc69d69e_0_611"/>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36" name="Google Shape;136;gddcc69d69e_0_611"/>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37" name="Google Shape;137;gddcc69d69e_0_6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gddcc69d69e_0_6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ddcc69d69e_0_6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ddcc69d69e_0_618"/>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gddcc69d69e_0_61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ddcc69d69e_0_618"/>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44" name="Google Shape;144;gddcc69d69e_0_6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ddcc69d69e_0_61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ddcc69d69e_0_6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ddcc69d69e_0_6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ddcc69d69e_0_625"/>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0" name="Google Shape;150;gddcc69d69e_0_6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ddcc69d69e_0_6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ddcc69d69e_0_6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ddcc69d69e_0_631"/>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ddcc69d69e_0_631"/>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6" name="Google Shape;156;gddcc69d69e_0_63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ddcc69d69e_0_63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ddcc69d69e_0_6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1"/>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2"/>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2"/>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3575050" y="273054"/>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ddcc69d69e_0_5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gddcc69d69e_0_56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ddcc69d69e_0_56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ddcc69d69e_0_56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ddcc69d69e_0_5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61.png"/></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1.png"/></Relationships>
</file>

<file path=ppt/slides/_rels/slide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hyperlink" Target="https://www.nationalgeographic.org/activity/putting-fossil-in-fossil-fuels/" TargetMode="External"/><Relationship Id="rId4" Type="http://schemas.openxmlformats.org/officeDocument/2006/relationships/image" Target="../media/image67.png"/></Relationships>
</file>

<file path=ppt/slides/_rels/slide1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www.calacademy.org/educators/lesson-plans/fossil-fuels-chocolate-chip-mining" TargetMode="External"/><Relationship Id="rId4" Type="http://schemas.openxmlformats.org/officeDocument/2006/relationships/hyperlink" Target="https://www.calacademy.org/sites/default/files/assets/docs/pdf/062_fossilfuelschocchipminingworksheet.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6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22.png"/><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5.png"/></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5.png"/></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3.png"/></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3.png"/></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1"/>
          <p:cNvGrpSpPr/>
          <p:nvPr/>
        </p:nvGrpSpPr>
        <p:grpSpPr>
          <a:xfrm>
            <a:off x="1505008" y="297180"/>
            <a:ext cx="5828913" cy="6262953"/>
            <a:chOff x="814636" y="0"/>
            <a:chExt cx="5828913" cy="6262953"/>
          </a:xfrm>
        </p:grpSpPr>
        <p:sp>
          <p:nvSpPr>
            <p:cNvPr id="165" name="Google Shape;16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“Big Idea” Question</a:t>
              </a:r>
              <a:endParaRPr/>
            </a:p>
          </p:txBody>
        </p:sp>
        <p:sp>
          <p:nvSpPr>
            <p:cNvPr id="167" name="Google Shape;16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Review Concepts</a:t>
              </a:r>
              <a:endParaRPr/>
            </a:p>
          </p:txBody>
        </p:sp>
        <p:sp>
          <p:nvSpPr>
            <p:cNvPr id="170" name="Google Shape;17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Check-In Questions</a:t>
              </a:r>
              <a:endParaRPr/>
            </a:p>
          </p:txBody>
        </p:sp>
        <p:sp>
          <p:nvSpPr>
            <p:cNvPr id="173" name="Google Shape;17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Teacher Demo</a:t>
              </a:r>
              <a:endParaRPr/>
            </a:p>
          </p:txBody>
        </p:sp>
        <p:sp>
          <p:nvSpPr>
            <p:cNvPr id="176" name="Google Shape;17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79" name="Google Shape;17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Simulation/Activity</a:t>
              </a:r>
              <a:endParaRPr/>
            </a:p>
          </p:txBody>
        </p:sp>
        <p:sp>
          <p:nvSpPr>
            <p:cNvPr id="182" name="Google Shape;182;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3" name="Google Shape;183;p1" descr="Comment Like"/>
          <p:cNvPicPr preferRelativeResize="0"/>
          <p:nvPr/>
        </p:nvPicPr>
        <p:blipFill rotWithShape="1">
          <a:blip r:embed="rId9">
            <a:alphaModFix/>
          </a:blip>
          <a:srcRect/>
          <a:stretch/>
        </p:blipFill>
        <p:spPr>
          <a:xfrm>
            <a:off x="5531646" y="4959796"/>
            <a:ext cx="347619" cy="347619"/>
          </a:xfrm>
          <a:prstGeom prst="rect">
            <a:avLst/>
          </a:prstGeom>
          <a:noFill/>
          <a:ln>
            <a:noFill/>
          </a:ln>
        </p:spPr>
      </p:pic>
      <p:pic>
        <p:nvPicPr>
          <p:cNvPr id="184" name="Google Shape;184;p1" descr="Comment Dislike"/>
          <p:cNvPicPr preferRelativeResize="0"/>
          <p:nvPr/>
        </p:nvPicPr>
        <p:blipFill rotWithShape="1">
          <a:blip r:embed="rId10">
            <a:alphaModFix/>
          </a:blip>
          <a:srcRect/>
          <a:stretch/>
        </p:blipFill>
        <p:spPr>
          <a:xfrm>
            <a:off x="5850766" y="4959796"/>
            <a:ext cx="347619" cy="347619"/>
          </a:xfrm>
          <a:prstGeom prst="rect">
            <a:avLst/>
          </a:prstGeom>
          <a:noFill/>
          <a:ln>
            <a:noFill/>
          </a:ln>
        </p:spPr>
      </p:pic>
      <p:pic>
        <p:nvPicPr>
          <p:cNvPr id="185" name="Google Shape;185;p1" descr="Blog"/>
          <p:cNvPicPr preferRelativeResize="0"/>
          <p:nvPr/>
        </p:nvPicPr>
        <p:blipFill rotWithShape="1">
          <a:blip r:embed="rId11">
            <a:alphaModFix/>
          </a:blip>
          <a:srcRect/>
          <a:stretch/>
        </p:blipFill>
        <p:spPr>
          <a:xfrm>
            <a:off x="5646142" y="4638249"/>
            <a:ext cx="347619" cy="347619"/>
          </a:xfrm>
          <a:prstGeom prst="rect">
            <a:avLst/>
          </a:prstGeom>
          <a:noFill/>
          <a:ln>
            <a:noFill/>
          </a:ln>
        </p:spPr>
      </p:pic>
      <p:pic>
        <p:nvPicPr>
          <p:cNvPr id="186" name="Google Shape;186;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87" name="Google Shape;187;p1"/>
          <p:cNvSpPr/>
          <p:nvPr/>
        </p:nvSpPr>
        <p:spPr>
          <a:xfrm>
            <a:off x="170823"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1"/>
          <p:cNvSpPr txBox="1"/>
          <p:nvPr/>
        </p:nvSpPr>
        <p:spPr>
          <a:xfrm>
            <a:off x="366765" y="367994"/>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ddcc69d69e_0_117"/>
          <p:cNvSpPr txBox="1"/>
          <p:nvPr/>
        </p:nvSpPr>
        <p:spPr>
          <a:xfrm>
            <a:off x="2553000" y="651272"/>
            <a:ext cx="4038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element?</a:t>
            </a:r>
            <a:endParaRPr sz="1400" b="0" i="0" u="none" strike="noStrike" cap="none">
              <a:solidFill>
                <a:srgbClr val="000000"/>
              </a:solidFill>
              <a:latin typeface="Arial"/>
              <a:ea typeface="Arial"/>
              <a:cs typeface="Arial"/>
              <a:sym typeface="Arial"/>
            </a:endParaRPr>
          </a:p>
        </p:txBody>
      </p:sp>
      <p:sp>
        <p:nvSpPr>
          <p:cNvPr id="256" name="Google Shape;256;gddcc69d69e_0_11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7" name="Google Shape;257;gddcc69d69e_0_117" descr="gold.jpg"/>
          <p:cNvPicPr preferRelativeResize="0"/>
          <p:nvPr/>
        </p:nvPicPr>
        <p:blipFill rotWithShape="1">
          <a:blip r:embed="rId4">
            <a:alphaModFix/>
          </a:blip>
          <a:srcRect/>
          <a:stretch/>
        </p:blipFill>
        <p:spPr>
          <a:xfrm>
            <a:off x="1066247" y="1479901"/>
            <a:ext cx="7011500" cy="467500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ge369b3e425_0_235"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ge369b3e425_0_235"/>
          <p:cNvSpPr txBox="1"/>
          <p:nvPr/>
        </p:nvSpPr>
        <p:spPr>
          <a:xfrm>
            <a:off x="961200" y="261337"/>
            <a:ext cx="72216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latin typeface="Calibri"/>
                <a:ea typeface="Calibri"/>
                <a:cs typeface="Calibri"/>
                <a:sym typeface="Calibri"/>
              </a:rPr>
              <a:t>: Fossil fuels are a source of renewable energy.</a:t>
            </a:r>
            <a:endParaRPr sz="3600">
              <a:latin typeface="Calibri"/>
              <a:ea typeface="Calibri"/>
              <a:cs typeface="Calibri"/>
              <a:sym typeface="Calibri"/>
            </a:endParaRPr>
          </a:p>
        </p:txBody>
      </p:sp>
      <p:pic>
        <p:nvPicPr>
          <p:cNvPr id="1014" name="Google Shape;1014;ge369b3e425_0_235"/>
          <p:cNvPicPr preferRelativeResize="0"/>
          <p:nvPr/>
        </p:nvPicPr>
        <p:blipFill rotWithShape="1">
          <a:blip r:embed="rId4">
            <a:alphaModFix/>
          </a:blip>
          <a:srcRect l="8186" r="8535"/>
          <a:stretch/>
        </p:blipFill>
        <p:spPr>
          <a:xfrm>
            <a:off x="1007188" y="1805875"/>
            <a:ext cx="7129625" cy="47036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gdff6a300ac_1_106"/>
          <p:cNvSpPr txBox="1"/>
          <p:nvPr/>
        </p:nvSpPr>
        <p:spPr>
          <a:xfrm>
            <a:off x="2097900" y="869900"/>
            <a:ext cx="49482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latin typeface="Calibri"/>
                <a:ea typeface="Calibri"/>
                <a:cs typeface="Calibri"/>
                <a:sym typeface="Calibri"/>
              </a:rPr>
              <a:t>Heat</a:t>
            </a:r>
            <a:endParaRPr sz="6600" b="1" i="0" u="none" strike="noStrike" cap="none">
              <a:solidFill>
                <a:srgbClr val="000000"/>
              </a:solidFill>
              <a:latin typeface="Calibri"/>
              <a:ea typeface="Calibri"/>
              <a:cs typeface="Calibri"/>
              <a:sym typeface="Calibri"/>
            </a:endParaRPr>
          </a:p>
        </p:txBody>
      </p:sp>
      <p:sp>
        <p:nvSpPr>
          <p:cNvPr id="1021" name="Google Shape;1021;gdff6a300ac_1_106" descr="Artificial Intelligence"/>
          <p:cNvSpPr/>
          <p:nvPr/>
        </p:nvSpPr>
        <p:spPr>
          <a:xfrm>
            <a:off x="1582246" y="2468253"/>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2" name="Google Shape;1022;gdff6a300ac_1_106" descr="Blog"/>
          <p:cNvPicPr preferRelativeResize="0"/>
          <p:nvPr/>
        </p:nvPicPr>
        <p:blipFill rotWithShape="1">
          <a:blip r:embed="rId4">
            <a:alphaModFix/>
          </a:blip>
          <a:srcRect/>
          <a:stretch/>
        </p:blipFill>
        <p:spPr>
          <a:xfrm>
            <a:off x="4721464" y="2595545"/>
            <a:ext cx="2840308" cy="284030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gdff6a300ac_0_52"/>
          <p:cNvPicPr preferRelativeResize="0"/>
          <p:nvPr/>
        </p:nvPicPr>
        <p:blipFill>
          <a:blip r:embed="rId3">
            <a:alphaModFix/>
          </a:blip>
          <a:stretch>
            <a:fillRect/>
          </a:stretch>
        </p:blipFill>
        <p:spPr>
          <a:xfrm>
            <a:off x="586050" y="1806000"/>
            <a:ext cx="7971900" cy="4379625"/>
          </a:xfrm>
          <a:prstGeom prst="rect">
            <a:avLst/>
          </a:prstGeom>
          <a:noFill/>
          <a:ln>
            <a:noFill/>
          </a:ln>
        </p:spPr>
      </p:pic>
      <p:sp>
        <p:nvSpPr>
          <p:cNvPr id="1029" name="Google Shape;1029;gdff6a300ac_0_52"/>
          <p:cNvSpPr txBox="1"/>
          <p:nvPr/>
        </p:nvSpPr>
        <p:spPr>
          <a:xfrm>
            <a:off x="902400" y="582700"/>
            <a:ext cx="733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is energy released from coal?</a:t>
            </a:r>
            <a:endParaRPr sz="3600">
              <a:latin typeface="Calibri"/>
              <a:ea typeface="Calibri"/>
              <a:cs typeface="Calibri"/>
              <a:sym typeface="Calibri"/>
            </a:endParaRPr>
          </a:p>
        </p:txBody>
      </p:sp>
      <p:sp>
        <p:nvSpPr>
          <p:cNvPr id="1030" name="Google Shape;1030;gdff6a300ac_0_52"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gdff6a300ac_0_60"/>
          <p:cNvPicPr preferRelativeResize="0"/>
          <p:nvPr/>
        </p:nvPicPr>
        <p:blipFill>
          <a:blip r:embed="rId3">
            <a:alphaModFix/>
          </a:blip>
          <a:stretch>
            <a:fillRect/>
          </a:stretch>
        </p:blipFill>
        <p:spPr>
          <a:xfrm>
            <a:off x="735075" y="2173238"/>
            <a:ext cx="4137685" cy="3400425"/>
          </a:xfrm>
          <a:prstGeom prst="rect">
            <a:avLst/>
          </a:prstGeom>
          <a:noFill/>
          <a:ln>
            <a:noFill/>
          </a:ln>
        </p:spPr>
      </p:pic>
      <p:pic>
        <p:nvPicPr>
          <p:cNvPr id="1037" name="Google Shape;1037;gdff6a300ac_0_60"/>
          <p:cNvPicPr preferRelativeResize="0"/>
          <p:nvPr/>
        </p:nvPicPr>
        <p:blipFill>
          <a:blip r:embed="rId4">
            <a:alphaModFix/>
          </a:blip>
          <a:stretch>
            <a:fillRect/>
          </a:stretch>
        </p:blipFill>
        <p:spPr>
          <a:xfrm>
            <a:off x="5229425" y="1357800"/>
            <a:ext cx="3213275" cy="5031300"/>
          </a:xfrm>
          <a:prstGeom prst="rect">
            <a:avLst/>
          </a:prstGeom>
          <a:noFill/>
          <a:ln>
            <a:noFill/>
          </a:ln>
        </p:spPr>
      </p:pic>
      <p:sp>
        <p:nvSpPr>
          <p:cNvPr id="1038" name="Google Shape;1038;gdff6a300ac_0_60"/>
          <p:cNvSpPr txBox="1"/>
          <p:nvPr/>
        </p:nvSpPr>
        <p:spPr>
          <a:xfrm>
            <a:off x="902400" y="313775"/>
            <a:ext cx="733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Oxygen + Heat = Released Energy</a:t>
            </a:r>
            <a:endParaRPr sz="3600">
              <a:latin typeface="Calibri"/>
              <a:ea typeface="Calibri"/>
              <a:cs typeface="Calibri"/>
              <a:sym typeface="Calibri"/>
            </a:endParaRPr>
          </a:p>
        </p:txBody>
      </p:sp>
      <p:sp>
        <p:nvSpPr>
          <p:cNvPr id="1039" name="Google Shape;1039;gdff6a300ac_0_60" descr="Artificial Intelligence"/>
          <p:cNvSpPr/>
          <p:nvPr/>
        </p:nvSpPr>
        <p:spPr>
          <a:xfrm>
            <a:off x="2" y="2"/>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pic>
        <p:nvPicPr>
          <p:cNvPr id="1045" name="Google Shape;1045;gdff6a300ac_0_68"/>
          <p:cNvPicPr preferRelativeResize="0"/>
          <p:nvPr/>
        </p:nvPicPr>
        <p:blipFill rotWithShape="1">
          <a:blip r:embed="rId3">
            <a:alphaModFix/>
          </a:blip>
          <a:srcRect l="8668" r="8295"/>
          <a:stretch/>
        </p:blipFill>
        <p:spPr>
          <a:xfrm>
            <a:off x="810813" y="1402600"/>
            <a:ext cx="7522374" cy="4977275"/>
          </a:xfrm>
          <a:prstGeom prst="rect">
            <a:avLst/>
          </a:prstGeom>
          <a:noFill/>
          <a:ln>
            <a:noFill/>
          </a:ln>
        </p:spPr>
      </p:pic>
      <p:sp>
        <p:nvSpPr>
          <p:cNvPr id="1046" name="Google Shape;1046;gdff6a300ac_0_68"/>
          <p:cNvSpPr txBox="1"/>
          <p:nvPr/>
        </p:nvSpPr>
        <p:spPr>
          <a:xfrm>
            <a:off x="2876100" y="409725"/>
            <a:ext cx="3391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Add heat</a:t>
            </a:r>
            <a:endParaRPr sz="3600">
              <a:latin typeface="Calibri"/>
              <a:ea typeface="Calibri"/>
              <a:cs typeface="Calibri"/>
              <a:sym typeface="Calibri"/>
            </a:endParaRPr>
          </a:p>
        </p:txBody>
      </p:sp>
      <p:sp>
        <p:nvSpPr>
          <p:cNvPr id="1047" name="Google Shape;1047;gdff6a300ac_0_68"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gdff6a300ac_0_75"/>
          <p:cNvPicPr preferRelativeResize="0"/>
          <p:nvPr/>
        </p:nvPicPr>
        <p:blipFill>
          <a:blip r:embed="rId3">
            <a:alphaModFix/>
          </a:blip>
          <a:stretch>
            <a:fillRect/>
          </a:stretch>
        </p:blipFill>
        <p:spPr>
          <a:xfrm>
            <a:off x="436475" y="1656600"/>
            <a:ext cx="8271049" cy="4543975"/>
          </a:xfrm>
          <a:prstGeom prst="rect">
            <a:avLst/>
          </a:prstGeom>
          <a:noFill/>
          <a:ln>
            <a:noFill/>
          </a:ln>
        </p:spPr>
      </p:pic>
      <p:sp>
        <p:nvSpPr>
          <p:cNvPr id="1054" name="Google Shape;1054;gdff6a300ac_0_75"/>
          <p:cNvSpPr txBox="1"/>
          <p:nvPr/>
        </p:nvSpPr>
        <p:spPr>
          <a:xfrm>
            <a:off x="2383050" y="448225"/>
            <a:ext cx="4377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Take away heat</a:t>
            </a:r>
            <a:endParaRPr sz="3600">
              <a:latin typeface="Calibri"/>
              <a:ea typeface="Calibri"/>
              <a:cs typeface="Calibri"/>
              <a:sym typeface="Calibri"/>
            </a:endParaRPr>
          </a:p>
        </p:txBody>
      </p:sp>
      <p:sp>
        <p:nvSpPr>
          <p:cNvPr id="1055" name="Google Shape;1055;gdff6a300ac_0_75"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pic>
        <p:nvPicPr>
          <p:cNvPr id="1061" name="Google Shape;1061;gdff6a300ac_0_82"/>
          <p:cNvPicPr preferRelativeResize="0"/>
          <p:nvPr/>
        </p:nvPicPr>
        <p:blipFill rotWithShape="1">
          <a:blip r:embed="rId3">
            <a:alphaModFix/>
          </a:blip>
          <a:srcRect l="8667" r="8543"/>
          <a:stretch/>
        </p:blipFill>
        <p:spPr>
          <a:xfrm>
            <a:off x="956238" y="1298000"/>
            <a:ext cx="7231524" cy="4798825"/>
          </a:xfrm>
          <a:prstGeom prst="rect">
            <a:avLst/>
          </a:prstGeom>
          <a:noFill/>
          <a:ln>
            <a:noFill/>
          </a:ln>
        </p:spPr>
      </p:pic>
      <p:sp>
        <p:nvSpPr>
          <p:cNvPr id="1062" name="Google Shape;1062;gdff6a300ac_0_82"/>
          <p:cNvSpPr txBox="1"/>
          <p:nvPr/>
        </p:nvSpPr>
        <p:spPr>
          <a:xfrm>
            <a:off x="902400" y="268950"/>
            <a:ext cx="733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Heat + Coal = released energy</a:t>
            </a:r>
            <a:endParaRPr sz="3600">
              <a:latin typeface="Calibri"/>
              <a:ea typeface="Calibri"/>
              <a:cs typeface="Calibri"/>
              <a:sym typeface="Calibri"/>
            </a:endParaRPr>
          </a:p>
        </p:txBody>
      </p:sp>
      <p:sp>
        <p:nvSpPr>
          <p:cNvPr id="1063" name="Google Shape;1063;gdff6a300ac_0_82"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1069" name="Google Shape;1069;gdff6a300ac_0_88"/>
          <p:cNvPicPr preferRelativeResize="0"/>
          <p:nvPr/>
        </p:nvPicPr>
        <p:blipFill>
          <a:blip r:embed="rId3">
            <a:alphaModFix/>
          </a:blip>
          <a:stretch>
            <a:fillRect/>
          </a:stretch>
        </p:blipFill>
        <p:spPr>
          <a:xfrm>
            <a:off x="665626" y="836801"/>
            <a:ext cx="7812750" cy="5184375"/>
          </a:xfrm>
          <a:prstGeom prst="rect">
            <a:avLst/>
          </a:prstGeom>
          <a:noFill/>
          <a:ln>
            <a:noFill/>
          </a:ln>
        </p:spPr>
      </p:pic>
      <p:sp>
        <p:nvSpPr>
          <p:cNvPr id="1070" name="Google Shape;1070;gdff6a300ac_0_88"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gddcc69d69e_0_19" descr="Questions"/>
          <p:cNvSpPr/>
          <p:nvPr/>
        </p:nvSpPr>
        <p:spPr>
          <a:xfrm>
            <a:off x="1905000" y="90855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gddcc69d69e_0_24"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gddcc69d69e_0_24"/>
          <p:cNvSpPr txBox="1"/>
          <p:nvPr/>
        </p:nvSpPr>
        <p:spPr>
          <a:xfrm>
            <a:off x="961200" y="522825"/>
            <a:ext cx="7221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_____ + Coal = released energy</a:t>
            </a:r>
            <a:endParaRPr sz="3600">
              <a:latin typeface="Calibri"/>
              <a:ea typeface="Calibri"/>
              <a:cs typeface="Calibri"/>
              <a:sym typeface="Calibri"/>
            </a:endParaRPr>
          </a:p>
        </p:txBody>
      </p:sp>
      <p:pic>
        <p:nvPicPr>
          <p:cNvPr id="1084" name="Google Shape;1084;gddcc69d69e_0_24"/>
          <p:cNvPicPr preferRelativeResize="0"/>
          <p:nvPr/>
        </p:nvPicPr>
        <p:blipFill rotWithShape="1">
          <a:blip r:embed="rId4">
            <a:alphaModFix/>
          </a:blip>
          <a:srcRect l="8667" r="8543"/>
          <a:stretch/>
        </p:blipFill>
        <p:spPr>
          <a:xfrm>
            <a:off x="956238" y="1485300"/>
            <a:ext cx="7231524" cy="4798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ddcc69d69e_0_207"/>
          <p:cNvSpPr txBox="1"/>
          <p:nvPr/>
        </p:nvSpPr>
        <p:spPr>
          <a:xfrm>
            <a:off x="0" y="635775"/>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energy?</a:t>
            </a:r>
            <a:endParaRPr sz="1400" b="0" i="0" u="none" strike="noStrike" cap="none">
              <a:solidFill>
                <a:srgbClr val="000000"/>
              </a:solidFill>
              <a:latin typeface="Arial"/>
              <a:ea typeface="Arial"/>
              <a:cs typeface="Arial"/>
              <a:sym typeface="Arial"/>
            </a:endParaRPr>
          </a:p>
        </p:txBody>
      </p:sp>
      <p:sp>
        <p:nvSpPr>
          <p:cNvPr id="264" name="Google Shape;264;gddcc69d69e_0_20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 name="Google Shape;265;gddcc69d69e_0_207" descr="energy.jpg"/>
          <p:cNvPicPr preferRelativeResize="0"/>
          <p:nvPr/>
        </p:nvPicPr>
        <p:blipFill rotWithShape="1">
          <a:blip r:embed="rId4">
            <a:alphaModFix/>
          </a:blip>
          <a:srcRect l="-18191" r="-18178"/>
          <a:stretch/>
        </p:blipFill>
        <p:spPr>
          <a:xfrm>
            <a:off x="457200" y="1511269"/>
            <a:ext cx="8229600" cy="4525964"/>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gddcc69d69e_0_32"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gddcc69d69e_0_32"/>
          <p:cNvSpPr txBox="1"/>
          <p:nvPr/>
        </p:nvSpPr>
        <p:spPr>
          <a:xfrm>
            <a:off x="961200" y="522825"/>
            <a:ext cx="7221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rgbClr val="FF0000"/>
                </a:solidFill>
                <a:latin typeface="Calibri"/>
                <a:ea typeface="Calibri"/>
                <a:cs typeface="Calibri"/>
                <a:sym typeface="Calibri"/>
              </a:rPr>
              <a:t>Heat</a:t>
            </a:r>
            <a:r>
              <a:rPr lang="en-US" sz="3600">
                <a:latin typeface="Calibri"/>
                <a:ea typeface="Calibri"/>
                <a:cs typeface="Calibri"/>
                <a:sym typeface="Calibri"/>
              </a:rPr>
              <a:t> + Coal = released energy</a:t>
            </a:r>
            <a:endParaRPr sz="3600">
              <a:latin typeface="Calibri"/>
              <a:ea typeface="Calibri"/>
              <a:cs typeface="Calibri"/>
              <a:sym typeface="Calibri"/>
            </a:endParaRPr>
          </a:p>
        </p:txBody>
      </p:sp>
      <p:pic>
        <p:nvPicPr>
          <p:cNvPr id="1092" name="Google Shape;1092;gddcc69d69e_0_32"/>
          <p:cNvPicPr preferRelativeResize="0"/>
          <p:nvPr/>
        </p:nvPicPr>
        <p:blipFill rotWithShape="1">
          <a:blip r:embed="rId4">
            <a:alphaModFix/>
          </a:blip>
          <a:srcRect l="8667" r="8543"/>
          <a:stretch/>
        </p:blipFill>
        <p:spPr>
          <a:xfrm>
            <a:off x="956238" y="1485300"/>
            <a:ext cx="7231524" cy="47988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20"/>
          <p:cNvSpPr txBox="1"/>
          <p:nvPr/>
        </p:nvSpPr>
        <p:spPr>
          <a:xfrm>
            <a:off x="2585398" y="372006"/>
            <a:ext cx="3973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rgbClr val="FF0000"/>
                </a:solidFill>
                <a:latin typeface="Calibri"/>
                <a:ea typeface="Calibri"/>
                <a:cs typeface="Calibri"/>
                <a:sym typeface="Calibri"/>
              </a:rPr>
              <a:t>Remember!!!</a:t>
            </a:r>
            <a:endParaRPr/>
          </a:p>
        </p:txBody>
      </p:sp>
      <p:sp>
        <p:nvSpPr>
          <p:cNvPr id="1099" name="Google Shape;1099;p20" descr="Rewind"/>
          <p:cNvSpPr/>
          <p:nvPr/>
        </p:nvSpPr>
        <p:spPr>
          <a:xfrm>
            <a:off x="1928396" y="1295405"/>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pic>
        <p:nvPicPr>
          <p:cNvPr id="1105" name="Google Shape;1105;gdff6a300ac_1_80"/>
          <p:cNvPicPr preferRelativeResize="0"/>
          <p:nvPr/>
        </p:nvPicPr>
        <p:blipFill rotWithShape="1">
          <a:blip r:embed="rId3">
            <a:alphaModFix/>
          </a:blip>
          <a:srcRect l="8186" r="8535"/>
          <a:stretch/>
        </p:blipFill>
        <p:spPr>
          <a:xfrm>
            <a:off x="1007188" y="1780800"/>
            <a:ext cx="7129625" cy="4703675"/>
          </a:xfrm>
          <a:prstGeom prst="rect">
            <a:avLst/>
          </a:prstGeom>
          <a:noFill/>
          <a:ln>
            <a:noFill/>
          </a:ln>
        </p:spPr>
      </p:pic>
      <p:sp>
        <p:nvSpPr>
          <p:cNvPr id="1106" name="Google Shape;1106;gdff6a300ac_1_80"/>
          <p:cNvSpPr txBox="1"/>
          <p:nvPr/>
        </p:nvSpPr>
        <p:spPr>
          <a:xfrm>
            <a:off x="930150" y="278625"/>
            <a:ext cx="72837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Fossil Fuels:</a:t>
            </a:r>
            <a:r>
              <a:rPr lang="en-US" sz="3600">
                <a:latin typeface="Calibri"/>
                <a:ea typeface="Calibri"/>
                <a:cs typeface="Calibri"/>
                <a:sym typeface="Calibri"/>
              </a:rPr>
              <a:t> energy that comes from the remains of plants and animals</a:t>
            </a:r>
            <a:endParaRPr sz="3600">
              <a:latin typeface="Calibri"/>
              <a:ea typeface="Calibri"/>
              <a:cs typeface="Calibri"/>
              <a:sym typeface="Calibri"/>
            </a:endParaRPr>
          </a:p>
        </p:txBody>
      </p:sp>
      <p:sp>
        <p:nvSpPr>
          <p:cNvPr id="1107" name="Google Shape;1107;gdff6a300ac_1_80" descr="Rewind"/>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113" name="Google Shape;1113;gdff6a300ac_1_98"/>
          <p:cNvPicPr preferRelativeResize="0"/>
          <p:nvPr/>
        </p:nvPicPr>
        <p:blipFill>
          <a:blip r:embed="rId3">
            <a:alphaModFix/>
          </a:blip>
          <a:stretch>
            <a:fillRect/>
          </a:stretch>
        </p:blipFill>
        <p:spPr>
          <a:xfrm>
            <a:off x="735075" y="2173238"/>
            <a:ext cx="4137685" cy="3400425"/>
          </a:xfrm>
          <a:prstGeom prst="rect">
            <a:avLst/>
          </a:prstGeom>
          <a:noFill/>
          <a:ln>
            <a:noFill/>
          </a:ln>
        </p:spPr>
      </p:pic>
      <p:pic>
        <p:nvPicPr>
          <p:cNvPr id="1114" name="Google Shape;1114;gdff6a300ac_1_98"/>
          <p:cNvPicPr preferRelativeResize="0"/>
          <p:nvPr/>
        </p:nvPicPr>
        <p:blipFill>
          <a:blip r:embed="rId4">
            <a:alphaModFix/>
          </a:blip>
          <a:stretch>
            <a:fillRect/>
          </a:stretch>
        </p:blipFill>
        <p:spPr>
          <a:xfrm>
            <a:off x="5229425" y="1357800"/>
            <a:ext cx="3213275" cy="5031300"/>
          </a:xfrm>
          <a:prstGeom prst="rect">
            <a:avLst/>
          </a:prstGeom>
          <a:noFill/>
          <a:ln>
            <a:noFill/>
          </a:ln>
        </p:spPr>
      </p:pic>
      <p:sp>
        <p:nvSpPr>
          <p:cNvPr id="1115" name="Google Shape;1115;gdff6a300ac_1_98"/>
          <p:cNvSpPr txBox="1"/>
          <p:nvPr/>
        </p:nvSpPr>
        <p:spPr>
          <a:xfrm>
            <a:off x="902400" y="313775"/>
            <a:ext cx="733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Oxygen + Heat = Released Energy</a:t>
            </a:r>
            <a:endParaRPr sz="3600">
              <a:latin typeface="Calibri"/>
              <a:ea typeface="Calibri"/>
              <a:cs typeface="Calibri"/>
              <a:sym typeface="Calibri"/>
            </a:endParaRPr>
          </a:p>
        </p:txBody>
      </p:sp>
      <p:sp>
        <p:nvSpPr>
          <p:cNvPr id="1116" name="Google Shape;1116;gdff6a300ac_1_98" descr="Rewind"/>
          <p:cNvSpPr/>
          <p:nvPr/>
        </p:nvSpPr>
        <p:spPr>
          <a:xfrm>
            <a:off x="2" y="2"/>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23" descr="Lightbulb and gear"/>
          <p:cNvSpPr/>
          <p:nvPr/>
        </p:nvSpPr>
        <p:spPr>
          <a:xfrm>
            <a:off x="2" y="83364"/>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3"/>
          <p:cNvSpPr txBox="1"/>
          <p:nvPr/>
        </p:nvSpPr>
        <p:spPr>
          <a:xfrm>
            <a:off x="467248" y="528676"/>
            <a:ext cx="8209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000000"/>
                </a:solidFill>
                <a:latin typeface="Calibri"/>
                <a:ea typeface="Calibri"/>
                <a:cs typeface="Calibri"/>
                <a:sym typeface="Calibri"/>
              </a:rPr>
              <a:t>Big Question: </a:t>
            </a:r>
            <a:r>
              <a:rPr lang="en-US" sz="3600" i="0" u="none" strike="noStrike" cap="none">
                <a:solidFill>
                  <a:srgbClr val="000000"/>
                </a:solidFill>
                <a:latin typeface="Calibri"/>
                <a:ea typeface="Calibri"/>
                <a:cs typeface="Calibri"/>
                <a:sym typeface="Calibri"/>
              </a:rPr>
              <a:t>How do we use Earth</a:t>
            </a:r>
            <a:r>
              <a:rPr lang="en-US" sz="3600">
                <a:latin typeface="Calibri"/>
                <a:ea typeface="Calibri"/>
                <a:cs typeface="Calibri"/>
                <a:sym typeface="Calibri"/>
              </a:rPr>
              <a:t>’s resources to create energy?</a:t>
            </a:r>
            <a:endParaRPr sz="3600" i="0" u="none" strike="noStrike" cap="none">
              <a:solidFill>
                <a:srgbClr val="000000"/>
              </a:solidFill>
              <a:latin typeface="Calibri"/>
              <a:ea typeface="Calibri"/>
              <a:cs typeface="Calibri"/>
              <a:sym typeface="Calibri"/>
            </a:endParaRPr>
          </a:p>
        </p:txBody>
      </p:sp>
      <p:pic>
        <p:nvPicPr>
          <p:cNvPr id="1124" name="Google Shape;1124;p23"/>
          <p:cNvPicPr preferRelativeResize="0"/>
          <p:nvPr/>
        </p:nvPicPr>
        <p:blipFill>
          <a:blip r:embed="rId4">
            <a:alphaModFix/>
          </a:blip>
          <a:stretch>
            <a:fillRect/>
          </a:stretch>
        </p:blipFill>
        <p:spPr>
          <a:xfrm>
            <a:off x="1255225" y="1867250"/>
            <a:ext cx="6633550" cy="45087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22"/>
          <p:cNvSpPr txBox="1"/>
          <p:nvPr/>
        </p:nvSpPr>
        <p:spPr>
          <a:xfrm>
            <a:off x="1768512" y="255237"/>
            <a:ext cx="56070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b="0" i="0" u="none" strike="noStrike" cap="none">
                <a:solidFill>
                  <a:srgbClr val="FFC000"/>
                </a:solidFill>
                <a:latin typeface="Calibri"/>
                <a:ea typeface="Calibri"/>
                <a:cs typeface="Calibri"/>
                <a:sym typeface="Calibri"/>
              </a:rPr>
              <a:t>Simulation Activity</a:t>
            </a:r>
            <a:endParaRPr/>
          </a:p>
        </p:txBody>
      </p:sp>
      <p:sp>
        <p:nvSpPr>
          <p:cNvPr id="1131" name="Google Shape;1131;p22" descr="Laptop"/>
          <p:cNvSpPr/>
          <p:nvPr/>
        </p:nvSpPr>
        <p:spPr>
          <a:xfrm>
            <a:off x="44368" y="2"/>
            <a:ext cx="735231" cy="73523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2" name="Google Shape;1132;p22"/>
          <p:cNvPicPr preferRelativeResize="0"/>
          <p:nvPr/>
        </p:nvPicPr>
        <p:blipFill>
          <a:blip r:embed="rId4">
            <a:alphaModFix/>
          </a:blip>
          <a:stretch>
            <a:fillRect/>
          </a:stretch>
        </p:blipFill>
        <p:spPr>
          <a:xfrm>
            <a:off x="3912775" y="2488325"/>
            <a:ext cx="4875825" cy="3237551"/>
          </a:xfrm>
          <a:prstGeom prst="rect">
            <a:avLst/>
          </a:prstGeom>
          <a:noFill/>
          <a:ln>
            <a:noFill/>
          </a:ln>
        </p:spPr>
      </p:pic>
      <p:sp>
        <p:nvSpPr>
          <p:cNvPr id="1133" name="Google Shape;1133;p22"/>
          <p:cNvSpPr txBox="1"/>
          <p:nvPr/>
        </p:nvSpPr>
        <p:spPr>
          <a:xfrm>
            <a:off x="354175" y="2213800"/>
            <a:ext cx="35586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Students begin their exploration of fossil fuels by looking at video and photographs of the Darvaza gas crater in Turkmenistan and pondering what makes it burn. This is followed by an analysis of the Keeling Curve, a graph of global carbon dioxide levels in the atmosphere over time. Finally, in a class discussion prompted by a thought-provoking photograph, students complete a Know &amp; Need to Know chart on fossil fuels.</a:t>
            </a:r>
            <a:endParaRPr sz="1800" i="1">
              <a:solidFill>
                <a:schemeClr val="dk1"/>
              </a:solidFill>
              <a:latin typeface="Calibri"/>
              <a:ea typeface="Calibri"/>
              <a:cs typeface="Calibri"/>
              <a:sym typeface="Calibri"/>
            </a:endParaRPr>
          </a:p>
        </p:txBody>
      </p:sp>
      <p:sp>
        <p:nvSpPr>
          <p:cNvPr id="1134" name="Google Shape;1134;p22"/>
          <p:cNvSpPr txBox="1"/>
          <p:nvPr/>
        </p:nvSpPr>
        <p:spPr>
          <a:xfrm>
            <a:off x="2194800" y="1376875"/>
            <a:ext cx="47544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100"/>
              </a:spcBef>
              <a:spcAft>
                <a:spcPts val="600"/>
              </a:spcAft>
              <a:buNone/>
            </a:pPr>
            <a:r>
              <a:rPr lang="en-US" sz="24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Putting the "Fossil" in Fossil Fuels</a:t>
            </a:r>
            <a:endParaRPr sz="2400">
              <a:solidFill>
                <a:schemeClr val="dk1"/>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140" name="Google Shape;1140;p24"/>
          <p:cNvPicPr preferRelativeResize="0"/>
          <p:nvPr/>
        </p:nvPicPr>
        <p:blipFill rotWithShape="1">
          <a:blip r:embed="rId3">
            <a:alphaModFix/>
          </a:blip>
          <a:srcRect/>
          <a:stretch/>
        </p:blipFill>
        <p:spPr>
          <a:xfrm>
            <a:off x="2" y="0"/>
            <a:ext cx="9143067" cy="6858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ddcc69d69e_0_825"/>
          <p:cNvSpPr txBox="1">
            <a:spLocks noGrp="1"/>
          </p:cNvSpPr>
          <p:nvPr>
            <p:ph type="ctrTitle"/>
          </p:nvPr>
        </p:nvSpPr>
        <p:spPr>
          <a:xfrm>
            <a:off x="640150" y="123400"/>
            <a:ext cx="8247300" cy="15744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4000"/>
              <a:buFont typeface="Calibri"/>
              <a:buNone/>
            </a:pPr>
            <a:r>
              <a:rPr lang="en-US" sz="3800"/>
              <a:t>What is a the difference between a renewable and non-renewable resource?</a:t>
            </a:r>
            <a:endParaRPr sz="4200"/>
          </a:p>
        </p:txBody>
      </p:sp>
      <p:pic>
        <p:nvPicPr>
          <p:cNvPr id="272" name="Google Shape;272;gddcc69d69e_0_825" descr="dreamstime_xl_40192383.jpg"/>
          <p:cNvPicPr preferRelativeResize="0"/>
          <p:nvPr/>
        </p:nvPicPr>
        <p:blipFill rotWithShape="1">
          <a:blip r:embed="rId3">
            <a:alphaModFix/>
          </a:blip>
          <a:srcRect/>
          <a:stretch/>
        </p:blipFill>
        <p:spPr>
          <a:xfrm>
            <a:off x="383901" y="3005510"/>
            <a:ext cx="3877876" cy="2575948"/>
          </a:xfrm>
          <a:prstGeom prst="rect">
            <a:avLst/>
          </a:prstGeom>
          <a:noFill/>
          <a:ln>
            <a:noFill/>
          </a:ln>
        </p:spPr>
      </p:pic>
      <p:sp>
        <p:nvSpPr>
          <p:cNvPr id="273" name="Google Shape;273;gddcc69d69e_0_82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gddcc69d69e_0_825"/>
          <p:cNvPicPr preferRelativeResize="0"/>
          <p:nvPr/>
        </p:nvPicPr>
        <p:blipFill>
          <a:blip r:embed="rId5">
            <a:alphaModFix/>
          </a:blip>
          <a:stretch>
            <a:fillRect/>
          </a:stretch>
        </p:blipFill>
        <p:spPr>
          <a:xfrm>
            <a:off x="152400" y="1850200"/>
            <a:ext cx="4340875" cy="4886575"/>
          </a:xfrm>
          <a:prstGeom prst="rect">
            <a:avLst/>
          </a:prstGeom>
          <a:noFill/>
          <a:ln>
            <a:noFill/>
          </a:ln>
        </p:spPr>
      </p:pic>
      <p:pic>
        <p:nvPicPr>
          <p:cNvPr id="275" name="Google Shape;275;gddcc69d69e_0_825"/>
          <p:cNvPicPr preferRelativeResize="0"/>
          <p:nvPr/>
        </p:nvPicPr>
        <p:blipFill>
          <a:blip r:embed="rId5">
            <a:alphaModFix/>
          </a:blip>
          <a:stretch>
            <a:fillRect/>
          </a:stretch>
        </p:blipFill>
        <p:spPr>
          <a:xfrm>
            <a:off x="4572000" y="1850200"/>
            <a:ext cx="4340875" cy="4886575"/>
          </a:xfrm>
          <a:prstGeom prst="rect">
            <a:avLst/>
          </a:prstGeom>
          <a:noFill/>
          <a:ln>
            <a:noFill/>
          </a:ln>
        </p:spPr>
      </p:pic>
      <p:pic>
        <p:nvPicPr>
          <p:cNvPr id="276" name="Google Shape;276;gddcc69d69e_0_825" descr="dreamstime_xl_89159318.jpg"/>
          <p:cNvPicPr preferRelativeResize="0"/>
          <p:nvPr/>
        </p:nvPicPr>
        <p:blipFill rotWithShape="1">
          <a:blip r:embed="rId6">
            <a:alphaModFix/>
          </a:blip>
          <a:srcRect/>
          <a:stretch/>
        </p:blipFill>
        <p:spPr>
          <a:xfrm>
            <a:off x="4737837" y="2956505"/>
            <a:ext cx="4009197" cy="26739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9"/>
          <p:cNvSpPr txBox="1"/>
          <p:nvPr/>
        </p:nvSpPr>
        <p:spPr>
          <a:xfrm>
            <a:off x="2097900" y="869900"/>
            <a:ext cx="49482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latin typeface="Calibri"/>
                <a:ea typeface="Calibri"/>
                <a:cs typeface="Calibri"/>
                <a:sym typeface="Calibri"/>
              </a:rPr>
              <a:t>Solar Energy</a:t>
            </a:r>
            <a:endParaRPr sz="6600" b="1" i="0" u="none" strike="noStrike" cap="none">
              <a:solidFill>
                <a:srgbClr val="000000"/>
              </a:solidFill>
              <a:latin typeface="Calibri"/>
              <a:ea typeface="Calibri"/>
              <a:cs typeface="Calibri"/>
              <a:sym typeface="Calibri"/>
            </a:endParaRPr>
          </a:p>
        </p:txBody>
      </p:sp>
      <p:sp>
        <p:nvSpPr>
          <p:cNvPr id="283" name="Google Shape;283;p9" descr="Artificial Intelligence"/>
          <p:cNvSpPr/>
          <p:nvPr/>
        </p:nvSpPr>
        <p:spPr>
          <a:xfrm>
            <a:off x="1582246" y="2468253"/>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4" name="Google Shape;284;p9" descr="Blog"/>
          <p:cNvPicPr preferRelativeResize="0"/>
          <p:nvPr/>
        </p:nvPicPr>
        <p:blipFill rotWithShape="1">
          <a:blip r:embed="rId4">
            <a:alphaModFix/>
          </a:blip>
          <a:srcRect/>
          <a:stretch/>
        </p:blipFill>
        <p:spPr>
          <a:xfrm>
            <a:off x="4721464" y="2595545"/>
            <a:ext cx="2840308" cy="28403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0" descr="Artificial Intelligence"/>
          <p:cNvSpPr/>
          <p:nvPr/>
        </p:nvSpPr>
        <p:spPr>
          <a:xfrm>
            <a:off x="2" y="2"/>
            <a:ext cx="735231" cy="73523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1" name="Google Shape;291;p10" descr="Blog"/>
          <p:cNvPicPr preferRelativeResize="0"/>
          <p:nvPr/>
        </p:nvPicPr>
        <p:blipFill rotWithShape="1">
          <a:blip r:embed="rId4">
            <a:alphaModFix/>
          </a:blip>
          <a:srcRect/>
          <a:stretch/>
        </p:blipFill>
        <p:spPr>
          <a:xfrm>
            <a:off x="735231" y="135870"/>
            <a:ext cx="463492" cy="463492"/>
          </a:xfrm>
          <a:prstGeom prst="rect">
            <a:avLst/>
          </a:prstGeom>
          <a:noFill/>
          <a:ln>
            <a:noFill/>
          </a:ln>
        </p:spPr>
      </p:pic>
      <p:sp>
        <p:nvSpPr>
          <p:cNvPr id="292" name="Google Shape;292;p10"/>
          <p:cNvSpPr txBox="1"/>
          <p:nvPr/>
        </p:nvSpPr>
        <p:spPr>
          <a:xfrm>
            <a:off x="898200" y="599350"/>
            <a:ext cx="7347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Solar Energy:</a:t>
            </a:r>
            <a:r>
              <a:rPr lang="en-US" sz="3600">
                <a:latin typeface="Calibri"/>
                <a:ea typeface="Calibri"/>
                <a:cs typeface="Calibri"/>
                <a:sym typeface="Calibri"/>
              </a:rPr>
              <a:t> energy from the sun</a:t>
            </a:r>
            <a:endParaRPr sz="3600">
              <a:latin typeface="Calibri"/>
              <a:ea typeface="Calibri"/>
              <a:cs typeface="Calibri"/>
              <a:sym typeface="Calibri"/>
            </a:endParaRPr>
          </a:p>
        </p:txBody>
      </p:sp>
      <p:pic>
        <p:nvPicPr>
          <p:cNvPr id="293" name="Google Shape;293;p10"/>
          <p:cNvPicPr preferRelativeResize="0"/>
          <p:nvPr/>
        </p:nvPicPr>
        <p:blipFill rotWithShape="1">
          <a:blip r:embed="rId5">
            <a:alphaModFix/>
          </a:blip>
          <a:srcRect l="22224" r="22340"/>
          <a:stretch/>
        </p:blipFill>
        <p:spPr>
          <a:xfrm>
            <a:off x="2286000" y="1777825"/>
            <a:ext cx="4572000" cy="4531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e0663e53fa_0_47" descr="Questions"/>
          <p:cNvSpPr/>
          <p:nvPr/>
        </p:nvSpPr>
        <p:spPr>
          <a:xfrm>
            <a:off x="2286000" y="1113694"/>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e0663e53fa_0_52"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ge0663e53fa_0_52"/>
          <p:cNvSpPr txBox="1"/>
          <p:nvPr/>
        </p:nvSpPr>
        <p:spPr>
          <a:xfrm>
            <a:off x="898200" y="599350"/>
            <a:ext cx="7347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solar energy?</a:t>
            </a:r>
            <a:endParaRPr sz="3600">
              <a:latin typeface="Calibri"/>
              <a:ea typeface="Calibri"/>
              <a:cs typeface="Calibri"/>
              <a:sym typeface="Calibri"/>
            </a:endParaRPr>
          </a:p>
        </p:txBody>
      </p:sp>
      <p:pic>
        <p:nvPicPr>
          <p:cNvPr id="307" name="Google Shape;307;ge0663e53fa_0_52"/>
          <p:cNvPicPr preferRelativeResize="0"/>
          <p:nvPr/>
        </p:nvPicPr>
        <p:blipFill rotWithShape="1">
          <a:blip r:embed="rId4">
            <a:alphaModFix/>
          </a:blip>
          <a:srcRect l="22224" r="22340"/>
          <a:stretch/>
        </p:blipFill>
        <p:spPr>
          <a:xfrm>
            <a:off x="2286000" y="1777825"/>
            <a:ext cx="4572000" cy="4531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11"/>
          <p:cNvPicPr preferRelativeResize="0"/>
          <p:nvPr/>
        </p:nvPicPr>
        <p:blipFill rotWithShape="1">
          <a:blip r:embed="rId3">
            <a:alphaModFix/>
          </a:blip>
          <a:srcRect/>
          <a:stretch/>
        </p:blipFill>
        <p:spPr>
          <a:xfrm>
            <a:off x="0" y="411215"/>
            <a:ext cx="9143998" cy="6035568"/>
          </a:xfrm>
          <a:prstGeom prst="rect">
            <a:avLst/>
          </a:prstGeom>
          <a:noFill/>
          <a:ln>
            <a:noFill/>
          </a:ln>
        </p:spPr>
      </p:pic>
      <p:sp>
        <p:nvSpPr>
          <p:cNvPr id="314" name="Google Shape;314;p11"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e0663e53fa_0_20"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1" name="Google Shape;321;ge0663e53fa_0_20"/>
          <p:cNvPicPr preferRelativeResize="0"/>
          <p:nvPr/>
        </p:nvPicPr>
        <p:blipFill rotWithShape="1">
          <a:blip r:embed="rId4">
            <a:alphaModFix/>
          </a:blip>
          <a:srcRect l="8369" r="8601"/>
          <a:stretch/>
        </p:blipFill>
        <p:spPr>
          <a:xfrm>
            <a:off x="791900" y="927850"/>
            <a:ext cx="7560200" cy="5002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ge0663e53fa_0_26"/>
          <p:cNvPicPr preferRelativeResize="0"/>
          <p:nvPr/>
        </p:nvPicPr>
        <p:blipFill rotWithShape="1">
          <a:blip r:embed="rId3">
            <a:alphaModFix/>
          </a:blip>
          <a:srcRect l="8825" r="8378"/>
          <a:stretch/>
        </p:blipFill>
        <p:spPr>
          <a:xfrm>
            <a:off x="1219975" y="1856400"/>
            <a:ext cx="6704049" cy="4448775"/>
          </a:xfrm>
          <a:prstGeom prst="rect">
            <a:avLst/>
          </a:prstGeom>
          <a:noFill/>
          <a:ln>
            <a:noFill/>
          </a:ln>
        </p:spPr>
      </p:pic>
      <p:sp>
        <p:nvSpPr>
          <p:cNvPr id="328" name="Google Shape;328;ge0663e53fa_0_26"/>
          <p:cNvSpPr txBox="1"/>
          <p:nvPr/>
        </p:nvSpPr>
        <p:spPr>
          <a:xfrm>
            <a:off x="2267100" y="735300"/>
            <a:ext cx="4609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Stored Solar Energy</a:t>
            </a:r>
            <a:endParaRPr sz="3600">
              <a:latin typeface="Calibri"/>
              <a:ea typeface="Calibri"/>
              <a:cs typeface="Calibri"/>
              <a:sym typeface="Calibri"/>
            </a:endParaRPr>
          </a:p>
        </p:txBody>
      </p:sp>
      <p:sp>
        <p:nvSpPr>
          <p:cNvPr id="329" name="Google Shape;329;ge0663e53fa_0_26"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
          <p:cNvSpPr txBox="1"/>
          <p:nvPr/>
        </p:nvSpPr>
        <p:spPr>
          <a:xfrm>
            <a:off x="1252806" y="270799"/>
            <a:ext cx="66384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latin typeface="Calibri"/>
                <a:ea typeface="Calibri"/>
                <a:cs typeface="Calibri"/>
                <a:sym typeface="Calibri"/>
              </a:rPr>
              <a:t>Solar Energy</a:t>
            </a:r>
            <a:endParaRPr sz="1800" b="0" i="0" u="none" strike="noStrike" cap="none">
              <a:solidFill>
                <a:srgbClr val="000000"/>
              </a:solidFill>
              <a:latin typeface="Calibri"/>
              <a:ea typeface="Calibri"/>
              <a:cs typeface="Calibri"/>
              <a:sym typeface="Calibri"/>
            </a:endParaRPr>
          </a:p>
        </p:txBody>
      </p:sp>
      <p:sp>
        <p:nvSpPr>
          <p:cNvPr id="195" name="Google Shape;195;p2"/>
          <p:cNvSpPr/>
          <p:nvPr/>
        </p:nvSpPr>
        <p:spPr>
          <a:xfrm>
            <a:off x="170823"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6" name="Google Shape;196;p2"/>
          <p:cNvSpPr txBox="1"/>
          <p:nvPr/>
        </p:nvSpPr>
        <p:spPr>
          <a:xfrm>
            <a:off x="366765" y="367994"/>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pic>
        <p:nvPicPr>
          <p:cNvPr id="197" name="Google Shape;197;p2"/>
          <p:cNvPicPr preferRelativeResize="0"/>
          <p:nvPr/>
        </p:nvPicPr>
        <p:blipFill rotWithShape="1">
          <a:blip r:embed="rId3">
            <a:alphaModFix/>
          </a:blip>
          <a:srcRect l="22224" r="22340"/>
          <a:stretch/>
        </p:blipFill>
        <p:spPr>
          <a:xfrm>
            <a:off x="2286000" y="1972050"/>
            <a:ext cx="4572000" cy="4531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e0663e53fa_0_32"/>
          <p:cNvSpPr txBox="1"/>
          <p:nvPr/>
        </p:nvSpPr>
        <p:spPr>
          <a:xfrm>
            <a:off x="898200" y="399075"/>
            <a:ext cx="7347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Solar Energy = Renewable Resource</a:t>
            </a:r>
            <a:endParaRPr sz="3600">
              <a:latin typeface="Calibri"/>
              <a:ea typeface="Calibri"/>
              <a:cs typeface="Calibri"/>
              <a:sym typeface="Calibri"/>
            </a:endParaRPr>
          </a:p>
        </p:txBody>
      </p:sp>
      <p:pic>
        <p:nvPicPr>
          <p:cNvPr id="336" name="Google Shape;336;ge0663e53fa_0_32"/>
          <p:cNvPicPr preferRelativeResize="0"/>
          <p:nvPr/>
        </p:nvPicPr>
        <p:blipFill>
          <a:blip r:embed="rId3">
            <a:alphaModFix/>
          </a:blip>
          <a:stretch>
            <a:fillRect/>
          </a:stretch>
        </p:blipFill>
        <p:spPr>
          <a:xfrm>
            <a:off x="796375" y="2422900"/>
            <a:ext cx="5912275" cy="3867325"/>
          </a:xfrm>
          <a:prstGeom prst="rect">
            <a:avLst/>
          </a:prstGeom>
          <a:noFill/>
          <a:ln>
            <a:noFill/>
          </a:ln>
        </p:spPr>
      </p:pic>
      <p:pic>
        <p:nvPicPr>
          <p:cNvPr id="337" name="Google Shape;337;ge0663e53fa_0_32"/>
          <p:cNvPicPr preferRelativeResize="0"/>
          <p:nvPr/>
        </p:nvPicPr>
        <p:blipFill>
          <a:blip r:embed="rId4">
            <a:alphaModFix/>
          </a:blip>
          <a:stretch>
            <a:fillRect/>
          </a:stretch>
        </p:blipFill>
        <p:spPr>
          <a:xfrm>
            <a:off x="5418975" y="1377025"/>
            <a:ext cx="2800350" cy="2933700"/>
          </a:xfrm>
          <a:prstGeom prst="rect">
            <a:avLst/>
          </a:prstGeom>
          <a:noFill/>
          <a:ln>
            <a:noFill/>
          </a:ln>
        </p:spPr>
      </p:pic>
      <p:pic>
        <p:nvPicPr>
          <p:cNvPr id="338" name="Google Shape;338;ge0663e53fa_0_32"/>
          <p:cNvPicPr preferRelativeResize="0"/>
          <p:nvPr/>
        </p:nvPicPr>
        <p:blipFill>
          <a:blip r:embed="rId5">
            <a:alphaModFix/>
          </a:blip>
          <a:stretch>
            <a:fillRect/>
          </a:stretch>
        </p:blipFill>
        <p:spPr>
          <a:xfrm>
            <a:off x="7116475" y="4911350"/>
            <a:ext cx="1231138" cy="1378875"/>
          </a:xfrm>
          <a:prstGeom prst="rect">
            <a:avLst/>
          </a:prstGeom>
          <a:noFill/>
          <a:ln>
            <a:noFill/>
          </a:ln>
        </p:spPr>
      </p:pic>
      <p:sp>
        <p:nvSpPr>
          <p:cNvPr id="339" name="Google Shape;339;ge0663e53fa_0_32" descr="Artificial Intelligence"/>
          <p:cNvSpPr/>
          <p:nvPr/>
        </p:nvSpPr>
        <p:spPr>
          <a:xfrm>
            <a:off x="2" y="2"/>
            <a:ext cx="735300" cy="7353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dff6a300ac_1_11" descr="Questions"/>
          <p:cNvSpPr/>
          <p:nvPr/>
        </p:nvSpPr>
        <p:spPr>
          <a:xfrm>
            <a:off x="2286000" y="1113694"/>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dff6a300ac_1_16"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gdff6a300ac_1_16"/>
          <p:cNvSpPr txBox="1"/>
          <p:nvPr/>
        </p:nvSpPr>
        <p:spPr>
          <a:xfrm>
            <a:off x="902400" y="463175"/>
            <a:ext cx="733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produces solar energy?</a:t>
            </a:r>
            <a:endParaRPr sz="3600">
              <a:latin typeface="Calibri"/>
              <a:ea typeface="Calibri"/>
              <a:cs typeface="Calibri"/>
              <a:sym typeface="Calibri"/>
            </a:endParaRPr>
          </a:p>
        </p:txBody>
      </p:sp>
      <p:pic>
        <p:nvPicPr>
          <p:cNvPr id="353" name="Google Shape;353;gdff6a300ac_1_16"/>
          <p:cNvPicPr preferRelativeResize="0"/>
          <p:nvPr/>
        </p:nvPicPr>
        <p:blipFill rotWithShape="1">
          <a:blip r:embed="rId4">
            <a:alphaModFix/>
          </a:blip>
          <a:srcRect l="8369" r="8601"/>
          <a:stretch/>
        </p:blipFill>
        <p:spPr>
          <a:xfrm>
            <a:off x="791900" y="1361150"/>
            <a:ext cx="7560200" cy="5002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dff6a300ac_1_121"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gdff6a300ac_1_121"/>
          <p:cNvSpPr txBox="1"/>
          <p:nvPr/>
        </p:nvSpPr>
        <p:spPr>
          <a:xfrm>
            <a:off x="902400" y="463175"/>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Name one place solar energy can be stored.</a:t>
            </a:r>
            <a:endParaRPr sz="3600">
              <a:latin typeface="Calibri"/>
              <a:ea typeface="Calibri"/>
              <a:cs typeface="Calibri"/>
              <a:sym typeface="Calibri"/>
            </a:endParaRPr>
          </a:p>
        </p:txBody>
      </p:sp>
      <p:pic>
        <p:nvPicPr>
          <p:cNvPr id="361" name="Google Shape;361;gdff6a300ac_1_121"/>
          <p:cNvPicPr preferRelativeResize="0"/>
          <p:nvPr/>
        </p:nvPicPr>
        <p:blipFill rotWithShape="1">
          <a:blip r:embed="rId4">
            <a:alphaModFix/>
          </a:blip>
          <a:srcRect l="8825" r="8378"/>
          <a:stretch/>
        </p:blipFill>
        <p:spPr>
          <a:xfrm>
            <a:off x="1219975" y="1841450"/>
            <a:ext cx="6704049" cy="4448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dff6a300ac_1_133"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gdff6a300ac_1_133"/>
          <p:cNvSpPr txBox="1"/>
          <p:nvPr/>
        </p:nvSpPr>
        <p:spPr>
          <a:xfrm>
            <a:off x="902400" y="268950"/>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True/False: Solar energy is a non-renewable resource.</a:t>
            </a:r>
            <a:endParaRPr sz="3600">
              <a:latin typeface="Calibri"/>
              <a:ea typeface="Calibri"/>
              <a:cs typeface="Calibri"/>
              <a:sym typeface="Calibri"/>
            </a:endParaRPr>
          </a:p>
        </p:txBody>
      </p:sp>
      <p:pic>
        <p:nvPicPr>
          <p:cNvPr id="369" name="Google Shape;369;gdff6a300ac_1_133"/>
          <p:cNvPicPr preferRelativeResize="0"/>
          <p:nvPr/>
        </p:nvPicPr>
        <p:blipFill>
          <a:blip r:embed="rId4">
            <a:alphaModFix/>
          </a:blip>
          <a:stretch>
            <a:fillRect/>
          </a:stretch>
        </p:blipFill>
        <p:spPr>
          <a:xfrm>
            <a:off x="796375" y="2422900"/>
            <a:ext cx="5912275" cy="3867325"/>
          </a:xfrm>
          <a:prstGeom prst="rect">
            <a:avLst/>
          </a:prstGeom>
          <a:noFill/>
          <a:ln>
            <a:noFill/>
          </a:ln>
        </p:spPr>
      </p:pic>
      <p:pic>
        <p:nvPicPr>
          <p:cNvPr id="370" name="Google Shape;370;gdff6a300ac_1_133"/>
          <p:cNvPicPr preferRelativeResize="0"/>
          <p:nvPr/>
        </p:nvPicPr>
        <p:blipFill>
          <a:blip r:embed="rId5">
            <a:alphaModFix/>
          </a:blip>
          <a:stretch>
            <a:fillRect/>
          </a:stretch>
        </p:blipFill>
        <p:spPr>
          <a:xfrm>
            <a:off x="5418975" y="1377025"/>
            <a:ext cx="2800350" cy="2933700"/>
          </a:xfrm>
          <a:prstGeom prst="rect">
            <a:avLst/>
          </a:prstGeom>
          <a:noFill/>
          <a:ln>
            <a:noFill/>
          </a:ln>
        </p:spPr>
      </p:pic>
      <p:pic>
        <p:nvPicPr>
          <p:cNvPr id="371" name="Google Shape;371;gdff6a300ac_1_133"/>
          <p:cNvPicPr preferRelativeResize="0"/>
          <p:nvPr/>
        </p:nvPicPr>
        <p:blipFill>
          <a:blip r:embed="rId6">
            <a:alphaModFix/>
          </a:blip>
          <a:stretch>
            <a:fillRect/>
          </a:stretch>
        </p:blipFill>
        <p:spPr>
          <a:xfrm>
            <a:off x="7116475" y="4911350"/>
            <a:ext cx="1231138" cy="1378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dff6a300ac_1_147"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gdff6a300ac_1_147"/>
          <p:cNvSpPr txBox="1"/>
          <p:nvPr/>
        </p:nvSpPr>
        <p:spPr>
          <a:xfrm>
            <a:off x="902400" y="268950"/>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latin typeface="Calibri"/>
                <a:ea typeface="Calibri"/>
                <a:cs typeface="Calibri"/>
                <a:sym typeface="Calibri"/>
              </a:rPr>
              <a:t>: Solar energy is a non-renewable resource.</a:t>
            </a:r>
            <a:endParaRPr sz="3600">
              <a:latin typeface="Calibri"/>
              <a:ea typeface="Calibri"/>
              <a:cs typeface="Calibri"/>
              <a:sym typeface="Calibri"/>
            </a:endParaRPr>
          </a:p>
        </p:txBody>
      </p:sp>
      <p:pic>
        <p:nvPicPr>
          <p:cNvPr id="379" name="Google Shape;379;gdff6a300ac_1_147"/>
          <p:cNvPicPr preferRelativeResize="0"/>
          <p:nvPr/>
        </p:nvPicPr>
        <p:blipFill>
          <a:blip r:embed="rId4">
            <a:alphaModFix/>
          </a:blip>
          <a:stretch>
            <a:fillRect/>
          </a:stretch>
        </p:blipFill>
        <p:spPr>
          <a:xfrm>
            <a:off x="796375" y="2422900"/>
            <a:ext cx="5912275" cy="3867325"/>
          </a:xfrm>
          <a:prstGeom prst="rect">
            <a:avLst/>
          </a:prstGeom>
          <a:noFill/>
          <a:ln>
            <a:noFill/>
          </a:ln>
        </p:spPr>
      </p:pic>
      <p:pic>
        <p:nvPicPr>
          <p:cNvPr id="380" name="Google Shape;380;gdff6a300ac_1_147"/>
          <p:cNvPicPr preferRelativeResize="0"/>
          <p:nvPr/>
        </p:nvPicPr>
        <p:blipFill>
          <a:blip r:embed="rId5">
            <a:alphaModFix/>
          </a:blip>
          <a:stretch>
            <a:fillRect/>
          </a:stretch>
        </p:blipFill>
        <p:spPr>
          <a:xfrm>
            <a:off x="5418975" y="1377025"/>
            <a:ext cx="2800350" cy="2933700"/>
          </a:xfrm>
          <a:prstGeom prst="rect">
            <a:avLst/>
          </a:prstGeom>
          <a:noFill/>
          <a:ln>
            <a:noFill/>
          </a:ln>
        </p:spPr>
      </p:pic>
      <p:pic>
        <p:nvPicPr>
          <p:cNvPr id="381" name="Google Shape;381;gdff6a300ac_1_147"/>
          <p:cNvPicPr preferRelativeResize="0"/>
          <p:nvPr/>
        </p:nvPicPr>
        <p:blipFill>
          <a:blip r:embed="rId6">
            <a:alphaModFix/>
          </a:blip>
          <a:stretch>
            <a:fillRect/>
          </a:stretch>
        </p:blipFill>
        <p:spPr>
          <a:xfrm>
            <a:off x="7116475" y="4911350"/>
            <a:ext cx="1231138" cy="13788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2" descr="Artificial Intelligence"/>
          <p:cNvSpPr/>
          <p:nvPr/>
        </p:nvSpPr>
        <p:spPr>
          <a:xfrm>
            <a:off x="1168980" y="1430222"/>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8" name="Google Shape;388;p12" descr="Comment Like"/>
          <p:cNvPicPr preferRelativeResize="0"/>
          <p:nvPr/>
        </p:nvPicPr>
        <p:blipFill rotWithShape="1">
          <a:blip r:embed="rId4">
            <a:alphaModFix/>
          </a:blip>
          <a:srcRect/>
          <a:stretch/>
        </p:blipFill>
        <p:spPr>
          <a:xfrm>
            <a:off x="4841628" y="2294406"/>
            <a:ext cx="3133385" cy="31333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3" descr="Artificial Intelligence"/>
          <p:cNvSpPr/>
          <p:nvPr/>
        </p:nvSpPr>
        <p:spPr>
          <a:xfrm>
            <a:off x="2" y="2"/>
            <a:ext cx="735231" cy="73523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p13" descr="Comment Like"/>
          <p:cNvPicPr preferRelativeResize="0"/>
          <p:nvPr/>
        </p:nvPicPr>
        <p:blipFill rotWithShape="1">
          <a:blip r:embed="rId4">
            <a:alphaModFix/>
          </a:blip>
          <a:srcRect/>
          <a:stretch/>
        </p:blipFill>
        <p:spPr>
          <a:xfrm>
            <a:off x="735231" y="146272"/>
            <a:ext cx="571056" cy="571056"/>
          </a:xfrm>
          <a:prstGeom prst="rect">
            <a:avLst/>
          </a:prstGeom>
          <a:noFill/>
          <a:ln>
            <a:noFill/>
          </a:ln>
        </p:spPr>
      </p:pic>
      <p:pic>
        <p:nvPicPr>
          <p:cNvPr id="396" name="Google Shape;396;p13"/>
          <p:cNvPicPr preferRelativeResize="0"/>
          <p:nvPr/>
        </p:nvPicPr>
        <p:blipFill>
          <a:blip r:embed="rId5">
            <a:alphaModFix/>
          </a:blip>
          <a:stretch>
            <a:fillRect/>
          </a:stretch>
        </p:blipFill>
        <p:spPr>
          <a:xfrm>
            <a:off x="829999" y="932225"/>
            <a:ext cx="7484025" cy="4993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ge0663e53fa_0_59"/>
          <p:cNvPicPr preferRelativeResize="0"/>
          <p:nvPr/>
        </p:nvPicPr>
        <p:blipFill>
          <a:blip r:embed="rId3">
            <a:alphaModFix/>
          </a:blip>
          <a:stretch>
            <a:fillRect/>
          </a:stretch>
        </p:blipFill>
        <p:spPr>
          <a:xfrm>
            <a:off x="286625" y="1531550"/>
            <a:ext cx="8570750" cy="4818450"/>
          </a:xfrm>
          <a:prstGeom prst="rect">
            <a:avLst/>
          </a:prstGeom>
          <a:noFill/>
          <a:ln>
            <a:noFill/>
          </a:ln>
        </p:spPr>
      </p:pic>
      <p:sp>
        <p:nvSpPr>
          <p:cNvPr id="403" name="Google Shape;403;ge0663e53fa_0_59"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4" name="Google Shape;404;ge0663e53fa_0_59" descr="Comment Like"/>
          <p:cNvPicPr preferRelativeResize="0"/>
          <p:nvPr/>
        </p:nvPicPr>
        <p:blipFill rotWithShape="1">
          <a:blip r:embed="rId5">
            <a:alphaModFix/>
          </a:blip>
          <a:srcRect/>
          <a:stretch/>
        </p:blipFill>
        <p:spPr>
          <a:xfrm>
            <a:off x="735231" y="146272"/>
            <a:ext cx="571056" cy="571056"/>
          </a:xfrm>
          <a:prstGeom prst="rect">
            <a:avLst/>
          </a:prstGeom>
          <a:noFill/>
          <a:ln>
            <a:noFill/>
          </a:ln>
        </p:spPr>
      </p:pic>
      <p:sp>
        <p:nvSpPr>
          <p:cNvPr id="405" name="Google Shape;405;ge0663e53fa_0_59"/>
          <p:cNvSpPr txBox="1"/>
          <p:nvPr/>
        </p:nvSpPr>
        <p:spPr>
          <a:xfrm>
            <a:off x="2211300" y="418350"/>
            <a:ext cx="4721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Field of Solar Panels</a:t>
            </a:r>
            <a:endParaRPr sz="36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6" descr="Artificial Intelligence"/>
          <p:cNvSpPr/>
          <p:nvPr/>
        </p:nvSpPr>
        <p:spPr>
          <a:xfrm>
            <a:off x="1061805" y="1430247"/>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2" name="Google Shape;412;p16" descr="Comment Dislike"/>
          <p:cNvPicPr preferRelativeResize="0"/>
          <p:nvPr/>
        </p:nvPicPr>
        <p:blipFill rotWithShape="1">
          <a:blip r:embed="rId4">
            <a:alphaModFix/>
          </a:blip>
          <a:srcRect/>
          <a:stretch/>
        </p:blipFill>
        <p:spPr>
          <a:xfrm>
            <a:off x="4734453" y="2013078"/>
            <a:ext cx="3347724" cy="33477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 descr="Lightbulb and gear"/>
          <p:cNvSpPr/>
          <p:nvPr/>
        </p:nvSpPr>
        <p:spPr>
          <a:xfrm>
            <a:off x="2" y="83364"/>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txBox="1"/>
          <p:nvPr/>
        </p:nvSpPr>
        <p:spPr>
          <a:xfrm>
            <a:off x="467248" y="528676"/>
            <a:ext cx="8209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000000"/>
                </a:solidFill>
                <a:latin typeface="Calibri"/>
                <a:ea typeface="Calibri"/>
                <a:cs typeface="Calibri"/>
                <a:sym typeface="Calibri"/>
              </a:rPr>
              <a:t>Big Question: </a:t>
            </a:r>
            <a:r>
              <a:rPr lang="en-US" sz="3600" i="0" u="none" strike="noStrike" cap="none">
                <a:solidFill>
                  <a:srgbClr val="000000"/>
                </a:solidFill>
                <a:latin typeface="Calibri"/>
                <a:ea typeface="Calibri"/>
                <a:cs typeface="Calibri"/>
                <a:sym typeface="Calibri"/>
              </a:rPr>
              <a:t>How do we use Earth</a:t>
            </a:r>
            <a:r>
              <a:rPr lang="en-US" sz="3600">
                <a:latin typeface="Calibri"/>
                <a:ea typeface="Calibri"/>
                <a:cs typeface="Calibri"/>
                <a:sym typeface="Calibri"/>
              </a:rPr>
              <a:t>’s resources to create energy?</a:t>
            </a:r>
            <a:endParaRPr sz="3600" i="0" u="none" strike="noStrike" cap="none">
              <a:solidFill>
                <a:srgbClr val="000000"/>
              </a:solidFill>
              <a:latin typeface="Calibri"/>
              <a:ea typeface="Calibri"/>
              <a:cs typeface="Calibri"/>
              <a:sym typeface="Calibri"/>
            </a:endParaRPr>
          </a:p>
        </p:txBody>
      </p:sp>
      <p:pic>
        <p:nvPicPr>
          <p:cNvPr id="205" name="Google Shape;205;p3"/>
          <p:cNvPicPr preferRelativeResize="0"/>
          <p:nvPr/>
        </p:nvPicPr>
        <p:blipFill>
          <a:blip r:embed="rId4">
            <a:alphaModFix/>
          </a:blip>
          <a:stretch>
            <a:fillRect/>
          </a:stretch>
        </p:blipFill>
        <p:spPr>
          <a:xfrm>
            <a:off x="1255225" y="1867250"/>
            <a:ext cx="6633550" cy="4508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ge0663e53fa_0_68"/>
          <p:cNvPicPr preferRelativeResize="0"/>
          <p:nvPr/>
        </p:nvPicPr>
        <p:blipFill rotWithShape="1">
          <a:blip r:embed="rId3">
            <a:alphaModFix/>
          </a:blip>
          <a:srcRect l="8427" r="8302"/>
          <a:stretch/>
        </p:blipFill>
        <p:spPr>
          <a:xfrm>
            <a:off x="864762" y="1383700"/>
            <a:ext cx="7414474" cy="4891600"/>
          </a:xfrm>
          <a:prstGeom prst="rect">
            <a:avLst/>
          </a:prstGeom>
          <a:noFill/>
          <a:ln>
            <a:noFill/>
          </a:ln>
        </p:spPr>
      </p:pic>
      <p:sp>
        <p:nvSpPr>
          <p:cNvPr id="419" name="Google Shape;419;ge0663e53fa_0_68"/>
          <p:cNvSpPr txBox="1"/>
          <p:nvPr/>
        </p:nvSpPr>
        <p:spPr>
          <a:xfrm>
            <a:off x="2928450" y="343650"/>
            <a:ext cx="3287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Windmill</a:t>
            </a:r>
            <a:endParaRPr sz="3600">
              <a:latin typeface="Calibri"/>
              <a:ea typeface="Calibri"/>
              <a:cs typeface="Calibri"/>
              <a:sym typeface="Calibri"/>
            </a:endParaRPr>
          </a:p>
        </p:txBody>
      </p:sp>
      <p:sp>
        <p:nvSpPr>
          <p:cNvPr id="420" name="Google Shape;420;ge0663e53fa_0_6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1" name="Google Shape;421;ge0663e53fa_0_68" descr="Comment Dislike"/>
          <p:cNvPicPr preferRelativeResize="0"/>
          <p:nvPr/>
        </p:nvPicPr>
        <p:blipFill rotWithShape="1">
          <a:blip r:embed="rId5">
            <a:alphaModFix/>
          </a:blip>
          <a:srcRect/>
          <a:stretch/>
        </p:blipFill>
        <p:spPr>
          <a:xfrm>
            <a:off x="604600" y="159010"/>
            <a:ext cx="545579" cy="54557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ge0663e53fa_0_75"/>
          <p:cNvPicPr preferRelativeResize="0"/>
          <p:nvPr/>
        </p:nvPicPr>
        <p:blipFill rotWithShape="1">
          <a:blip r:embed="rId3">
            <a:alphaModFix/>
          </a:blip>
          <a:srcRect l="8585" r="8626"/>
          <a:stretch/>
        </p:blipFill>
        <p:spPr>
          <a:xfrm>
            <a:off x="951850" y="1637750"/>
            <a:ext cx="7240308" cy="4804650"/>
          </a:xfrm>
          <a:prstGeom prst="rect">
            <a:avLst/>
          </a:prstGeom>
          <a:noFill/>
          <a:ln>
            <a:noFill/>
          </a:ln>
        </p:spPr>
      </p:pic>
      <p:sp>
        <p:nvSpPr>
          <p:cNvPr id="428" name="Google Shape;428;ge0663e53fa_0_7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9" name="Google Shape;429;ge0663e53fa_0_75" descr="Comment Dislike"/>
          <p:cNvPicPr preferRelativeResize="0"/>
          <p:nvPr/>
        </p:nvPicPr>
        <p:blipFill rotWithShape="1">
          <a:blip r:embed="rId5">
            <a:alphaModFix/>
          </a:blip>
          <a:srcRect/>
          <a:stretch/>
        </p:blipFill>
        <p:spPr>
          <a:xfrm>
            <a:off x="604600" y="159010"/>
            <a:ext cx="545579" cy="545579"/>
          </a:xfrm>
          <a:prstGeom prst="rect">
            <a:avLst/>
          </a:prstGeom>
          <a:noFill/>
          <a:ln>
            <a:noFill/>
          </a:ln>
        </p:spPr>
      </p:pic>
      <p:sp>
        <p:nvSpPr>
          <p:cNvPr id="430" name="Google Shape;430;ge0663e53fa_0_75"/>
          <p:cNvSpPr txBox="1"/>
          <p:nvPr/>
        </p:nvSpPr>
        <p:spPr>
          <a:xfrm>
            <a:off x="3182400" y="450600"/>
            <a:ext cx="277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Hot Springs</a:t>
            </a:r>
            <a:endParaRPr sz="36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4" descr="Questions"/>
          <p:cNvSpPr/>
          <p:nvPr/>
        </p:nvSpPr>
        <p:spPr>
          <a:xfrm>
            <a:off x="1905000" y="908540"/>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5" descr="Questions"/>
          <p:cNvSpPr/>
          <p:nvPr/>
        </p:nvSpPr>
        <p:spPr>
          <a:xfrm>
            <a:off x="2" y="2"/>
            <a:ext cx="849543" cy="8495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txBox="1"/>
          <p:nvPr/>
        </p:nvSpPr>
        <p:spPr>
          <a:xfrm>
            <a:off x="902400" y="702225"/>
            <a:ext cx="733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Provide one example of solar energy.</a:t>
            </a:r>
            <a:endParaRPr sz="3600">
              <a:latin typeface="Calibri"/>
              <a:ea typeface="Calibri"/>
              <a:cs typeface="Calibri"/>
              <a:sym typeface="Calibri"/>
            </a:endParaRPr>
          </a:p>
        </p:txBody>
      </p:sp>
      <p:pic>
        <p:nvPicPr>
          <p:cNvPr id="444" name="Google Shape;444;p15"/>
          <p:cNvPicPr preferRelativeResize="0"/>
          <p:nvPr/>
        </p:nvPicPr>
        <p:blipFill>
          <a:blip r:embed="rId4">
            <a:alphaModFix/>
          </a:blip>
          <a:stretch>
            <a:fillRect/>
          </a:stretch>
        </p:blipFill>
        <p:spPr>
          <a:xfrm>
            <a:off x="1143000" y="1531550"/>
            <a:ext cx="6858000" cy="4495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dff6a300ac_1_158"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gdff6a300ac_1_158"/>
          <p:cNvSpPr txBox="1"/>
          <p:nvPr/>
        </p:nvSpPr>
        <p:spPr>
          <a:xfrm>
            <a:off x="902400" y="389575"/>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Why are hot springs not an example of solar energy?</a:t>
            </a:r>
            <a:endParaRPr sz="3600">
              <a:latin typeface="Calibri"/>
              <a:ea typeface="Calibri"/>
              <a:cs typeface="Calibri"/>
              <a:sym typeface="Calibri"/>
            </a:endParaRPr>
          </a:p>
        </p:txBody>
      </p:sp>
      <p:pic>
        <p:nvPicPr>
          <p:cNvPr id="452" name="Google Shape;452;gdff6a300ac_1_158"/>
          <p:cNvPicPr preferRelativeResize="0"/>
          <p:nvPr/>
        </p:nvPicPr>
        <p:blipFill rotWithShape="1">
          <a:blip r:embed="rId4">
            <a:alphaModFix/>
          </a:blip>
          <a:srcRect l="8585" r="8626"/>
          <a:stretch/>
        </p:blipFill>
        <p:spPr>
          <a:xfrm>
            <a:off x="951850" y="1682575"/>
            <a:ext cx="7240308" cy="48046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7" descr="Artificial Intelligence"/>
          <p:cNvSpPr/>
          <p:nvPr/>
        </p:nvSpPr>
        <p:spPr>
          <a:xfrm>
            <a:off x="892769" y="1482971"/>
            <a:ext cx="4185139" cy="389206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9" name="Google Shape;459;p17"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ddcc69d69e_0_932"/>
          <p:cNvSpPr txBox="1"/>
          <p:nvPr/>
        </p:nvSpPr>
        <p:spPr>
          <a:xfrm>
            <a:off x="1921050" y="1592638"/>
            <a:ext cx="530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Solar Energy</a:t>
            </a:r>
            <a:endParaRPr sz="6400" b="1">
              <a:latin typeface="Calibri"/>
              <a:ea typeface="Calibri"/>
              <a:cs typeface="Calibri"/>
              <a:sym typeface="Calibri"/>
            </a:endParaRPr>
          </a:p>
        </p:txBody>
      </p:sp>
      <p:sp>
        <p:nvSpPr>
          <p:cNvPr id="466" name="Google Shape;466;gddcc69d69e_0_932"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7" name="Google Shape;467;gddcc69d69e_0_932" descr="Labor"/>
          <p:cNvPicPr preferRelativeResize="0"/>
          <p:nvPr/>
        </p:nvPicPr>
        <p:blipFill rotWithShape="1">
          <a:blip r:embed="rId4">
            <a:alphaModFix/>
          </a:blip>
          <a:srcRect/>
          <a:stretch/>
        </p:blipFill>
        <p:spPr>
          <a:xfrm>
            <a:off x="805501" y="88891"/>
            <a:ext cx="609599" cy="609599"/>
          </a:xfrm>
          <a:prstGeom prst="rect">
            <a:avLst/>
          </a:prstGeom>
          <a:noFill/>
          <a:ln>
            <a:noFill/>
          </a:ln>
        </p:spPr>
      </p:pic>
      <p:pic>
        <p:nvPicPr>
          <p:cNvPr id="468" name="Google Shape;468;gddcc69d69e_0_932"/>
          <p:cNvPicPr preferRelativeResize="0"/>
          <p:nvPr/>
        </p:nvPicPr>
        <p:blipFill>
          <a:blip r:embed="rId5">
            <a:alphaModFix/>
          </a:blip>
          <a:stretch>
            <a:fillRect/>
          </a:stretch>
        </p:blipFill>
        <p:spPr>
          <a:xfrm>
            <a:off x="2189952" y="1687310"/>
            <a:ext cx="2222625" cy="1066800"/>
          </a:xfrm>
          <a:prstGeom prst="rect">
            <a:avLst/>
          </a:prstGeom>
          <a:noFill/>
          <a:ln>
            <a:noFill/>
          </a:ln>
        </p:spPr>
      </p:pic>
      <p:pic>
        <p:nvPicPr>
          <p:cNvPr id="469" name="Google Shape;469;gddcc69d69e_0_932"/>
          <p:cNvPicPr preferRelativeResize="0"/>
          <p:nvPr/>
        </p:nvPicPr>
        <p:blipFill>
          <a:blip r:embed="rId6">
            <a:alphaModFix/>
          </a:blip>
          <a:stretch>
            <a:fillRect/>
          </a:stretch>
        </p:blipFill>
        <p:spPr>
          <a:xfrm rot="-769839">
            <a:off x="3364948" y="2739454"/>
            <a:ext cx="672159" cy="1380966"/>
          </a:xfrm>
          <a:prstGeom prst="rect">
            <a:avLst/>
          </a:prstGeom>
          <a:noFill/>
          <a:ln>
            <a:noFill/>
          </a:ln>
        </p:spPr>
      </p:pic>
      <p:sp>
        <p:nvSpPr>
          <p:cNvPr id="470" name="Google Shape;470;gddcc69d69e_0_932"/>
          <p:cNvSpPr txBox="1"/>
          <p:nvPr/>
        </p:nvSpPr>
        <p:spPr>
          <a:xfrm>
            <a:off x="2123150" y="3972363"/>
            <a:ext cx="3942300" cy="1293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“Solaris” means “of the sun”</a:t>
            </a:r>
            <a:endParaRPr sz="36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ddcc69d69e_0_942"/>
          <p:cNvSpPr txBox="1"/>
          <p:nvPr/>
        </p:nvSpPr>
        <p:spPr>
          <a:xfrm>
            <a:off x="1921050" y="1592638"/>
            <a:ext cx="530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Solar Energy</a:t>
            </a:r>
            <a:endParaRPr sz="6400" b="1">
              <a:latin typeface="Calibri"/>
              <a:ea typeface="Calibri"/>
              <a:cs typeface="Calibri"/>
              <a:sym typeface="Calibri"/>
            </a:endParaRPr>
          </a:p>
        </p:txBody>
      </p:sp>
      <p:sp>
        <p:nvSpPr>
          <p:cNvPr id="477" name="Google Shape;477;gddcc69d69e_0_942"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8" name="Google Shape;478;gddcc69d69e_0_942" descr="Labor"/>
          <p:cNvPicPr preferRelativeResize="0"/>
          <p:nvPr/>
        </p:nvPicPr>
        <p:blipFill rotWithShape="1">
          <a:blip r:embed="rId4">
            <a:alphaModFix/>
          </a:blip>
          <a:srcRect/>
          <a:stretch/>
        </p:blipFill>
        <p:spPr>
          <a:xfrm>
            <a:off x="805501" y="88891"/>
            <a:ext cx="609599" cy="609599"/>
          </a:xfrm>
          <a:prstGeom prst="rect">
            <a:avLst/>
          </a:prstGeom>
          <a:noFill/>
          <a:ln>
            <a:noFill/>
          </a:ln>
        </p:spPr>
      </p:pic>
      <p:sp>
        <p:nvSpPr>
          <p:cNvPr id="479" name="Google Shape;479;gddcc69d69e_0_942"/>
          <p:cNvSpPr txBox="1"/>
          <p:nvPr/>
        </p:nvSpPr>
        <p:spPr>
          <a:xfrm>
            <a:off x="2600850" y="4303738"/>
            <a:ext cx="3942300" cy="738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Energy from the sun</a:t>
            </a:r>
            <a:endParaRPr sz="3600">
              <a:latin typeface="Calibri"/>
              <a:ea typeface="Calibri"/>
              <a:cs typeface="Calibri"/>
              <a:sym typeface="Calibri"/>
            </a:endParaRPr>
          </a:p>
        </p:txBody>
      </p:sp>
      <p:pic>
        <p:nvPicPr>
          <p:cNvPr id="480" name="Google Shape;480;gddcc69d69e_0_942"/>
          <p:cNvPicPr preferRelativeResize="0"/>
          <p:nvPr/>
        </p:nvPicPr>
        <p:blipFill>
          <a:blip r:embed="rId5">
            <a:alphaModFix/>
          </a:blip>
          <a:stretch>
            <a:fillRect/>
          </a:stretch>
        </p:blipFill>
        <p:spPr>
          <a:xfrm>
            <a:off x="4267200" y="2803363"/>
            <a:ext cx="609600" cy="12512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18" descr="Questions"/>
          <p:cNvSpPr/>
          <p:nvPr/>
        </p:nvSpPr>
        <p:spPr>
          <a:xfrm>
            <a:off x="1905000" y="609602"/>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dff6a300ac_1_166"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gdff6a300ac_1_166"/>
          <p:cNvSpPr txBox="1"/>
          <p:nvPr/>
        </p:nvSpPr>
        <p:spPr>
          <a:xfrm>
            <a:off x="898200" y="599350"/>
            <a:ext cx="7347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solar energy?</a:t>
            </a:r>
            <a:endParaRPr sz="3600">
              <a:latin typeface="Calibri"/>
              <a:ea typeface="Calibri"/>
              <a:cs typeface="Calibri"/>
              <a:sym typeface="Calibri"/>
            </a:endParaRPr>
          </a:p>
        </p:txBody>
      </p:sp>
      <p:pic>
        <p:nvPicPr>
          <p:cNvPr id="494" name="Google Shape;494;gdff6a300ac_1_166"/>
          <p:cNvPicPr preferRelativeResize="0"/>
          <p:nvPr/>
        </p:nvPicPr>
        <p:blipFill rotWithShape="1">
          <a:blip r:embed="rId4">
            <a:alphaModFix/>
          </a:blip>
          <a:srcRect l="22224" r="22340"/>
          <a:stretch/>
        </p:blipFill>
        <p:spPr>
          <a:xfrm>
            <a:off x="2286000" y="1777825"/>
            <a:ext cx="4572000" cy="4531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 descr="Rewind"/>
          <p:cNvSpPr/>
          <p:nvPr/>
        </p:nvSpPr>
        <p:spPr>
          <a:xfrm>
            <a:off x="1828800" y="1101889"/>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dff6a300ac_1_173"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gdff6a300ac_1_173"/>
          <p:cNvSpPr txBox="1"/>
          <p:nvPr/>
        </p:nvSpPr>
        <p:spPr>
          <a:xfrm>
            <a:off x="902400" y="463175"/>
            <a:ext cx="733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produces solar energy?</a:t>
            </a:r>
            <a:endParaRPr sz="3600">
              <a:latin typeface="Calibri"/>
              <a:ea typeface="Calibri"/>
              <a:cs typeface="Calibri"/>
              <a:sym typeface="Calibri"/>
            </a:endParaRPr>
          </a:p>
        </p:txBody>
      </p:sp>
      <p:pic>
        <p:nvPicPr>
          <p:cNvPr id="502" name="Google Shape;502;gdff6a300ac_1_173"/>
          <p:cNvPicPr preferRelativeResize="0"/>
          <p:nvPr/>
        </p:nvPicPr>
        <p:blipFill rotWithShape="1">
          <a:blip r:embed="rId4">
            <a:alphaModFix/>
          </a:blip>
          <a:srcRect l="8369" r="8601"/>
          <a:stretch/>
        </p:blipFill>
        <p:spPr>
          <a:xfrm>
            <a:off x="791900" y="1361150"/>
            <a:ext cx="7560200" cy="5002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dff6a300ac_1_180"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gdff6a300ac_1_180"/>
          <p:cNvSpPr txBox="1"/>
          <p:nvPr/>
        </p:nvSpPr>
        <p:spPr>
          <a:xfrm>
            <a:off x="902400" y="463175"/>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Name one place solar energy can be stored.</a:t>
            </a:r>
            <a:endParaRPr sz="3600">
              <a:latin typeface="Calibri"/>
              <a:ea typeface="Calibri"/>
              <a:cs typeface="Calibri"/>
              <a:sym typeface="Calibri"/>
            </a:endParaRPr>
          </a:p>
        </p:txBody>
      </p:sp>
      <p:pic>
        <p:nvPicPr>
          <p:cNvPr id="510" name="Google Shape;510;gdff6a300ac_1_180"/>
          <p:cNvPicPr preferRelativeResize="0"/>
          <p:nvPr/>
        </p:nvPicPr>
        <p:blipFill rotWithShape="1">
          <a:blip r:embed="rId4">
            <a:alphaModFix/>
          </a:blip>
          <a:srcRect l="8825" r="8378"/>
          <a:stretch/>
        </p:blipFill>
        <p:spPr>
          <a:xfrm>
            <a:off x="1219975" y="1841450"/>
            <a:ext cx="6704049" cy="44487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dff6a300ac_1_187"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gdff6a300ac_1_187"/>
          <p:cNvSpPr txBox="1"/>
          <p:nvPr/>
        </p:nvSpPr>
        <p:spPr>
          <a:xfrm>
            <a:off x="902400" y="268950"/>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True/False: Solar energy is a non-renewable resource.</a:t>
            </a:r>
            <a:endParaRPr sz="3600">
              <a:latin typeface="Calibri"/>
              <a:ea typeface="Calibri"/>
              <a:cs typeface="Calibri"/>
              <a:sym typeface="Calibri"/>
            </a:endParaRPr>
          </a:p>
        </p:txBody>
      </p:sp>
      <p:pic>
        <p:nvPicPr>
          <p:cNvPr id="518" name="Google Shape;518;gdff6a300ac_1_187"/>
          <p:cNvPicPr preferRelativeResize="0"/>
          <p:nvPr/>
        </p:nvPicPr>
        <p:blipFill>
          <a:blip r:embed="rId4">
            <a:alphaModFix/>
          </a:blip>
          <a:stretch>
            <a:fillRect/>
          </a:stretch>
        </p:blipFill>
        <p:spPr>
          <a:xfrm>
            <a:off x="796375" y="2422900"/>
            <a:ext cx="5912275" cy="3867325"/>
          </a:xfrm>
          <a:prstGeom prst="rect">
            <a:avLst/>
          </a:prstGeom>
          <a:noFill/>
          <a:ln>
            <a:noFill/>
          </a:ln>
        </p:spPr>
      </p:pic>
      <p:pic>
        <p:nvPicPr>
          <p:cNvPr id="519" name="Google Shape;519;gdff6a300ac_1_187"/>
          <p:cNvPicPr preferRelativeResize="0"/>
          <p:nvPr/>
        </p:nvPicPr>
        <p:blipFill>
          <a:blip r:embed="rId5">
            <a:alphaModFix/>
          </a:blip>
          <a:stretch>
            <a:fillRect/>
          </a:stretch>
        </p:blipFill>
        <p:spPr>
          <a:xfrm>
            <a:off x="5418975" y="1377025"/>
            <a:ext cx="2800350" cy="2933700"/>
          </a:xfrm>
          <a:prstGeom prst="rect">
            <a:avLst/>
          </a:prstGeom>
          <a:noFill/>
          <a:ln>
            <a:noFill/>
          </a:ln>
        </p:spPr>
      </p:pic>
      <p:pic>
        <p:nvPicPr>
          <p:cNvPr id="520" name="Google Shape;520;gdff6a300ac_1_187"/>
          <p:cNvPicPr preferRelativeResize="0"/>
          <p:nvPr/>
        </p:nvPicPr>
        <p:blipFill>
          <a:blip r:embed="rId6">
            <a:alphaModFix/>
          </a:blip>
          <a:stretch>
            <a:fillRect/>
          </a:stretch>
        </p:blipFill>
        <p:spPr>
          <a:xfrm>
            <a:off x="7116475" y="4911350"/>
            <a:ext cx="1231138" cy="13788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dff6a300ac_1_196"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gdff6a300ac_1_196"/>
          <p:cNvSpPr txBox="1"/>
          <p:nvPr/>
        </p:nvSpPr>
        <p:spPr>
          <a:xfrm>
            <a:off x="902400" y="268950"/>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latin typeface="Calibri"/>
                <a:ea typeface="Calibri"/>
                <a:cs typeface="Calibri"/>
                <a:sym typeface="Calibri"/>
              </a:rPr>
              <a:t>: Solar energy is a non-renewable resource.</a:t>
            </a:r>
            <a:endParaRPr sz="3600">
              <a:latin typeface="Calibri"/>
              <a:ea typeface="Calibri"/>
              <a:cs typeface="Calibri"/>
              <a:sym typeface="Calibri"/>
            </a:endParaRPr>
          </a:p>
        </p:txBody>
      </p:sp>
      <p:pic>
        <p:nvPicPr>
          <p:cNvPr id="528" name="Google Shape;528;gdff6a300ac_1_196"/>
          <p:cNvPicPr preferRelativeResize="0"/>
          <p:nvPr/>
        </p:nvPicPr>
        <p:blipFill>
          <a:blip r:embed="rId4">
            <a:alphaModFix/>
          </a:blip>
          <a:stretch>
            <a:fillRect/>
          </a:stretch>
        </p:blipFill>
        <p:spPr>
          <a:xfrm>
            <a:off x="796375" y="2422900"/>
            <a:ext cx="5912275" cy="3867325"/>
          </a:xfrm>
          <a:prstGeom prst="rect">
            <a:avLst/>
          </a:prstGeom>
          <a:noFill/>
          <a:ln>
            <a:noFill/>
          </a:ln>
        </p:spPr>
      </p:pic>
      <p:pic>
        <p:nvPicPr>
          <p:cNvPr id="529" name="Google Shape;529;gdff6a300ac_1_196"/>
          <p:cNvPicPr preferRelativeResize="0"/>
          <p:nvPr/>
        </p:nvPicPr>
        <p:blipFill>
          <a:blip r:embed="rId5">
            <a:alphaModFix/>
          </a:blip>
          <a:stretch>
            <a:fillRect/>
          </a:stretch>
        </p:blipFill>
        <p:spPr>
          <a:xfrm>
            <a:off x="5418975" y="1377025"/>
            <a:ext cx="2800350" cy="2933700"/>
          </a:xfrm>
          <a:prstGeom prst="rect">
            <a:avLst/>
          </a:prstGeom>
          <a:noFill/>
          <a:ln>
            <a:noFill/>
          </a:ln>
        </p:spPr>
      </p:pic>
      <p:pic>
        <p:nvPicPr>
          <p:cNvPr id="530" name="Google Shape;530;gdff6a300ac_1_196"/>
          <p:cNvPicPr preferRelativeResize="0"/>
          <p:nvPr/>
        </p:nvPicPr>
        <p:blipFill>
          <a:blip r:embed="rId6">
            <a:alphaModFix/>
          </a:blip>
          <a:stretch>
            <a:fillRect/>
          </a:stretch>
        </p:blipFill>
        <p:spPr>
          <a:xfrm>
            <a:off x="7116475" y="4911350"/>
            <a:ext cx="1231138" cy="13788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dff6a300ac_1_205"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gdff6a300ac_1_205"/>
          <p:cNvSpPr txBox="1"/>
          <p:nvPr/>
        </p:nvSpPr>
        <p:spPr>
          <a:xfrm>
            <a:off x="902400" y="702225"/>
            <a:ext cx="733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Provide one example of solar energy.</a:t>
            </a:r>
            <a:endParaRPr sz="3600">
              <a:latin typeface="Calibri"/>
              <a:ea typeface="Calibri"/>
              <a:cs typeface="Calibri"/>
              <a:sym typeface="Calibri"/>
            </a:endParaRPr>
          </a:p>
        </p:txBody>
      </p:sp>
      <p:pic>
        <p:nvPicPr>
          <p:cNvPr id="538" name="Google Shape;538;gdff6a300ac_1_205"/>
          <p:cNvPicPr preferRelativeResize="0"/>
          <p:nvPr/>
        </p:nvPicPr>
        <p:blipFill>
          <a:blip r:embed="rId4">
            <a:alphaModFix/>
          </a:blip>
          <a:stretch>
            <a:fillRect/>
          </a:stretch>
        </p:blipFill>
        <p:spPr>
          <a:xfrm>
            <a:off x="1143000" y="1531550"/>
            <a:ext cx="6858000" cy="4495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dff6a300ac_1_212"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gdff6a300ac_1_212"/>
          <p:cNvSpPr txBox="1"/>
          <p:nvPr/>
        </p:nvSpPr>
        <p:spPr>
          <a:xfrm>
            <a:off x="902400" y="389575"/>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Why are hot springs not an example of solar energy?</a:t>
            </a:r>
            <a:endParaRPr sz="3600">
              <a:latin typeface="Calibri"/>
              <a:ea typeface="Calibri"/>
              <a:cs typeface="Calibri"/>
              <a:sym typeface="Calibri"/>
            </a:endParaRPr>
          </a:p>
        </p:txBody>
      </p:sp>
      <p:pic>
        <p:nvPicPr>
          <p:cNvPr id="546" name="Google Shape;546;gdff6a300ac_1_212"/>
          <p:cNvPicPr preferRelativeResize="0"/>
          <p:nvPr/>
        </p:nvPicPr>
        <p:blipFill rotWithShape="1">
          <a:blip r:embed="rId4">
            <a:alphaModFix/>
          </a:blip>
          <a:srcRect l="8585" r="8626"/>
          <a:stretch/>
        </p:blipFill>
        <p:spPr>
          <a:xfrm>
            <a:off x="951850" y="1682575"/>
            <a:ext cx="7240308" cy="4804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e369b3e425_0_1"/>
          <p:cNvSpPr txBox="1"/>
          <p:nvPr/>
        </p:nvSpPr>
        <p:spPr>
          <a:xfrm>
            <a:off x="2585398" y="372006"/>
            <a:ext cx="3973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rgbClr val="FF0000"/>
                </a:solidFill>
                <a:latin typeface="Calibri"/>
                <a:ea typeface="Calibri"/>
                <a:cs typeface="Calibri"/>
                <a:sym typeface="Calibri"/>
              </a:rPr>
              <a:t>Remember!!!</a:t>
            </a:r>
            <a:endParaRPr/>
          </a:p>
        </p:txBody>
      </p:sp>
      <p:sp>
        <p:nvSpPr>
          <p:cNvPr id="553" name="Google Shape;553;ge369b3e425_0_1" descr="Rewind"/>
          <p:cNvSpPr/>
          <p:nvPr/>
        </p:nvSpPr>
        <p:spPr>
          <a:xfrm>
            <a:off x="1928396" y="1295405"/>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e369b3e425_0_7"/>
          <p:cNvSpPr txBox="1"/>
          <p:nvPr/>
        </p:nvSpPr>
        <p:spPr>
          <a:xfrm>
            <a:off x="898200" y="599350"/>
            <a:ext cx="7347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Solar Energy:</a:t>
            </a:r>
            <a:r>
              <a:rPr lang="en-US" sz="3600">
                <a:latin typeface="Calibri"/>
                <a:ea typeface="Calibri"/>
                <a:cs typeface="Calibri"/>
                <a:sym typeface="Calibri"/>
              </a:rPr>
              <a:t> energy from the sun</a:t>
            </a:r>
            <a:endParaRPr sz="3600">
              <a:latin typeface="Calibri"/>
              <a:ea typeface="Calibri"/>
              <a:cs typeface="Calibri"/>
              <a:sym typeface="Calibri"/>
            </a:endParaRPr>
          </a:p>
        </p:txBody>
      </p:sp>
      <p:pic>
        <p:nvPicPr>
          <p:cNvPr id="560" name="Google Shape;560;ge369b3e425_0_7"/>
          <p:cNvPicPr preferRelativeResize="0"/>
          <p:nvPr/>
        </p:nvPicPr>
        <p:blipFill rotWithShape="1">
          <a:blip r:embed="rId3">
            <a:alphaModFix/>
          </a:blip>
          <a:srcRect l="22224" r="22340"/>
          <a:stretch/>
        </p:blipFill>
        <p:spPr>
          <a:xfrm>
            <a:off x="2286000" y="1777825"/>
            <a:ext cx="4572000" cy="4531075"/>
          </a:xfrm>
          <a:prstGeom prst="rect">
            <a:avLst/>
          </a:prstGeom>
          <a:noFill/>
          <a:ln>
            <a:noFill/>
          </a:ln>
        </p:spPr>
      </p:pic>
      <p:sp>
        <p:nvSpPr>
          <p:cNvPr id="561" name="Google Shape;561;ge369b3e425_0_7" descr="Rewind"/>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e369b3e425_0_14" descr="Lightbulb and gear"/>
          <p:cNvSpPr/>
          <p:nvPr/>
        </p:nvSpPr>
        <p:spPr>
          <a:xfrm>
            <a:off x="2" y="83364"/>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ge369b3e425_0_14"/>
          <p:cNvSpPr txBox="1"/>
          <p:nvPr/>
        </p:nvSpPr>
        <p:spPr>
          <a:xfrm>
            <a:off x="467248" y="528676"/>
            <a:ext cx="8209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000000"/>
                </a:solidFill>
                <a:latin typeface="Calibri"/>
                <a:ea typeface="Calibri"/>
                <a:cs typeface="Calibri"/>
                <a:sym typeface="Calibri"/>
              </a:rPr>
              <a:t>Big Question: </a:t>
            </a:r>
            <a:r>
              <a:rPr lang="en-US" sz="3600" i="0" u="none" strike="noStrike" cap="none">
                <a:solidFill>
                  <a:srgbClr val="000000"/>
                </a:solidFill>
                <a:latin typeface="Calibri"/>
                <a:ea typeface="Calibri"/>
                <a:cs typeface="Calibri"/>
                <a:sym typeface="Calibri"/>
              </a:rPr>
              <a:t>How do we use Earth</a:t>
            </a:r>
            <a:r>
              <a:rPr lang="en-US" sz="3600">
                <a:latin typeface="Calibri"/>
                <a:ea typeface="Calibri"/>
                <a:cs typeface="Calibri"/>
                <a:sym typeface="Calibri"/>
              </a:rPr>
              <a:t>’s resources to create energy?</a:t>
            </a:r>
            <a:endParaRPr sz="3600" i="0" u="none" strike="noStrike" cap="none">
              <a:solidFill>
                <a:srgbClr val="000000"/>
              </a:solidFill>
              <a:latin typeface="Calibri"/>
              <a:ea typeface="Calibri"/>
              <a:cs typeface="Calibri"/>
              <a:sym typeface="Calibri"/>
            </a:endParaRPr>
          </a:p>
        </p:txBody>
      </p:sp>
      <p:pic>
        <p:nvPicPr>
          <p:cNvPr id="569" name="Google Shape;569;ge369b3e425_0_14"/>
          <p:cNvPicPr preferRelativeResize="0"/>
          <p:nvPr/>
        </p:nvPicPr>
        <p:blipFill>
          <a:blip r:embed="rId4">
            <a:alphaModFix/>
          </a:blip>
          <a:stretch>
            <a:fillRect/>
          </a:stretch>
        </p:blipFill>
        <p:spPr>
          <a:xfrm>
            <a:off x="1255225" y="1867250"/>
            <a:ext cx="6633550" cy="45087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ge369b3e425_0_30"/>
          <p:cNvPicPr preferRelativeResize="0"/>
          <p:nvPr/>
        </p:nvPicPr>
        <p:blipFill rotWithShape="1">
          <a:blip r:embed="rId3">
            <a:alphaModFix/>
          </a:blip>
          <a:srcRect/>
          <a:stretch/>
        </p:blipFill>
        <p:spPr>
          <a:xfrm>
            <a:off x="2" y="0"/>
            <a:ext cx="9143068"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ddcc69d69e_0_109"/>
          <p:cNvSpPr txBox="1">
            <a:spLocks noGrp="1"/>
          </p:cNvSpPr>
          <p:nvPr>
            <p:ph type="ctrTitle"/>
          </p:nvPr>
        </p:nvSpPr>
        <p:spPr>
          <a:xfrm>
            <a:off x="849601" y="427725"/>
            <a:ext cx="79980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Element</a:t>
            </a:r>
            <a:r>
              <a:rPr lang="en-US" sz="3400" b="1"/>
              <a:t>: </a:t>
            </a:r>
            <a:r>
              <a:rPr lang="en-US" sz="3400"/>
              <a:t>a pure substance containing only one type of atom</a:t>
            </a:r>
            <a:endParaRPr sz="3400" b="1"/>
          </a:p>
        </p:txBody>
      </p:sp>
      <p:pic>
        <p:nvPicPr>
          <p:cNvPr id="218" name="Google Shape;218;gddcc69d69e_0_109" descr="gold.jpg"/>
          <p:cNvPicPr preferRelativeResize="0"/>
          <p:nvPr/>
        </p:nvPicPr>
        <p:blipFill rotWithShape="1">
          <a:blip r:embed="rId3">
            <a:alphaModFix/>
          </a:blip>
          <a:srcRect/>
          <a:stretch/>
        </p:blipFill>
        <p:spPr>
          <a:xfrm>
            <a:off x="1066247" y="1897726"/>
            <a:ext cx="7011500" cy="4675006"/>
          </a:xfrm>
          <a:prstGeom prst="rect">
            <a:avLst/>
          </a:prstGeom>
          <a:noFill/>
          <a:ln>
            <a:noFill/>
          </a:ln>
        </p:spPr>
      </p:pic>
      <p:sp>
        <p:nvSpPr>
          <p:cNvPr id="219" name="Google Shape;219;gddcc69d69e_0_109" descr="Rewind"/>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grpSp>
        <p:nvGrpSpPr>
          <p:cNvPr id="591" name="Google Shape;591;ge369b3e425_0_49"/>
          <p:cNvGrpSpPr/>
          <p:nvPr/>
        </p:nvGrpSpPr>
        <p:grpSpPr>
          <a:xfrm>
            <a:off x="1505008" y="297180"/>
            <a:ext cx="5828913" cy="6263098"/>
            <a:chOff x="814636" y="0"/>
            <a:chExt cx="5828913" cy="6263098"/>
          </a:xfrm>
        </p:grpSpPr>
        <p:sp>
          <p:nvSpPr>
            <p:cNvPr id="592" name="Google Shape;592;ge369b3e425_0_49"/>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ge369b3e425_0_49"/>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“Big Idea” Question</a:t>
              </a:r>
              <a:endParaRPr/>
            </a:p>
          </p:txBody>
        </p:sp>
        <p:sp>
          <p:nvSpPr>
            <p:cNvPr id="594" name="Google Shape;594;ge369b3e425_0_49"/>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ge369b3e425_0_49"/>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ge369b3e425_0_49"/>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Review Concepts</a:t>
              </a:r>
              <a:endParaRPr/>
            </a:p>
          </p:txBody>
        </p:sp>
        <p:sp>
          <p:nvSpPr>
            <p:cNvPr id="597" name="Google Shape;597;ge369b3e425_0_49"/>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ge369b3e425_0_49"/>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ge369b3e425_0_49"/>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Check-In Questions</a:t>
              </a:r>
              <a:endParaRPr/>
            </a:p>
          </p:txBody>
        </p:sp>
        <p:sp>
          <p:nvSpPr>
            <p:cNvPr id="600" name="Google Shape;600;ge369b3e425_0_49"/>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ge369b3e425_0_49"/>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ge369b3e425_0_49"/>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Teacher Demo</a:t>
              </a:r>
              <a:endParaRPr/>
            </a:p>
          </p:txBody>
        </p:sp>
        <p:sp>
          <p:nvSpPr>
            <p:cNvPr id="603" name="Google Shape;603;ge369b3e425_0_49"/>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e369b3e425_0_49"/>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ge369b3e425_0_49"/>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606" name="Google Shape;606;ge369b3e425_0_49"/>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ge369b3e425_0_49"/>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ge369b3e425_0_49"/>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Simulation/Activity</a:t>
              </a:r>
              <a:endParaRPr/>
            </a:p>
          </p:txBody>
        </p:sp>
        <p:sp>
          <p:nvSpPr>
            <p:cNvPr id="609" name="Google Shape;609;ge369b3e425_0_49"/>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0" name="Google Shape;610;ge369b3e425_0_49" descr="Comment Like"/>
          <p:cNvPicPr preferRelativeResize="0"/>
          <p:nvPr/>
        </p:nvPicPr>
        <p:blipFill rotWithShape="1">
          <a:blip r:embed="rId9">
            <a:alphaModFix/>
          </a:blip>
          <a:srcRect/>
          <a:stretch/>
        </p:blipFill>
        <p:spPr>
          <a:xfrm>
            <a:off x="5531646" y="4959796"/>
            <a:ext cx="347619" cy="347619"/>
          </a:xfrm>
          <a:prstGeom prst="rect">
            <a:avLst/>
          </a:prstGeom>
          <a:noFill/>
          <a:ln>
            <a:noFill/>
          </a:ln>
        </p:spPr>
      </p:pic>
      <p:pic>
        <p:nvPicPr>
          <p:cNvPr id="611" name="Google Shape;611;ge369b3e425_0_49" descr="Comment Dislike"/>
          <p:cNvPicPr preferRelativeResize="0"/>
          <p:nvPr/>
        </p:nvPicPr>
        <p:blipFill rotWithShape="1">
          <a:blip r:embed="rId10">
            <a:alphaModFix/>
          </a:blip>
          <a:srcRect/>
          <a:stretch/>
        </p:blipFill>
        <p:spPr>
          <a:xfrm>
            <a:off x="5850766" y="4959796"/>
            <a:ext cx="347619" cy="347619"/>
          </a:xfrm>
          <a:prstGeom prst="rect">
            <a:avLst/>
          </a:prstGeom>
          <a:noFill/>
          <a:ln>
            <a:noFill/>
          </a:ln>
        </p:spPr>
      </p:pic>
      <p:pic>
        <p:nvPicPr>
          <p:cNvPr id="612" name="Google Shape;612;ge369b3e425_0_49" descr="Blog"/>
          <p:cNvPicPr preferRelativeResize="0"/>
          <p:nvPr/>
        </p:nvPicPr>
        <p:blipFill rotWithShape="1">
          <a:blip r:embed="rId11">
            <a:alphaModFix/>
          </a:blip>
          <a:srcRect/>
          <a:stretch/>
        </p:blipFill>
        <p:spPr>
          <a:xfrm>
            <a:off x="5646142" y="4638249"/>
            <a:ext cx="347619" cy="347619"/>
          </a:xfrm>
          <a:prstGeom prst="rect">
            <a:avLst/>
          </a:prstGeom>
          <a:noFill/>
          <a:ln>
            <a:noFill/>
          </a:ln>
        </p:spPr>
      </p:pic>
      <p:pic>
        <p:nvPicPr>
          <p:cNvPr id="613" name="Google Shape;613;ge369b3e425_0_49"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614" name="Google Shape;614;ge369b3e425_0_49"/>
          <p:cNvSpPr/>
          <p:nvPr/>
        </p:nvSpPr>
        <p:spPr>
          <a:xfrm>
            <a:off x="170823"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15" name="Google Shape;615;ge369b3e425_0_49"/>
          <p:cNvSpPr txBox="1"/>
          <p:nvPr/>
        </p:nvSpPr>
        <p:spPr>
          <a:xfrm>
            <a:off x="366765" y="367994"/>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e369b3e425_0_78"/>
          <p:cNvSpPr txBox="1"/>
          <p:nvPr/>
        </p:nvSpPr>
        <p:spPr>
          <a:xfrm>
            <a:off x="1252806" y="492884"/>
            <a:ext cx="66384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latin typeface="Calibri"/>
                <a:ea typeface="Calibri"/>
                <a:cs typeface="Calibri"/>
                <a:sym typeface="Calibri"/>
              </a:rPr>
              <a:t>Fossil Fuels</a:t>
            </a:r>
            <a:endParaRPr sz="1800" b="0" i="0" u="none" strike="noStrike" cap="none">
              <a:solidFill>
                <a:srgbClr val="000000"/>
              </a:solidFill>
              <a:latin typeface="Calibri"/>
              <a:ea typeface="Calibri"/>
              <a:cs typeface="Calibri"/>
              <a:sym typeface="Calibri"/>
            </a:endParaRPr>
          </a:p>
        </p:txBody>
      </p:sp>
      <p:sp>
        <p:nvSpPr>
          <p:cNvPr id="622" name="Google Shape;622;ge369b3e425_0_78"/>
          <p:cNvSpPr/>
          <p:nvPr/>
        </p:nvSpPr>
        <p:spPr>
          <a:xfrm>
            <a:off x="170823"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23" name="Google Shape;623;ge369b3e425_0_78"/>
          <p:cNvSpPr txBox="1"/>
          <p:nvPr/>
        </p:nvSpPr>
        <p:spPr>
          <a:xfrm>
            <a:off x="366765" y="367994"/>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pic>
        <p:nvPicPr>
          <p:cNvPr id="624" name="Google Shape;624;ge369b3e425_0_78"/>
          <p:cNvPicPr preferRelativeResize="0"/>
          <p:nvPr/>
        </p:nvPicPr>
        <p:blipFill rotWithShape="1">
          <a:blip r:embed="rId3">
            <a:alphaModFix/>
          </a:blip>
          <a:srcRect l="8361" r="8610"/>
          <a:stretch/>
        </p:blipFill>
        <p:spPr>
          <a:xfrm>
            <a:off x="1839900" y="2450350"/>
            <a:ext cx="5464200" cy="36154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e0663e53fa_0_7"/>
          <p:cNvSpPr txBox="1"/>
          <p:nvPr/>
        </p:nvSpPr>
        <p:spPr>
          <a:xfrm>
            <a:off x="1252806" y="368009"/>
            <a:ext cx="66384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latin typeface="Calibri"/>
                <a:ea typeface="Calibri"/>
                <a:cs typeface="Calibri"/>
                <a:sym typeface="Calibri"/>
              </a:rPr>
              <a:t>Heat</a:t>
            </a:r>
            <a:endParaRPr sz="1800" b="0" i="0" u="none" strike="noStrike" cap="none">
              <a:solidFill>
                <a:srgbClr val="000000"/>
              </a:solidFill>
              <a:latin typeface="Calibri"/>
              <a:ea typeface="Calibri"/>
              <a:cs typeface="Calibri"/>
              <a:sym typeface="Calibri"/>
            </a:endParaRPr>
          </a:p>
        </p:txBody>
      </p:sp>
      <p:sp>
        <p:nvSpPr>
          <p:cNvPr id="631" name="Google Shape;631;ge0663e53fa_0_7"/>
          <p:cNvSpPr/>
          <p:nvPr/>
        </p:nvSpPr>
        <p:spPr>
          <a:xfrm>
            <a:off x="170823"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32" name="Google Shape;632;ge0663e53fa_0_7"/>
          <p:cNvSpPr txBox="1"/>
          <p:nvPr/>
        </p:nvSpPr>
        <p:spPr>
          <a:xfrm>
            <a:off x="366765" y="367994"/>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pic>
        <p:nvPicPr>
          <p:cNvPr id="633" name="Google Shape;633;ge0663e53fa_0_7"/>
          <p:cNvPicPr preferRelativeResize="0"/>
          <p:nvPr/>
        </p:nvPicPr>
        <p:blipFill rotWithShape="1">
          <a:blip r:embed="rId3">
            <a:alphaModFix/>
          </a:blip>
          <a:srcRect l="31181" r="31538"/>
          <a:stretch/>
        </p:blipFill>
        <p:spPr>
          <a:xfrm>
            <a:off x="3070400" y="2104150"/>
            <a:ext cx="3003175" cy="44257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
          <p:cNvSpPr txBox="1"/>
          <p:nvPr/>
        </p:nvSpPr>
        <p:spPr>
          <a:xfrm>
            <a:off x="2301000" y="635663"/>
            <a:ext cx="470805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b="0" i="0" u="none" strike="noStrike" cap="none" dirty="0">
                <a:solidFill>
                  <a:srgbClr val="FFC000"/>
                </a:solidFill>
                <a:latin typeface="Calibri"/>
                <a:ea typeface="Calibri"/>
                <a:cs typeface="Calibri"/>
                <a:sym typeface="Calibri"/>
              </a:rPr>
              <a:t>Demonstration</a:t>
            </a:r>
            <a:endParaRPr dirty="0"/>
          </a:p>
        </p:txBody>
      </p:sp>
      <p:sp>
        <p:nvSpPr>
          <p:cNvPr id="640" name="Google Shape;640;p4" descr="Classroom"/>
          <p:cNvSpPr/>
          <p:nvPr/>
        </p:nvSpPr>
        <p:spPr>
          <a:xfrm>
            <a:off x="124755" y="87075"/>
            <a:ext cx="735231" cy="73523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txBox="1"/>
          <p:nvPr/>
        </p:nvSpPr>
        <p:spPr>
          <a:xfrm>
            <a:off x="814811" y="2492025"/>
            <a:ext cx="7514400" cy="3786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chemeClr val="dk1"/>
                </a:solidFill>
                <a:latin typeface="Calibri"/>
                <a:ea typeface="Calibri"/>
                <a:cs typeface="Calibri"/>
                <a:sym typeface="Calibri"/>
              </a:rPr>
              <a:t>TEACHER DIRECTIONS:</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1200" b="1">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Pass out the cookies, plates, and one </a:t>
            </a:r>
            <a:r>
              <a:rPr lang="en-US" sz="120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Cookie Mining Worksheet</a:t>
            </a:r>
            <a:r>
              <a:rPr lang="en-US" sz="1200">
                <a:solidFill>
                  <a:schemeClr val="dk1"/>
                </a:solidFill>
                <a:latin typeface="Calibri"/>
                <a:ea typeface="Calibri"/>
                <a:cs typeface="Calibri"/>
                <a:sym typeface="Calibri"/>
              </a:rPr>
              <a:t> for each student.</a:t>
            </a:r>
            <a:endParaRPr sz="120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will sketch their cookie in two ways and answer the questions on the “Before Mining” side of their worksheet:</a:t>
            </a:r>
            <a:endParaRPr sz="1200">
              <a:solidFill>
                <a:schemeClr val="dk1"/>
              </a:solidFill>
              <a:latin typeface="Calibri"/>
              <a:ea typeface="Calibri"/>
              <a:cs typeface="Calibri"/>
              <a:sym typeface="Calibri"/>
            </a:endParaRPr>
          </a:p>
          <a:p>
            <a:pPr marL="914400" lvl="1" indent="-3048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In the box on the left, students will make a sketch of their cookie.</a:t>
            </a:r>
            <a:endParaRPr sz="1200">
              <a:solidFill>
                <a:schemeClr val="dk1"/>
              </a:solidFill>
              <a:latin typeface="Calibri"/>
              <a:ea typeface="Calibri"/>
              <a:cs typeface="Calibri"/>
              <a:sym typeface="Calibri"/>
            </a:endParaRPr>
          </a:p>
          <a:p>
            <a:pPr marL="914400" lvl="1" indent="-3048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In the box on the right, student will draw what fictional habitat is above ground on their cookie. Tell students to imagine that the cookie is actually the bedrock and dirt below ground – the second box is a bird’s eye view of that habitat on top. They should think of this as a fairly large area – the size of a city or national park. It can be a forest, desert, mountain, or any other ecosystem they like. </a:t>
            </a:r>
            <a:endParaRPr sz="120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Pass out the toothpicks and explain that the students are actually coal miners. The chocolate chips in their cookies are the coal deposits underground, and they need to use their tools (toothpicks) to remove as much of that coal as possible. Give them about 5 minutes to “mine” for chocolate chips.</a:t>
            </a:r>
            <a:endParaRPr sz="120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After mining, students will sketch their cookie in two ways and answer the questions again, this time on the “After Mining” section of their worksheet:</a:t>
            </a:r>
            <a:endParaRPr sz="1200">
              <a:solidFill>
                <a:schemeClr val="dk1"/>
              </a:solidFill>
              <a:latin typeface="Calibri"/>
              <a:ea typeface="Calibri"/>
              <a:cs typeface="Calibri"/>
              <a:sym typeface="Calibri"/>
            </a:endParaRPr>
          </a:p>
          <a:p>
            <a:pPr marL="914400" lvl="1" indent="-3048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In the box on the left, they will make a sketch of their cookie.</a:t>
            </a:r>
            <a:endParaRPr sz="1200">
              <a:solidFill>
                <a:schemeClr val="dk1"/>
              </a:solidFill>
              <a:latin typeface="Calibri"/>
              <a:ea typeface="Calibri"/>
              <a:cs typeface="Calibri"/>
              <a:sym typeface="Calibri"/>
            </a:endParaRPr>
          </a:p>
          <a:p>
            <a:pPr marL="914400" lvl="1" indent="-304800" algn="l" rtl="0">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In the box on the right, they will compare the damage to the cookie and the “before” image of the habitat to predict what their imaginary habitat looks like now. Encourage them to be specific when drawing and writing about what damage occurred.</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200" b="1" i="1" u="sng">
              <a:solidFill>
                <a:schemeClr val="dk1"/>
              </a:solidFill>
              <a:latin typeface="Calibri"/>
              <a:ea typeface="Calibri"/>
              <a:cs typeface="Calibri"/>
              <a:sym typeface="Calibri"/>
            </a:endParaRPr>
          </a:p>
        </p:txBody>
      </p:sp>
      <p:sp>
        <p:nvSpPr>
          <p:cNvPr id="642" name="Google Shape;642;p4"/>
          <p:cNvSpPr txBox="1"/>
          <p:nvPr/>
        </p:nvSpPr>
        <p:spPr>
          <a:xfrm>
            <a:off x="2134950" y="1763950"/>
            <a:ext cx="4874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Fossil Fuels: Chocolate Chip Mining</a:t>
            </a:r>
            <a:endParaRPr sz="24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e369b3e425_0_86" descr="Lightbulb and gear"/>
          <p:cNvSpPr/>
          <p:nvPr/>
        </p:nvSpPr>
        <p:spPr>
          <a:xfrm>
            <a:off x="2" y="83364"/>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ge369b3e425_0_86"/>
          <p:cNvSpPr txBox="1"/>
          <p:nvPr/>
        </p:nvSpPr>
        <p:spPr>
          <a:xfrm>
            <a:off x="467248" y="528676"/>
            <a:ext cx="8209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000000"/>
                </a:solidFill>
                <a:latin typeface="Calibri"/>
                <a:ea typeface="Calibri"/>
                <a:cs typeface="Calibri"/>
                <a:sym typeface="Calibri"/>
              </a:rPr>
              <a:t>Big Question: </a:t>
            </a:r>
            <a:r>
              <a:rPr lang="en-US" sz="3600" i="0" u="none" strike="noStrike" cap="none">
                <a:solidFill>
                  <a:srgbClr val="000000"/>
                </a:solidFill>
                <a:latin typeface="Calibri"/>
                <a:ea typeface="Calibri"/>
                <a:cs typeface="Calibri"/>
                <a:sym typeface="Calibri"/>
              </a:rPr>
              <a:t>How do we use Earth</a:t>
            </a:r>
            <a:r>
              <a:rPr lang="en-US" sz="3600">
                <a:latin typeface="Calibri"/>
                <a:ea typeface="Calibri"/>
                <a:cs typeface="Calibri"/>
                <a:sym typeface="Calibri"/>
              </a:rPr>
              <a:t>’s resources to create energy?</a:t>
            </a:r>
            <a:endParaRPr sz="3600" i="0" u="none" strike="noStrike" cap="none">
              <a:solidFill>
                <a:srgbClr val="000000"/>
              </a:solidFill>
              <a:latin typeface="Calibri"/>
              <a:ea typeface="Calibri"/>
              <a:cs typeface="Calibri"/>
              <a:sym typeface="Calibri"/>
            </a:endParaRPr>
          </a:p>
        </p:txBody>
      </p:sp>
      <p:pic>
        <p:nvPicPr>
          <p:cNvPr id="650" name="Google Shape;650;ge369b3e425_0_86"/>
          <p:cNvPicPr preferRelativeResize="0"/>
          <p:nvPr/>
        </p:nvPicPr>
        <p:blipFill>
          <a:blip r:embed="rId4">
            <a:alphaModFix/>
          </a:blip>
          <a:stretch>
            <a:fillRect/>
          </a:stretch>
        </p:blipFill>
        <p:spPr>
          <a:xfrm>
            <a:off x="1255225" y="1867250"/>
            <a:ext cx="6633550" cy="45087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ge369b3e425_0_93" descr="Rewind"/>
          <p:cNvSpPr/>
          <p:nvPr/>
        </p:nvSpPr>
        <p:spPr>
          <a:xfrm>
            <a:off x="1828800" y="1101889"/>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e369b3e425_0_98"/>
          <p:cNvSpPr txBox="1">
            <a:spLocks noGrp="1"/>
          </p:cNvSpPr>
          <p:nvPr>
            <p:ph type="ctrTitle"/>
          </p:nvPr>
        </p:nvSpPr>
        <p:spPr>
          <a:xfrm>
            <a:off x="849601" y="427725"/>
            <a:ext cx="79980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Element</a:t>
            </a:r>
            <a:r>
              <a:rPr lang="en-US" sz="3400" b="1"/>
              <a:t>: </a:t>
            </a:r>
            <a:r>
              <a:rPr lang="en-US" sz="3400"/>
              <a:t>a pure substance containing only one type of atom</a:t>
            </a:r>
            <a:endParaRPr sz="3400" b="1"/>
          </a:p>
        </p:txBody>
      </p:sp>
      <p:pic>
        <p:nvPicPr>
          <p:cNvPr id="663" name="Google Shape;663;ge369b3e425_0_98" descr="gold.jpg"/>
          <p:cNvPicPr preferRelativeResize="0"/>
          <p:nvPr/>
        </p:nvPicPr>
        <p:blipFill rotWithShape="1">
          <a:blip r:embed="rId3">
            <a:alphaModFix/>
          </a:blip>
          <a:srcRect/>
          <a:stretch/>
        </p:blipFill>
        <p:spPr>
          <a:xfrm>
            <a:off x="1066247" y="1897726"/>
            <a:ext cx="7011500" cy="4675006"/>
          </a:xfrm>
          <a:prstGeom prst="rect">
            <a:avLst/>
          </a:prstGeom>
          <a:noFill/>
          <a:ln>
            <a:noFill/>
          </a:ln>
        </p:spPr>
      </p:pic>
      <p:sp>
        <p:nvSpPr>
          <p:cNvPr id="664" name="Google Shape;664;ge369b3e425_0_98" descr="Rewind"/>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e369b3e425_0_105"/>
          <p:cNvSpPr txBox="1">
            <a:spLocks noGrp="1"/>
          </p:cNvSpPr>
          <p:nvPr>
            <p:ph type="title"/>
          </p:nvPr>
        </p:nvSpPr>
        <p:spPr>
          <a:xfrm>
            <a:off x="457188" y="30358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3600" b="1" u="sng"/>
              <a:t>Energy:</a:t>
            </a:r>
            <a:r>
              <a:rPr lang="en-US" sz="3600"/>
              <a:t> the ability to cause change</a:t>
            </a:r>
            <a:endParaRPr sz="3600"/>
          </a:p>
        </p:txBody>
      </p:sp>
      <p:pic>
        <p:nvPicPr>
          <p:cNvPr id="671" name="Google Shape;671;ge369b3e425_0_105" descr="energy.jpg"/>
          <p:cNvPicPr preferRelativeResize="0">
            <a:picLocks noGrp="1"/>
          </p:cNvPicPr>
          <p:nvPr>
            <p:ph type="body" idx="1"/>
          </p:nvPr>
        </p:nvPicPr>
        <p:blipFill rotWithShape="1">
          <a:blip r:embed="rId3">
            <a:alphaModFix/>
          </a:blip>
          <a:srcRect l="-18191" r="-18178"/>
          <a:stretch/>
        </p:blipFill>
        <p:spPr>
          <a:xfrm>
            <a:off x="457200" y="1821425"/>
            <a:ext cx="8229600" cy="4526100"/>
          </a:xfrm>
          <a:prstGeom prst="rect">
            <a:avLst/>
          </a:prstGeom>
          <a:noFill/>
          <a:ln w="9525" cap="flat" cmpd="sng">
            <a:solidFill>
              <a:schemeClr val="lt1"/>
            </a:solidFill>
            <a:prstDash val="solid"/>
            <a:round/>
            <a:headEnd type="none" w="sm" len="sm"/>
            <a:tailEnd type="none" w="sm" len="sm"/>
          </a:ln>
        </p:spPr>
      </p:pic>
      <p:sp>
        <p:nvSpPr>
          <p:cNvPr id="672" name="Google Shape;672;ge369b3e425_0_10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e369b3e425_0_112"/>
          <p:cNvSpPr txBox="1">
            <a:spLocks noGrp="1"/>
          </p:cNvSpPr>
          <p:nvPr>
            <p:ph type="ctrTitle"/>
          </p:nvPr>
        </p:nvSpPr>
        <p:spPr>
          <a:xfrm>
            <a:off x="526792" y="-4"/>
            <a:ext cx="8090400" cy="19794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Renewable Resource</a:t>
            </a:r>
            <a:r>
              <a:rPr lang="en-US"/>
              <a:t>: a resource that can be reused and replaced naturally</a:t>
            </a:r>
            <a:endParaRPr/>
          </a:p>
        </p:txBody>
      </p:sp>
      <p:pic>
        <p:nvPicPr>
          <p:cNvPr id="679" name="Google Shape;679;ge369b3e425_0_112" descr="dreamstime_xl_89159318.jpg"/>
          <p:cNvPicPr preferRelativeResize="0"/>
          <p:nvPr/>
        </p:nvPicPr>
        <p:blipFill rotWithShape="1">
          <a:blip r:embed="rId3">
            <a:alphaModFix/>
          </a:blip>
          <a:srcRect/>
          <a:stretch/>
        </p:blipFill>
        <p:spPr>
          <a:xfrm>
            <a:off x="1200250" y="1892950"/>
            <a:ext cx="6743498" cy="4497600"/>
          </a:xfrm>
          <a:prstGeom prst="rect">
            <a:avLst/>
          </a:prstGeom>
          <a:noFill/>
          <a:ln>
            <a:noFill/>
          </a:ln>
        </p:spPr>
      </p:pic>
      <p:sp>
        <p:nvSpPr>
          <p:cNvPr id="680" name="Google Shape;680;ge369b3e425_0_112"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ddcc69d69e_0_200"/>
          <p:cNvSpPr txBox="1">
            <a:spLocks noGrp="1"/>
          </p:cNvSpPr>
          <p:nvPr>
            <p:ph type="title"/>
          </p:nvPr>
        </p:nvSpPr>
        <p:spPr>
          <a:xfrm>
            <a:off x="457188" y="30358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3600" b="1" u="sng"/>
              <a:t>Energy:</a:t>
            </a:r>
            <a:r>
              <a:rPr lang="en-US" sz="3600"/>
              <a:t> the ability to cause change</a:t>
            </a:r>
            <a:endParaRPr sz="3600"/>
          </a:p>
        </p:txBody>
      </p:sp>
      <p:pic>
        <p:nvPicPr>
          <p:cNvPr id="226" name="Google Shape;226;gddcc69d69e_0_200" descr="energy.jpg"/>
          <p:cNvPicPr preferRelativeResize="0">
            <a:picLocks noGrp="1"/>
          </p:cNvPicPr>
          <p:nvPr>
            <p:ph type="body" idx="1"/>
          </p:nvPr>
        </p:nvPicPr>
        <p:blipFill rotWithShape="1">
          <a:blip r:embed="rId3">
            <a:alphaModFix/>
          </a:blip>
          <a:srcRect l="-18191" r="-18178"/>
          <a:stretch/>
        </p:blipFill>
        <p:spPr>
          <a:xfrm>
            <a:off x="457200" y="1821425"/>
            <a:ext cx="8229600" cy="4526100"/>
          </a:xfrm>
          <a:prstGeom prst="rect">
            <a:avLst/>
          </a:prstGeom>
          <a:noFill/>
          <a:ln w="9525" cap="flat" cmpd="sng">
            <a:solidFill>
              <a:schemeClr val="lt1"/>
            </a:solidFill>
            <a:prstDash val="solid"/>
            <a:round/>
            <a:headEnd type="none" w="sm" len="sm"/>
            <a:tailEnd type="none" w="sm" len="sm"/>
          </a:ln>
        </p:spPr>
      </p:pic>
      <p:sp>
        <p:nvSpPr>
          <p:cNvPr id="227" name="Google Shape;227;gddcc69d69e_0_200"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e369b3e425_0_119"/>
          <p:cNvSpPr txBox="1">
            <a:spLocks noGrp="1"/>
          </p:cNvSpPr>
          <p:nvPr>
            <p:ph type="ctrTitle"/>
          </p:nvPr>
        </p:nvSpPr>
        <p:spPr>
          <a:xfrm>
            <a:off x="849600" y="141475"/>
            <a:ext cx="7987200" cy="220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u="sng"/>
              <a:t>Non-Renewable Resource</a:t>
            </a:r>
            <a:r>
              <a:rPr lang="en-US" sz="3600"/>
              <a:t>: a resource that is not replaced by nature quickly enough to match demand </a:t>
            </a:r>
            <a:endParaRPr sz="3600"/>
          </a:p>
        </p:txBody>
      </p:sp>
      <p:pic>
        <p:nvPicPr>
          <p:cNvPr id="687" name="Google Shape;687;ge369b3e425_0_119" descr="dreamstime_xl_40192383.jpg"/>
          <p:cNvPicPr preferRelativeResize="0"/>
          <p:nvPr/>
        </p:nvPicPr>
        <p:blipFill rotWithShape="1">
          <a:blip r:embed="rId3">
            <a:alphaModFix/>
          </a:blip>
          <a:srcRect/>
          <a:stretch/>
        </p:blipFill>
        <p:spPr>
          <a:xfrm>
            <a:off x="1279920" y="2210830"/>
            <a:ext cx="6584160" cy="4373627"/>
          </a:xfrm>
          <a:prstGeom prst="rect">
            <a:avLst/>
          </a:prstGeom>
          <a:noFill/>
          <a:ln>
            <a:noFill/>
          </a:ln>
        </p:spPr>
      </p:pic>
      <p:sp>
        <p:nvSpPr>
          <p:cNvPr id="688" name="Google Shape;688;ge369b3e425_0_11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e369b3e425_0_162"/>
          <p:cNvSpPr txBox="1"/>
          <p:nvPr/>
        </p:nvSpPr>
        <p:spPr>
          <a:xfrm>
            <a:off x="898200" y="599350"/>
            <a:ext cx="7347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Solar Energy:</a:t>
            </a:r>
            <a:r>
              <a:rPr lang="en-US" sz="3600">
                <a:latin typeface="Calibri"/>
                <a:ea typeface="Calibri"/>
                <a:cs typeface="Calibri"/>
                <a:sym typeface="Calibri"/>
              </a:rPr>
              <a:t> energy from the sun</a:t>
            </a:r>
            <a:endParaRPr sz="3600">
              <a:latin typeface="Calibri"/>
              <a:ea typeface="Calibri"/>
              <a:cs typeface="Calibri"/>
              <a:sym typeface="Calibri"/>
            </a:endParaRPr>
          </a:p>
        </p:txBody>
      </p:sp>
      <p:pic>
        <p:nvPicPr>
          <p:cNvPr id="695" name="Google Shape;695;ge369b3e425_0_162"/>
          <p:cNvPicPr preferRelativeResize="0"/>
          <p:nvPr/>
        </p:nvPicPr>
        <p:blipFill rotWithShape="1">
          <a:blip r:embed="rId3">
            <a:alphaModFix/>
          </a:blip>
          <a:srcRect l="22224" r="22340"/>
          <a:stretch/>
        </p:blipFill>
        <p:spPr>
          <a:xfrm>
            <a:off x="2286000" y="1777825"/>
            <a:ext cx="4572000" cy="4531075"/>
          </a:xfrm>
          <a:prstGeom prst="rect">
            <a:avLst/>
          </a:prstGeom>
          <a:noFill/>
          <a:ln>
            <a:noFill/>
          </a:ln>
        </p:spPr>
      </p:pic>
      <p:sp>
        <p:nvSpPr>
          <p:cNvPr id="696" name="Google Shape;696;ge369b3e425_0_162" descr="Rewind"/>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e369b3e425_0_126" descr="Questions"/>
          <p:cNvSpPr/>
          <p:nvPr/>
        </p:nvSpPr>
        <p:spPr>
          <a:xfrm>
            <a:off x="2286000" y="1113694"/>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e369b3e425_0_131"/>
          <p:cNvSpPr txBox="1"/>
          <p:nvPr/>
        </p:nvSpPr>
        <p:spPr>
          <a:xfrm>
            <a:off x="2553000" y="651272"/>
            <a:ext cx="4038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element?</a:t>
            </a:r>
            <a:endParaRPr sz="1400" b="0" i="0" u="none" strike="noStrike" cap="none">
              <a:solidFill>
                <a:srgbClr val="000000"/>
              </a:solidFill>
              <a:latin typeface="Arial"/>
              <a:ea typeface="Arial"/>
              <a:cs typeface="Arial"/>
              <a:sym typeface="Arial"/>
            </a:endParaRPr>
          </a:p>
        </p:txBody>
      </p:sp>
      <p:sp>
        <p:nvSpPr>
          <p:cNvPr id="709" name="Google Shape;709;ge369b3e425_0_13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0" name="Google Shape;710;ge369b3e425_0_131" descr="gold.jpg"/>
          <p:cNvPicPr preferRelativeResize="0"/>
          <p:nvPr/>
        </p:nvPicPr>
        <p:blipFill rotWithShape="1">
          <a:blip r:embed="rId4">
            <a:alphaModFix/>
          </a:blip>
          <a:srcRect/>
          <a:stretch/>
        </p:blipFill>
        <p:spPr>
          <a:xfrm>
            <a:off x="1066247" y="1479901"/>
            <a:ext cx="7011500" cy="467500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e369b3e425_0_138"/>
          <p:cNvSpPr txBox="1"/>
          <p:nvPr/>
        </p:nvSpPr>
        <p:spPr>
          <a:xfrm>
            <a:off x="0" y="635775"/>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energy?</a:t>
            </a:r>
            <a:endParaRPr sz="1400" b="0" i="0" u="none" strike="noStrike" cap="none">
              <a:solidFill>
                <a:srgbClr val="000000"/>
              </a:solidFill>
              <a:latin typeface="Arial"/>
              <a:ea typeface="Arial"/>
              <a:cs typeface="Arial"/>
              <a:sym typeface="Arial"/>
            </a:endParaRPr>
          </a:p>
        </p:txBody>
      </p:sp>
      <p:sp>
        <p:nvSpPr>
          <p:cNvPr id="717" name="Google Shape;717;ge369b3e425_0_13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8" name="Google Shape;718;ge369b3e425_0_138" descr="energy.jpg"/>
          <p:cNvPicPr preferRelativeResize="0"/>
          <p:nvPr/>
        </p:nvPicPr>
        <p:blipFill rotWithShape="1">
          <a:blip r:embed="rId4">
            <a:alphaModFix/>
          </a:blip>
          <a:srcRect l="-18191" r="-18178"/>
          <a:stretch/>
        </p:blipFill>
        <p:spPr>
          <a:xfrm>
            <a:off x="457200" y="1511269"/>
            <a:ext cx="8229600" cy="452596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e369b3e425_0_145"/>
          <p:cNvSpPr txBox="1">
            <a:spLocks noGrp="1"/>
          </p:cNvSpPr>
          <p:nvPr>
            <p:ph type="ctrTitle"/>
          </p:nvPr>
        </p:nvSpPr>
        <p:spPr>
          <a:xfrm>
            <a:off x="640150" y="123400"/>
            <a:ext cx="8247300" cy="15744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4000"/>
              <a:buFont typeface="Calibri"/>
              <a:buNone/>
            </a:pPr>
            <a:r>
              <a:rPr lang="en-US" sz="3800"/>
              <a:t>What is a the difference between a renewable and non-renewable resource?</a:t>
            </a:r>
            <a:endParaRPr sz="4200"/>
          </a:p>
        </p:txBody>
      </p:sp>
      <p:pic>
        <p:nvPicPr>
          <p:cNvPr id="725" name="Google Shape;725;ge369b3e425_0_145" descr="dreamstime_xl_40192383.jpg"/>
          <p:cNvPicPr preferRelativeResize="0"/>
          <p:nvPr/>
        </p:nvPicPr>
        <p:blipFill rotWithShape="1">
          <a:blip r:embed="rId3">
            <a:alphaModFix/>
          </a:blip>
          <a:srcRect/>
          <a:stretch/>
        </p:blipFill>
        <p:spPr>
          <a:xfrm>
            <a:off x="383901" y="3005510"/>
            <a:ext cx="3877876" cy="2575948"/>
          </a:xfrm>
          <a:prstGeom prst="rect">
            <a:avLst/>
          </a:prstGeom>
          <a:noFill/>
          <a:ln>
            <a:noFill/>
          </a:ln>
        </p:spPr>
      </p:pic>
      <p:sp>
        <p:nvSpPr>
          <p:cNvPr id="726" name="Google Shape;726;ge369b3e425_0_14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7" name="Google Shape;727;ge369b3e425_0_145"/>
          <p:cNvPicPr preferRelativeResize="0"/>
          <p:nvPr/>
        </p:nvPicPr>
        <p:blipFill>
          <a:blip r:embed="rId5">
            <a:alphaModFix/>
          </a:blip>
          <a:stretch>
            <a:fillRect/>
          </a:stretch>
        </p:blipFill>
        <p:spPr>
          <a:xfrm>
            <a:off x="152400" y="1850200"/>
            <a:ext cx="4340875" cy="4886575"/>
          </a:xfrm>
          <a:prstGeom prst="rect">
            <a:avLst/>
          </a:prstGeom>
          <a:noFill/>
          <a:ln>
            <a:noFill/>
          </a:ln>
        </p:spPr>
      </p:pic>
      <p:pic>
        <p:nvPicPr>
          <p:cNvPr id="728" name="Google Shape;728;ge369b3e425_0_145"/>
          <p:cNvPicPr preferRelativeResize="0"/>
          <p:nvPr/>
        </p:nvPicPr>
        <p:blipFill>
          <a:blip r:embed="rId5">
            <a:alphaModFix/>
          </a:blip>
          <a:stretch>
            <a:fillRect/>
          </a:stretch>
        </p:blipFill>
        <p:spPr>
          <a:xfrm>
            <a:off x="4572000" y="1850200"/>
            <a:ext cx="4340875" cy="4886575"/>
          </a:xfrm>
          <a:prstGeom prst="rect">
            <a:avLst/>
          </a:prstGeom>
          <a:noFill/>
          <a:ln>
            <a:noFill/>
          </a:ln>
        </p:spPr>
      </p:pic>
      <p:pic>
        <p:nvPicPr>
          <p:cNvPr id="729" name="Google Shape;729;ge369b3e425_0_145" descr="dreamstime_xl_89159318.jpg"/>
          <p:cNvPicPr preferRelativeResize="0"/>
          <p:nvPr/>
        </p:nvPicPr>
        <p:blipFill rotWithShape="1">
          <a:blip r:embed="rId6">
            <a:alphaModFix/>
          </a:blip>
          <a:srcRect/>
          <a:stretch/>
        </p:blipFill>
        <p:spPr>
          <a:xfrm>
            <a:off x="4737837" y="2956505"/>
            <a:ext cx="4009197" cy="267395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e369b3e425_0_155"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ge369b3e425_0_155"/>
          <p:cNvSpPr txBox="1"/>
          <p:nvPr/>
        </p:nvSpPr>
        <p:spPr>
          <a:xfrm>
            <a:off x="898200" y="599350"/>
            <a:ext cx="7347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solar energy?</a:t>
            </a:r>
            <a:endParaRPr sz="3600">
              <a:latin typeface="Calibri"/>
              <a:ea typeface="Calibri"/>
              <a:cs typeface="Calibri"/>
              <a:sym typeface="Calibri"/>
            </a:endParaRPr>
          </a:p>
        </p:txBody>
      </p:sp>
      <p:pic>
        <p:nvPicPr>
          <p:cNvPr id="737" name="Google Shape;737;ge369b3e425_0_155"/>
          <p:cNvPicPr preferRelativeResize="0"/>
          <p:nvPr/>
        </p:nvPicPr>
        <p:blipFill rotWithShape="1">
          <a:blip r:embed="rId4">
            <a:alphaModFix/>
          </a:blip>
          <a:srcRect l="22224" r="22340"/>
          <a:stretch/>
        </p:blipFill>
        <p:spPr>
          <a:xfrm>
            <a:off x="2286000" y="1777825"/>
            <a:ext cx="4572000" cy="45310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e0663e53fa_0_86"/>
          <p:cNvSpPr txBox="1"/>
          <p:nvPr/>
        </p:nvSpPr>
        <p:spPr>
          <a:xfrm>
            <a:off x="1859243" y="869900"/>
            <a:ext cx="54255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latin typeface="Calibri"/>
                <a:ea typeface="Calibri"/>
                <a:cs typeface="Calibri"/>
                <a:sym typeface="Calibri"/>
              </a:rPr>
              <a:t>Fossil Fuels</a:t>
            </a:r>
            <a:endParaRPr sz="6600" b="1" i="0" u="none" strike="noStrike" cap="none">
              <a:solidFill>
                <a:srgbClr val="000000"/>
              </a:solidFill>
              <a:latin typeface="Calibri"/>
              <a:ea typeface="Calibri"/>
              <a:cs typeface="Calibri"/>
              <a:sym typeface="Calibri"/>
            </a:endParaRPr>
          </a:p>
        </p:txBody>
      </p:sp>
      <p:sp>
        <p:nvSpPr>
          <p:cNvPr id="744" name="Google Shape;744;ge0663e53fa_0_86" descr="Artificial Intelligence"/>
          <p:cNvSpPr/>
          <p:nvPr/>
        </p:nvSpPr>
        <p:spPr>
          <a:xfrm>
            <a:off x="1582234" y="2483178"/>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5" name="Google Shape;745;ge0663e53fa_0_86" descr="Blog"/>
          <p:cNvPicPr preferRelativeResize="0"/>
          <p:nvPr/>
        </p:nvPicPr>
        <p:blipFill rotWithShape="1">
          <a:blip r:embed="rId4">
            <a:alphaModFix/>
          </a:blip>
          <a:srcRect/>
          <a:stretch/>
        </p:blipFill>
        <p:spPr>
          <a:xfrm>
            <a:off x="4721451" y="2610470"/>
            <a:ext cx="2840308" cy="284030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ge0663e53fa_0_93"/>
          <p:cNvPicPr preferRelativeResize="0"/>
          <p:nvPr/>
        </p:nvPicPr>
        <p:blipFill rotWithShape="1">
          <a:blip r:embed="rId3">
            <a:alphaModFix/>
          </a:blip>
          <a:srcRect l="8186" r="8535"/>
          <a:stretch/>
        </p:blipFill>
        <p:spPr>
          <a:xfrm>
            <a:off x="1007188" y="1780800"/>
            <a:ext cx="7129625" cy="4703675"/>
          </a:xfrm>
          <a:prstGeom prst="rect">
            <a:avLst/>
          </a:prstGeom>
          <a:noFill/>
          <a:ln>
            <a:noFill/>
          </a:ln>
        </p:spPr>
      </p:pic>
      <p:sp>
        <p:nvSpPr>
          <p:cNvPr id="752" name="Google Shape;752;ge0663e53fa_0_93"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3" name="Google Shape;753;ge0663e53fa_0_93" descr="Blog"/>
          <p:cNvPicPr preferRelativeResize="0"/>
          <p:nvPr/>
        </p:nvPicPr>
        <p:blipFill rotWithShape="1">
          <a:blip r:embed="rId5">
            <a:alphaModFix/>
          </a:blip>
          <a:srcRect/>
          <a:stretch/>
        </p:blipFill>
        <p:spPr>
          <a:xfrm>
            <a:off x="735231" y="135870"/>
            <a:ext cx="463492" cy="463492"/>
          </a:xfrm>
          <a:prstGeom prst="rect">
            <a:avLst/>
          </a:prstGeom>
          <a:noFill/>
          <a:ln>
            <a:noFill/>
          </a:ln>
        </p:spPr>
      </p:pic>
      <p:sp>
        <p:nvSpPr>
          <p:cNvPr id="754" name="Google Shape;754;ge0663e53fa_0_93"/>
          <p:cNvSpPr txBox="1"/>
          <p:nvPr/>
        </p:nvSpPr>
        <p:spPr>
          <a:xfrm>
            <a:off x="1082075" y="278625"/>
            <a:ext cx="7740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Fossil Fuels:</a:t>
            </a:r>
            <a:r>
              <a:rPr lang="en-US" sz="3600">
                <a:latin typeface="Calibri"/>
                <a:ea typeface="Calibri"/>
                <a:cs typeface="Calibri"/>
                <a:sym typeface="Calibri"/>
              </a:rPr>
              <a:t> energy that comes from the remains of plants and animals</a:t>
            </a:r>
            <a:endParaRPr sz="3600">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dff6a300ac_0_0" descr="Questions"/>
          <p:cNvSpPr/>
          <p:nvPr/>
        </p:nvSpPr>
        <p:spPr>
          <a:xfrm>
            <a:off x="1905000" y="90855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ddcc69d69e_0_555"/>
          <p:cNvSpPr txBox="1">
            <a:spLocks noGrp="1"/>
          </p:cNvSpPr>
          <p:nvPr>
            <p:ph type="ctrTitle"/>
          </p:nvPr>
        </p:nvSpPr>
        <p:spPr>
          <a:xfrm>
            <a:off x="526792" y="-4"/>
            <a:ext cx="8090400" cy="19794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Renewable Resource</a:t>
            </a:r>
            <a:r>
              <a:rPr lang="en-US"/>
              <a:t>: a resource that can be reused and replaced naturally</a:t>
            </a:r>
            <a:endParaRPr/>
          </a:p>
        </p:txBody>
      </p:sp>
      <p:pic>
        <p:nvPicPr>
          <p:cNvPr id="234" name="Google Shape;234;gddcc69d69e_0_555" descr="dreamstime_xl_89159318.jpg"/>
          <p:cNvPicPr preferRelativeResize="0"/>
          <p:nvPr/>
        </p:nvPicPr>
        <p:blipFill rotWithShape="1">
          <a:blip r:embed="rId3">
            <a:alphaModFix/>
          </a:blip>
          <a:srcRect/>
          <a:stretch/>
        </p:blipFill>
        <p:spPr>
          <a:xfrm>
            <a:off x="1200250" y="1892950"/>
            <a:ext cx="6743498" cy="4497600"/>
          </a:xfrm>
          <a:prstGeom prst="rect">
            <a:avLst/>
          </a:prstGeom>
          <a:noFill/>
          <a:ln>
            <a:noFill/>
          </a:ln>
        </p:spPr>
      </p:pic>
      <p:sp>
        <p:nvSpPr>
          <p:cNvPr id="235" name="Google Shape;235;gddcc69d69e_0_555"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dff6a300ac_0_5"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7" name="Google Shape;767;gdff6a300ac_0_5"/>
          <p:cNvPicPr preferRelativeResize="0"/>
          <p:nvPr/>
        </p:nvPicPr>
        <p:blipFill rotWithShape="1">
          <a:blip r:embed="rId4">
            <a:alphaModFix/>
          </a:blip>
          <a:srcRect l="8186" r="8535"/>
          <a:stretch/>
        </p:blipFill>
        <p:spPr>
          <a:xfrm>
            <a:off x="1007188" y="1407850"/>
            <a:ext cx="7129625" cy="4703675"/>
          </a:xfrm>
          <a:prstGeom prst="rect">
            <a:avLst/>
          </a:prstGeom>
          <a:noFill/>
          <a:ln>
            <a:noFill/>
          </a:ln>
        </p:spPr>
      </p:pic>
      <p:sp>
        <p:nvSpPr>
          <p:cNvPr id="768" name="Google Shape;768;gdff6a300ac_0_5"/>
          <p:cNvSpPr txBox="1"/>
          <p:nvPr/>
        </p:nvSpPr>
        <p:spPr>
          <a:xfrm>
            <a:off x="930150" y="502725"/>
            <a:ext cx="7283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are fossil fuels?</a:t>
            </a:r>
            <a:endParaRPr sz="3600">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ge0663e53fa_0_120"/>
          <p:cNvPicPr preferRelativeResize="0"/>
          <p:nvPr/>
        </p:nvPicPr>
        <p:blipFill rotWithShape="1">
          <a:blip r:embed="rId3">
            <a:alphaModFix/>
          </a:blip>
          <a:srcRect/>
          <a:stretch/>
        </p:blipFill>
        <p:spPr>
          <a:xfrm>
            <a:off x="0" y="411215"/>
            <a:ext cx="9143998" cy="6035568"/>
          </a:xfrm>
          <a:prstGeom prst="rect">
            <a:avLst/>
          </a:prstGeom>
          <a:noFill/>
          <a:ln>
            <a:noFill/>
          </a:ln>
        </p:spPr>
      </p:pic>
      <p:sp>
        <p:nvSpPr>
          <p:cNvPr id="775" name="Google Shape;775;ge0663e53fa_0_120"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ge0663e53fa_0_125"/>
          <p:cNvPicPr preferRelativeResize="0"/>
          <p:nvPr/>
        </p:nvPicPr>
        <p:blipFill>
          <a:blip r:embed="rId3">
            <a:alphaModFix/>
          </a:blip>
          <a:stretch>
            <a:fillRect/>
          </a:stretch>
        </p:blipFill>
        <p:spPr>
          <a:xfrm>
            <a:off x="856388" y="1942175"/>
            <a:ext cx="7431225" cy="4094050"/>
          </a:xfrm>
          <a:prstGeom prst="rect">
            <a:avLst/>
          </a:prstGeom>
          <a:noFill/>
          <a:ln>
            <a:noFill/>
          </a:ln>
        </p:spPr>
      </p:pic>
      <p:sp>
        <p:nvSpPr>
          <p:cNvPr id="782" name="Google Shape;782;ge0663e53fa_0_125"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ge0663e53fa_0_125"/>
          <p:cNvSpPr txBox="1"/>
          <p:nvPr/>
        </p:nvSpPr>
        <p:spPr>
          <a:xfrm>
            <a:off x="902400" y="642475"/>
            <a:ext cx="733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High in hydrogen and carbon</a:t>
            </a:r>
            <a:endParaRPr sz="3600">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ge0663e53fa_0_132"/>
          <p:cNvPicPr preferRelativeResize="0"/>
          <p:nvPr/>
        </p:nvPicPr>
        <p:blipFill>
          <a:blip r:embed="rId3">
            <a:alphaModFix/>
          </a:blip>
          <a:stretch>
            <a:fillRect/>
          </a:stretch>
        </p:blipFill>
        <p:spPr>
          <a:xfrm>
            <a:off x="785613" y="1692475"/>
            <a:ext cx="7572774" cy="4160350"/>
          </a:xfrm>
          <a:prstGeom prst="rect">
            <a:avLst/>
          </a:prstGeom>
          <a:noFill/>
          <a:ln>
            <a:noFill/>
          </a:ln>
        </p:spPr>
      </p:pic>
      <p:sp>
        <p:nvSpPr>
          <p:cNvPr id="790" name="Google Shape;790;ge0663e53fa_0_132"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ge0663e53fa_0_132"/>
          <p:cNvSpPr txBox="1"/>
          <p:nvPr/>
        </p:nvSpPr>
        <p:spPr>
          <a:xfrm>
            <a:off x="2435400" y="507975"/>
            <a:ext cx="4273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Nonrenewable</a:t>
            </a:r>
            <a:endParaRPr sz="3600">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ge0663e53fa_0_139"/>
          <p:cNvPicPr preferRelativeResize="0"/>
          <p:nvPr/>
        </p:nvPicPr>
        <p:blipFill>
          <a:blip r:embed="rId3">
            <a:alphaModFix/>
          </a:blip>
          <a:stretch>
            <a:fillRect/>
          </a:stretch>
        </p:blipFill>
        <p:spPr>
          <a:xfrm>
            <a:off x="549238" y="1703275"/>
            <a:ext cx="8045524" cy="4420075"/>
          </a:xfrm>
          <a:prstGeom prst="rect">
            <a:avLst/>
          </a:prstGeom>
          <a:noFill/>
          <a:ln>
            <a:noFill/>
          </a:ln>
        </p:spPr>
      </p:pic>
      <p:sp>
        <p:nvSpPr>
          <p:cNvPr id="798" name="Google Shape;798;ge0663e53fa_0_139"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ge0663e53fa_0_139"/>
          <p:cNvSpPr txBox="1"/>
          <p:nvPr/>
        </p:nvSpPr>
        <p:spPr>
          <a:xfrm>
            <a:off x="2278500" y="657425"/>
            <a:ext cx="4587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Millions of years</a:t>
            </a:r>
            <a:endParaRPr sz="3600">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ge0663e53fa_0_146"/>
          <p:cNvPicPr preferRelativeResize="0"/>
          <p:nvPr/>
        </p:nvPicPr>
        <p:blipFill>
          <a:blip r:embed="rId3">
            <a:alphaModFix/>
          </a:blip>
          <a:stretch>
            <a:fillRect/>
          </a:stretch>
        </p:blipFill>
        <p:spPr>
          <a:xfrm>
            <a:off x="812963" y="2094809"/>
            <a:ext cx="7518075" cy="3953166"/>
          </a:xfrm>
          <a:prstGeom prst="rect">
            <a:avLst/>
          </a:prstGeom>
          <a:noFill/>
          <a:ln>
            <a:noFill/>
          </a:ln>
        </p:spPr>
      </p:pic>
      <p:sp>
        <p:nvSpPr>
          <p:cNvPr id="806" name="Google Shape;806;ge0663e53fa_0_146"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ge0663e53fa_0_146"/>
          <p:cNvSpPr txBox="1"/>
          <p:nvPr/>
        </p:nvSpPr>
        <p:spPr>
          <a:xfrm>
            <a:off x="508050" y="735300"/>
            <a:ext cx="8127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Fossil fuels formed before the dinosaurs!</a:t>
            </a:r>
            <a:endParaRPr sz="3600">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ge0663e53fa_0_153"/>
          <p:cNvPicPr preferRelativeResize="0"/>
          <p:nvPr/>
        </p:nvPicPr>
        <p:blipFill>
          <a:blip r:embed="rId3">
            <a:alphaModFix/>
          </a:blip>
          <a:stretch>
            <a:fillRect/>
          </a:stretch>
        </p:blipFill>
        <p:spPr>
          <a:xfrm>
            <a:off x="2286000" y="1700625"/>
            <a:ext cx="4572000" cy="4572000"/>
          </a:xfrm>
          <a:prstGeom prst="rect">
            <a:avLst/>
          </a:prstGeom>
          <a:noFill/>
          <a:ln>
            <a:noFill/>
          </a:ln>
        </p:spPr>
      </p:pic>
      <p:sp>
        <p:nvSpPr>
          <p:cNvPr id="814" name="Google Shape;814;ge0663e53fa_0_153"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ge0663e53fa_0_153"/>
          <p:cNvSpPr txBox="1"/>
          <p:nvPr/>
        </p:nvSpPr>
        <p:spPr>
          <a:xfrm>
            <a:off x="902400" y="582700"/>
            <a:ext cx="733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Not a safe or reliable energy option!</a:t>
            </a:r>
            <a:endParaRPr sz="3600">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dff6a300ac_1_38" descr="Questions"/>
          <p:cNvSpPr/>
          <p:nvPr/>
        </p:nvSpPr>
        <p:spPr>
          <a:xfrm>
            <a:off x="1905000" y="90855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gdff6a300ac_1_230"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gdff6a300ac_1_230"/>
          <p:cNvSpPr txBox="1"/>
          <p:nvPr/>
        </p:nvSpPr>
        <p:spPr>
          <a:xfrm>
            <a:off x="902400" y="537900"/>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Which two elements are fossil fuels high in?</a:t>
            </a:r>
            <a:endParaRPr sz="3600">
              <a:latin typeface="Calibri"/>
              <a:ea typeface="Calibri"/>
              <a:cs typeface="Calibri"/>
              <a:sym typeface="Calibri"/>
            </a:endParaRPr>
          </a:p>
        </p:txBody>
      </p:sp>
      <p:sp>
        <p:nvSpPr>
          <p:cNvPr id="829" name="Google Shape;829;gdff6a300ac_1_230"/>
          <p:cNvSpPr txBox="1"/>
          <p:nvPr/>
        </p:nvSpPr>
        <p:spPr>
          <a:xfrm>
            <a:off x="531900" y="1966625"/>
            <a:ext cx="5754300" cy="20133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Hydrogen and nitrogen</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Hydrogen and carbon</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Hydrogen and oxygen</a:t>
            </a:r>
            <a:endParaRPr sz="3600">
              <a:latin typeface="Calibri"/>
              <a:ea typeface="Calibri"/>
              <a:cs typeface="Calibri"/>
              <a:sym typeface="Calibri"/>
            </a:endParaRPr>
          </a:p>
        </p:txBody>
      </p:sp>
      <p:pic>
        <p:nvPicPr>
          <p:cNvPr id="830" name="Google Shape;830;gdff6a300ac_1_230"/>
          <p:cNvPicPr preferRelativeResize="0"/>
          <p:nvPr/>
        </p:nvPicPr>
        <p:blipFill>
          <a:blip r:embed="rId4">
            <a:alphaModFix/>
          </a:blip>
          <a:stretch>
            <a:fillRect/>
          </a:stretch>
        </p:blipFill>
        <p:spPr>
          <a:xfrm>
            <a:off x="4016246" y="3979925"/>
            <a:ext cx="4892951" cy="26956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e369b3e425_0_180"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ge369b3e425_0_180"/>
          <p:cNvSpPr txBox="1"/>
          <p:nvPr/>
        </p:nvSpPr>
        <p:spPr>
          <a:xfrm>
            <a:off x="902400" y="537900"/>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Which two elements are fossil fuels high in?</a:t>
            </a:r>
            <a:endParaRPr sz="3600">
              <a:latin typeface="Calibri"/>
              <a:ea typeface="Calibri"/>
              <a:cs typeface="Calibri"/>
              <a:sym typeface="Calibri"/>
            </a:endParaRPr>
          </a:p>
        </p:txBody>
      </p:sp>
      <p:sp>
        <p:nvSpPr>
          <p:cNvPr id="838" name="Google Shape;838;ge369b3e425_0_180"/>
          <p:cNvSpPr txBox="1"/>
          <p:nvPr/>
        </p:nvSpPr>
        <p:spPr>
          <a:xfrm>
            <a:off x="531900" y="1966625"/>
            <a:ext cx="5754300" cy="20133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Hydrogen and nitrogen</a:t>
            </a:r>
            <a:endParaRPr sz="3600">
              <a:latin typeface="Calibri"/>
              <a:ea typeface="Calibri"/>
              <a:cs typeface="Calibri"/>
              <a:sym typeface="Calibri"/>
            </a:endParaRPr>
          </a:p>
          <a:p>
            <a:pPr marL="457200" lvl="0" indent="-457200" algn="l" rtl="0">
              <a:lnSpc>
                <a:spcPct val="115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Hydrogen and carbon</a:t>
            </a:r>
            <a:endParaRPr sz="3600">
              <a:solidFill>
                <a:srgbClr val="FF0000"/>
              </a:solidFill>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Hydrogen and oxygen</a:t>
            </a:r>
            <a:endParaRPr sz="3600">
              <a:latin typeface="Calibri"/>
              <a:ea typeface="Calibri"/>
              <a:cs typeface="Calibri"/>
              <a:sym typeface="Calibri"/>
            </a:endParaRPr>
          </a:p>
        </p:txBody>
      </p:sp>
      <p:pic>
        <p:nvPicPr>
          <p:cNvPr id="839" name="Google Shape;839;ge369b3e425_0_180"/>
          <p:cNvPicPr preferRelativeResize="0"/>
          <p:nvPr/>
        </p:nvPicPr>
        <p:blipFill>
          <a:blip r:embed="rId4">
            <a:alphaModFix/>
          </a:blip>
          <a:stretch>
            <a:fillRect/>
          </a:stretch>
        </p:blipFill>
        <p:spPr>
          <a:xfrm>
            <a:off x="4016246" y="3979925"/>
            <a:ext cx="4892951" cy="2695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ddcc69d69e_0_835"/>
          <p:cNvSpPr txBox="1">
            <a:spLocks noGrp="1"/>
          </p:cNvSpPr>
          <p:nvPr>
            <p:ph type="ctrTitle"/>
          </p:nvPr>
        </p:nvSpPr>
        <p:spPr>
          <a:xfrm>
            <a:off x="849600" y="141475"/>
            <a:ext cx="7987200" cy="220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u="sng"/>
              <a:t>Non-Renewable Resource</a:t>
            </a:r>
            <a:r>
              <a:rPr lang="en-US" sz="3600"/>
              <a:t>: a resource that is not replaced by nature quickly enough to match demand </a:t>
            </a:r>
            <a:endParaRPr sz="3600"/>
          </a:p>
        </p:txBody>
      </p:sp>
      <p:pic>
        <p:nvPicPr>
          <p:cNvPr id="242" name="Google Shape;242;gddcc69d69e_0_835" descr="dreamstime_xl_40192383.jpg"/>
          <p:cNvPicPr preferRelativeResize="0"/>
          <p:nvPr/>
        </p:nvPicPr>
        <p:blipFill rotWithShape="1">
          <a:blip r:embed="rId3">
            <a:alphaModFix/>
          </a:blip>
          <a:srcRect/>
          <a:stretch/>
        </p:blipFill>
        <p:spPr>
          <a:xfrm>
            <a:off x="1279920" y="2210830"/>
            <a:ext cx="6584160" cy="4373627"/>
          </a:xfrm>
          <a:prstGeom prst="rect">
            <a:avLst/>
          </a:prstGeom>
          <a:noFill/>
          <a:ln>
            <a:noFill/>
          </a:ln>
        </p:spPr>
      </p:pic>
      <p:sp>
        <p:nvSpPr>
          <p:cNvPr id="243" name="Google Shape;243;gddcc69d69e_0_83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gdff6a300ac_1_43"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gdff6a300ac_1_43"/>
          <p:cNvSpPr txBox="1"/>
          <p:nvPr/>
        </p:nvSpPr>
        <p:spPr>
          <a:xfrm>
            <a:off x="849600" y="330700"/>
            <a:ext cx="789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Which energy source cannot be replaced in a short amount of time?</a:t>
            </a:r>
            <a:endParaRPr sz="3600">
              <a:latin typeface="Calibri"/>
              <a:ea typeface="Calibri"/>
              <a:cs typeface="Calibri"/>
              <a:sym typeface="Calibri"/>
            </a:endParaRPr>
          </a:p>
        </p:txBody>
      </p:sp>
      <p:sp>
        <p:nvSpPr>
          <p:cNvPr id="847" name="Google Shape;847;gdff6a300ac_1_43"/>
          <p:cNvSpPr txBox="1"/>
          <p:nvPr/>
        </p:nvSpPr>
        <p:spPr>
          <a:xfrm>
            <a:off x="849600" y="1904050"/>
            <a:ext cx="2928600" cy="26505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Water</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Wind</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Sun</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Fossil fuels</a:t>
            </a:r>
            <a:endParaRPr sz="3600">
              <a:latin typeface="Calibri"/>
              <a:ea typeface="Calibri"/>
              <a:cs typeface="Calibri"/>
              <a:sym typeface="Calibri"/>
            </a:endParaRPr>
          </a:p>
        </p:txBody>
      </p:sp>
      <p:pic>
        <p:nvPicPr>
          <p:cNvPr id="848" name="Google Shape;848;gdff6a300ac_1_43"/>
          <p:cNvPicPr preferRelativeResize="0"/>
          <p:nvPr/>
        </p:nvPicPr>
        <p:blipFill rotWithShape="1">
          <a:blip r:embed="rId4">
            <a:alphaModFix/>
          </a:blip>
          <a:srcRect l="8850" r="8361"/>
          <a:stretch/>
        </p:blipFill>
        <p:spPr>
          <a:xfrm>
            <a:off x="4578825" y="3733262"/>
            <a:ext cx="4357150" cy="289137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e369b3e425_0_188"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ge369b3e425_0_188"/>
          <p:cNvSpPr txBox="1"/>
          <p:nvPr/>
        </p:nvSpPr>
        <p:spPr>
          <a:xfrm>
            <a:off x="849600" y="330700"/>
            <a:ext cx="789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Which energy source cannot be replaced in a short amount of time?</a:t>
            </a:r>
            <a:endParaRPr sz="3600">
              <a:latin typeface="Calibri"/>
              <a:ea typeface="Calibri"/>
              <a:cs typeface="Calibri"/>
              <a:sym typeface="Calibri"/>
            </a:endParaRPr>
          </a:p>
        </p:txBody>
      </p:sp>
      <p:sp>
        <p:nvSpPr>
          <p:cNvPr id="856" name="Google Shape;856;ge369b3e425_0_188"/>
          <p:cNvSpPr txBox="1"/>
          <p:nvPr/>
        </p:nvSpPr>
        <p:spPr>
          <a:xfrm>
            <a:off x="849600" y="1904050"/>
            <a:ext cx="2928600" cy="26505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Water</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Wind</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Sun</a:t>
            </a:r>
            <a:endParaRPr sz="3600">
              <a:latin typeface="Calibri"/>
              <a:ea typeface="Calibri"/>
              <a:cs typeface="Calibri"/>
              <a:sym typeface="Calibri"/>
            </a:endParaRPr>
          </a:p>
          <a:p>
            <a:pPr marL="457200" lvl="0" indent="-457200" algn="l" rtl="0">
              <a:lnSpc>
                <a:spcPct val="115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Fossil fuels</a:t>
            </a:r>
            <a:endParaRPr sz="3600">
              <a:solidFill>
                <a:srgbClr val="FF0000"/>
              </a:solidFill>
              <a:latin typeface="Calibri"/>
              <a:ea typeface="Calibri"/>
              <a:cs typeface="Calibri"/>
              <a:sym typeface="Calibri"/>
            </a:endParaRPr>
          </a:p>
        </p:txBody>
      </p:sp>
      <p:pic>
        <p:nvPicPr>
          <p:cNvPr id="857" name="Google Shape;857;ge369b3e425_0_188"/>
          <p:cNvPicPr preferRelativeResize="0"/>
          <p:nvPr/>
        </p:nvPicPr>
        <p:blipFill rotWithShape="1">
          <a:blip r:embed="rId4">
            <a:alphaModFix/>
          </a:blip>
          <a:srcRect l="8850" r="8361"/>
          <a:stretch/>
        </p:blipFill>
        <p:spPr>
          <a:xfrm>
            <a:off x="4578825" y="3733262"/>
            <a:ext cx="4357150" cy="289137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dff6a300ac_1_246"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gdff6a300ac_1_246"/>
          <p:cNvSpPr txBox="1"/>
          <p:nvPr/>
        </p:nvSpPr>
        <p:spPr>
          <a:xfrm>
            <a:off x="961200" y="261337"/>
            <a:ext cx="72216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True/False: Fossil fuels are a source of renewable energy.</a:t>
            </a:r>
            <a:endParaRPr sz="3600">
              <a:latin typeface="Calibri"/>
              <a:ea typeface="Calibri"/>
              <a:cs typeface="Calibri"/>
              <a:sym typeface="Calibri"/>
            </a:endParaRPr>
          </a:p>
        </p:txBody>
      </p:sp>
      <p:pic>
        <p:nvPicPr>
          <p:cNvPr id="865" name="Google Shape;865;gdff6a300ac_1_246"/>
          <p:cNvPicPr preferRelativeResize="0"/>
          <p:nvPr/>
        </p:nvPicPr>
        <p:blipFill rotWithShape="1">
          <a:blip r:embed="rId4">
            <a:alphaModFix/>
          </a:blip>
          <a:srcRect l="8186" r="8535"/>
          <a:stretch/>
        </p:blipFill>
        <p:spPr>
          <a:xfrm>
            <a:off x="1007188" y="1805875"/>
            <a:ext cx="7129625" cy="47036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gddcc69d69e_0_2"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gddcc69d69e_0_2"/>
          <p:cNvSpPr txBox="1"/>
          <p:nvPr/>
        </p:nvSpPr>
        <p:spPr>
          <a:xfrm>
            <a:off x="961200" y="261337"/>
            <a:ext cx="72216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latin typeface="Calibri"/>
                <a:ea typeface="Calibri"/>
                <a:cs typeface="Calibri"/>
                <a:sym typeface="Calibri"/>
              </a:rPr>
              <a:t>: Fossil fuels are a source of renewable energy.</a:t>
            </a:r>
            <a:endParaRPr sz="3600">
              <a:latin typeface="Calibri"/>
              <a:ea typeface="Calibri"/>
              <a:cs typeface="Calibri"/>
              <a:sym typeface="Calibri"/>
            </a:endParaRPr>
          </a:p>
        </p:txBody>
      </p:sp>
      <p:pic>
        <p:nvPicPr>
          <p:cNvPr id="873" name="Google Shape;873;gddcc69d69e_0_2"/>
          <p:cNvPicPr preferRelativeResize="0"/>
          <p:nvPr/>
        </p:nvPicPr>
        <p:blipFill rotWithShape="1">
          <a:blip r:embed="rId4">
            <a:alphaModFix/>
          </a:blip>
          <a:srcRect l="8186" r="8535"/>
          <a:stretch/>
        </p:blipFill>
        <p:spPr>
          <a:xfrm>
            <a:off x="1007188" y="1805875"/>
            <a:ext cx="7129625" cy="47036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e0663e53fa_0_104" descr="Artificial Intelligence"/>
          <p:cNvSpPr/>
          <p:nvPr/>
        </p:nvSpPr>
        <p:spPr>
          <a:xfrm>
            <a:off x="1168980" y="1430222"/>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0" name="Google Shape;880;ge0663e53fa_0_104" descr="Comment Like"/>
          <p:cNvPicPr preferRelativeResize="0"/>
          <p:nvPr/>
        </p:nvPicPr>
        <p:blipFill rotWithShape="1">
          <a:blip r:embed="rId4">
            <a:alphaModFix/>
          </a:blip>
          <a:srcRect/>
          <a:stretch/>
        </p:blipFill>
        <p:spPr>
          <a:xfrm>
            <a:off x="4841628" y="2294406"/>
            <a:ext cx="3133385" cy="313338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886" name="Google Shape;886;ge0663e53fa_0_100"/>
          <p:cNvPicPr preferRelativeResize="0"/>
          <p:nvPr/>
        </p:nvPicPr>
        <p:blipFill rotWithShape="1">
          <a:blip r:embed="rId3">
            <a:alphaModFix/>
          </a:blip>
          <a:srcRect l="8850" r="8361"/>
          <a:stretch/>
        </p:blipFill>
        <p:spPr>
          <a:xfrm>
            <a:off x="1172975" y="1614751"/>
            <a:ext cx="6798025" cy="4511125"/>
          </a:xfrm>
          <a:prstGeom prst="rect">
            <a:avLst/>
          </a:prstGeom>
          <a:noFill/>
          <a:ln>
            <a:noFill/>
          </a:ln>
        </p:spPr>
      </p:pic>
      <p:sp>
        <p:nvSpPr>
          <p:cNvPr id="887" name="Google Shape;887;ge0663e53fa_0_100"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8" name="Google Shape;888;ge0663e53fa_0_100" descr="Comment Like"/>
          <p:cNvPicPr preferRelativeResize="0"/>
          <p:nvPr/>
        </p:nvPicPr>
        <p:blipFill rotWithShape="1">
          <a:blip r:embed="rId5">
            <a:alphaModFix/>
          </a:blip>
          <a:srcRect/>
          <a:stretch/>
        </p:blipFill>
        <p:spPr>
          <a:xfrm>
            <a:off x="735231" y="146272"/>
            <a:ext cx="571056" cy="571056"/>
          </a:xfrm>
          <a:prstGeom prst="rect">
            <a:avLst/>
          </a:prstGeom>
          <a:noFill/>
          <a:ln>
            <a:noFill/>
          </a:ln>
        </p:spPr>
      </p:pic>
      <p:sp>
        <p:nvSpPr>
          <p:cNvPr id="889" name="Google Shape;889;ge0663e53fa_0_100"/>
          <p:cNvSpPr txBox="1"/>
          <p:nvPr/>
        </p:nvSpPr>
        <p:spPr>
          <a:xfrm>
            <a:off x="3040500" y="582850"/>
            <a:ext cx="3063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Coal</a:t>
            </a:r>
            <a:endParaRPr sz="3600">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ge0663e53fa_0_112"/>
          <p:cNvPicPr preferRelativeResize="0"/>
          <p:nvPr/>
        </p:nvPicPr>
        <p:blipFill rotWithShape="1">
          <a:blip r:embed="rId3">
            <a:alphaModFix/>
          </a:blip>
          <a:srcRect l="8436" r="8775"/>
          <a:stretch/>
        </p:blipFill>
        <p:spPr>
          <a:xfrm>
            <a:off x="844175" y="1471300"/>
            <a:ext cx="7455650" cy="4947550"/>
          </a:xfrm>
          <a:prstGeom prst="rect">
            <a:avLst/>
          </a:prstGeom>
          <a:noFill/>
          <a:ln>
            <a:noFill/>
          </a:ln>
        </p:spPr>
      </p:pic>
      <p:sp>
        <p:nvSpPr>
          <p:cNvPr id="896" name="Google Shape;896;ge0663e53fa_0_112"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7" name="Google Shape;897;ge0663e53fa_0_112" descr="Comment Like"/>
          <p:cNvPicPr preferRelativeResize="0"/>
          <p:nvPr/>
        </p:nvPicPr>
        <p:blipFill rotWithShape="1">
          <a:blip r:embed="rId5">
            <a:alphaModFix/>
          </a:blip>
          <a:srcRect/>
          <a:stretch/>
        </p:blipFill>
        <p:spPr>
          <a:xfrm>
            <a:off x="735231" y="146272"/>
            <a:ext cx="571056" cy="571056"/>
          </a:xfrm>
          <a:prstGeom prst="rect">
            <a:avLst/>
          </a:prstGeom>
          <a:noFill/>
          <a:ln>
            <a:noFill/>
          </a:ln>
        </p:spPr>
      </p:pic>
      <p:sp>
        <p:nvSpPr>
          <p:cNvPr id="898" name="Google Shape;898;ge0663e53fa_0_112"/>
          <p:cNvSpPr txBox="1"/>
          <p:nvPr/>
        </p:nvSpPr>
        <p:spPr>
          <a:xfrm>
            <a:off x="3324450" y="508000"/>
            <a:ext cx="2495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Oil</a:t>
            </a:r>
            <a:endParaRPr sz="3600">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e0663e53fa_0_160" descr="Artificial Intelligence"/>
          <p:cNvSpPr/>
          <p:nvPr/>
        </p:nvSpPr>
        <p:spPr>
          <a:xfrm>
            <a:off x="1061805" y="1430260"/>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5" name="Google Shape;905;ge0663e53fa_0_160" descr="Comment Dislike"/>
          <p:cNvPicPr preferRelativeResize="0"/>
          <p:nvPr/>
        </p:nvPicPr>
        <p:blipFill rotWithShape="1">
          <a:blip r:embed="rId4">
            <a:alphaModFix/>
          </a:blip>
          <a:srcRect/>
          <a:stretch/>
        </p:blipFill>
        <p:spPr>
          <a:xfrm>
            <a:off x="4734453" y="2013090"/>
            <a:ext cx="3347724" cy="334772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Google Shape;911;ge0663e53fa_0_166"/>
          <p:cNvPicPr preferRelativeResize="0"/>
          <p:nvPr/>
        </p:nvPicPr>
        <p:blipFill>
          <a:blip r:embed="rId3">
            <a:alphaModFix/>
          </a:blip>
          <a:stretch>
            <a:fillRect/>
          </a:stretch>
        </p:blipFill>
        <p:spPr>
          <a:xfrm>
            <a:off x="368463" y="1530750"/>
            <a:ext cx="8407074" cy="4618700"/>
          </a:xfrm>
          <a:prstGeom prst="rect">
            <a:avLst/>
          </a:prstGeom>
          <a:noFill/>
          <a:ln>
            <a:noFill/>
          </a:ln>
        </p:spPr>
      </p:pic>
      <p:sp>
        <p:nvSpPr>
          <p:cNvPr id="912" name="Google Shape;912;ge0663e53fa_0_16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3" name="Google Shape;913;ge0663e53fa_0_166" descr="Comment Dislike"/>
          <p:cNvPicPr preferRelativeResize="0"/>
          <p:nvPr/>
        </p:nvPicPr>
        <p:blipFill rotWithShape="1">
          <a:blip r:embed="rId5">
            <a:alphaModFix/>
          </a:blip>
          <a:srcRect/>
          <a:stretch/>
        </p:blipFill>
        <p:spPr>
          <a:xfrm>
            <a:off x="604600" y="159010"/>
            <a:ext cx="545579" cy="545579"/>
          </a:xfrm>
          <a:prstGeom prst="rect">
            <a:avLst/>
          </a:prstGeom>
          <a:noFill/>
          <a:ln>
            <a:noFill/>
          </a:ln>
        </p:spPr>
      </p:pic>
      <p:sp>
        <p:nvSpPr>
          <p:cNvPr id="914" name="Google Shape;914;ge0663e53fa_0_166"/>
          <p:cNvSpPr txBox="1"/>
          <p:nvPr/>
        </p:nvSpPr>
        <p:spPr>
          <a:xfrm>
            <a:off x="3003150" y="567750"/>
            <a:ext cx="3137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Renewable</a:t>
            </a:r>
            <a:endParaRPr sz="3600">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ge0663e53fa_0_173"/>
          <p:cNvPicPr preferRelativeResize="0"/>
          <p:nvPr/>
        </p:nvPicPr>
        <p:blipFill rotWithShape="1">
          <a:blip r:embed="rId3">
            <a:alphaModFix/>
          </a:blip>
          <a:srcRect l="22142" r="22181"/>
          <a:stretch/>
        </p:blipFill>
        <p:spPr>
          <a:xfrm>
            <a:off x="2218775" y="1527825"/>
            <a:ext cx="4706474" cy="4644050"/>
          </a:xfrm>
          <a:prstGeom prst="rect">
            <a:avLst/>
          </a:prstGeom>
          <a:noFill/>
          <a:ln>
            <a:noFill/>
          </a:ln>
        </p:spPr>
      </p:pic>
      <p:sp>
        <p:nvSpPr>
          <p:cNvPr id="921" name="Google Shape;921;ge0663e53fa_0_17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2" name="Google Shape;922;ge0663e53fa_0_173" descr="Comment Dislike"/>
          <p:cNvPicPr preferRelativeResize="0"/>
          <p:nvPr/>
        </p:nvPicPr>
        <p:blipFill rotWithShape="1">
          <a:blip r:embed="rId5">
            <a:alphaModFix/>
          </a:blip>
          <a:srcRect/>
          <a:stretch/>
        </p:blipFill>
        <p:spPr>
          <a:xfrm>
            <a:off x="604600" y="159010"/>
            <a:ext cx="545579" cy="545579"/>
          </a:xfrm>
          <a:prstGeom prst="rect">
            <a:avLst/>
          </a:prstGeom>
          <a:noFill/>
          <a:ln>
            <a:noFill/>
          </a:ln>
        </p:spPr>
      </p:pic>
      <p:sp>
        <p:nvSpPr>
          <p:cNvPr id="923" name="Google Shape;923;ge0663e53fa_0_173"/>
          <p:cNvSpPr txBox="1"/>
          <p:nvPr/>
        </p:nvSpPr>
        <p:spPr>
          <a:xfrm>
            <a:off x="2644650" y="522950"/>
            <a:ext cx="3854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Solar Energy</a:t>
            </a:r>
            <a:endParaRPr sz="36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7" descr="Questions"/>
          <p:cNvSpPr/>
          <p:nvPr/>
        </p:nvSpPr>
        <p:spPr>
          <a:xfrm>
            <a:off x="2286000" y="1113694"/>
            <a:ext cx="4572000" cy="444304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ge0663e53fa_0_180"/>
          <p:cNvPicPr preferRelativeResize="0"/>
          <p:nvPr/>
        </p:nvPicPr>
        <p:blipFill>
          <a:blip r:embed="rId3">
            <a:alphaModFix/>
          </a:blip>
          <a:stretch>
            <a:fillRect/>
          </a:stretch>
        </p:blipFill>
        <p:spPr>
          <a:xfrm>
            <a:off x="551900" y="1359575"/>
            <a:ext cx="8040200" cy="5124900"/>
          </a:xfrm>
          <a:prstGeom prst="rect">
            <a:avLst/>
          </a:prstGeom>
          <a:noFill/>
          <a:ln>
            <a:noFill/>
          </a:ln>
        </p:spPr>
      </p:pic>
      <p:sp>
        <p:nvSpPr>
          <p:cNvPr id="930" name="Google Shape;930;ge0663e53fa_0_18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1" name="Google Shape;931;ge0663e53fa_0_180" descr="Comment Dislike"/>
          <p:cNvPicPr preferRelativeResize="0"/>
          <p:nvPr/>
        </p:nvPicPr>
        <p:blipFill rotWithShape="1">
          <a:blip r:embed="rId5">
            <a:alphaModFix/>
          </a:blip>
          <a:srcRect/>
          <a:stretch/>
        </p:blipFill>
        <p:spPr>
          <a:xfrm>
            <a:off x="604600" y="159010"/>
            <a:ext cx="545579" cy="545579"/>
          </a:xfrm>
          <a:prstGeom prst="rect">
            <a:avLst/>
          </a:prstGeom>
          <a:noFill/>
          <a:ln>
            <a:noFill/>
          </a:ln>
        </p:spPr>
      </p:pic>
      <p:sp>
        <p:nvSpPr>
          <p:cNvPr id="932" name="Google Shape;932;ge0663e53fa_0_180"/>
          <p:cNvSpPr txBox="1"/>
          <p:nvPr/>
        </p:nvSpPr>
        <p:spPr>
          <a:xfrm>
            <a:off x="3227250" y="448250"/>
            <a:ext cx="2689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Water</a:t>
            </a:r>
            <a:endParaRPr sz="3600">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gdff6a300ac_0_40" descr="Questions"/>
          <p:cNvSpPr/>
          <p:nvPr/>
        </p:nvSpPr>
        <p:spPr>
          <a:xfrm>
            <a:off x="1905000" y="90855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gdff6a300ac_0_45"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gdff6a300ac_0_45"/>
          <p:cNvSpPr txBox="1"/>
          <p:nvPr/>
        </p:nvSpPr>
        <p:spPr>
          <a:xfrm>
            <a:off x="961200" y="551625"/>
            <a:ext cx="72216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Provide one example of fossil fuel energy.</a:t>
            </a:r>
            <a:endParaRPr sz="3600">
              <a:latin typeface="Calibri"/>
              <a:ea typeface="Calibri"/>
              <a:cs typeface="Calibri"/>
              <a:sym typeface="Calibri"/>
            </a:endParaRPr>
          </a:p>
        </p:txBody>
      </p:sp>
      <p:pic>
        <p:nvPicPr>
          <p:cNvPr id="946" name="Google Shape;946;gdff6a300ac_0_45"/>
          <p:cNvPicPr preferRelativeResize="0"/>
          <p:nvPr/>
        </p:nvPicPr>
        <p:blipFill rotWithShape="1">
          <a:blip r:embed="rId4">
            <a:alphaModFix/>
          </a:blip>
          <a:srcRect t="6933"/>
          <a:stretch/>
        </p:blipFill>
        <p:spPr>
          <a:xfrm>
            <a:off x="1143000" y="1955850"/>
            <a:ext cx="6858000" cy="418397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gddcc69d69e_0_11"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gddcc69d69e_0_11"/>
          <p:cNvSpPr txBox="1"/>
          <p:nvPr/>
        </p:nvSpPr>
        <p:spPr>
          <a:xfrm>
            <a:off x="961200" y="318100"/>
            <a:ext cx="7903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Is water an example of fossil fuel energy? Explain your response. </a:t>
            </a:r>
            <a:endParaRPr sz="3600">
              <a:latin typeface="Calibri"/>
              <a:ea typeface="Calibri"/>
              <a:cs typeface="Calibri"/>
              <a:sym typeface="Calibri"/>
            </a:endParaRPr>
          </a:p>
        </p:txBody>
      </p:sp>
      <p:pic>
        <p:nvPicPr>
          <p:cNvPr id="954" name="Google Shape;954;gddcc69d69e_0_11"/>
          <p:cNvPicPr preferRelativeResize="0"/>
          <p:nvPr/>
        </p:nvPicPr>
        <p:blipFill>
          <a:blip r:embed="rId4">
            <a:alphaModFix/>
          </a:blip>
          <a:stretch>
            <a:fillRect/>
          </a:stretch>
        </p:blipFill>
        <p:spPr>
          <a:xfrm>
            <a:off x="1255963" y="1981300"/>
            <a:ext cx="6632076" cy="42273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ddcc69d69e_0_44"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1" name="Google Shape;961;gddcc69d69e_0_44"/>
          <p:cNvPicPr preferRelativeResize="0"/>
          <p:nvPr/>
        </p:nvPicPr>
        <p:blipFill rotWithShape="1">
          <a:blip r:embed="rId4">
            <a:alphaModFix/>
          </a:blip>
          <a:srcRect l="8186" r="8535"/>
          <a:stretch/>
        </p:blipFill>
        <p:spPr>
          <a:xfrm>
            <a:off x="1007188" y="1780800"/>
            <a:ext cx="7129625" cy="4703675"/>
          </a:xfrm>
          <a:prstGeom prst="rect">
            <a:avLst/>
          </a:prstGeom>
          <a:noFill/>
          <a:ln>
            <a:noFill/>
          </a:ln>
        </p:spPr>
      </p:pic>
      <p:sp>
        <p:nvSpPr>
          <p:cNvPr id="962" name="Google Shape;962;gddcc69d69e_0_44"/>
          <p:cNvSpPr txBox="1"/>
          <p:nvPr/>
        </p:nvSpPr>
        <p:spPr>
          <a:xfrm>
            <a:off x="930150" y="502725"/>
            <a:ext cx="7283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are fossil fuels?</a:t>
            </a:r>
            <a:endParaRPr sz="3600">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ge369b3e425_0_196"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ge369b3e425_0_196"/>
          <p:cNvSpPr txBox="1"/>
          <p:nvPr/>
        </p:nvSpPr>
        <p:spPr>
          <a:xfrm>
            <a:off x="902400" y="537900"/>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Which two elements are fossil fuels high in?</a:t>
            </a:r>
            <a:endParaRPr sz="3600">
              <a:latin typeface="Calibri"/>
              <a:ea typeface="Calibri"/>
              <a:cs typeface="Calibri"/>
              <a:sym typeface="Calibri"/>
            </a:endParaRPr>
          </a:p>
        </p:txBody>
      </p:sp>
      <p:sp>
        <p:nvSpPr>
          <p:cNvPr id="970" name="Google Shape;970;ge369b3e425_0_196"/>
          <p:cNvSpPr txBox="1"/>
          <p:nvPr/>
        </p:nvSpPr>
        <p:spPr>
          <a:xfrm>
            <a:off x="531900" y="1966625"/>
            <a:ext cx="5754300" cy="20133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Hydrogen and nitrogen</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Hydrogen and carbon</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Hydrogen and oxygen</a:t>
            </a:r>
            <a:endParaRPr sz="3600">
              <a:latin typeface="Calibri"/>
              <a:ea typeface="Calibri"/>
              <a:cs typeface="Calibri"/>
              <a:sym typeface="Calibri"/>
            </a:endParaRPr>
          </a:p>
        </p:txBody>
      </p:sp>
      <p:pic>
        <p:nvPicPr>
          <p:cNvPr id="971" name="Google Shape;971;ge369b3e425_0_196"/>
          <p:cNvPicPr preferRelativeResize="0"/>
          <p:nvPr/>
        </p:nvPicPr>
        <p:blipFill>
          <a:blip r:embed="rId4">
            <a:alphaModFix/>
          </a:blip>
          <a:stretch>
            <a:fillRect/>
          </a:stretch>
        </p:blipFill>
        <p:spPr>
          <a:xfrm>
            <a:off x="4016246" y="3979925"/>
            <a:ext cx="4892951" cy="26956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ge369b3e425_0_204"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ge369b3e425_0_204"/>
          <p:cNvSpPr txBox="1"/>
          <p:nvPr/>
        </p:nvSpPr>
        <p:spPr>
          <a:xfrm>
            <a:off x="902400" y="537900"/>
            <a:ext cx="733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Which two elements are fossil fuels high in?</a:t>
            </a:r>
            <a:endParaRPr sz="3600">
              <a:latin typeface="Calibri"/>
              <a:ea typeface="Calibri"/>
              <a:cs typeface="Calibri"/>
              <a:sym typeface="Calibri"/>
            </a:endParaRPr>
          </a:p>
        </p:txBody>
      </p:sp>
      <p:sp>
        <p:nvSpPr>
          <p:cNvPr id="979" name="Google Shape;979;ge369b3e425_0_204"/>
          <p:cNvSpPr txBox="1"/>
          <p:nvPr/>
        </p:nvSpPr>
        <p:spPr>
          <a:xfrm>
            <a:off x="531900" y="1966625"/>
            <a:ext cx="5754300" cy="20133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Hydrogen and nitrogen</a:t>
            </a:r>
            <a:endParaRPr sz="3600">
              <a:latin typeface="Calibri"/>
              <a:ea typeface="Calibri"/>
              <a:cs typeface="Calibri"/>
              <a:sym typeface="Calibri"/>
            </a:endParaRPr>
          </a:p>
          <a:p>
            <a:pPr marL="457200" lvl="0" indent="-457200" algn="l" rtl="0">
              <a:lnSpc>
                <a:spcPct val="115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Hydrogen and carbon</a:t>
            </a:r>
            <a:endParaRPr sz="3600">
              <a:solidFill>
                <a:srgbClr val="FF0000"/>
              </a:solidFill>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Hydrogen and oxygen</a:t>
            </a:r>
            <a:endParaRPr sz="3600">
              <a:latin typeface="Calibri"/>
              <a:ea typeface="Calibri"/>
              <a:cs typeface="Calibri"/>
              <a:sym typeface="Calibri"/>
            </a:endParaRPr>
          </a:p>
        </p:txBody>
      </p:sp>
      <p:pic>
        <p:nvPicPr>
          <p:cNvPr id="980" name="Google Shape;980;ge369b3e425_0_204"/>
          <p:cNvPicPr preferRelativeResize="0"/>
          <p:nvPr/>
        </p:nvPicPr>
        <p:blipFill>
          <a:blip r:embed="rId4">
            <a:alphaModFix/>
          </a:blip>
          <a:stretch>
            <a:fillRect/>
          </a:stretch>
        </p:blipFill>
        <p:spPr>
          <a:xfrm>
            <a:off x="4016246" y="3979925"/>
            <a:ext cx="4892951" cy="26956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ge369b3e425_0_212"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ge369b3e425_0_212"/>
          <p:cNvSpPr txBox="1"/>
          <p:nvPr/>
        </p:nvSpPr>
        <p:spPr>
          <a:xfrm>
            <a:off x="849600" y="330700"/>
            <a:ext cx="789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Which energy source cannot be replaced in a short amount of time?</a:t>
            </a:r>
            <a:endParaRPr sz="3600">
              <a:latin typeface="Calibri"/>
              <a:ea typeface="Calibri"/>
              <a:cs typeface="Calibri"/>
              <a:sym typeface="Calibri"/>
            </a:endParaRPr>
          </a:p>
        </p:txBody>
      </p:sp>
      <p:sp>
        <p:nvSpPr>
          <p:cNvPr id="988" name="Google Shape;988;ge369b3e425_0_212"/>
          <p:cNvSpPr txBox="1"/>
          <p:nvPr/>
        </p:nvSpPr>
        <p:spPr>
          <a:xfrm>
            <a:off x="849600" y="1904050"/>
            <a:ext cx="2928600" cy="26505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Water</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Wind</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Sun</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Fossil fuels</a:t>
            </a:r>
            <a:endParaRPr sz="3600">
              <a:latin typeface="Calibri"/>
              <a:ea typeface="Calibri"/>
              <a:cs typeface="Calibri"/>
              <a:sym typeface="Calibri"/>
            </a:endParaRPr>
          </a:p>
        </p:txBody>
      </p:sp>
      <p:pic>
        <p:nvPicPr>
          <p:cNvPr id="989" name="Google Shape;989;ge369b3e425_0_212"/>
          <p:cNvPicPr preferRelativeResize="0"/>
          <p:nvPr/>
        </p:nvPicPr>
        <p:blipFill rotWithShape="1">
          <a:blip r:embed="rId4">
            <a:alphaModFix/>
          </a:blip>
          <a:srcRect l="8850" r="8361"/>
          <a:stretch/>
        </p:blipFill>
        <p:spPr>
          <a:xfrm>
            <a:off x="4578825" y="3733262"/>
            <a:ext cx="4357150" cy="2891376"/>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ge369b3e425_0_220"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ge369b3e425_0_220"/>
          <p:cNvSpPr txBox="1"/>
          <p:nvPr/>
        </p:nvSpPr>
        <p:spPr>
          <a:xfrm>
            <a:off x="849600" y="330700"/>
            <a:ext cx="7893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Which energy source cannot be replaced in a short amount of time?</a:t>
            </a:r>
            <a:endParaRPr sz="3600">
              <a:latin typeface="Calibri"/>
              <a:ea typeface="Calibri"/>
              <a:cs typeface="Calibri"/>
              <a:sym typeface="Calibri"/>
            </a:endParaRPr>
          </a:p>
        </p:txBody>
      </p:sp>
      <p:sp>
        <p:nvSpPr>
          <p:cNvPr id="997" name="Google Shape;997;ge369b3e425_0_220"/>
          <p:cNvSpPr txBox="1"/>
          <p:nvPr/>
        </p:nvSpPr>
        <p:spPr>
          <a:xfrm>
            <a:off x="849600" y="1904050"/>
            <a:ext cx="2928600" cy="26505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Water</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Wind</a:t>
            </a:r>
            <a:endParaRPr sz="3600">
              <a:latin typeface="Calibri"/>
              <a:ea typeface="Calibri"/>
              <a:cs typeface="Calibri"/>
              <a:sym typeface="Calibri"/>
            </a:endParaRPr>
          </a:p>
          <a:p>
            <a:pPr marL="45720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Sun</a:t>
            </a:r>
            <a:endParaRPr sz="3600">
              <a:latin typeface="Calibri"/>
              <a:ea typeface="Calibri"/>
              <a:cs typeface="Calibri"/>
              <a:sym typeface="Calibri"/>
            </a:endParaRPr>
          </a:p>
          <a:p>
            <a:pPr marL="457200" lvl="0" indent="-457200" algn="l" rtl="0">
              <a:lnSpc>
                <a:spcPct val="115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Fossil fuels</a:t>
            </a:r>
            <a:endParaRPr sz="3600">
              <a:solidFill>
                <a:srgbClr val="FF0000"/>
              </a:solidFill>
              <a:latin typeface="Calibri"/>
              <a:ea typeface="Calibri"/>
              <a:cs typeface="Calibri"/>
              <a:sym typeface="Calibri"/>
            </a:endParaRPr>
          </a:p>
        </p:txBody>
      </p:sp>
      <p:pic>
        <p:nvPicPr>
          <p:cNvPr id="998" name="Google Shape;998;ge369b3e425_0_220"/>
          <p:cNvPicPr preferRelativeResize="0"/>
          <p:nvPr/>
        </p:nvPicPr>
        <p:blipFill rotWithShape="1">
          <a:blip r:embed="rId4">
            <a:alphaModFix/>
          </a:blip>
          <a:srcRect l="8850" r="8361"/>
          <a:stretch/>
        </p:blipFill>
        <p:spPr>
          <a:xfrm>
            <a:off x="4578825" y="3733262"/>
            <a:ext cx="4357150" cy="2891376"/>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ge369b3e425_0_228"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ge369b3e425_0_228"/>
          <p:cNvSpPr txBox="1"/>
          <p:nvPr/>
        </p:nvSpPr>
        <p:spPr>
          <a:xfrm>
            <a:off x="961200" y="261337"/>
            <a:ext cx="72216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True/False: Fossil fuels are a source of renewable energy.</a:t>
            </a:r>
            <a:endParaRPr sz="3600">
              <a:latin typeface="Calibri"/>
              <a:ea typeface="Calibri"/>
              <a:cs typeface="Calibri"/>
              <a:sym typeface="Calibri"/>
            </a:endParaRPr>
          </a:p>
        </p:txBody>
      </p:sp>
      <p:pic>
        <p:nvPicPr>
          <p:cNvPr id="1006" name="Google Shape;1006;ge369b3e425_0_228"/>
          <p:cNvPicPr preferRelativeResize="0"/>
          <p:nvPr/>
        </p:nvPicPr>
        <p:blipFill rotWithShape="1">
          <a:blip r:embed="rId4">
            <a:alphaModFix/>
          </a:blip>
          <a:srcRect l="8186" r="8535"/>
          <a:stretch/>
        </p:blipFill>
        <p:spPr>
          <a:xfrm>
            <a:off x="1007188" y="1805875"/>
            <a:ext cx="7129625" cy="47036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3819</Words>
  <Application>Microsoft Office PowerPoint</Application>
  <PresentationFormat>On-screen Show (4:3)</PresentationFormat>
  <Paragraphs>485</Paragraphs>
  <Slides>117</Slides>
  <Notes>117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117</vt:i4>
      </vt:variant>
    </vt:vector>
  </HeadingPairs>
  <TitlesOfParts>
    <vt:vector size="121" baseType="lpstr">
      <vt:lpstr>Arial</vt:lpstr>
      <vt:lpstr>Calibri</vt:lpstr>
      <vt:lpstr>Office Theme</vt:lpstr>
      <vt:lpstr>Office Theme</vt:lpstr>
      <vt:lpstr>PowerPoint Presentation</vt:lpstr>
      <vt:lpstr>PowerPoint Presentation</vt:lpstr>
      <vt:lpstr>PowerPoint Presentation</vt:lpstr>
      <vt:lpstr>PowerPoint Presentation</vt:lpstr>
      <vt:lpstr>Element: a pure substance containing only one type of atom</vt:lpstr>
      <vt:lpstr>Energy: the ability to cause change</vt:lpstr>
      <vt:lpstr>Renewable Resource: a resource that can be reused and replaced naturally</vt:lpstr>
      <vt:lpstr>Non-Renewable Resource: a resource that is not replaced by nature quickly enough to match demand </vt:lpstr>
      <vt:lpstr>PowerPoint Presentation</vt:lpstr>
      <vt:lpstr>PowerPoint Presentation</vt:lpstr>
      <vt:lpstr>PowerPoint Presentation</vt:lpstr>
      <vt:lpstr>What is a the difference between a renewable and non-renewable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Element: a pure substance containing only one type of atom</vt:lpstr>
      <vt:lpstr>Energy: the ability to cause change</vt:lpstr>
      <vt:lpstr>Renewable Resource: a resource that can be reused and replaced naturally</vt:lpstr>
      <vt:lpstr>Non-Renewable Resource: a resource that is not replaced by nature quickly enough to match demand </vt:lpstr>
      <vt:lpstr>PowerPoint Presentation</vt:lpstr>
      <vt:lpstr>PowerPoint Presentation</vt:lpstr>
      <vt:lpstr>PowerPoint Presentation</vt:lpstr>
      <vt:lpstr>PowerPoint Presentation</vt:lpstr>
      <vt:lpstr>What is a the difference between a renewable and non-renewable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 Polly</dc:creator>
  <cp:lastModifiedBy>Kunemund, Rachel (rk8vm)</cp:lastModifiedBy>
  <cp:revision>1</cp:revision>
  <dcterms:created xsi:type="dcterms:W3CDTF">2021-02-26T19:05:50Z</dcterms:created>
  <dcterms:modified xsi:type="dcterms:W3CDTF">2021-08-03T18:22:52Z</dcterms:modified>
</cp:coreProperties>
</file>