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76"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jcs8f6Cjw7hUV/QseTEO/aUkm0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0037e6ebd_0_5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e0037e6ebd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Visible light waves are wavelengths that are visible to the human eye. They are the only wavelengths on the electromagnetic spectrum that are visible. The wavelengths are shorter, and have higher frequencies and energy than infrared radiation. </a:t>
            </a:r>
            <a:endParaRPr>
              <a:latin typeface="Calibri"/>
              <a:ea typeface="Calibri"/>
              <a:cs typeface="Calibri"/>
              <a:sym typeface="Calibri"/>
            </a:endParaRPr>
          </a:p>
          <a:p>
            <a:pPr marL="0" lvl="0" indent="0" algn="l" rtl="0">
              <a:spcBef>
                <a:spcPts val="0"/>
              </a:spcBef>
              <a:spcAft>
                <a:spcPts val="0"/>
              </a:spcAft>
              <a:buNone/>
            </a:pPr>
            <a:endParaRPr/>
          </a:p>
        </p:txBody>
      </p:sp>
      <p:sp>
        <p:nvSpPr>
          <p:cNvPr id="180" name="Google Shape;180;ge0037e6ebd_0_5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0037e6ebd_0_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e0037e6ebd_0_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Ultraviolet (UV) waves are shorter than visible light but have higher frequencies and energy. The sun emits ultraviolet waves to the earth. </a:t>
            </a:r>
            <a:endParaRPr>
              <a:latin typeface="Calibri"/>
              <a:ea typeface="Calibri"/>
              <a:cs typeface="Calibri"/>
              <a:sym typeface="Calibri"/>
            </a:endParaRPr>
          </a:p>
          <a:p>
            <a:pPr marL="0" lvl="0" indent="0" algn="l" rtl="0">
              <a:spcBef>
                <a:spcPts val="0"/>
              </a:spcBef>
              <a:spcAft>
                <a:spcPts val="0"/>
              </a:spcAft>
              <a:buNone/>
            </a:pPr>
            <a:endParaRPr/>
          </a:p>
        </p:txBody>
      </p:sp>
      <p:sp>
        <p:nvSpPr>
          <p:cNvPr id="188" name="Google Shape;188;ge0037e6ebd_0_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e0037e6ebd_0_9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e0037e6ebd_0_9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Absorption is the transfer of energy from a wave to the medium it is traveling through. </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96" name="Google Shape;196;ge0037e6ebd_0_9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0037e6ebd_0_11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e0037e6ebd_0_1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Emission is the transfer of energy from a medium.</a:t>
            </a:r>
            <a:endParaRPr>
              <a:latin typeface="Calibri"/>
              <a:ea typeface="Calibri"/>
              <a:cs typeface="Calibri"/>
              <a:sym typeface="Calibri"/>
            </a:endParaRPr>
          </a:p>
        </p:txBody>
      </p:sp>
      <p:sp>
        <p:nvSpPr>
          <p:cNvPr id="204" name="Google Shape;204;ge0037e6ebd_0_1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Embed plenty of opportunities to check for understanding throughout the review, this is a great way to make sure students are grasping the content you have already covered.</a:t>
            </a:r>
            <a:endParaRPr>
              <a:latin typeface="Calibri"/>
              <a:ea typeface="Calibri"/>
              <a:cs typeface="Calibri"/>
              <a:sym typeface="Calibri"/>
            </a:endParaRPr>
          </a:p>
        </p:txBody>
      </p:sp>
      <p:sp>
        <p:nvSpPr>
          <p:cNvPr id="212" name="Google Shape;21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0037e6ebd_0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e0037e6ebd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Energy is the ability to do _________.</a:t>
            </a:r>
            <a:endParaRPr>
              <a:latin typeface="Calibri"/>
              <a:ea typeface="Calibri"/>
              <a:cs typeface="Calibri"/>
              <a:sym typeface="Calibri"/>
            </a:endParaRPr>
          </a:p>
        </p:txBody>
      </p:sp>
      <p:sp>
        <p:nvSpPr>
          <p:cNvPr id="218" name="Google Shape;218;ge0037e6ebd_0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0037e6ebd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e0037e6ebd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Energy is the ability to do </a:t>
            </a:r>
            <a:r>
              <a:rPr lang="en-US" u="sng">
                <a:solidFill>
                  <a:srgbClr val="FF0000"/>
                </a:solidFill>
                <a:latin typeface="Calibri"/>
                <a:ea typeface="Calibri"/>
                <a:cs typeface="Calibri"/>
                <a:sym typeface="Calibri"/>
              </a:rPr>
              <a:t>work</a:t>
            </a:r>
            <a:r>
              <a:rPr lang="en-US">
                <a:latin typeface="Calibri"/>
                <a:ea typeface="Calibri"/>
                <a:cs typeface="Calibri"/>
                <a:sym typeface="Calibri"/>
              </a:rPr>
              <a:t>.</a:t>
            </a:r>
            <a:endParaRPr>
              <a:latin typeface="Calibri"/>
              <a:ea typeface="Calibri"/>
              <a:cs typeface="Calibri"/>
              <a:sym typeface="Calibri"/>
            </a:endParaRPr>
          </a:p>
        </p:txBody>
      </p:sp>
      <p:sp>
        <p:nvSpPr>
          <p:cNvPr id="226" name="Google Shape;226;ge0037e6ebd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0037e6ebd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e0037e6ebd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What is the electromagnetic spectrum? </a:t>
            </a: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t>
            </a:r>
            <a:r>
              <a:rPr lang="en-US" sz="1200">
                <a:latin typeface="Calibri"/>
                <a:ea typeface="Calibri"/>
                <a:cs typeface="Calibri"/>
                <a:sym typeface="Calibri"/>
              </a:rPr>
              <a:t>The electromagnetic spectrum is the range of all types of electromagnetic waves. These are created as result of vibrations between an electric field and a magnetic field.]</a:t>
            </a:r>
            <a:endParaRPr>
              <a:latin typeface="Calibri"/>
              <a:ea typeface="Calibri"/>
              <a:cs typeface="Calibri"/>
              <a:sym typeface="Calibri"/>
            </a:endParaRPr>
          </a:p>
        </p:txBody>
      </p:sp>
      <p:sp>
        <p:nvSpPr>
          <p:cNvPr id="234" name="Google Shape;234;ge0037e6ebd_0_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0037e6ebd_0_6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e0037e6ebd_0_6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What is the atmosphere made up of?</a:t>
            </a: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[Gas]</a:t>
            </a:r>
            <a:endParaRPr>
              <a:latin typeface="Calibri"/>
              <a:ea typeface="Calibri"/>
              <a:cs typeface="Calibri"/>
              <a:sym typeface="Calibri"/>
            </a:endParaRPr>
          </a:p>
        </p:txBody>
      </p:sp>
      <p:sp>
        <p:nvSpPr>
          <p:cNvPr id="242" name="Google Shape;242;ge0037e6ebd_0_6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e0037e6ebd_0_8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e0037e6ebd_0_8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What is radiation?</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[Radiation is the transfer of energy as waves.]</a:t>
            </a:r>
            <a:endParaRPr>
              <a:latin typeface="Calibri"/>
              <a:ea typeface="Calibri"/>
              <a:cs typeface="Calibri"/>
              <a:sym typeface="Calibri"/>
            </a:endParaRPr>
          </a:p>
        </p:txBody>
      </p:sp>
      <p:sp>
        <p:nvSpPr>
          <p:cNvPr id="250" name="Google Shape;250;ge0037e6ebd_0_8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latin typeface="Calibri"/>
                <a:ea typeface="Calibri"/>
                <a:cs typeface="Calibri"/>
                <a:sym typeface="Calibri"/>
              </a:rPr>
              <a:t>Today, we will learn about solar radiation.</a:t>
            </a:r>
            <a:endParaRPr>
              <a:latin typeface="Calibri"/>
              <a:ea typeface="Calibri"/>
              <a:cs typeface="Calibri"/>
              <a:sym typeface="Calibri"/>
            </a:endParaRPr>
          </a:p>
        </p:txBody>
      </p:sp>
      <p:sp>
        <p:nvSpPr>
          <p:cNvPr id="117" name="Google Shape;1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e0037e6ebd_0_10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e0037e6ebd_0_10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What is absorption?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[Absorption is the transfer of energy from a wave to the medium it is traveling through.]</a:t>
            </a:r>
            <a:endParaRPr>
              <a:latin typeface="Calibri"/>
              <a:ea typeface="Calibri"/>
              <a:cs typeface="Calibri"/>
              <a:sym typeface="Calibri"/>
            </a:endParaRPr>
          </a:p>
        </p:txBody>
      </p:sp>
      <p:sp>
        <p:nvSpPr>
          <p:cNvPr id="258" name="Google Shape;258;ge0037e6ebd_0_10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0037e6ebd_0_10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0037e6ebd_0_10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is emission?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[Emission is the transfer of energy from a medium.]</a:t>
            </a:r>
            <a:endParaRPr>
              <a:latin typeface="Calibri"/>
              <a:ea typeface="Calibri"/>
              <a:cs typeface="Calibri"/>
              <a:sym typeface="Calibri"/>
            </a:endParaRPr>
          </a:p>
        </p:txBody>
      </p:sp>
      <p:sp>
        <p:nvSpPr>
          <p:cNvPr id="266" name="Google Shape;266;ge0037e6ebd_0_10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that we’ve reviewed, let’s define our new term, solar radiation.</a:t>
            </a:r>
            <a:endParaRPr>
              <a:latin typeface="Calibri"/>
              <a:ea typeface="Calibri"/>
              <a:cs typeface="Calibri"/>
              <a:sym typeface="Calibri"/>
            </a:endParaRPr>
          </a:p>
        </p:txBody>
      </p:sp>
      <p:sp>
        <p:nvSpPr>
          <p:cNvPr id="274" name="Google Shape;27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is electromagnetic radiation emitted from the sun.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 Feedback: Longer more formal definitions are tricky, use clear language when providing the new definition.</a:t>
            </a:r>
            <a:endParaRPr>
              <a:latin typeface="Calibri"/>
              <a:ea typeface="Calibri"/>
              <a:cs typeface="Calibri"/>
              <a:sym typeface="Calibri"/>
            </a:endParaRPr>
          </a:p>
        </p:txBody>
      </p:sp>
      <p:sp>
        <p:nvSpPr>
          <p:cNvPr id="282" name="Google Shape;28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0037e6ebd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e0037e6ebd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p:txBody>
      </p:sp>
      <p:sp>
        <p:nvSpPr>
          <p:cNvPr id="291" name="Google Shape;291;ge0037e6ebd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0037e6ebd_0_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e0037e6ebd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solar radiation?</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a:latin typeface="Calibri"/>
                <a:ea typeface="Calibri"/>
                <a:cs typeface="Calibri"/>
                <a:sym typeface="Calibri"/>
              </a:rPr>
              <a:t>[Solar radiation is electromagnetic radiation emitted from the sun.]</a:t>
            </a:r>
            <a:endParaRPr>
              <a:latin typeface="Calibri"/>
              <a:ea typeface="Calibri"/>
              <a:cs typeface="Calibri"/>
              <a:sym typeface="Calibri"/>
            </a:endParaRPr>
          </a:p>
        </p:txBody>
      </p:sp>
      <p:sp>
        <p:nvSpPr>
          <p:cNvPr id="297" name="Google Shape;297;ge0037e6ebd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That’s the basic definition, but there’s more you need to know.</a:t>
            </a:r>
            <a:endParaRPr>
              <a:latin typeface="Calibri"/>
              <a:ea typeface="Calibri"/>
              <a:cs typeface="Calibri"/>
              <a:sym typeface="Calibri"/>
            </a:endParaRPr>
          </a:p>
        </p:txBody>
      </p:sp>
      <p:sp>
        <p:nvSpPr>
          <p:cNvPr id="305" name="Google Shape;3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0037e6ebd_0_13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e0037e6ebd_0_1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The sun is the ultimate source of energy on Earth.</a:t>
            </a:r>
            <a:endParaRPr/>
          </a:p>
        </p:txBody>
      </p:sp>
      <p:sp>
        <p:nvSpPr>
          <p:cNvPr id="312" name="Google Shape;312;ge0037e6ebd_0_13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0037e6ebd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0037e6ebd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The solar radiation given off by the sun is in the infrared, visible, and ultraviolet parts of the electromagnetic spectrum.</a:t>
            </a:r>
            <a:endParaRPr/>
          </a:p>
        </p:txBody>
      </p:sp>
      <p:sp>
        <p:nvSpPr>
          <p:cNvPr id="320" name="Google Shape;320;ge0037e6ebd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0d4e471f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0d4e471f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Some solar radiation is reflected by the atmosphere, clouds, and the Earth’s surface. About 48% of solar radiation is absorbed by Earth.</a:t>
            </a:r>
            <a:endParaRPr>
              <a:latin typeface="Calibri"/>
              <a:ea typeface="Calibri"/>
              <a:cs typeface="Calibri"/>
              <a:sym typeface="Calibri"/>
            </a:endParaRPr>
          </a:p>
        </p:txBody>
      </p:sp>
      <p:sp>
        <p:nvSpPr>
          <p:cNvPr id="328" name="Google Shape;328;ge0d4e471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Our “big question” is: </a:t>
            </a:r>
            <a:r>
              <a:rPr lang="en-US" b="1">
                <a:latin typeface="Calibri"/>
                <a:ea typeface="Calibri"/>
                <a:cs typeface="Calibri"/>
                <a:sym typeface="Calibri"/>
              </a:rPr>
              <a:t>How does the Sun provide energy on Earth?</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[Pause and illicit predictions from students.]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a:latin typeface="Calibri"/>
              <a:ea typeface="Calibri"/>
              <a:cs typeface="Calibri"/>
              <a:sym typeface="Calibri"/>
            </a:endParaRPr>
          </a:p>
        </p:txBody>
      </p:sp>
      <p:sp>
        <p:nvSpPr>
          <p:cNvPr id="126" name="Google Shape;12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0037e6ebd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e0037e6ebd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Solar radiation that reaches the ground on Earth is absorbed, scattered, and reflected by components of the atmosphere, such as clouds, water molecules, pollutants, etc.</a:t>
            </a:r>
            <a:endParaRPr>
              <a:latin typeface="Calibri"/>
              <a:ea typeface="Calibri"/>
              <a:cs typeface="Calibri"/>
              <a:sym typeface="Calibri"/>
            </a:endParaRPr>
          </a:p>
          <a:p>
            <a:pPr marL="0" lvl="0" indent="0" algn="l" rtl="0">
              <a:spcBef>
                <a:spcPts val="0"/>
              </a:spcBef>
              <a:spcAft>
                <a:spcPts val="0"/>
              </a:spcAft>
              <a:buNone/>
            </a:pPr>
            <a:endParaRPr/>
          </a:p>
        </p:txBody>
      </p:sp>
      <p:sp>
        <p:nvSpPr>
          <p:cNvPr id="335" name="Google Shape;335;ge0037e6ebd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0037e6eb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0037e6eb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Solar radiation can be captured and turned into useful forms of energy, such as heat and electricity.</a:t>
            </a:r>
            <a:endParaRPr>
              <a:latin typeface="Calibri"/>
              <a:ea typeface="Calibri"/>
              <a:cs typeface="Calibri"/>
              <a:sym typeface="Calibri"/>
            </a:endParaRPr>
          </a:p>
          <a:p>
            <a:pPr marL="0" lvl="0" indent="0" algn="l" rtl="0">
              <a:spcBef>
                <a:spcPts val="0"/>
              </a:spcBef>
              <a:spcAft>
                <a:spcPts val="0"/>
              </a:spcAft>
              <a:buNone/>
            </a:pPr>
            <a:endParaRPr/>
          </a:p>
        </p:txBody>
      </p:sp>
      <p:sp>
        <p:nvSpPr>
          <p:cNvPr id="343" name="Google Shape;343;ge0037e6eb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0037e6ebd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e0037e6ebd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Give students opportunities to demonstrate their understanding. This assures that your students are able to understand the complicated formal definitions.</a:t>
            </a:r>
            <a:endParaRPr>
              <a:latin typeface="Calibri"/>
              <a:ea typeface="Calibri"/>
              <a:cs typeface="Calibri"/>
              <a:sym typeface="Calibri"/>
            </a:endParaRPr>
          </a:p>
        </p:txBody>
      </p:sp>
      <p:sp>
        <p:nvSpPr>
          <p:cNvPr id="351" name="Google Shape;351;ge0037e6ebd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0037e6ebd_0_13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e0037e6ebd_0_13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is the ultimate source of energy on Earth?</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[The Sun]</a:t>
            </a:r>
            <a:endParaRPr>
              <a:latin typeface="Calibri"/>
              <a:ea typeface="Calibri"/>
              <a:cs typeface="Calibri"/>
              <a:sym typeface="Calibri"/>
            </a:endParaRPr>
          </a:p>
        </p:txBody>
      </p:sp>
      <p:sp>
        <p:nvSpPr>
          <p:cNvPr id="357" name="Google Shape;357;ge0037e6ebd_0_13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0037e6ebd_0_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0037e6ebd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parts of the electromagnetic spectrum does solar radiation exist?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[The solar radiation given off by the sun is in the infrared, visible, and ultraviolet parts of the electromagnetic spectrum.]</a:t>
            </a:r>
            <a:endParaRPr/>
          </a:p>
        </p:txBody>
      </p:sp>
      <p:sp>
        <p:nvSpPr>
          <p:cNvPr id="365" name="Google Shape;365;ge0037e6ebd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0037e6ebd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e0037e6ebd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that reaches the ground on Earth is absorbed, scattered, and reflected by ______.</a:t>
            </a:r>
            <a:endParaRPr/>
          </a:p>
        </p:txBody>
      </p:sp>
      <p:sp>
        <p:nvSpPr>
          <p:cNvPr id="373" name="Google Shape;373;ge0037e6ebd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e0037e6ebd_0_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e0037e6ebd_0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that reaches the ground on Earth is absorbed, scattered, and reflected by </a:t>
            </a:r>
            <a:r>
              <a:rPr lang="en-US" u="sng">
                <a:solidFill>
                  <a:srgbClr val="FF0000"/>
                </a:solidFill>
                <a:latin typeface="Calibri"/>
                <a:ea typeface="Calibri"/>
                <a:cs typeface="Calibri"/>
                <a:sym typeface="Calibri"/>
              </a:rPr>
              <a:t>the atmosphere</a:t>
            </a:r>
            <a:r>
              <a:rPr lang="en-US">
                <a:latin typeface="Calibri"/>
                <a:ea typeface="Calibri"/>
                <a:cs typeface="Calibri"/>
                <a:sym typeface="Calibri"/>
              </a:rPr>
              <a:t>.</a:t>
            </a:r>
            <a:endParaRPr/>
          </a:p>
        </p:txBody>
      </p:sp>
      <p:sp>
        <p:nvSpPr>
          <p:cNvPr id="381" name="Google Shape;381;ge0037e6ebd_0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e0037e6ebd_0_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e0037e6ebd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is one way humans use solar radiation?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[Solar radiation can be captured and turned into useful forms of energy, such as heat and electricity.]</a:t>
            </a:r>
            <a:endParaRPr>
              <a:latin typeface="Calibri"/>
              <a:ea typeface="Calibri"/>
              <a:cs typeface="Calibri"/>
              <a:sym typeface="Calibri"/>
            </a:endParaRPr>
          </a:p>
          <a:p>
            <a:pPr marL="0" lvl="0" indent="0" algn="l" rtl="0">
              <a:spcBef>
                <a:spcPts val="0"/>
              </a:spcBef>
              <a:spcAft>
                <a:spcPts val="0"/>
              </a:spcAft>
              <a:buNone/>
            </a:pPr>
            <a:endParaRPr/>
          </a:p>
        </p:txBody>
      </p:sp>
      <p:sp>
        <p:nvSpPr>
          <p:cNvPr id="389" name="Google Shape;389;ge0037e6ebd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Now, let’s talk about some examples of </a:t>
            </a:r>
            <a:r>
              <a:rPr lang="en-US" b="1">
                <a:latin typeface="Calibri"/>
                <a:ea typeface="Calibri"/>
                <a:cs typeface="Calibri"/>
                <a:sym typeface="Calibri"/>
              </a:rPr>
              <a:t>solar radiation</a:t>
            </a:r>
            <a:r>
              <a:rPr lang="en-US">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It is important to not only introduce an example of the term but also include images to go along with it, this is a great way to help students make connections.</a:t>
            </a:r>
            <a:endParaRPr>
              <a:latin typeface="Calibri"/>
              <a:ea typeface="Calibri"/>
              <a:cs typeface="Calibri"/>
              <a:sym typeface="Calibri"/>
            </a:endParaRPr>
          </a:p>
        </p:txBody>
      </p:sp>
      <p:sp>
        <p:nvSpPr>
          <p:cNvPr id="397" name="Google Shape;39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can be captured by solar panels and turned into electricity. Many people are now installing solar panels on their roofs to harness this energy from the sun to power their homes.</a:t>
            </a:r>
            <a:endParaRPr>
              <a:latin typeface="Calibri"/>
              <a:ea typeface="Calibri"/>
              <a:cs typeface="Calibri"/>
              <a:sym typeface="Calibri"/>
            </a:endParaRPr>
          </a:p>
        </p:txBody>
      </p:sp>
      <p:sp>
        <p:nvSpPr>
          <p:cNvPr id="404" name="Google Shape;40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dfce6691eb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dfce6691eb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is the energy used to power the process of photosynthesis in planets. Plants take in carbon dioxide, water, and light energy from the sun to produce oxygen and sugar.</a:t>
            </a:r>
            <a:endParaRPr>
              <a:latin typeface="Calibri"/>
              <a:ea typeface="Calibri"/>
              <a:cs typeface="Calibri"/>
              <a:sym typeface="Calibri"/>
            </a:endParaRPr>
          </a:p>
        </p:txBody>
      </p:sp>
      <p:sp>
        <p:nvSpPr>
          <p:cNvPr id="412" name="Google Shape;412;gdfce6691eb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e0d4e471f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e0d4e471f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allows water to heat up, evaporation, and go back into the sky. The water particles heat up by absorbing thermal energy.</a:t>
            </a:r>
            <a:endParaRPr>
              <a:latin typeface="Calibri"/>
              <a:ea typeface="Calibri"/>
              <a:cs typeface="Calibri"/>
              <a:sym typeface="Calibri"/>
            </a:endParaRPr>
          </a:p>
        </p:txBody>
      </p:sp>
      <p:sp>
        <p:nvSpPr>
          <p:cNvPr id="420" name="Google Shape;420;ge0d4e471f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solar radiation</a:t>
            </a:r>
            <a:r>
              <a:rPr lang="en-US">
                <a:latin typeface="Calibri"/>
                <a:ea typeface="Calibri"/>
                <a:cs typeface="Calibri"/>
                <a:sym typeface="Calibri"/>
              </a:rPr>
              <a: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One important component of using non-examples is by clearly distinguishing similarities and explaining why it is a non-example.</a:t>
            </a:r>
            <a:endParaRPr>
              <a:latin typeface="Calibri"/>
              <a:ea typeface="Calibri"/>
              <a:cs typeface="Calibri"/>
              <a:sym typeface="Calibri"/>
            </a:endParaRPr>
          </a:p>
        </p:txBody>
      </p:sp>
      <p:sp>
        <p:nvSpPr>
          <p:cNvPr id="428" name="Google Shape;4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dfce6691eb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dfce6691e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Light from lamps is artificial light. Since this light does not come from the sun it is not an example of solar radiation.</a:t>
            </a:r>
            <a:endParaRPr>
              <a:latin typeface="Calibri"/>
              <a:ea typeface="Calibri"/>
              <a:cs typeface="Calibri"/>
              <a:sym typeface="Calibri"/>
            </a:endParaRPr>
          </a:p>
        </p:txBody>
      </p:sp>
      <p:sp>
        <p:nvSpPr>
          <p:cNvPr id="435" name="Google Shape;435;gdfce6691eb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dfce6691eb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dfce6691eb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Flashlights are another source of artificial light. Light from flashlights does not come from the sun, therefore it is not an example of solar radiation.</a:t>
            </a:r>
            <a:endParaRPr>
              <a:latin typeface="Calibri"/>
              <a:ea typeface="Calibri"/>
              <a:cs typeface="Calibri"/>
              <a:sym typeface="Calibri"/>
            </a:endParaRPr>
          </a:p>
        </p:txBody>
      </p:sp>
      <p:sp>
        <p:nvSpPr>
          <p:cNvPr id="443" name="Google Shape;443;gdfce6691eb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451" name="Google Shape;45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How are solar panels and solar radiation connected?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[Solar radiation is captured  by solar panels and converted into electricity.]</a:t>
            </a:r>
            <a:endParaRPr>
              <a:latin typeface="Calibri"/>
              <a:ea typeface="Calibri"/>
              <a:cs typeface="Calibri"/>
              <a:sym typeface="Calibri"/>
            </a:endParaRPr>
          </a:p>
        </p:txBody>
      </p:sp>
      <p:sp>
        <p:nvSpPr>
          <p:cNvPr id="457" name="Google Shape;45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e0037e6ebd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e0037e6ebd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Provide another example of how solar radiation is used by humans and/or other life.</a:t>
            </a:r>
            <a:endParaRPr>
              <a:latin typeface="Calibri"/>
              <a:ea typeface="Calibri"/>
              <a:cs typeface="Calibri"/>
              <a:sym typeface="Calibri"/>
            </a:endParaRPr>
          </a:p>
        </p:txBody>
      </p:sp>
      <p:sp>
        <p:nvSpPr>
          <p:cNvPr id="465" name="Google Shape;465;ge0037e6ebd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e0d4e471fd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e0d4e471fd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part of the water cycle is caused by solar radiation?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[Evaporation]</a:t>
            </a:r>
            <a:endParaRPr>
              <a:latin typeface="Calibri"/>
              <a:ea typeface="Calibri"/>
              <a:cs typeface="Calibri"/>
              <a:sym typeface="Calibri"/>
            </a:endParaRPr>
          </a:p>
        </p:txBody>
      </p:sp>
      <p:sp>
        <p:nvSpPr>
          <p:cNvPr id="473" name="Google Shape;473;ge0d4e471fd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0037e6ebd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0037e6ebd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a lamp an example of solar radiation? Explain your answer.</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Light from lamps is artificial light. Since this light does not come from the sun it is not an example of solar radiation.</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1" name="Google Shape;481;ge0037e6ebd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e0037e6ebd_0_5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e0037e6ebd_0_5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latin typeface="Calibri"/>
                <a:ea typeface="Calibri"/>
                <a:cs typeface="Calibri"/>
                <a:sym typeface="Calibri"/>
              </a:rPr>
              <a:t>The atmosphere is the layers of gas surrounding the surface of a planet. Sometimes the atmosphere is called a “blanket” of gases.</a:t>
            </a:r>
            <a:endParaRPr>
              <a:latin typeface="Calibri"/>
              <a:ea typeface="Calibri"/>
              <a:cs typeface="Calibri"/>
              <a:sym typeface="Calibri"/>
            </a:endParaRPr>
          </a:p>
        </p:txBody>
      </p:sp>
      <p:sp>
        <p:nvSpPr>
          <p:cNvPr id="140" name="Google Shape;140;ge0037e6ebd_0_5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0037e6ebd_0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e0037e6ebd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What is solar radiation?</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a:latin typeface="Calibri"/>
                <a:ea typeface="Calibri"/>
                <a:cs typeface="Calibri"/>
                <a:sym typeface="Calibri"/>
              </a:rPr>
              <a:t>[Solar radiation is electromagnetic radiation emitted from the sun.]</a:t>
            </a:r>
            <a:endParaRPr>
              <a:latin typeface="Calibri"/>
              <a:ea typeface="Calibri"/>
              <a:cs typeface="Calibri"/>
              <a:sym typeface="Calibri"/>
            </a:endParaRPr>
          </a:p>
        </p:txBody>
      </p:sp>
      <p:sp>
        <p:nvSpPr>
          <p:cNvPr id="489" name="Google Shape;489;ge0037e6ebd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e0037e6ebd_0_13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e0037e6ebd_0_13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is the ultimate source of energy on Earth?</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[The Sun]</a:t>
            </a:r>
            <a:endParaRPr>
              <a:latin typeface="Calibri"/>
              <a:ea typeface="Calibri"/>
              <a:cs typeface="Calibri"/>
              <a:sym typeface="Calibri"/>
            </a:endParaRPr>
          </a:p>
        </p:txBody>
      </p:sp>
      <p:sp>
        <p:nvSpPr>
          <p:cNvPr id="497" name="Google Shape;497;ge0037e6ebd_0_13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e0037e6ebd_0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e0037e6ebd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What parts of the electromagnetic spectrum does solar radiation exist?</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[The solar radiation given off by the sun is in the infrared, visible, and ultraviolet parts of the electromagnetic spectrum.]</a:t>
            </a:r>
            <a:endParaRPr/>
          </a:p>
        </p:txBody>
      </p:sp>
      <p:sp>
        <p:nvSpPr>
          <p:cNvPr id="505" name="Google Shape;505;ge0037e6ebd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0037e6ebd_0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e0037e6ebd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that reaches the ground on Earth is absorbed, scattered, and reflected by ______.</a:t>
            </a:r>
            <a:endParaRPr/>
          </a:p>
        </p:txBody>
      </p:sp>
      <p:sp>
        <p:nvSpPr>
          <p:cNvPr id="513" name="Google Shape;513;ge0037e6ebd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e0037e6ebd_0_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e0037e6ebd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that reaches the ground on Earth is absorbed, scattered, and reflected by </a:t>
            </a:r>
            <a:r>
              <a:rPr lang="en-US" u="sng">
                <a:solidFill>
                  <a:srgbClr val="FF0000"/>
                </a:solidFill>
                <a:latin typeface="Calibri"/>
                <a:ea typeface="Calibri"/>
                <a:cs typeface="Calibri"/>
                <a:sym typeface="Calibri"/>
              </a:rPr>
              <a:t>the atmosphere</a:t>
            </a:r>
            <a:r>
              <a:rPr lang="en-US">
                <a:latin typeface="Calibri"/>
                <a:ea typeface="Calibri"/>
                <a:cs typeface="Calibri"/>
                <a:sym typeface="Calibri"/>
              </a:rPr>
              <a:t>.</a:t>
            </a:r>
            <a:endParaRPr/>
          </a:p>
        </p:txBody>
      </p:sp>
      <p:sp>
        <p:nvSpPr>
          <p:cNvPr id="521" name="Google Shape;521;ge0037e6ebd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e0037e6ebd_0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e0037e6ebd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How are solar panels and solar radiation connected?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[Solar radiation is captured  by solar panels and converted into electricity.]</a:t>
            </a:r>
            <a:endParaRPr>
              <a:latin typeface="Calibri"/>
              <a:ea typeface="Calibri"/>
              <a:cs typeface="Calibri"/>
              <a:sym typeface="Calibri"/>
            </a:endParaRPr>
          </a:p>
        </p:txBody>
      </p:sp>
      <p:sp>
        <p:nvSpPr>
          <p:cNvPr id="529" name="Google Shape;529;ge0037e6ebd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e0037e6ebd_0_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e0037e6ebd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Is a lamp an example of solar radiation? Explain your answer.</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latin typeface="Calibri"/>
                <a:ea typeface="Calibri"/>
                <a:cs typeface="Calibri"/>
                <a:sym typeface="Calibri"/>
              </a:rPr>
              <a:t>[Light from lamps is artificial light. Since this light does not come from the sun it is not an example of solar radiation.]</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37" name="Google Shape;537;ge0037e6ebd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 remember!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 the key term once more before closing the lesson to ensure that students lock in the definition.</a:t>
            </a:r>
            <a:endParaRPr>
              <a:latin typeface="Calibri"/>
              <a:ea typeface="Calibri"/>
              <a:cs typeface="Calibri"/>
              <a:sym typeface="Calibri"/>
            </a:endParaRPr>
          </a:p>
          <a:p>
            <a:pPr marL="0" lvl="0" indent="0" algn="l" rtl="0">
              <a:spcBef>
                <a:spcPts val="0"/>
              </a:spcBef>
              <a:spcAft>
                <a:spcPts val="0"/>
              </a:spcAft>
              <a:buNone/>
            </a:pPr>
            <a:endParaRPr/>
          </a:p>
        </p:txBody>
      </p:sp>
      <p:sp>
        <p:nvSpPr>
          <p:cNvPr id="545" name="Google Shape;54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0037e6ebd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e0037e6ebd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Solar radiation is electromagnetic radiation emitted from the sun.</a:t>
            </a:r>
            <a:endParaRPr>
              <a:latin typeface="Calibri"/>
              <a:ea typeface="Calibri"/>
              <a:cs typeface="Calibri"/>
              <a:sym typeface="Calibri"/>
            </a:endParaRPr>
          </a:p>
        </p:txBody>
      </p:sp>
      <p:sp>
        <p:nvSpPr>
          <p:cNvPr id="552" name="Google Shape;552;ge0037e6ebd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latin typeface="Calibri"/>
                <a:ea typeface="Calibri"/>
                <a:cs typeface="Calibri"/>
                <a:sym typeface="Calibri"/>
              </a:rPr>
              <a:t>Explicit cue to revisit the big question at the end of the lesson: </a:t>
            </a:r>
            <a:r>
              <a:rPr lang="en-US">
                <a:latin typeface="Calibri"/>
                <a:ea typeface="Calibri"/>
                <a:cs typeface="Calibri"/>
                <a:sym typeface="Calibri"/>
              </a:rPr>
              <a:t>Okay everyone. Now that we’ve learned the term, let’s reflect once more on our big question.  Was there anything that we predicted earlier that was correct or incorrect? Do you have any new hypotheses to share? </a:t>
            </a:r>
            <a:endParaRPr b="1">
              <a:latin typeface="Calibri"/>
              <a:ea typeface="Calibri"/>
              <a:cs typeface="Calibri"/>
              <a:sym typeface="Calibri"/>
            </a:endParaRPr>
          </a:p>
          <a:p>
            <a:pPr marL="0" lvl="0" indent="0" algn="l" rtl="0">
              <a:spcBef>
                <a:spcPts val="0"/>
              </a:spcBef>
              <a:spcAft>
                <a:spcPts val="0"/>
              </a:spcAft>
              <a:buNone/>
            </a:pPr>
            <a:endParaRPr/>
          </a:p>
        </p:txBody>
      </p:sp>
      <p:sp>
        <p:nvSpPr>
          <p:cNvPr id="560" name="Google Shape;56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0037e6ebd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e0037e6ebd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E</a:t>
            </a:r>
            <a:r>
              <a:rPr lang="en-US" sz="1200">
                <a:latin typeface="Calibri"/>
                <a:ea typeface="Calibri"/>
                <a:cs typeface="Calibri"/>
                <a:sym typeface="Calibri"/>
              </a:rPr>
              <a:t>nergy is the ability to do work. An example can include a man has energy that helps him do his work. </a:t>
            </a:r>
            <a:endParaRPr>
              <a:latin typeface="Calibri"/>
              <a:ea typeface="Calibri"/>
              <a:cs typeface="Calibri"/>
              <a:sym typeface="Calibri"/>
            </a:endParaRPr>
          </a:p>
        </p:txBody>
      </p:sp>
      <p:sp>
        <p:nvSpPr>
          <p:cNvPr id="148" name="Google Shape;148;ge0037e6ebd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e0d4e471fd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e0d4e471f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500"/>
              </a:spcBef>
              <a:spcAft>
                <a:spcPts val="0"/>
              </a:spcAft>
              <a:buSzPts val="1100"/>
              <a:buNone/>
            </a:pPr>
            <a:endParaRPr>
              <a:latin typeface="Calibri"/>
              <a:ea typeface="Calibri"/>
              <a:cs typeface="Calibri"/>
              <a:sym typeface="Calibri"/>
            </a:endParaRPr>
          </a:p>
        </p:txBody>
      </p:sp>
      <p:sp>
        <p:nvSpPr>
          <p:cNvPr id="568" name="Google Shape;568;ge0d4e471fd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0037e6ebd_0_1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e0037e6ebd_0_1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latin typeface="Calibri"/>
              <a:ea typeface="Calibri"/>
              <a:cs typeface="Calibri"/>
              <a:sym typeface="Calibri"/>
            </a:endParaRPr>
          </a:p>
        </p:txBody>
      </p:sp>
      <p:sp>
        <p:nvSpPr>
          <p:cNvPr id="578" name="Google Shape;578;ge0037e6ebd_0_1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0037e6ebd_0_1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e0037e6ebd_0_1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latin typeface="Calibri"/>
              <a:ea typeface="Calibri"/>
              <a:cs typeface="Calibri"/>
              <a:sym typeface="Calibri"/>
            </a:endParaRPr>
          </a:p>
        </p:txBody>
      </p:sp>
      <p:sp>
        <p:nvSpPr>
          <p:cNvPr id="588" name="Google Shape;588;ge0037e6ebd_0_1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037e6ebd_0_1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e0037e6ebd_0_1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latin typeface="Calibri"/>
              <a:ea typeface="Calibri"/>
              <a:cs typeface="Calibri"/>
              <a:sym typeface="Calibri"/>
            </a:endParaRPr>
          </a:p>
        </p:txBody>
      </p:sp>
      <p:sp>
        <p:nvSpPr>
          <p:cNvPr id="598" name="Google Shape;598;ge0037e6ebd_0_1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Thanks for watching, and please continue watching CAPs available from this website.  </a:t>
            </a:r>
            <a:endParaRPr>
              <a:latin typeface="Calibri"/>
              <a:ea typeface="Calibri"/>
              <a:cs typeface="Calibri"/>
              <a:sym typeface="Calibri"/>
            </a:endParaRPr>
          </a:p>
        </p:txBody>
      </p:sp>
      <p:sp>
        <p:nvSpPr>
          <p:cNvPr id="608" name="Google Shape;60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614" name="Google Shape;61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0037e6ebd_0_7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e0037e6ebd_0_7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Radiation is the transfer of energy as waves.</a:t>
            </a:r>
            <a:endParaRPr>
              <a:latin typeface="Calibri"/>
              <a:ea typeface="Calibri"/>
              <a:cs typeface="Calibri"/>
              <a:sym typeface="Calibri"/>
            </a:endParaRPr>
          </a:p>
        </p:txBody>
      </p:sp>
      <p:sp>
        <p:nvSpPr>
          <p:cNvPr id="156" name="Google Shape;156;ge0037e6ebd_0_7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0037e6ebd_0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e0037e6ebd_0_4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The electromagnetic spectrum is the range of all types of electromagnetic waves. </a:t>
            </a:r>
            <a:endParaRPr>
              <a:latin typeface="Calibri"/>
              <a:ea typeface="Calibri"/>
              <a:cs typeface="Calibri"/>
              <a:sym typeface="Calibri"/>
            </a:endParaRPr>
          </a:p>
          <a:p>
            <a:pPr marL="0" lvl="0" indent="0" algn="l" rtl="0">
              <a:spcBef>
                <a:spcPts val="0"/>
              </a:spcBef>
              <a:spcAft>
                <a:spcPts val="0"/>
              </a:spcAft>
              <a:buNone/>
            </a:pPr>
            <a:endParaRPr/>
          </a:p>
        </p:txBody>
      </p:sp>
      <p:sp>
        <p:nvSpPr>
          <p:cNvPr id="164" name="Google Shape;164;ge0037e6ebd_0_4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0037e6ebd_0_4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e0037e6ebd_0_4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Infrared radiation has slightly longer waves than visible light but shorter than microwaves. This means that the frequencies and energy of infrared radiation are little higher than microwaves.</a:t>
            </a:r>
            <a:endParaRPr>
              <a:latin typeface="Calibri"/>
              <a:ea typeface="Calibri"/>
              <a:cs typeface="Calibri"/>
              <a:sym typeface="Calibri"/>
            </a:endParaRPr>
          </a:p>
        </p:txBody>
      </p:sp>
      <p:sp>
        <p:nvSpPr>
          <p:cNvPr id="172" name="Google Shape;172;ge0037e6ebd_0_4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5"/>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hyperlink" Target="https://serc.carleton.edu/eslabs/weather/2a.html"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651"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hyperlink" Target="https://www.nationalgeographic.org/activity/solar-energy-and-diversifying-energy-resources/"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hyperlink" Target="https://www.nationalgeographic.org/activity/using-models-make-predictions/"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6" y="4959796"/>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6" y="4959796"/>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42" y="4638249"/>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3"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3" name="Google Shape;113;p1"/>
          <p:cNvSpPr txBox="1"/>
          <p:nvPr/>
        </p:nvSpPr>
        <p:spPr>
          <a:xfrm>
            <a:off x="366765" y="367994"/>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e0037e6ebd_0_504"/>
          <p:cNvSpPr txBox="1"/>
          <p:nvPr/>
        </p:nvSpPr>
        <p:spPr>
          <a:xfrm>
            <a:off x="1783662" y="264101"/>
            <a:ext cx="5576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Visible Light Waves</a:t>
            </a:r>
            <a:endParaRPr/>
          </a:p>
        </p:txBody>
      </p:sp>
      <p:pic>
        <p:nvPicPr>
          <p:cNvPr id="183" name="Google Shape;183;ge0037e6ebd_0_504" descr="rainbow.jpg"/>
          <p:cNvPicPr preferRelativeResize="0"/>
          <p:nvPr/>
        </p:nvPicPr>
        <p:blipFill rotWithShape="1">
          <a:blip r:embed="rId3">
            <a:alphaModFix/>
          </a:blip>
          <a:srcRect l="-18191" r="-18178"/>
          <a:stretch/>
        </p:blipFill>
        <p:spPr>
          <a:xfrm>
            <a:off x="457190" y="1166022"/>
            <a:ext cx="8229600" cy="4525964"/>
          </a:xfrm>
          <a:prstGeom prst="rect">
            <a:avLst/>
          </a:prstGeom>
          <a:noFill/>
          <a:ln>
            <a:noFill/>
          </a:ln>
        </p:spPr>
      </p:pic>
      <p:sp>
        <p:nvSpPr>
          <p:cNvPr id="184" name="Google Shape;184;ge0037e6ebd_0_504"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e0037e6ebd_0_511"/>
          <p:cNvSpPr txBox="1"/>
          <p:nvPr/>
        </p:nvSpPr>
        <p:spPr>
          <a:xfrm>
            <a:off x="1783662" y="278551"/>
            <a:ext cx="5576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Ultraviolet (UV) Waves</a:t>
            </a:r>
            <a:endParaRPr/>
          </a:p>
        </p:txBody>
      </p:sp>
      <p:pic>
        <p:nvPicPr>
          <p:cNvPr id="191" name="Google Shape;191;ge0037e6ebd_0_511" descr="sun.jpg"/>
          <p:cNvPicPr preferRelativeResize="0"/>
          <p:nvPr/>
        </p:nvPicPr>
        <p:blipFill rotWithShape="1">
          <a:blip r:embed="rId3">
            <a:alphaModFix/>
          </a:blip>
          <a:srcRect l="-40909" r="-40909"/>
          <a:stretch/>
        </p:blipFill>
        <p:spPr>
          <a:xfrm>
            <a:off x="457190" y="1166014"/>
            <a:ext cx="8229600" cy="4525964"/>
          </a:xfrm>
          <a:prstGeom prst="rect">
            <a:avLst/>
          </a:prstGeom>
          <a:noFill/>
          <a:ln>
            <a:noFill/>
          </a:ln>
        </p:spPr>
      </p:pic>
      <p:sp>
        <p:nvSpPr>
          <p:cNvPr id="192" name="Google Shape;192;ge0037e6ebd_0_51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e0037e6ebd_0_922"/>
          <p:cNvSpPr txBox="1">
            <a:spLocks noGrp="1"/>
          </p:cNvSpPr>
          <p:nvPr>
            <p:ph type="subTitle" idx="1"/>
          </p:nvPr>
        </p:nvSpPr>
        <p:spPr>
          <a:xfrm>
            <a:off x="664192" y="354001"/>
            <a:ext cx="7815600" cy="1269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Absorption</a:t>
            </a:r>
            <a:r>
              <a:rPr lang="en-US" b="1">
                <a:solidFill>
                  <a:schemeClr val="dk1"/>
                </a:solidFill>
              </a:rPr>
              <a:t>: </a:t>
            </a:r>
            <a:r>
              <a:rPr lang="en-US">
                <a:solidFill>
                  <a:schemeClr val="dk1"/>
                </a:solidFill>
              </a:rPr>
              <a:t>the transfer of energy from a wave to the medium it is traveling through</a:t>
            </a:r>
            <a:endParaRPr/>
          </a:p>
        </p:txBody>
      </p:sp>
      <p:pic>
        <p:nvPicPr>
          <p:cNvPr id="199" name="Google Shape;199;ge0037e6ebd_0_922" descr="sunnywindow.jpg"/>
          <p:cNvPicPr preferRelativeResize="0"/>
          <p:nvPr/>
        </p:nvPicPr>
        <p:blipFill rotWithShape="1">
          <a:blip r:embed="rId3">
            <a:alphaModFix/>
          </a:blip>
          <a:srcRect l="-18756" r="-18756"/>
          <a:stretch/>
        </p:blipFill>
        <p:spPr>
          <a:xfrm>
            <a:off x="726017" y="1785463"/>
            <a:ext cx="7691968" cy="4230286"/>
          </a:xfrm>
          <a:prstGeom prst="rect">
            <a:avLst/>
          </a:prstGeom>
          <a:noFill/>
          <a:ln>
            <a:noFill/>
          </a:ln>
        </p:spPr>
      </p:pic>
      <p:sp>
        <p:nvSpPr>
          <p:cNvPr id="200" name="Google Shape;200;ge0037e6ebd_0_92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e0037e6ebd_0_1168"/>
          <p:cNvSpPr txBox="1"/>
          <p:nvPr/>
        </p:nvSpPr>
        <p:spPr>
          <a:xfrm>
            <a:off x="849600" y="414725"/>
            <a:ext cx="7917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Emission:</a:t>
            </a:r>
            <a:r>
              <a:rPr lang="en-US" sz="3600">
                <a:latin typeface="Calibri"/>
                <a:ea typeface="Calibri"/>
                <a:cs typeface="Calibri"/>
                <a:sym typeface="Calibri"/>
              </a:rPr>
              <a:t> the transfer of energy from a medium</a:t>
            </a:r>
            <a:endParaRPr sz="3600">
              <a:latin typeface="Calibri"/>
              <a:ea typeface="Calibri"/>
              <a:cs typeface="Calibri"/>
              <a:sym typeface="Calibri"/>
            </a:endParaRPr>
          </a:p>
        </p:txBody>
      </p:sp>
      <p:pic>
        <p:nvPicPr>
          <p:cNvPr id="207" name="Google Shape;207;ge0037e6ebd_0_1168"/>
          <p:cNvPicPr preferRelativeResize="0"/>
          <p:nvPr/>
        </p:nvPicPr>
        <p:blipFill>
          <a:blip r:embed="rId3">
            <a:alphaModFix/>
          </a:blip>
          <a:stretch>
            <a:fillRect/>
          </a:stretch>
        </p:blipFill>
        <p:spPr>
          <a:xfrm>
            <a:off x="1487125" y="2433133"/>
            <a:ext cx="6169725" cy="3624292"/>
          </a:xfrm>
          <a:prstGeom prst="rect">
            <a:avLst/>
          </a:prstGeom>
          <a:noFill/>
          <a:ln>
            <a:noFill/>
          </a:ln>
        </p:spPr>
      </p:pic>
      <p:sp>
        <p:nvSpPr>
          <p:cNvPr id="208" name="Google Shape;208;ge0037e6ebd_0_116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7" descr="Questions"/>
          <p:cNvSpPr/>
          <p:nvPr/>
        </p:nvSpPr>
        <p:spPr>
          <a:xfrm>
            <a:off x="2286000" y="12074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e0037e6ebd_0_244"/>
          <p:cNvSpPr txBox="1"/>
          <p:nvPr/>
        </p:nvSpPr>
        <p:spPr>
          <a:xfrm>
            <a:off x="761775" y="573025"/>
            <a:ext cx="7752300" cy="94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_______</a:t>
            </a:r>
            <a:r>
              <a:rPr lang="en-US" sz="4000">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221" name="Google Shape;221;ge0037e6ebd_0_244" descr="dreamstime_energy.worker.jpg"/>
          <p:cNvPicPr preferRelativeResize="0"/>
          <p:nvPr/>
        </p:nvPicPr>
        <p:blipFill rotWithShape="1">
          <a:blip r:embed="rId3">
            <a:alphaModFix/>
          </a:blip>
          <a:srcRect/>
          <a:stretch/>
        </p:blipFill>
        <p:spPr>
          <a:xfrm>
            <a:off x="2338944" y="2628655"/>
            <a:ext cx="4466106" cy="2977787"/>
          </a:xfrm>
          <a:prstGeom prst="rect">
            <a:avLst/>
          </a:prstGeom>
          <a:noFill/>
          <a:ln>
            <a:noFill/>
          </a:ln>
        </p:spPr>
      </p:pic>
      <p:sp>
        <p:nvSpPr>
          <p:cNvPr id="222" name="Google Shape;222;ge0037e6ebd_0_24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e0037e6ebd_0_251"/>
          <p:cNvSpPr txBox="1"/>
          <p:nvPr/>
        </p:nvSpPr>
        <p:spPr>
          <a:xfrm>
            <a:off x="849600" y="580100"/>
            <a:ext cx="7752300" cy="94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Energy is the ability to do </a:t>
            </a:r>
            <a:r>
              <a:rPr lang="en-US" sz="4000" u="sng">
                <a:solidFill>
                  <a:srgbClr val="FF0000"/>
                </a:solidFill>
                <a:latin typeface="Calibri"/>
                <a:ea typeface="Calibri"/>
                <a:cs typeface="Calibri"/>
                <a:sym typeface="Calibri"/>
              </a:rPr>
              <a:t>work</a:t>
            </a:r>
            <a:r>
              <a:rPr lang="en-US" sz="4000">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229" name="Google Shape;229;ge0037e6ebd_0_251" descr="dreamstime_energy.worker.jpg"/>
          <p:cNvPicPr preferRelativeResize="0"/>
          <p:nvPr/>
        </p:nvPicPr>
        <p:blipFill rotWithShape="1">
          <a:blip r:embed="rId3">
            <a:alphaModFix/>
          </a:blip>
          <a:srcRect/>
          <a:stretch/>
        </p:blipFill>
        <p:spPr>
          <a:xfrm>
            <a:off x="2338944" y="2527830"/>
            <a:ext cx="4466106" cy="2977787"/>
          </a:xfrm>
          <a:prstGeom prst="rect">
            <a:avLst/>
          </a:prstGeom>
          <a:noFill/>
          <a:ln>
            <a:noFill/>
          </a:ln>
        </p:spPr>
      </p:pic>
      <p:sp>
        <p:nvSpPr>
          <p:cNvPr id="230" name="Google Shape;230;ge0037e6ebd_0_25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e0037e6ebd_0_333"/>
          <p:cNvSpPr txBox="1"/>
          <p:nvPr/>
        </p:nvSpPr>
        <p:spPr>
          <a:xfrm>
            <a:off x="808504" y="619562"/>
            <a:ext cx="7527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electromagnetic spectrum?</a:t>
            </a:r>
            <a:endParaRPr/>
          </a:p>
        </p:txBody>
      </p:sp>
      <p:sp>
        <p:nvSpPr>
          <p:cNvPr id="237" name="Google Shape;237;ge0037e6ebd_0_333"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ge0037e6ebd_0_333" descr="spectrum.jpg"/>
          <p:cNvPicPr preferRelativeResize="0"/>
          <p:nvPr/>
        </p:nvPicPr>
        <p:blipFill rotWithShape="1">
          <a:blip r:embed="rId4">
            <a:alphaModFix/>
          </a:blip>
          <a:srcRect t="-2377" b="-2377"/>
          <a:stretch/>
        </p:blipFill>
        <p:spPr>
          <a:xfrm>
            <a:off x="922558" y="1700760"/>
            <a:ext cx="7298884" cy="40141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e0037e6ebd_0_675"/>
          <p:cNvSpPr txBox="1">
            <a:spLocks noGrp="1"/>
          </p:cNvSpPr>
          <p:nvPr>
            <p:ph type="title"/>
          </p:nvPr>
        </p:nvSpPr>
        <p:spPr>
          <a:xfrm>
            <a:off x="457212" y="221775"/>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US" sz="3600"/>
              <a:t>What is the atmosphere made up of?</a:t>
            </a:r>
            <a:endParaRPr sz="3600"/>
          </a:p>
        </p:txBody>
      </p:sp>
      <p:sp>
        <p:nvSpPr>
          <p:cNvPr id="245" name="Google Shape;245;ge0037e6ebd_0_67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46" name="Google Shape;246;ge0037e6ebd_0_675" descr="Layers of Atmosphere and Their Charchterstics - Leverage Edu"/>
          <p:cNvPicPr preferRelativeResize="0"/>
          <p:nvPr/>
        </p:nvPicPr>
        <p:blipFill rotWithShape="1">
          <a:blip r:embed="rId4">
            <a:alphaModFix/>
          </a:blip>
          <a:srcRect r="24477"/>
          <a:stretch/>
        </p:blipFill>
        <p:spPr>
          <a:xfrm rot="-5400000">
            <a:off x="1891762" y="1824466"/>
            <a:ext cx="5360464" cy="44410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e0037e6ebd_0_840"/>
          <p:cNvSpPr txBox="1"/>
          <p:nvPr/>
        </p:nvSpPr>
        <p:spPr>
          <a:xfrm>
            <a:off x="630450" y="747250"/>
            <a:ext cx="78831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600">
                <a:solidFill>
                  <a:schemeClr val="dk1"/>
                </a:solidFill>
                <a:latin typeface="Calibri"/>
                <a:ea typeface="Calibri"/>
                <a:cs typeface="Calibri"/>
                <a:sym typeface="Calibri"/>
              </a:rPr>
              <a:t>What is radiation?</a:t>
            </a:r>
            <a:endParaRPr sz="3600" i="0" u="none" strike="noStrike" cap="none">
              <a:solidFill>
                <a:srgbClr val="000000"/>
              </a:solidFill>
              <a:latin typeface="Calibri"/>
              <a:ea typeface="Calibri"/>
              <a:cs typeface="Calibri"/>
              <a:sym typeface="Calibri"/>
            </a:endParaRPr>
          </a:p>
        </p:txBody>
      </p:sp>
      <p:sp>
        <p:nvSpPr>
          <p:cNvPr id="253" name="Google Shape;253;ge0037e6ebd_0_84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ge0037e6ebd_0_840" descr="Radiation from the Sun and greenhouse effect | Astronomy, Science and no  flat Earth!"/>
          <p:cNvPicPr preferRelativeResize="0"/>
          <p:nvPr/>
        </p:nvPicPr>
        <p:blipFill rotWithShape="1">
          <a:blip r:embed="rId4">
            <a:alphaModFix/>
          </a:blip>
          <a:srcRect t="10960"/>
          <a:stretch/>
        </p:blipFill>
        <p:spPr>
          <a:xfrm>
            <a:off x="1903872" y="2151588"/>
            <a:ext cx="5336256" cy="35588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867149" y="613200"/>
            <a:ext cx="74097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latin typeface="Calibri"/>
                <a:ea typeface="Calibri"/>
                <a:cs typeface="Calibri"/>
                <a:sym typeface="Calibri"/>
              </a:rPr>
              <a:t>Solar Radiation</a:t>
            </a:r>
            <a:endParaRPr sz="1800" b="0" i="0" u="none" strike="noStrike" cap="none">
              <a:solidFill>
                <a:srgbClr val="000000"/>
              </a:solidFill>
              <a:latin typeface="Calibri"/>
              <a:ea typeface="Calibri"/>
              <a:cs typeface="Calibri"/>
              <a:sym typeface="Calibri"/>
            </a:endParaRPr>
          </a:p>
        </p:txBody>
      </p:sp>
      <p:sp>
        <p:nvSpPr>
          <p:cNvPr id="120" name="Google Shape;120;p2"/>
          <p:cNvSpPr/>
          <p:nvPr/>
        </p:nvSpPr>
        <p:spPr>
          <a:xfrm>
            <a:off x="170823"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1" name="Google Shape;121;p2"/>
          <p:cNvSpPr txBox="1"/>
          <p:nvPr/>
        </p:nvSpPr>
        <p:spPr>
          <a:xfrm>
            <a:off x="366765" y="367994"/>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122" name="Google Shape;122;p2"/>
          <p:cNvPicPr preferRelativeResize="0"/>
          <p:nvPr/>
        </p:nvPicPr>
        <p:blipFill rotWithShape="1">
          <a:blip r:embed="rId3">
            <a:alphaModFix/>
          </a:blip>
          <a:srcRect b="8692"/>
          <a:stretch/>
        </p:blipFill>
        <p:spPr>
          <a:xfrm>
            <a:off x="1403400" y="2552550"/>
            <a:ext cx="6337200" cy="3568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e0037e6ebd_0_1004"/>
          <p:cNvSpPr txBox="1"/>
          <p:nvPr/>
        </p:nvSpPr>
        <p:spPr>
          <a:xfrm>
            <a:off x="639300" y="426211"/>
            <a:ext cx="7865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absorption?</a:t>
            </a:r>
            <a:endParaRPr sz="1400" b="0" i="0" u="none" strike="noStrike" cap="none">
              <a:solidFill>
                <a:srgbClr val="000000"/>
              </a:solidFill>
              <a:latin typeface="Arial"/>
              <a:ea typeface="Arial"/>
              <a:cs typeface="Arial"/>
              <a:sym typeface="Arial"/>
            </a:endParaRPr>
          </a:p>
        </p:txBody>
      </p:sp>
      <p:sp>
        <p:nvSpPr>
          <p:cNvPr id="261" name="Google Shape;261;ge0037e6ebd_0_100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ge0037e6ebd_0_1004" descr="sunnywindow.jpg"/>
          <p:cNvPicPr preferRelativeResize="0"/>
          <p:nvPr/>
        </p:nvPicPr>
        <p:blipFill rotWithShape="1">
          <a:blip r:embed="rId4">
            <a:alphaModFix/>
          </a:blip>
          <a:srcRect l="-18756" r="-18756"/>
          <a:stretch/>
        </p:blipFill>
        <p:spPr>
          <a:xfrm>
            <a:off x="726017" y="1517008"/>
            <a:ext cx="7691968" cy="423028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e0037e6ebd_0_108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9" name="Google Shape;269;ge0037e6ebd_0_1086"/>
          <p:cNvPicPr preferRelativeResize="0"/>
          <p:nvPr/>
        </p:nvPicPr>
        <p:blipFill>
          <a:blip r:embed="rId4">
            <a:alphaModFix/>
          </a:blip>
          <a:stretch>
            <a:fillRect/>
          </a:stretch>
        </p:blipFill>
        <p:spPr>
          <a:xfrm>
            <a:off x="1487125" y="2080033"/>
            <a:ext cx="6169725" cy="3624292"/>
          </a:xfrm>
          <a:prstGeom prst="rect">
            <a:avLst/>
          </a:prstGeom>
          <a:noFill/>
          <a:ln>
            <a:noFill/>
          </a:ln>
        </p:spPr>
      </p:pic>
      <p:sp>
        <p:nvSpPr>
          <p:cNvPr id="270" name="Google Shape;270;ge0037e6ebd_0_1086"/>
          <p:cNvSpPr txBox="1"/>
          <p:nvPr/>
        </p:nvSpPr>
        <p:spPr>
          <a:xfrm>
            <a:off x="1117050" y="599350"/>
            <a:ext cx="6909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emission?</a:t>
            </a:r>
            <a:endParaRPr sz="36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9"/>
          <p:cNvSpPr txBox="1"/>
          <p:nvPr/>
        </p:nvSpPr>
        <p:spPr>
          <a:xfrm>
            <a:off x="1694092" y="910275"/>
            <a:ext cx="57558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latin typeface="Calibri"/>
                <a:ea typeface="Calibri"/>
                <a:cs typeface="Calibri"/>
                <a:sym typeface="Calibri"/>
              </a:rPr>
              <a:t>Solar Radiation</a:t>
            </a:r>
            <a:endParaRPr sz="6600" b="1" i="0" u="none" strike="noStrike" cap="none">
              <a:solidFill>
                <a:srgbClr val="000000"/>
              </a:solidFill>
              <a:latin typeface="Calibri"/>
              <a:ea typeface="Calibri"/>
              <a:cs typeface="Calibri"/>
              <a:sym typeface="Calibri"/>
            </a:endParaRPr>
          </a:p>
        </p:txBody>
      </p:sp>
      <p:sp>
        <p:nvSpPr>
          <p:cNvPr id="277" name="Google Shape;277;p9" descr="Artificial Intelligence"/>
          <p:cNvSpPr/>
          <p:nvPr/>
        </p:nvSpPr>
        <p:spPr>
          <a:xfrm>
            <a:off x="1582234" y="2488453"/>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9" descr="Blog"/>
          <p:cNvPicPr preferRelativeResize="0"/>
          <p:nvPr/>
        </p:nvPicPr>
        <p:blipFill rotWithShape="1">
          <a:blip r:embed="rId4">
            <a:alphaModFix/>
          </a:blip>
          <a:srcRect/>
          <a:stretch/>
        </p:blipFill>
        <p:spPr>
          <a:xfrm>
            <a:off x="4721451" y="2615745"/>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0" descr="Artificial Intelligence"/>
          <p:cNvSpPr/>
          <p:nvPr/>
        </p:nvSpPr>
        <p:spPr>
          <a:xfrm>
            <a:off x="2"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10" descr="Blog"/>
          <p:cNvPicPr preferRelativeResize="0"/>
          <p:nvPr/>
        </p:nvPicPr>
        <p:blipFill rotWithShape="1">
          <a:blip r:embed="rId4">
            <a:alphaModFix/>
          </a:blip>
          <a:srcRect/>
          <a:stretch/>
        </p:blipFill>
        <p:spPr>
          <a:xfrm>
            <a:off x="735231" y="135870"/>
            <a:ext cx="463492" cy="463492"/>
          </a:xfrm>
          <a:prstGeom prst="rect">
            <a:avLst/>
          </a:prstGeom>
          <a:noFill/>
          <a:ln>
            <a:noFill/>
          </a:ln>
        </p:spPr>
      </p:pic>
      <p:sp>
        <p:nvSpPr>
          <p:cNvPr id="286" name="Google Shape;286;p10"/>
          <p:cNvSpPr txBox="1"/>
          <p:nvPr/>
        </p:nvSpPr>
        <p:spPr>
          <a:xfrm>
            <a:off x="1198725" y="428800"/>
            <a:ext cx="7515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Solar Radiation:</a:t>
            </a:r>
            <a:r>
              <a:rPr lang="en-US" sz="3600">
                <a:latin typeface="Calibri"/>
                <a:ea typeface="Calibri"/>
                <a:cs typeface="Calibri"/>
                <a:sym typeface="Calibri"/>
              </a:rPr>
              <a:t> electromagnetic radiation emitted from the sun </a:t>
            </a:r>
            <a:endParaRPr sz="3600">
              <a:latin typeface="Calibri"/>
              <a:ea typeface="Calibri"/>
              <a:cs typeface="Calibri"/>
              <a:sym typeface="Calibri"/>
            </a:endParaRPr>
          </a:p>
        </p:txBody>
      </p:sp>
      <p:pic>
        <p:nvPicPr>
          <p:cNvPr id="287" name="Google Shape;287;p10"/>
          <p:cNvPicPr preferRelativeResize="0"/>
          <p:nvPr/>
        </p:nvPicPr>
        <p:blipFill rotWithShape="1">
          <a:blip r:embed="rId5">
            <a:alphaModFix/>
          </a:blip>
          <a:srcRect b="8692"/>
          <a:stretch/>
        </p:blipFill>
        <p:spPr>
          <a:xfrm>
            <a:off x="1403400" y="2552550"/>
            <a:ext cx="6337200" cy="3568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e0037e6ebd_0_61" descr="Questions"/>
          <p:cNvSpPr/>
          <p:nvPr/>
        </p:nvSpPr>
        <p:spPr>
          <a:xfrm>
            <a:off x="2286000" y="12074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e0037e6ebd_0_6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 name="Google Shape;300;ge0037e6ebd_0_66"/>
          <p:cNvPicPr preferRelativeResize="0"/>
          <p:nvPr/>
        </p:nvPicPr>
        <p:blipFill rotWithShape="1">
          <a:blip r:embed="rId4">
            <a:alphaModFix/>
          </a:blip>
          <a:srcRect b="8692"/>
          <a:stretch/>
        </p:blipFill>
        <p:spPr>
          <a:xfrm>
            <a:off x="1403400" y="2180550"/>
            <a:ext cx="6337200" cy="3568650"/>
          </a:xfrm>
          <a:prstGeom prst="rect">
            <a:avLst/>
          </a:prstGeom>
          <a:noFill/>
          <a:ln>
            <a:noFill/>
          </a:ln>
        </p:spPr>
      </p:pic>
      <p:sp>
        <p:nvSpPr>
          <p:cNvPr id="301" name="Google Shape;301;ge0037e6ebd_0_66"/>
          <p:cNvSpPr txBox="1"/>
          <p:nvPr/>
        </p:nvSpPr>
        <p:spPr>
          <a:xfrm>
            <a:off x="1057950" y="752550"/>
            <a:ext cx="7028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solar radiation?</a:t>
            </a:r>
            <a:endParaRPr sz="36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1"/>
          <p:cNvPicPr preferRelativeResize="0"/>
          <p:nvPr/>
        </p:nvPicPr>
        <p:blipFill rotWithShape="1">
          <a:blip r:embed="rId3">
            <a:alphaModFix/>
          </a:blip>
          <a:srcRect/>
          <a:stretch/>
        </p:blipFill>
        <p:spPr>
          <a:xfrm>
            <a:off x="0" y="411215"/>
            <a:ext cx="9143998" cy="6035568"/>
          </a:xfrm>
          <a:prstGeom prst="rect">
            <a:avLst/>
          </a:prstGeom>
          <a:noFill/>
          <a:ln>
            <a:noFill/>
          </a:ln>
        </p:spPr>
      </p:pic>
      <p:sp>
        <p:nvSpPr>
          <p:cNvPr id="308" name="Google Shape;308;p11"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e0037e6ebd_0_1366"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e0037e6ebd_0_1366"/>
          <p:cNvSpPr txBox="1"/>
          <p:nvPr/>
        </p:nvSpPr>
        <p:spPr>
          <a:xfrm>
            <a:off x="854250" y="318675"/>
            <a:ext cx="7926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The sun is the ultimate source of energy on Earth.</a:t>
            </a:r>
            <a:endParaRPr sz="3600">
              <a:latin typeface="Calibri"/>
              <a:ea typeface="Calibri"/>
              <a:cs typeface="Calibri"/>
              <a:sym typeface="Calibri"/>
            </a:endParaRPr>
          </a:p>
        </p:txBody>
      </p:sp>
      <p:pic>
        <p:nvPicPr>
          <p:cNvPr id="316" name="Google Shape;316;ge0037e6ebd_0_1366"/>
          <p:cNvPicPr preferRelativeResize="0"/>
          <p:nvPr/>
        </p:nvPicPr>
        <p:blipFill rotWithShape="1">
          <a:blip r:embed="rId4">
            <a:alphaModFix/>
          </a:blip>
          <a:srcRect b="8692"/>
          <a:stretch/>
        </p:blipFill>
        <p:spPr>
          <a:xfrm>
            <a:off x="1403400" y="2180550"/>
            <a:ext cx="6337200" cy="3568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e0037e6ebd_0_42"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ge0037e6ebd_0_42"/>
          <p:cNvSpPr txBox="1"/>
          <p:nvPr/>
        </p:nvSpPr>
        <p:spPr>
          <a:xfrm>
            <a:off x="506050" y="420550"/>
            <a:ext cx="82638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The solar radiation given off by the sun falls in the infrared, visible, and ultraviolet parts of the electromagnetic spectrum.</a:t>
            </a:r>
            <a:endParaRPr sz="3600">
              <a:latin typeface="Calibri"/>
              <a:ea typeface="Calibri"/>
              <a:cs typeface="Calibri"/>
              <a:sym typeface="Calibri"/>
            </a:endParaRPr>
          </a:p>
        </p:txBody>
      </p:sp>
      <p:pic>
        <p:nvPicPr>
          <p:cNvPr id="324" name="Google Shape;324;ge0037e6ebd_0_42" descr="spectrum.jpg"/>
          <p:cNvPicPr preferRelativeResize="0"/>
          <p:nvPr/>
        </p:nvPicPr>
        <p:blipFill rotWithShape="1">
          <a:blip r:embed="rId4">
            <a:alphaModFix/>
          </a:blip>
          <a:srcRect t="-2377" b="-2377"/>
          <a:stretch/>
        </p:blipFill>
        <p:spPr>
          <a:xfrm>
            <a:off x="587456" y="2267648"/>
            <a:ext cx="7969086" cy="43826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e0d4e471fd_0_0"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 name="Google Shape;331;ge0d4e471fd_0_0"/>
          <p:cNvPicPr preferRelativeResize="0"/>
          <p:nvPr/>
        </p:nvPicPr>
        <p:blipFill>
          <a:blip r:embed="rId4">
            <a:alphaModFix/>
          </a:blip>
          <a:stretch>
            <a:fillRect/>
          </a:stretch>
        </p:blipFill>
        <p:spPr>
          <a:xfrm>
            <a:off x="629025" y="800350"/>
            <a:ext cx="7885949" cy="5257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2" y="83364"/>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893825" y="254925"/>
            <a:ext cx="793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0000"/>
                </a:solidFill>
                <a:latin typeface="Calibri"/>
                <a:ea typeface="Calibri"/>
                <a:cs typeface="Calibri"/>
                <a:sym typeface="Calibri"/>
              </a:rPr>
              <a:t>Big Question: </a:t>
            </a:r>
            <a:r>
              <a:rPr lang="en-US" sz="3000" i="0" u="none" strike="noStrike" cap="none">
                <a:solidFill>
                  <a:srgbClr val="000000"/>
                </a:solidFill>
                <a:latin typeface="Calibri"/>
                <a:ea typeface="Calibri"/>
                <a:cs typeface="Calibri"/>
                <a:sym typeface="Calibri"/>
              </a:rPr>
              <a:t>How does the </a:t>
            </a:r>
            <a:r>
              <a:rPr lang="en-US" sz="3000">
                <a:latin typeface="Calibri"/>
                <a:ea typeface="Calibri"/>
                <a:cs typeface="Calibri"/>
                <a:sym typeface="Calibri"/>
              </a:rPr>
              <a:t>Sun provide energy on Earth?</a:t>
            </a:r>
            <a:endParaRPr sz="3000" i="0" u="none" strike="noStrike" cap="none">
              <a:solidFill>
                <a:srgbClr val="000000"/>
              </a:solidFill>
              <a:latin typeface="Calibri"/>
              <a:ea typeface="Calibri"/>
              <a:cs typeface="Calibri"/>
              <a:sym typeface="Calibri"/>
            </a:endParaRPr>
          </a:p>
        </p:txBody>
      </p:sp>
      <p:pic>
        <p:nvPicPr>
          <p:cNvPr id="130" name="Google Shape;130;p3"/>
          <p:cNvPicPr preferRelativeResize="0"/>
          <p:nvPr/>
        </p:nvPicPr>
        <p:blipFill>
          <a:blip r:embed="rId4">
            <a:alphaModFix/>
          </a:blip>
          <a:stretch>
            <a:fillRect/>
          </a:stretch>
        </p:blipFill>
        <p:spPr>
          <a:xfrm>
            <a:off x="1343025" y="1553444"/>
            <a:ext cx="6457950" cy="4848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e0037e6ebd_0_32"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e0037e6ebd_0_32"/>
          <p:cNvSpPr txBox="1"/>
          <p:nvPr/>
        </p:nvSpPr>
        <p:spPr>
          <a:xfrm>
            <a:off x="779550" y="274975"/>
            <a:ext cx="75849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radiation that reaches the ground on Earth is absorbed, scattered, and reflected by the atmosphere.</a:t>
            </a:r>
            <a:endParaRPr sz="3600">
              <a:latin typeface="Calibri"/>
              <a:ea typeface="Calibri"/>
              <a:cs typeface="Calibri"/>
              <a:sym typeface="Calibri"/>
            </a:endParaRPr>
          </a:p>
        </p:txBody>
      </p:sp>
      <p:pic>
        <p:nvPicPr>
          <p:cNvPr id="339" name="Google Shape;339;ge0037e6ebd_0_32"/>
          <p:cNvPicPr preferRelativeResize="0"/>
          <p:nvPr/>
        </p:nvPicPr>
        <p:blipFill>
          <a:blip r:embed="rId4">
            <a:alphaModFix/>
          </a:blip>
          <a:stretch>
            <a:fillRect/>
          </a:stretch>
        </p:blipFill>
        <p:spPr>
          <a:xfrm>
            <a:off x="2471977" y="2332350"/>
            <a:ext cx="4200025" cy="4155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e0037e6ebd_0_0"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e0037e6ebd_0_0"/>
          <p:cNvSpPr txBox="1"/>
          <p:nvPr/>
        </p:nvSpPr>
        <p:spPr>
          <a:xfrm>
            <a:off x="903600" y="372025"/>
            <a:ext cx="7336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radiation can be captured and turned into useful forms of energy.</a:t>
            </a:r>
            <a:endParaRPr sz="3600">
              <a:latin typeface="Calibri"/>
              <a:ea typeface="Calibri"/>
              <a:cs typeface="Calibri"/>
              <a:sym typeface="Calibri"/>
            </a:endParaRPr>
          </a:p>
        </p:txBody>
      </p:sp>
      <p:pic>
        <p:nvPicPr>
          <p:cNvPr id="347" name="Google Shape;347;ge0037e6ebd_0_0"/>
          <p:cNvPicPr preferRelativeResize="0"/>
          <p:nvPr/>
        </p:nvPicPr>
        <p:blipFill>
          <a:blip r:embed="rId4">
            <a:alphaModFix/>
          </a:blip>
          <a:stretch>
            <a:fillRect/>
          </a:stretch>
        </p:blipFill>
        <p:spPr>
          <a:xfrm>
            <a:off x="903600" y="2027700"/>
            <a:ext cx="7336800" cy="4279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e0037e6ebd_0_51" descr="Questions"/>
          <p:cNvSpPr/>
          <p:nvPr/>
        </p:nvSpPr>
        <p:spPr>
          <a:xfrm>
            <a:off x="2286000" y="1207494"/>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e0037e6ebd_0_1374"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ge0037e6ebd_0_1374"/>
          <p:cNvPicPr preferRelativeResize="0"/>
          <p:nvPr/>
        </p:nvPicPr>
        <p:blipFill rotWithShape="1">
          <a:blip r:embed="rId4">
            <a:alphaModFix/>
          </a:blip>
          <a:srcRect b="8692"/>
          <a:stretch/>
        </p:blipFill>
        <p:spPr>
          <a:xfrm>
            <a:off x="1403400" y="2180550"/>
            <a:ext cx="6337200" cy="3568650"/>
          </a:xfrm>
          <a:prstGeom prst="rect">
            <a:avLst/>
          </a:prstGeom>
          <a:noFill/>
          <a:ln>
            <a:noFill/>
          </a:ln>
        </p:spPr>
      </p:pic>
      <p:sp>
        <p:nvSpPr>
          <p:cNvPr id="361" name="Google Shape;361;ge0037e6ebd_0_1374"/>
          <p:cNvSpPr txBox="1"/>
          <p:nvPr/>
        </p:nvSpPr>
        <p:spPr>
          <a:xfrm>
            <a:off x="930750" y="360100"/>
            <a:ext cx="7836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the ultimate source of energy on Earth?</a:t>
            </a:r>
            <a:endParaRPr sz="36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e0037e6ebd_0_73"/>
          <p:cNvSpPr txBox="1"/>
          <p:nvPr/>
        </p:nvSpPr>
        <p:spPr>
          <a:xfrm>
            <a:off x="758850" y="396400"/>
            <a:ext cx="796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parts of the electromagnetic spectrum does solar radiation exist?</a:t>
            </a:r>
            <a:endParaRPr sz="3600">
              <a:latin typeface="Calibri"/>
              <a:ea typeface="Calibri"/>
              <a:cs typeface="Calibri"/>
              <a:sym typeface="Calibri"/>
            </a:endParaRPr>
          </a:p>
        </p:txBody>
      </p:sp>
      <p:pic>
        <p:nvPicPr>
          <p:cNvPr id="368" name="Google Shape;368;ge0037e6ebd_0_73" descr="spectrum.jpg"/>
          <p:cNvPicPr preferRelativeResize="0"/>
          <p:nvPr/>
        </p:nvPicPr>
        <p:blipFill rotWithShape="1">
          <a:blip r:embed="rId3">
            <a:alphaModFix/>
          </a:blip>
          <a:srcRect t="-2377" b="-2377"/>
          <a:stretch/>
        </p:blipFill>
        <p:spPr>
          <a:xfrm>
            <a:off x="587456" y="2267648"/>
            <a:ext cx="7969086" cy="4382691"/>
          </a:xfrm>
          <a:prstGeom prst="rect">
            <a:avLst/>
          </a:prstGeom>
          <a:noFill/>
          <a:ln>
            <a:noFill/>
          </a:ln>
        </p:spPr>
      </p:pic>
      <p:sp>
        <p:nvSpPr>
          <p:cNvPr id="369" name="Google Shape;369;ge0037e6ebd_0_73"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0037e6ebd_0_80"/>
          <p:cNvSpPr txBox="1"/>
          <p:nvPr/>
        </p:nvSpPr>
        <p:spPr>
          <a:xfrm>
            <a:off x="849600" y="225200"/>
            <a:ext cx="79836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radiation that reaches the ground on Earth is absorbed, scattered, and reflected by ______.</a:t>
            </a:r>
            <a:endParaRPr sz="3600">
              <a:latin typeface="Calibri"/>
              <a:ea typeface="Calibri"/>
              <a:cs typeface="Calibri"/>
              <a:sym typeface="Calibri"/>
            </a:endParaRPr>
          </a:p>
        </p:txBody>
      </p:sp>
      <p:pic>
        <p:nvPicPr>
          <p:cNvPr id="376" name="Google Shape;376;ge0037e6ebd_0_80"/>
          <p:cNvPicPr preferRelativeResize="0"/>
          <p:nvPr/>
        </p:nvPicPr>
        <p:blipFill>
          <a:blip r:embed="rId3">
            <a:alphaModFix/>
          </a:blip>
          <a:stretch>
            <a:fillRect/>
          </a:stretch>
        </p:blipFill>
        <p:spPr>
          <a:xfrm>
            <a:off x="2471977" y="2332350"/>
            <a:ext cx="4200025" cy="4155225"/>
          </a:xfrm>
          <a:prstGeom prst="rect">
            <a:avLst/>
          </a:prstGeom>
          <a:noFill/>
          <a:ln>
            <a:noFill/>
          </a:ln>
        </p:spPr>
      </p:pic>
      <p:sp>
        <p:nvSpPr>
          <p:cNvPr id="377" name="Google Shape;377;ge0037e6ebd_0_80"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ge0037e6ebd_0_97"/>
          <p:cNvPicPr preferRelativeResize="0"/>
          <p:nvPr/>
        </p:nvPicPr>
        <p:blipFill>
          <a:blip r:embed="rId3">
            <a:alphaModFix/>
          </a:blip>
          <a:stretch>
            <a:fillRect/>
          </a:stretch>
        </p:blipFill>
        <p:spPr>
          <a:xfrm>
            <a:off x="2471977" y="2332350"/>
            <a:ext cx="4200025" cy="4155225"/>
          </a:xfrm>
          <a:prstGeom prst="rect">
            <a:avLst/>
          </a:prstGeom>
          <a:noFill/>
          <a:ln>
            <a:noFill/>
          </a:ln>
        </p:spPr>
      </p:pic>
      <p:sp>
        <p:nvSpPr>
          <p:cNvPr id="384" name="Google Shape;384;ge0037e6ebd_0_97"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e0037e6ebd_0_97"/>
          <p:cNvSpPr txBox="1"/>
          <p:nvPr/>
        </p:nvSpPr>
        <p:spPr>
          <a:xfrm>
            <a:off x="779550" y="274975"/>
            <a:ext cx="80934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radiation that reaches the ground on Earth is absorbed, scattered, and reflected by </a:t>
            </a:r>
            <a:r>
              <a:rPr lang="en-US" sz="3600" u="sng">
                <a:solidFill>
                  <a:srgbClr val="FF0000"/>
                </a:solidFill>
                <a:latin typeface="Calibri"/>
                <a:ea typeface="Calibri"/>
                <a:cs typeface="Calibri"/>
                <a:sym typeface="Calibri"/>
              </a:rPr>
              <a:t>the atmosphere</a:t>
            </a:r>
            <a:r>
              <a:rPr lang="en-US" sz="3600">
                <a:latin typeface="Calibri"/>
                <a:ea typeface="Calibri"/>
                <a:cs typeface="Calibri"/>
                <a:sym typeface="Calibri"/>
              </a:rPr>
              <a:t>.</a:t>
            </a:r>
            <a:endParaRPr sz="36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e0037e6ebd_0_87"/>
          <p:cNvSpPr txBox="1"/>
          <p:nvPr/>
        </p:nvSpPr>
        <p:spPr>
          <a:xfrm>
            <a:off x="903600" y="372025"/>
            <a:ext cx="7890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one way humans use solar radiation?</a:t>
            </a:r>
            <a:endParaRPr sz="3600">
              <a:latin typeface="Calibri"/>
              <a:ea typeface="Calibri"/>
              <a:cs typeface="Calibri"/>
              <a:sym typeface="Calibri"/>
            </a:endParaRPr>
          </a:p>
        </p:txBody>
      </p:sp>
      <p:sp>
        <p:nvSpPr>
          <p:cNvPr id="392" name="Google Shape;392;ge0037e6ebd_0_8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 name="Google Shape;393;ge0037e6ebd_0_87"/>
          <p:cNvPicPr preferRelativeResize="0"/>
          <p:nvPr/>
        </p:nvPicPr>
        <p:blipFill rotWithShape="1">
          <a:blip r:embed="rId4">
            <a:alphaModFix/>
          </a:blip>
          <a:srcRect b="8692"/>
          <a:stretch/>
        </p:blipFill>
        <p:spPr>
          <a:xfrm>
            <a:off x="1403400" y="2180550"/>
            <a:ext cx="6337200" cy="35686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2" descr="Artificial Intelligence"/>
          <p:cNvSpPr/>
          <p:nvPr/>
        </p:nvSpPr>
        <p:spPr>
          <a:xfrm>
            <a:off x="1168980" y="1430222"/>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12" descr="Comment Like"/>
          <p:cNvPicPr preferRelativeResize="0"/>
          <p:nvPr/>
        </p:nvPicPr>
        <p:blipFill rotWithShape="1">
          <a:blip r:embed="rId4">
            <a:alphaModFix/>
          </a:blip>
          <a:srcRect/>
          <a:stretch/>
        </p:blipFill>
        <p:spPr>
          <a:xfrm>
            <a:off x="4841628" y="2294406"/>
            <a:ext cx="3133385" cy="31333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3" descr="Artificial Intelligence"/>
          <p:cNvSpPr/>
          <p:nvPr/>
        </p:nvSpPr>
        <p:spPr>
          <a:xfrm>
            <a:off x="2"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 name="Google Shape;407;p13"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408" name="Google Shape;408;p13"/>
          <p:cNvPicPr preferRelativeResize="0"/>
          <p:nvPr/>
        </p:nvPicPr>
        <p:blipFill>
          <a:blip r:embed="rId5">
            <a:alphaModFix/>
          </a:blip>
          <a:stretch>
            <a:fillRect/>
          </a:stretch>
        </p:blipFill>
        <p:spPr>
          <a:xfrm>
            <a:off x="214313" y="776295"/>
            <a:ext cx="8715375" cy="5305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descr="Rewind"/>
          <p:cNvSpPr/>
          <p:nvPr/>
        </p:nvSpPr>
        <p:spPr>
          <a:xfrm>
            <a:off x="1828800" y="1101889"/>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dfce6691eb_0_3"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5" name="Google Shape;415;gdfce6691eb_0_3"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416" name="Google Shape;416;gdfce6691eb_0_3"/>
          <p:cNvPicPr preferRelativeResize="0"/>
          <p:nvPr/>
        </p:nvPicPr>
        <p:blipFill>
          <a:blip r:embed="rId5">
            <a:alphaModFix/>
          </a:blip>
          <a:stretch>
            <a:fillRect/>
          </a:stretch>
        </p:blipFill>
        <p:spPr>
          <a:xfrm>
            <a:off x="152400" y="942977"/>
            <a:ext cx="8839200" cy="4972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e0d4e471fd_0_6" descr="Artificial Intelligence"/>
          <p:cNvSpPr/>
          <p:nvPr/>
        </p:nvSpPr>
        <p:spPr>
          <a:xfrm>
            <a:off x="2" y="2"/>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ge0d4e471fd_0_6" descr="Comment Like"/>
          <p:cNvPicPr preferRelativeResize="0"/>
          <p:nvPr/>
        </p:nvPicPr>
        <p:blipFill rotWithShape="1">
          <a:blip r:embed="rId4">
            <a:alphaModFix/>
          </a:blip>
          <a:srcRect/>
          <a:stretch/>
        </p:blipFill>
        <p:spPr>
          <a:xfrm>
            <a:off x="735231" y="146272"/>
            <a:ext cx="571056" cy="571056"/>
          </a:xfrm>
          <a:prstGeom prst="rect">
            <a:avLst/>
          </a:prstGeom>
          <a:noFill/>
          <a:ln>
            <a:noFill/>
          </a:ln>
        </p:spPr>
      </p:pic>
      <p:pic>
        <p:nvPicPr>
          <p:cNvPr id="424" name="Google Shape;424;ge0d4e471fd_0_6"/>
          <p:cNvPicPr preferRelativeResize="0"/>
          <p:nvPr/>
        </p:nvPicPr>
        <p:blipFill>
          <a:blip r:embed="rId5">
            <a:alphaModFix/>
          </a:blip>
          <a:stretch>
            <a:fillRect/>
          </a:stretch>
        </p:blipFill>
        <p:spPr>
          <a:xfrm>
            <a:off x="850611" y="771925"/>
            <a:ext cx="7442775" cy="5314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6" descr="Artificial Intelligence"/>
          <p:cNvSpPr/>
          <p:nvPr/>
        </p:nvSpPr>
        <p:spPr>
          <a:xfrm>
            <a:off x="1061805" y="1430247"/>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1" name="Google Shape;431;p16" descr="Comment Dislike"/>
          <p:cNvPicPr preferRelativeResize="0"/>
          <p:nvPr/>
        </p:nvPicPr>
        <p:blipFill rotWithShape="1">
          <a:blip r:embed="rId4">
            <a:alphaModFix/>
          </a:blip>
          <a:srcRect/>
          <a:stretch/>
        </p:blipFill>
        <p:spPr>
          <a:xfrm>
            <a:off x="4734453" y="2013078"/>
            <a:ext cx="3347724" cy="33477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dfce6691eb_0_1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gdfce6691eb_0_19" descr="Comment Dislike"/>
          <p:cNvPicPr preferRelativeResize="0"/>
          <p:nvPr/>
        </p:nvPicPr>
        <p:blipFill rotWithShape="1">
          <a:blip r:embed="rId4">
            <a:alphaModFix/>
          </a:blip>
          <a:srcRect/>
          <a:stretch/>
        </p:blipFill>
        <p:spPr>
          <a:xfrm>
            <a:off x="604600" y="159010"/>
            <a:ext cx="545579" cy="545579"/>
          </a:xfrm>
          <a:prstGeom prst="rect">
            <a:avLst/>
          </a:prstGeom>
          <a:noFill/>
          <a:ln>
            <a:noFill/>
          </a:ln>
        </p:spPr>
      </p:pic>
      <p:pic>
        <p:nvPicPr>
          <p:cNvPr id="439" name="Google Shape;439;gdfce6691eb_0_19"/>
          <p:cNvPicPr preferRelativeResize="0"/>
          <p:nvPr/>
        </p:nvPicPr>
        <p:blipFill>
          <a:blip r:embed="rId5">
            <a:alphaModFix/>
          </a:blip>
          <a:stretch>
            <a:fillRect/>
          </a:stretch>
        </p:blipFill>
        <p:spPr>
          <a:xfrm>
            <a:off x="1238588" y="928925"/>
            <a:ext cx="6666824" cy="5000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dfce6691eb_0_2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dfce6691eb_0_26" descr="Comment Dislike"/>
          <p:cNvPicPr preferRelativeResize="0"/>
          <p:nvPr/>
        </p:nvPicPr>
        <p:blipFill rotWithShape="1">
          <a:blip r:embed="rId4">
            <a:alphaModFix/>
          </a:blip>
          <a:srcRect/>
          <a:stretch/>
        </p:blipFill>
        <p:spPr>
          <a:xfrm>
            <a:off x="604600" y="159010"/>
            <a:ext cx="545579" cy="545579"/>
          </a:xfrm>
          <a:prstGeom prst="rect">
            <a:avLst/>
          </a:prstGeom>
          <a:noFill/>
          <a:ln>
            <a:noFill/>
          </a:ln>
        </p:spPr>
      </p:pic>
      <p:pic>
        <p:nvPicPr>
          <p:cNvPr id="447" name="Google Shape;447;gdfce6691eb_0_26"/>
          <p:cNvPicPr preferRelativeResize="0"/>
          <p:nvPr/>
        </p:nvPicPr>
        <p:blipFill>
          <a:blip r:embed="rId5">
            <a:alphaModFix/>
          </a:blip>
          <a:stretch>
            <a:fillRect/>
          </a:stretch>
        </p:blipFill>
        <p:spPr>
          <a:xfrm>
            <a:off x="914400" y="990600"/>
            <a:ext cx="7315200" cy="4876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4" descr="Questions"/>
          <p:cNvSpPr/>
          <p:nvPr/>
        </p:nvSpPr>
        <p:spPr>
          <a:xfrm>
            <a:off x="1905000" y="908540"/>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5" descr="Questions"/>
          <p:cNvSpPr/>
          <p:nvPr/>
        </p:nvSpPr>
        <p:spPr>
          <a:xfrm>
            <a:off x="2" y="2"/>
            <a:ext cx="849543" cy="84954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15"/>
          <p:cNvPicPr preferRelativeResize="0"/>
          <p:nvPr/>
        </p:nvPicPr>
        <p:blipFill>
          <a:blip r:embed="rId4">
            <a:alphaModFix/>
          </a:blip>
          <a:stretch>
            <a:fillRect/>
          </a:stretch>
        </p:blipFill>
        <p:spPr>
          <a:xfrm>
            <a:off x="1153122" y="1935449"/>
            <a:ext cx="6837774" cy="4162450"/>
          </a:xfrm>
          <a:prstGeom prst="rect">
            <a:avLst/>
          </a:prstGeom>
          <a:noFill/>
          <a:ln>
            <a:noFill/>
          </a:ln>
        </p:spPr>
      </p:pic>
      <p:sp>
        <p:nvSpPr>
          <p:cNvPr id="461" name="Google Shape;461;p15"/>
          <p:cNvSpPr txBox="1"/>
          <p:nvPr/>
        </p:nvSpPr>
        <p:spPr>
          <a:xfrm>
            <a:off x="903600" y="315800"/>
            <a:ext cx="7336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are solar panels and solar radiation connected?</a:t>
            </a:r>
            <a:endParaRPr sz="36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e0037e6ebd_0_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ge0037e6ebd_0_7"/>
          <p:cNvSpPr txBox="1"/>
          <p:nvPr/>
        </p:nvSpPr>
        <p:spPr>
          <a:xfrm>
            <a:off x="903600" y="315800"/>
            <a:ext cx="73368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Provide another example of how solar radiation is used by humans and/or other life.</a:t>
            </a:r>
            <a:endParaRPr sz="3600">
              <a:latin typeface="Calibri"/>
              <a:ea typeface="Calibri"/>
              <a:cs typeface="Calibri"/>
              <a:sym typeface="Calibri"/>
            </a:endParaRPr>
          </a:p>
        </p:txBody>
      </p:sp>
      <p:pic>
        <p:nvPicPr>
          <p:cNvPr id="469" name="Google Shape;469;ge0037e6ebd_0_7"/>
          <p:cNvPicPr preferRelativeResize="0"/>
          <p:nvPr/>
        </p:nvPicPr>
        <p:blipFill rotWithShape="1">
          <a:blip r:embed="rId4">
            <a:alphaModFix/>
          </a:blip>
          <a:srcRect t="7258" b="5183"/>
          <a:stretch/>
        </p:blipFill>
        <p:spPr>
          <a:xfrm>
            <a:off x="1366575" y="2524775"/>
            <a:ext cx="6410850" cy="36772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e0d4e471fd_0_27"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ge0d4e471fd_0_27"/>
          <p:cNvSpPr txBox="1"/>
          <p:nvPr/>
        </p:nvSpPr>
        <p:spPr>
          <a:xfrm>
            <a:off x="1195050" y="456025"/>
            <a:ext cx="6753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part of the water cycle is caused by solar radiation?</a:t>
            </a:r>
            <a:endParaRPr sz="3600">
              <a:latin typeface="Calibri"/>
              <a:ea typeface="Calibri"/>
              <a:cs typeface="Calibri"/>
              <a:sym typeface="Calibri"/>
            </a:endParaRPr>
          </a:p>
        </p:txBody>
      </p:sp>
      <p:pic>
        <p:nvPicPr>
          <p:cNvPr id="477" name="Google Shape;477;ge0d4e471fd_0_27"/>
          <p:cNvPicPr preferRelativeResize="0"/>
          <p:nvPr/>
        </p:nvPicPr>
        <p:blipFill>
          <a:blip r:embed="rId4">
            <a:alphaModFix/>
          </a:blip>
          <a:stretch>
            <a:fillRect/>
          </a:stretch>
        </p:blipFill>
        <p:spPr>
          <a:xfrm>
            <a:off x="1570650" y="1940975"/>
            <a:ext cx="6002700" cy="42859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e0037e6ebd_0_15"/>
          <p:cNvPicPr preferRelativeResize="0"/>
          <p:nvPr/>
        </p:nvPicPr>
        <p:blipFill>
          <a:blip r:embed="rId3">
            <a:alphaModFix/>
          </a:blip>
          <a:stretch>
            <a:fillRect/>
          </a:stretch>
        </p:blipFill>
        <p:spPr>
          <a:xfrm>
            <a:off x="1543949" y="1953050"/>
            <a:ext cx="6056100" cy="4542102"/>
          </a:xfrm>
          <a:prstGeom prst="rect">
            <a:avLst/>
          </a:prstGeom>
          <a:noFill/>
          <a:ln>
            <a:noFill/>
          </a:ln>
        </p:spPr>
      </p:pic>
      <p:sp>
        <p:nvSpPr>
          <p:cNvPr id="484" name="Google Shape;484;ge0037e6ebd_0_15"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e0037e6ebd_0_15"/>
          <p:cNvSpPr txBox="1"/>
          <p:nvPr/>
        </p:nvSpPr>
        <p:spPr>
          <a:xfrm>
            <a:off x="903600" y="331425"/>
            <a:ext cx="8008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a lamp an example of solar radiation? Explain your answer.</a:t>
            </a:r>
            <a:endParaRPr sz="3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e0037e6ebd_0_593"/>
          <p:cNvSpPr txBox="1">
            <a:spLocks noGrp="1"/>
          </p:cNvSpPr>
          <p:nvPr>
            <p:ph type="title"/>
          </p:nvPr>
        </p:nvSpPr>
        <p:spPr>
          <a:xfrm>
            <a:off x="891300" y="127250"/>
            <a:ext cx="7361400" cy="1672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600" b="1" u="sng"/>
              <a:t>Atmosphere</a:t>
            </a:r>
            <a:r>
              <a:rPr lang="en-US" sz="3600"/>
              <a:t>: the layers of gas surrounding the surface of a planet </a:t>
            </a:r>
            <a:endParaRPr sz="3600"/>
          </a:p>
        </p:txBody>
      </p:sp>
      <p:pic>
        <p:nvPicPr>
          <p:cNvPr id="143" name="Google Shape;143;ge0037e6ebd_0_593" descr="Layers of Atmosphere and Their Charchterstics - Leverage Edu"/>
          <p:cNvPicPr preferRelativeResize="0"/>
          <p:nvPr/>
        </p:nvPicPr>
        <p:blipFill rotWithShape="1">
          <a:blip r:embed="rId3">
            <a:alphaModFix/>
          </a:blip>
          <a:srcRect r="24477"/>
          <a:stretch/>
        </p:blipFill>
        <p:spPr>
          <a:xfrm rot="-5400000">
            <a:off x="2180047" y="2209707"/>
            <a:ext cx="4783904" cy="3963409"/>
          </a:xfrm>
          <a:prstGeom prst="rect">
            <a:avLst/>
          </a:prstGeom>
          <a:noFill/>
          <a:ln>
            <a:noFill/>
          </a:ln>
        </p:spPr>
      </p:pic>
      <p:sp>
        <p:nvSpPr>
          <p:cNvPr id="144" name="Google Shape;144;ge0037e6ebd_0_59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e0037e6ebd_0_106"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2" name="Google Shape;492;ge0037e6ebd_0_106"/>
          <p:cNvPicPr preferRelativeResize="0"/>
          <p:nvPr/>
        </p:nvPicPr>
        <p:blipFill rotWithShape="1">
          <a:blip r:embed="rId4">
            <a:alphaModFix/>
          </a:blip>
          <a:srcRect b="8692"/>
          <a:stretch/>
        </p:blipFill>
        <p:spPr>
          <a:xfrm>
            <a:off x="1403400" y="2180550"/>
            <a:ext cx="6337200" cy="3568650"/>
          </a:xfrm>
          <a:prstGeom prst="rect">
            <a:avLst/>
          </a:prstGeom>
          <a:noFill/>
          <a:ln>
            <a:noFill/>
          </a:ln>
        </p:spPr>
      </p:pic>
      <p:sp>
        <p:nvSpPr>
          <p:cNvPr id="493" name="Google Shape;493;ge0037e6ebd_0_106"/>
          <p:cNvSpPr txBox="1"/>
          <p:nvPr/>
        </p:nvSpPr>
        <p:spPr>
          <a:xfrm>
            <a:off x="1057950" y="752550"/>
            <a:ext cx="7028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solar radiation?</a:t>
            </a:r>
            <a:endParaRPr sz="36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e0037e6ebd_0_1382"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ge0037e6ebd_0_1382"/>
          <p:cNvPicPr preferRelativeResize="0"/>
          <p:nvPr/>
        </p:nvPicPr>
        <p:blipFill rotWithShape="1">
          <a:blip r:embed="rId4">
            <a:alphaModFix/>
          </a:blip>
          <a:srcRect b="8692"/>
          <a:stretch/>
        </p:blipFill>
        <p:spPr>
          <a:xfrm>
            <a:off x="1403400" y="2180550"/>
            <a:ext cx="6337200" cy="3568650"/>
          </a:xfrm>
          <a:prstGeom prst="rect">
            <a:avLst/>
          </a:prstGeom>
          <a:noFill/>
          <a:ln>
            <a:noFill/>
          </a:ln>
        </p:spPr>
      </p:pic>
      <p:sp>
        <p:nvSpPr>
          <p:cNvPr id="501" name="Google Shape;501;ge0037e6ebd_0_1382"/>
          <p:cNvSpPr txBox="1"/>
          <p:nvPr/>
        </p:nvSpPr>
        <p:spPr>
          <a:xfrm>
            <a:off x="999325" y="478800"/>
            <a:ext cx="7741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is the ultimate source of energy on Earth?</a:t>
            </a:r>
            <a:endParaRPr sz="36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e0037e6ebd_0_113"/>
          <p:cNvSpPr txBox="1"/>
          <p:nvPr/>
        </p:nvSpPr>
        <p:spPr>
          <a:xfrm>
            <a:off x="679725" y="422800"/>
            <a:ext cx="79692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What parts of the electromagnetic spectrum does solar radiation exist?</a:t>
            </a:r>
            <a:endParaRPr sz="3600">
              <a:latin typeface="Calibri"/>
              <a:ea typeface="Calibri"/>
              <a:cs typeface="Calibri"/>
              <a:sym typeface="Calibri"/>
            </a:endParaRPr>
          </a:p>
        </p:txBody>
      </p:sp>
      <p:pic>
        <p:nvPicPr>
          <p:cNvPr id="508" name="Google Shape;508;ge0037e6ebd_0_113" descr="spectrum.jpg"/>
          <p:cNvPicPr preferRelativeResize="0"/>
          <p:nvPr/>
        </p:nvPicPr>
        <p:blipFill rotWithShape="1">
          <a:blip r:embed="rId3">
            <a:alphaModFix/>
          </a:blip>
          <a:srcRect t="-2377" b="-2377"/>
          <a:stretch/>
        </p:blipFill>
        <p:spPr>
          <a:xfrm>
            <a:off x="587456" y="2267648"/>
            <a:ext cx="7969086" cy="4382691"/>
          </a:xfrm>
          <a:prstGeom prst="rect">
            <a:avLst/>
          </a:prstGeom>
          <a:noFill/>
          <a:ln>
            <a:noFill/>
          </a:ln>
        </p:spPr>
      </p:pic>
      <p:sp>
        <p:nvSpPr>
          <p:cNvPr id="509" name="Google Shape;509;ge0037e6ebd_0_113"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e0037e6ebd_0_120"/>
          <p:cNvSpPr txBox="1"/>
          <p:nvPr/>
        </p:nvSpPr>
        <p:spPr>
          <a:xfrm>
            <a:off x="849600" y="291150"/>
            <a:ext cx="79704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radiation that reaches the ground on Earth is absorbed, scattered, and reflected by ______.</a:t>
            </a:r>
            <a:endParaRPr sz="3600">
              <a:latin typeface="Calibri"/>
              <a:ea typeface="Calibri"/>
              <a:cs typeface="Calibri"/>
              <a:sym typeface="Calibri"/>
            </a:endParaRPr>
          </a:p>
        </p:txBody>
      </p:sp>
      <p:pic>
        <p:nvPicPr>
          <p:cNvPr id="516" name="Google Shape;516;ge0037e6ebd_0_120"/>
          <p:cNvPicPr preferRelativeResize="0"/>
          <p:nvPr/>
        </p:nvPicPr>
        <p:blipFill>
          <a:blip r:embed="rId3">
            <a:alphaModFix/>
          </a:blip>
          <a:stretch>
            <a:fillRect/>
          </a:stretch>
        </p:blipFill>
        <p:spPr>
          <a:xfrm>
            <a:off x="2471977" y="2332350"/>
            <a:ext cx="4200025" cy="4155225"/>
          </a:xfrm>
          <a:prstGeom prst="rect">
            <a:avLst/>
          </a:prstGeom>
          <a:noFill/>
          <a:ln>
            <a:noFill/>
          </a:ln>
        </p:spPr>
      </p:pic>
      <p:sp>
        <p:nvSpPr>
          <p:cNvPr id="517" name="Google Shape;517;ge0037e6ebd_0_120"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ge0037e6ebd_0_127"/>
          <p:cNvPicPr preferRelativeResize="0"/>
          <p:nvPr/>
        </p:nvPicPr>
        <p:blipFill>
          <a:blip r:embed="rId3">
            <a:alphaModFix/>
          </a:blip>
          <a:stretch>
            <a:fillRect/>
          </a:stretch>
        </p:blipFill>
        <p:spPr>
          <a:xfrm>
            <a:off x="2471977" y="2332350"/>
            <a:ext cx="4200025" cy="4155225"/>
          </a:xfrm>
          <a:prstGeom prst="rect">
            <a:avLst/>
          </a:prstGeom>
          <a:noFill/>
          <a:ln>
            <a:noFill/>
          </a:ln>
        </p:spPr>
      </p:pic>
      <p:sp>
        <p:nvSpPr>
          <p:cNvPr id="524" name="Google Shape;524;ge0037e6ebd_0_127"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e0037e6ebd_0_127"/>
          <p:cNvSpPr txBox="1"/>
          <p:nvPr/>
        </p:nvSpPr>
        <p:spPr>
          <a:xfrm>
            <a:off x="779550" y="274975"/>
            <a:ext cx="80010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Solar radiation that reaches the ground on Earth is absorbed, scattered, and reflected by </a:t>
            </a:r>
            <a:r>
              <a:rPr lang="en-US" sz="3600" u="sng">
                <a:solidFill>
                  <a:srgbClr val="FF0000"/>
                </a:solidFill>
                <a:latin typeface="Calibri"/>
                <a:ea typeface="Calibri"/>
                <a:cs typeface="Calibri"/>
                <a:sym typeface="Calibri"/>
              </a:rPr>
              <a:t>the atmosphere</a:t>
            </a:r>
            <a:r>
              <a:rPr lang="en-US" sz="3600">
                <a:latin typeface="Calibri"/>
                <a:ea typeface="Calibri"/>
                <a:cs typeface="Calibri"/>
                <a:sym typeface="Calibri"/>
              </a:rPr>
              <a:t>.</a:t>
            </a:r>
            <a:endParaRPr sz="36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e0037e6ebd_0_141" descr="Questions"/>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ge0037e6ebd_0_141"/>
          <p:cNvPicPr preferRelativeResize="0"/>
          <p:nvPr/>
        </p:nvPicPr>
        <p:blipFill>
          <a:blip r:embed="rId4">
            <a:alphaModFix/>
          </a:blip>
          <a:stretch>
            <a:fillRect/>
          </a:stretch>
        </p:blipFill>
        <p:spPr>
          <a:xfrm>
            <a:off x="1153122" y="1935449"/>
            <a:ext cx="6837774" cy="4162450"/>
          </a:xfrm>
          <a:prstGeom prst="rect">
            <a:avLst/>
          </a:prstGeom>
          <a:noFill/>
          <a:ln>
            <a:noFill/>
          </a:ln>
        </p:spPr>
      </p:pic>
      <p:sp>
        <p:nvSpPr>
          <p:cNvPr id="533" name="Google Shape;533;ge0037e6ebd_0_141"/>
          <p:cNvSpPr txBox="1"/>
          <p:nvPr/>
        </p:nvSpPr>
        <p:spPr>
          <a:xfrm>
            <a:off x="903600" y="315800"/>
            <a:ext cx="7837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are solar panels and solar radiation connected?</a:t>
            </a:r>
            <a:endParaRPr sz="360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e0037e6ebd_0_155"/>
          <p:cNvPicPr preferRelativeResize="0"/>
          <p:nvPr/>
        </p:nvPicPr>
        <p:blipFill>
          <a:blip r:embed="rId3">
            <a:alphaModFix/>
          </a:blip>
          <a:stretch>
            <a:fillRect/>
          </a:stretch>
        </p:blipFill>
        <p:spPr>
          <a:xfrm>
            <a:off x="1543949" y="1953050"/>
            <a:ext cx="6056100" cy="4542102"/>
          </a:xfrm>
          <a:prstGeom prst="rect">
            <a:avLst/>
          </a:prstGeom>
          <a:noFill/>
          <a:ln>
            <a:noFill/>
          </a:ln>
        </p:spPr>
      </p:pic>
      <p:sp>
        <p:nvSpPr>
          <p:cNvPr id="540" name="Google Shape;540;ge0037e6ebd_0_155"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e0037e6ebd_0_155"/>
          <p:cNvSpPr txBox="1"/>
          <p:nvPr/>
        </p:nvSpPr>
        <p:spPr>
          <a:xfrm>
            <a:off x="903600" y="331425"/>
            <a:ext cx="7336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Is a lamp an example of solar radiation? Explain your answer.</a:t>
            </a:r>
            <a:endParaRPr sz="36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0"/>
          <p:cNvSpPr txBox="1"/>
          <p:nvPr/>
        </p:nvSpPr>
        <p:spPr>
          <a:xfrm>
            <a:off x="2585398" y="372006"/>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a:p>
        </p:txBody>
      </p:sp>
      <p:sp>
        <p:nvSpPr>
          <p:cNvPr id="548" name="Google Shape;548;p20" descr="Rewind"/>
          <p:cNvSpPr/>
          <p:nvPr/>
        </p:nvSpPr>
        <p:spPr>
          <a:xfrm>
            <a:off x="1928396" y="129540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e0037e6ebd_0_22"/>
          <p:cNvSpPr txBox="1"/>
          <p:nvPr/>
        </p:nvSpPr>
        <p:spPr>
          <a:xfrm>
            <a:off x="849600" y="402425"/>
            <a:ext cx="79044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a:latin typeface="Calibri"/>
                <a:ea typeface="Calibri"/>
                <a:cs typeface="Calibri"/>
                <a:sym typeface="Calibri"/>
              </a:rPr>
              <a:t>Solar Radiation:</a:t>
            </a:r>
            <a:r>
              <a:rPr lang="en-US" sz="3600">
                <a:latin typeface="Calibri"/>
                <a:ea typeface="Calibri"/>
                <a:cs typeface="Calibri"/>
                <a:sym typeface="Calibri"/>
              </a:rPr>
              <a:t> electromagnetic radiation emitted from the sun </a:t>
            </a:r>
            <a:endParaRPr sz="3600">
              <a:latin typeface="Calibri"/>
              <a:ea typeface="Calibri"/>
              <a:cs typeface="Calibri"/>
              <a:sym typeface="Calibri"/>
            </a:endParaRPr>
          </a:p>
        </p:txBody>
      </p:sp>
      <p:pic>
        <p:nvPicPr>
          <p:cNvPr id="555" name="Google Shape;555;ge0037e6ebd_0_22"/>
          <p:cNvPicPr preferRelativeResize="0"/>
          <p:nvPr/>
        </p:nvPicPr>
        <p:blipFill rotWithShape="1">
          <a:blip r:embed="rId3">
            <a:alphaModFix/>
          </a:blip>
          <a:srcRect b="8692"/>
          <a:stretch/>
        </p:blipFill>
        <p:spPr>
          <a:xfrm>
            <a:off x="1403400" y="2552550"/>
            <a:ext cx="6337200" cy="3568650"/>
          </a:xfrm>
          <a:prstGeom prst="rect">
            <a:avLst/>
          </a:prstGeom>
          <a:noFill/>
          <a:ln>
            <a:noFill/>
          </a:ln>
        </p:spPr>
      </p:pic>
      <p:sp>
        <p:nvSpPr>
          <p:cNvPr id="556" name="Google Shape;556;ge0037e6ebd_0_22" descr="Rewind"/>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3" descr="Lightbulb and gear"/>
          <p:cNvSpPr/>
          <p:nvPr/>
        </p:nvSpPr>
        <p:spPr>
          <a:xfrm>
            <a:off x="2" y="83364"/>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3" name="Google Shape;563;p23"/>
          <p:cNvPicPr preferRelativeResize="0"/>
          <p:nvPr/>
        </p:nvPicPr>
        <p:blipFill>
          <a:blip r:embed="rId4">
            <a:alphaModFix/>
          </a:blip>
          <a:stretch>
            <a:fillRect/>
          </a:stretch>
        </p:blipFill>
        <p:spPr>
          <a:xfrm>
            <a:off x="1343025" y="1553444"/>
            <a:ext cx="6457950" cy="4848225"/>
          </a:xfrm>
          <a:prstGeom prst="rect">
            <a:avLst/>
          </a:prstGeom>
          <a:noFill/>
          <a:ln>
            <a:noFill/>
          </a:ln>
        </p:spPr>
      </p:pic>
      <p:sp>
        <p:nvSpPr>
          <p:cNvPr id="564" name="Google Shape;564;p23"/>
          <p:cNvSpPr txBox="1"/>
          <p:nvPr/>
        </p:nvSpPr>
        <p:spPr>
          <a:xfrm>
            <a:off x="933400" y="254925"/>
            <a:ext cx="7873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0000"/>
                </a:solidFill>
                <a:latin typeface="Calibri"/>
                <a:ea typeface="Calibri"/>
                <a:cs typeface="Calibri"/>
                <a:sym typeface="Calibri"/>
              </a:rPr>
              <a:t>Big Question: </a:t>
            </a:r>
            <a:r>
              <a:rPr lang="en-US" sz="3000" i="0" u="none" strike="noStrike" cap="none">
                <a:solidFill>
                  <a:srgbClr val="000000"/>
                </a:solidFill>
                <a:latin typeface="Calibri"/>
                <a:ea typeface="Calibri"/>
                <a:cs typeface="Calibri"/>
                <a:sym typeface="Calibri"/>
              </a:rPr>
              <a:t>How does the </a:t>
            </a:r>
            <a:r>
              <a:rPr lang="en-US" sz="3000">
                <a:latin typeface="Calibri"/>
                <a:ea typeface="Calibri"/>
                <a:cs typeface="Calibri"/>
                <a:sym typeface="Calibri"/>
              </a:rPr>
              <a:t>Sun provide energy on Earth?</a:t>
            </a:r>
            <a:endParaRPr sz="300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e0037e6ebd_0_162" descr="dreamstime_energy.worker.jpg"/>
          <p:cNvPicPr preferRelativeResize="0"/>
          <p:nvPr/>
        </p:nvPicPr>
        <p:blipFill rotWithShape="1">
          <a:blip r:embed="rId3">
            <a:alphaModFix/>
          </a:blip>
          <a:srcRect/>
          <a:stretch/>
        </p:blipFill>
        <p:spPr>
          <a:xfrm>
            <a:off x="1342501" y="1787000"/>
            <a:ext cx="6459000" cy="4306549"/>
          </a:xfrm>
          <a:prstGeom prst="rect">
            <a:avLst/>
          </a:prstGeom>
          <a:noFill/>
          <a:ln>
            <a:noFill/>
          </a:ln>
        </p:spPr>
      </p:pic>
      <p:sp>
        <p:nvSpPr>
          <p:cNvPr id="151" name="Google Shape;151;ge0037e6ebd_0_162"/>
          <p:cNvSpPr txBox="1"/>
          <p:nvPr/>
        </p:nvSpPr>
        <p:spPr>
          <a:xfrm>
            <a:off x="647101" y="572475"/>
            <a:ext cx="78498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600" b="1" i="0" u="sng" strike="noStrike" cap="none">
                <a:solidFill>
                  <a:srgbClr val="0C0C0C"/>
                </a:solidFill>
                <a:latin typeface="Calibri"/>
                <a:ea typeface="Calibri"/>
                <a:cs typeface="Calibri"/>
                <a:sym typeface="Calibri"/>
              </a:rPr>
              <a:t>Energy:</a:t>
            </a:r>
            <a:r>
              <a:rPr lang="en-US" sz="3600">
                <a:solidFill>
                  <a:srgbClr val="0C0C0C"/>
                </a:solidFill>
              </a:rPr>
              <a:t> </a:t>
            </a:r>
            <a:r>
              <a:rPr lang="en-US" sz="3600">
                <a:solidFill>
                  <a:srgbClr val="0C0C0C"/>
                </a:solidFill>
                <a:latin typeface="Calibri"/>
                <a:ea typeface="Calibri"/>
                <a:cs typeface="Calibri"/>
                <a:sym typeface="Calibri"/>
              </a:rPr>
              <a:t>t</a:t>
            </a:r>
            <a:r>
              <a:rPr lang="en-US" sz="3600" b="0" i="0" u="none" strike="noStrike" cap="none">
                <a:solidFill>
                  <a:srgbClr val="0C0C0C"/>
                </a:solidFill>
                <a:latin typeface="Calibri"/>
                <a:ea typeface="Calibri"/>
                <a:cs typeface="Calibri"/>
                <a:sym typeface="Calibri"/>
              </a:rPr>
              <a:t>he ability to do work</a:t>
            </a:r>
            <a:endParaRPr sz="3600" b="0" i="0" u="none" strike="noStrike" cap="none">
              <a:solidFill>
                <a:srgbClr val="0C0C0C"/>
              </a:solidFill>
              <a:latin typeface="Calibri"/>
              <a:ea typeface="Calibri"/>
              <a:cs typeface="Calibri"/>
              <a:sym typeface="Calibri"/>
            </a:endParaRPr>
          </a:p>
        </p:txBody>
      </p:sp>
      <p:sp>
        <p:nvSpPr>
          <p:cNvPr id="152" name="Google Shape;152;ge0037e6ebd_0_16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e0d4e471fd_0_14"/>
          <p:cNvSpPr txBox="1">
            <a:spLocks noGrp="1"/>
          </p:cNvSpPr>
          <p:nvPr>
            <p:ph type="title"/>
          </p:nvPr>
        </p:nvSpPr>
        <p:spPr>
          <a:xfrm>
            <a:off x="457200" y="26190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571" name="Google Shape;571;ge0d4e471fd_0_14"/>
          <p:cNvSpPr txBox="1">
            <a:spLocks noGrp="1"/>
          </p:cNvSpPr>
          <p:nvPr>
            <p:ph type="body" idx="1"/>
          </p:nvPr>
        </p:nvSpPr>
        <p:spPr>
          <a:xfrm>
            <a:off x="2128950" y="1538652"/>
            <a:ext cx="4886100" cy="828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000"/>
              <a:buFont typeface="Calibri"/>
              <a:buNone/>
            </a:pPr>
            <a:r>
              <a:rPr lang="en-US" sz="3000" u="sng">
                <a:hlinkClick r:id="rId3"/>
              </a:rPr>
              <a:t>Solar Energy and the Water Cycle</a:t>
            </a:r>
            <a:endParaRPr sz="3000"/>
          </a:p>
          <a:p>
            <a:pPr marL="0" lvl="0" indent="0" algn="l" rtl="0">
              <a:lnSpc>
                <a:spcPct val="80000"/>
              </a:lnSpc>
              <a:spcBef>
                <a:spcPts val="0"/>
              </a:spcBef>
              <a:spcAft>
                <a:spcPts val="0"/>
              </a:spcAft>
              <a:buClr>
                <a:schemeClr val="dk1"/>
              </a:buClr>
              <a:buSzPts val="1250"/>
              <a:buNone/>
            </a:pPr>
            <a:endParaRPr sz="1350"/>
          </a:p>
          <a:p>
            <a:pPr marL="0" lvl="0" indent="0" algn="l" rtl="0">
              <a:lnSpc>
                <a:spcPct val="80000"/>
              </a:lnSpc>
              <a:spcBef>
                <a:spcPts val="0"/>
              </a:spcBef>
              <a:spcAft>
                <a:spcPts val="0"/>
              </a:spcAft>
              <a:buClr>
                <a:schemeClr val="dk1"/>
              </a:buClr>
              <a:buSzPts val="1250"/>
              <a:buNone/>
            </a:pPr>
            <a:endParaRPr sz="1350"/>
          </a:p>
        </p:txBody>
      </p:sp>
      <p:sp>
        <p:nvSpPr>
          <p:cNvPr id="572" name="Google Shape;572;ge0d4e471fd_0_14"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e0d4e471fd_0_14"/>
          <p:cNvSpPr txBox="1"/>
          <p:nvPr/>
        </p:nvSpPr>
        <p:spPr>
          <a:xfrm>
            <a:off x="779675" y="2598563"/>
            <a:ext cx="3315300" cy="3083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500"/>
              </a:spcBef>
              <a:spcAft>
                <a:spcPts val="0"/>
              </a:spcAft>
              <a:buNone/>
            </a:pPr>
            <a:r>
              <a:rPr lang="en-US" sz="1800" b="1" i="1">
                <a:solidFill>
                  <a:schemeClr val="dk1"/>
                </a:solidFill>
                <a:latin typeface="Calibri"/>
                <a:ea typeface="Calibri"/>
                <a:cs typeface="Calibri"/>
                <a:sym typeface="Calibri"/>
              </a:rPr>
              <a:t>Materials:</a:t>
            </a:r>
            <a:r>
              <a:rPr lang="en-US" sz="1800" i="1">
                <a:solidFill>
                  <a:schemeClr val="dk1"/>
                </a:solidFill>
                <a:latin typeface="Calibri"/>
                <a:ea typeface="Calibri"/>
                <a:cs typeface="Calibri"/>
                <a:sym typeface="Calibri"/>
              </a:rPr>
              <a:t> insulated cup, aquarium, water, food color, sand, small jar, ziplock, heat lamp</a:t>
            </a:r>
            <a:endParaRPr sz="1800" i="1">
              <a:solidFill>
                <a:schemeClr val="dk1"/>
              </a:solidFill>
              <a:latin typeface="Calibri"/>
              <a:ea typeface="Calibri"/>
              <a:cs typeface="Calibri"/>
              <a:sym typeface="Calibri"/>
            </a:endParaRPr>
          </a:p>
          <a:p>
            <a:pPr marL="0" lvl="0" indent="0" algn="l" rtl="0">
              <a:lnSpc>
                <a:spcPct val="100000"/>
              </a:lnSpc>
              <a:spcBef>
                <a:spcPts val="500"/>
              </a:spcBef>
              <a:spcAft>
                <a:spcPts val="0"/>
              </a:spcAft>
              <a:buNone/>
            </a:pPr>
            <a:endParaRPr sz="1800" i="1">
              <a:solidFill>
                <a:schemeClr val="dk1"/>
              </a:solidFill>
              <a:latin typeface="Calibri"/>
              <a:ea typeface="Calibri"/>
              <a:cs typeface="Calibri"/>
              <a:sym typeface="Calibri"/>
            </a:endParaRPr>
          </a:p>
          <a:p>
            <a:pPr marL="0" lvl="0" indent="0" algn="l" rtl="0">
              <a:lnSpc>
                <a:spcPct val="100000"/>
              </a:lnSpc>
              <a:spcBef>
                <a:spcPts val="500"/>
              </a:spcBef>
              <a:spcAft>
                <a:spcPts val="0"/>
              </a:spcAft>
              <a:buNone/>
            </a:pPr>
            <a:r>
              <a:rPr lang="en-US" sz="1800" i="1">
                <a:solidFill>
                  <a:schemeClr val="dk1"/>
                </a:solidFill>
                <a:latin typeface="Calibri"/>
                <a:ea typeface="Calibri"/>
                <a:cs typeface="Calibri"/>
                <a:sym typeface="Calibri"/>
              </a:rPr>
              <a:t>The teacher will demonstrate a water cycle using a model. The teacher will walk students through each step showing condensation, evaporation, and precipitation.</a:t>
            </a:r>
            <a:endParaRPr sz="1800" i="1">
              <a:solidFill>
                <a:schemeClr val="dk1"/>
              </a:solidFill>
              <a:latin typeface="Calibri"/>
              <a:ea typeface="Calibri"/>
              <a:cs typeface="Calibri"/>
              <a:sym typeface="Calibri"/>
            </a:endParaRPr>
          </a:p>
        </p:txBody>
      </p:sp>
      <p:pic>
        <p:nvPicPr>
          <p:cNvPr id="574" name="Google Shape;574;ge0d4e471fd_0_14"/>
          <p:cNvPicPr preferRelativeResize="0"/>
          <p:nvPr/>
        </p:nvPicPr>
        <p:blipFill>
          <a:blip r:embed="rId5">
            <a:alphaModFix/>
          </a:blip>
          <a:stretch>
            <a:fillRect/>
          </a:stretch>
        </p:blipFill>
        <p:spPr>
          <a:xfrm>
            <a:off x="4094975" y="2887864"/>
            <a:ext cx="4343400" cy="25050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e0037e6ebd_0_1251"/>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581" name="Google Shape;581;ge0037e6ebd_0_1251"/>
          <p:cNvSpPr txBox="1">
            <a:spLocks noGrp="1"/>
          </p:cNvSpPr>
          <p:nvPr>
            <p:ph type="body" idx="1"/>
          </p:nvPr>
        </p:nvSpPr>
        <p:spPr>
          <a:xfrm>
            <a:off x="2128950" y="1306725"/>
            <a:ext cx="4886100" cy="828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000"/>
              <a:buFont typeface="Calibri"/>
              <a:buNone/>
            </a:pPr>
            <a:r>
              <a:rPr lang="en-US" sz="3000" u="sng">
                <a:hlinkClick r:id="rId3"/>
              </a:rPr>
              <a:t>Energy Conversions</a:t>
            </a:r>
            <a:endParaRPr sz="3000"/>
          </a:p>
          <a:p>
            <a:pPr marL="0" lvl="0" indent="0" algn="l" rtl="0">
              <a:lnSpc>
                <a:spcPct val="80000"/>
              </a:lnSpc>
              <a:spcBef>
                <a:spcPts val="0"/>
              </a:spcBef>
              <a:spcAft>
                <a:spcPts val="0"/>
              </a:spcAft>
              <a:buClr>
                <a:schemeClr val="dk1"/>
              </a:buClr>
              <a:buSzPts val="1250"/>
              <a:buNone/>
            </a:pPr>
            <a:endParaRPr sz="1350"/>
          </a:p>
          <a:p>
            <a:pPr marL="0" lvl="0" indent="0" algn="l" rtl="0">
              <a:lnSpc>
                <a:spcPct val="80000"/>
              </a:lnSpc>
              <a:spcBef>
                <a:spcPts val="0"/>
              </a:spcBef>
              <a:spcAft>
                <a:spcPts val="0"/>
              </a:spcAft>
              <a:buClr>
                <a:schemeClr val="dk1"/>
              </a:buClr>
              <a:buSzPts val="1250"/>
              <a:buNone/>
            </a:pPr>
            <a:endParaRPr sz="1350"/>
          </a:p>
        </p:txBody>
      </p:sp>
      <p:sp>
        <p:nvSpPr>
          <p:cNvPr id="582" name="Google Shape;582;ge0037e6ebd_0_1251"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e0037e6ebd_0_1251"/>
          <p:cNvSpPr txBox="1"/>
          <p:nvPr/>
        </p:nvSpPr>
        <p:spPr>
          <a:xfrm>
            <a:off x="457200" y="2662775"/>
            <a:ext cx="2560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latin typeface="Calibri"/>
                <a:ea typeface="Calibri"/>
                <a:cs typeface="Calibri"/>
                <a:sym typeface="Calibri"/>
              </a:rPr>
              <a:t>In this Gizmo, students can discover how living things get energy to move and grow. Students will trace the path of energy and see how energy is converted from one form to another. The energy sources in this Gizmo are renewable.</a:t>
            </a:r>
            <a:endParaRPr sz="1800" i="1">
              <a:latin typeface="Calibri"/>
              <a:ea typeface="Calibri"/>
              <a:cs typeface="Calibri"/>
              <a:sym typeface="Calibri"/>
            </a:endParaRPr>
          </a:p>
        </p:txBody>
      </p:sp>
      <p:pic>
        <p:nvPicPr>
          <p:cNvPr id="584" name="Google Shape;584;ge0037e6ebd_0_1251"/>
          <p:cNvPicPr preferRelativeResize="0"/>
          <p:nvPr/>
        </p:nvPicPr>
        <p:blipFill>
          <a:blip r:embed="rId5">
            <a:alphaModFix/>
          </a:blip>
          <a:stretch>
            <a:fillRect/>
          </a:stretch>
        </p:blipFill>
        <p:spPr>
          <a:xfrm>
            <a:off x="3263625" y="2324175"/>
            <a:ext cx="5423174" cy="36325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e0037e6ebd_0_1335"/>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591" name="Google Shape;591;ge0037e6ebd_0_1335"/>
          <p:cNvSpPr txBox="1">
            <a:spLocks noGrp="1"/>
          </p:cNvSpPr>
          <p:nvPr>
            <p:ph type="body" idx="1"/>
          </p:nvPr>
        </p:nvSpPr>
        <p:spPr>
          <a:xfrm>
            <a:off x="2440350" y="1306725"/>
            <a:ext cx="4263300" cy="828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US" sz="2400" u="sng">
                <a:hlinkClick r:id="rId3"/>
              </a:rPr>
              <a:t>Solar Energy and Diversifying Energy Resources</a:t>
            </a:r>
            <a:endParaRPr sz="2400" u="sng"/>
          </a:p>
          <a:p>
            <a:pPr marL="0" marR="0" lvl="0" indent="0" algn="ctr" rtl="0">
              <a:lnSpc>
                <a:spcPct val="80000"/>
              </a:lnSpc>
              <a:spcBef>
                <a:spcPts val="600"/>
              </a:spcBef>
              <a:spcAft>
                <a:spcPts val="0"/>
              </a:spcAft>
              <a:buClr>
                <a:schemeClr val="dk1"/>
              </a:buClr>
              <a:buSzPts val="2000"/>
              <a:buFont typeface="Calibri"/>
              <a:buNone/>
            </a:pPr>
            <a:endParaRPr sz="3000"/>
          </a:p>
          <a:p>
            <a:pPr marL="0" lvl="0" indent="0" algn="l" rtl="0">
              <a:lnSpc>
                <a:spcPct val="80000"/>
              </a:lnSpc>
              <a:spcBef>
                <a:spcPts val="0"/>
              </a:spcBef>
              <a:spcAft>
                <a:spcPts val="0"/>
              </a:spcAft>
              <a:buClr>
                <a:schemeClr val="dk1"/>
              </a:buClr>
              <a:buSzPts val="1250"/>
              <a:buNone/>
            </a:pPr>
            <a:endParaRPr sz="1350"/>
          </a:p>
          <a:p>
            <a:pPr marL="0" lvl="0" indent="0" algn="l" rtl="0">
              <a:lnSpc>
                <a:spcPct val="80000"/>
              </a:lnSpc>
              <a:spcBef>
                <a:spcPts val="0"/>
              </a:spcBef>
              <a:spcAft>
                <a:spcPts val="0"/>
              </a:spcAft>
              <a:buClr>
                <a:schemeClr val="dk1"/>
              </a:buClr>
              <a:buSzPts val="1250"/>
              <a:buNone/>
            </a:pPr>
            <a:endParaRPr sz="1350"/>
          </a:p>
        </p:txBody>
      </p:sp>
      <p:sp>
        <p:nvSpPr>
          <p:cNvPr id="592" name="Google Shape;592;ge0037e6ebd_0_1335"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e0037e6ebd_0_1335"/>
          <p:cNvSpPr txBox="1"/>
          <p:nvPr/>
        </p:nvSpPr>
        <p:spPr>
          <a:xfrm>
            <a:off x="457200" y="2294013"/>
            <a:ext cx="3562500" cy="3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800" i="1">
                <a:solidFill>
                  <a:schemeClr val="dk1"/>
                </a:solidFill>
                <a:latin typeface="Calibri"/>
                <a:ea typeface="Calibri"/>
                <a:cs typeface="Calibri"/>
                <a:sym typeface="Calibri"/>
              </a:rPr>
              <a:t>Students analyze the benefits and drawbacks of solar energy by investigating a real-world conflict between farmers and environmentalists in California and a company that wants to build a solar farm nearby. Students read a case scenario, identify specific benefits and drawbacks of the solar farm in the scenario, and write a position statement.</a:t>
            </a:r>
            <a:endParaRPr sz="1800" i="1">
              <a:solidFill>
                <a:schemeClr val="dk1"/>
              </a:solidFill>
              <a:latin typeface="Calibri"/>
              <a:ea typeface="Calibri"/>
              <a:cs typeface="Calibri"/>
              <a:sym typeface="Calibri"/>
            </a:endParaRPr>
          </a:p>
        </p:txBody>
      </p:sp>
      <p:pic>
        <p:nvPicPr>
          <p:cNvPr id="594" name="Google Shape;594;ge0037e6ebd_0_1335"/>
          <p:cNvPicPr preferRelativeResize="0"/>
          <p:nvPr/>
        </p:nvPicPr>
        <p:blipFill>
          <a:blip r:embed="rId5">
            <a:alphaModFix/>
          </a:blip>
          <a:stretch>
            <a:fillRect/>
          </a:stretch>
        </p:blipFill>
        <p:spPr>
          <a:xfrm>
            <a:off x="4196350" y="2432939"/>
            <a:ext cx="4490449" cy="33701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e0037e6ebd_0_1344"/>
          <p:cNvSpPr txBox="1">
            <a:spLocks noGrp="1"/>
          </p:cNvSpPr>
          <p:nvPr>
            <p:ph type="title"/>
          </p:nvPr>
        </p:nvSpPr>
        <p:spPr>
          <a:xfrm>
            <a:off x="457200" y="16373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C000"/>
              </a:buClr>
              <a:buSzPts val="4400"/>
              <a:buFont typeface="Calibri"/>
              <a:buNone/>
            </a:pPr>
            <a:r>
              <a:rPr lang="en-US">
                <a:solidFill>
                  <a:srgbClr val="FFC000"/>
                </a:solidFill>
              </a:rPr>
              <a:t>Simulation Activity</a:t>
            </a:r>
            <a:r>
              <a:rPr lang="en-US"/>
              <a:t> </a:t>
            </a:r>
            <a:endParaRPr/>
          </a:p>
        </p:txBody>
      </p:sp>
      <p:sp>
        <p:nvSpPr>
          <p:cNvPr id="601" name="Google Shape;601;ge0037e6ebd_0_1344"/>
          <p:cNvSpPr txBox="1">
            <a:spLocks noGrp="1"/>
          </p:cNvSpPr>
          <p:nvPr>
            <p:ph type="body" idx="1"/>
          </p:nvPr>
        </p:nvSpPr>
        <p:spPr>
          <a:xfrm>
            <a:off x="2128950" y="1580475"/>
            <a:ext cx="4886100" cy="580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US" sz="2400" u="sng">
                <a:hlinkClick r:id="rId3"/>
              </a:rPr>
              <a:t>Using Models to Make Predictions</a:t>
            </a:r>
            <a:endParaRPr sz="2400"/>
          </a:p>
          <a:p>
            <a:pPr marL="0" lvl="0" indent="0" algn="l" rtl="0">
              <a:lnSpc>
                <a:spcPct val="80000"/>
              </a:lnSpc>
              <a:spcBef>
                <a:spcPts val="600"/>
              </a:spcBef>
              <a:spcAft>
                <a:spcPts val="0"/>
              </a:spcAft>
              <a:buClr>
                <a:schemeClr val="dk1"/>
              </a:buClr>
              <a:buSzPts val="1250"/>
              <a:buNone/>
            </a:pPr>
            <a:endParaRPr sz="1350"/>
          </a:p>
        </p:txBody>
      </p:sp>
      <p:sp>
        <p:nvSpPr>
          <p:cNvPr id="602" name="Google Shape;602;ge0037e6ebd_0_1344"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e0037e6ebd_0_1344"/>
          <p:cNvSpPr txBox="1"/>
          <p:nvPr/>
        </p:nvSpPr>
        <p:spPr>
          <a:xfrm>
            <a:off x="457200" y="2737150"/>
            <a:ext cx="3144600" cy="332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US" sz="1800" i="1">
                <a:solidFill>
                  <a:schemeClr val="dk1"/>
                </a:solidFill>
                <a:latin typeface="Calibri"/>
                <a:ea typeface="Calibri"/>
                <a:cs typeface="Calibri"/>
                <a:sym typeface="Calibri"/>
              </a:rPr>
              <a:t>Students explore how solar radiation, Earth's surface and oceans, and greenhouse gases interact to cause global warming. They can change variables to determine how much greenhouse gas emissions might need to fall to mitigate the temperature increase.</a:t>
            </a:r>
            <a:endParaRPr sz="1800" i="1">
              <a:solidFill>
                <a:schemeClr val="dk1"/>
              </a:solidFill>
              <a:latin typeface="Calibri"/>
              <a:ea typeface="Calibri"/>
              <a:cs typeface="Calibri"/>
              <a:sym typeface="Calibri"/>
            </a:endParaRPr>
          </a:p>
        </p:txBody>
      </p:sp>
      <p:pic>
        <p:nvPicPr>
          <p:cNvPr id="604" name="Google Shape;604;ge0037e6ebd_0_1344" descr="&lt;resource_carousel.datastructures.RCItem object at 0x7fedad66ba20&gt;"/>
          <p:cNvPicPr preferRelativeResize="0"/>
          <p:nvPr/>
        </p:nvPicPr>
        <p:blipFill>
          <a:blip r:embed="rId5">
            <a:alphaModFix/>
          </a:blip>
          <a:stretch>
            <a:fillRect/>
          </a:stretch>
        </p:blipFill>
        <p:spPr>
          <a:xfrm>
            <a:off x="3722725" y="2662762"/>
            <a:ext cx="4964076" cy="34781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24"/>
          <p:cNvPicPr preferRelativeResize="0"/>
          <p:nvPr/>
        </p:nvPicPr>
        <p:blipFill rotWithShape="1">
          <a:blip r:embed="rId3">
            <a:alphaModFix/>
          </a:blip>
          <a:srcRect/>
          <a:stretch/>
        </p:blipFill>
        <p:spPr>
          <a:xfrm>
            <a:off x="2" y="0"/>
            <a:ext cx="9143067"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25" descr="IEP Translation – Communication from OSEP regarding the ..."/>
          <p:cNvPicPr preferRelativeResize="0"/>
          <p:nvPr/>
        </p:nvPicPr>
        <p:blipFill rotWithShape="1">
          <a:blip r:embed="rId3">
            <a:alphaModFix/>
          </a:blip>
          <a:srcRect/>
          <a:stretch/>
        </p:blipFill>
        <p:spPr>
          <a:xfrm>
            <a:off x="1607949" y="905229"/>
            <a:ext cx="6411844" cy="904494"/>
          </a:xfrm>
          <a:prstGeom prst="rect">
            <a:avLst/>
          </a:prstGeom>
          <a:noFill/>
          <a:ln>
            <a:noFill/>
          </a:ln>
        </p:spPr>
      </p:pic>
      <p:pic>
        <p:nvPicPr>
          <p:cNvPr id="617" name="Google Shape;617;p25"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618" name="Google Shape;618;p25"/>
          <p:cNvPicPr preferRelativeResize="0"/>
          <p:nvPr/>
        </p:nvPicPr>
        <p:blipFill rotWithShape="1">
          <a:blip r:embed="rId5">
            <a:alphaModFix/>
          </a:blip>
          <a:srcRect/>
          <a:stretch/>
        </p:blipFill>
        <p:spPr>
          <a:xfrm>
            <a:off x="571525" y="4236393"/>
            <a:ext cx="8001000" cy="1289764"/>
          </a:xfrm>
          <a:prstGeom prst="rect">
            <a:avLst/>
          </a:prstGeom>
          <a:noFill/>
          <a:ln>
            <a:noFill/>
          </a:ln>
        </p:spPr>
      </p:pic>
      <p:sp>
        <p:nvSpPr>
          <p:cNvPr id="619" name="Google Shape;619;p25"/>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20" name="Google Shape;620;p25"/>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e0037e6ebd_0_757"/>
          <p:cNvSpPr txBox="1"/>
          <p:nvPr/>
        </p:nvSpPr>
        <p:spPr>
          <a:xfrm>
            <a:off x="1012525" y="322050"/>
            <a:ext cx="761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1" u="sng">
                <a:solidFill>
                  <a:schemeClr val="dk1"/>
                </a:solidFill>
                <a:latin typeface="Calibri"/>
                <a:ea typeface="Calibri"/>
                <a:cs typeface="Calibri"/>
                <a:sym typeface="Calibri"/>
              </a:rPr>
              <a:t>R</a:t>
            </a:r>
            <a:r>
              <a:rPr lang="en-US" sz="3600" b="1" i="0" u="sng" strike="noStrike" cap="none">
                <a:solidFill>
                  <a:schemeClr val="dk1"/>
                </a:solidFill>
                <a:latin typeface="Calibri"/>
                <a:ea typeface="Calibri"/>
                <a:cs typeface="Calibri"/>
                <a:sym typeface="Calibri"/>
              </a:rPr>
              <a:t>adiation</a:t>
            </a:r>
            <a:r>
              <a:rPr lang="en-US" sz="3600" i="0" u="none" strike="noStrike" cap="none">
                <a:solidFill>
                  <a:schemeClr val="dk1"/>
                </a:solidFill>
                <a:latin typeface="Calibri"/>
                <a:ea typeface="Calibri"/>
                <a:cs typeface="Calibri"/>
                <a:sym typeface="Calibri"/>
              </a:rPr>
              <a:t>: the transfer of energy as waves </a:t>
            </a:r>
            <a:endParaRPr sz="3600" i="0" u="none" strike="noStrike" cap="none">
              <a:solidFill>
                <a:srgbClr val="000000"/>
              </a:solidFill>
              <a:latin typeface="Calibri"/>
              <a:ea typeface="Calibri"/>
              <a:cs typeface="Calibri"/>
              <a:sym typeface="Calibri"/>
            </a:endParaRPr>
          </a:p>
        </p:txBody>
      </p:sp>
      <p:pic>
        <p:nvPicPr>
          <p:cNvPr id="159" name="Google Shape;159;ge0037e6ebd_0_757" descr="Radiation from the Sun and greenhouse effect | Astronomy, Science and no  flat Earth!"/>
          <p:cNvPicPr preferRelativeResize="0"/>
          <p:nvPr/>
        </p:nvPicPr>
        <p:blipFill rotWithShape="1">
          <a:blip r:embed="rId3">
            <a:alphaModFix/>
          </a:blip>
          <a:srcRect t="10960"/>
          <a:stretch/>
        </p:blipFill>
        <p:spPr>
          <a:xfrm>
            <a:off x="1903872" y="2209213"/>
            <a:ext cx="5336256" cy="3558841"/>
          </a:xfrm>
          <a:prstGeom prst="rect">
            <a:avLst/>
          </a:prstGeom>
          <a:noFill/>
          <a:ln>
            <a:noFill/>
          </a:ln>
        </p:spPr>
      </p:pic>
      <p:sp>
        <p:nvSpPr>
          <p:cNvPr id="160" name="Google Shape;160;ge0037e6ebd_0_75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e0037e6ebd_0_415"/>
          <p:cNvSpPr txBox="1">
            <a:spLocks noGrp="1"/>
          </p:cNvSpPr>
          <p:nvPr>
            <p:ph type="ctrTitle"/>
          </p:nvPr>
        </p:nvSpPr>
        <p:spPr>
          <a:xfrm>
            <a:off x="694809" y="367369"/>
            <a:ext cx="7754400" cy="1147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Electromagnetic Spectrum</a:t>
            </a:r>
            <a:r>
              <a:rPr lang="en-US" sz="3400" b="1"/>
              <a:t>: </a:t>
            </a:r>
            <a:r>
              <a:rPr lang="en-US" sz="3400"/>
              <a:t>range of all types of electromagnetic waves</a:t>
            </a:r>
            <a:endParaRPr sz="3400" b="1"/>
          </a:p>
        </p:txBody>
      </p:sp>
      <p:pic>
        <p:nvPicPr>
          <p:cNvPr id="167" name="Google Shape;167;ge0037e6ebd_0_415" descr="spectrum.jpg"/>
          <p:cNvPicPr preferRelativeResize="0"/>
          <p:nvPr/>
        </p:nvPicPr>
        <p:blipFill rotWithShape="1">
          <a:blip r:embed="rId3">
            <a:alphaModFix/>
          </a:blip>
          <a:srcRect t="5188" b="5197"/>
          <a:stretch/>
        </p:blipFill>
        <p:spPr>
          <a:xfrm>
            <a:off x="516506" y="1941096"/>
            <a:ext cx="8110972" cy="3816100"/>
          </a:xfrm>
          <a:prstGeom prst="rect">
            <a:avLst/>
          </a:prstGeom>
          <a:noFill/>
          <a:ln>
            <a:noFill/>
          </a:ln>
        </p:spPr>
      </p:pic>
      <p:sp>
        <p:nvSpPr>
          <p:cNvPr id="168" name="Google Shape;168;ge0037e6ebd_0_415"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e0037e6ebd_0_497"/>
          <p:cNvSpPr txBox="1"/>
          <p:nvPr/>
        </p:nvSpPr>
        <p:spPr>
          <a:xfrm>
            <a:off x="1783662" y="293026"/>
            <a:ext cx="5576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Infrared Radiation</a:t>
            </a:r>
            <a:endParaRPr/>
          </a:p>
        </p:txBody>
      </p:sp>
      <p:pic>
        <p:nvPicPr>
          <p:cNvPr id="175" name="Google Shape;175;ge0037e6ebd_0_497" descr="telovision.jpg"/>
          <p:cNvPicPr preferRelativeResize="0"/>
          <p:nvPr/>
        </p:nvPicPr>
        <p:blipFill rotWithShape="1">
          <a:blip r:embed="rId3">
            <a:alphaModFix/>
          </a:blip>
          <a:srcRect l="-10227" r="-10239"/>
          <a:stretch/>
        </p:blipFill>
        <p:spPr>
          <a:xfrm>
            <a:off x="457204" y="1166017"/>
            <a:ext cx="8229600" cy="4525963"/>
          </a:xfrm>
          <a:prstGeom prst="rect">
            <a:avLst/>
          </a:prstGeom>
          <a:noFill/>
          <a:ln>
            <a:noFill/>
          </a:ln>
        </p:spPr>
      </p:pic>
      <p:sp>
        <p:nvSpPr>
          <p:cNvPr id="176" name="Google Shape;176;ge0037e6ebd_0_49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2287</Words>
  <Application>Microsoft Office PowerPoint</Application>
  <PresentationFormat>On-screen Show (4:3)</PresentationFormat>
  <Paragraphs>257</Paragraphs>
  <Slides>66</Slides>
  <Notes>66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PowerPoint Presentation</vt:lpstr>
      <vt:lpstr>PowerPoint Presentation</vt:lpstr>
      <vt:lpstr>PowerPoint Presentation</vt:lpstr>
      <vt:lpstr>PowerPoint Presentation</vt:lpstr>
      <vt:lpstr>Atmosphere: the layers of gas surrounding the surface of a planet </vt:lpstr>
      <vt:lpstr>PowerPoint Presentation</vt:lpstr>
      <vt:lpstr>PowerPoint Presentation</vt:lpstr>
      <vt:lpstr>Electromagnetic Spectrum: range of all types of electromagnetic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atmosphere made up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Activity </vt:lpstr>
      <vt:lpstr>Simulation Activity </vt:lpstr>
      <vt:lpstr>Simulation Activity </vt:lpstr>
      <vt:lpstr>Simulation Activity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Polly</dc:creator>
  <cp:lastModifiedBy>Kunemund, Rachel (rk8vm)</cp:lastModifiedBy>
  <cp:revision>1</cp:revision>
  <dcterms:created xsi:type="dcterms:W3CDTF">2021-02-26T19:05:50Z</dcterms:created>
  <dcterms:modified xsi:type="dcterms:W3CDTF">2021-08-03T18:23:29Z</dcterms:modified>
</cp:coreProperties>
</file>