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6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76" r:id="rId62"/>
  </p:sldIdLst>
  <p:sldSz cx="9144000" cy="6858000" type="screen4x3"/>
  <p:notesSz cx="6858000" cy="9144000"/>
  <p:embeddedFontLst>
    <p:embeddedFont>
      <p:font typeface="Calibri" panose="020F0502020204030204" pitchFamily="34" charset="0"/>
      <p:regular r:id="rId64"/>
      <p:bold r:id="rId65"/>
      <p:italic r:id="rId66"/>
      <p:boldItalic r:id="rId67"/>
    </p:embeddedFont>
    <p:embeddedFont>
      <p:font typeface="Helvetica Neue" panose="020B0604020202020204"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2" roundtripDataSignature="AMtx7miylDVnZLjNdBZydFvvU8fcthgCk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notesMaster" Target="notesMasters/notesMaster1.xml"/><Relationship Id="rId68"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3.fntdata"/><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1.fntdata"/><Relationship Id="rId69" Type="http://schemas.openxmlformats.org/officeDocument/2006/relationships/font" Target="fonts/font6.fntdata"/><Relationship Id="rId8" Type="http://schemas.openxmlformats.org/officeDocument/2006/relationships/slide" Target="slides/slide6.xml"/><Relationship Id="rId51" Type="http://schemas.openxmlformats.org/officeDocument/2006/relationships/slide" Target="slides/slide49.xml"/><Relationship Id="rId72" Type="http://customschemas.google.com/relationships/presentationmetadata" Target="meta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4.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7.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font" Target="fonts/font2.fntdata"/><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162" name="Google Shape;162;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cc80f273cd_0_1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gcc80f273cd_0_1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universe is all of space and everything in it including the solar system, stars, planets, moons, etc. </a:t>
            </a:r>
            <a:endParaRPr/>
          </a:p>
        </p:txBody>
      </p:sp>
      <p:sp>
        <p:nvSpPr>
          <p:cNvPr id="256" name="Google Shape;256;gcc80f273cd_0_1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264" name="Google Shape;264;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a star?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 star is an object in space made up of gases such as hydrogen and helium that produce light and heat. The sun is a star.]</a:t>
            </a:r>
            <a:endParaRPr/>
          </a:p>
        </p:txBody>
      </p:sp>
      <p:sp>
        <p:nvSpPr>
          <p:cNvPr id="270" name="Google Shape;270;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planet is a body or object in space that revolves around a _____ and has a _____ shape.</a:t>
            </a:r>
            <a:endParaRPr/>
          </a:p>
        </p:txBody>
      </p:sp>
      <p:sp>
        <p:nvSpPr>
          <p:cNvPr id="278" name="Google Shape;278;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dae2597d6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gdae2597d6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planet is a body or object in space that revolves around a </a:t>
            </a:r>
            <a:r>
              <a:rPr lang="en-US" u="sng">
                <a:solidFill>
                  <a:srgbClr val="FF0000"/>
                </a:solidFill>
              </a:rPr>
              <a:t>star</a:t>
            </a:r>
            <a:r>
              <a:rPr lang="en-US"/>
              <a:t> and has a </a:t>
            </a:r>
            <a:r>
              <a:rPr lang="en-US" u="sng">
                <a:solidFill>
                  <a:srgbClr val="FF0000"/>
                </a:solidFill>
              </a:rPr>
              <a:t>spherical</a:t>
            </a:r>
            <a:r>
              <a:rPr lang="en-US"/>
              <a:t> shape.</a:t>
            </a:r>
            <a:endParaRPr/>
          </a:p>
        </p:txBody>
      </p:sp>
      <p:sp>
        <p:nvSpPr>
          <p:cNvPr id="286" name="Google Shape;286;gdae2597d61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a solar system?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 solar system is the sun with all the planets and other bodies that revolve around it.]</a:t>
            </a:r>
            <a:endParaRPr/>
          </a:p>
        </p:txBody>
      </p:sp>
      <p:sp>
        <p:nvSpPr>
          <p:cNvPr id="294" name="Google Shape;294;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u="none"/>
              <a:t>A </a:t>
            </a:r>
            <a:r>
              <a:rPr lang="en-US"/>
              <a:t>g</a:t>
            </a:r>
            <a:r>
              <a:rPr lang="en-US" b="0" u="none"/>
              <a:t>alaxy is a cluster of stars, dust and gases that are held together by _______ . </a:t>
            </a:r>
            <a:endParaRPr/>
          </a:p>
        </p:txBody>
      </p:sp>
      <p:sp>
        <p:nvSpPr>
          <p:cNvPr id="302" name="Google Shape;302;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dae2597d61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dae2597d61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u="none"/>
              <a:t>A </a:t>
            </a:r>
            <a:r>
              <a:rPr lang="en-US"/>
              <a:t>g</a:t>
            </a:r>
            <a:r>
              <a:rPr lang="en-US" b="0" u="none"/>
              <a:t>alaxy is a cluster of stars, dust and gases that are held together by </a:t>
            </a:r>
            <a:r>
              <a:rPr lang="en-US" u="sng">
                <a:solidFill>
                  <a:srgbClr val="FF0000"/>
                </a:solidFill>
              </a:rPr>
              <a:t>gravity</a:t>
            </a:r>
            <a:r>
              <a:rPr lang="en-US" b="0" u="none"/>
              <a:t>. </a:t>
            </a:r>
            <a:endParaRPr/>
          </a:p>
        </p:txBody>
      </p:sp>
      <p:sp>
        <p:nvSpPr>
          <p:cNvPr id="310" name="Google Shape;310;gdae2597d61_0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cc80f273cd_0_2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gcc80f273cd_0_2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 is a moon?</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a:t>
            </a:r>
            <a:r>
              <a:rPr lang="en-US" b="0"/>
              <a:t>A moon is an object that revolves around a planet and reflects light from the sun.</a:t>
            </a:r>
            <a:r>
              <a:rPr lang="en-US"/>
              <a:t>]</a:t>
            </a:r>
            <a:endParaRPr/>
          </a:p>
          <a:p>
            <a:pPr marL="0" lvl="0" indent="0" algn="l" rtl="0">
              <a:lnSpc>
                <a:spcPct val="100000"/>
              </a:lnSpc>
              <a:spcBef>
                <a:spcPts val="0"/>
              </a:spcBef>
              <a:spcAft>
                <a:spcPts val="0"/>
              </a:spcAft>
              <a:buSzPts val="1400"/>
              <a:buNone/>
            </a:pPr>
            <a:endParaRPr/>
          </a:p>
        </p:txBody>
      </p:sp>
      <p:sp>
        <p:nvSpPr>
          <p:cNvPr id="318" name="Google Shape;318;gcc80f273cd_0_2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cc80f273cd_0_2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gcc80f273cd_0_2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makes up the universe?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universe is all of space and everything in it including the solar system, stars, planets, moons, etc.]</a:t>
            </a:r>
            <a:endParaRPr/>
          </a:p>
        </p:txBody>
      </p:sp>
      <p:sp>
        <p:nvSpPr>
          <p:cNvPr id="326" name="Google Shape;326;gcc80f273cd_0_2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Today we will learn about space exploration.</a:t>
            </a:r>
            <a:endParaRPr/>
          </a:p>
        </p:txBody>
      </p:sp>
      <p:sp>
        <p:nvSpPr>
          <p:cNvPr id="192" name="Google Shape;19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that we’ve reviewed, let’s define our new term, space exploration.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Using cues, such as on this slide, helps prepare students for what is coming up next in the lesson. This is important especially for students who may struggle with new vocabulary instruction.</a:t>
            </a:r>
            <a:endParaRPr/>
          </a:p>
        </p:txBody>
      </p:sp>
      <p:sp>
        <p:nvSpPr>
          <p:cNvPr id="334" name="Google Shape;334;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u="none"/>
              <a:t>Space </a:t>
            </a:r>
            <a:r>
              <a:rPr lang="en-US"/>
              <a:t>e</a:t>
            </a:r>
            <a:r>
              <a:rPr lang="en-US" b="0" u="none"/>
              <a:t>xploration is </a:t>
            </a:r>
            <a:r>
              <a:rPr lang="en-US" sz="1200"/>
              <a:t>the use of space technology and physical missions to gather information and improve our understanding of earth, solar system, and space.</a:t>
            </a:r>
            <a:endParaRPr b="0" u="none"/>
          </a:p>
        </p:txBody>
      </p:sp>
      <p:sp>
        <p:nvSpPr>
          <p:cNvPr id="342" name="Google Shape;342;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dae2597d61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gdae2597d61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351" name="Google Shape;351;gdae2597d61_0_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dae2597d61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gdae2597d61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space exploration?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[Space exploration is the use of space technology and physical missions to get information and improve our understanding of earth, the solar system, and space.]</a:t>
            </a:r>
            <a:endParaRPr/>
          </a:p>
        </p:txBody>
      </p:sp>
      <p:sp>
        <p:nvSpPr>
          <p:cNvPr id="357" name="Google Shape;357;gdae2597d61_0_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That is the basic definition, but there is a bit more you need to know.</a:t>
            </a:r>
            <a:endParaRPr/>
          </a:p>
        </p:txBody>
      </p:sp>
      <p:sp>
        <p:nvSpPr>
          <p:cNvPr id="365" name="Google Shape;365;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There have been many instances of space exploration, we will focus on some of the big events over the past sixty years.</a:t>
            </a:r>
            <a:endParaRPr/>
          </a:p>
        </p:txBody>
      </p:sp>
      <p:sp>
        <p:nvSpPr>
          <p:cNvPr id="372" name="Google Shape;372;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And people who have completed various missions to space.</a:t>
            </a:r>
            <a:endParaRPr/>
          </a:p>
        </p:txBody>
      </p:sp>
      <p:sp>
        <p:nvSpPr>
          <p:cNvPr id="382" name="Google Shape;382;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These different instances of space exploration included specially designed and space technology.</a:t>
            </a:r>
            <a:endParaRPr/>
          </a:p>
        </p:txBody>
      </p:sp>
      <p:sp>
        <p:nvSpPr>
          <p:cNvPr id="391" name="Google Shape;391;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401" name="Google Shape;401;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u="none"/>
              <a:t>What is </a:t>
            </a:r>
            <a:r>
              <a:rPr lang="en-US"/>
              <a:t>s</a:t>
            </a:r>
            <a:r>
              <a:rPr lang="en-US" b="0" u="none"/>
              <a:t>pace </a:t>
            </a:r>
            <a:r>
              <a:rPr lang="en-US"/>
              <a:t>e</a:t>
            </a:r>
            <a:r>
              <a:rPr lang="en-US" b="0" u="none"/>
              <a:t>xploration?</a:t>
            </a:r>
            <a:endParaRPr/>
          </a:p>
          <a:p>
            <a:pPr marL="0" lvl="0" indent="0" algn="l" rtl="0">
              <a:lnSpc>
                <a:spcPct val="100000"/>
              </a:lnSpc>
              <a:spcBef>
                <a:spcPts val="0"/>
              </a:spcBef>
              <a:spcAft>
                <a:spcPts val="0"/>
              </a:spcAft>
              <a:buSzPts val="1400"/>
              <a:buNone/>
            </a:pPr>
            <a:endParaRPr b="0" u="none"/>
          </a:p>
          <a:p>
            <a:pPr marL="0" lvl="0" indent="0" algn="l" rtl="0">
              <a:lnSpc>
                <a:spcPct val="100000"/>
              </a:lnSpc>
              <a:spcBef>
                <a:spcPts val="0"/>
              </a:spcBef>
              <a:spcAft>
                <a:spcPts val="0"/>
              </a:spcAft>
              <a:buSzPts val="1400"/>
              <a:buNone/>
            </a:pPr>
            <a:r>
              <a:rPr lang="en-US"/>
              <a:t>[</a:t>
            </a:r>
            <a:r>
              <a:rPr lang="en-US" b="0" u="none"/>
              <a:t>Space </a:t>
            </a:r>
            <a:r>
              <a:rPr lang="en-US"/>
              <a:t>e</a:t>
            </a:r>
            <a:r>
              <a:rPr lang="en-US" b="0" u="none"/>
              <a:t>xploration is </a:t>
            </a:r>
            <a:r>
              <a:rPr lang="en-US" sz="1200"/>
              <a:t>the use of space technology and physical missions to gather information and improve our understanding of earth, solar system, and space.]</a:t>
            </a:r>
            <a:endParaRPr b="0" u="none"/>
          </a:p>
        </p:txBody>
      </p:sp>
      <p:sp>
        <p:nvSpPr>
          <p:cNvPr id="407" name="Google Shape;407;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Our “big question” is: </a:t>
            </a:r>
            <a:r>
              <a:rPr lang="en-US" b="1"/>
              <a:t>How do changes in our technology and exploration of efforts affect our knowledge of the earth and our solar system?</a:t>
            </a:r>
            <a:endParaRPr sz="100" b="1"/>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0"/>
              <a:t>[Pause and illicit predictions from students.]</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I love all these thoughtful scientific hypotheses!  Be sure to keep this question and your predictions in mind as we move through these next few lessons, and we’ll continue to revisit it.</a:t>
            </a:r>
            <a:endParaRPr b="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Asking students to make predictions about how changes in our technology and exploration of efforts affect of knowledge of the earth and our solar system is a great way to activate and elicit student ideas and prior knowledge. This type of activity is evidence of the teacher planning for students’ engagement with science ideas.</a:t>
            </a:r>
            <a:endParaRPr/>
          </a:p>
        </p:txBody>
      </p:sp>
      <p:sp>
        <p:nvSpPr>
          <p:cNvPr id="201" name="Google Shape;201;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Space exploration involves both specially designed ___________ and people who have completed various __________ to space.</a:t>
            </a:r>
            <a:endParaRPr/>
          </a:p>
          <a:p>
            <a:pPr marL="0" lvl="0" indent="0" algn="l" rtl="0">
              <a:lnSpc>
                <a:spcPct val="100000"/>
              </a:lnSpc>
              <a:spcBef>
                <a:spcPts val="0"/>
              </a:spcBef>
              <a:spcAft>
                <a:spcPts val="0"/>
              </a:spcAft>
              <a:buSzPts val="1400"/>
              <a:buNone/>
            </a:pPr>
            <a:endParaRPr/>
          </a:p>
        </p:txBody>
      </p:sp>
      <p:sp>
        <p:nvSpPr>
          <p:cNvPr id="415" name="Google Shape;415;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dae2597d61_0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gdae2597d61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Space exploration involves both specially designed </a:t>
            </a:r>
            <a:r>
              <a:rPr lang="en-US" u="sng">
                <a:solidFill>
                  <a:srgbClr val="FF0000"/>
                </a:solidFill>
              </a:rPr>
              <a:t>technology</a:t>
            </a:r>
            <a:r>
              <a:rPr lang="en-US" sz="1200"/>
              <a:t> and people who have completed various </a:t>
            </a:r>
            <a:r>
              <a:rPr lang="en-US" u="sng">
                <a:solidFill>
                  <a:srgbClr val="FF0000"/>
                </a:solidFill>
              </a:rPr>
              <a:t>missions</a:t>
            </a:r>
            <a:r>
              <a:rPr lang="en-US" sz="1200"/>
              <a:t> to space.</a:t>
            </a:r>
            <a:endParaRPr/>
          </a:p>
          <a:p>
            <a:pPr marL="0" lvl="0" indent="0" algn="l" rtl="0">
              <a:lnSpc>
                <a:spcPct val="100000"/>
              </a:lnSpc>
              <a:spcBef>
                <a:spcPts val="0"/>
              </a:spcBef>
              <a:spcAft>
                <a:spcPts val="0"/>
              </a:spcAft>
              <a:buSzPts val="1400"/>
              <a:buNone/>
            </a:pPr>
            <a:endParaRPr/>
          </a:p>
        </p:txBody>
      </p:sp>
      <p:sp>
        <p:nvSpPr>
          <p:cNvPr id="426" name="Google Shape;426;gdae2597d61_0_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Let’s dive deeper into space exploration. </a:t>
            </a:r>
            <a:endParaRPr/>
          </a:p>
        </p:txBody>
      </p:sp>
      <p:sp>
        <p:nvSpPr>
          <p:cNvPr id="437" name="Google Shape;437;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Here we will introduce the some of the key events in space exploration.</a:t>
            </a:r>
            <a:endParaRPr/>
          </a:p>
        </p:txBody>
      </p:sp>
      <p:sp>
        <p:nvSpPr>
          <p:cNvPr id="444" name="Google Shape;444;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u="none"/>
              <a:t>Sputnik </a:t>
            </a:r>
            <a:r>
              <a:rPr lang="en-US"/>
              <a:t>was the </a:t>
            </a:r>
            <a:r>
              <a:rPr lang="en-US" sz="1200" b="0" u="none"/>
              <a:t> first satellite successfully launched into space and would orbit the earth. Sputnik 1 was launched by the soviet union on October 4, 1957.</a:t>
            </a:r>
            <a:endParaRPr/>
          </a:p>
        </p:txBody>
      </p:sp>
      <p:sp>
        <p:nvSpPr>
          <p:cNvPr id="454" name="Google Shape;454;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3" name="Google Shape;463;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u="none"/>
              <a:t>Yuri Gagarin a soviet cosmonaut, was the first person to enter space. He manned the Vostok 1 spacecraft on April 12, 1961. He spent a total of 108 minutes in space.</a:t>
            </a:r>
            <a:endParaRPr/>
          </a:p>
        </p:txBody>
      </p:sp>
      <p:sp>
        <p:nvSpPr>
          <p:cNvPr id="476" name="Google Shape;476;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Feedback: Visuals such as this are a terrific way to help students to organize their new knowledge with pictures and key words as we continue to build this knowledge. </a:t>
            </a:r>
            <a:endParaRPr/>
          </a:p>
        </p:txBody>
      </p:sp>
      <p:sp>
        <p:nvSpPr>
          <p:cNvPr id="485" name="Google Shape;485;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t>Apollo 11 was a U.S mission that resulted in the first lunar landing. The three person crew, Neil Armstrong, Buzz Aldrin, and Michael Collins, safely landed on the moon on July 20, 1969.</a:t>
            </a:r>
            <a:endParaRPr sz="1200" b="0" u="none"/>
          </a:p>
        </p:txBody>
      </p:sp>
      <p:sp>
        <p:nvSpPr>
          <p:cNvPr id="501" name="Google Shape;501;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1" name="Google Shape;511;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Before we move on to our new vocabulary term, let’s review some other words &amp; concepts that you already learned and make sure you are firm in your understanding. </a:t>
            </a:r>
            <a:endParaRPr/>
          </a:p>
        </p:txBody>
      </p:sp>
      <p:sp>
        <p:nvSpPr>
          <p:cNvPr id="210" name="Google Shape;210;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t>The </a:t>
            </a:r>
            <a:r>
              <a:rPr lang="en-US"/>
              <a:t>international</a:t>
            </a:r>
            <a:r>
              <a:rPr lang="en-US" sz="1200"/>
              <a:t> space station was an artificial satellite, launched on November 20, 1998, on which astronauts can stay and visit. The ISS is an international effort with 239 astronauts having visited since its launch.</a:t>
            </a:r>
            <a:endParaRPr sz="1200" b="0" u="none"/>
          </a:p>
        </p:txBody>
      </p:sp>
      <p:sp>
        <p:nvSpPr>
          <p:cNvPr id="530" name="Google Shape;530;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9" name="Google Shape;539;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0" name="Google Shape;560;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messenger was an unmanned spacecraft that was launched in 2004 that successfully completed a complete orbit of Mercury on March 17, 2011.</a:t>
            </a:r>
            <a:endParaRPr sz="1200" b="0" u="none"/>
          </a:p>
        </p:txBody>
      </p:sp>
      <p:sp>
        <p:nvSpPr>
          <p:cNvPr id="561" name="Google Shape;561;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0" name="Google Shape;570;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4" name="Google Shape;594;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u="none"/>
              <a:t>Mars 2020 is an ongoing mission- </a:t>
            </a:r>
            <a:r>
              <a:rPr lang="en-US" sz="1200"/>
              <a:t>launched on July 30, 2020, this NASA rover is </a:t>
            </a:r>
            <a:r>
              <a:rPr lang="en-US"/>
              <a:t>landed on Mars on February 18th, 2021. The planned mission is that the rover stay on Mars for 697 days.</a:t>
            </a:r>
            <a:endParaRPr/>
          </a:p>
        </p:txBody>
      </p:sp>
      <p:sp>
        <p:nvSpPr>
          <p:cNvPr id="595" name="Google Shape;595;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604" name="Google Shape;604;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u="none"/>
              <a:t>What is </a:t>
            </a:r>
            <a:r>
              <a:rPr lang="en-US"/>
              <a:t>s</a:t>
            </a:r>
            <a:r>
              <a:rPr lang="en-US" b="0" u="none"/>
              <a:t>pace </a:t>
            </a:r>
            <a:r>
              <a:rPr lang="en-US"/>
              <a:t>e</a:t>
            </a:r>
            <a:r>
              <a:rPr lang="en-US" b="0" u="none"/>
              <a:t>xploration?</a:t>
            </a:r>
            <a:endParaRPr/>
          </a:p>
          <a:p>
            <a:pPr marL="0" lvl="0" indent="0" algn="l" rtl="0">
              <a:lnSpc>
                <a:spcPct val="100000"/>
              </a:lnSpc>
              <a:spcBef>
                <a:spcPts val="0"/>
              </a:spcBef>
              <a:spcAft>
                <a:spcPts val="0"/>
              </a:spcAft>
              <a:buSzPts val="1400"/>
              <a:buNone/>
            </a:pPr>
            <a:endParaRPr b="0" u="none"/>
          </a:p>
          <a:p>
            <a:pPr marL="0" lvl="0" indent="0" algn="l" rtl="0">
              <a:lnSpc>
                <a:spcPct val="100000"/>
              </a:lnSpc>
              <a:spcBef>
                <a:spcPts val="0"/>
              </a:spcBef>
              <a:spcAft>
                <a:spcPts val="0"/>
              </a:spcAft>
              <a:buSzPts val="1400"/>
              <a:buNone/>
            </a:pPr>
            <a:r>
              <a:rPr lang="en-US"/>
              <a:t>[</a:t>
            </a:r>
            <a:r>
              <a:rPr lang="en-US" b="0" u="none"/>
              <a:t>Space </a:t>
            </a:r>
            <a:r>
              <a:rPr lang="en-US"/>
              <a:t>e</a:t>
            </a:r>
            <a:r>
              <a:rPr lang="en-US" b="0" u="none"/>
              <a:t>xploration is </a:t>
            </a:r>
            <a:r>
              <a:rPr lang="en-US" sz="1200"/>
              <a:t>the use of space technology and physical missions to gather information and improve our understanding of earth, solar system, and space</a:t>
            </a:r>
            <a:r>
              <a:rPr lang="en-US"/>
              <a:t>.]</a:t>
            </a:r>
            <a:endParaRPr b="0" u="none"/>
          </a:p>
        </p:txBody>
      </p:sp>
      <p:sp>
        <p:nvSpPr>
          <p:cNvPr id="610" name="Google Shape;610;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7" name="Google Shape;617;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u="none"/>
              <a:t>_____________ was the first satellite successfully launched into space and would orbit the earth. Sputnik 1 was launched by the soviet union on October 4, 1957.</a:t>
            </a:r>
            <a:endParaRPr/>
          </a:p>
        </p:txBody>
      </p:sp>
      <p:sp>
        <p:nvSpPr>
          <p:cNvPr id="618" name="Google Shape;618;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dae2597d61_0_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gdae2597d61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rgbClr val="FF0000"/>
                </a:solidFill>
              </a:rPr>
              <a:t>Sputnik 1</a:t>
            </a:r>
            <a:r>
              <a:rPr lang="en-US" sz="1200" b="0" u="none"/>
              <a:t> was the first satellite successfully launched into space and would orbit the earth. Sputnik 1 was launched by the soviet union on October 4, 1957.</a:t>
            </a:r>
            <a:endParaRPr/>
          </a:p>
        </p:txBody>
      </p:sp>
      <p:sp>
        <p:nvSpPr>
          <p:cNvPr id="626" name="Google Shape;626;gdae2597d61_0_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3" name="Google Shape;633;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Who was the first person to successfully enter space?</a:t>
            </a:r>
            <a:endParaRPr/>
          </a:p>
          <a:p>
            <a:pPr marL="0" lvl="0" indent="0" algn="l" rtl="0">
              <a:lnSpc>
                <a:spcPct val="100000"/>
              </a:lnSpc>
              <a:spcBef>
                <a:spcPts val="0"/>
              </a:spcBef>
              <a:spcAft>
                <a:spcPts val="0"/>
              </a:spcAft>
              <a:buSzPts val="1400"/>
              <a:buNone/>
            </a:pPr>
            <a:endParaRPr sz="1200" b="0" u="none"/>
          </a:p>
          <a:p>
            <a:pPr marL="0" lvl="0" indent="0" algn="l" rtl="0">
              <a:lnSpc>
                <a:spcPct val="100000"/>
              </a:lnSpc>
              <a:spcBef>
                <a:spcPts val="0"/>
              </a:spcBef>
              <a:spcAft>
                <a:spcPts val="0"/>
              </a:spcAft>
              <a:buSzPts val="1400"/>
              <a:buNone/>
            </a:pPr>
            <a:r>
              <a:rPr lang="en-US"/>
              <a:t>[</a:t>
            </a:r>
            <a:r>
              <a:rPr lang="en-US" sz="1200" b="0" u="none"/>
              <a:t>Yuri Gagarin a soviet cosmonaut, was the first person to enter space. He manned the Vostok 1 spacecraft on April 12, 1961. He spent a total of 108 minutes in space]</a:t>
            </a:r>
            <a:endParaRPr/>
          </a:p>
        </p:txBody>
      </p:sp>
      <p:sp>
        <p:nvSpPr>
          <p:cNvPr id="634" name="Google Shape;634;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star is </a:t>
            </a:r>
            <a:r>
              <a:rPr lang="en-US" i="0"/>
              <a:t> an object in space made up of gases such as hydrogen and helium that produce light and heat. The sun is a star.</a:t>
            </a:r>
            <a:endParaRPr/>
          </a:p>
        </p:txBody>
      </p:sp>
      <p:sp>
        <p:nvSpPr>
          <p:cNvPr id="216" name="Google Shape;21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2" name="Google Shape;642;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was the Apollo 11 mission?</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US"/>
              <a:t>[</a:t>
            </a:r>
            <a:r>
              <a:rPr lang="en-US" sz="1200"/>
              <a:t>Apollo 11 was a U.S mission that resulted in the first lunar landing. The three person crew, Neil Armstrong, Buzz Aldrin, and Michael Collins, safely landed on the moon on July 20, 1969.]</a:t>
            </a:r>
            <a:endParaRPr sz="1200" b="0" u="none"/>
          </a:p>
        </p:txBody>
      </p:sp>
      <p:sp>
        <p:nvSpPr>
          <p:cNvPr id="643" name="Google Shape;643;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2" name="Google Shape;652;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t>What is the </a:t>
            </a:r>
            <a:r>
              <a:rPr lang="en-US"/>
              <a:t>I</a:t>
            </a:r>
            <a:r>
              <a:rPr lang="en-US" sz="1200"/>
              <a:t>nternational </a:t>
            </a:r>
            <a:r>
              <a:rPr lang="en-US"/>
              <a:t>S</a:t>
            </a:r>
            <a:r>
              <a:rPr lang="en-US" sz="1200"/>
              <a:t>pace </a:t>
            </a:r>
            <a:r>
              <a:rPr lang="en-US"/>
              <a:t>S</a:t>
            </a:r>
            <a:r>
              <a:rPr lang="en-US" sz="1200"/>
              <a:t>tation?</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US"/>
              <a:t>[</a:t>
            </a:r>
            <a:r>
              <a:rPr lang="en-US" sz="1200"/>
              <a:t>The </a:t>
            </a:r>
            <a:r>
              <a:rPr lang="en-US"/>
              <a:t>I</a:t>
            </a:r>
            <a:r>
              <a:rPr lang="en-US" sz="1200"/>
              <a:t>nternational </a:t>
            </a:r>
            <a:r>
              <a:rPr lang="en-US"/>
              <a:t>S</a:t>
            </a:r>
            <a:r>
              <a:rPr lang="en-US" sz="1200"/>
              <a:t>pace </a:t>
            </a:r>
            <a:r>
              <a:rPr lang="en-US"/>
              <a:t>S</a:t>
            </a:r>
            <a:r>
              <a:rPr lang="en-US" sz="1200"/>
              <a:t>tation an artificial satellite, launched on November 20, 1998, on which astronauts can stay and visit. The ISS is an international effort with 239 astronauts having visited since its launch. It is used for space exploration and research.]</a:t>
            </a:r>
            <a:endParaRPr sz="1200" b="0" u="none"/>
          </a:p>
        </p:txBody>
      </p:sp>
      <p:sp>
        <p:nvSpPr>
          <p:cNvPr id="653" name="Google Shape;653;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1" name="Google Shape;661;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t>MESSENGER is an an unmanned spacecraft that successfully completed an orbit of _______ in 2011.</a:t>
            </a:r>
            <a:endParaRPr/>
          </a:p>
        </p:txBody>
      </p:sp>
      <p:sp>
        <p:nvSpPr>
          <p:cNvPr id="662" name="Google Shape;662;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dae2597d61_0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0" name="Google Shape;670;gdae2597d61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t>MESSENGER is an an unmanned spacecraft that successfully completed an orbit of </a:t>
            </a:r>
            <a:r>
              <a:rPr lang="en-US" u="sng">
                <a:solidFill>
                  <a:srgbClr val="FF0000"/>
                </a:solidFill>
              </a:rPr>
              <a:t>Mercury</a:t>
            </a:r>
            <a:r>
              <a:rPr lang="en-US" sz="1200"/>
              <a:t> in 2011.</a:t>
            </a:r>
            <a:endParaRPr/>
          </a:p>
        </p:txBody>
      </p:sp>
      <p:sp>
        <p:nvSpPr>
          <p:cNvPr id="671" name="Google Shape;671;gdae2597d61_0_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9" name="Google Shape;679;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u="none"/>
              <a:t>What is Mars 2020’s mission?</a:t>
            </a:r>
            <a:endParaRPr/>
          </a:p>
          <a:p>
            <a:pPr marL="0" lvl="0" indent="0" algn="l" rtl="0">
              <a:lnSpc>
                <a:spcPct val="100000"/>
              </a:lnSpc>
              <a:spcBef>
                <a:spcPts val="0"/>
              </a:spcBef>
              <a:spcAft>
                <a:spcPts val="0"/>
              </a:spcAft>
              <a:buSzPts val="1400"/>
              <a:buNone/>
            </a:pPr>
            <a:endParaRPr sz="1200" b="0" u="none"/>
          </a:p>
          <a:p>
            <a:pPr marL="0" lvl="0" indent="0" algn="l" rtl="0">
              <a:lnSpc>
                <a:spcPct val="100000"/>
              </a:lnSpc>
              <a:spcBef>
                <a:spcPts val="0"/>
              </a:spcBef>
              <a:spcAft>
                <a:spcPts val="0"/>
              </a:spcAft>
              <a:buSzPts val="1400"/>
              <a:buNone/>
            </a:pPr>
            <a:r>
              <a:rPr lang="en-US"/>
              <a:t>[</a:t>
            </a:r>
            <a:r>
              <a:rPr lang="en-US" sz="1200" b="0" u="none"/>
              <a:t>Mars 2020 is an ongoing mission- </a:t>
            </a:r>
            <a:r>
              <a:rPr lang="en-US" sz="1200"/>
              <a:t>launched on July 30, 2020, this NASA rover is expected to land on </a:t>
            </a:r>
            <a:r>
              <a:rPr lang="en-US"/>
              <a:t>M</a:t>
            </a:r>
            <a:r>
              <a:rPr lang="en-US" sz="1200"/>
              <a:t>ars in February 2021. It is planned to land in the Jezero crater on February 18.]</a:t>
            </a:r>
            <a:endParaRPr/>
          </a:p>
        </p:txBody>
      </p:sp>
      <p:sp>
        <p:nvSpPr>
          <p:cNvPr id="680" name="Google Shape;680;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8" name="Google Shape;688;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p:txBody>
      </p:sp>
      <p:sp>
        <p:nvSpPr>
          <p:cNvPr id="689" name="Google Shape;689;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5" name="Google Shape;695;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u="none"/>
              <a:t>Space </a:t>
            </a:r>
            <a:r>
              <a:rPr lang="en-US"/>
              <a:t>e</a:t>
            </a:r>
            <a:r>
              <a:rPr lang="en-US" b="0" u="none"/>
              <a:t>xploration is </a:t>
            </a:r>
            <a:r>
              <a:rPr lang="en-US" sz="1200"/>
              <a:t>the use of space technology and physical missions to gather information and improve our understanding of earth, solar system, and space.</a:t>
            </a:r>
            <a:endParaRPr b="0" u="none"/>
          </a:p>
        </p:txBody>
      </p:sp>
      <p:sp>
        <p:nvSpPr>
          <p:cNvPr id="696" name="Google Shape;696;p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3" name="Google Shape;703;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Feedback: Providing a simulation activity is a great way to make science thinking visible. In this simulation, students have the opportunity to explore the solar system and build their conceptualization of the vastness of the solar system.</a:t>
            </a:r>
            <a:endParaRPr/>
          </a:p>
        </p:txBody>
      </p:sp>
      <p:sp>
        <p:nvSpPr>
          <p:cNvPr id="704" name="Google Shape;704;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5" name="Google Shape;715;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US" b="1"/>
              <a:t>Explicit cue to revisit the big question at the end of the lesson:  </a:t>
            </a:r>
            <a:r>
              <a:rPr lang="en-US"/>
              <a:t>Okay everyone.  Now that we’ve learned the term, let’s reflect once more on our big question.  Was there anything that we predicted earlier that was correct or incorrect? Do you have any new hypotheses to share? </a:t>
            </a:r>
            <a:endParaRPr/>
          </a:p>
        </p:txBody>
      </p:sp>
      <p:sp>
        <p:nvSpPr>
          <p:cNvPr id="716" name="Google Shape;716;p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cc80f273cd_0_5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4" name="Google Shape;724;gcc80f273cd_0_5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Thanks for watching, and please continue watching CAPs available from this website.  </a:t>
            </a:r>
            <a:endParaRPr/>
          </a:p>
        </p:txBody>
      </p:sp>
      <p:sp>
        <p:nvSpPr>
          <p:cNvPr id="725" name="Google Shape;725;gcc80f273cd_0_5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planet is a body or object in space that revolves around a star and has a spherical shape.</a:t>
            </a:r>
            <a:endParaRPr/>
          </a:p>
        </p:txBody>
      </p:sp>
      <p:sp>
        <p:nvSpPr>
          <p:cNvPr id="224" name="Google Shape;22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4" name="Google Shape;644;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solar system is the sun with all the planets and other bodies that revolve around it. </a:t>
            </a:r>
            <a:endParaRPr/>
          </a:p>
        </p:txBody>
      </p:sp>
      <p:sp>
        <p:nvSpPr>
          <p:cNvPr id="232" name="Google Shape;232;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u="none"/>
              <a:t>A </a:t>
            </a:r>
            <a:r>
              <a:rPr lang="en-US"/>
              <a:t>g</a:t>
            </a:r>
            <a:r>
              <a:rPr lang="en-US" b="0" u="none"/>
              <a:t>alaxy is a cluster of stars, dust and gases that are held together with gravity . </a:t>
            </a:r>
            <a:endParaRPr/>
          </a:p>
        </p:txBody>
      </p:sp>
      <p:sp>
        <p:nvSpPr>
          <p:cNvPr id="240" name="Google Shape;240;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cc80f273cd_0_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cc80f273cd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A moon is an object that revolves around a planet and reflects light from the sun. </a:t>
            </a:r>
            <a:endParaRPr/>
          </a:p>
          <a:p>
            <a:pPr marL="0" lvl="0" indent="0" algn="l" rtl="0">
              <a:lnSpc>
                <a:spcPct val="100000"/>
              </a:lnSpc>
              <a:spcBef>
                <a:spcPts val="0"/>
              </a:spcBef>
              <a:spcAft>
                <a:spcPts val="0"/>
              </a:spcAft>
              <a:buSzPts val="1400"/>
              <a:buNone/>
            </a:pPr>
            <a:endParaRPr/>
          </a:p>
        </p:txBody>
      </p:sp>
      <p:sp>
        <p:nvSpPr>
          <p:cNvPr id="248" name="Google Shape;248;gcc80f273cd_0_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5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6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6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6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6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6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6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6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6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gcc80f273cd_0_44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gcc80f273cd_0_44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gcc80f273cd_0_44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gcc80f273cd_0_439"/>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gcc80f273cd_0_43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97" name="Google Shape;97;gcc80f273cd_0_43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gcc80f273cd_0_43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gcc80f273cd_0_43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0"/>
        <p:cNvGrpSpPr/>
        <p:nvPr/>
      </p:nvGrpSpPr>
      <p:grpSpPr>
        <a:xfrm>
          <a:off x="0" y="0"/>
          <a:ext cx="0" cy="0"/>
          <a:chOff x="0" y="0"/>
          <a:chExt cx="0" cy="0"/>
        </a:xfrm>
      </p:grpSpPr>
      <p:sp>
        <p:nvSpPr>
          <p:cNvPr id="101" name="Google Shape;101;gcc80f273cd_0_4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gcc80f273cd_0_449"/>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3" name="Google Shape;103;gcc80f273cd_0_449"/>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4" name="Google Shape;104;gcc80f273cd_0_44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gcc80f273cd_0_44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gcc80f273cd_0_44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7"/>
        <p:cNvGrpSpPr/>
        <p:nvPr/>
      </p:nvGrpSpPr>
      <p:grpSpPr>
        <a:xfrm>
          <a:off x="0" y="0"/>
          <a:ext cx="0" cy="0"/>
          <a:chOff x="0" y="0"/>
          <a:chExt cx="0" cy="0"/>
        </a:xfrm>
      </p:grpSpPr>
      <p:sp>
        <p:nvSpPr>
          <p:cNvPr id="108" name="Google Shape;108;gcc80f273cd_0_4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gcc80f273cd_0_45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0" name="Google Shape;110;gcc80f273cd_0_45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gcc80f273cd_0_45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gcc80f273cd_0_45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3"/>
        <p:cNvGrpSpPr/>
        <p:nvPr/>
      </p:nvGrpSpPr>
      <p:grpSpPr>
        <a:xfrm>
          <a:off x="0" y="0"/>
          <a:ext cx="0" cy="0"/>
          <a:chOff x="0" y="0"/>
          <a:chExt cx="0" cy="0"/>
        </a:xfrm>
      </p:grpSpPr>
      <p:sp>
        <p:nvSpPr>
          <p:cNvPr id="114" name="Google Shape;114;gcc80f273cd_0_462"/>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gcc80f273cd_0_462"/>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16" name="Google Shape;116;gcc80f273cd_0_46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gcc80f273cd_0_46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gcc80f273cd_0_46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gcc80f273cd_0_46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gcc80f273cd_0_468"/>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22" name="Google Shape;122;gcc80f273cd_0_468"/>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23" name="Google Shape;123;gcc80f273cd_0_468"/>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24" name="Google Shape;124;gcc80f273cd_0_468"/>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25" name="Google Shape;125;gcc80f273cd_0_46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gcc80f273cd_0_46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gcc80f273cd_0_46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gcc80f273cd_0_47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gcc80f273cd_0_47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gcc80f273cd_0_47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gcc80f273cd_0_47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gcc80f273cd_0_482"/>
          <p:cNvSpPr txBox="1">
            <a:spLocks noGrp="1"/>
          </p:cNvSpPr>
          <p:nvPr>
            <p:ph type="title"/>
          </p:nvPr>
        </p:nvSpPr>
        <p:spPr>
          <a:xfrm>
            <a:off x="457200" y="273050"/>
            <a:ext cx="3008400" cy="11619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gcc80f273cd_0_482"/>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36" name="Google Shape;136;gcc80f273cd_0_482"/>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37" name="Google Shape;137;gcc80f273cd_0_48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gcc80f273cd_0_48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gcc80f273cd_0_48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6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6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gcc80f273cd_0_489"/>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gcc80f273cd_0_489"/>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Google Shape;143;gcc80f273cd_0_489"/>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44" name="Google Shape;144;gcc80f273cd_0_48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gcc80f273cd_0_48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gcc80f273cd_0_48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gcc80f273cd_0_49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gcc80f273cd_0_496"/>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0" name="Google Shape;150;gcc80f273cd_0_49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gcc80f273cd_0_49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gcc80f273cd_0_49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gcc80f273cd_0_502"/>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gcc80f273cd_0_502"/>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6" name="Google Shape;156;gcc80f273cd_0_50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gcc80f273cd_0_50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gcc80f273cd_0_50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6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6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6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6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6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6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6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6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6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6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6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6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6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6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6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6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6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6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6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6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6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6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6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6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6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6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6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5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gcc80f273cd_0_4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gcc80f273cd_0_43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gcc80f273cd_0_43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gcc80f273cd_0_43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gcc80f273cd_0_43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6.jp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2.jp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30.jpg"/><Relationship Id="rId5" Type="http://schemas.openxmlformats.org/officeDocument/2006/relationships/image" Target="../media/image21.pn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2.jp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30.jpg"/><Relationship Id="rId5" Type="http://schemas.openxmlformats.org/officeDocument/2006/relationships/image" Target="../media/image21.png"/><Relationship Id="rId4" Type="http://schemas.openxmlformats.org/officeDocument/2006/relationships/image" Target="../media/image29.jpg"/></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38.gif"/></Relationships>
</file>

<file path=ppt/slides/_rels/slide3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39.jp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41.jpg"/><Relationship Id="rId4" Type="http://schemas.openxmlformats.org/officeDocument/2006/relationships/image" Target="../media/image40.jp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42.jpg"/><Relationship Id="rId5" Type="http://schemas.openxmlformats.org/officeDocument/2006/relationships/image" Target="../media/image39.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44.jpg"/><Relationship Id="rId4" Type="http://schemas.openxmlformats.org/officeDocument/2006/relationships/image" Target="../media/image43.jp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45.jp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42.jpg"/><Relationship Id="rId5" Type="http://schemas.openxmlformats.org/officeDocument/2006/relationships/image" Target="../media/image39.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45.jpg"/></Relationships>
</file>

<file path=ppt/slides/_rels/slide41.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image" Target="../media/image23.png"/><Relationship Id="rId7" Type="http://schemas.openxmlformats.org/officeDocument/2006/relationships/image" Target="../media/image45.jp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image" Target="../media/image42.jpg"/><Relationship Id="rId5" Type="http://schemas.openxmlformats.org/officeDocument/2006/relationships/image" Target="../media/image39.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48.jpg"/></Relationships>
</file>

<file path=ppt/slides/_rels/slide43.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image" Target="../media/image23.png"/><Relationship Id="rId7" Type="http://schemas.openxmlformats.org/officeDocument/2006/relationships/image" Target="../media/image45.jp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42.jpg"/><Relationship Id="rId5" Type="http://schemas.openxmlformats.org/officeDocument/2006/relationships/image" Target="../media/image39.jpg"/><Relationship Id="rId4" Type="http://schemas.openxmlformats.org/officeDocument/2006/relationships/image" Target="../media/image37.jpg"/><Relationship Id="rId9" Type="http://schemas.openxmlformats.org/officeDocument/2006/relationships/image" Target="../media/image50.jpg"/></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50.jpg"/><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9.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41.jp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5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50.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44.jpg"/></Relationships>
</file>

<file path=ppt/slides/_rels/slide5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51.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2.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49.png"/></Relationships>
</file>

<file path=ppt/slides/_rels/slide5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3.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49.png"/></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4.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50.jpg"/></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hyperlink" Target="https://solarsystem.nasa.gov/solar-system/our-solar-system/overview/"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59.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grpSp>
        <p:nvGrpSpPr>
          <p:cNvPr id="164" name="Google Shape;164;p1"/>
          <p:cNvGrpSpPr/>
          <p:nvPr/>
        </p:nvGrpSpPr>
        <p:grpSpPr>
          <a:xfrm>
            <a:off x="1505008" y="297180"/>
            <a:ext cx="5828913" cy="6262953"/>
            <a:chOff x="814636" y="0"/>
            <a:chExt cx="5828913" cy="6262953"/>
          </a:xfrm>
        </p:grpSpPr>
        <p:sp>
          <p:nvSpPr>
            <p:cNvPr id="165" name="Google Shape;165;p1"/>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1"/>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sz="1400" b="0" i="0" u="none" strike="noStrike" cap="none">
                <a:solidFill>
                  <a:srgbClr val="000000"/>
                </a:solidFill>
                <a:latin typeface="Arial"/>
                <a:ea typeface="Arial"/>
                <a:cs typeface="Arial"/>
                <a:sym typeface="Arial"/>
              </a:endParaRPr>
            </a:p>
          </p:txBody>
        </p:sp>
        <p:sp>
          <p:nvSpPr>
            <p:cNvPr id="167" name="Google Shape;167;p1"/>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1"/>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1"/>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sz="1400" b="0" i="0" u="none" strike="noStrike" cap="none">
                <a:solidFill>
                  <a:srgbClr val="000000"/>
                </a:solidFill>
                <a:latin typeface="Arial"/>
                <a:ea typeface="Arial"/>
                <a:cs typeface="Arial"/>
                <a:sym typeface="Arial"/>
              </a:endParaRPr>
            </a:p>
          </p:txBody>
        </p:sp>
        <p:sp>
          <p:nvSpPr>
            <p:cNvPr id="170" name="Google Shape;170;p1"/>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1"/>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1"/>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sz="1400" b="0" i="0" u="none" strike="noStrike" cap="none">
                <a:solidFill>
                  <a:srgbClr val="000000"/>
                </a:solidFill>
                <a:latin typeface="Arial"/>
                <a:ea typeface="Arial"/>
                <a:cs typeface="Arial"/>
                <a:sym typeface="Arial"/>
              </a:endParaRPr>
            </a:p>
          </p:txBody>
        </p:sp>
        <p:sp>
          <p:nvSpPr>
            <p:cNvPr id="173" name="Google Shape;173;p1"/>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1"/>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1"/>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Demo</a:t>
              </a:r>
              <a:endParaRPr sz="1400" b="0" i="0" u="none" strike="noStrike" cap="none">
                <a:solidFill>
                  <a:srgbClr val="000000"/>
                </a:solidFill>
                <a:latin typeface="Arial"/>
                <a:ea typeface="Arial"/>
                <a:cs typeface="Arial"/>
                <a:sym typeface="Arial"/>
              </a:endParaRPr>
            </a:p>
          </p:txBody>
        </p:sp>
        <p:sp>
          <p:nvSpPr>
            <p:cNvPr id="176" name="Google Shape;176;p1"/>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1"/>
            <p:cNvSpPr/>
            <p:nvPr/>
          </p:nvSpPr>
          <p:spPr>
            <a:xfrm rot="10800000">
              <a:off x="1480984" y="3753659"/>
              <a:ext cx="5162565" cy="15710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1"/>
            <p:cNvSpPr txBox="1"/>
            <p:nvPr/>
          </p:nvSpPr>
          <p:spPr>
            <a:xfrm>
              <a:off x="1873747" y="3753659"/>
              <a:ext cx="4769802" cy="1571051"/>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sz="1400" b="0" i="0" u="none" strike="noStrike" cap="none">
                <a:solidFill>
                  <a:srgbClr val="000000"/>
                </a:solidFill>
                <a:latin typeface="Arial"/>
                <a:ea typeface="Arial"/>
                <a:cs typeface="Arial"/>
                <a:sym typeface="Arial"/>
              </a:endParaRPr>
            </a:p>
          </p:txBody>
        </p:sp>
        <p:sp>
          <p:nvSpPr>
            <p:cNvPr id="179" name="Google Shape;179;p1"/>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1"/>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1"/>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sz="1400" b="0" i="0" u="none" strike="noStrike" cap="none">
                <a:solidFill>
                  <a:srgbClr val="000000"/>
                </a:solidFill>
                <a:latin typeface="Arial"/>
                <a:ea typeface="Arial"/>
                <a:cs typeface="Arial"/>
                <a:sym typeface="Arial"/>
              </a:endParaRPr>
            </a:p>
          </p:txBody>
        </p:sp>
        <p:sp>
          <p:nvSpPr>
            <p:cNvPr id="182" name="Google Shape;182;p1"/>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83" name="Google Shape;183;p1"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184" name="Google Shape;184;p1"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185" name="Google Shape;185;p1"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186" name="Google Shape;186;p1"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187" name="Google Shape;187;p1"/>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8" name="Google Shape;188;p1"/>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cc80f273cd_0_167"/>
          <p:cNvSpPr txBox="1">
            <a:spLocks noGrp="1"/>
          </p:cNvSpPr>
          <p:nvPr>
            <p:ph type="subTitle" idx="1"/>
          </p:nvPr>
        </p:nvSpPr>
        <p:spPr>
          <a:xfrm>
            <a:off x="849600" y="206500"/>
            <a:ext cx="7959000" cy="1625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720"/>
              <a:buNone/>
            </a:pPr>
            <a:r>
              <a:rPr lang="en-US" sz="3520" b="1" u="sng">
                <a:solidFill>
                  <a:schemeClr val="dk1"/>
                </a:solidFill>
              </a:rPr>
              <a:t>Universe</a:t>
            </a:r>
            <a:r>
              <a:rPr lang="en-US" sz="3520" b="1">
                <a:solidFill>
                  <a:schemeClr val="dk1"/>
                </a:solidFill>
              </a:rPr>
              <a:t>: </a:t>
            </a:r>
            <a:r>
              <a:rPr lang="en-US" sz="3520">
                <a:solidFill>
                  <a:schemeClr val="dk1"/>
                </a:solidFill>
              </a:rPr>
              <a:t>all of space and everything in it including the solar system, stars, planets, moons, etc.</a:t>
            </a:r>
            <a:endParaRPr sz="3520"/>
          </a:p>
        </p:txBody>
      </p:sp>
      <p:pic>
        <p:nvPicPr>
          <p:cNvPr id="259" name="Google Shape;259;gcc80f273cd_0_167"/>
          <p:cNvPicPr preferRelativeResize="0"/>
          <p:nvPr/>
        </p:nvPicPr>
        <p:blipFill rotWithShape="1">
          <a:blip r:embed="rId3">
            <a:alphaModFix/>
          </a:blip>
          <a:srcRect/>
          <a:stretch/>
        </p:blipFill>
        <p:spPr>
          <a:xfrm>
            <a:off x="2061500" y="2094301"/>
            <a:ext cx="5021009" cy="4584400"/>
          </a:xfrm>
          <a:prstGeom prst="rect">
            <a:avLst/>
          </a:prstGeom>
          <a:noFill/>
          <a:ln>
            <a:noFill/>
          </a:ln>
        </p:spPr>
      </p:pic>
      <p:sp>
        <p:nvSpPr>
          <p:cNvPr id="260" name="Google Shape;260;gcc80f273cd_0_167"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0"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1"/>
          <p:cNvSpPr txBox="1">
            <a:spLocks noGrp="1"/>
          </p:cNvSpPr>
          <p:nvPr>
            <p:ph type="ctrTitle"/>
          </p:nvPr>
        </p:nvSpPr>
        <p:spPr>
          <a:xfrm>
            <a:off x="685800" y="440936"/>
            <a:ext cx="7772400" cy="14700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What is a star?</a:t>
            </a:r>
            <a:endParaRPr/>
          </a:p>
        </p:txBody>
      </p:sp>
      <p:pic>
        <p:nvPicPr>
          <p:cNvPr id="273" name="Google Shape;273;p11" descr="Star Facts: The Basics of Star Names and Stellar Evolution | Space"/>
          <p:cNvPicPr preferRelativeResize="0"/>
          <p:nvPr/>
        </p:nvPicPr>
        <p:blipFill rotWithShape="1">
          <a:blip r:embed="rId3">
            <a:alphaModFix/>
          </a:blip>
          <a:srcRect/>
          <a:stretch/>
        </p:blipFill>
        <p:spPr>
          <a:xfrm>
            <a:off x="1881459" y="2097861"/>
            <a:ext cx="5381081" cy="3963926"/>
          </a:xfrm>
          <a:prstGeom prst="rect">
            <a:avLst/>
          </a:prstGeom>
          <a:noFill/>
          <a:ln>
            <a:noFill/>
          </a:ln>
        </p:spPr>
      </p:pic>
      <p:sp>
        <p:nvSpPr>
          <p:cNvPr id="274" name="Google Shape;274;p11"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2"/>
          <p:cNvSpPr txBox="1">
            <a:spLocks noGrp="1"/>
          </p:cNvSpPr>
          <p:nvPr>
            <p:ph type="ctrTitle"/>
          </p:nvPr>
        </p:nvSpPr>
        <p:spPr>
          <a:xfrm>
            <a:off x="658225" y="248375"/>
            <a:ext cx="82896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3500"/>
              <a:t>A planet is a body or object in space that revolves around a _____ and has a _____ shape.</a:t>
            </a:r>
            <a:endParaRPr sz="3500"/>
          </a:p>
        </p:txBody>
      </p:sp>
      <p:pic>
        <p:nvPicPr>
          <p:cNvPr id="281" name="Google Shape;281;p12" descr="200608250001_65511.jpg"/>
          <p:cNvPicPr preferRelativeResize="0"/>
          <p:nvPr/>
        </p:nvPicPr>
        <p:blipFill rotWithShape="1">
          <a:blip r:embed="rId3">
            <a:alphaModFix/>
          </a:blip>
          <a:srcRect/>
          <a:stretch/>
        </p:blipFill>
        <p:spPr>
          <a:xfrm>
            <a:off x="2708057" y="1883868"/>
            <a:ext cx="3861171" cy="4813593"/>
          </a:xfrm>
          <a:prstGeom prst="rect">
            <a:avLst/>
          </a:prstGeom>
          <a:noFill/>
          <a:ln>
            <a:noFill/>
          </a:ln>
        </p:spPr>
      </p:pic>
      <p:sp>
        <p:nvSpPr>
          <p:cNvPr id="282" name="Google Shape;282;p12"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dae2597d61_0_0"/>
          <p:cNvSpPr txBox="1">
            <a:spLocks noGrp="1"/>
          </p:cNvSpPr>
          <p:nvPr>
            <p:ph type="ctrTitle"/>
          </p:nvPr>
        </p:nvSpPr>
        <p:spPr>
          <a:xfrm>
            <a:off x="658225" y="248375"/>
            <a:ext cx="82896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3500"/>
              <a:t>A planet is a body or object in space that revolves around a </a:t>
            </a:r>
            <a:r>
              <a:rPr lang="en-US" sz="3500" u="sng">
                <a:solidFill>
                  <a:srgbClr val="FF0000"/>
                </a:solidFill>
              </a:rPr>
              <a:t>star</a:t>
            </a:r>
            <a:r>
              <a:rPr lang="en-US" sz="3500"/>
              <a:t> and has a </a:t>
            </a:r>
            <a:r>
              <a:rPr lang="en-US" sz="3500" u="sng">
                <a:solidFill>
                  <a:srgbClr val="FF0000"/>
                </a:solidFill>
              </a:rPr>
              <a:t>spherical</a:t>
            </a:r>
            <a:r>
              <a:rPr lang="en-US" sz="3500"/>
              <a:t> shape.</a:t>
            </a:r>
            <a:endParaRPr sz="3500"/>
          </a:p>
        </p:txBody>
      </p:sp>
      <p:pic>
        <p:nvPicPr>
          <p:cNvPr id="289" name="Google Shape;289;gdae2597d61_0_0" descr="200608250001_65511.jpg"/>
          <p:cNvPicPr preferRelativeResize="0"/>
          <p:nvPr/>
        </p:nvPicPr>
        <p:blipFill rotWithShape="1">
          <a:blip r:embed="rId3">
            <a:alphaModFix/>
          </a:blip>
          <a:srcRect/>
          <a:stretch/>
        </p:blipFill>
        <p:spPr>
          <a:xfrm>
            <a:off x="2708057" y="1883868"/>
            <a:ext cx="3861171" cy="4813593"/>
          </a:xfrm>
          <a:prstGeom prst="rect">
            <a:avLst/>
          </a:prstGeom>
          <a:noFill/>
          <a:ln>
            <a:noFill/>
          </a:ln>
        </p:spPr>
      </p:pic>
      <p:sp>
        <p:nvSpPr>
          <p:cNvPr id="290" name="Google Shape;290;gdae2597d61_0_0"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4"/>
          <p:cNvSpPr txBox="1"/>
          <p:nvPr/>
        </p:nvSpPr>
        <p:spPr>
          <a:xfrm>
            <a:off x="2347897" y="231778"/>
            <a:ext cx="455785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a solar system?</a:t>
            </a:r>
            <a:endParaRPr sz="1400" b="0" i="0" u="none" strike="noStrike" cap="none">
              <a:solidFill>
                <a:srgbClr val="000000"/>
              </a:solidFill>
              <a:latin typeface="Arial"/>
              <a:ea typeface="Arial"/>
              <a:cs typeface="Arial"/>
              <a:sym typeface="Arial"/>
            </a:endParaRPr>
          </a:p>
        </p:txBody>
      </p:sp>
      <p:sp>
        <p:nvSpPr>
          <p:cNvPr id="297" name="Google Shape;297;p14"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8" name="Google Shape;298;p14" descr="dreamstime_xl_43478275.jpg"/>
          <p:cNvPicPr preferRelativeResize="0"/>
          <p:nvPr/>
        </p:nvPicPr>
        <p:blipFill rotWithShape="1">
          <a:blip r:embed="rId4">
            <a:alphaModFix/>
          </a:blip>
          <a:srcRect/>
          <a:stretch/>
        </p:blipFill>
        <p:spPr>
          <a:xfrm>
            <a:off x="1052689" y="1605588"/>
            <a:ext cx="7041444" cy="455540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5"/>
          <p:cNvSpPr txBox="1">
            <a:spLocks noGrp="1"/>
          </p:cNvSpPr>
          <p:nvPr>
            <p:ph type="title"/>
          </p:nvPr>
        </p:nvSpPr>
        <p:spPr>
          <a:xfrm>
            <a:off x="849550" y="206875"/>
            <a:ext cx="7991100" cy="16869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960"/>
              <a:buFont typeface="Calibri"/>
              <a:buNone/>
            </a:pPr>
            <a:r>
              <a:rPr lang="en-US" sz="3500"/>
              <a:t>A galaxy is a cluster of stars, dust and gases that are held together by _____ . </a:t>
            </a:r>
            <a:endParaRPr sz="3500"/>
          </a:p>
        </p:txBody>
      </p:sp>
      <p:pic>
        <p:nvPicPr>
          <p:cNvPr id="305" name="Google Shape;305;p15" descr="ESA - Guide to our Galaxy"/>
          <p:cNvPicPr preferRelativeResize="0"/>
          <p:nvPr/>
        </p:nvPicPr>
        <p:blipFill rotWithShape="1">
          <a:blip r:embed="rId3">
            <a:alphaModFix/>
          </a:blip>
          <a:srcRect/>
          <a:stretch/>
        </p:blipFill>
        <p:spPr>
          <a:xfrm>
            <a:off x="1323551" y="2367837"/>
            <a:ext cx="6899235" cy="3877227"/>
          </a:xfrm>
          <a:prstGeom prst="rect">
            <a:avLst/>
          </a:prstGeom>
          <a:noFill/>
          <a:ln>
            <a:noFill/>
          </a:ln>
        </p:spPr>
      </p:pic>
      <p:sp>
        <p:nvSpPr>
          <p:cNvPr id="306" name="Google Shape;306;p15"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dae2597d61_0_7"/>
          <p:cNvSpPr txBox="1">
            <a:spLocks noGrp="1"/>
          </p:cNvSpPr>
          <p:nvPr>
            <p:ph type="title"/>
          </p:nvPr>
        </p:nvSpPr>
        <p:spPr>
          <a:xfrm>
            <a:off x="849550" y="206875"/>
            <a:ext cx="7991100" cy="16869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960"/>
              <a:buFont typeface="Calibri"/>
              <a:buNone/>
            </a:pPr>
            <a:r>
              <a:rPr lang="en-US" sz="3500"/>
              <a:t>A galaxy is a cluster of stars, dust and gases that are held together by </a:t>
            </a:r>
            <a:r>
              <a:rPr lang="en-US" sz="3500" u="sng">
                <a:solidFill>
                  <a:srgbClr val="FF0000"/>
                </a:solidFill>
              </a:rPr>
              <a:t>gravity</a:t>
            </a:r>
            <a:r>
              <a:rPr lang="en-US" sz="3500"/>
              <a:t>. </a:t>
            </a:r>
            <a:endParaRPr sz="3500"/>
          </a:p>
        </p:txBody>
      </p:sp>
      <p:pic>
        <p:nvPicPr>
          <p:cNvPr id="313" name="Google Shape;313;gdae2597d61_0_7" descr="ESA - Guide to our Galaxy"/>
          <p:cNvPicPr preferRelativeResize="0"/>
          <p:nvPr/>
        </p:nvPicPr>
        <p:blipFill rotWithShape="1">
          <a:blip r:embed="rId3">
            <a:alphaModFix/>
          </a:blip>
          <a:srcRect/>
          <a:stretch/>
        </p:blipFill>
        <p:spPr>
          <a:xfrm>
            <a:off x="1323551" y="2367837"/>
            <a:ext cx="6899235" cy="3877227"/>
          </a:xfrm>
          <a:prstGeom prst="rect">
            <a:avLst/>
          </a:prstGeom>
          <a:noFill/>
          <a:ln>
            <a:noFill/>
          </a:ln>
        </p:spPr>
      </p:pic>
      <p:sp>
        <p:nvSpPr>
          <p:cNvPr id="314" name="Google Shape;314;gdae2597d61_0_7"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cc80f273cd_0_251"/>
          <p:cNvSpPr txBox="1">
            <a:spLocks noGrp="1"/>
          </p:cNvSpPr>
          <p:nvPr>
            <p:ph type="subTitle" idx="1"/>
          </p:nvPr>
        </p:nvSpPr>
        <p:spPr>
          <a:xfrm>
            <a:off x="1055500" y="467000"/>
            <a:ext cx="7330200" cy="10929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sz="4000">
                <a:solidFill>
                  <a:schemeClr val="dk1"/>
                </a:solidFill>
              </a:rPr>
              <a:t>What is a moon?</a:t>
            </a:r>
            <a:endParaRPr sz="4000"/>
          </a:p>
        </p:txBody>
      </p:sp>
      <p:pic>
        <p:nvPicPr>
          <p:cNvPr id="321" name="Google Shape;321;gcc80f273cd_0_251" descr="dreamstime_xl_17597145.jpg"/>
          <p:cNvPicPr preferRelativeResize="0"/>
          <p:nvPr/>
        </p:nvPicPr>
        <p:blipFill rotWithShape="1">
          <a:blip r:embed="rId3">
            <a:alphaModFix/>
          </a:blip>
          <a:srcRect/>
          <a:stretch/>
        </p:blipFill>
        <p:spPr>
          <a:xfrm>
            <a:off x="2014401" y="1665515"/>
            <a:ext cx="5412426" cy="4576363"/>
          </a:xfrm>
          <a:prstGeom prst="rect">
            <a:avLst/>
          </a:prstGeom>
          <a:noFill/>
          <a:ln>
            <a:noFill/>
          </a:ln>
        </p:spPr>
      </p:pic>
      <p:sp>
        <p:nvSpPr>
          <p:cNvPr id="322" name="Google Shape;322;gcc80f273cd_0_251"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cc80f273cd_0_258"/>
          <p:cNvSpPr txBox="1">
            <a:spLocks noGrp="1"/>
          </p:cNvSpPr>
          <p:nvPr>
            <p:ph type="subTitle" idx="1"/>
          </p:nvPr>
        </p:nvSpPr>
        <p:spPr>
          <a:xfrm>
            <a:off x="1180188" y="467025"/>
            <a:ext cx="7330200" cy="10929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sz="4000">
                <a:solidFill>
                  <a:schemeClr val="dk1"/>
                </a:solidFill>
              </a:rPr>
              <a:t>What makes up the universe?</a:t>
            </a:r>
            <a:endParaRPr sz="4000"/>
          </a:p>
        </p:txBody>
      </p:sp>
      <p:pic>
        <p:nvPicPr>
          <p:cNvPr id="329" name="Google Shape;329;gcc80f273cd_0_258"/>
          <p:cNvPicPr preferRelativeResize="0"/>
          <p:nvPr/>
        </p:nvPicPr>
        <p:blipFill rotWithShape="1">
          <a:blip r:embed="rId3">
            <a:alphaModFix/>
          </a:blip>
          <a:srcRect/>
          <a:stretch/>
        </p:blipFill>
        <p:spPr>
          <a:xfrm>
            <a:off x="2210600" y="1395926"/>
            <a:ext cx="5021009" cy="4584400"/>
          </a:xfrm>
          <a:prstGeom prst="rect">
            <a:avLst/>
          </a:prstGeom>
          <a:noFill/>
          <a:ln>
            <a:noFill/>
          </a:ln>
        </p:spPr>
      </p:pic>
      <p:sp>
        <p:nvSpPr>
          <p:cNvPr id="330" name="Google Shape;330;gcc80f273cd_0_258"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
          <p:cNvSpPr txBox="1"/>
          <p:nvPr/>
        </p:nvSpPr>
        <p:spPr>
          <a:xfrm>
            <a:off x="1921398" y="31269"/>
            <a:ext cx="5486400" cy="30777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800"/>
              <a:buFont typeface="Arial"/>
              <a:buNone/>
            </a:pPr>
            <a:r>
              <a:rPr lang="en-US" sz="8800" b="0" i="0" u="none" strike="noStrike" cap="none">
                <a:solidFill>
                  <a:schemeClr val="dk1"/>
                </a:solidFill>
                <a:latin typeface="Calibri"/>
                <a:ea typeface="Calibri"/>
                <a:cs typeface="Calibri"/>
                <a:sym typeface="Calibri"/>
              </a:rPr>
              <a:t>Space Exploration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2"/>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6" name="Google Shape;196;p2"/>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pic>
        <p:nvPicPr>
          <p:cNvPr id="197" name="Google Shape;197;p2" descr="From NASA to JFK to WPI: The Science of Space Exploration | News | WPI"/>
          <p:cNvPicPr preferRelativeResize="0"/>
          <p:nvPr/>
        </p:nvPicPr>
        <p:blipFill rotWithShape="1">
          <a:blip r:embed="rId3">
            <a:alphaModFix/>
          </a:blip>
          <a:srcRect/>
          <a:stretch/>
        </p:blipFill>
        <p:spPr>
          <a:xfrm>
            <a:off x="1985132" y="2792994"/>
            <a:ext cx="5358932" cy="307776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7"/>
          <p:cNvSpPr txBox="1"/>
          <p:nvPr/>
        </p:nvSpPr>
        <p:spPr>
          <a:xfrm>
            <a:off x="1532949" y="799385"/>
            <a:ext cx="6453241"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a:solidFill>
                  <a:schemeClr val="dk1"/>
                </a:solidFill>
                <a:latin typeface="Calibri"/>
                <a:ea typeface="Calibri"/>
                <a:cs typeface="Calibri"/>
                <a:sym typeface="Calibri"/>
              </a:rPr>
              <a:t>Space Exploration</a:t>
            </a:r>
            <a:endParaRPr sz="1400" b="0" i="0" u="none" strike="noStrike" cap="none">
              <a:solidFill>
                <a:srgbClr val="000000"/>
              </a:solidFill>
              <a:latin typeface="Arial"/>
              <a:ea typeface="Arial"/>
              <a:cs typeface="Arial"/>
              <a:sym typeface="Arial"/>
            </a:endParaRPr>
          </a:p>
        </p:txBody>
      </p:sp>
      <p:sp>
        <p:nvSpPr>
          <p:cNvPr id="337" name="Google Shape;337;p17"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8" name="Google Shape;338;p17"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8"/>
          <p:cNvSpPr txBox="1">
            <a:spLocks noGrp="1"/>
          </p:cNvSpPr>
          <p:nvPr>
            <p:ph type="title"/>
          </p:nvPr>
        </p:nvSpPr>
        <p:spPr>
          <a:xfrm>
            <a:off x="467750" y="724725"/>
            <a:ext cx="8393700" cy="1686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Calibri"/>
              <a:buNone/>
            </a:pPr>
            <a:r>
              <a:rPr lang="en-US" sz="3000" b="1" u="sng"/>
              <a:t>Space Exploration:</a:t>
            </a:r>
            <a:r>
              <a:rPr lang="en-US" sz="3000" b="1"/>
              <a:t> </a:t>
            </a:r>
            <a:r>
              <a:rPr lang="en-US" sz="3000"/>
              <a:t>use of space technology and physical missions to get information and improve our understanding of earth, the solar system, and space</a:t>
            </a:r>
            <a:endParaRPr sz="3000"/>
          </a:p>
        </p:txBody>
      </p:sp>
      <p:sp>
        <p:nvSpPr>
          <p:cNvPr id="345" name="Google Shape;345;p18"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6" name="Google Shape;346;p18" descr="Blog"/>
          <p:cNvPicPr preferRelativeResize="0"/>
          <p:nvPr/>
        </p:nvPicPr>
        <p:blipFill rotWithShape="1">
          <a:blip r:embed="rId4">
            <a:alphaModFix/>
          </a:blip>
          <a:srcRect/>
          <a:stretch/>
        </p:blipFill>
        <p:spPr>
          <a:xfrm>
            <a:off x="849542" y="187766"/>
            <a:ext cx="474009" cy="474009"/>
          </a:xfrm>
          <a:prstGeom prst="rect">
            <a:avLst/>
          </a:prstGeom>
          <a:noFill/>
          <a:ln>
            <a:noFill/>
          </a:ln>
        </p:spPr>
      </p:pic>
      <p:pic>
        <p:nvPicPr>
          <p:cNvPr id="347" name="Google Shape;347;p18" descr="From NASA to JFK to WPI: The Science of Space Exploration | News | WPI"/>
          <p:cNvPicPr preferRelativeResize="0"/>
          <p:nvPr/>
        </p:nvPicPr>
        <p:blipFill rotWithShape="1">
          <a:blip r:embed="rId5">
            <a:alphaModFix/>
          </a:blip>
          <a:srcRect/>
          <a:stretch/>
        </p:blipFill>
        <p:spPr>
          <a:xfrm>
            <a:off x="1985132" y="2943465"/>
            <a:ext cx="5358932" cy="307776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gdae2597d61_0_14"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dae2597d61_0_19"/>
          <p:cNvSpPr txBox="1">
            <a:spLocks noGrp="1"/>
          </p:cNvSpPr>
          <p:nvPr>
            <p:ph type="subTitle" idx="1"/>
          </p:nvPr>
        </p:nvSpPr>
        <p:spPr>
          <a:xfrm>
            <a:off x="1180188" y="467025"/>
            <a:ext cx="7330200" cy="10929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sz="4000">
                <a:solidFill>
                  <a:schemeClr val="dk1"/>
                </a:solidFill>
              </a:rPr>
              <a:t>What is space exploration?</a:t>
            </a:r>
            <a:endParaRPr sz="4000"/>
          </a:p>
        </p:txBody>
      </p:sp>
      <p:sp>
        <p:nvSpPr>
          <p:cNvPr id="360" name="Google Shape;360;gdae2597d61_0_19"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1" name="Google Shape;361;gdae2597d61_0_19" descr="From NASA to JFK to WPI: The Science of Space Exploration | News | WPI"/>
          <p:cNvPicPr preferRelativeResize="0"/>
          <p:nvPr/>
        </p:nvPicPr>
        <p:blipFill rotWithShape="1">
          <a:blip r:embed="rId4">
            <a:alphaModFix/>
          </a:blip>
          <a:srcRect/>
          <a:stretch/>
        </p:blipFill>
        <p:spPr>
          <a:xfrm>
            <a:off x="984991" y="1694148"/>
            <a:ext cx="7174025" cy="4120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Google Shape;367;p19"/>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368" name="Google Shape;368;p19" descr="Artificial Intelligence"/>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0"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5" name="Google Shape;375;p20" descr="About the Hubble Space Telescope | NASA"/>
          <p:cNvPicPr preferRelativeResize="0"/>
          <p:nvPr/>
        </p:nvPicPr>
        <p:blipFill rotWithShape="1">
          <a:blip r:embed="rId4">
            <a:alphaModFix/>
          </a:blip>
          <a:srcRect/>
          <a:stretch/>
        </p:blipFill>
        <p:spPr>
          <a:xfrm>
            <a:off x="424771" y="4118945"/>
            <a:ext cx="2466975" cy="1847850"/>
          </a:xfrm>
          <a:prstGeom prst="rect">
            <a:avLst/>
          </a:prstGeom>
          <a:noFill/>
          <a:ln>
            <a:noFill/>
          </a:ln>
        </p:spPr>
      </p:pic>
      <p:pic>
        <p:nvPicPr>
          <p:cNvPr id="376" name="Google Shape;376;p20" descr="The SpaceX Crew Dragon rolls out to the launch pad"/>
          <p:cNvPicPr preferRelativeResize="0"/>
          <p:nvPr/>
        </p:nvPicPr>
        <p:blipFill rotWithShape="1">
          <a:blip r:embed="rId5">
            <a:alphaModFix/>
          </a:blip>
          <a:srcRect/>
          <a:stretch/>
        </p:blipFill>
        <p:spPr>
          <a:xfrm>
            <a:off x="4347256" y="817712"/>
            <a:ext cx="3810000" cy="2857500"/>
          </a:xfrm>
          <a:prstGeom prst="rect">
            <a:avLst/>
          </a:prstGeom>
          <a:noFill/>
          <a:ln>
            <a:noFill/>
          </a:ln>
        </p:spPr>
      </p:pic>
      <p:pic>
        <p:nvPicPr>
          <p:cNvPr id="377" name="Google Shape;377;p20" descr="SpaceWatchGL Themes: ESPI Executive Summary - Commercial Space Exploration  - SpaceWatch.Global"/>
          <p:cNvPicPr preferRelativeResize="0"/>
          <p:nvPr/>
        </p:nvPicPr>
        <p:blipFill rotWithShape="1">
          <a:blip r:embed="rId6">
            <a:alphaModFix/>
          </a:blip>
          <a:srcRect/>
          <a:stretch/>
        </p:blipFill>
        <p:spPr>
          <a:xfrm>
            <a:off x="3631178" y="4224759"/>
            <a:ext cx="3430703" cy="2130647"/>
          </a:xfrm>
          <a:prstGeom prst="rect">
            <a:avLst/>
          </a:prstGeom>
          <a:noFill/>
          <a:ln>
            <a:noFill/>
          </a:ln>
        </p:spPr>
      </p:pic>
      <p:pic>
        <p:nvPicPr>
          <p:cNvPr id="378" name="Google Shape;378;p20" descr="Mars Exploration Rover | Facts, Spirit, &amp; Opportunity | Britannica"/>
          <p:cNvPicPr preferRelativeResize="0"/>
          <p:nvPr/>
        </p:nvPicPr>
        <p:blipFill rotWithShape="1">
          <a:blip r:embed="rId7">
            <a:alphaModFix/>
          </a:blip>
          <a:srcRect/>
          <a:stretch/>
        </p:blipFill>
        <p:spPr>
          <a:xfrm>
            <a:off x="849542" y="1146840"/>
            <a:ext cx="3115571" cy="233367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22"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5" name="Google Shape;385;p22" descr="10 Most Important Space Missions – Famous Space Mission in History"/>
          <p:cNvPicPr preferRelativeResize="0"/>
          <p:nvPr/>
        </p:nvPicPr>
        <p:blipFill rotWithShape="1">
          <a:blip r:embed="rId4">
            <a:alphaModFix/>
          </a:blip>
          <a:srcRect/>
          <a:stretch/>
        </p:blipFill>
        <p:spPr>
          <a:xfrm>
            <a:off x="1185621" y="1018753"/>
            <a:ext cx="3039138" cy="2288154"/>
          </a:xfrm>
          <a:prstGeom prst="rect">
            <a:avLst/>
          </a:prstGeom>
          <a:noFill/>
          <a:ln>
            <a:noFill/>
          </a:ln>
        </p:spPr>
      </p:pic>
      <p:pic>
        <p:nvPicPr>
          <p:cNvPr id="386" name="Google Shape;386;p22" descr="Briefing, NASA Television Coverage Set for Upcoming US Spacewalks | NASA"/>
          <p:cNvPicPr preferRelativeResize="0"/>
          <p:nvPr/>
        </p:nvPicPr>
        <p:blipFill rotWithShape="1">
          <a:blip r:embed="rId5">
            <a:alphaModFix/>
          </a:blip>
          <a:srcRect/>
          <a:stretch/>
        </p:blipFill>
        <p:spPr>
          <a:xfrm>
            <a:off x="2256187" y="3743862"/>
            <a:ext cx="4330681" cy="2881871"/>
          </a:xfrm>
          <a:prstGeom prst="rect">
            <a:avLst/>
          </a:prstGeom>
          <a:noFill/>
          <a:ln>
            <a:noFill/>
          </a:ln>
        </p:spPr>
      </p:pic>
      <p:pic>
        <p:nvPicPr>
          <p:cNvPr id="387" name="Google Shape;387;p22" descr="Space Shuttle - Wikipedia"/>
          <p:cNvPicPr preferRelativeResize="0"/>
          <p:nvPr/>
        </p:nvPicPr>
        <p:blipFill rotWithShape="1">
          <a:blip r:embed="rId6">
            <a:alphaModFix/>
          </a:blip>
          <a:srcRect/>
          <a:stretch/>
        </p:blipFill>
        <p:spPr>
          <a:xfrm>
            <a:off x="5189497" y="232267"/>
            <a:ext cx="2114128" cy="331882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1"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4" name="Google Shape;394;p21" descr="Mars Exploration Rover - Wikipedia"/>
          <p:cNvPicPr preferRelativeResize="0"/>
          <p:nvPr/>
        </p:nvPicPr>
        <p:blipFill rotWithShape="1">
          <a:blip r:embed="rId4">
            <a:alphaModFix/>
          </a:blip>
          <a:srcRect/>
          <a:stretch/>
        </p:blipFill>
        <p:spPr>
          <a:xfrm>
            <a:off x="849542" y="864010"/>
            <a:ext cx="3560412" cy="2851166"/>
          </a:xfrm>
          <a:prstGeom prst="rect">
            <a:avLst/>
          </a:prstGeom>
          <a:noFill/>
          <a:ln>
            <a:noFill/>
          </a:ln>
        </p:spPr>
      </p:pic>
      <p:pic>
        <p:nvPicPr>
          <p:cNvPr id="395" name="Google Shape;395;p21" descr="Sputnik and the Space Age at 60 | National Air and Space Museum"/>
          <p:cNvPicPr preferRelativeResize="0"/>
          <p:nvPr/>
        </p:nvPicPr>
        <p:blipFill rotWithShape="1">
          <a:blip r:embed="rId5">
            <a:alphaModFix/>
          </a:blip>
          <a:srcRect/>
          <a:stretch/>
        </p:blipFill>
        <p:spPr>
          <a:xfrm>
            <a:off x="5077176" y="542923"/>
            <a:ext cx="2997364" cy="2245130"/>
          </a:xfrm>
          <a:prstGeom prst="rect">
            <a:avLst/>
          </a:prstGeom>
          <a:noFill/>
          <a:ln>
            <a:noFill/>
          </a:ln>
        </p:spPr>
      </p:pic>
      <p:pic>
        <p:nvPicPr>
          <p:cNvPr id="396" name="Google Shape;396;p21" descr="Observatory - Instruments | NASA"/>
          <p:cNvPicPr preferRelativeResize="0"/>
          <p:nvPr/>
        </p:nvPicPr>
        <p:blipFill rotWithShape="1">
          <a:blip r:embed="rId6">
            <a:alphaModFix/>
          </a:blip>
          <a:srcRect/>
          <a:stretch/>
        </p:blipFill>
        <p:spPr>
          <a:xfrm>
            <a:off x="4409954" y="3429000"/>
            <a:ext cx="4408963" cy="2460817"/>
          </a:xfrm>
          <a:prstGeom prst="rect">
            <a:avLst/>
          </a:prstGeom>
          <a:noFill/>
          <a:ln>
            <a:noFill/>
          </a:ln>
        </p:spPr>
      </p:pic>
      <p:pic>
        <p:nvPicPr>
          <p:cNvPr id="397" name="Google Shape;397;p21" descr="Telescopes: Seeing Stars | Britannica"/>
          <p:cNvPicPr preferRelativeResize="0"/>
          <p:nvPr/>
        </p:nvPicPr>
        <p:blipFill rotWithShape="1">
          <a:blip r:embed="rId7">
            <a:alphaModFix/>
          </a:blip>
          <a:srcRect/>
          <a:stretch/>
        </p:blipFill>
        <p:spPr>
          <a:xfrm>
            <a:off x="1113828" y="4065117"/>
            <a:ext cx="3031840" cy="227095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23"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24"/>
          <p:cNvSpPr txBox="1">
            <a:spLocks noGrp="1"/>
          </p:cNvSpPr>
          <p:nvPr>
            <p:ph type="title"/>
          </p:nvPr>
        </p:nvSpPr>
        <p:spPr>
          <a:xfrm>
            <a:off x="324464" y="193859"/>
            <a:ext cx="8819536" cy="168689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Calibri"/>
              <a:buNone/>
            </a:pPr>
            <a:r>
              <a:rPr lang="en-US" sz="3200"/>
              <a:t>What is space exploration?</a:t>
            </a:r>
            <a:endParaRPr/>
          </a:p>
        </p:txBody>
      </p:sp>
      <p:pic>
        <p:nvPicPr>
          <p:cNvPr id="410" name="Google Shape;410;p24" descr="From NASA to JFK to WPI: The Science of Space Exploration | News | WPI"/>
          <p:cNvPicPr preferRelativeResize="0"/>
          <p:nvPr/>
        </p:nvPicPr>
        <p:blipFill rotWithShape="1">
          <a:blip r:embed="rId3">
            <a:alphaModFix/>
          </a:blip>
          <a:srcRect/>
          <a:stretch/>
        </p:blipFill>
        <p:spPr>
          <a:xfrm>
            <a:off x="1298355" y="1880756"/>
            <a:ext cx="6871753" cy="3946615"/>
          </a:xfrm>
          <a:prstGeom prst="rect">
            <a:avLst/>
          </a:prstGeom>
          <a:noFill/>
          <a:ln>
            <a:noFill/>
          </a:ln>
        </p:spPr>
      </p:pic>
      <p:sp>
        <p:nvSpPr>
          <p:cNvPr id="411" name="Google Shape;411;p24"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3"/>
          <p:cNvSpPr txBox="1"/>
          <p:nvPr/>
        </p:nvSpPr>
        <p:spPr>
          <a:xfrm>
            <a:off x="722555" y="180654"/>
            <a:ext cx="82095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How do changes in our technology and exploration of efforts affect our knowledge of the earth and our solar system?</a:t>
            </a:r>
            <a:endParaRPr sz="3000" b="0" i="0" u="none" strike="noStrike" cap="none">
              <a:solidFill>
                <a:schemeClr val="dk1"/>
              </a:solidFill>
              <a:latin typeface="Calibri"/>
              <a:ea typeface="Calibri"/>
              <a:cs typeface="Calibri"/>
              <a:sym typeface="Calibri"/>
            </a:endParaRPr>
          </a:p>
        </p:txBody>
      </p:sp>
      <p:pic>
        <p:nvPicPr>
          <p:cNvPr id="205" name="Google Shape;205;p3" descr="dreamstime_xl_43478275.jpg"/>
          <p:cNvPicPr preferRelativeResize="0"/>
          <p:nvPr/>
        </p:nvPicPr>
        <p:blipFill rotWithShape="1">
          <a:blip r:embed="rId4">
            <a:alphaModFix/>
          </a:blip>
          <a:srcRect/>
          <a:stretch/>
        </p:blipFill>
        <p:spPr>
          <a:xfrm>
            <a:off x="204550" y="2385392"/>
            <a:ext cx="4527039" cy="2928730"/>
          </a:xfrm>
          <a:prstGeom prst="rect">
            <a:avLst/>
          </a:prstGeom>
          <a:noFill/>
          <a:ln>
            <a:noFill/>
          </a:ln>
        </p:spPr>
      </p:pic>
      <p:pic>
        <p:nvPicPr>
          <p:cNvPr id="206" name="Google Shape;206;p3" descr="Is space exploration a waste of money? - Debating Europe"/>
          <p:cNvPicPr preferRelativeResize="0"/>
          <p:nvPr/>
        </p:nvPicPr>
        <p:blipFill rotWithShape="1">
          <a:blip r:embed="rId5">
            <a:alphaModFix/>
          </a:blip>
          <a:srcRect/>
          <a:stretch/>
        </p:blipFill>
        <p:spPr>
          <a:xfrm>
            <a:off x="4851622" y="2827800"/>
            <a:ext cx="4087828" cy="204391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417" name="Google Shape;417;p25" descr="About the Hubble Space Telescope | NASA"/>
          <p:cNvPicPr preferRelativeResize="0"/>
          <p:nvPr/>
        </p:nvPicPr>
        <p:blipFill rotWithShape="1">
          <a:blip r:embed="rId3">
            <a:alphaModFix/>
          </a:blip>
          <a:srcRect/>
          <a:stretch/>
        </p:blipFill>
        <p:spPr>
          <a:xfrm>
            <a:off x="621541" y="4442570"/>
            <a:ext cx="3054804" cy="2288154"/>
          </a:xfrm>
          <a:prstGeom prst="rect">
            <a:avLst/>
          </a:prstGeom>
          <a:noFill/>
          <a:ln>
            <a:noFill/>
          </a:ln>
        </p:spPr>
      </p:pic>
      <p:pic>
        <p:nvPicPr>
          <p:cNvPr id="418" name="Google Shape;418;p25" descr="Mars Exploration Rover | Facts, Spirit, &amp; Opportunity | Britannica"/>
          <p:cNvPicPr preferRelativeResize="0"/>
          <p:nvPr/>
        </p:nvPicPr>
        <p:blipFill rotWithShape="1">
          <a:blip r:embed="rId4">
            <a:alphaModFix/>
          </a:blip>
          <a:srcRect/>
          <a:stretch/>
        </p:blipFill>
        <p:spPr>
          <a:xfrm>
            <a:off x="5113085" y="1759923"/>
            <a:ext cx="3115571" cy="2333671"/>
          </a:xfrm>
          <a:prstGeom prst="rect">
            <a:avLst/>
          </a:prstGeom>
          <a:noFill/>
          <a:ln>
            <a:noFill/>
          </a:ln>
        </p:spPr>
      </p:pic>
      <p:sp>
        <p:nvSpPr>
          <p:cNvPr id="419" name="Google Shape;419;p25" descr="Questions"/>
          <p:cNvSpPr/>
          <p:nvPr/>
        </p:nvSpPr>
        <p:spPr>
          <a:xfrm>
            <a:off x="0" y="0"/>
            <a:ext cx="849542" cy="849542"/>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0" name="Google Shape;420;p25" descr="10 Most Important Space Missions – Famous Space Mission in History"/>
          <p:cNvPicPr preferRelativeResize="0"/>
          <p:nvPr/>
        </p:nvPicPr>
        <p:blipFill rotWithShape="1">
          <a:blip r:embed="rId6">
            <a:alphaModFix/>
          </a:blip>
          <a:srcRect/>
          <a:stretch/>
        </p:blipFill>
        <p:spPr>
          <a:xfrm>
            <a:off x="847822" y="1782682"/>
            <a:ext cx="3039138" cy="2288154"/>
          </a:xfrm>
          <a:prstGeom prst="rect">
            <a:avLst/>
          </a:prstGeom>
          <a:noFill/>
          <a:ln>
            <a:noFill/>
          </a:ln>
        </p:spPr>
      </p:pic>
      <p:pic>
        <p:nvPicPr>
          <p:cNvPr id="421" name="Google Shape;421;p25" descr="Space Shuttle - Wikipedia"/>
          <p:cNvPicPr preferRelativeResize="0"/>
          <p:nvPr/>
        </p:nvPicPr>
        <p:blipFill rotWithShape="1">
          <a:blip r:embed="rId7">
            <a:alphaModFix/>
          </a:blip>
          <a:srcRect/>
          <a:stretch/>
        </p:blipFill>
        <p:spPr>
          <a:xfrm>
            <a:off x="5769946" y="4155357"/>
            <a:ext cx="1640536" cy="2575367"/>
          </a:xfrm>
          <a:prstGeom prst="rect">
            <a:avLst/>
          </a:prstGeom>
          <a:noFill/>
          <a:ln>
            <a:noFill/>
          </a:ln>
        </p:spPr>
      </p:pic>
      <p:sp>
        <p:nvSpPr>
          <p:cNvPr id="422" name="Google Shape;422;p25"/>
          <p:cNvSpPr txBox="1"/>
          <p:nvPr/>
        </p:nvSpPr>
        <p:spPr>
          <a:xfrm>
            <a:off x="976000" y="251400"/>
            <a:ext cx="7806300" cy="138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Space exploration involves both specially designed ___________ and people who have completed various __________ to space.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Google Shape;428;gdae2597d61_0_28" descr="About the Hubble Space Telescope | NASA"/>
          <p:cNvPicPr preferRelativeResize="0"/>
          <p:nvPr/>
        </p:nvPicPr>
        <p:blipFill rotWithShape="1">
          <a:blip r:embed="rId3">
            <a:alphaModFix/>
          </a:blip>
          <a:srcRect/>
          <a:stretch/>
        </p:blipFill>
        <p:spPr>
          <a:xfrm>
            <a:off x="621541" y="4442570"/>
            <a:ext cx="3054804" cy="2288154"/>
          </a:xfrm>
          <a:prstGeom prst="rect">
            <a:avLst/>
          </a:prstGeom>
          <a:noFill/>
          <a:ln>
            <a:noFill/>
          </a:ln>
        </p:spPr>
      </p:pic>
      <p:pic>
        <p:nvPicPr>
          <p:cNvPr id="429" name="Google Shape;429;gdae2597d61_0_28" descr="Mars Exploration Rover | Facts, Spirit, &amp; Opportunity | Britannica"/>
          <p:cNvPicPr preferRelativeResize="0"/>
          <p:nvPr/>
        </p:nvPicPr>
        <p:blipFill rotWithShape="1">
          <a:blip r:embed="rId4">
            <a:alphaModFix/>
          </a:blip>
          <a:srcRect/>
          <a:stretch/>
        </p:blipFill>
        <p:spPr>
          <a:xfrm>
            <a:off x="5113085" y="1759923"/>
            <a:ext cx="3115571" cy="2333671"/>
          </a:xfrm>
          <a:prstGeom prst="rect">
            <a:avLst/>
          </a:prstGeom>
          <a:noFill/>
          <a:ln>
            <a:noFill/>
          </a:ln>
        </p:spPr>
      </p:pic>
      <p:sp>
        <p:nvSpPr>
          <p:cNvPr id="430" name="Google Shape;430;gdae2597d61_0_28" descr="Questions"/>
          <p:cNvSpPr/>
          <p:nvPr/>
        </p:nvSpPr>
        <p:spPr>
          <a:xfrm>
            <a:off x="0" y="0"/>
            <a:ext cx="849600" cy="849600"/>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1" name="Google Shape;431;gdae2597d61_0_28" descr="10 Most Important Space Missions – Famous Space Mission in History"/>
          <p:cNvPicPr preferRelativeResize="0"/>
          <p:nvPr/>
        </p:nvPicPr>
        <p:blipFill rotWithShape="1">
          <a:blip r:embed="rId6">
            <a:alphaModFix/>
          </a:blip>
          <a:srcRect/>
          <a:stretch/>
        </p:blipFill>
        <p:spPr>
          <a:xfrm>
            <a:off x="847822" y="1782682"/>
            <a:ext cx="3039138" cy="2288154"/>
          </a:xfrm>
          <a:prstGeom prst="rect">
            <a:avLst/>
          </a:prstGeom>
          <a:noFill/>
          <a:ln>
            <a:noFill/>
          </a:ln>
        </p:spPr>
      </p:pic>
      <p:pic>
        <p:nvPicPr>
          <p:cNvPr id="432" name="Google Shape;432;gdae2597d61_0_28" descr="Space Shuttle - Wikipedia"/>
          <p:cNvPicPr preferRelativeResize="0"/>
          <p:nvPr/>
        </p:nvPicPr>
        <p:blipFill rotWithShape="1">
          <a:blip r:embed="rId7">
            <a:alphaModFix/>
          </a:blip>
          <a:srcRect/>
          <a:stretch/>
        </p:blipFill>
        <p:spPr>
          <a:xfrm>
            <a:off x="5769946" y="4155357"/>
            <a:ext cx="1640536" cy="2575367"/>
          </a:xfrm>
          <a:prstGeom prst="rect">
            <a:avLst/>
          </a:prstGeom>
          <a:noFill/>
          <a:ln>
            <a:noFill/>
          </a:ln>
        </p:spPr>
      </p:pic>
      <p:sp>
        <p:nvSpPr>
          <p:cNvPr id="433" name="Google Shape;433;gdae2597d61_0_28"/>
          <p:cNvSpPr txBox="1"/>
          <p:nvPr/>
        </p:nvSpPr>
        <p:spPr>
          <a:xfrm>
            <a:off x="976000" y="251400"/>
            <a:ext cx="7806300" cy="138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Space exploration involves both specially designed </a:t>
            </a:r>
            <a:r>
              <a:rPr lang="en-US" sz="2800" u="sng">
                <a:solidFill>
                  <a:srgbClr val="FF0000"/>
                </a:solidFill>
                <a:latin typeface="Calibri"/>
                <a:ea typeface="Calibri"/>
                <a:cs typeface="Calibri"/>
                <a:sym typeface="Calibri"/>
              </a:rPr>
              <a:t>technology</a:t>
            </a:r>
            <a:r>
              <a:rPr lang="en-US" sz="2800" b="0" i="0" u="none" strike="noStrike" cap="none">
                <a:solidFill>
                  <a:schemeClr val="dk1"/>
                </a:solidFill>
                <a:latin typeface="Calibri"/>
                <a:ea typeface="Calibri"/>
                <a:cs typeface="Calibri"/>
                <a:sym typeface="Calibri"/>
              </a:rPr>
              <a:t> and people who have completed various </a:t>
            </a:r>
            <a:r>
              <a:rPr lang="en-US" sz="2800" u="sng">
                <a:solidFill>
                  <a:srgbClr val="FF0000"/>
                </a:solidFill>
                <a:latin typeface="Calibri"/>
                <a:ea typeface="Calibri"/>
                <a:cs typeface="Calibri"/>
                <a:sym typeface="Calibri"/>
              </a:rPr>
              <a:t>missions</a:t>
            </a:r>
            <a:r>
              <a:rPr lang="en-US" sz="2800" b="0" i="0" u="none" strike="noStrike" cap="none">
                <a:solidFill>
                  <a:schemeClr val="dk1"/>
                </a:solidFill>
                <a:latin typeface="Calibri"/>
                <a:ea typeface="Calibri"/>
                <a:cs typeface="Calibri"/>
                <a:sym typeface="Calibri"/>
              </a:rPr>
              <a:t> to space.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pic>
        <p:nvPicPr>
          <p:cNvPr id="439" name="Google Shape;439;p27"/>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440" name="Google Shape;440;p27" descr="Artificial Intelligence"/>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grpSp>
        <p:nvGrpSpPr>
          <p:cNvPr id="446" name="Google Shape;446;p28"/>
          <p:cNvGrpSpPr/>
          <p:nvPr/>
        </p:nvGrpSpPr>
        <p:grpSpPr>
          <a:xfrm>
            <a:off x="1524000" y="2014712"/>
            <a:ext cx="6096000" cy="1508246"/>
            <a:chOff x="0" y="0"/>
            <a:chExt cx="6096000" cy="1508246"/>
          </a:xfrm>
        </p:grpSpPr>
        <p:sp>
          <p:nvSpPr>
            <p:cNvPr id="447" name="Google Shape;447;p28"/>
            <p:cNvSpPr/>
            <p:nvPr/>
          </p:nvSpPr>
          <p:spPr>
            <a:xfrm>
              <a:off x="0" y="0"/>
              <a:ext cx="6096000" cy="1508246"/>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28"/>
            <p:cNvSpPr txBox="1"/>
            <p:nvPr/>
          </p:nvSpPr>
          <p:spPr>
            <a:xfrm>
              <a:off x="1370024" y="0"/>
              <a:ext cx="4725975" cy="1508246"/>
            </a:xfrm>
            <a:prstGeom prst="rect">
              <a:avLst/>
            </a:prstGeom>
            <a:noFill/>
            <a:ln>
              <a:noFill/>
            </a:ln>
          </p:spPr>
          <p:txBody>
            <a:bodyPr spcFirstLastPara="1" wrap="square" lIns="160000" tIns="160000" rIns="160000" bIns="160000" anchor="ctr" anchorCtr="0">
              <a:noAutofit/>
            </a:bodyPr>
            <a:lstStyle/>
            <a:p>
              <a:pPr marL="0" marR="0" lvl="0" indent="0" algn="l" rtl="0">
                <a:lnSpc>
                  <a:spcPct val="90000"/>
                </a:lnSpc>
                <a:spcBef>
                  <a:spcPts val="0"/>
                </a:spcBef>
                <a:spcAft>
                  <a:spcPts val="0"/>
                </a:spcAft>
                <a:buClr>
                  <a:schemeClr val="lt1"/>
                </a:buClr>
                <a:buSzPts val="4200"/>
                <a:buFont typeface="Calibri"/>
                <a:buNone/>
              </a:pPr>
              <a:r>
                <a:rPr lang="en-US" sz="4200" b="0" i="0" u="none" strike="noStrike" cap="none">
                  <a:solidFill>
                    <a:schemeClr val="lt1"/>
                  </a:solidFill>
                  <a:latin typeface="Calibri"/>
                  <a:ea typeface="Calibri"/>
                  <a:cs typeface="Calibri"/>
                  <a:sym typeface="Calibri"/>
                </a:rPr>
                <a:t>First satellite to space</a:t>
              </a:r>
              <a:endParaRPr sz="1400" b="0" i="0" u="none" strike="noStrike" cap="none">
                <a:solidFill>
                  <a:srgbClr val="000000"/>
                </a:solidFill>
                <a:latin typeface="Arial"/>
                <a:ea typeface="Arial"/>
                <a:cs typeface="Arial"/>
                <a:sym typeface="Arial"/>
              </a:endParaRPr>
            </a:p>
          </p:txBody>
        </p:sp>
        <p:sp>
          <p:nvSpPr>
            <p:cNvPr id="449" name="Google Shape;449;p28"/>
            <p:cNvSpPr/>
            <p:nvPr/>
          </p:nvSpPr>
          <p:spPr>
            <a:xfrm>
              <a:off x="150824" y="150824"/>
              <a:ext cx="1219200" cy="1206596"/>
            </a:xfrm>
            <a:prstGeom prst="roundRect">
              <a:avLst>
                <a:gd name="adj" fmla="val 10000"/>
              </a:avLst>
            </a:prstGeom>
            <a:blipFill rotWithShape="1">
              <a:blip r:embed="rId3">
                <a:alphaModFix/>
              </a:blip>
              <a:stretch>
                <a:fillRect l="-23997" r="-23997"/>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50" name="Google Shape;450;p28" descr="Artificial Intelligence"/>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29"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29"/>
          <p:cNvSpPr txBox="1"/>
          <p:nvPr/>
        </p:nvSpPr>
        <p:spPr>
          <a:xfrm>
            <a:off x="920825" y="295350"/>
            <a:ext cx="7970400" cy="1077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sng" strike="noStrike" cap="none">
                <a:solidFill>
                  <a:schemeClr val="dk1"/>
                </a:solidFill>
                <a:latin typeface="Calibri"/>
                <a:ea typeface="Calibri"/>
                <a:cs typeface="Calibri"/>
                <a:sym typeface="Calibri"/>
              </a:rPr>
              <a:t>Sputnik 1</a:t>
            </a:r>
            <a:r>
              <a:rPr lang="en-US" sz="3200" b="1" i="0" u="none" strike="noStrike" cap="none">
                <a:solidFill>
                  <a:schemeClr val="dk1"/>
                </a:solidFill>
                <a:latin typeface="Calibri"/>
                <a:ea typeface="Calibri"/>
                <a:cs typeface="Calibri"/>
                <a:sym typeface="Calibri"/>
              </a:rPr>
              <a:t>: </a:t>
            </a:r>
            <a:r>
              <a:rPr lang="en-US" sz="3200" b="0" i="0" u="none" strike="noStrike" cap="none">
                <a:solidFill>
                  <a:schemeClr val="dk1"/>
                </a:solidFill>
                <a:latin typeface="Calibri"/>
                <a:ea typeface="Calibri"/>
                <a:cs typeface="Calibri"/>
                <a:sym typeface="Calibri"/>
              </a:rPr>
              <a:t>the first satellite successfully launched into space and would orbit the earth </a:t>
            </a:r>
            <a:endParaRPr sz="3200" b="1" i="0" u="sng" strike="noStrike" cap="none">
              <a:solidFill>
                <a:schemeClr val="dk1"/>
              </a:solidFill>
              <a:latin typeface="Calibri"/>
              <a:ea typeface="Calibri"/>
              <a:cs typeface="Calibri"/>
              <a:sym typeface="Calibri"/>
            </a:endParaRPr>
          </a:p>
        </p:txBody>
      </p:sp>
      <p:pic>
        <p:nvPicPr>
          <p:cNvPr id="458" name="Google Shape;458;p29" descr="Image of the Sputnik  1 spacecraft."/>
          <p:cNvPicPr preferRelativeResize="0"/>
          <p:nvPr/>
        </p:nvPicPr>
        <p:blipFill rotWithShape="1">
          <a:blip r:embed="rId4">
            <a:alphaModFix/>
          </a:blip>
          <a:srcRect/>
          <a:stretch/>
        </p:blipFill>
        <p:spPr>
          <a:xfrm>
            <a:off x="1649392" y="2492720"/>
            <a:ext cx="4075581" cy="3340640"/>
          </a:xfrm>
          <a:prstGeom prst="rect">
            <a:avLst/>
          </a:prstGeom>
          <a:noFill/>
          <a:ln>
            <a:noFill/>
          </a:ln>
        </p:spPr>
      </p:pic>
      <p:sp>
        <p:nvSpPr>
          <p:cNvPr id="459" name="Google Shape;459;p29"/>
          <p:cNvSpPr txBox="1"/>
          <p:nvPr/>
        </p:nvSpPr>
        <p:spPr>
          <a:xfrm>
            <a:off x="6011694" y="4418796"/>
            <a:ext cx="2879387"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FF0000"/>
                </a:solidFill>
                <a:latin typeface="Calibri"/>
                <a:ea typeface="Calibri"/>
                <a:cs typeface="Calibri"/>
                <a:sym typeface="Calibri"/>
              </a:rPr>
              <a:t>1957: Soviet Union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grpSp>
        <p:nvGrpSpPr>
          <p:cNvPr id="465" name="Google Shape;465;p30"/>
          <p:cNvGrpSpPr/>
          <p:nvPr/>
        </p:nvGrpSpPr>
        <p:grpSpPr>
          <a:xfrm>
            <a:off x="1523999" y="980311"/>
            <a:ext cx="6433227" cy="3104547"/>
            <a:chOff x="0" y="0"/>
            <a:chExt cx="6433227" cy="3104547"/>
          </a:xfrm>
        </p:grpSpPr>
        <p:sp>
          <p:nvSpPr>
            <p:cNvPr id="466" name="Google Shape;466;p30"/>
            <p:cNvSpPr/>
            <p:nvPr/>
          </p:nvSpPr>
          <p:spPr>
            <a:xfrm>
              <a:off x="0" y="0"/>
              <a:ext cx="6433227" cy="1478356"/>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30"/>
            <p:cNvSpPr txBox="1"/>
            <p:nvPr/>
          </p:nvSpPr>
          <p:spPr>
            <a:xfrm>
              <a:off x="1434481" y="0"/>
              <a:ext cx="4998745" cy="1478356"/>
            </a:xfrm>
            <a:prstGeom prst="rect">
              <a:avLst/>
            </a:prstGeom>
            <a:noFill/>
            <a:ln>
              <a:noFill/>
            </a:ln>
          </p:spPr>
          <p:txBody>
            <a:bodyPr spcFirstLastPara="1" wrap="square" lIns="156200" tIns="156200" rIns="156200" bIns="156200" anchor="ctr" anchorCtr="0">
              <a:noAutofit/>
            </a:bodyPr>
            <a:lstStyle/>
            <a:p>
              <a:pPr marL="0" marR="0" lvl="0" indent="0" algn="l" rtl="0">
                <a:lnSpc>
                  <a:spcPct val="90000"/>
                </a:lnSpc>
                <a:spcBef>
                  <a:spcPts val="0"/>
                </a:spcBef>
                <a:spcAft>
                  <a:spcPts val="0"/>
                </a:spcAft>
                <a:buClr>
                  <a:schemeClr val="lt1"/>
                </a:buClr>
                <a:buSzPts val="4100"/>
                <a:buFont typeface="Calibri"/>
                <a:buNone/>
              </a:pPr>
              <a:r>
                <a:rPr lang="en-US" sz="4100" b="0" i="0" u="none" strike="noStrike" cap="none">
                  <a:solidFill>
                    <a:schemeClr val="lt1"/>
                  </a:solidFill>
                  <a:latin typeface="Calibri"/>
                  <a:ea typeface="Calibri"/>
                  <a:cs typeface="Calibri"/>
                  <a:sym typeface="Calibri"/>
                </a:rPr>
                <a:t>First satellite to space</a:t>
              </a:r>
              <a:endParaRPr sz="1400" b="0" i="0" u="none" strike="noStrike" cap="none">
                <a:solidFill>
                  <a:srgbClr val="000000"/>
                </a:solidFill>
                <a:latin typeface="Arial"/>
                <a:ea typeface="Arial"/>
                <a:cs typeface="Arial"/>
                <a:sym typeface="Arial"/>
              </a:endParaRPr>
            </a:p>
          </p:txBody>
        </p:sp>
        <p:sp>
          <p:nvSpPr>
            <p:cNvPr id="468" name="Google Shape;468;p30"/>
            <p:cNvSpPr/>
            <p:nvPr/>
          </p:nvSpPr>
          <p:spPr>
            <a:xfrm>
              <a:off x="147835" y="147835"/>
              <a:ext cx="1286645" cy="1182684"/>
            </a:xfrm>
            <a:prstGeom prst="roundRect">
              <a:avLst>
                <a:gd name="adj" fmla="val 10000"/>
              </a:avLst>
            </a:prstGeom>
            <a:blipFill rotWithShape="1">
              <a:blip r:embed="rId3">
                <a:alphaModFix/>
              </a:blip>
              <a:stretch>
                <a:fillRect l="-23997" r="-23997"/>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30"/>
            <p:cNvSpPr/>
            <p:nvPr/>
          </p:nvSpPr>
          <p:spPr>
            <a:xfrm>
              <a:off x="0" y="1626191"/>
              <a:ext cx="6433227" cy="1478356"/>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30"/>
            <p:cNvSpPr txBox="1"/>
            <p:nvPr/>
          </p:nvSpPr>
          <p:spPr>
            <a:xfrm>
              <a:off x="1434481" y="1626191"/>
              <a:ext cx="4998745" cy="1478356"/>
            </a:xfrm>
            <a:prstGeom prst="rect">
              <a:avLst/>
            </a:prstGeom>
            <a:noFill/>
            <a:ln>
              <a:noFill/>
            </a:ln>
          </p:spPr>
          <p:txBody>
            <a:bodyPr spcFirstLastPara="1" wrap="square" lIns="156200" tIns="156200" rIns="156200" bIns="156200" anchor="ctr" anchorCtr="0">
              <a:noAutofit/>
            </a:bodyPr>
            <a:lstStyle/>
            <a:p>
              <a:pPr marL="0" marR="0" lvl="0" indent="0" algn="l" rtl="0">
                <a:lnSpc>
                  <a:spcPct val="90000"/>
                </a:lnSpc>
                <a:spcBef>
                  <a:spcPts val="0"/>
                </a:spcBef>
                <a:spcAft>
                  <a:spcPts val="0"/>
                </a:spcAft>
                <a:buClr>
                  <a:schemeClr val="lt1"/>
                </a:buClr>
                <a:buSzPts val="4100"/>
                <a:buFont typeface="Calibri"/>
                <a:buNone/>
              </a:pPr>
              <a:r>
                <a:rPr lang="en-US" sz="4100" b="0" i="0" u="none" strike="noStrike" cap="none">
                  <a:solidFill>
                    <a:schemeClr val="lt1"/>
                  </a:solidFill>
                  <a:latin typeface="Calibri"/>
                  <a:ea typeface="Calibri"/>
                  <a:cs typeface="Calibri"/>
                  <a:sym typeface="Calibri"/>
                </a:rPr>
                <a:t>First man in space</a:t>
              </a:r>
              <a:endParaRPr sz="1400" b="0" i="0" u="none" strike="noStrike" cap="none">
                <a:solidFill>
                  <a:srgbClr val="000000"/>
                </a:solidFill>
                <a:latin typeface="Arial"/>
                <a:ea typeface="Arial"/>
                <a:cs typeface="Arial"/>
                <a:sym typeface="Arial"/>
              </a:endParaRPr>
            </a:p>
          </p:txBody>
        </p:sp>
        <p:sp>
          <p:nvSpPr>
            <p:cNvPr id="471" name="Google Shape;471;p30"/>
            <p:cNvSpPr/>
            <p:nvPr/>
          </p:nvSpPr>
          <p:spPr>
            <a:xfrm>
              <a:off x="147835" y="1774027"/>
              <a:ext cx="1286645" cy="1182684"/>
            </a:xfrm>
            <a:prstGeom prst="roundRect">
              <a:avLst>
                <a:gd name="adj" fmla="val 10000"/>
              </a:avLst>
            </a:prstGeom>
            <a:blipFill rotWithShape="1">
              <a:blip r:embed="rId4">
                <a:alphaModFix/>
              </a:blip>
              <a:stretch>
                <a:fillRect l="-11997" r="-11996"/>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72" name="Google Shape;472;p30" descr="Artificial Intelligence"/>
          <p:cNvSpPr/>
          <p:nvPr/>
        </p:nvSpPr>
        <p:spPr>
          <a:xfrm>
            <a:off x="0" y="0"/>
            <a:ext cx="849600" cy="849600"/>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31"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31"/>
          <p:cNvSpPr txBox="1"/>
          <p:nvPr/>
        </p:nvSpPr>
        <p:spPr>
          <a:xfrm>
            <a:off x="849550" y="366825"/>
            <a:ext cx="81090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chemeClr val="dk1"/>
                </a:solidFill>
                <a:latin typeface="Calibri"/>
                <a:ea typeface="Calibri"/>
                <a:cs typeface="Calibri"/>
                <a:sym typeface="Calibri"/>
              </a:rPr>
              <a:t>Yuri Gagarin</a:t>
            </a:r>
            <a:r>
              <a:rPr lang="en-US" sz="3000" b="0" i="0" u="none" strike="noStrike" cap="none">
                <a:solidFill>
                  <a:schemeClr val="dk1"/>
                </a:solidFill>
                <a:latin typeface="Calibri"/>
                <a:ea typeface="Calibri"/>
                <a:cs typeface="Calibri"/>
                <a:sym typeface="Calibri"/>
              </a:rPr>
              <a:t>: a soviet cosmonaut, was the first person to enter space. He manned the Vostok 1 spacecraft on April 12, 1961.</a:t>
            </a:r>
            <a:endParaRPr sz="3000" b="0" i="0" u="none" strike="noStrike" cap="none">
              <a:solidFill>
                <a:srgbClr val="000000"/>
              </a:solidFill>
              <a:latin typeface="Calibri"/>
              <a:ea typeface="Calibri"/>
              <a:cs typeface="Calibri"/>
              <a:sym typeface="Calibri"/>
            </a:endParaRPr>
          </a:p>
        </p:txBody>
      </p:sp>
      <p:pic>
        <p:nvPicPr>
          <p:cNvPr id="480" name="Google Shape;480;p31" descr="Who Was The First Astronaut? Yuri Gagarin Facts and Biography."/>
          <p:cNvPicPr preferRelativeResize="0"/>
          <p:nvPr/>
        </p:nvPicPr>
        <p:blipFill rotWithShape="1">
          <a:blip r:embed="rId4">
            <a:alphaModFix/>
          </a:blip>
          <a:srcRect/>
          <a:stretch/>
        </p:blipFill>
        <p:spPr>
          <a:xfrm>
            <a:off x="424770" y="2697635"/>
            <a:ext cx="4483128" cy="2983318"/>
          </a:xfrm>
          <a:prstGeom prst="rect">
            <a:avLst/>
          </a:prstGeom>
          <a:noFill/>
          <a:ln>
            <a:noFill/>
          </a:ln>
        </p:spPr>
      </p:pic>
      <p:pic>
        <p:nvPicPr>
          <p:cNvPr id="481" name="Google Shape;481;p31" descr="Vostok 1: How the first spacecraft to take humans into space worked – How  It Works"/>
          <p:cNvPicPr preferRelativeResize="0"/>
          <p:nvPr/>
        </p:nvPicPr>
        <p:blipFill rotWithShape="1">
          <a:blip r:embed="rId5">
            <a:alphaModFix/>
          </a:blip>
          <a:srcRect/>
          <a:stretch/>
        </p:blipFill>
        <p:spPr>
          <a:xfrm>
            <a:off x="5194569" y="3008920"/>
            <a:ext cx="3763957" cy="206210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32"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88" name="Google Shape;488;p32"/>
          <p:cNvGrpSpPr/>
          <p:nvPr/>
        </p:nvGrpSpPr>
        <p:grpSpPr>
          <a:xfrm>
            <a:off x="1524000" y="980310"/>
            <a:ext cx="6647234" cy="4564454"/>
            <a:chOff x="0" y="0"/>
            <a:chExt cx="6647234" cy="4564454"/>
          </a:xfrm>
        </p:grpSpPr>
        <p:sp>
          <p:nvSpPr>
            <p:cNvPr id="489" name="Google Shape;489;p32"/>
            <p:cNvSpPr/>
            <p:nvPr/>
          </p:nvSpPr>
          <p:spPr>
            <a:xfrm>
              <a:off x="0" y="0"/>
              <a:ext cx="6647234" cy="1426392"/>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32"/>
            <p:cNvSpPr txBox="1"/>
            <p:nvPr/>
          </p:nvSpPr>
          <p:spPr>
            <a:xfrm>
              <a:off x="1472086" y="0"/>
              <a:ext cx="5175147" cy="1426392"/>
            </a:xfrm>
            <a:prstGeom prst="rect">
              <a:avLst/>
            </a:prstGeom>
            <a:noFill/>
            <a:ln>
              <a:noFill/>
            </a:ln>
          </p:spPr>
          <p:txBody>
            <a:bodyPr spcFirstLastPara="1" wrap="square" lIns="163825" tIns="163825" rIns="163825" bIns="163825" anchor="ctr" anchorCtr="0">
              <a:noAutofit/>
            </a:bodyPr>
            <a:lstStyle/>
            <a:p>
              <a:pPr marL="0" marR="0" lvl="0" indent="0" algn="l" rtl="0">
                <a:lnSpc>
                  <a:spcPct val="90000"/>
                </a:lnSpc>
                <a:spcBef>
                  <a:spcPts val="0"/>
                </a:spcBef>
                <a:spcAft>
                  <a:spcPts val="0"/>
                </a:spcAft>
                <a:buClr>
                  <a:schemeClr val="lt1"/>
                </a:buClr>
                <a:buSzPts val="4300"/>
                <a:buFont typeface="Calibri"/>
                <a:buNone/>
              </a:pPr>
              <a:r>
                <a:rPr lang="en-US" sz="4300" b="0" i="0" u="none" strike="noStrike" cap="none">
                  <a:solidFill>
                    <a:schemeClr val="lt1"/>
                  </a:solidFill>
                  <a:latin typeface="Calibri"/>
                  <a:ea typeface="Calibri"/>
                  <a:cs typeface="Calibri"/>
                  <a:sym typeface="Calibri"/>
                </a:rPr>
                <a:t>First satellite to space</a:t>
              </a:r>
              <a:endParaRPr sz="1400" b="0" i="0" u="none" strike="noStrike" cap="none">
                <a:solidFill>
                  <a:srgbClr val="000000"/>
                </a:solidFill>
                <a:latin typeface="Arial"/>
                <a:ea typeface="Arial"/>
                <a:cs typeface="Arial"/>
                <a:sym typeface="Arial"/>
              </a:endParaRPr>
            </a:p>
          </p:txBody>
        </p:sp>
        <p:sp>
          <p:nvSpPr>
            <p:cNvPr id="491" name="Google Shape;491;p32"/>
            <p:cNvSpPr/>
            <p:nvPr/>
          </p:nvSpPr>
          <p:spPr>
            <a:xfrm>
              <a:off x="142639" y="142639"/>
              <a:ext cx="1329446" cy="1141113"/>
            </a:xfrm>
            <a:prstGeom prst="roundRect">
              <a:avLst>
                <a:gd name="adj" fmla="val 10000"/>
              </a:avLst>
            </a:prstGeom>
            <a:blipFill rotWithShape="1">
              <a:blip r:embed="rId4">
                <a:alphaModFix/>
              </a:blip>
              <a:stretch>
                <a:fillRect l="-23997" r="-23997"/>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32"/>
            <p:cNvSpPr/>
            <p:nvPr/>
          </p:nvSpPr>
          <p:spPr>
            <a:xfrm>
              <a:off x="0" y="1569031"/>
              <a:ext cx="6647234" cy="1426392"/>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32"/>
            <p:cNvSpPr txBox="1"/>
            <p:nvPr/>
          </p:nvSpPr>
          <p:spPr>
            <a:xfrm>
              <a:off x="1472086" y="1569031"/>
              <a:ext cx="5175147" cy="1426392"/>
            </a:xfrm>
            <a:prstGeom prst="rect">
              <a:avLst/>
            </a:prstGeom>
            <a:noFill/>
            <a:ln>
              <a:noFill/>
            </a:ln>
          </p:spPr>
          <p:txBody>
            <a:bodyPr spcFirstLastPara="1" wrap="square" lIns="163825" tIns="163825" rIns="163825" bIns="163825" anchor="ctr" anchorCtr="0">
              <a:noAutofit/>
            </a:bodyPr>
            <a:lstStyle/>
            <a:p>
              <a:pPr marL="0" marR="0" lvl="0" indent="0" algn="l" rtl="0">
                <a:lnSpc>
                  <a:spcPct val="90000"/>
                </a:lnSpc>
                <a:spcBef>
                  <a:spcPts val="0"/>
                </a:spcBef>
                <a:spcAft>
                  <a:spcPts val="0"/>
                </a:spcAft>
                <a:buClr>
                  <a:schemeClr val="lt1"/>
                </a:buClr>
                <a:buSzPts val="4300"/>
                <a:buFont typeface="Calibri"/>
                <a:buNone/>
              </a:pPr>
              <a:r>
                <a:rPr lang="en-US" sz="4300" b="0" i="0" u="none" strike="noStrike" cap="none">
                  <a:solidFill>
                    <a:schemeClr val="lt1"/>
                  </a:solidFill>
                  <a:latin typeface="Calibri"/>
                  <a:ea typeface="Calibri"/>
                  <a:cs typeface="Calibri"/>
                  <a:sym typeface="Calibri"/>
                </a:rPr>
                <a:t>First person in space</a:t>
              </a:r>
              <a:endParaRPr sz="1400" b="0" i="0" u="none" strike="noStrike" cap="none">
                <a:solidFill>
                  <a:srgbClr val="000000"/>
                </a:solidFill>
                <a:latin typeface="Arial"/>
                <a:ea typeface="Arial"/>
                <a:cs typeface="Arial"/>
                <a:sym typeface="Arial"/>
              </a:endParaRPr>
            </a:p>
          </p:txBody>
        </p:sp>
        <p:sp>
          <p:nvSpPr>
            <p:cNvPr id="494" name="Google Shape;494;p32"/>
            <p:cNvSpPr/>
            <p:nvPr/>
          </p:nvSpPr>
          <p:spPr>
            <a:xfrm>
              <a:off x="142639" y="1711670"/>
              <a:ext cx="1329446" cy="1141113"/>
            </a:xfrm>
            <a:prstGeom prst="roundRect">
              <a:avLst>
                <a:gd name="adj" fmla="val 10000"/>
              </a:avLst>
            </a:prstGeom>
            <a:blipFill rotWithShape="1">
              <a:blip r:embed="rId5">
                <a:alphaModFix/>
              </a:blip>
              <a:stretch>
                <a:fillRect l="-11997" r="-11996"/>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32"/>
            <p:cNvSpPr/>
            <p:nvPr/>
          </p:nvSpPr>
          <p:spPr>
            <a:xfrm>
              <a:off x="0" y="3138062"/>
              <a:ext cx="6647234" cy="1426392"/>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32"/>
            <p:cNvSpPr txBox="1"/>
            <p:nvPr/>
          </p:nvSpPr>
          <p:spPr>
            <a:xfrm>
              <a:off x="1472086" y="3138062"/>
              <a:ext cx="5175147" cy="1426392"/>
            </a:xfrm>
            <a:prstGeom prst="rect">
              <a:avLst/>
            </a:prstGeom>
            <a:noFill/>
            <a:ln>
              <a:noFill/>
            </a:ln>
          </p:spPr>
          <p:txBody>
            <a:bodyPr spcFirstLastPara="1" wrap="square" lIns="163825" tIns="163825" rIns="163825" bIns="163825" anchor="ctr" anchorCtr="0">
              <a:noAutofit/>
            </a:bodyPr>
            <a:lstStyle/>
            <a:p>
              <a:pPr marL="0" marR="0" lvl="0" indent="0" algn="l" rtl="0">
                <a:lnSpc>
                  <a:spcPct val="90000"/>
                </a:lnSpc>
                <a:spcBef>
                  <a:spcPts val="0"/>
                </a:spcBef>
                <a:spcAft>
                  <a:spcPts val="0"/>
                </a:spcAft>
                <a:buClr>
                  <a:schemeClr val="lt1"/>
                </a:buClr>
                <a:buSzPts val="4300"/>
                <a:buFont typeface="Calibri"/>
                <a:buNone/>
              </a:pPr>
              <a:r>
                <a:rPr lang="en-US" sz="4300" b="0" i="0" u="none" strike="noStrike" cap="none">
                  <a:solidFill>
                    <a:schemeClr val="lt1"/>
                  </a:solidFill>
                  <a:latin typeface="Calibri"/>
                  <a:ea typeface="Calibri"/>
                  <a:cs typeface="Calibri"/>
                  <a:sym typeface="Calibri"/>
                </a:rPr>
                <a:t>Moon landing </a:t>
              </a:r>
              <a:endParaRPr sz="1400" b="0" i="0" u="none" strike="noStrike" cap="none">
                <a:solidFill>
                  <a:srgbClr val="000000"/>
                </a:solidFill>
                <a:latin typeface="Arial"/>
                <a:ea typeface="Arial"/>
                <a:cs typeface="Arial"/>
                <a:sym typeface="Arial"/>
              </a:endParaRPr>
            </a:p>
          </p:txBody>
        </p:sp>
        <p:sp>
          <p:nvSpPr>
            <p:cNvPr id="497" name="Google Shape;497;p32"/>
            <p:cNvSpPr/>
            <p:nvPr/>
          </p:nvSpPr>
          <p:spPr>
            <a:xfrm>
              <a:off x="142639" y="3280702"/>
              <a:ext cx="1329446" cy="1141113"/>
            </a:xfrm>
            <a:prstGeom prst="roundRect">
              <a:avLst>
                <a:gd name="adj" fmla="val 10000"/>
              </a:avLst>
            </a:prstGeom>
            <a:blipFill rotWithShape="1">
              <a:blip r:embed="rId6">
                <a:alphaModFix/>
              </a:blip>
              <a:stretch>
                <a:fillRect l="-6996" r="-6996"/>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33"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33"/>
          <p:cNvSpPr txBox="1"/>
          <p:nvPr/>
        </p:nvSpPr>
        <p:spPr>
          <a:xfrm>
            <a:off x="745475" y="364900"/>
            <a:ext cx="8035500" cy="193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chemeClr val="dk1"/>
                </a:solidFill>
                <a:latin typeface="Calibri"/>
                <a:ea typeface="Calibri"/>
                <a:cs typeface="Calibri"/>
                <a:sym typeface="Calibri"/>
              </a:rPr>
              <a:t>Apollo 11</a:t>
            </a:r>
            <a:r>
              <a:rPr lang="en-US" sz="3000" b="0" i="0" u="none" strike="noStrike" cap="none">
                <a:solidFill>
                  <a:schemeClr val="dk1"/>
                </a:solidFill>
                <a:latin typeface="Calibri"/>
                <a:ea typeface="Calibri"/>
                <a:cs typeface="Calibri"/>
                <a:sym typeface="Calibri"/>
              </a:rPr>
              <a:t>: a U.S mission that resulted in the first lunar landing. The three person crew, Neil Armstrong, Buzz Aldrin, and Michael Collins, safely landed on the moon on July 20, 1969.</a:t>
            </a:r>
            <a:endParaRPr sz="3000" b="0" i="0" u="none" strike="noStrike" cap="none">
              <a:solidFill>
                <a:srgbClr val="000000"/>
              </a:solidFill>
              <a:latin typeface="Calibri"/>
              <a:ea typeface="Calibri"/>
              <a:cs typeface="Calibri"/>
              <a:sym typeface="Calibri"/>
            </a:endParaRPr>
          </a:p>
        </p:txBody>
      </p:sp>
      <p:sp>
        <p:nvSpPr>
          <p:cNvPr id="505" name="Google Shape;505;p33"/>
          <p:cNvSpPr txBox="1"/>
          <p:nvPr/>
        </p:nvSpPr>
        <p:spPr>
          <a:xfrm>
            <a:off x="1684422" y="6016149"/>
            <a:ext cx="6157609"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70C0"/>
                </a:solidFill>
                <a:latin typeface="Helvetica Neue"/>
                <a:ea typeface="Helvetica Neue"/>
                <a:cs typeface="Helvetica Neue"/>
                <a:sym typeface="Helvetica Neue"/>
              </a:rPr>
              <a:t>"...one small step for a man, one giant leap for mankind"</a:t>
            </a:r>
            <a:endParaRPr sz="2400" b="0" i="0" u="none" strike="noStrike" cap="none">
              <a:solidFill>
                <a:srgbClr val="0070C0"/>
              </a:solidFill>
              <a:latin typeface="Calibri"/>
              <a:ea typeface="Calibri"/>
              <a:cs typeface="Calibri"/>
              <a:sym typeface="Calibri"/>
            </a:endParaRPr>
          </a:p>
        </p:txBody>
      </p:sp>
      <p:pic>
        <p:nvPicPr>
          <p:cNvPr id="506" name="Google Shape;506;p33" descr="Apollo 11 crew portrait"/>
          <p:cNvPicPr preferRelativeResize="0"/>
          <p:nvPr/>
        </p:nvPicPr>
        <p:blipFill rotWithShape="1">
          <a:blip r:embed="rId4">
            <a:alphaModFix/>
          </a:blip>
          <a:srcRect/>
          <a:stretch/>
        </p:blipFill>
        <p:spPr>
          <a:xfrm>
            <a:off x="5547764" y="2755408"/>
            <a:ext cx="3048000" cy="3048000"/>
          </a:xfrm>
          <a:prstGeom prst="rect">
            <a:avLst/>
          </a:prstGeom>
          <a:noFill/>
          <a:ln>
            <a:noFill/>
          </a:ln>
        </p:spPr>
      </p:pic>
      <p:pic>
        <p:nvPicPr>
          <p:cNvPr id="507" name="Google Shape;507;p33" descr="Apollo 11 Crew | NASA"/>
          <p:cNvPicPr preferRelativeResize="0"/>
          <p:nvPr/>
        </p:nvPicPr>
        <p:blipFill rotWithShape="1">
          <a:blip r:embed="rId5">
            <a:alphaModFix/>
          </a:blip>
          <a:srcRect/>
          <a:stretch/>
        </p:blipFill>
        <p:spPr>
          <a:xfrm>
            <a:off x="1323551" y="3061069"/>
            <a:ext cx="3527905" cy="277491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34"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14" name="Google Shape;514;p34"/>
          <p:cNvGrpSpPr/>
          <p:nvPr/>
        </p:nvGrpSpPr>
        <p:grpSpPr>
          <a:xfrm>
            <a:off x="1524000" y="980310"/>
            <a:ext cx="6647234" cy="5106211"/>
            <a:chOff x="0" y="0"/>
            <a:chExt cx="6647234" cy="5106211"/>
          </a:xfrm>
        </p:grpSpPr>
        <p:sp>
          <p:nvSpPr>
            <p:cNvPr id="515" name="Google Shape;515;p34"/>
            <p:cNvSpPr/>
            <p:nvPr/>
          </p:nvSpPr>
          <p:spPr>
            <a:xfrm>
              <a:off x="0" y="0"/>
              <a:ext cx="6647234" cy="1187491"/>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34"/>
            <p:cNvSpPr txBox="1"/>
            <p:nvPr/>
          </p:nvSpPr>
          <p:spPr>
            <a:xfrm>
              <a:off x="1448195" y="0"/>
              <a:ext cx="5199038" cy="1187491"/>
            </a:xfrm>
            <a:prstGeom prst="rect">
              <a:avLst/>
            </a:prstGeom>
            <a:noFill/>
            <a:ln>
              <a:noFill/>
            </a:ln>
          </p:spPr>
          <p:txBody>
            <a:bodyPr spcFirstLastPara="1" wrap="square" lIns="129525" tIns="129525" rIns="129525" bIns="129525" anchor="ctr" anchorCtr="0">
              <a:noAutofit/>
            </a:bodyPr>
            <a:lstStyle/>
            <a:p>
              <a:pPr marL="0" marR="0" lvl="0" indent="0" algn="l" rtl="0">
                <a:lnSpc>
                  <a:spcPct val="90000"/>
                </a:lnSpc>
                <a:spcBef>
                  <a:spcPts val="0"/>
                </a:spcBef>
                <a:spcAft>
                  <a:spcPts val="0"/>
                </a:spcAft>
                <a:buClr>
                  <a:schemeClr val="lt1"/>
                </a:buClr>
                <a:buSzPts val="3400"/>
                <a:buFont typeface="Calibri"/>
                <a:buNone/>
              </a:pPr>
              <a:r>
                <a:rPr lang="en-US" sz="3400" b="0" i="0" u="none" strike="noStrike" cap="none">
                  <a:solidFill>
                    <a:schemeClr val="lt1"/>
                  </a:solidFill>
                  <a:latin typeface="Calibri"/>
                  <a:ea typeface="Calibri"/>
                  <a:cs typeface="Calibri"/>
                  <a:sym typeface="Calibri"/>
                </a:rPr>
                <a:t>First satellite to space</a:t>
              </a:r>
              <a:endParaRPr sz="1400" b="0" i="0" u="none" strike="noStrike" cap="none">
                <a:solidFill>
                  <a:srgbClr val="000000"/>
                </a:solidFill>
                <a:latin typeface="Arial"/>
                <a:ea typeface="Arial"/>
                <a:cs typeface="Arial"/>
                <a:sym typeface="Arial"/>
              </a:endParaRPr>
            </a:p>
          </p:txBody>
        </p:sp>
        <p:sp>
          <p:nvSpPr>
            <p:cNvPr id="517" name="Google Shape;517;p34"/>
            <p:cNvSpPr/>
            <p:nvPr/>
          </p:nvSpPr>
          <p:spPr>
            <a:xfrm>
              <a:off x="118749" y="118749"/>
              <a:ext cx="1329446" cy="949992"/>
            </a:xfrm>
            <a:prstGeom prst="roundRect">
              <a:avLst>
                <a:gd name="adj" fmla="val 10000"/>
              </a:avLst>
            </a:prstGeom>
            <a:blipFill rotWithShape="1">
              <a:blip r:embed="rId4">
                <a:alphaModFix/>
              </a:blip>
              <a:stretch>
                <a:fillRect l="-23997" r="-23997"/>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34"/>
            <p:cNvSpPr/>
            <p:nvPr/>
          </p:nvSpPr>
          <p:spPr>
            <a:xfrm>
              <a:off x="0" y="1306240"/>
              <a:ext cx="6647234" cy="1187491"/>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34"/>
            <p:cNvSpPr txBox="1"/>
            <p:nvPr/>
          </p:nvSpPr>
          <p:spPr>
            <a:xfrm>
              <a:off x="1448195" y="1306240"/>
              <a:ext cx="5199038" cy="1187491"/>
            </a:xfrm>
            <a:prstGeom prst="rect">
              <a:avLst/>
            </a:prstGeom>
            <a:noFill/>
            <a:ln>
              <a:noFill/>
            </a:ln>
          </p:spPr>
          <p:txBody>
            <a:bodyPr spcFirstLastPara="1" wrap="square" lIns="129525" tIns="129525" rIns="129525" bIns="129525" anchor="ctr" anchorCtr="0">
              <a:noAutofit/>
            </a:bodyPr>
            <a:lstStyle/>
            <a:p>
              <a:pPr marL="0" marR="0" lvl="0" indent="0" algn="l" rtl="0">
                <a:lnSpc>
                  <a:spcPct val="90000"/>
                </a:lnSpc>
                <a:spcBef>
                  <a:spcPts val="0"/>
                </a:spcBef>
                <a:spcAft>
                  <a:spcPts val="0"/>
                </a:spcAft>
                <a:buClr>
                  <a:schemeClr val="lt1"/>
                </a:buClr>
                <a:buSzPts val="3400"/>
                <a:buFont typeface="Calibri"/>
                <a:buNone/>
              </a:pPr>
              <a:r>
                <a:rPr lang="en-US" sz="3400" b="0" i="0" u="none" strike="noStrike" cap="none">
                  <a:solidFill>
                    <a:schemeClr val="lt1"/>
                  </a:solidFill>
                  <a:latin typeface="Calibri"/>
                  <a:ea typeface="Calibri"/>
                  <a:cs typeface="Calibri"/>
                  <a:sym typeface="Calibri"/>
                </a:rPr>
                <a:t>First person in space</a:t>
              </a:r>
              <a:endParaRPr sz="1400" b="0" i="0" u="none" strike="noStrike" cap="none">
                <a:solidFill>
                  <a:srgbClr val="000000"/>
                </a:solidFill>
                <a:latin typeface="Arial"/>
                <a:ea typeface="Arial"/>
                <a:cs typeface="Arial"/>
                <a:sym typeface="Arial"/>
              </a:endParaRPr>
            </a:p>
          </p:txBody>
        </p:sp>
        <p:sp>
          <p:nvSpPr>
            <p:cNvPr id="520" name="Google Shape;520;p34"/>
            <p:cNvSpPr/>
            <p:nvPr/>
          </p:nvSpPr>
          <p:spPr>
            <a:xfrm>
              <a:off x="118749" y="1424989"/>
              <a:ext cx="1329446" cy="949992"/>
            </a:xfrm>
            <a:prstGeom prst="roundRect">
              <a:avLst>
                <a:gd name="adj" fmla="val 10000"/>
              </a:avLst>
            </a:prstGeom>
            <a:blipFill rotWithShape="1">
              <a:blip r:embed="rId5">
                <a:alphaModFix/>
              </a:blip>
              <a:stretch>
                <a:fillRect l="-11997" r="-11996"/>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34"/>
            <p:cNvSpPr/>
            <p:nvPr/>
          </p:nvSpPr>
          <p:spPr>
            <a:xfrm>
              <a:off x="0" y="2612480"/>
              <a:ext cx="6647234" cy="1187491"/>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34"/>
            <p:cNvSpPr txBox="1"/>
            <p:nvPr/>
          </p:nvSpPr>
          <p:spPr>
            <a:xfrm>
              <a:off x="1448195" y="2612480"/>
              <a:ext cx="5199038" cy="1187491"/>
            </a:xfrm>
            <a:prstGeom prst="rect">
              <a:avLst/>
            </a:prstGeom>
            <a:noFill/>
            <a:ln>
              <a:noFill/>
            </a:ln>
          </p:spPr>
          <p:txBody>
            <a:bodyPr spcFirstLastPara="1" wrap="square" lIns="129525" tIns="129525" rIns="129525" bIns="129525" anchor="ctr" anchorCtr="0">
              <a:noAutofit/>
            </a:bodyPr>
            <a:lstStyle/>
            <a:p>
              <a:pPr marL="0" marR="0" lvl="0" indent="0" algn="l" rtl="0">
                <a:lnSpc>
                  <a:spcPct val="90000"/>
                </a:lnSpc>
                <a:spcBef>
                  <a:spcPts val="0"/>
                </a:spcBef>
                <a:spcAft>
                  <a:spcPts val="0"/>
                </a:spcAft>
                <a:buClr>
                  <a:schemeClr val="lt1"/>
                </a:buClr>
                <a:buSzPts val="3400"/>
                <a:buFont typeface="Calibri"/>
                <a:buNone/>
              </a:pPr>
              <a:r>
                <a:rPr lang="en-US" sz="3400" b="0" i="0" u="none" strike="noStrike" cap="none">
                  <a:solidFill>
                    <a:schemeClr val="lt1"/>
                  </a:solidFill>
                  <a:latin typeface="Calibri"/>
                  <a:ea typeface="Calibri"/>
                  <a:cs typeface="Calibri"/>
                  <a:sym typeface="Calibri"/>
                </a:rPr>
                <a:t>Moon landing </a:t>
              </a:r>
              <a:endParaRPr sz="1400" b="0" i="0" u="none" strike="noStrike" cap="none">
                <a:solidFill>
                  <a:srgbClr val="000000"/>
                </a:solidFill>
                <a:latin typeface="Arial"/>
                <a:ea typeface="Arial"/>
                <a:cs typeface="Arial"/>
                <a:sym typeface="Arial"/>
              </a:endParaRPr>
            </a:p>
          </p:txBody>
        </p:sp>
        <p:sp>
          <p:nvSpPr>
            <p:cNvPr id="523" name="Google Shape;523;p34"/>
            <p:cNvSpPr/>
            <p:nvPr/>
          </p:nvSpPr>
          <p:spPr>
            <a:xfrm>
              <a:off x="118749" y="2731229"/>
              <a:ext cx="1329446" cy="949992"/>
            </a:xfrm>
            <a:prstGeom prst="roundRect">
              <a:avLst>
                <a:gd name="adj" fmla="val 10000"/>
              </a:avLst>
            </a:prstGeom>
            <a:blipFill rotWithShape="1">
              <a:blip r:embed="rId6">
                <a:alphaModFix/>
              </a:blip>
              <a:stretch>
                <a:fillRect l="-6996" r="-6996"/>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34"/>
            <p:cNvSpPr/>
            <p:nvPr/>
          </p:nvSpPr>
          <p:spPr>
            <a:xfrm>
              <a:off x="0" y="3918720"/>
              <a:ext cx="6647234" cy="1187491"/>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34"/>
            <p:cNvSpPr txBox="1"/>
            <p:nvPr/>
          </p:nvSpPr>
          <p:spPr>
            <a:xfrm>
              <a:off x="1448195" y="3918720"/>
              <a:ext cx="5199038" cy="1187491"/>
            </a:xfrm>
            <a:prstGeom prst="rect">
              <a:avLst/>
            </a:prstGeom>
            <a:noFill/>
            <a:ln>
              <a:noFill/>
            </a:ln>
          </p:spPr>
          <p:txBody>
            <a:bodyPr spcFirstLastPara="1" wrap="square" lIns="129525" tIns="129525" rIns="129525" bIns="129525" anchor="ctr" anchorCtr="0">
              <a:noAutofit/>
            </a:bodyPr>
            <a:lstStyle/>
            <a:p>
              <a:pPr marL="0" marR="0" lvl="0" indent="0" algn="l" rtl="0">
                <a:lnSpc>
                  <a:spcPct val="90000"/>
                </a:lnSpc>
                <a:spcBef>
                  <a:spcPts val="0"/>
                </a:spcBef>
                <a:spcAft>
                  <a:spcPts val="0"/>
                </a:spcAft>
                <a:buClr>
                  <a:schemeClr val="lt1"/>
                </a:buClr>
                <a:buSzPts val="3400"/>
                <a:buFont typeface="Calibri"/>
                <a:buNone/>
              </a:pPr>
              <a:r>
                <a:rPr lang="en-US" sz="3400" b="0" i="0" u="none" strike="noStrike" cap="none">
                  <a:solidFill>
                    <a:schemeClr val="lt1"/>
                  </a:solidFill>
                  <a:latin typeface="Calibri"/>
                  <a:ea typeface="Calibri"/>
                  <a:cs typeface="Calibri"/>
                  <a:sym typeface="Calibri"/>
                </a:rPr>
                <a:t>International  Space Station</a:t>
              </a:r>
              <a:endParaRPr sz="1400" b="0" i="0" u="none" strike="noStrike" cap="none">
                <a:solidFill>
                  <a:srgbClr val="000000"/>
                </a:solidFill>
                <a:latin typeface="Arial"/>
                <a:ea typeface="Arial"/>
                <a:cs typeface="Arial"/>
                <a:sym typeface="Arial"/>
              </a:endParaRPr>
            </a:p>
          </p:txBody>
        </p:sp>
        <p:sp>
          <p:nvSpPr>
            <p:cNvPr id="526" name="Google Shape;526;p34"/>
            <p:cNvSpPr/>
            <p:nvPr/>
          </p:nvSpPr>
          <p:spPr>
            <a:xfrm>
              <a:off x="118749" y="4037469"/>
              <a:ext cx="1329446" cy="949992"/>
            </a:xfrm>
            <a:prstGeom prst="roundRect">
              <a:avLst>
                <a:gd name="adj" fmla="val 10000"/>
              </a:avLst>
            </a:prstGeom>
            <a:blipFill rotWithShape="1">
              <a:blip r:embed="rId7">
                <a:alphaModFix/>
              </a:blip>
              <a:stretch>
                <a:fillRect t="-1997" b="-1998"/>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5"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35"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35"/>
          <p:cNvSpPr txBox="1"/>
          <p:nvPr/>
        </p:nvSpPr>
        <p:spPr>
          <a:xfrm>
            <a:off x="297600" y="248275"/>
            <a:ext cx="8766900" cy="193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chemeClr val="dk1"/>
                </a:solidFill>
                <a:latin typeface="Calibri"/>
                <a:ea typeface="Calibri"/>
                <a:cs typeface="Calibri"/>
                <a:sym typeface="Calibri"/>
              </a:rPr>
              <a:t>International Space Station</a:t>
            </a:r>
            <a:r>
              <a:rPr lang="en-US" sz="3000" b="0" i="0" u="none" strike="noStrike" cap="none">
                <a:solidFill>
                  <a:schemeClr val="dk1"/>
                </a:solidFill>
                <a:latin typeface="Calibri"/>
                <a:ea typeface="Calibri"/>
                <a:cs typeface="Calibri"/>
                <a:sym typeface="Calibri"/>
              </a:rPr>
              <a:t>: an artificial satellite, launched on November 20, 1998, on which astronauts can stay and visit. It is used for research and space exploration.</a:t>
            </a:r>
            <a:endParaRPr sz="3000" b="0" i="0" u="none" strike="noStrike" cap="none">
              <a:solidFill>
                <a:srgbClr val="000000"/>
              </a:solidFill>
              <a:latin typeface="Calibri"/>
              <a:ea typeface="Calibri"/>
              <a:cs typeface="Calibri"/>
              <a:sym typeface="Calibri"/>
            </a:endParaRPr>
          </a:p>
        </p:txBody>
      </p:sp>
      <p:pic>
        <p:nvPicPr>
          <p:cNvPr id="534" name="Google Shape;534;p35" descr="A satellite in space&#10;&#10;Description automatically generated"/>
          <p:cNvPicPr preferRelativeResize="0"/>
          <p:nvPr/>
        </p:nvPicPr>
        <p:blipFill rotWithShape="1">
          <a:blip r:embed="rId4">
            <a:alphaModFix/>
          </a:blip>
          <a:srcRect/>
          <a:stretch/>
        </p:blipFill>
        <p:spPr>
          <a:xfrm>
            <a:off x="297588" y="2917998"/>
            <a:ext cx="4664535" cy="3104036"/>
          </a:xfrm>
          <a:prstGeom prst="rect">
            <a:avLst/>
          </a:prstGeom>
          <a:noFill/>
          <a:ln>
            <a:noFill/>
          </a:ln>
        </p:spPr>
      </p:pic>
      <p:pic>
        <p:nvPicPr>
          <p:cNvPr id="535" name="Google Shape;535;p35"/>
          <p:cNvPicPr preferRelativeResize="0"/>
          <p:nvPr/>
        </p:nvPicPr>
        <p:blipFill rotWithShape="1">
          <a:blip r:embed="rId5">
            <a:alphaModFix/>
          </a:blip>
          <a:srcRect/>
          <a:stretch/>
        </p:blipFill>
        <p:spPr>
          <a:xfrm>
            <a:off x="5363911" y="2781629"/>
            <a:ext cx="3376747" cy="3376747"/>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36"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42" name="Google Shape;542;p36"/>
          <p:cNvGrpSpPr/>
          <p:nvPr/>
        </p:nvGrpSpPr>
        <p:grpSpPr>
          <a:xfrm>
            <a:off x="946825" y="980310"/>
            <a:ext cx="7250349" cy="5300131"/>
            <a:chOff x="0" y="0"/>
            <a:chExt cx="7250349" cy="5300131"/>
          </a:xfrm>
        </p:grpSpPr>
        <p:sp>
          <p:nvSpPr>
            <p:cNvPr id="543" name="Google Shape;543;p36"/>
            <p:cNvSpPr/>
            <p:nvPr/>
          </p:nvSpPr>
          <p:spPr>
            <a:xfrm>
              <a:off x="0" y="0"/>
              <a:ext cx="7250349" cy="981505"/>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36"/>
            <p:cNvSpPr txBox="1"/>
            <p:nvPr/>
          </p:nvSpPr>
          <p:spPr>
            <a:xfrm>
              <a:off x="1548220" y="0"/>
              <a:ext cx="5702128" cy="981505"/>
            </a:xfrm>
            <a:prstGeom prst="rect">
              <a:avLst/>
            </a:prstGeom>
            <a:noFill/>
            <a:ln>
              <a:noFill/>
            </a:ln>
          </p:spPr>
          <p:txBody>
            <a:bodyPr spcFirstLastPara="1" wrap="square" lIns="144775" tIns="144775" rIns="144775" bIns="144775" anchor="ctr" anchorCtr="0">
              <a:noAutofit/>
            </a:bodyPr>
            <a:lstStyle/>
            <a:p>
              <a:pPr marL="0" marR="0" lvl="0" indent="0" algn="l" rtl="0">
                <a:lnSpc>
                  <a:spcPct val="90000"/>
                </a:lnSpc>
                <a:spcBef>
                  <a:spcPts val="0"/>
                </a:spcBef>
                <a:spcAft>
                  <a:spcPts val="0"/>
                </a:spcAft>
                <a:buClr>
                  <a:schemeClr val="lt1"/>
                </a:buClr>
                <a:buSzPts val="3800"/>
                <a:buFont typeface="Calibri"/>
                <a:buNone/>
              </a:pPr>
              <a:r>
                <a:rPr lang="en-US" sz="3800" b="0" i="0" u="none" strike="noStrike" cap="none">
                  <a:solidFill>
                    <a:schemeClr val="lt1"/>
                  </a:solidFill>
                  <a:latin typeface="Calibri"/>
                  <a:ea typeface="Calibri"/>
                  <a:cs typeface="Calibri"/>
                  <a:sym typeface="Calibri"/>
                </a:rPr>
                <a:t>First satellite to space</a:t>
              </a:r>
              <a:endParaRPr sz="1400" b="0" i="0" u="none" strike="noStrike" cap="none">
                <a:solidFill>
                  <a:srgbClr val="000000"/>
                </a:solidFill>
                <a:latin typeface="Arial"/>
                <a:ea typeface="Arial"/>
                <a:cs typeface="Arial"/>
                <a:sym typeface="Arial"/>
              </a:endParaRPr>
            </a:p>
          </p:txBody>
        </p:sp>
        <p:sp>
          <p:nvSpPr>
            <p:cNvPr id="545" name="Google Shape;545;p36"/>
            <p:cNvSpPr/>
            <p:nvPr/>
          </p:nvSpPr>
          <p:spPr>
            <a:xfrm>
              <a:off x="271528" y="98150"/>
              <a:ext cx="1103314" cy="785204"/>
            </a:xfrm>
            <a:prstGeom prst="roundRect">
              <a:avLst>
                <a:gd name="adj" fmla="val 10000"/>
              </a:avLst>
            </a:prstGeom>
            <a:blipFill rotWithShape="1">
              <a:blip r:embed="rId4">
                <a:alphaModFix/>
              </a:blip>
              <a:stretch>
                <a:fillRect l="-23997" r="-23997"/>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36"/>
            <p:cNvSpPr/>
            <p:nvPr/>
          </p:nvSpPr>
          <p:spPr>
            <a:xfrm>
              <a:off x="0" y="1079656"/>
              <a:ext cx="7250349" cy="981505"/>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36"/>
            <p:cNvSpPr txBox="1"/>
            <p:nvPr/>
          </p:nvSpPr>
          <p:spPr>
            <a:xfrm>
              <a:off x="1548220" y="1079656"/>
              <a:ext cx="5702128" cy="981505"/>
            </a:xfrm>
            <a:prstGeom prst="rect">
              <a:avLst/>
            </a:prstGeom>
            <a:noFill/>
            <a:ln>
              <a:noFill/>
            </a:ln>
          </p:spPr>
          <p:txBody>
            <a:bodyPr spcFirstLastPara="1" wrap="square" lIns="144775" tIns="144775" rIns="144775" bIns="144775" anchor="ctr" anchorCtr="0">
              <a:noAutofit/>
            </a:bodyPr>
            <a:lstStyle/>
            <a:p>
              <a:pPr marL="0" marR="0" lvl="0" indent="0" algn="l" rtl="0">
                <a:lnSpc>
                  <a:spcPct val="90000"/>
                </a:lnSpc>
                <a:spcBef>
                  <a:spcPts val="0"/>
                </a:spcBef>
                <a:spcAft>
                  <a:spcPts val="0"/>
                </a:spcAft>
                <a:buClr>
                  <a:schemeClr val="lt1"/>
                </a:buClr>
                <a:buSzPts val="3800"/>
                <a:buFont typeface="Calibri"/>
                <a:buNone/>
              </a:pPr>
              <a:r>
                <a:rPr lang="en-US" sz="3800" b="0" i="0" u="none" strike="noStrike" cap="none">
                  <a:solidFill>
                    <a:schemeClr val="lt1"/>
                  </a:solidFill>
                  <a:latin typeface="Calibri"/>
                  <a:ea typeface="Calibri"/>
                  <a:cs typeface="Calibri"/>
                  <a:sym typeface="Calibri"/>
                </a:rPr>
                <a:t>First person in space</a:t>
              </a:r>
              <a:endParaRPr sz="1400" b="0" i="0" u="none" strike="noStrike" cap="none">
                <a:solidFill>
                  <a:srgbClr val="000000"/>
                </a:solidFill>
                <a:latin typeface="Arial"/>
                <a:ea typeface="Arial"/>
                <a:cs typeface="Arial"/>
                <a:sym typeface="Arial"/>
              </a:endParaRPr>
            </a:p>
          </p:txBody>
        </p:sp>
        <p:sp>
          <p:nvSpPr>
            <p:cNvPr id="548" name="Google Shape;548;p36"/>
            <p:cNvSpPr/>
            <p:nvPr/>
          </p:nvSpPr>
          <p:spPr>
            <a:xfrm>
              <a:off x="349346" y="1177807"/>
              <a:ext cx="947678" cy="785204"/>
            </a:xfrm>
            <a:prstGeom prst="roundRect">
              <a:avLst>
                <a:gd name="adj" fmla="val 10000"/>
              </a:avLst>
            </a:prstGeom>
            <a:blipFill rotWithShape="1">
              <a:blip r:embed="rId5">
                <a:alphaModFix/>
              </a:blip>
              <a:stretch>
                <a:fillRect l="-11997" r="-11996"/>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36"/>
            <p:cNvSpPr/>
            <p:nvPr/>
          </p:nvSpPr>
          <p:spPr>
            <a:xfrm>
              <a:off x="0" y="2159313"/>
              <a:ext cx="7250349" cy="981505"/>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36"/>
            <p:cNvSpPr txBox="1"/>
            <p:nvPr/>
          </p:nvSpPr>
          <p:spPr>
            <a:xfrm>
              <a:off x="1548220" y="2159313"/>
              <a:ext cx="5702128" cy="981505"/>
            </a:xfrm>
            <a:prstGeom prst="rect">
              <a:avLst/>
            </a:prstGeom>
            <a:noFill/>
            <a:ln>
              <a:noFill/>
            </a:ln>
          </p:spPr>
          <p:txBody>
            <a:bodyPr spcFirstLastPara="1" wrap="square" lIns="144775" tIns="144775" rIns="144775" bIns="144775" anchor="ctr" anchorCtr="0">
              <a:noAutofit/>
            </a:bodyPr>
            <a:lstStyle/>
            <a:p>
              <a:pPr marL="0" marR="0" lvl="0" indent="0" algn="l" rtl="0">
                <a:lnSpc>
                  <a:spcPct val="90000"/>
                </a:lnSpc>
                <a:spcBef>
                  <a:spcPts val="0"/>
                </a:spcBef>
                <a:spcAft>
                  <a:spcPts val="0"/>
                </a:spcAft>
                <a:buClr>
                  <a:schemeClr val="lt1"/>
                </a:buClr>
                <a:buSzPts val="3800"/>
                <a:buFont typeface="Calibri"/>
                <a:buNone/>
              </a:pPr>
              <a:r>
                <a:rPr lang="en-US" sz="3800" b="0" i="0" u="none" strike="noStrike" cap="none">
                  <a:solidFill>
                    <a:schemeClr val="lt1"/>
                  </a:solidFill>
                  <a:latin typeface="Calibri"/>
                  <a:ea typeface="Calibri"/>
                  <a:cs typeface="Calibri"/>
                  <a:sym typeface="Calibri"/>
                </a:rPr>
                <a:t>Moon landing </a:t>
              </a:r>
              <a:endParaRPr sz="1400" b="0" i="0" u="none" strike="noStrike" cap="none">
                <a:solidFill>
                  <a:srgbClr val="000000"/>
                </a:solidFill>
                <a:latin typeface="Arial"/>
                <a:ea typeface="Arial"/>
                <a:cs typeface="Arial"/>
                <a:sym typeface="Arial"/>
              </a:endParaRPr>
            </a:p>
          </p:txBody>
        </p:sp>
        <p:sp>
          <p:nvSpPr>
            <p:cNvPr id="551" name="Google Shape;551;p36"/>
            <p:cNvSpPr/>
            <p:nvPr/>
          </p:nvSpPr>
          <p:spPr>
            <a:xfrm>
              <a:off x="368806" y="2257463"/>
              <a:ext cx="908758" cy="785204"/>
            </a:xfrm>
            <a:prstGeom prst="roundRect">
              <a:avLst>
                <a:gd name="adj" fmla="val 10000"/>
              </a:avLst>
            </a:prstGeom>
            <a:blipFill rotWithShape="1">
              <a:blip r:embed="rId6">
                <a:alphaModFix/>
              </a:blip>
              <a:stretch>
                <a:fillRect l="-6996" r="-6996"/>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36"/>
            <p:cNvSpPr/>
            <p:nvPr/>
          </p:nvSpPr>
          <p:spPr>
            <a:xfrm>
              <a:off x="0" y="3238969"/>
              <a:ext cx="7250349" cy="981505"/>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36"/>
            <p:cNvSpPr txBox="1"/>
            <p:nvPr/>
          </p:nvSpPr>
          <p:spPr>
            <a:xfrm>
              <a:off x="1548219" y="3355361"/>
              <a:ext cx="5525892" cy="785204"/>
            </a:xfrm>
            <a:prstGeom prst="rect">
              <a:avLst/>
            </a:prstGeom>
            <a:noFill/>
            <a:ln>
              <a:noFill/>
            </a:ln>
          </p:spPr>
          <p:txBody>
            <a:bodyPr spcFirstLastPara="1" wrap="square" lIns="144775" tIns="144775" rIns="144775" bIns="144775" anchor="ctr" anchorCtr="0">
              <a:noAutofit/>
            </a:bodyPr>
            <a:lstStyle/>
            <a:p>
              <a:pPr marL="0" marR="0" lvl="0" indent="0" algn="l" rtl="0">
                <a:lnSpc>
                  <a:spcPct val="90000"/>
                </a:lnSpc>
                <a:spcBef>
                  <a:spcPts val="0"/>
                </a:spcBef>
                <a:spcAft>
                  <a:spcPts val="0"/>
                </a:spcAft>
                <a:buClr>
                  <a:schemeClr val="lt1"/>
                </a:buClr>
                <a:buSzPts val="3800"/>
                <a:buFont typeface="Calibri"/>
                <a:buNone/>
              </a:pPr>
              <a:r>
                <a:rPr lang="en-US" sz="3800" b="0" i="0" u="none" strike="noStrike" cap="none" dirty="0">
                  <a:solidFill>
                    <a:schemeClr val="lt1"/>
                  </a:solidFill>
                  <a:latin typeface="Calibri"/>
                  <a:ea typeface="Calibri"/>
                  <a:cs typeface="Calibri"/>
                  <a:sym typeface="Calibri"/>
                </a:rPr>
                <a:t>International  Space Station</a:t>
              </a:r>
              <a:endParaRPr sz="1400" b="0" i="0" u="none" strike="noStrike" cap="none" dirty="0">
                <a:solidFill>
                  <a:srgbClr val="000000"/>
                </a:solidFill>
                <a:latin typeface="Arial"/>
                <a:ea typeface="Arial"/>
                <a:cs typeface="Arial"/>
                <a:sym typeface="Arial"/>
              </a:endParaRPr>
            </a:p>
          </p:txBody>
        </p:sp>
        <p:sp>
          <p:nvSpPr>
            <p:cNvPr id="554" name="Google Shape;554;p36"/>
            <p:cNvSpPr/>
            <p:nvPr/>
          </p:nvSpPr>
          <p:spPr>
            <a:xfrm>
              <a:off x="98150" y="3337120"/>
              <a:ext cx="1450069" cy="785204"/>
            </a:xfrm>
            <a:prstGeom prst="roundRect">
              <a:avLst>
                <a:gd name="adj" fmla="val 10000"/>
              </a:avLst>
            </a:prstGeom>
            <a:blipFill rotWithShape="1">
              <a:blip r:embed="rId7">
                <a:alphaModFix/>
              </a:blip>
              <a:stretch>
                <a:fillRect t="-1997" b="-1998"/>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36"/>
            <p:cNvSpPr/>
            <p:nvPr/>
          </p:nvSpPr>
          <p:spPr>
            <a:xfrm>
              <a:off x="0" y="4318626"/>
              <a:ext cx="7250349" cy="981505"/>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36"/>
            <p:cNvSpPr txBox="1"/>
            <p:nvPr/>
          </p:nvSpPr>
          <p:spPr>
            <a:xfrm>
              <a:off x="1548220" y="4318626"/>
              <a:ext cx="5702128" cy="981505"/>
            </a:xfrm>
            <a:prstGeom prst="rect">
              <a:avLst/>
            </a:prstGeom>
            <a:noFill/>
            <a:ln>
              <a:noFill/>
            </a:ln>
          </p:spPr>
          <p:txBody>
            <a:bodyPr spcFirstLastPara="1" wrap="square" lIns="144775" tIns="144775" rIns="144775" bIns="144775" anchor="ctr" anchorCtr="0">
              <a:noAutofit/>
            </a:bodyPr>
            <a:lstStyle/>
            <a:p>
              <a:pPr marL="0" marR="0" lvl="0" indent="0" algn="l" rtl="0">
                <a:lnSpc>
                  <a:spcPct val="90000"/>
                </a:lnSpc>
                <a:spcBef>
                  <a:spcPts val="0"/>
                </a:spcBef>
                <a:spcAft>
                  <a:spcPts val="0"/>
                </a:spcAft>
                <a:buClr>
                  <a:schemeClr val="lt1"/>
                </a:buClr>
                <a:buSzPts val="3800"/>
                <a:buFont typeface="Calibri"/>
                <a:buNone/>
              </a:pPr>
              <a:r>
                <a:rPr lang="en-US" sz="3800" b="0" i="0" u="none" strike="noStrike" cap="none" dirty="0">
                  <a:solidFill>
                    <a:schemeClr val="lt1"/>
                  </a:solidFill>
                  <a:latin typeface="Calibri"/>
                  <a:ea typeface="Calibri"/>
                  <a:cs typeface="Calibri"/>
                  <a:sym typeface="Calibri"/>
                </a:rPr>
                <a:t>First orbit of Mercury</a:t>
              </a:r>
              <a:endParaRPr sz="1400" b="0" i="0" u="none" strike="noStrike" cap="none" dirty="0">
                <a:solidFill>
                  <a:srgbClr val="000000"/>
                </a:solidFill>
                <a:latin typeface="Arial"/>
                <a:ea typeface="Arial"/>
                <a:cs typeface="Arial"/>
                <a:sym typeface="Arial"/>
              </a:endParaRPr>
            </a:p>
          </p:txBody>
        </p:sp>
        <p:sp>
          <p:nvSpPr>
            <p:cNvPr id="557" name="Google Shape;557;p36"/>
            <p:cNvSpPr/>
            <p:nvPr/>
          </p:nvSpPr>
          <p:spPr>
            <a:xfrm>
              <a:off x="98150" y="4416776"/>
              <a:ext cx="1450069" cy="785204"/>
            </a:xfrm>
            <a:prstGeom prst="roundRect">
              <a:avLst>
                <a:gd name="adj" fmla="val 10000"/>
              </a:avLst>
            </a:prstGeom>
            <a:blipFill rotWithShape="1">
              <a:blip r:embed="rId8">
                <a:alphaModFix/>
              </a:blip>
              <a:stretch>
                <a:fillRect t="-21994" b="-21994"/>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37"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37"/>
          <p:cNvSpPr txBox="1"/>
          <p:nvPr/>
        </p:nvSpPr>
        <p:spPr>
          <a:xfrm>
            <a:off x="631200" y="477175"/>
            <a:ext cx="84300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chemeClr val="dk1"/>
                </a:solidFill>
                <a:latin typeface="Calibri"/>
                <a:ea typeface="Calibri"/>
                <a:cs typeface="Calibri"/>
                <a:sym typeface="Calibri"/>
              </a:rPr>
              <a:t>MESSENGER</a:t>
            </a:r>
            <a:r>
              <a:rPr lang="en-US" sz="3000" b="0" i="0" u="none" strike="noStrike" cap="none">
                <a:solidFill>
                  <a:schemeClr val="dk1"/>
                </a:solidFill>
                <a:latin typeface="Calibri"/>
                <a:ea typeface="Calibri"/>
                <a:cs typeface="Calibri"/>
                <a:sym typeface="Calibri"/>
              </a:rPr>
              <a:t>: an unmanned spacecraft, launched in 2004 that successfully completed an orbit of Mercury on March 17, 2011.</a:t>
            </a:r>
            <a:endParaRPr sz="3000" b="0" i="0" u="none" strike="noStrike" cap="none">
              <a:solidFill>
                <a:srgbClr val="000000"/>
              </a:solidFill>
              <a:latin typeface="Calibri"/>
              <a:ea typeface="Calibri"/>
              <a:cs typeface="Calibri"/>
              <a:sym typeface="Calibri"/>
            </a:endParaRPr>
          </a:p>
        </p:txBody>
      </p:sp>
      <p:pic>
        <p:nvPicPr>
          <p:cNvPr id="565" name="Google Shape;565;p37" descr="MESSENGER - Wikipedia"/>
          <p:cNvPicPr preferRelativeResize="0"/>
          <p:nvPr/>
        </p:nvPicPr>
        <p:blipFill rotWithShape="1">
          <a:blip r:embed="rId4">
            <a:alphaModFix/>
          </a:blip>
          <a:srcRect/>
          <a:stretch/>
        </p:blipFill>
        <p:spPr>
          <a:xfrm>
            <a:off x="3086580" y="2419202"/>
            <a:ext cx="5161563" cy="4208021"/>
          </a:xfrm>
          <a:prstGeom prst="rect">
            <a:avLst/>
          </a:prstGeom>
          <a:noFill/>
          <a:ln>
            <a:noFill/>
          </a:ln>
        </p:spPr>
      </p:pic>
      <p:pic>
        <p:nvPicPr>
          <p:cNvPr id="566" name="Google Shape;566;p37" descr="lh3.googleusercontent.com/SeW69IEezR1Q4VCTKH918..."/>
          <p:cNvPicPr preferRelativeResize="0"/>
          <p:nvPr/>
        </p:nvPicPr>
        <p:blipFill rotWithShape="1">
          <a:blip r:embed="rId5">
            <a:alphaModFix/>
          </a:blip>
          <a:srcRect/>
          <a:stretch/>
        </p:blipFill>
        <p:spPr>
          <a:xfrm>
            <a:off x="494055" y="3268744"/>
            <a:ext cx="2143125" cy="21431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38"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73" name="Google Shape;573;p38"/>
          <p:cNvGrpSpPr/>
          <p:nvPr/>
        </p:nvGrpSpPr>
        <p:grpSpPr>
          <a:xfrm>
            <a:off x="946825" y="980310"/>
            <a:ext cx="7250349" cy="5302462"/>
            <a:chOff x="0" y="0"/>
            <a:chExt cx="7250349" cy="5302462"/>
          </a:xfrm>
        </p:grpSpPr>
        <p:sp>
          <p:nvSpPr>
            <p:cNvPr id="574" name="Google Shape;574;p38"/>
            <p:cNvSpPr/>
            <p:nvPr/>
          </p:nvSpPr>
          <p:spPr>
            <a:xfrm>
              <a:off x="0" y="0"/>
              <a:ext cx="7250349" cy="815763"/>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38"/>
            <p:cNvSpPr txBox="1"/>
            <p:nvPr/>
          </p:nvSpPr>
          <p:spPr>
            <a:xfrm>
              <a:off x="1531646" y="0"/>
              <a:ext cx="5718702" cy="815763"/>
            </a:xfrm>
            <a:prstGeom prst="rect">
              <a:avLst/>
            </a:prstGeom>
            <a:noFill/>
            <a:ln>
              <a:noFill/>
            </a:ln>
          </p:spPr>
          <p:txBody>
            <a:bodyPr spcFirstLastPara="1" wrap="square" lIns="140950" tIns="140950" rIns="140950" bIns="140950" anchor="ctr" anchorCtr="0">
              <a:noAutofit/>
            </a:bodyPr>
            <a:lstStyle/>
            <a:p>
              <a:pPr marL="0" marR="0" lvl="0" indent="0" algn="l" rtl="0">
                <a:lnSpc>
                  <a:spcPct val="90000"/>
                </a:lnSpc>
                <a:spcBef>
                  <a:spcPts val="0"/>
                </a:spcBef>
                <a:spcAft>
                  <a:spcPts val="0"/>
                </a:spcAft>
                <a:buClr>
                  <a:schemeClr val="lt1"/>
                </a:buClr>
                <a:buSzPts val="3700"/>
                <a:buFont typeface="Calibri"/>
                <a:buNone/>
              </a:pPr>
              <a:r>
                <a:rPr lang="en-US" sz="3700" b="0" i="0" u="none" strike="noStrike" cap="none">
                  <a:solidFill>
                    <a:schemeClr val="lt1"/>
                  </a:solidFill>
                  <a:latin typeface="Calibri"/>
                  <a:ea typeface="Calibri"/>
                  <a:cs typeface="Calibri"/>
                  <a:sym typeface="Calibri"/>
                </a:rPr>
                <a:t>First satellite to space</a:t>
              </a:r>
              <a:endParaRPr sz="1400" b="0" i="0" u="none" strike="noStrike" cap="none">
                <a:solidFill>
                  <a:srgbClr val="000000"/>
                </a:solidFill>
                <a:latin typeface="Arial"/>
                <a:ea typeface="Arial"/>
                <a:cs typeface="Arial"/>
                <a:sym typeface="Arial"/>
              </a:endParaRPr>
            </a:p>
          </p:txBody>
        </p:sp>
        <p:sp>
          <p:nvSpPr>
            <p:cNvPr id="576" name="Google Shape;576;p38"/>
            <p:cNvSpPr/>
            <p:nvPr/>
          </p:nvSpPr>
          <p:spPr>
            <a:xfrm>
              <a:off x="254953" y="81576"/>
              <a:ext cx="1103314" cy="652610"/>
            </a:xfrm>
            <a:prstGeom prst="roundRect">
              <a:avLst>
                <a:gd name="adj" fmla="val 10000"/>
              </a:avLst>
            </a:prstGeom>
            <a:blipFill rotWithShape="1">
              <a:blip r:embed="rId4">
                <a:alphaModFix/>
              </a:blip>
              <a:stretch>
                <a:fillRect l="-23997" r="-23997"/>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38"/>
            <p:cNvSpPr/>
            <p:nvPr/>
          </p:nvSpPr>
          <p:spPr>
            <a:xfrm>
              <a:off x="0" y="897339"/>
              <a:ext cx="7250349" cy="815763"/>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38"/>
            <p:cNvSpPr txBox="1"/>
            <p:nvPr/>
          </p:nvSpPr>
          <p:spPr>
            <a:xfrm>
              <a:off x="1531646" y="897339"/>
              <a:ext cx="5718702" cy="815763"/>
            </a:xfrm>
            <a:prstGeom prst="rect">
              <a:avLst/>
            </a:prstGeom>
            <a:noFill/>
            <a:ln>
              <a:noFill/>
            </a:ln>
          </p:spPr>
          <p:txBody>
            <a:bodyPr spcFirstLastPara="1" wrap="square" lIns="140950" tIns="140950" rIns="140950" bIns="140950" anchor="ctr" anchorCtr="0">
              <a:noAutofit/>
            </a:bodyPr>
            <a:lstStyle/>
            <a:p>
              <a:pPr marL="0" marR="0" lvl="0" indent="0" algn="l" rtl="0">
                <a:lnSpc>
                  <a:spcPct val="90000"/>
                </a:lnSpc>
                <a:spcBef>
                  <a:spcPts val="0"/>
                </a:spcBef>
                <a:spcAft>
                  <a:spcPts val="0"/>
                </a:spcAft>
                <a:buClr>
                  <a:schemeClr val="lt1"/>
                </a:buClr>
                <a:buSzPts val="3700"/>
                <a:buFont typeface="Calibri"/>
                <a:buNone/>
              </a:pPr>
              <a:r>
                <a:rPr lang="en-US" sz="3700" b="0" i="0" u="none" strike="noStrike" cap="none">
                  <a:solidFill>
                    <a:schemeClr val="lt1"/>
                  </a:solidFill>
                  <a:latin typeface="Calibri"/>
                  <a:ea typeface="Calibri"/>
                  <a:cs typeface="Calibri"/>
                  <a:sym typeface="Calibri"/>
                </a:rPr>
                <a:t>First person in space</a:t>
              </a:r>
              <a:endParaRPr sz="1400" b="0" i="0" u="none" strike="noStrike" cap="none">
                <a:solidFill>
                  <a:srgbClr val="000000"/>
                </a:solidFill>
                <a:latin typeface="Arial"/>
                <a:ea typeface="Arial"/>
                <a:cs typeface="Arial"/>
                <a:sym typeface="Arial"/>
              </a:endParaRPr>
            </a:p>
          </p:txBody>
        </p:sp>
        <p:sp>
          <p:nvSpPr>
            <p:cNvPr id="579" name="Google Shape;579;p38"/>
            <p:cNvSpPr/>
            <p:nvPr/>
          </p:nvSpPr>
          <p:spPr>
            <a:xfrm>
              <a:off x="332771" y="978916"/>
              <a:ext cx="947678" cy="652610"/>
            </a:xfrm>
            <a:prstGeom prst="roundRect">
              <a:avLst>
                <a:gd name="adj" fmla="val 10000"/>
              </a:avLst>
            </a:prstGeom>
            <a:blipFill rotWithShape="1">
              <a:blip r:embed="rId5">
                <a:alphaModFix/>
              </a:blip>
              <a:stretch>
                <a:fillRect l="-11997" r="-11996"/>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38"/>
            <p:cNvSpPr/>
            <p:nvPr/>
          </p:nvSpPr>
          <p:spPr>
            <a:xfrm>
              <a:off x="0" y="1794679"/>
              <a:ext cx="7250349" cy="815763"/>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38"/>
            <p:cNvSpPr txBox="1"/>
            <p:nvPr/>
          </p:nvSpPr>
          <p:spPr>
            <a:xfrm>
              <a:off x="1531646" y="1794679"/>
              <a:ext cx="5718702" cy="815763"/>
            </a:xfrm>
            <a:prstGeom prst="rect">
              <a:avLst/>
            </a:prstGeom>
            <a:noFill/>
            <a:ln>
              <a:noFill/>
            </a:ln>
          </p:spPr>
          <p:txBody>
            <a:bodyPr spcFirstLastPara="1" wrap="square" lIns="140950" tIns="140950" rIns="140950" bIns="140950" anchor="ctr" anchorCtr="0">
              <a:noAutofit/>
            </a:bodyPr>
            <a:lstStyle/>
            <a:p>
              <a:pPr marL="0" marR="0" lvl="0" indent="0" algn="l" rtl="0">
                <a:lnSpc>
                  <a:spcPct val="90000"/>
                </a:lnSpc>
                <a:spcBef>
                  <a:spcPts val="0"/>
                </a:spcBef>
                <a:spcAft>
                  <a:spcPts val="0"/>
                </a:spcAft>
                <a:buClr>
                  <a:schemeClr val="lt1"/>
                </a:buClr>
                <a:buSzPts val="3700"/>
                <a:buFont typeface="Calibri"/>
                <a:buNone/>
              </a:pPr>
              <a:r>
                <a:rPr lang="en-US" sz="3700" b="0" i="0" u="none" strike="noStrike" cap="none">
                  <a:solidFill>
                    <a:schemeClr val="lt1"/>
                  </a:solidFill>
                  <a:latin typeface="Calibri"/>
                  <a:ea typeface="Calibri"/>
                  <a:cs typeface="Calibri"/>
                  <a:sym typeface="Calibri"/>
                </a:rPr>
                <a:t>Moon landing </a:t>
              </a:r>
              <a:endParaRPr sz="1400" b="0" i="0" u="none" strike="noStrike" cap="none">
                <a:solidFill>
                  <a:srgbClr val="000000"/>
                </a:solidFill>
                <a:latin typeface="Arial"/>
                <a:ea typeface="Arial"/>
                <a:cs typeface="Arial"/>
                <a:sym typeface="Arial"/>
              </a:endParaRPr>
            </a:p>
          </p:txBody>
        </p:sp>
        <p:sp>
          <p:nvSpPr>
            <p:cNvPr id="582" name="Google Shape;582;p38"/>
            <p:cNvSpPr/>
            <p:nvPr/>
          </p:nvSpPr>
          <p:spPr>
            <a:xfrm>
              <a:off x="352231" y="1876256"/>
              <a:ext cx="908758" cy="652610"/>
            </a:xfrm>
            <a:prstGeom prst="roundRect">
              <a:avLst>
                <a:gd name="adj" fmla="val 10000"/>
              </a:avLst>
            </a:prstGeom>
            <a:blipFill rotWithShape="1">
              <a:blip r:embed="rId6">
                <a:alphaModFix/>
              </a:blip>
              <a:stretch>
                <a:fillRect l="-6996" r="-6996"/>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38"/>
            <p:cNvSpPr/>
            <p:nvPr/>
          </p:nvSpPr>
          <p:spPr>
            <a:xfrm>
              <a:off x="0" y="2692019"/>
              <a:ext cx="7250349" cy="815763"/>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38"/>
            <p:cNvSpPr txBox="1"/>
            <p:nvPr/>
          </p:nvSpPr>
          <p:spPr>
            <a:xfrm>
              <a:off x="1531646" y="2692019"/>
              <a:ext cx="5718702" cy="815763"/>
            </a:xfrm>
            <a:prstGeom prst="rect">
              <a:avLst/>
            </a:prstGeom>
            <a:noFill/>
            <a:ln>
              <a:noFill/>
            </a:ln>
          </p:spPr>
          <p:txBody>
            <a:bodyPr spcFirstLastPara="1" wrap="square" lIns="140950" tIns="140950" rIns="140950" bIns="140950" anchor="ctr" anchorCtr="0">
              <a:noAutofit/>
            </a:bodyPr>
            <a:lstStyle/>
            <a:p>
              <a:pPr marL="0" marR="0" lvl="0" indent="0" algn="l" rtl="0">
                <a:lnSpc>
                  <a:spcPct val="90000"/>
                </a:lnSpc>
                <a:spcBef>
                  <a:spcPts val="0"/>
                </a:spcBef>
                <a:spcAft>
                  <a:spcPts val="0"/>
                </a:spcAft>
                <a:buClr>
                  <a:schemeClr val="lt1"/>
                </a:buClr>
                <a:buSzPts val="3700"/>
                <a:buFont typeface="Calibri"/>
                <a:buNone/>
              </a:pPr>
              <a:r>
                <a:rPr lang="en-US" sz="3700" b="0" i="0" u="none" strike="noStrike" cap="none">
                  <a:solidFill>
                    <a:schemeClr val="lt1"/>
                  </a:solidFill>
                  <a:latin typeface="Calibri"/>
                  <a:ea typeface="Calibri"/>
                  <a:cs typeface="Calibri"/>
                  <a:sym typeface="Calibri"/>
                </a:rPr>
                <a:t>International  Space Station</a:t>
              </a:r>
              <a:endParaRPr sz="1400" b="0" i="0" u="none" strike="noStrike" cap="none">
                <a:solidFill>
                  <a:srgbClr val="000000"/>
                </a:solidFill>
                <a:latin typeface="Arial"/>
                <a:ea typeface="Arial"/>
                <a:cs typeface="Arial"/>
                <a:sym typeface="Arial"/>
              </a:endParaRPr>
            </a:p>
          </p:txBody>
        </p:sp>
        <p:sp>
          <p:nvSpPr>
            <p:cNvPr id="585" name="Google Shape;585;p38"/>
            <p:cNvSpPr/>
            <p:nvPr/>
          </p:nvSpPr>
          <p:spPr>
            <a:xfrm>
              <a:off x="81576" y="2773596"/>
              <a:ext cx="1450069" cy="652610"/>
            </a:xfrm>
            <a:prstGeom prst="roundRect">
              <a:avLst>
                <a:gd name="adj" fmla="val 10000"/>
              </a:avLst>
            </a:prstGeom>
            <a:blipFill rotWithShape="1">
              <a:blip r:embed="rId7">
                <a:alphaModFix/>
              </a:blip>
              <a:stretch>
                <a:fillRect t="-1997" b="-1998"/>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38"/>
            <p:cNvSpPr/>
            <p:nvPr/>
          </p:nvSpPr>
          <p:spPr>
            <a:xfrm>
              <a:off x="0" y="3589359"/>
              <a:ext cx="7250349" cy="815763"/>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38"/>
            <p:cNvSpPr txBox="1"/>
            <p:nvPr/>
          </p:nvSpPr>
          <p:spPr>
            <a:xfrm>
              <a:off x="1531646" y="3589359"/>
              <a:ext cx="5718702" cy="815763"/>
            </a:xfrm>
            <a:prstGeom prst="rect">
              <a:avLst/>
            </a:prstGeom>
            <a:noFill/>
            <a:ln>
              <a:noFill/>
            </a:ln>
          </p:spPr>
          <p:txBody>
            <a:bodyPr spcFirstLastPara="1" wrap="square" lIns="140950" tIns="140950" rIns="140950" bIns="140950" anchor="ctr" anchorCtr="0">
              <a:noAutofit/>
            </a:bodyPr>
            <a:lstStyle/>
            <a:p>
              <a:pPr marL="0" marR="0" lvl="0" indent="0" algn="l" rtl="0">
                <a:lnSpc>
                  <a:spcPct val="90000"/>
                </a:lnSpc>
                <a:spcBef>
                  <a:spcPts val="0"/>
                </a:spcBef>
                <a:spcAft>
                  <a:spcPts val="0"/>
                </a:spcAft>
                <a:buClr>
                  <a:schemeClr val="lt1"/>
                </a:buClr>
                <a:buSzPts val="3700"/>
                <a:buFont typeface="Calibri"/>
                <a:buNone/>
              </a:pPr>
              <a:r>
                <a:rPr lang="en-US" sz="3700" b="0" i="0" u="none" strike="noStrike" cap="none">
                  <a:solidFill>
                    <a:schemeClr val="lt1"/>
                  </a:solidFill>
                  <a:latin typeface="Calibri"/>
                  <a:ea typeface="Calibri"/>
                  <a:cs typeface="Calibri"/>
                  <a:sym typeface="Calibri"/>
                </a:rPr>
                <a:t>First orbit of Mercury</a:t>
              </a:r>
              <a:endParaRPr sz="1400" b="0" i="0" u="none" strike="noStrike" cap="none">
                <a:solidFill>
                  <a:srgbClr val="000000"/>
                </a:solidFill>
                <a:latin typeface="Arial"/>
                <a:ea typeface="Arial"/>
                <a:cs typeface="Arial"/>
                <a:sym typeface="Arial"/>
              </a:endParaRPr>
            </a:p>
          </p:txBody>
        </p:sp>
        <p:sp>
          <p:nvSpPr>
            <p:cNvPr id="588" name="Google Shape;588;p38"/>
            <p:cNvSpPr/>
            <p:nvPr/>
          </p:nvSpPr>
          <p:spPr>
            <a:xfrm>
              <a:off x="81576" y="3670936"/>
              <a:ext cx="1450069" cy="652610"/>
            </a:xfrm>
            <a:prstGeom prst="roundRect">
              <a:avLst>
                <a:gd name="adj" fmla="val 10000"/>
              </a:avLst>
            </a:prstGeom>
            <a:blipFill rotWithShape="1">
              <a:blip r:embed="rId8">
                <a:alphaModFix/>
              </a:blip>
              <a:stretch>
                <a:fillRect t="-21994" b="-21994"/>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38"/>
            <p:cNvSpPr/>
            <p:nvPr/>
          </p:nvSpPr>
          <p:spPr>
            <a:xfrm>
              <a:off x="0" y="4486699"/>
              <a:ext cx="7250349" cy="815763"/>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38"/>
            <p:cNvSpPr txBox="1"/>
            <p:nvPr/>
          </p:nvSpPr>
          <p:spPr>
            <a:xfrm>
              <a:off x="1531646" y="4486699"/>
              <a:ext cx="5718702" cy="815763"/>
            </a:xfrm>
            <a:prstGeom prst="rect">
              <a:avLst/>
            </a:prstGeom>
            <a:noFill/>
            <a:ln>
              <a:noFill/>
            </a:ln>
          </p:spPr>
          <p:txBody>
            <a:bodyPr spcFirstLastPara="1" wrap="square" lIns="140950" tIns="140950" rIns="140950" bIns="140950" anchor="ctr" anchorCtr="0">
              <a:noAutofit/>
            </a:bodyPr>
            <a:lstStyle/>
            <a:p>
              <a:pPr marL="0" marR="0" lvl="0" indent="0" algn="l" rtl="0">
                <a:lnSpc>
                  <a:spcPct val="90000"/>
                </a:lnSpc>
                <a:spcBef>
                  <a:spcPts val="0"/>
                </a:spcBef>
                <a:spcAft>
                  <a:spcPts val="0"/>
                </a:spcAft>
                <a:buClr>
                  <a:schemeClr val="lt1"/>
                </a:buClr>
                <a:buSzPts val="3700"/>
                <a:buFont typeface="Calibri"/>
                <a:buNone/>
              </a:pPr>
              <a:r>
                <a:rPr lang="en-US" sz="3700" b="0" i="0" u="none" strike="noStrike" cap="none">
                  <a:solidFill>
                    <a:schemeClr val="lt1"/>
                  </a:solidFill>
                  <a:latin typeface="Calibri"/>
                  <a:ea typeface="Calibri"/>
                  <a:cs typeface="Calibri"/>
                  <a:sym typeface="Calibri"/>
                </a:rPr>
                <a:t>Land on Mars</a:t>
              </a:r>
              <a:endParaRPr sz="1400" b="0" i="0" u="none" strike="noStrike" cap="none">
                <a:solidFill>
                  <a:srgbClr val="000000"/>
                </a:solidFill>
                <a:latin typeface="Arial"/>
                <a:ea typeface="Arial"/>
                <a:cs typeface="Arial"/>
                <a:sym typeface="Arial"/>
              </a:endParaRPr>
            </a:p>
          </p:txBody>
        </p:sp>
        <p:sp>
          <p:nvSpPr>
            <p:cNvPr id="591" name="Google Shape;591;p38"/>
            <p:cNvSpPr/>
            <p:nvPr/>
          </p:nvSpPr>
          <p:spPr>
            <a:xfrm>
              <a:off x="81576" y="4568275"/>
              <a:ext cx="1450069" cy="652610"/>
            </a:xfrm>
            <a:prstGeom prst="roundRect">
              <a:avLst>
                <a:gd name="adj" fmla="val 10000"/>
              </a:avLst>
            </a:prstGeom>
            <a:blipFill rotWithShape="1">
              <a:blip r:embed="rId9">
                <a:alphaModFix/>
              </a:blip>
              <a:stretch>
                <a:fillRect t="-11997" b="-11996"/>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39"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39"/>
          <p:cNvSpPr txBox="1"/>
          <p:nvPr/>
        </p:nvSpPr>
        <p:spPr>
          <a:xfrm>
            <a:off x="794375" y="366050"/>
            <a:ext cx="81429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chemeClr val="dk1"/>
                </a:solidFill>
                <a:latin typeface="Calibri"/>
                <a:ea typeface="Calibri"/>
                <a:cs typeface="Calibri"/>
                <a:sym typeface="Calibri"/>
              </a:rPr>
              <a:t>Mars 2020</a:t>
            </a:r>
            <a:r>
              <a:rPr lang="en-US" sz="3000" b="0" i="0" u="none" strike="noStrike" cap="none">
                <a:solidFill>
                  <a:schemeClr val="dk1"/>
                </a:solidFill>
                <a:latin typeface="Calibri"/>
                <a:ea typeface="Calibri"/>
                <a:cs typeface="Calibri"/>
                <a:sym typeface="Calibri"/>
              </a:rPr>
              <a:t>: launched on July 30, 2020, this unmanned NASA rover landed on Mars in February 2021.</a:t>
            </a:r>
            <a:endParaRPr sz="3000" b="0" i="0" u="none" strike="noStrike" cap="none">
              <a:solidFill>
                <a:srgbClr val="000000"/>
              </a:solidFill>
              <a:latin typeface="Calibri"/>
              <a:ea typeface="Calibri"/>
              <a:cs typeface="Calibri"/>
              <a:sym typeface="Calibri"/>
            </a:endParaRPr>
          </a:p>
        </p:txBody>
      </p:sp>
      <p:pic>
        <p:nvPicPr>
          <p:cNvPr id="599" name="Google Shape;599;p39" descr="lh3.googleusercontent.com/SeW69IEezR1Q4VCTKH918..."/>
          <p:cNvPicPr preferRelativeResize="0"/>
          <p:nvPr/>
        </p:nvPicPr>
        <p:blipFill rotWithShape="1">
          <a:blip r:embed="rId4">
            <a:alphaModFix/>
          </a:blip>
          <a:srcRect/>
          <a:stretch/>
        </p:blipFill>
        <p:spPr>
          <a:xfrm>
            <a:off x="727518" y="3247369"/>
            <a:ext cx="2143125" cy="2143125"/>
          </a:xfrm>
          <a:prstGeom prst="rect">
            <a:avLst/>
          </a:prstGeom>
          <a:noFill/>
          <a:ln>
            <a:noFill/>
          </a:ln>
        </p:spPr>
      </p:pic>
      <p:pic>
        <p:nvPicPr>
          <p:cNvPr id="600" name="Google Shape;600;p39" descr="Mars 2020 Perseverance Rover - NASA Mars"/>
          <p:cNvPicPr preferRelativeResize="0"/>
          <p:nvPr/>
        </p:nvPicPr>
        <p:blipFill rotWithShape="1">
          <a:blip r:embed="rId5">
            <a:alphaModFix/>
          </a:blip>
          <a:srcRect/>
          <a:stretch/>
        </p:blipFill>
        <p:spPr>
          <a:xfrm>
            <a:off x="3143250" y="2628899"/>
            <a:ext cx="5554320" cy="311041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42"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43"/>
          <p:cNvSpPr txBox="1">
            <a:spLocks noGrp="1"/>
          </p:cNvSpPr>
          <p:nvPr>
            <p:ph type="title"/>
          </p:nvPr>
        </p:nvSpPr>
        <p:spPr>
          <a:xfrm>
            <a:off x="324464" y="193859"/>
            <a:ext cx="8819536" cy="168689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Calibri"/>
              <a:buNone/>
            </a:pPr>
            <a:r>
              <a:rPr lang="en-US" sz="3200"/>
              <a:t>What is space exploration?</a:t>
            </a:r>
            <a:endParaRPr/>
          </a:p>
        </p:txBody>
      </p:sp>
      <p:pic>
        <p:nvPicPr>
          <p:cNvPr id="613" name="Google Shape;613;p43" descr="From NASA to JFK to WPI: The Science of Space Exploration | News | WPI"/>
          <p:cNvPicPr preferRelativeResize="0"/>
          <p:nvPr/>
        </p:nvPicPr>
        <p:blipFill rotWithShape="1">
          <a:blip r:embed="rId3">
            <a:alphaModFix/>
          </a:blip>
          <a:srcRect/>
          <a:stretch/>
        </p:blipFill>
        <p:spPr>
          <a:xfrm>
            <a:off x="1298355" y="1880756"/>
            <a:ext cx="6871753" cy="3946615"/>
          </a:xfrm>
          <a:prstGeom prst="rect">
            <a:avLst/>
          </a:prstGeom>
          <a:noFill/>
          <a:ln>
            <a:noFill/>
          </a:ln>
        </p:spPr>
      </p:pic>
      <p:sp>
        <p:nvSpPr>
          <p:cNvPr id="614" name="Google Shape;614;p43"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44"/>
          <p:cNvSpPr txBox="1"/>
          <p:nvPr/>
        </p:nvSpPr>
        <p:spPr>
          <a:xfrm>
            <a:off x="951150" y="378100"/>
            <a:ext cx="7858500" cy="1569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sng" strike="noStrike" cap="none">
                <a:solidFill>
                  <a:schemeClr val="dk1"/>
                </a:solidFill>
                <a:latin typeface="Calibri"/>
                <a:ea typeface="Calibri"/>
                <a:cs typeface="Calibri"/>
                <a:sym typeface="Calibri"/>
              </a:rPr>
              <a:t>________ </a:t>
            </a:r>
            <a:r>
              <a:rPr lang="en-US" sz="3200" b="0" i="0" u="none" strike="noStrike" cap="none">
                <a:solidFill>
                  <a:schemeClr val="dk1"/>
                </a:solidFill>
                <a:latin typeface="Calibri"/>
                <a:ea typeface="Calibri"/>
                <a:cs typeface="Calibri"/>
                <a:sym typeface="Calibri"/>
              </a:rPr>
              <a:t> was the first satellite successfully launched into space and would orbit the earth. </a:t>
            </a:r>
            <a:endParaRPr sz="3200" b="1" i="0" u="sng" strike="noStrike" cap="none">
              <a:solidFill>
                <a:schemeClr val="dk1"/>
              </a:solidFill>
              <a:latin typeface="Calibri"/>
              <a:ea typeface="Calibri"/>
              <a:cs typeface="Calibri"/>
              <a:sym typeface="Calibri"/>
            </a:endParaRPr>
          </a:p>
        </p:txBody>
      </p:sp>
      <p:pic>
        <p:nvPicPr>
          <p:cNvPr id="621" name="Google Shape;621;p44" descr="Image of the Sputnik  1 spacecraft."/>
          <p:cNvPicPr preferRelativeResize="0"/>
          <p:nvPr/>
        </p:nvPicPr>
        <p:blipFill rotWithShape="1">
          <a:blip r:embed="rId3">
            <a:alphaModFix/>
          </a:blip>
          <a:srcRect/>
          <a:stretch/>
        </p:blipFill>
        <p:spPr>
          <a:xfrm>
            <a:off x="2001743" y="1878784"/>
            <a:ext cx="5140514" cy="4213536"/>
          </a:xfrm>
          <a:prstGeom prst="rect">
            <a:avLst/>
          </a:prstGeom>
          <a:noFill/>
          <a:ln>
            <a:noFill/>
          </a:ln>
        </p:spPr>
      </p:pic>
      <p:sp>
        <p:nvSpPr>
          <p:cNvPr id="622" name="Google Shape;622;p44"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gdae2597d61_0_41"/>
          <p:cNvSpPr txBox="1"/>
          <p:nvPr/>
        </p:nvSpPr>
        <p:spPr>
          <a:xfrm>
            <a:off x="951150" y="378100"/>
            <a:ext cx="7858500" cy="1569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u="sng">
                <a:solidFill>
                  <a:srgbClr val="FF0000"/>
                </a:solidFill>
                <a:latin typeface="Calibri"/>
                <a:ea typeface="Calibri"/>
                <a:cs typeface="Calibri"/>
                <a:sym typeface="Calibri"/>
              </a:rPr>
              <a:t>Sputnik 1</a:t>
            </a:r>
            <a:r>
              <a:rPr lang="en-US" sz="3200" b="0" i="0" u="none" strike="noStrike" cap="none">
                <a:solidFill>
                  <a:schemeClr val="dk1"/>
                </a:solidFill>
                <a:latin typeface="Calibri"/>
                <a:ea typeface="Calibri"/>
                <a:cs typeface="Calibri"/>
                <a:sym typeface="Calibri"/>
              </a:rPr>
              <a:t> was the first satellite successfully launched into space and would orbit the earth. </a:t>
            </a:r>
            <a:endParaRPr sz="3200" b="1" i="0" u="sng" strike="noStrike" cap="none">
              <a:solidFill>
                <a:schemeClr val="dk1"/>
              </a:solidFill>
              <a:latin typeface="Calibri"/>
              <a:ea typeface="Calibri"/>
              <a:cs typeface="Calibri"/>
              <a:sym typeface="Calibri"/>
            </a:endParaRPr>
          </a:p>
        </p:txBody>
      </p:sp>
      <p:pic>
        <p:nvPicPr>
          <p:cNvPr id="629" name="Google Shape;629;gdae2597d61_0_41" descr="Image of the Sputnik  1 spacecraft."/>
          <p:cNvPicPr preferRelativeResize="0"/>
          <p:nvPr/>
        </p:nvPicPr>
        <p:blipFill rotWithShape="1">
          <a:blip r:embed="rId3">
            <a:alphaModFix/>
          </a:blip>
          <a:srcRect/>
          <a:stretch/>
        </p:blipFill>
        <p:spPr>
          <a:xfrm>
            <a:off x="2001743" y="1878784"/>
            <a:ext cx="5140514" cy="4213536"/>
          </a:xfrm>
          <a:prstGeom prst="rect">
            <a:avLst/>
          </a:prstGeom>
          <a:noFill/>
          <a:ln>
            <a:noFill/>
          </a:ln>
        </p:spPr>
      </p:pic>
      <p:sp>
        <p:nvSpPr>
          <p:cNvPr id="630" name="Google Shape;630;gdae2597d61_0_41"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46"/>
          <p:cNvSpPr txBox="1"/>
          <p:nvPr/>
        </p:nvSpPr>
        <p:spPr>
          <a:xfrm>
            <a:off x="907526" y="417775"/>
            <a:ext cx="7943700" cy="1077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Who was the first person to successfully enter space?</a:t>
            </a:r>
            <a:endParaRPr sz="1400" b="0" i="0" u="none" strike="noStrike" cap="none">
              <a:solidFill>
                <a:srgbClr val="000000"/>
              </a:solidFill>
              <a:latin typeface="Arial"/>
              <a:ea typeface="Arial"/>
              <a:cs typeface="Arial"/>
              <a:sym typeface="Arial"/>
            </a:endParaRPr>
          </a:p>
        </p:txBody>
      </p:sp>
      <p:pic>
        <p:nvPicPr>
          <p:cNvPr id="637" name="Google Shape;637;p46" descr="Who Was The First Astronaut? Yuri Gagarin Facts and Biography."/>
          <p:cNvPicPr preferRelativeResize="0"/>
          <p:nvPr/>
        </p:nvPicPr>
        <p:blipFill rotWithShape="1">
          <a:blip r:embed="rId3">
            <a:alphaModFix/>
          </a:blip>
          <a:srcRect/>
          <a:stretch/>
        </p:blipFill>
        <p:spPr>
          <a:xfrm>
            <a:off x="424770" y="2697635"/>
            <a:ext cx="4483128" cy="2983318"/>
          </a:xfrm>
          <a:prstGeom prst="rect">
            <a:avLst/>
          </a:prstGeom>
          <a:noFill/>
          <a:ln>
            <a:noFill/>
          </a:ln>
        </p:spPr>
      </p:pic>
      <p:pic>
        <p:nvPicPr>
          <p:cNvPr id="638" name="Google Shape;638;p46" descr="Vostok 1: How the first spacecraft to take humans into space worked – How  It Works"/>
          <p:cNvPicPr preferRelativeResize="0"/>
          <p:nvPr/>
        </p:nvPicPr>
        <p:blipFill rotWithShape="1">
          <a:blip r:embed="rId4">
            <a:alphaModFix/>
          </a:blip>
          <a:srcRect/>
          <a:stretch/>
        </p:blipFill>
        <p:spPr>
          <a:xfrm>
            <a:off x="5194569" y="3008920"/>
            <a:ext cx="3763957" cy="2062102"/>
          </a:xfrm>
          <a:prstGeom prst="rect">
            <a:avLst/>
          </a:prstGeom>
          <a:noFill/>
          <a:ln>
            <a:noFill/>
          </a:ln>
        </p:spPr>
      </p:pic>
      <p:sp>
        <p:nvSpPr>
          <p:cNvPr id="639" name="Google Shape;639;p46" descr="Questions"/>
          <p:cNvSpPr/>
          <p:nvPr/>
        </p:nvSpPr>
        <p:spPr>
          <a:xfrm>
            <a:off x="0" y="0"/>
            <a:ext cx="849542" cy="849542"/>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6"/>
          <p:cNvSpPr txBox="1">
            <a:spLocks noGrp="1"/>
          </p:cNvSpPr>
          <p:nvPr>
            <p:ph type="ctrTitle"/>
          </p:nvPr>
        </p:nvSpPr>
        <p:spPr>
          <a:xfrm>
            <a:off x="794375" y="400450"/>
            <a:ext cx="81003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3500" b="1" u="sng"/>
              <a:t>Star</a:t>
            </a:r>
            <a:r>
              <a:rPr lang="en-US" sz="3500"/>
              <a:t>: </a:t>
            </a:r>
            <a:r>
              <a:rPr lang="en-US" sz="3500" i="0"/>
              <a:t>object in space made up of gases such as hydrogen and helium that produce light and heat</a:t>
            </a:r>
            <a:endParaRPr sz="3500"/>
          </a:p>
        </p:txBody>
      </p:sp>
      <p:sp>
        <p:nvSpPr>
          <p:cNvPr id="219" name="Google Shape;219;p6"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0" name="Google Shape;220;p6" descr="Star Facts: The Basics of Star Names and Stellar Evolution | Space"/>
          <p:cNvPicPr preferRelativeResize="0"/>
          <p:nvPr/>
        </p:nvPicPr>
        <p:blipFill rotWithShape="1">
          <a:blip r:embed="rId4">
            <a:alphaModFix/>
          </a:blip>
          <a:srcRect/>
          <a:stretch/>
        </p:blipFill>
        <p:spPr>
          <a:xfrm>
            <a:off x="1983237" y="2232052"/>
            <a:ext cx="5177525" cy="381397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47"/>
          <p:cNvSpPr txBox="1"/>
          <p:nvPr/>
        </p:nvSpPr>
        <p:spPr>
          <a:xfrm>
            <a:off x="954351" y="461825"/>
            <a:ext cx="77589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What was the Apollo 11 mission?</a:t>
            </a:r>
            <a:endParaRPr sz="1400" b="0" i="0" u="none" strike="noStrike" cap="none">
              <a:solidFill>
                <a:srgbClr val="000000"/>
              </a:solidFill>
              <a:latin typeface="Arial"/>
              <a:ea typeface="Arial"/>
              <a:cs typeface="Arial"/>
              <a:sym typeface="Arial"/>
            </a:endParaRPr>
          </a:p>
        </p:txBody>
      </p:sp>
      <p:sp>
        <p:nvSpPr>
          <p:cNvPr id="646" name="Google Shape;646;p47"/>
          <p:cNvSpPr txBox="1"/>
          <p:nvPr/>
        </p:nvSpPr>
        <p:spPr>
          <a:xfrm>
            <a:off x="1656847" y="5312774"/>
            <a:ext cx="61575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70C0"/>
                </a:solidFill>
                <a:latin typeface="Helvetica Neue"/>
                <a:ea typeface="Helvetica Neue"/>
                <a:cs typeface="Helvetica Neue"/>
                <a:sym typeface="Helvetica Neue"/>
              </a:rPr>
              <a:t>"...one small step for a man, one giant leap for mankind"</a:t>
            </a:r>
            <a:endParaRPr sz="2400" b="0" i="0" u="none" strike="noStrike" cap="none">
              <a:solidFill>
                <a:srgbClr val="0070C0"/>
              </a:solidFill>
              <a:latin typeface="Calibri"/>
              <a:ea typeface="Calibri"/>
              <a:cs typeface="Calibri"/>
              <a:sym typeface="Calibri"/>
            </a:endParaRPr>
          </a:p>
        </p:txBody>
      </p:sp>
      <p:pic>
        <p:nvPicPr>
          <p:cNvPr id="647" name="Google Shape;647;p47" descr="Apollo 11 crew portrait"/>
          <p:cNvPicPr preferRelativeResize="0"/>
          <p:nvPr/>
        </p:nvPicPr>
        <p:blipFill rotWithShape="1">
          <a:blip r:embed="rId3">
            <a:alphaModFix/>
          </a:blip>
          <a:srcRect/>
          <a:stretch/>
        </p:blipFill>
        <p:spPr>
          <a:xfrm>
            <a:off x="5478814" y="1905008"/>
            <a:ext cx="3048000" cy="3048000"/>
          </a:xfrm>
          <a:prstGeom prst="rect">
            <a:avLst/>
          </a:prstGeom>
          <a:noFill/>
          <a:ln>
            <a:noFill/>
          </a:ln>
        </p:spPr>
      </p:pic>
      <p:pic>
        <p:nvPicPr>
          <p:cNvPr id="648" name="Google Shape;648;p47" descr="Apollo 11 Crew | NASA"/>
          <p:cNvPicPr preferRelativeResize="0"/>
          <p:nvPr/>
        </p:nvPicPr>
        <p:blipFill rotWithShape="1">
          <a:blip r:embed="rId4">
            <a:alphaModFix/>
          </a:blip>
          <a:srcRect/>
          <a:stretch/>
        </p:blipFill>
        <p:spPr>
          <a:xfrm>
            <a:off x="1185626" y="2041544"/>
            <a:ext cx="3527905" cy="2774913"/>
          </a:xfrm>
          <a:prstGeom prst="rect">
            <a:avLst/>
          </a:prstGeom>
          <a:noFill/>
          <a:ln>
            <a:noFill/>
          </a:ln>
        </p:spPr>
      </p:pic>
      <p:sp>
        <p:nvSpPr>
          <p:cNvPr id="649" name="Google Shape;649;p47" descr="Questions"/>
          <p:cNvSpPr/>
          <p:nvPr/>
        </p:nvSpPr>
        <p:spPr>
          <a:xfrm>
            <a:off x="0" y="0"/>
            <a:ext cx="849542" cy="849542"/>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48"/>
          <p:cNvSpPr txBox="1"/>
          <p:nvPr/>
        </p:nvSpPr>
        <p:spPr>
          <a:xfrm>
            <a:off x="1105707" y="882537"/>
            <a:ext cx="9099346"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What is the International Space Station?</a:t>
            </a:r>
            <a:endParaRPr sz="1400" b="0" i="0" u="none" strike="noStrike" cap="none">
              <a:solidFill>
                <a:srgbClr val="000000"/>
              </a:solidFill>
              <a:latin typeface="Arial"/>
              <a:ea typeface="Arial"/>
              <a:cs typeface="Arial"/>
              <a:sym typeface="Arial"/>
            </a:endParaRPr>
          </a:p>
        </p:txBody>
      </p:sp>
      <p:pic>
        <p:nvPicPr>
          <p:cNvPr id="656" name="Google Shape;656;p48" descr="A satellite in space&#10;&#10;Description automatically generated"/>
          <p:cNvPicPr preferRelativeResize="0"/>
          <p:nvPr/>
        </p:nvPicPr>
        <p:blipFill rotWithShape="1">
          <a:blip r:embed="rId3">
            <a:alphaModFix/>
          </a:blip>
          <a:srcRect/>
          <a:stretch/>
        </p:blipFill>
        <p:spPr>
          <a:xfrm>
            <a:off x="297588" y="2736707"/>
            <a:ext cx="4664535" cy="3104036"/>
          </a:xfrm>
          <a:prstGeom prst="rect">
            <a:avLst/>
          </a:prstGeom>
          <a:noFill/>
          <a:ln>
            <a:noFill/>
          </a:ln>
        </p:spPr>
      </p:pic>
      <p:pic>
        <p:nvPicPr>
          <p:cNvPr id="657" name="Google Shape;657;p48"/>
          <p:cNvPicPr preferRelativeResize="0"/>
          <p:nvPr/>
        </p:nvPicPr>
        <p:blipFill rotWithShape="1">
          <a:blip r:embed="rId4">
            <a:alphaModFix/>
          </a:blip>
          <a:srcRect/>
          <a:stretch/>
        </p:blipFill>
        <p:spPr>
          <a:xfrm>
            <a:off x="5363911" y="2736707"/>
            <a:ext cx="3376747" cy="3376747"/>
          </a:xfrm>
          <a:prstGeom prst="rect">
            <a:avLst/>
          </a:prstGeom>
          <a:noFill/>
          <a:ln>
            <a:noFill/>
          </a:ln>
        </p:spPr>
      </p:pic>
      <p:sp>
        <p:nvSpPr>
          <p:cNvPr id="658" name="Google Shape;658;p48" descr="Questions"/>
          <p:cNvSpPr/>
          <p:nvPr/>
        </p:nvSpPr>
        <p:spPr>
          <a:xfrm>
            <a:off x="0" y="0"/>
            <a:ext cx="849542" cy="849542"/>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49"/>
          <p:cNvSpPr txBox="1"/>
          <p:nvPr/>
        </p:nvSpPr>
        <p:spPr>
          <a:xfrm>
            <a:off x="747600" y="413700"/>
            <a:ext cx="8020800" cy="1569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MESSENGER is an an unmanned spacecraft that successfully completed an orbit of _______ in 2011.</a:t>
            </a:r>
            <a:endParaRPr sz="1400" b="0" i="0" u="none" strike="noStrike" cap="none">
              <a:solidFill>
                <a:srgbClr val="000000"/>
              </a:solidFill>
              <a:latin typeface="Arial"/>
              <a:ea typeface="Arial"/>
              <a:cs typeface="Arial"/>
              <a:sym typeface="Arial"/>
            </a:endParaRPr>
          </a:p>
        </p:txBody>
      </p:sp>
      <p:pic>
        <p:nvPicPr>
          <p:cNvPr id="665" name="Google Shape;665;p49" descr="MESSENGER - Wikipedia"/>
          <p:cNvPicPr preferRelativeResize="0"/>
          <p:nvPr/>
        </p:nvPicPr>
        <p:blipFill rotWithShape="1">
          <a:blip r:embed="rId3">
            <a:alphaModFix/>
          </a:blip>
          <a:srcRect/>
          <a:stretch/>
        </p:blipFill>
        <p:spPr>
          <a:xfrm>
            <a:off x="3086580" y="2419202"/>
            <a:ext cx="5161563" cy="4208021"/>
          </a:xfrm>
          <a:prstGeom prst="rect">
            <a:avLst/>
          </a:prstGeom>
          <a:noFill/>
          <a:ln>
            <a:noFill/>
          </a:ln>
        </p:spPr>
      </p:pic>
      <p:pic>
        <p:nvPicPr>
          <p:cNvPr id="666" name="Google Shape;666;p49" descr="lh3.googleusercontent.com/SeW69IEezR1Q4VCTKH918..."/>
          <p:cNvPicPr preferRelativeResize="0"/>
          <p:nvPr/>
        </p:nvPicPr>
        <p:blipFill rotWithShape="1">
          <a:blip r:embed="rId4">
            <a:alphaModFix/>
          </a:blip>
          <a:srcRect/>
          <a:stretch/>
        </p:blipFill>
        <p:spPr>
          <a:xfrm>
            <a:off x="494055" y="3268744"/>
            <a:ext cx="2143125" cy="2143125"/>
          </a:xfrm>
          <a:prstGeom prst="rect">
            <a:avLst/>
          </a:prstGeom>
          <a:noFill/>
          <a:ln>
            <a:noFill/>
          </a:ln>
        </p:spPr>
      </p:pic>
      <p:sp>
        <p:nvSpPr>
          <p:cNvPr id="667" name="Google Shape;667;p49" descr="Questions"/>
          <p:cNvSpPr/>
          <p:nvPr/>
        </p:nvSpPr>
        <p:spPr>
          <a:xfrm>
            <a:off x="0" y="0"/>
            <a:ext cx="849542" cy="849542"/>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gdae2597d61_0_48"/>
          <p:cNvSpPr txBox="1"/>
          <p:nvPr/>
        </p:nvSpPr>
        <p:spPr>
          <a:xfrm>
            <a:off x="747600" y="413700"/>
            <a:ext cx="8020800" cy="1569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MESSENGER is an an unmanned spacecraft that successfully completed an orbit of </a:t>
            </a:r>
            <a:r>
              <a:rPr lang="en-US" sz="3200" u="sng">
                <a:solidFill>
                  <a:srgbClr val="FF0000"/>
                </a:solidFill>
                <a:latin typeface="Calibri"/>
                <a:ea typeface="Calibri"/>
                <a:cs typeface="Calibri"/>
                <a:sym typeface="Calibri"/>
              </a:rPr>
              <a:t>Mercury</a:t>
            </a:r>
            <a:r>
              <a:rPr lang="en-US" sz="3200" b="0" i="0" u="none" strike="noStrike" cap="none">
                <a:solidFill>
                  <a:schemeClr val="dk1"/>
                </a:solidFill>
                <a:latin typeface="Calibri"/>
                <a:ea typeface="Calibri"/>
                <a:cs typeface="Calibri"/>
                <a:sym typeface="Calibri"/>
              </a:rPr>
              <a:t> in 2011.</a:t>
            </a:r>
            <a:endParaRPr sz="1400" b="0" i="0" u="none" strike="noStrike" cap="none">
              <a:solidFill>
                <a:srgbClr val="000000"/>
              </a:solidFill>
              <a:latin typeface="Arial"/>
              <a:ea typeface="Arial"/>
              <a:cs typeface="Arial"/>
              <a:sym typeface="Arial"/>
            </a:endParaRPr>
          </a:p>
        </p:txBody>
      </p:sp>
      <p:pic>
        <p:nvPicPr>
          <p:cNvPr id="674" name="Google Shape;674;gdae2597d61_0_48" descr="MESSENGER - Wikipedia"/>
          <p:cNvPicPr preferRelativeResize="0"/>
          <p:nvPr/>
        </p:nvPicPr>
        <p:blipFill rotWithShape="1">
          <a:blip r:embed="rId3">
            <a:alphaModFix/>
          </a:blip>
          <a:srcRect/>
          <a:stretch/>
        </p:blipFill>
        <p:spPr>
          <a:xfrm>
            <a:off x="3086580" y="2419202"/>
            <a:ext cx="5161563" cy="4208021"/>
          </a:xfrm>
          <a:prstGeom prst="rect">
            <a:avLst/>
          </a:prstGeom>
          <a:noFill/>
          <a:ln>
            <a:noFill/>
          </a:ln>
        </p:spPr>
      </p:pic>
      <p:pic>
        <p:nvPicPr>
          <p:cNvPr id="675" name="Google Shape;675;gdae2597d61_0_48" descr="lh3.googleusercontent.com/SeW69IEezR1Q4VCTKH918..."/>
          <p:cNvPicPr preferRelativeResize="0"/>
          <p:nvPr/>
        </p:nvPicPr>
        <p:blipFill rotWithShape="1">
          <a:blip r:embed="rId4">
            <a:alphaModFix/>
          </a:blip>
          <a:srcRect/>
          <a:stretch/>
        </p:blipFill>
        <p:spPr>
          <a:xfrm>
            <a:off x="494055" y="3268744"/>
            <a:ext cx="2143125" cy="2143125"/>
          </a:xfrm>
          <a:prstGeom prst="rect">
            <a:avLst/>
          </a:prstGeom>
          <a:noFill/>
          <a:ln>
            <a:noFill/>
          </a:ln>
        </p:spPr>
      </p:pic>
      <p:sp>
        <p:nvSpPr>
          <p:cNvPr id="676" name="Google Shape;676;gdae2597d61_0_48" descr="Questions"/>
          <p:cNvSpPr/>
          <p:nvPr/>
        </p:nvSpPr>
        <p:spPr>
          <a:xfrm>
            <a:off x="0" y="0"/>
            <a:ext cx="849600" cy="849600"/>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51"/>
          <p:cNvSpPr txBox="1"/>
          <p:nvPr/>
        </p:nvSpPr>
        <p:spPr>
          <a:xfrm>
            <a:off x="849550" y="578050"/>
            <a:ext cx="79326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What is Mars 2020’s mission?</a:t>
            </a:r>
            <a:endParaRPr sz="1400" b="0" i="0" u="none" strike="noStrike" cap="none">
              <a:solidFill>
                <a:srgbClr val="000000"/>
              </a:solidFill>
              <a:latin typeface="Arial"/>
              <a:ea typeface="Arial"/>
              <a:cs typeface="Arial"/>
              <a:sym typeface="Arial"/>
            </a:endParaRPr>
          </a:p>
        </p:txBody>
      </p:sp>
      <p:pic>
        <p:nvPicPr>
          <p:cNvPr id="683" name="Google Shape;683;p51" descr="lh3.googleusercontent.com/SeW69IEezR1Q4VCTKH918..."/>
          <p:cNvPicPr preferRelativeResize="0"/>
          <p:nvPr/>
        </p:nvPicPr>
        <p:blipFill rotWithShape="1">
          <a:blip r:embed="rId3">
            <a:alphaModFix/>
          </a:blip>
          <a:srcRect/>
          <a:stretch/>
        </p:blipFill>
        <p:spPr>
          <a:xfrm>
            <a:off x="699943" y="2516394"/>
            <a:ext cx="2143125" cy="2143125"/>
          </a:xfrm>
          <a:prstGeom prst="rect">
            <a:avLst/>
          </a:prstGeom>
          <a:noFill/>
          <a:ln>
            <a:noFill/>
          </a:ln>
        </p:spPr>
      </p:pic>
      <p:pic>
        <p:nvPicPr>
          <p:cNvPr id="684" name="Google Shape;684;p51" descr="Mars 2020 Perseverance Rover - NASA Mars"/>
          <p:cNvPicPr preferRelativeResize="0"/>
          <p:nvPr/>
        </p:nvPicPr>
        <p:blipFill rotWithShape="1">
          <a:blip r:embed="rId4">
            <a:alphaModFix/>
          </a:blip>
          <a:srcRect/>
          <a:stretch/>
        </p:blipFill>
        <p:spPr>
          <a:xfrm>
            <a:off x="3129450" y="2032749"/>
            <a:ext cx="5554320" cy="3110419"/>
          </a:xfrm>
          <a:prstGeom prst="rect">
            <a:avLst/>
          </a:prstGeom>
          <a:noFill/>
          <a:ln>
            <a:noFill/>
          </a:ln>
        </p:spPr>
      </p:pic>
      <p:sp>
        <p:nvSpPr>
          <p:cNvPr id="685" name="Google Shape;685;p51" descr="Questions"/>
          <p:cNvSpPr/>
          <p:nvPr/>
        </p:nvSpPr>
        <p:spPr>
          <a:xfrm>
            <a:off x="0" y="0"/>
            <a:ext cx="849542" cy="849542"/>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52"/>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F0000"/>
                </a:solidFill>
                <a:latin typeface="Calibri"/>
                <a:ea typeface="Calibri"/>
                <a:cs typeface="Calibri"/>
                <a:sym typeface="Calibri"/>
              </a:rPr>
              <a:t>Remember!!!</a:t>
            </a:r>
            <a:endParaRPr sz="1400" b="0" i="0" u="none" strike="noStrike" cap="none">
              <a:solidFill>
                <a:srgbClr val="000000"/>
              </a:solidFill>
              <a:latin typeface="Arial"/>
              <a:ea typeface="Arial"/>
              <a:cs typeface="Arial"/>
              <a:sym typeface="Arial"/>
            </a:endParaRPr>
          </a:p>
        </p:txBody>
      </p:sp>
      <p:sp>
        <p:nvSpPr>
          <p:cNvPr id="692" name="Google Shape;692;p52"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53"/>
          <p:cNvSpPr txBox="1">
            <a:spLocks noGrp="1"/>
          </p:cNvSpPr>
          <p:nvPr>
            <p:ph type="title"/>
          </p:nvPr>
        </p:nvSpPr>
        <p:spPr>
          <a:xfrm>
            <a:off x="324589" y="670745"/>
            <a:ext cx="8819400" cy="1686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Calibri"/>
              <a:buNone/>
            </a:pPr>
            <a:r>
              <a:rPr lang="en-US" sz="3200" b="1" u="sng"/>
              <a:t>Space Exploration:</a:t>
            </a:r>
            <a:r>
              <a:rPr lang="en-US" sz="3200" b="1"/>
              <a:t> </a:t>
            </a:r>
            <a:r>
              <a:rPr lang="en-US" sz="3200"/>
              <a:t>use of space technology and physical missions to gather information and improve our understanding of earth, solar system, and space</a:t>
            </a:r>
            <a:endParaRPr/>
          </a:p>
        </p:txBody>
      </p:sp>
      <p:pic>
        <p:nvPicPr>
          <p:cNvPr id="699" name="Google Shape;699;p53" descr="From NASA to JFK to WPI: The Science of Space Exploration | News | WPI"/>
          <p:cNvPicPr preferRelativeResize="0"/>
          <p:nvPr/>
        </p:nvPicPr>
        <p:blipFill rotWithShape="1">
          <a:blip r:embed="rId3">
            <a:alphaModFix/>
          </a:blip>
          <a:srcRect/>
          <a:stretch/>
        </p:blipFill>
        <p:spPr>
          <a:xfrm>
            <a:off x="1985132" y="2943465"/>
            <a:ext cx="5358932" cy="3077765"/>
          </a:xfrm>
          <a:prstGeom prst="rect">
            <a:avLst/>
          </a:prstGeom>
          <a:noFill/>
          <a:ln>
            <a:noFill/>
          </a:ln>
        </p:spPr>
      </p:pic>
      <p:sp>
        <p:nvSpPr>
          <p:cNvPr id="700" name="Google Shape;700;p53" descr="Rewind"/>
          <p:cNvSpPr/>
          <p:nvPr/>
        </p:nvSpPr>
        <p:spPr>
          <a:xfrm>
            <a:off x="0" y="0"/>
            <a:ext cx="1089498" cy="100174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54"/>
          <p:cNvSpPr txBox="1"/>
          <p:nvPr/>
        </p:nvSpPr>
        <p:spPr>
          <a:xfrm>
            <a:off x="1768509" y="111160"/>
            <a:ext cx="5606981"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600"/>
              <a:buFont typeface="Arial"/>
              <a:buNone/>
            </a:pPr>
            <a:r>
              <a:rPr lang="en-US" sz="5600" b="0" i="0" u="none" strike="noStrike" cap="none">
                <a:solidFill>
                  <a:srgbClr val="FFC000"/>
                </a:solidFill>
                <a:latin typeface="Calibri"/>
                <a:ea typeface="Calibri"/>
                <a:cs typeface="Calibri"/>
                <a:sym typeface="Calibri"/>
              </a:rPr>
              <a:t>Simulation Activity</a:t>
            </a:r>
            <a:endParaRPr sz="1400" b="0" i="0" u="none" strike="noStrike" cap="none">
              <a:solidFill>
                <a:srgbClr val="000000"/>
              </a:solidFill>
              <a:latin typeface="Arial"/>
              <a:ea typeface="Arial"/>
              <a:cs typeface="Arial"/>
              <a:sym typeface="Arial"/>
            </a:endParaRPr>
          </a:p>
        </p:txBody>
      </p:sp>
      <p:sp>
        <p:nvSpPr>
          <p:cNvPr id="707" name="Google Shape;707;p54" descr="Laptop"/>
          <p:cNvSpPr/>
          <p:nvPr/>
        </p:nvSpPr>
        <p:spPr>
          <a:xfrm>
            <a:off x="44367"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54"/>
          <p:cNvSpPr txBox="1"/>
          <p:nvPr/>
        </p:nvSpPr>
        <p:spPr>
          <a:xfrm>
            <a:off x="326000" y="2431550"/>
            <a:ext cx="2060700" cy="1477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Click on the simulation above to explore </a:t>
            </a:r>
            <a:r>
              <a:rPr lang="en-US" sz="1800" i="1">
                <a:solidFill>
                  <a:schemeClr val="dk1"/>
                </a:solidFill>
                <a:latin typeface="Calibri"/>
                <a:ea typeface="Calibri"/>
                <a:cs typeface="Calibri"/>
                <a:sym typeface="Calibri"/>
              </a:rPr>
              <a:t>our Solar System.</a:t>
            </a:r>
            <a:endParaRPr sz="140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9" name="Google Shape;709;p54"/>
          <p:cNvSpPr txBox="1"/>
          <p:nvPr/>
        </p:nvSpPr>
        <p:spPr>
          <a:xfrm>
            <a:off x="1670104" y="1065092"/>
            <a:ext cx="58038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Solar System Exploration</a:t>
            </a:r>
            <a:endParaRPr sz="3600" b="0" i="0" u="none" strike="noStrike" cap="none">
              <a:solidFill>
                <a:schemeClr val="dk1"/>
              </a:solidFill>
              <a:latin typeface="Calibri"/>
              <a:ea typeface="Calibri"/>
              <a:cs typeface="Calibri"/>
              <a:sym typeface="Calibri"/>
            </a:endParaRPr>
          </a:p>
        </p:txBody>
      </p:sp>
      <p:pic>
        <p:nvPicPr>
          <p:cNvPr id="710" name="Google Shape;710;p54" descr="Cursor"/>
          <p:cNvPicPr preferRelativeResize="0"/>
          <p:nvPr/>
        </p:nvPicPr>
        <p:blipFill rotWithShape="1">
          <a:blip r:embed="rId5">
            <a:alphaModFix/>
          </a:blip>
          <a:srcRect/>
          <a:stretch/>
        </p:blipFill>
        <p:spPr>
          <a:xfrm rot="5400000">
            <a:off x="1297194" y="1517151"/>
            <a:ext cx="914400" cy="914400"/>
          </a:xfrm>
          <a:prstGeom prst="rect">
            <a:avLst/>
          </a:prstGeom>
          <a:noFill/>
          <a:ln>
            <a:noFill/>
          </a:ln>
        </p:spPr>
      </p:pic>
      <p:pic>
        <p:nvPicPr>
          <p:cNvPr id="711" name="Google Shape;711;p54" descr="Symbols of NASA | NASA"/>
          <p:cNvPicPr preferRelativeResize="0"/>
          <p:nvPr/>
        </p:nvPicPr>
        <p:blipFill rotWithShape="1">
          <a:blip r:embed="rId6">
            <a:alphaModFix/>
          </a:blip>
          <a:srcRect/>
          <a:stretch/>
        </p:blipFill>
        <p:spPr>
          <a:xfrm>
            <a:off x="5976712" y="1870966"/>
            <a:ext cx="3028950" cy="1514475"/>
          </a:xfrm>
          <a:prstGeom prst="rect">
            <a:avLst/>
          </a:prstGeom>
          <a:noFill/>
          <a:ln>
            <a:noFill/>
          </a:ln>
        </p:spPr>
      </p:pic>
      <p:pic>
        <p:nvPicPr>
          <p:cNvPr id="712" name="Google Shape;712;p54"/>
          <p:cNvPicPr preferRelativeResize="0"/>
          <p:nvPr/>
        </p:nvPicPr>
        <p:blipFill>
          <a:blip r:embed="rId7">
            <a:alphaModFix/>
          </a:blip>
          <a:stretch>
            <a:fillRect/>
          </a:stretch>
        </p:blipFill>
        <p:spPr>
          <a:xfrm>
            <a:off x="2386700" y="3544812"/>
            <a:ext cx="5803802" cy="3137113"/>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56"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p56"/>
          <p:cNvSpPr txBox="1"/>
          <p:nvPr/>
        </p:nvSpPr>
        <p:spPr>
          <a:xfrm>
            <a:off x="722555" y="401329"/>
            <a:ext cx="82095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How to do changes in our technology and exploration of efforts affect our knowledge of the earth and our solar system?</a:t>
            </a:r>
            <a:endParaRPr sz="1400" b="0" i="0" u="none" strike="noStrike" cap="none">
              <a:solidFill>
                <a:srgbClr val="000000"/>
              </a:solidFill>
              <a:latin typeface="Arial"/>
              <a:ea typeface="Arial"/>
              <a:cs typeface="Arial"/>
              <a:sym typeface="Arial"/>
            </a:endParaRPr>
          </a:p>
        </p:txBody>
      </p:sp>
      <p:pic>
        <p:nvPicPr>
          <p:cNvPr id="720" name="Google Shape;720;p56" descr="dreamstime_xl_43478275.jpg"/>
          <p:cNvPicPr preferRelativeResize="0"/>
          <p:nvPr/>
        </p:nvPicPr>
        <p:blipFill rotWithShape="1">
          <a:blip r:embed="rId4">
            <a:alphaModFix/>
          </a:blip>
          <a:srcRect/>
          <a:stretch/>
        </p:blipFill>
        <p:spPr>
          <a:xfrm>
            <a:off x="204550" y="2385392"/>
            <a:ext cx="4527039" cy="2928730"/>
          </a:xfrm>
          <a:prstGeom prst="rect">
            <a:avLst/>
          </a:prstGeom>
          <a:noFill/>
          <a:ln>
            <a:noFill/>
          </a:ln>
        </p:spPr>
      </p:pic>
      <p:pic>
        <p:nvPicPr>
          <p:cNvPr id="721" name="Google Shape;721;p56" descr="Is space exploration a waste of money? - Debating Europe"/>
          <p:cNvPicPr preferRelativeResize="0"/>
          <p:nvPr/>
        </p:nvPicPr>
        <p:blipFill rotWithShape="1">
          <a:blip r:embed="rId5">
            <a:alphaModFix/>
          </a:blip>
          <a:srcRect/>
          <a:stretch/>
        </p:blipFill>
        <p:spPr>
          <a:xfrm>
            <a:off x="4851622" y="2827800"/>
            <a:ext cx="4087828" cy="2043914"/>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pic>
        <p:nvPicPr>
          <p:cNvPr id="727" name="Google Shape;727;gcc80f273cd_0_508"/>
          <p:cNvPicPr preferRelativeResize="0"/>
          <p:nvPr/>
        </p:nvPicPr>
        <p:blipFill rotWithShape="1">
          <a:blip r:embed="rId3">
            <a:alphaModFix/>
          </a:blip>
          <a:srcRect/>
          <a:stretch/>
        </p:blipFill>
        <p:spPr>
          <a:xfrm>
            <a:off x="0" y="0"/>
            <a:ext cx="9143071" cy="68580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7"/>
          <p:cNvSpPr txBox="1">
            <a:spLocks noGrp="1"/>
          </p:cNvSpPr>
          <p:nvPr>
            <p:ph type="ctrTitle"/>
          </p:nvPr>
        </p:nvSpPr>
        <p:spPr>
          <a:xfrm>
            <a:off x="753000" y="214950"/>
            <a:ext cx="82362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3500" b="1" u="sng"/>
              <a:t>Planet</a:t>
            </a:r>
            <a:r>
              <a:rPr lang="en-US" sz="3500"/>
              <a:t>: a body or object in space that revolves around a star and has a spherical shape</a:t>
            </a:r>
            <a:endParaRPr sz="3500"/>
          </a:p>
        </p:txBody>
      </p:sp>
      <p:pic>
        <p:nvPicPr>
          <p:cNvPr id="227" name="Google Shape;227;p7" descr="200608250001_65511.jpg"/>
          <p:cNvPicPr preferRelativeResize="0"/>
          <p:nvPr/>
        </p:nvPicPr>
        <p:blipFill rotWithShape="1">
          <a:blip r:embed="rId3">
            <a:alphaModFix/>
          </a:blip>
          <a:srcRect/>
          <a:stretch/>
        </p:blipFill>
        <p:spPr>
          <a:xfrm>
            <a:off x="2708057" y="1807818"/>
            <a:ext cx="3861171" cy="4813593"/>
          </a:xfrm>
          <a:prstGeom prst="rect">
            <a:avLst/>
          </a:prstGeom>
          <a:noFill/>
          <a:ln>
            <a:noFill/>
          </a:ln>
        </p:spPr>
      </p:pic>
      <p:sp>
        <p:nvSpPr>
          <p:cNvPr id="228" name="Google Shape;228;p7"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pic>
        <p:nvPicPr>
          <p:cNvPr id="646" name="Google Shape;646;p48" descr="IEP Translation – Communication from OSEP regarding the ..."/>
          <p:cNvPicPr preferRelativeResize="0"/>
          <p:nvPr/>
        </p:nvPicPr>
        <p:blipFill rotWithShape="1">
          <a:blip r:embed="rId3">
            <a:alphaModFix/>
          </a:blip>
          <a:srcRect/>
          <a:stretch/>
        </p:blipFill>
        <p:spPr>
          <a:xfrm>
            <a:off x="1782610" y="905274"/>
            <a:ext cx="5748348" cy="904494"/>
          </a:xfrm>
          <a:prstGeom prst="rect">
            <a:avLst/>
          </a:prstGeom>
          <a:noFill/>
          <a:ln>
            <a:noFill/>
          </a:ln>
        </p:spPr>
      </p:pic>
      <p:pic>
        <p:nvPicPr>
          <p:cNvPr id="647" name="Google Shape;647;p48" descr="United States Department of Education - Wikipedia"/>
          <p:cNvPicPr preferRelativeResize="0"/>
          <p:nvPr/>
        </p:nvPicPr>
        <p:blipFill rotWithShape="1">
          <a:blip r:embed="rId4">
            <a:alphaModFix/>
          </a:blip>
          <a:srcRect/>
          <a:stretch/>
        </p:blipFill>
        <p:spPr>
          <a:xfrm>
            <a:off x="3441843" y="1949759"/>
            <a:ext cx="2164459" cy="2067532"/>
          </a:xfrm>
          <a:prstGeom prst="rect">
            <a:avLst/>
          </a:prstGeom>
          <a:noFill/>
          <a:ln>
            <a:noFill/>
          </a:ln>
        </p:spPr>
      </p:pic>
      <p:pic>
        <p:nvPicPr>
          <p:cNvPr id="648" name="Google Shape;648;p48"/>
          <p:cNvPicPr preferRelativeResize="0"/>
          <p:nvPr/>
        </p:nvPicPr>
        <p:blipFill rotWithShape="1">
          <a:blip r:embed="rId5">
            <a:alphaModFix/>
          </a:blip>
          <a:srcRect/>
          <a:stretch/>
        </p:blipFill>
        <p:spPr>
          <a:xfrm>
            <a:off x="1017141" y="4236393"/>
            <a:ext cx="7555383" cy="1289764"/>
          </a:xfrm>
          <a:prstGeom prst="rect">
            <a:avLst/>
          </a:prstGeom>
          <a:noFill/>
          <a:ln>
            <a:noFill/>
          </a:ln>
        </p:spPr>
      </p:pic>
      <p:sp>
        <p:nvSpPr>
          <p:cNvPr id="649" name="Google Shape;649;p48"/>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00"/>
                </a:solidFill>
                <a:latin typeface="Calibri"/>
                <a:ea typeface="Calibri"/>
                <a:cs typeface="Calibri"/>
                <a:sym typeface="Calibri"/>
              </a:rPr>
              <a:t>This Video Was Created With Resources From:</a:t>
            </a:r>
            <a:endParaRPr/>
          </a:p>
        </p:txBody>
      </p:sp>
      <p:sp>
        <p:nvSpPr>
          <p:cNvPr id="650" name="Google Shape;650;p48"/>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Font typeface="Arial"/>
              <a:buNone/>
            </a:pPr>
            <a:r>
              <a:rPr lang="en-US" sz="1450" b="1">
                <a:solidFill>
                  <a:srgbClr val="000000"/>
                </a:solidFill>
                <a:latin typeface="Calibri"/>
                <a:ea typeface="Calibri"/>
                <a:cs typeface="Calibri"/>
                <a:sym typeface="Calibri"/>
              </a:rPr>
              <a:t>Questions or Comments</a:t>
            </a:r>
            <a:endParaRPr sz="1500">
              <a:solidFill>
                <a:srgbClr val="000000"/>
              </a:solidFill>
            </a:endParaRPr>
          </a:p>
          <a:p>
            <a:pPr marL="0" lvl="0" indent="0" algn="ctr" rtl="0">
              <a:spcBef>
                <a:spcPts val="0"/>
              </a:spcBef>
              <a:spcAft>
                <a:spcPts val="0"/>
              </a:spcAft>
              <a:buClr>
                <a:srgbClr val="000000"/>
              </a:buClr>
              <a:buFont typeface="Arial"/>
              <a:buNone/>
            </a:pPr>
            <a:endParaRPr sz="1450" b="1">
              <a:solidFill>
                <a:srgbClr val="000000"/>
              </a:solidFill>
              <a:latin typeface="Calibri"/>
              <a:ea typeface="Calibri"/>
              <a:cs typeface="Calibri"/>
              <a:sym typeface="Calibri"/>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 Michael Kennedy, Ph.D.          MKennedy@Virginia.edu </a:t>
            </a:r>
            <a:endParaRPr sz="1500">
              <a:solidFill>
                <a:srgbClr val="000000"/>
              </a:solidFill>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Rachel L Kunemund, Ph.D.	             rk8vm@virginia.edu</a:t>
            </a:r>
            <a:endParaRPr sz="15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8"/>
          <p:cNvSpPr txBox="1"/>
          <p:nvPr/>
        </p:nvSpPr>
        <p:spPr>
          <a:xfrm>
            <a:off x="849542" y="312749"/>
            <a:ext cx="8111578" cy="107358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2800"/>
              <a:buFont typeface="Arial"/>
              <a:buNone/>
            </a:pPr>
            <a:r>
              <a:rPr lang="en-US" sz="3300" b="1" i="0" u="sng" strike="noStrike" cap="none">
                <a:solidFill>
                  <a:srgbClr val="0C0C0C"/>
                </a:solidFill>
                <a:latin typeface="Calibri"/>
                <a:ea typeface="Calibri"/>
                <a:cs typeface="Calibri"/>
                <a:sym typeface="Calibri"/>
              </a:rPr>
              <a:t>The Solar System</a:t>
            </a:r>
            <a:r>
              <a:rPr lang="en-US" sz="3300" b="1" i="0" u="none" strike="noStrike" cap="none">
                <a:solidFill>
                  <a:srgbClr val="0C0C0C"/>
                </a:solidFill>
                <a:latin typeface="Calibri"/>
                <a:ea typeface="Calibri"/>
                <a:cs typeface="Calibri"/>
                <a:sym typeface="Calibri"/>
              </a:rPr>
              <a:t>: </a:t>
            </a:r>
            <a:r>
              <a:rPr lang="en-US" sz="3300" b="0" i="0" u="none" strike="noStrike" cap="none">
                <a:solidFill>
                  <a:srgbClr val="0C0C0C"/>
                </a:solidFill>
                <a:latin typeface="Calibri"/>
                <a:ea typeface="Calibri"/>
                <a:cs typeface="Calibri"/>
                <a:sym typeface="Calibri"/>
              </a:rPr>
              <a:t>the sun with all the planets and other bodies that revolve around it</a:t>
            </a:r>
            <a:endParaRPr sz="3300" b="1" i="0" u="none" strike="noStrike" cap="none">
              <a:solidFill>
                <a:schemeClr val="dk1"/>
              </a:solidFill>
              <a:latin typeface="Calibri"/>
              <a:ea typeface="Calibri"/>
              <a:cs typeface="Calibri"/>
              <a:sym typeface="Calibri"/>
            </a:endParaRPr>
          </a:p>
        </p:txBody>
      </p:sp>
      <p:sp>
        <p:nvSpPr>
          <p:cNvPr id="235" name="Google Shape;235;p8"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6" name="Google Shape;236;p8" descr="dreamstime_xl_43478275.jpg"/>
          <p:cNvPicPr preferRelativeResize="0"/>
          <p:nvPr/>
        </p:nvPicPr>
        <p:blipFill rotWithShape="1">
          <a:blip r:embed="rId4">
            <a:alphaModFix/>
          </a:blip>
          <a:srcRect/>
          <a:stretch/>
        </p:blipFill>
        <p:spPr>
          <a:xfrm>
            <a:off x="1052689" y="1605588"/>
            <a:ext cx="7041444" cy="455540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9"/>
          <p:cNvSpPr txBox="1">
            <a:spLocks noGrp="1"/>
          </p:cNvSpPr>
          <p:nvPr>
            <p:ph type="title"/>
          </p:nvPr>
        </p:nvSpPr>
        <p:spPr>
          <a:xfrm>
            <a:off x="849550" y="394475"/>
            <a:ext cx="8001600" cy="1382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3500" b="1" u="sng"/>
              <a:t>Galaxy:</a:t>
            </a:r>
            <a:r>
              <a:rPr lang="en-US" sz="3500" b="1"/>
              <a:t> </a:t>
            </a:r>
            <a:r>
              <a:rPr lang="en-US" sz="3500"/>
              <a:t>a cluster of stars, dust and gases that are held together with gravity  </a:t>
            </a:r>
            <a:endParaRPr sz="3500"/>
          </a:p>
        </p:txBody>
      </p:sp>
      <p:pic>
        <p:nvPicPr>
          <p:cNvPr id="243" name="Google Shape;243;p9" descr="ESA - Guide to our Galaxy"/>
          <p:cNvPicPr preferRelativeResize="0"/>
          <p:nvPr/>
        </p:nvPicPr>
        <p:blipFill rotWithShape="1">
          <a:blip r:embed="rId3">
            <a:alphaModFix/>
          </a:blip>
          <a:srcRect/>
          <a:stretch/>
        </p:blipFill>
        <p:spPr>
          <a:xfrm>
            <a:off x="1337351" y="2177737"/>
            <a:ext cx="6899235" cy="3877227"/>
          </a:xfrm>
          <a:prstGeom prst="rect">
            <a:avLst/>
          </a:prstGeom>
          <a:noFill/>
          <a:ln>
            <a:noFill/>
          </a:ln>
        </p:spPr>
      </p:pic>
      <p:sp>
        <p:nvSpPr>
          <p:cNvPr id="244" name="Google Shape;244;p9"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cc80f273cd_0_83"/>
          <p:cNvSpPr txBox="1">
            <a:spLocks noGrp="1"/>
          </p:cNvSpPr>
          <p:nvPr>
            <p:ph type="subTitle" idx="1"/>
          </p:nvPr>
        </p:nvSpPr>
        <p:spPr>
          <a:xfrm>
            <a:off x="934626" y="303025"/>
            <a:ext cx="7874100" cy="1092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None/>
            </a:pPr>
            <a:r>
              <a:rPr lang="en-US" sz="3500" b="1" u="sng">
                <a:solidFill>
                  <a:schemeClr val="dk1"/>
                </a:solidFill>
              </a:rPr>
              <a:t>Moon</a:t>
            </a:r>
            <a:r>
              <a:rPr lang="en-US" sz="3500" b="1">
                <a:solidFill>
                  <a:schemeClr val="dk1"/>
                </a:solidFill>
              </a:rPr>
              <a:t>: </a:t>
            </a:r>
            <a:r>
              <a:rPr lang="en-US" sz="3500">
                <a:solidFill>
                  <a:schemeClr val="dk1"/>
                </a:solidFill>
              </a:rPr>
              <a:t>an object that revolves around a planet and reflects light from the sun</a:t>
            </a:r>
            <a:endParaRPr sz="3500"/>
          </a:p>
        </p:txBody>
      </p:sp>
      <p:pic>
        <p:nvPicPr>
          <p:cNvPr id="251" name="Google Shape;251;gcc80f273cd_0_83" descr="dreamstime_xl_17597145.jpg"/>
          <p:cNvPicPr preferRelativeResize="0"/>
          <p:nvPr/>
        </p:nvPicPr>
        <p:blipFill rotWithShape="1">
          <a:blip r:embed="rId3">
            <a:alphaModFix/>
          </a:blip>
          <a:srcRect/>
          <a:stretch/>
        </p:blipFill>
        <p:spPr>
          <a:xfrm>
            <a:off x="2014401" y="1665515"/>
            <a:ext cx="5412426" cy="4576363"/>
          </a:xfrm>
          <a:prstGeom prst="rect">
            <a:avLst/>
          </a:prstGeom>
          <a:noFill/>
          <a:ln>
            <a:noFill/>
          </a:ln>
        </p:spPr>
      </p:pic>
      <p:sp>
        <p:nvSpPr>
          <p:cNvPr id="252" name="Google Shape;252;gcc80f273cd_0_83"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2397</Words>
  <Application>Microsoft Office PowerPoint</Application>
  <PresentationFormat>On-screen Show (4:3)</PresentationFormat>
  <Paragraphs>227</Paragraphs>
  <Slides>60</Slides>
  <Notes>60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60</vt:i4>
      </vt:variant>
    </vt:vector>
  </HeadingPairs>
  <TitlesOfParts>
    <vt:vector size="65" baseType="lpstr">
      <vt:lpstr>Calibri</vt:lpstr>
      <vt:lpstr>Arial</vt:lpstr>
      <vt:lpstr>Helvetica Neue</vt:lpstr>
      <vt:lpstr>Office Theme</vt:lpstr>
      <vt:lpstr>Office Theme</vt:lpstr>
      <vt:lpstr>PowerPoint Presentation</vt:lpstr>
      <vt:lpstr>PowerPoint Presentation</vt:lpstr>
      <vt:lpstr>PowerPoint Presentation</vt:lpstr>
      <vt:lpstr>PowerPoint Presentation</vt:lpstr>
      <vt:lpstr>Star: object in space made up of gases such as hydrogen and helium that produce light and heat</vt:lpstr>
      <vt:lpstr>Planet: a body or object in space that revolves around a star and has a spherical shape</vt:lpstr>
      <vt:lpstr>PowerPoint Presentation</vt:lpstr>
      <vt:lpstr>Galaxy: a cluster of stars, dust and gases that are held together with gravity  </vt:lpstr>
      <vt:lpstr>PowerPoint Presentation</vt:lpstr>
      <vt:lpstr>PowerPoint Presentation</vt:lpstr>
      <vt:lpstr>PowerPoint Presentation</vt:lpstr>
      <vt:lpstr>What is a star?</vt:lpstr>
      <vt:lpstr>A planet is a body or object in space that revolves around a _____ and has a _____ shape.</vt:lpstr>
      <vt:lpstr>A planet is a body or object in space that revolves around a star and has a spherical shape.</vt:lpstr>
      <vt:lpstr>PowerPoint Presentation</vt:lpstr>
      <vt:lpstr>A galaxy is a cluster of stars, dust and gases that are held together by _____ . </vt:lpstr>
      <vt:lpstr>A galaxy is a cluster of stars, dust and gases that are held together by gravity. </vt:lpstr>
      <vt:lpstr>PowerPoint Presentation</vt:lpstr>
      <vt:lpstr>PowerPoint Presentation</vt:lpstr>
      <vt:lpstr>PowerPoint Presentation</vt:lpstr>
      <vt:lpstr>Space Exploration: use of space technology and physical missions to get information and improve our understanding of earth, the solar system, and space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space exploration?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space exploration?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Space Exploration: use of space technology and physical missions to gather information and improve our understanding of earth, solar system, and space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Kennedy</dc:creator>
  <cp:lastModifiedBy>Kunemund, Rachel (rk8vm)</cp:lastModifiedBy>
  <cp:revision>1</cp:revision>
  <dcterms:created xsi:type="dcterms:W3CDTF">2017-05-18T17:33:18Z</dcterms:created>
  <dcterms:modified xsi:type="dcterms:W3CDTF">2021-08-03T17:25:35Z</dcterms:modified>
</cp:coreProperties>
</file>