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6"/>
  </p:notesMasterIdLst>
  <p:sldIdLst>
    <p:sldId id="340" r:id="rId2"/>
    <p:sldId id="257" r:id="rId3"/>
    <p:sldId id="339" r:id="rId4"/>
    <p:sldId id="313" r:id="rId5"/>
    <p:sldId id="259" r:id="rId6"/>
    <p:sldId id="260" r:id="rId7"/>
    <p:sldId id="262" r:id="rId8"/>
    <p:sldId id="271" r:id="rId9"/>
    <p:sldId id="263" r:id="rId10"/>
    <p:sldId id="264" r:id="rId11"/>
    <p:sldId id="265" r:id="rId12"/>
    <p:sldId id="268" r:id="rId13"/>
    <p:sldId id="269" r:id="rId14"/>
    <p:sldId id="273" r:id="rId15"/>
    <p:sldId id="317" r:id="rId16"/>
    <p:sldId id="270" r:id="rId17"/>
    <p:sldId id="261" r:id="rId18"/>
    <p:sldId id="272" r:id="rId19"/>
    <p:sldId id="266" r:id="rId20"/>
    <p:sldId id="274" r:id="rId21"/>
    <p:sldId id="275" r:id="rId22"/>
    <p:sldId id="276" r:id="rId23"/>
    <p:sldId id="277" r:id="rId24"/>
    <p:sldId id="319" r:id="rId25"/>
    <p:sldId id="278" r:id="rId26"/>
    <p:sldId id="330" r:id="rId27"/>
    <p:sldId id="318" r:id="rId28"/>
    <p:sldId id="279" r:id="rId29"/>
    <p:sldId id="336" r:id="rId30"/>
    <p:sldId id="337" r:id="rId31"/>
    <p:sldId id="333" r:id="rId32"/>
    <p:sldId id="335" r:id="rId33"/>
    <p:sldId id="331" r:id="rId34"/>
    <p:sldId id="332" r:id="rId35"/>
    <p:sldId id="286" r:id="rId36"/>
    <p:sldId id="287" r:id="rId37"/>
    <p:sldId id="288" r:id="rId38"/>
    <p:sldId id="289" r:id="rId39"/>
    <p:sldId id="290" r:id="rId40"/>
    <p:sldId id="291" r:id="rId41"/>
    <p:sldId id="292" r:id="rId42"/>
    <p:sldId id="293" r:id="rId43"/>
    <p:sldId id="294" r:id="rId44"/>
    <p:sldId id="321" r:id="rId45"/>
    <p:sldId id="296" r:id="rId46"/>
    <p:sldId id="297" r:id="rId47"/>
    <p:sldId id="298" r:id="rId48"/>
    <p:sldId id="341" r:id="rId49"/>
    <p:sldId id="323" r:id="rId50"/>
    <p:sldId id="301" r:id="rId51"/>
    <p:sldId id="324" r:id="rId52"/>
    <p:sldId id="326" r:id="rId53"/>
    <p:sldId id="304" r:id="rId54"/>
    <p:sldId id="325" r:id="rId55"/>
    <p:sldId id="327" r:id="rId56"/>
    <p:sldId id="307" r:id="rId57"/>
    <p:sldId id="328" r:id="rId58"/>
    <p:sldId id="329" r:id="rId59"/>
    <p:sldId id="310" r:id="rId60"/>
    <p:sldId id="322" r:id="rId61"/>
    <p:sldId id="312" r:id="rId62"/>
    <p:sldId id="314" r:id="rId63"/>
    <p:sldId id="315" r:id="rId64"/>
    <p:sldId id="316" r:id="rId65"/>
  </p:sldIdLst>
  <p:sldSz cx="9144000" cy="6858000" type="screen4x3"/>
  <p:notesSz cx="6858000" cy="9144000"/>
  <p:embeddedFontLst>
    <p:embeddedFont>
      <p:font typeface="Calibri" panose="020F0502020204030204" pitchFamily="34" charset="0"/>
      <p:regular r:id="rId67"/>
      <p:bold r:id="rId68"/>
      <p:italic r:id="rId69"/>
      <p:boldItalic r:id="rId70"/>
    </p:embeddedFont>
    <p:embeddedFont>
      <p:font typeface="Helvetica Neue Light" panose="02000403000000020004" pitchFamily="2" charset="0"/>
      <p:regular r:id="rId71"/>
      <p:bold r:id="rId71"/>
      <p:italic r:id="rId71"/>
      <p:boldItalic r:id="rId72"/>
    </p:embeddedFont>
    <p:embeddedFont>
      <p:font typeface="Helvetica Neue Light" panose="02000403000000020004" pitchFamily="2" charset="0"/>
      <p:regular r:id="rId71"/>
      <p:bold r:id="rId71"/>
      <p:italic r:id="rId71"/>
      <p:boldItalic r:id="rId72"/>
    </p:embeddedFont>
    <p:embeddedFont>
      <p:font typeface="Poppins" pitchFamily="2" charset="77"/>
      <p:regular r:id="rId73"/>
      <p:bold r:id="rId74"/>
      <p:italic r:id="rId75"/>
      <p:boldItalic r:id="rId76"/>
    </p:embeddedFont>
    <p:embeddedFont>
      <p:font typeface="Roboto" panose="02000000000000000000" pitchFamily="2"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1" roundtripDataSignature="AMtx7mjsacXLTraGigdIONV7xAMF+h3v1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952"/>
  </p:normalViewPr>
  <p:slideViewPr>
    <p:cSldViewPr snapToGrid="0">
      <p:cViewPr varScale="1">
        <p:scale>
          <a:sx n="116" d="100"/>
          <a:sy n="116" d="100"/>
        </p:scale>
        <p:origin x="1520"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hat.openai.com/backend-api/bing/redirect?query=free+online+tectonic+plate+simulation+for+student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a5a1442303_0_3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2a5a1442303_0_3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outermost shell of the Earth is called the…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[Crust]</a:t>
            </a:r>
            <a:endParaRPr/>
          </a:p>
        </p:txBody>
      </p:sp>
      <p:sp>
        <p:nvSpPr>
          <p:cNvPr id="251" name="Google Shape;251;g2a5a1442303_0_3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a5df758484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2a5df758484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outermost shell of the Earth is called the…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[Crust]</a:t>
            </a:r>
            <a:endParaRPr/>
          </a:p>
        </p:txBody>
      </p:sp>
      <p:sp>
        <p:nvSpPr>
          <p:cNvPr id="260" name="Google Shape;260;g2a5df758484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a5a1442303_0_3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g2a5a1442303_0_3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_____ is a long _____ in the surface of the Earth.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[fault, crack]</a:t>
            </a:r>
            <a:endParaRPr/>
          </a:p>
        </p:txBody>
      </p:sp>
      <p:sp>
        <p:nvSpPr>
          <p:cNvPr id="285" name="Google Shape;285;g2a5a1442303_0_3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a5df758484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2a5df758484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_____ is a long _____ in the surface of the Earth.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[fault, crack]</a:t>
            </a:r>
            <a:endParaRPr/>
          </a:p>
        </p:txBody>
      </p:sp>
      <p:sp>
        <p:nvSpPr>
          <p:cNvPr id="293" name="Google Shape;293;g2a5df758484_0_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dirty="0"/>
              <a:t>True or False: </a:t>
            </a:r>
            <a:r>
              <a:rPr lang="en-US" dirty="0"/>
              <a:t>An earthquake is sudden shaking of the ground caused by the movement of Earth’s tectonic plates.</a:t>
            </a:r>
            <a:endParaRPr lang="en-US" b="0" dirty="0"/>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b="0" dirty="0"/>
              <a:t>[True}</a:t>
            </a:r>
            <a:endParaRPr lang="en-US" dirty="0"/>
          </a:p>
        </p:txBody>
      </p:sp>
      <p:sp>
        <p:nvSpPr>
          <p:cNvPr id="324" name="Google Shape;324;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1454908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 </a:t>
            </a:r>
            <a:r>
              <a:rPr lang="en-US" dirty="0"/>
              <a:t>earthquake is sudden shaking of the ground caused by the movement of Earth’s tectonic plates.</a:t>
            </a:r>
            <a:r>
              <a:rPr lang="en-US" b="0" dirty="0"/>
              <a:t>]</a:t>
            </a:r>
            <a:endParaRPr dirty="0"/>
          </a:p>
        </p:txBody>
      </p:sp>
      <p:sp>
        <p:nvSpPr>
          <p:cNvPr id="324" name="Google Shape;324;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3458400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the phrase </a:t>
            </a:r>
            <a:r>
              <a:rPr lang="en-US" b="1"/>
              <a:t>earthquake</a:t>
            </a:r>
            <a:r>
              <a:rPr lang="en-US"/>
              <a:t>.</a:t>
            </a:r>
            <a:endParaRPr/>
          </a:p>
        </p:txBody>
      </p:sp>
      <p:sp>
        <p:nvSpPr>
          <p:cNvPr id="301" name="Google Shape;301;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a5a1442303_0_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2a5a1442303_0_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Tectonic plates are huge pieces of the Earth’s surface that fit together like a puzzle an d move very slowly over time.</a:t>
            </a:r>
            <a:endParaRPr>
              <a:latin typeface="Calibri"/>
              <a:ea typeface="Calibri"/>
              <a:cs typeface="Calibri"/>
              <a:sym typeface="Calibri"/>
            </a:endParaRPr>
          </a:p>
        </p:txBody>
      </p:sp>
      <p:sp>
        <p:nvSpPr>
          <p:cNvPr id="229" name="Google Shape;229;g2a5a1442303_0_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1377793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18" name="Google Shape;318;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a613fe29c9_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2a613fe29c9_4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dirty="0">
                <a:solidFill>
                  <a:srgbClr val="0C0C0C"/>
                </a:solidFill>
              </a:rPr>
              <a:t>Tectonic plates are huge pieces of the Earth's surface that fit together like a puzzle and move very slowly over time.</a:t>
            </a:r>
            <a:endParaRPr sz="1100" dirty="0"/>
          </a:p>
          <a:p>
            <a:pPr marL="0" lvl="0" indent="0" algn="l" rtl="0">
              <a:lnSpc>
                <a:spcPct val="100000"/>
              </a:lnSpc>
              <a:spcBef>
                <a:spcPts val="0"/>
              </a:spcBef>
              <a:spcAft>
                <a:spcPts val="0"/>
              </a:spcAft>
              <a:buSzPts val="1400"/>
              <a:buNone/>
            </a:pPr>
            <a:endParaRPr dirty="0"/>
          </a:p>
        </p:txBody>
      </p:sp>
      <p:sp>
        <p:nvSpPr>
          <p:cNvPr id="269" name="Google Shape;269;g2a613fe29c9_4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extLst>
      <p:ext uri="{BB962C8B-B14F-4D97-AF65-F5344CB8AC3E}">
        <p14:creationId xmlns:p14="http://schemas.microsoft.com/office/powerpoint/2010/main" val="2233893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Today, we’ll be learning about the term: </a:t>
            </a:r>
            <a:r>
              <a:rPr lang="en-US" b="1" dirty="0"/>
              <a:t>Tectonic Plates</a:t>
            </a:r>
            <a:r>
              <a:rPr lang="en-US" dirty="0"/>
              <a:t>.</a:t>
            </a:r>
            <a:endParaRPr dirty="0"/>
          </a:p>
        </p:txBody>
      </p:sp>
      <p:sp>
        <p:nvSpPr>
          <p:cNvPr id="198" name="Google Shape;19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332" name="Google Shape;332;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a5a1442303_0_4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2a5a1442303_0_4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rtl="0" fontAlgn="base">
              <a:spcBef>
                <a:spcPts val="1500"/>
              </a:spcBef>
              <a:spcAft>
                <a:spcPts val="0"/>
              </a:spcAft>
            </a:pP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Tectonic plates are like giant, floating puzzle pieces on the Earth's surface. You can compare the Earth to a cracked eggshell, with each crack</a:t>
            </a:r>
          </a:p>
          <a:p>
            <a:pPr marL="457200" rtl="0" fontAlgn="base">
              <a:spcBef>
                <a:spcPts val="1500"/>
              </a:spcBef>
              <a:spcAft>
                <a:spcPts val="0"/>
              </a:spcAft>
            </a:pP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representing a plate boundary.</a:t>
            </a:r>
          </a:p>
        </p:txBody>
      </p:sp>
      <p:sp>
        <p:nvSpPr>
          <p:cNvPr id="339" name="Google Shape;339;g2a5a1442303_0_4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a613fe29c9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g2a613fe29c9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rtl="0" fontAlgn="base">
              <a:spcBef>
                <a:spcPts val="1500"/>
              </a:spcBef>
              <a:spcAft>
                <a:spcPts val="0"/>
              </a:spcAft>
            </a:pP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Tectonic plates are part of the Earth's crust and the upper part of the mantle, a layer called the lithosphere. These plates are made of rocks and can</a:t>
            </a:r>
          </a:p>
          <a:p>
            <a:pPr marL="457200" rtl="0" fontAlgn="base">
              <a:spcBef>
                <a:spcPts val="1500"/>
              </a:spcBef>
              <a:spcAft>
                <a:spcPts val="0"/>
              </a:spcAft>
            </a:pP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include both land and ocean floor.</a:t>
            </a:r>
          </a:p>
        </p:txBody>
      </p:sp>
      <p:sp>
        <p:nvSpPr>
          <p:cNvPr id="347" name="Google Shape;347;g2a613fe29c9_0_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a613fe29c9_0_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g2a613fe29c9_0_1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rtl="0" fontAlgn="base">
              <a:spcBef>
                <a:spcPts val="1500"/>
              </a:spcBef>
              <a:spcAft>
                <a:spcPts val="0"/>
              </a:spcAft>
            </a:pP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Tectonic plates move very slowly, only a few centimeters each year, which is about as fast as our fingernails grow. This movement is caused by the</a:t>
            </a:r>
          </a:p>
          <a:p>
            <a:pPr marL="457200" rtl="0" fontAlgn="base">
              <a:spcBef>
                <a:spcPts val="1500"/>
              </a:spcBef>
              <a:spcAft>
                <a:spcPts val="0"/>
              </a:spcAft>
            </a:pP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heat from the Earth's core, which creates currents in the mantle that move the plates.</a:t>
            </a:r>
          </a:p>
        </p:txBody>
      </p:sp>
      <p:sp>
        <p:nvSpPr>
          <p:cNvPr id="355" name="Google Shape;355;g2a613fe29c9_0_1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The movement of tectonic plates has shaped the Earth's surface over millions of years, leading to the formation of mountains, volcanoes, and causing</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earthquakes.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64217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a613fe29c9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g2a613fe29c9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algn="l" rtl="0" fontAlgn="base">
              <a:spcBef>
                <a:spcPts val="1500"/>
              </a:spcBef>
              <a:spcAft>
                <a:spcPts val="0"/>
              </a:spcAft>
            </a:pP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There are three main types of plate boundaries: convergent (where two plates collide), divergent (where two plates move apart), and transform (where</a:t>
            </a:r>
          </a:p>
          <a:p>
            <a:pPr marL="457200" algn="l" rtl="0" fontAlgn="base">
              <a:spcBef>
                <a:spcPts val="1500"/>
              </a:spcBef>
              <a:spcAft>
                <a:spcPts val="0"/>
              </a:spcAft>
            </a:pP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two plates slide past each other).</a:t>
            </a:r>
          </a:p>
          <a:p>
            <a:pPr marL="0" lvl="0" indent="0" algn="l" rtl="0">
              <a:lnSpc>
                <a:spcPct val="100000"/>
              </a:lnSpc>
              <a:spcBef>
                <a:spcPts val="0"/>
              </a:spcBef>
              <a:spcAft>
                <a:spcPts val="0"/>
              </a:spcAft>
              <a:buSzPts val="1100"/>
              <a:buNone/>
            </a:pPr>
            <a:endParaRPr dirty="0"/>
          </a:p>
        </p:txBody>
      </p:sp>
      <p:sp>
        <p:nvSpPr>
          <p:cNvPr id="363" name="Google Shape;363;g2a613fe29c9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Each type of boundary can create different features or events. For example, mountains can form at convergent boundaries, and earthquakes can occur</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at transform boundaries.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5374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gn="l" fontAlgn="base">
              <a:spcBef>
                <a:spcPts val="1500"/>
              </a:spcBef>
            </a:pP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For example, the Himalayas were formed by the Indian Plate colliding with the Eurasian Plate.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7395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71" name="Google Shape;371;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a613fe29c9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g2a613fe29c9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algn="l" rtl="0" fontAlgn="base">
              <a:spcBef>
                <a:spcPts val="1500"/>
              </a:spcBef>
              <a:spcAft>
                <a:spcPts val="0"/>
              </a:spcAft>
            </a:pPr>
            <a:r>
              <a:rPr lang="en-US" sz="1200" b="1" u="sng" strike="noStrike" cap="none" dirty="0">
                <a:solidFill>
                  <a:schemeClr val="dk1"/>
                </a:solidFill>
                <a:latin typeface="HELVETICA NEUE LIGHT" panose="02000403000000020004" pitchFamily="2" charset="0"/>
                <a:ea typeface="HELVETICA NEUE LIGHT" panose="02000403000000020004" pitchFamily="2" charset="0"/>
                <a:cs typeface="Calibri"/>
                <a:sym typeface="Calibri"/>
              </a:rPr>
              <a:t>True or False</a:t>
            </a:r>
            <a:r>
              <a:rPr lang="en-US" sz="1200" b="1" u="none" strike="noStrike" cap="none" dirty="0">
                <a:solidFill>
                  <a:schemeClr val="dk1"/>
                </a:solidFill>
                <a:latin typeface="HELVETICA NEUE LIGHT" panose="02000403000000020004" pitchFamily="2" charset="0"/>
                <a:ea typeface="HELVETICA NEUE LIGHT" panose="02000403000000020004" pitchFamily="2" charset="0"/>
                <a:cs typeface="Calibri"/>
                <a:sym typeface="Calibri"/>
              </a:rPr>
              <a:t>: </a:t>
            </a: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Tectonic plates are part of the Earth's crust and the upper part of the </a:t>
            </a:r>
            <a:r>
              <a:rPr lang="en-US" sz="1200" dirty="0">
                <a:solidFill>
                  <a:srgbClr val="374151"/>
                </a:solidFill>
                <a:latin typeface="Helvetica Neue Light" panose="02000403000000020004" pitchFamily="2" charset="0"/>
                <a:ea typeface="Helvetica Neue Light" panose="02000403000000020004" pitchFamily="2" charset="0"/>
              </a:rPr>
              <a:t>O</a:t>
            </a: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uter </a:t>
            </a:r>
            <a:r>
              <a:rPr lang="en-US" sz="1200" dirty="0">
                <a:solidFill>
                  <a:srgbClr val="374151"/>
                </a:solidFill>
                <a:latin typeface="Helvetica Neue Light" panose="02000403000000020004" pitchFamily="2" charset="0"/>
                <a:ea typeface="Helvetica Neue Light" panose="02000403000000020004" pitchFamily="2" charset="0"/>
              </a:rPr>
              <a:t>C</a:t>
            </a: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ore.</a:t>
            </a:r>
          </a:p>
          <a:p>
            <a:pPr marL="457200" algn="l" rtl="0" fontAlgn="base">
              <a:spcBef>
                <a:spcPts val="1500"/>
              </a:spcBef>
              <a:spcAft>
                <a:spcPts val="0"/>
              </a:spcAft>
            </a:pPr>
            <a:endParaRPr lang="en-US" sz="1200" u="none" strike="noStrike" dirty="0">
              <a:solidFill>
                <a:srgbClr val="374151"/>
              </a:solidFill>
              <a:effectLst/>
              <a:latin typeface="Helvetica Neue Light" panose="02000403000000020004" pitchFamily="2" charset="0"/>
              <a:ea typeface="Helvetica Neue Light" panose="02000403000000020004" pitchFamily="2" charset="0"/>
            </a:endParaRPr>
          </a:p>
          <a:p>
            <a:pPr marL="457200" algn="l" rtl="0" fontAlgn="base">
              <a:spcBef>
                <a:spcPts val="1500"/>
              </a:spcBef>
              <a:spcAft>
                <a:spcPts val="0"/>
              </a:spcAft>
            </a:pP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[False, they are part of the lithosphere–part of the Earth’s crust and upper mantle]</a:t>
            </a:r>
          </a:p>
        </p:txBody>
      </p:sp>
      <p:sp>
        <p:nvSpPr>
          <p:cNvPr id="347" name="Google Shape;347;g2a613fe29c9_0_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925177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“big question” is: </a:t>
            </a:r>
            <a:r>
              <a:rPr lang="en-US" sz="1800" b="1" i="0" u="none" strike="noStrike" dirty="0">
                <a:solidFill>
                  <a:srgbClr val="374151"/>
                </a:solidFill>
                <a:effectLst/>
                <a:latin typeface="Roboto" panose="02000000000000000000" pitchFamily="2" charset="0"/>
              </a:rPr>
              <a:t>How would our world be different if tectonic plates didn't move? </a:t>
            </a:r>
            <a:r>
              <a:rPr lang="en-US" b="1" dirty="0"/>
              <a:t>?</a:t>
            </a:r>
            <a:endParaRPr b="1" dirty="0"/>
          </a:p>
          <a:p>
            <a:pPr marL="0" lvl="0" indent="0" algn="l" rtl="0">
              <a:lnSpc>
                <a:spcPct val="100000"/>
              </a:lnSpc>
              <a:spcBef>
                <a:spcPts val="0"/>
              </a:spcBef>
              <a:spcAft>
                <a:spcPts val="0"/>
              </a:spcAft>
              <a:buSzPts val="1400"/>
              <a:buNone/>
            </a:pPr>
            <a:r>
              <a:rPr lang="en-US" b="0" dirty="0"/>
              <a:t>[Pause and illicit predictions from students.]</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dirty="0"/>
          </a:p>
        </p:txBody>
      </p:sp>
      <p:sp>
        <p:nvSpPr>
          <p:cNvPr id="207" name="Google Shape;207;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28127669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a613fe29c9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g2a613fe29c9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base" latinLnBrk="0" hangingPunct="1">
              <a:lnSpc>
                <a:spcPct val="100000"/>
              </a:lnSpc>
              <a:spcBef>
                <a:spcPts val="1500"/>
              </a:spcBef>
              <a:spcAft>
                <a:spcPts val="0"/>
              </a:spcAft>
              <a:buClr>
                <a:srgbClr val="000000"/>
              </a:buClr>
              <a:buSzPts val="1400"/>
              <a:buFont typeface="Arial"/>
              <a:buNone/>
              <a:tabLst/>
              <a:defRPr/>
            </a:pPr>
            <a:r>
              <a:rPr lang="en-US" sz="1200" b="1" u="sng" strike="noStrike" cap="none" dirty="0">
                <a:solidFill>
                  <a:schemeClr val="dk1"/>
                </a:solidFill>
                <a:latin typeface="HELVETICA NEUE LIGHT" panose="02000403000000020004" pitchFamily="2" charset="0"/>
                <a:ea typeface="HELVETICA NEUE LIGHT" panose="02000403000000020004" pitchFamily="2" charset="0"/>
                <a:cs typeface="Calibri"/>
                <a:sym typeface="Calibri"/>
              </a:rPr>
              <a:t>False</a:t>
            </a:r>
            <a:r>
              <a:rPr lang="en-US" sz="1200" b="1" u="none" strike="noStrike" cap="none" dirty="0">
                <a:solidFill>
                  <a:schemeClr val="dk1"/>
                </a:solidFill>
                <a:latin typeface="HELVETICA NEUE LIGHT" panose="02000403000000020004" pitchFamily="2" charset="0"/>
                <a:ea typeface="HELVETICA NEUE LIGHT" panose="02000403000000020004" pitchFamily="2" charset="0"/>
                <a:cs typeface="Calibri"/>
                <a:sym typeface="Calibri"/>
              </a:rPr>
              <a:t>: </a:t>
            </a: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Tectonic plates are part of the lithosphere–part of the Earth’s crust and upper mantle</a:t>
            </a:r>
          </a:p>
          <a:p>
            <a:pPr marL="457200" algn="l" rtl="0" fontAlgn="base">
              <a:spcBef>
                <a:spcPts val="1500"/>
              </a:spcBef>
              <a:spcAft>
                <a:spcPts val="0"/>
              </a:spcAft>
            </a:pPr>
            <a:endParaRPr lang="en-US" sz="1200" u="none" strike="noStrike" dirty="0">
              <a:solidFill>
                <a:srgbClr val="374151"/>
              </a:solidFill>
              <a:effectLst/>
              <a:latin typeface="Helvetica Neue Light" panose="02000403000000020004" pitchFamily="2" charset="0"/>
              <a:ea typeface="Helvetica Neue Light" panose="02000403000000020004" pitchFamily="2" charset="0"/>
            </a:endParaRPr>
          </a:p>
        </p:txBody>
      </p:sp>
      <p:sp>
        <p:nvSpPr>
          <p:cNvPr id="347" name="Google Shape;347;g2a613fe29c9_0_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15119966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a613fe29c9_0_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g2a613fe29c9_0_1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rtl="0" fontAlgn="base">
              <a:spcBef>
                <a:spcPts val="1500"/>
              </a:spcBef>
              <a:spcAft>
                <a:spcPts val="0"/>
              </a:spcAft>
            </a:pP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Tectonic plates move very </a:t>
            </a:r>
            <a:r>
              <a:rPr lang="en-US" sz="1200" u="sng" strike="noStrike" dirty="0">
                <a:solidFill>
                  <a:srgbClr val="374151"/>
                </a:solidFill>
                <a:effectLst/>
                <a:latin typeface="Helvetica Neue Light" panose="02000403000000020004" pitchFamily="2" charset="0"/>
                <a:ea typeface="Helvetica Neue Light" panose="02000403000000020004" pitchFamily="2" charset="0"/>
              </a:rPr>
              <a:t>                </a:t>
            </a: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 only a few centimeters each year, which is about as fast as our fingernails grow. This movement is caused by the</a:t>
            </a:r>
          </a:p>
          <a:p>
            <a:pPr marL="457200" rtl="0" fontAlgn="base">
              <a:spcBef>
                <a:spcPts val="1500"/>
              </a:spcBef>
              <a:spcAft>
                <a:spcPts val="0"/>
              </a:spcAft>
            </a:pPr>
            <a:r>
              <a:rPr lang="en-US" sz="1200" u="sng" strike="noStrike" dirty="0">
                <a:solidFill>
                  <a:srgbClr val="374151"/>
                </a:solidFill>
                <a:effectLst/>
                <a:latin typeface="Helvetica Neue Light" panose="02000403000000020004" pitchFamily="2" charset="0"/>
                <a:ea typeface="Helvetica Neue Light" panose="02000403000000020004" pitchFamily="2" charset="0"/>
              </a:rPr>
              <a:t>            </a:t>
            </a: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 from the Earth's core, which creates currents in the mantle that move the plates.</a:t>
            </a:r>
          </a:p>
          <a:p>
            <a:pPr marL="457200" rtl="0" fontAlgn="base">
              <a:spcBef>
                <a:spcPts val="1500"/>
              </a:spcBef>
              <a:spcAft>
                <a:spcPts val="0"/>
              </a:spcAft>
            </a:pPr>
            <a:endParaRPr lang="en-US" sz="1200" u="none" strike="noStrike" dirty="0">
              <a:solidFill>
                <a:srgbClr val="374151"/>
              </a:solidFill>
              <a:effectLst/>
              <a:latin typeface="Helvetica Neue Light" panose="02000403000000020004" pitchFamily="2" charset="0"/>
              <a:ea typeface="Helvetica Neue Light" panose="02000403000000020004" pitchFamily="2" charset="0"/>
            </a:endParaRPr>
          </a:p>
          <a:p>
            <a:pPr marL="457200" rtl="0" fontAlgn="base">
              <a:spcBef>
                <a:spcPts val="1500"/>
              </a:spcBef>
              <a:spcAft>
                <a:spcPts val="0"/>
              </a:spcAft>
            </a:pP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[A. slowly, heat]</a:t>
            </a:r>
          </a:p>
        </p:txBody>
      </p:sp>
      <p:sp>
        <p:nvSpPr>
          <p:cNvPr id="355" name="Google Shape;355;g2a613fe29c9_0_1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30903899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a613fe29c9_0_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g2a613fe29c9_0_1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rtl="0" fontAlgn="base">
              <a:spcBef>
                <a:spcPts val="1500"/>
              </a:spcBef>
              <a:spcAft>
                <a:spcPts val="0"/>
              </a:spcAft>
            </a:pP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Tectonic plates move very </a:t>
            </a:r>
            <a:r>
              <a:rPr lang="en-US" sz="1200" b="1" u="none" strike="noStrike" dirty="0">
                <a:solidFill>
                  <a:srgbClr val="374151"/>
                </a:solidFill>
                <a:effectLst/>
                <a:latin typeface="Helvetica Neue Light" panose="02000403000000020004" pitchFamily="2" charset="0"/>
                <a:ea typeface="Helvetica Neue Light" panose="02000403000000020004" pitchFamily="2" charset="0"/>
              </a:rPr>
              <a:t>slowly</a:t>
            </a: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 only a few centimeters each year, which is about as fast as our fingernails grow. This movement is caused by the</a:t>
            </a:r>
          </a:p>
          <a:p>
            <a:pPr marL="457200" rtl="0" fontAlgn="base">
              <a:spcBef>
                <a:spcPts val="1500"/>
              </a:spcBef>
              <a:spcAft>
                <a:spcPts val="0"/>
              </a:spcAft>
            </a:pPr>
            <a:r>
              <a:rPr lang="en-US" sz="1200" b="1" u="none" strike="noStrike" dirty="0">
                <a:solidFill>
                  <a:srgbClr val="374151"/>
                </a:solidFill>
                <a:effectLst/>
                <a:latin typeface="Helvetica Neue Light" panose="02000403000000020004" pitchFamily="2" charset="0"/>
                <a:ea typeface="Helvetica Neue Light" panose="02000403000000020004" pitchFamily="2" charset="0"/>
              </a:rPr>
              <a:t>heat</a:t>
            </a: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 from the Earth's core, which creates currents in the mantle that move the plates.</a:t>
            </a:r>
          </a:p>
          <a:p>
            <a:pPr marL="457200" rtl="0" fontAlgn="base">
              <a:spcBef>
                <a:spcPts val="1500"/>
              </a:spcBef>
              <a:spcAft>
                <a:spcPts val="0"/>
              </a:spcAft>
            </a:pPr>
            <a:endParaRPr lang="en-US" sz="1200" u="none" strike="noStrike" dirty="0">
              <a:solidFill>
                <a:srgbClr val="374151"/>
              </a:solidFill>
              <a:effectLst/>
              <a:latin typeface="Helvetica Neue Light" panose="02000403000000020004" pitchFamily="2" charset="0"/>
              <a:ea typeface="Helvetica Neue Light" panose="02000403000000020004" pitchFamily="2" charset="0"/>
            </a:endParaRPr>
          </a:p>
        </p:txBody>
      </p:sp>
      <p:sp>
        <p:nvSpPr>
          <p:cNvPr id="355" name="Google Shape;355;g2a613fe29c9_0_1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13255376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gn="l" fontAlgn="base">
              <a:spcBef>
                <a:spcPts val="1500"/>
              </a:spcBef>
            </a:pP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For example, the Himalayas were </a:t>
            </a:r>
            <a:r>
              <a:rPr lang="en-US" sz="1200" u="sng" strike="noStrike" dirty="0">
                <a:solidFill>
                  <a:srgbClr val="374151"/>
                </a:solidFill>
                <a:effectLst/>
                <a:latin typeface="Helvetica Neue Light" panose="02000403000000020004" pitchFamily="2" charset="0"/>
                <a:ea typeface="Helvetica Neue Light" panose="02000403000000020004" pitchFamily="2" charset="0"/>
              </a:rPr>
              <a:t>               </a:t>
            </a: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 by the Indian Plate </a:t>
            </a:r>
            <a:r>
              <a:rPr lang="en-US" sz="1200" u="sng" strike="noStrike" dirty="0">
                <a:solidFill>
                  <a:srgbClr val="374151"/>
                </a:solidFill>
                <a:effectLst/>
                <a:latin typeface="Helvetica Neue Light" panose="02000403000000020004" pitchFamily="2" charset="0"/>
                <a:ea typeface="Helvetica Neue Light" panose="02000403000000020004" pitchFamily="2" charset="0"/>
              </a:rPr>
              <a:t>                      </a:t>
            </a: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 with the Eurasian Plate. </a:t>
            </a:r>
          </a:p>
          <a:p>
            <a:pPr marL="457200" algn="l" fontAlgn="base">
              <a:spcBef>
                <a:spcPts val="1500"/>
              </a:spcBef>
            </a:pPr>
            <a:endParaRPr lang="en-US" sz="1200" u="none" strike="noStrike" dirty="0">
              <a:solidFill>
                <a:srgbClr val="374151"/>
              </a:solidFill>
              <a:effectLst/>
              <a:latin typeface="Helvetica Neue Light" panose="02000403000000020004" pitchFamily="2" charset="0"/>
              <a:ea typeface="Helvetica Neue Light" panose="02000403000000020004" pitchFamily="2" charset="0"/>
            </a:endParaRPr>
          </a:p>
          <a:p>
            <a:pPr marL="457200" algn="l" fontAlgn="base">
              <a:spcBef>
                <a:spcPts val="1500"/>
              </a:spcBef>
            </a:pP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[formed, colliding]</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57072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gn="l" fontAlgn="base">
              <a:spcBef>
                <a:spcPts val="1500"/>
              </a:spcBef>
            </a:pP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For example, the Himalayas were </a:t>
            </a:r>
            <a:r>
              <a:rPr lang="en-US" sz="1200" b="1" u="sng" strike="noStrike" dirty="0">
                <a:solidFill>
                  <a:srgbClr val="FF0000"/>
                </a:solidFill>
                <a:effectLst/>
                <a:latin typeface="Helvetica Neue Light" panose="02000403000000020004" pitchFamily="2" charset="0"/>
                <a:ea typeface="Helvetica Neue Light" panose="02000403000000020004" pitchFamily="2" charset="0"/>
              </a:rPr>
              <a:t>formed</a:t>
            </a: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 by the Indian Plate </a:t>
            </a:r>
            <a:r>
              <a:rPr lang="en-US" sz="1200" b="1" u="sng" strike="noStrike" dirty="0">
                <a:solidFill>
                  <a:srgbClr val="374151"/>
                </a:solidFill>
                <a:effectLst/>
                <a:latin typeface="Helvetica Neue Light" panose="02000403000000020004" pitchFamily="2" charset="0"/>
                <a:ea typeface="Helvetica Neue Light" panose="02000403000000020004" pitchFamily="2" charset="0"/>
              </a:rPr>
              <a:t>colliding</a:t>
            </a: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 with the Eurasian Plate.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0165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earthquakes</a:t>
            </a:r>
            <a:r>
              <a:rPr lang="en-US"/>
              <a:t>.</a:t>
            </a:r>
            <a:endParaRPr/>
          </a:p>
        </p:txBody>
      </p:sp>
      <p:sp>
        <p:nvSpPr>
          <p:cNvPr id="427" name="Google Shape;427;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t>The Pacific Plate is an example of a tectonic plate. It is the largest plate, and it is located under the Pacific Ocean.</a:t>
            </a:r>
            <a:endParaRPr sz="1100" dirty="0"/>
          </a:p>
        </p:txBody>
      </p:sp>
      <p:sp>
        <p:nvSpPr>
          <p:cNvPr id="434" name="Google Shape;434;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2a613fe29c9_1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g2a613fe29c9_1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dirty="0"/>
              <a:t>The Nazca Plate is another example of a tectonic plate. It is a minor plate, meaning it is smaller than the major tectonic plates. It is located just west of South America.</a:t>
            </a:r>
            <a:endParaRPr sz="1100" dirty="0"/>
          </a:p>
        </p:txBody>
      </p:sp>
      <p:sp>
        <p:nvSpPr>
          <p:cNvPr id="444" name="Google Shape;444;g2a613fe29c9_1_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earthquakes.</a:t>
            </a:r>
            <a:endParaRPr/>
          </a:p>
        </p:txBody>
      </p:sp>
      <p:sp>
        <p:nvSpPr>
          <p:cNvPr id="454" name="Google Shape;454;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5e11802ac4_0_8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g25e11802ac4_0_8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28600" indent="0" rtl="0" fontAlgn="base">
              <a:spcBef>
                <a:spcPts val="1500"/>
              </a:spcBef>
              <a:spcAft>
                <a:spcPts val="1500"/>
              </a:spcAft>
              <a:buFont typeface="Arial" panose="020B0604020202020204" pitchFamily="34" charset="0"/>
              <a:buNone/>
            </a:pPr>
            <a:r>
              <a:rPr lang="en-US" sz="1800" b="0" i="0" u="none" strike="noStrike" dirty="0">
                <a:solidFill>
                  <a:srgbClr val="374151"/>
                </a:solidFill>
                <a:effectLst/>
                <a:latin typeface="Roboto" panose="02000000000000000000" pitchFamily="2" charset="0"/>
              </a:rPr>
              <a:t>Some people might confuse continents with tectonic plates, but they are not the same. Continents are large landmasses, while tectonic plates can consist of both oceanic and continental crust. For example, the North American Plate includes not just the continent of North America, but also part of the Atlantic Ocean floor.</a:t>
            </a:r>
          </a:p>
        </p:txBody>
      </p:sp>
      <p:sp>
        <p:nvSpPr>
          <p:cNvPr id="461" name="Google Shape;461;g25e11802ac4_0_8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8d0a459bb7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g28d0a459bb7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rtl="0">
              <a:spcBef>
                <a:spcPts val="0"/>
              </a:spcBef>
              <a:spcAft>
                <a:spcPts val="1500"/>
              </a:spcAft>
            </a:pPr>
            <a:r>
              <a:rPr lang="en-US" sz="1200" b="0" i="0" u="none" strike="noStrike" dirty="0">
                <a:solidFill>
                  <a:srgbClr val="374151"/>
                </a:solidFill>
                <a:effectLst/>
                <a:latin typeface="Roboto" panose="02000000000000000000" pitchFamily="2" charset="0"/>
              </a:rPr>
              <a:t>An effective and feasible classroom demonstration to teach 5th graders about tectonic plates involves using simple materials to model the movement of these plates. Here's a hands-on activity you can conduct:</a:t>
            </a:r>
            <a:endParaRPr lang="en-US" b="0" dirty="0">
              <a:effectLst/>
            </a:endParaRPr>
          </a:p>
          <a:p>
            <a:pPr rtl="0">
              <a:spcBef>
                <a:spcPts val="1500"/>
              </a:spcBef>
              <a:spcAft>
                <a:spcPts val="1500"/>
              </a:spcAft>
            </a:pPr>
            <a:r>
              <a:rPr lang="en-US" sz="1200" b="1" i="0" u="none" strike="noStrike" dirty="0">
                <a:solidFill>
                  <a:srgbClr val="374151"/>
                </a:solidFill>
                <a:effectLst/>
                <a:latin typeface="Roboto" panose="02000000000000000000" pitchFamily="2" charset="0"/>
              </a:rPr>
              <a:t>Materials Needed</a:t>
            </a:r>
            <a:r>
              <a:rPr lang="en-US" sz="1200" b="0" i="0" u="none" strike="noStrike" dirty="0">
                <a:solidFill>
                  <a:srgbClr val="374151"/>
                </a:solidFill>
                <a:effectLst/>
                <a:latin typeface="Roboto" panose="02000000000000000000" pitchFamily="2" charset="0"/>
              </a:rPr>
              <a:t>:</a:t>
            </a:r>
            <a:endParaRPr lang="en-US" b="0" dirty="0">
              <a:effectLst/>
            </a:endParaRPr>
          </a:p>
          <a:p>
            <a:pPr rtl="0" fontAlgn="base">
              <a:spcBef>
                <a:spcPts val="1500"/>
              </a:spcBef>
              <a:spcAft>
                <a:spcPts val="0"/>
              </a:spcAft>
              <a:buFont typeface="Arial" panose="020B0604020202020204" pitchFamily="34" charset="0"/>
              <a:buChar char="•"/>
            </a:pPr>
            <a:r>
              <a:rPr lang="en-US" sz="1200" b="0" i="0" u="none" strike="noStrike" dirty="0">
                <a:solidFill>
                  <a:srgbClr val="374151"/>
                </a:solidFill>
                <a:effectLst/>
                <a:latin typeface="Roboto" panose="02000000000000000000" pitchFamily="2" charset="0"/>
              </a:rPr>
              <a:t>A large, shallow tray (like a baking tray)</a:t>
            </a:r>
          </a:p>
          <a:p>
            <a:pPr rtl="0" fontAlgn="base">
              <a:spcBef>
                <a:spcPts val="0"/>
              </a:spcBef>
              <a:spcAft>
                <a:spcPts val="0"/>
              </a:spcAft>
              <a:buFont typeface="Arial" panose="020B0604020202020204" pitchFamily="34" charset="0"/>
              <a:buChar char="•"/>
            </a:pPr>
            <a:r>
              <a:rPr lang="en-US" sz="1200" b="0" i="0" u="none" strike="noStrike" dirty="0">
                <a:solidFill>
                  <a:srgbClr val="374151"/>
                </a:solidFill>
                <a:effectLst/>
                <a:latin typeface="Roboto" panose="02000000000000000000" pitchFamily="2" charset="0"/>
              </a:rPr>
              <a:t>Flour (to represent the Earth's mantle)</a:t>
            </a:r>
          </a:p>
          <a:p>
            <a:pPr rtl="0" fontAlgn="base">
              <a:spcBef>
                <a:spcPts val="0"/>
              </a:spcBef>
              <a:spcAft>
                <a:spcPts val="0"/>
              </a:spcAft>
              <a:buFont typeface="Arial" panose="020B0604020202020204" pitchFamily="34" charset="0"/>
              <a:buChar char="•"/>
            </a:pPr>
            <a:r>
              <a:rPr lang="en-US" sz="1200" b="0" i="0" u="none" strike="noStrike" dirty="0">
                <a:solidFill>
                  <a:srgbClr val="374151"/>
                </a:solidFill>
                <a:effectLst/>
                <a:latin typeface="Roboto" panose="02000000000000000000" pitchFamily="2" charset="0"/>
              </a:rPr>
              <a:t>Several large crackers or pieces of cardboard (to represent tectonic plates)</a:t>
            </a:r>
          </a:p>
          <a:p>
            <a:pPr rtl="0" fontAlgn="base">
              <a:spcBef>
                <a:spcPts val="0"/>
              </a:spcBef>
              <a:spcAft>
                <a:spcPts val="1500"/>
              </a:spcAft>
              <a:buFont typeface="Arial" panose="020B0604020202020204" pitchFamily="34" charset="0"/>
              <a:buChar char="•"/>
            </a:pPr>
            <a:r>
              <a:rPr lang="en-US" sz="1200" b="0" i="0" u="none" strike="noStrike" dirty="0">
                <a:solidFill>
                  <a:srgbClr val="374151"/>
                </a:solidFill>
                <a:effectLst/>
                <a:latin typeface="Roboto" panose="02000000000000000000" pitchFamily="2" charset="0"/>
              </a:rPr>
              <a:t>Water spray bottle (optional)</a:t>
            </a:r>
          </a:p>
          <a:p>
            <a:pPr rtl="0">
              <a:spcBef>
                <a:spcPts val="1500"/>
              </a:spcBef>
              <a:spcAft>
                <a:spcPts val="1500"/>
              </a:spcAft>
            </a:pPr>
            <a:r>
              <a:rPr lang="en-US" sz="1200" b="1" i="0" u="none" strike="noStrike" dirty="0">
                <a:solidFill>
                  <a:srgbClr val="374151"/>
                </a:solidFill>
                <a:effectLst/>
                <a:latin typeface="Roboto" panose="02000000000000000000" pitchFamily="2" charset="0"/>
              </a:rPr>
              <a:t>Steps</a:t>
            </a:r>
            <a:r>
              <a:rPr lang="en-US" sz="1200" b="0" i="0" u="none" strike="noStrike" dirty="0">
                <a:solidFill>
                  <a:srgbClr val="374151"/>
                </a:solidFill>
                <a:effectLst/>
                <a:latin typeface="Roboto" panose="02000000000000000000" pitchFamily="2" charset="0"/>
              </a:rPr>
              <a:t>:</a:t>
            </a:r>
            <a:endParaRPr lang="en-US" b="0" dirty="0">
              <a:effectLst/>
            </a:endParaRPr>
          </a:p>
          <a:p>
            <a:pPr rtl="0" fontAlgn="base">
              <a:spcBef>
                <a:spcPts val="1500"/>
              </a:spcBef>
              <a:spcAft>
                <a:spcPts val="0"/>
              </a:spcAft>
              <a:buFont typeface="Arial" panose="020B0604020202020204" pitchFamily="34" charset="0"/>
              <a:buChar char="•"/>
            </a:pPr>
            <a:r>
              <a:rPr lang="en-US" sz="1200" b="1" i="0" u="none" strike="noStrike" dirty="0">
                <a:solidFill>
                  <a:srgbClr val="374151"/>
                </a:solidFill>
                <a:effectLst/>
                <a:latin typeface="Roboto" panose="02000000000000000000" pitchFamily="2" charset="0"/>
              </a:rPr>
              <a:t>Fill the Tray</a:t>
            </a:r>
            <a:r>
              <a:rPr lang="en-US" sz="1200" b="0" i="0" u="none" strike="noStrike" dirty="0">
                <a:solidFill>
                  <a:srgbClr val="374151"/>
                </a:solidFill>
                <a:effectLst/>
                <a:latin typeface="Roboto" panose="02000000000000000000" pitchFamily="2" charset="0"/>
              </a:rPr>
              <a:t>: Spread a layer of flour evenly in the tray. This represents the Earth's mantle.</a:t>
            </a:r>
          </a:p>
          <a:p>
            <a:pPr rtl="0" fontAlgn="base">
              <a:spcBef>
                <a:spcPts val="0"/>
              </a:spcBef>
              <a:spcAft>
                <a:spcPts val="0"/>
              </a:spcAft>
              <a:buFont typeface="Arial" panose="020B0604020202020204" pitchFamily="34" charset="0"/>
              <a:buChar char="•"/>
            </a:pPr>
            <a:r>
              <a:rPr lang="en-US" sz="1200" b="1" i="0" u="none" strike="noStrike" dirty="0">
                <a:solidFill>
                  <a:srgbClr val="374151"/>
                </a:solidFill>
                <a:effectLst/>
                <a:latin typeface="Roboto" panose="02000000000000000000" pitchFamily="2" charset="0"/>
              </a:rPr>
              <a:t>Place the Crackers/Cardboard</a:t>
            </a:r>
            <a:r>
              <a:rPr lang="en-US" sz="1200" b="0" i="0" u="none" strike="noStrike" dirty="0">
                <a:solidFill>
                  <a:srgbClr val="374151"/>
                </a:solidFill>
                <a:effectLst/>
                <a:latin typeface="Roboto" panose="02000000000000000000" pitchFamily="2" charset="0"/>
              </a:rPr>
              <a:t>: Lay the crackers or pieces of cardboard on top of the flour. These represent the tectonic plates. Arrange them so they're touching each other like puzzle pieces.</a:t>
            </a:r>
          </a:p>
          <a:p>
            <a:pPr rtl="0" fontAlgn="base">
              <a:spcBef>
                <a:spcPts val="0"/>
              </a:spcBef>
              <a:spcAft>
                <a:spcPts val="0"/>
              </a:spcAft>
              <a:buFont typeface="Arial" panose="020B0604020202020204" pitchFamily="34" charset="0"/>
              <a:buChar char="•"/>
            </a:pPr>
            <a:r>
              <a:rPr lang="en-US" sz="1200" b="1" i="0" u="none" strike="noStrike" dirty="0">
                <a:solidFill>
                  <a:srgbClr val="374151"/>
                </a:solidFill>
                <a:effectLst/>
                <a:latin typeface="Roboto" panose="02000000000000000000" pitchFamily="2" charset="0"/>
              </a:rPr>
              <a:t>Demonstrate Plate Movement</a:t>
            </a:r>
            <a:r>
              <a:rPr lang="en-US" sz="1200" b="0" i="0" u="none" strike="noStrike" dirty="0">
                <a:solidFill>
                  <a:srgbClr val="374151"/>
                </a:solidFill>
                <a:effectLst/>
                <a:latin typeface="Roboto" panose="02000000000000000000" pitchFamily="2" charset="0"/>
              </a:rPr>
              <a:t>:</a:t>
            </a:r>
          </a:p>
          <a:p>
            <a:pPr marL="742950" lvl="1" indent="-285750" rtl="0" fontAlgn="base">
              <a:spcBef>
                <a:spcPts val="0"/>
              </a:spcBef>
              <a:spcAft>
                <a:spcPts val="0"/>
              </a:spcAft>
              <a:buFont typeface="Arial" panose="020B0604020202020204" pitchFamily="34" charset="0"/>
              <a:buChar char="•"/>
            </a:pPr>
            <a:r>
              <a:rPr lang="en-US" sz="1200" b="1" i="0" u="none" strike="noStrike" dirty="0">
                <a:solidFill>
                  <a:srgbClr val="374151"/>
                </a:solidFill>
                <a:effectLst/>
                <a:latin typeface="Roboto" panose="02000000000000000000" pitchFamily="2" charset="0"/>
              </a:rPr>
              <a:t>Divergent Boundary</a:t>
            </a:r>
            <a:r>
              <a:rPr lang="en-US" sz="1200" b="0" i="0" u="none" strike="noStrike" dirty="0">
                <a:solidFill>
                  <a:srgbClr val="374151"/>
                </a:solidFill>
                <a:effectLst/>
                <a:latin typeface="Roboto" panose="02000000000000000000" pitchFamily="2" charset="0"/>
              </a:rPr>
              <a:t>: Slowly move two crackers apart from each other to show how new crust is formed, like the mid-Atlantic Ridge.</a:t>
            </a:r>
          </a:p>
          <a:p>
            <a:pPr marL="742950" lvl="1" indent="-285750" rtl="0" fontAlgn="base">
              <a:spcBef>
                <a:spcPts val="0"/>
              </a:spcBef>
              <a:spcAft>
                <a:spcPts val="0"/>
              </a:spcAft>
              <a:buFont typeface="Arial" panose="020B0604020202020204" pitchFamily="34" charset="0"/>
              <a:buChar char="•"/>
            </a:pPr>
            <a:r>
              <a:rPr lang="en-US" sz="1200" b="1" i="0" u="none" strike="noStrike" dirty="0">
                <a:solidFill>
                  <a:srgbClr val="374151"/>
                </a:solidFill>
                <a:effectLst/>
                <a:latin typeface="Roboto" panose="02000000000000000000" pitchFamily="2" charset="0"/>
              </a:rPr>
              <a:t>Convergent Boundary</a:t>
            </a:r>
            <a:r>
              <a:rPr lang="en-US" sz="1200" b="0" i="0" u="none" strike="noStrike" dirty="0">
                <a:solidFill>
                  <a:srgbClr val="374151"/>
                </a:solidFill>
                <a:effectLst/>
                <a:latin typeface="Roboto" panose="02000000000000000000" pitchFamily="2" charset="0"/>
              </a:rPr>
              <a:t>: Push two crackers towards each other until one slides under the other, demonstrating subduction zones and mountain building.</a:t>
            </a:r>
          </a:p>
          <a:p>
            <a:pPr marL="742950" lvl="1" indent="-285750" rtl="0" fontAlgn="base">
              <a:spcBef>
                <a:spcPts val="0"/>
              </a:spcBef>
              <a:spcAft>
                <a:spcPts val="0"/>
              </a:spcAft>
              <a:buFont typeface="Arial" panose="020B0604020202020204" pitchFamily="34" charset="0"/>
              <a:buChar char="•"/>
            </a:pPr>
            <a:r>
              <a:rPr lang="en-US" sz="1200" b="1" i="0" u="none" strike="noStrike" dirty="0">
                <a:solidFill>
                  <a:srgbClr val="374151"/>
                </a:solidFill>
                <a:effectLst/>
                <a:latin typeface="Roboto" panose="02000000000000000000" pitchFamily="2" charset="0"/>
              </a:rPr>
              <a:t>Transform Boundary</a:t>
            </a:r>
            <a:r>
              <a:rPr lang="en-US" sz="1200" b="0" i="0" u="none" strike="noStrike" dirty="0">
                <a:solidFill>
                  <a:srgbClr val="374151"/>
                </a:solidFill>
                <a:effectLst/>
                <a:latin typeface="Roboto" panose="02000000000000000000" pitchFamily="2" charset="0"/>
              </a:rPr>
              <a:t>: Slide two crackers past each other to simulate a transform boundary like the San Andreas Fault.</a:t>
            </a:r>
          </a:p>
          <a:p>
            <a:pPr rtl="0" fontAlgn="base">
              <a:spcBef>
                <a:spcPts val="0"/>
              </a:spcBef>
              <a:spcAft>
                <a:spcPts val="0"/>
              </a:spcAft>
              <a:buFont typeface="Arial" panose="020B0604020202020204" pitchFamily="34" charset="0"/>
              <a:buChar char="•"/>
            </a:pPr>
            <a:r>
              <a:rPr lang="en-US" sz="1200" b="1" i="0" u="none" strike="noStrike" dirty="0">
                <a:solidFill>
                  <a:srgbClr val="374151"/>
                </a:solidFill>
                <a:effectLst/>
                <a:latin typeface="Roboto" panose="02000000000000000000" pitchFamily="2" charset="0"/>
              </a:rPr>
              <a:t>Observe and Discuss</a:t>
            </a:r>
            <a:r>
              <a:rPr lang="en-US" sz="1200" b="0" i="0" u="none" strike="noStrike" dirty="0">
                <a:solidFill>
                  <a:srgbClr val="374151"/>
                </a:solidFill>
                <a:effectLst/>
                <a:latin typeface="Roboto" panose="02000000000000000000" pitchFamily="2" charset="0"/>
              </a:rPr>
              <a:t>: As you move the crackers, the flour underneath may billow up or shift, simulating mantle movement. Discuss how these movements relate to earthquakes, volcanic activity, and mountain formation.</a:t>
            </a:r>
          </a:p>
          <a:p>
            <a:pPr rtl="0" fontAlgn="base">
              <a:spcBef>
                <a:spcPts val="0"/>
              </a:spcBef>
              <a:spcAft>
                <a:spcPts val="1500"/>
              </a:spcAft>
              <a:buFont typeface="Arial" panose="020B0604020202020204" pitchFamily="34" charset="0"/>
              <a:buChar char="•"/>
            </a:pPr>
            <a:r>
              <a:rPr lang="en-US" sz="1200" b="1" i="0" u="none" strike="noStrike" dirty="0">
                <a:solidFill>
                  <a:srgbClr val="374151"/>
                </a:solidFill>
                <a:effectLst/>
                <a:latin typeface="Roboto" panose="02000000000000000000" pitchFamily="2" charset="0"/>
              </a:rPr>
              <a:t>Optional Water Spray</a:t>
            </a:r>
            <a:r>
              <a:rPr lang="en-US" sz="1200" b="0" i="0" u="none" strike="noStrike" dirty="0">
                <a:solidFill>
                  <a:srgbClr val="374151"/>
                </a:solidFill>
                <a:effectLst/>
                <a:latin typeface="Roboto" panose="02000000000000000000" pitchFamily="2" charset="0"/>
              </a:rPr>
              <a:t>: Lightly spray some areas with water to demonstrate how the addition of water (simulating the ocean) can affect the movement and interaction of plates.</a:t>
            </a:r>
          </a:p>
          <a:p>
            <a:pPr rtl="0">
              <a:spcBef>
                <a:spcPts val="1500"/>
              </a:spcBef>
              <a:spcAft>
                <a:spcPts val="0"/>
              </a:spcAft>
            </a:pPr>
            <a:r>
              <a:rPr lang="en-US" sz="1200" b="0" i="0" u="none" strike="noStrike" dirty="0">
                <a:solidFill>
                  <a:srgbClr val="374151"/>
                </a:solidFill>
                <a:effectLst/>
                <a:latin typeface="Roboto" panose="02000000000000000000" pitchFamily="2" charset="0"/>
              </a:rPr>
              <a:t>This hands-on demonstration allows students to visually and physically grasp the concept of tectonic plate movement and its consequences, making the learning experience more engaging and memorable.</a:t>
            </a:r>
            <a:endParaRPr lang="en-US" b="0" dirty="0">
              <a:effectLst/>
            </a:endParaRPr>
          </a:p>
          <a:p>
            <a:pPr rtl="0">
              <a:spcBef>
                <a:spcPts val="0"/>
              </a:spcBef>
              <a:spcAft>
                <a:spcPts val="1500"/>
              </a:spcAft>
            </a:pPr>
            <a:r>
              <a:rPr lang="en-US" sz="1200" b="0" i="0" u="none" strike="noStrike" dirty="0">
                <a:solidFill>
                  <a:srgbClr val="374151"/>
                </a:solidFill>
                <a:effectLst/>
                <a:latin typeface="Roboto" panose="02000000000000000000" pitchFamily="2" charset="0"/>
              </a:rPr>
              <a:t>Based on a</a:t>
            </a:r>
            <a:r>
              <a:rPr lang="en-US" sz="1200" b="0" i="0" u="none" strike="noStrike" dirty="0">
                <a:solidFill>
                  <a:srgbClr val="374151"/>
                </a:solidFill>
                <a:effectLst/>
                <a:latin typeface="Roboto" panose="02000000000000000000" pitchFamily="2" charset="0"/>
                <a:hlinkClick r:id="rId3"/>
              </a:rPr>
              <a:t> </a:t>
            </a:r>
            <a:r>
              <a:rPr lang="en-US" sz="1200" b="0" i="0" u="none" strike="noStrike" dirty="0">
                <a:solidFill>
                  <a:srgbClr val="1155CC"/>
                </a:solidFill>
                <a:effectLst/>
                <a:latin typeface="Roboto" panose="02000000000000000000" pitchFamily="2" charset="0"/>
                <a:hlinkClick r:id="rId3"/>
              </a:rPr>
              <a:t>quick search</a:t>
            </a:r>
            <a:r>
              <a:rPr lang="en-US" sz="1200" b="0" i="0" u="none" strike="noStrike" dirty="0">
                <a:solidFill>
                  <a:srgbClr val="374151"/>
                </a:solidFill>
                <a:effectLst/>
                <a:latin typeface="Roboto" panose="02000000000000000000" pitchFamily="2" charset="0"/>
              </a:rPr>
              <a:t>, here's what I discovered.</a:t>
            </a:r>
            <a:endParaRPr lang="en-US" b="0" dirty="0">
              <a:effectLst/>
            </a:endParaRPr>
          </a:p>
          <a:p>
            <a:br>
              <a:rPr lang="en-US" dirty="0"/>
            </a:br>
            <a:endParaRPr dirty="0"/>
          </a:p>
        </p:txBody>
      </p:sp>
      <p:sp>
        <p:nvSpPr>
          <p:cNvPr id="836" name="Google Shape;836;g28d0a459bb7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4046727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5e11802ac4_0_7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g25e11802ac4_0_7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28600" indent="0" rtl="0" fontAlgn="base">
              <a:spcBef>
                <a:spcPts val="1500"/>
              </a:spcBef>
              <a:spcAft>
                <a:spcPts val="1500"/>
              </a:spcAft>
              <a:buFont typeface="Arial" panose="020B0604020202020204" pitchFamily="34" charset="0"/>
              <a:buNone/>
            </a:pPr>
            <a:r>
              <a:rPr lang="en-US" sz="1800" b="0" i="0" u="none" strike="noStrike" dirty="0">
                <a:solidFill>
                  <a:srgbClr val="374151"/>
                </a:solidFill>
                <a:effectLst/>
                <a:latin typeface="Roboto" panose="02000000000000000000" pitchFamily="2" charset="0"/>
              </a:rPr>
              <a:t>Fault lines, such as the San Andreas Fault in California, are often confused with tectonic plate boundaries. While they are related (fault lines often occur at plate boundaries), they are not plates themselves but fractures in the Earth's crust where plates have slipped past each other.</a:t>
            </a:r>
          </a:p>
        </p:txBody>
      </p:sp>
      <p:sp>
        <p:nvSpPr>
          <p:cNvPr id="470" name="Google Shape;470;g25e11802ac4_0_7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79" name="Google Shape;479;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Why are continents and landslides not examples of tectonic plates?</a:t>
            </a:r>
            <a:endParaRPr b="0"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[Continents are not examples of tectonic plates. </a:t>
            </a: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Continents are large landmasses, while tectonic plates can consist of both oceanic and continental crust. Fault lines are not examples of tectonic plates. Fault lines are fractures in the Earth's crust where plates have slipped past each other</a:t>
            </a:r>
            <a:r>
              <a:rPr lang="en-US" dirty="0"/>
              <a:t>]</a:t>
            </a:r>
            <a:endParaRPr dirty="0"/>
          </a:p>
        </p:txBody>
      </p:sp>
      <p:sp>
        <p:nvSpPr>
          <p:cNvPr id="485" name="Google Shape;485;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497" name="Google Shape;497;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a5a1442303_0_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2a5a1442303_0_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Tectonic plates are huge pieces of the Earth’s surface that fit together like a puzzle an d move very slowly over time.</a:t>
            </a:r>
            <a:endParaRPr>
              <a:latin typeface="Calibri"/>
              <a:ea typeface="Calibri"/>
              <a:cs typeface="Calibri"/>
              <a:sym typeface="Calibri"/>
            </a:endParaRPr>
          </a:p>
        </p:txBody>
      </p:sp>
      <p:sp>
        <p:nvSpPr>
          <p:cNvPr id="229" name="Google Shape;229;g2a5a1442303_0_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extLst>
      <p:ext uri="{BB962C8B-B14F-4D97-AF65-F5344CB8AC3E}">
        <p14:creationId xmlns:p14="http://schemas.microsoft.com/office/powerpoint/2010/main" val="17898243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lang="en-US" b="1"/>
              <a:t>earthquake</a:t>
            </a:r>
            <a:r>
              <a:rPr lang="en-US">
                <a:solidFill>
                  <a:srgbClr val="242424"/>
                </a:solidFill>
              </a:rPr>
              <a:t>. </a:t>
            </a:r>
            <a:endParaRPr/>
          </a:p>
        </p:txBody>
      </p:sp>
      <p:sp>
        <p:nvSpPr>
          <p:cNvPr id="512" name="Google Shape;512;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To complete the Frayer model,</a:t>
            </a:r>
            <a:r>
              <a:rPr lang="en-US" dirty="0">
                <a:solidFill>
                  <a:srgbClr val="242424"/>
                </a:solidFill>
              </a:rPr>
              <a:t> we will choose from four choices the correct picture, definition, example, and response to the question, “How do </a:t>
            </a:r>
            <a:r>
              <a:rPr lang="en-US" b="1" dirty="0">
                <a:solidFill>
                  <a:srgbClr val="242424"/>
                </a:solidFill>
              </a:rPr>
              <a:t>tectonic plates </a:t>
            </a:r>
            <a:r>
              <a:rPr lang="en-US" dirty="0">
                <a:solidFill>
                  <a:srgbClr val="242424"/>
                </a:solidFill>
              </a:rPr>
              <a:t>impact my life?”</a:t>
            </a:r>
            <a:r>
              <a:rPr lang="en-US" dirty="0">
                <a:solidFill>
                  <a:schemeClr val="dk1"/>
                </a:solidFill>
              </a:rPr>
              <a:t> </a:t>
            </a:r>
            <a:r>
              <a:rPr lang="en-US" dirty="0">
                <a:solidFill>
                  <a:srgbClr val="242424"/>
                </a:solidFill>
              </a:rPr>
              <a:t>Select the best response for each question </a:t>
            </a:r>
            <a:r>
              <a:rPr lang="en-US" dirty="0">
                <a:solidFill>
                  <a:schemeClr val="dk1"/>
                </a:solidFill>
              </a:rPr>
              <a:t>using the information you just learned. As </a:t>
            </a:r>
            <a:r>
              <a:rPr lang="en-US" dirty="0"/>
              <a:t>we </a:t>
            </a:r>
            <a:r>
              <a:rPr lang="en-US" dirty="0">
                <a:solidFill>
                  <a:schemeClr val="dk1"/>
                </a:solidFill>
              </a:rPr>
              <a:t>select responses, </a:t>
            </a:r>
            <a:r>
              <a:rPr lang="en-US" dirty="0"/>
              <a:t>we</a:t>
            </a:r>
            <a:r>
              <a:rPr lang="en-US" dirty="0">
                <a:solidFill>
                  <a:schemeClr val="dk1"/>
                </a:solidFill>
              </a:rPr>
              <a:t> will see how this model looks filled in for the term</a:t>
            </a:r>
            <a:r>
              <a:rPr lang="en-US" dirty="0"/>
              <a:t> </a:t>
            </a:r>
            <a:r>
              <a:rPr lang="en-US" b="1" dirty="0"/>
              <a:t>tectonic plates.</a:t>
            </a:r>
            <a:endParaRPr dirty="0">
              <a:solidFill>
                <a:schemeClr val="dk1"/>
              </a:solidFill>
            </a:endParaRPr>
          </a:p>
        </p:txBody>
      </p:sp>
      <p:sp>
        <p:nvSpPr>
          <p:cNvPr id="523" name="Google Shape;523;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5e11802ac4_0_1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g25e11802ac4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Choose the one correct picture of</a:t>
            </a:r>
            <a:r>
              <a:rPr lang="en-US" dirty="0"/>
              <a:t> </a:t>
            </a:r>
            <a:r>
              <a:rPr lang="en-US" b="1" dirty="0"/>
              <a:t>tectonic plates </a:t>
            </a:r>
            <a:r>
              <a:rPr lang="en-US" sz="1200" dirty="0">
                <a:solidFill>
                  <a:schemeClr val="dk1"/>
                </a:solidFill>
              </a:rPr>
              <a:t>from these four choices</a:t>
            </a:r>
            <a:r>
              <a:rPr lang="en-US" dirty="0"/>
              <a:t>.</a:t>
            </a:r>
            <a:endParaRPr dirty="0"/>
          </a:p>
        </p:txBody>
      </p:sp>
      <p:sp>
        <p:nvSpPr>
          <p:cNvPr id="545" name="Google Shape;545;g25e11802ac4_0_19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5e11802ac4_0_1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g25e11802ac4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a:t>This is the picture that shows the </a:t>
            </a:r>
            <a:r>
              <a:rPr lang="en-US" b="1" dirty="0"/>
              <a:t>tectonic plates.</a:t>
            </a:r>
            <a:endParaRPr lang="en-US" dirty="0"/>
          </a:p>
        </p:txBody>
      </p:sp>
      <p:sp>
        <p:nvSpPr>
          <p:cNvPr id="545" name="Google Shape;545;g25e11802ac4_0_19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0371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Here is the Frayer model filled in with a picture of </a:t>
            </a:r>
            <a:r>
              <a:rPr lang="en-US" b="1" dirty="0"/>
              <a:t>tectonic plates.</a:t>
            </a:r>
            <a:endParaRPr lang="en-US" dirty="0">
              <a:solidFill>
                <a:schemeClr val="dk1"/>
              </a:solidFill>
            </a:endParaRPr>
          </a:p>
        </p:txBody>
      </p:sp>
      <p:sp>
        <p:nvSpPr>
          <p:cNvPr id="523" name="Google Shape;523;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3789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215" name="Google Shape;215;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Choose the one correct definition of </a:t>
            </a:r>
            <a:r>
              <a:rPr lang="en-US" b="1" dirty="0"/>
              <a:t>tectonic plates </a:t>
            </a:r>
            <a:r>
              <a:rPr lang="en-US" sz="1200" dirty="0">
                <a:solidFill>
                  <a:schemeClr val="dk1"/>
                </a:solidFill>
              </a:rPr>
              <a:t>from these four choices.</a:t>
            </a:r>
            <a:endParaRPr sz="1200" dirty="0">
              <a:solidFill>
                <a:schemeClr val="dk1"/>
              </a:solidFill>
            </a:endParaRPr>
          </a:p>
        </p:txBody>
      </p:sp>
      <p:sp>
        <p:nvSpPr>
          <p:cNvPr id="609" name="Google Shape;609;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dirty="0">
                <a:solidFill>
                  <a:schemeClr val="dk1"/>
                </a:solidFill>
                <a:highlight>
                  <a:srgbClr val="FFFFFF"/>
                </a:highlight>
                <a:latin typeface="Helvetica Neue Light"/>
                <a:ea typeface="Helvetica Neue Light"/>
                <a:cs typeface="Helvetica Neue Light"/>
                <a:sym typeface="Helvetica Neue Light"/>
              </a:rPr>
              <a:t>Huge pieces of the Earth's surface that fit together like a puzzle and move very slowly over time</a:t>
            </a:r>
            <a:r>
              <a:rPr lang="en-US" dirty="0"/>
              <a:t>” is correct! This is the definition of </a:t>
            </a:r>
            <a:r>
              <a:rPr lang="en-US" b="1" dirty="0"/>
              <a:t>tectonic plates</a:t>
            </a:r>
            <a:r>
              <a:rPr lang="en-US" dirty="0"/>
              <a:t>.</a:t>
            </a:r>
            <a:endParaRPr lang="en-US" sz="1200" dirty="0">
              <a:solidFill>
                <a:schemeClr val="dk1"/>
              </a:solidFill>
            </a:endParaRPr>
          </a:p>
        </p:txBody>
      </p:sp>
      <p:sp>
        <p:nvSpPr>
          <p:cNvPr id="609" name="Google Shape;609;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74882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and the definition filled in for </a:t>
            </a:r>
            <a:r>
              <a:rPr lang="en-US" b="1" dirty="0"/>
              <a:t>tectonic plates: </a:t>
            </a:r>
            <a:r>
              <a:rPr lang="en-US" sz="1200" dirty="0">
                <a:solidFill>
                  <a:schemeClr val="dk1"/>
                </a:solidFill>
                <a:highlight>
                  <a:srgbClr val="FFFFFF"/>
                </a:highlight>
                <a:latin typeface="Helvetica Neue Light"/>
                <a:ea typeface="Helvetica Neue Light"/>
                <a:cs typeface="Helvetica Neue Light"/>
                <a:sym typeface="Helvetica Neue Light"/>
              </a:rPr>
              <a:t>Huge pieces of the Earth's surface that fit together like a puzzle and move very slowly over time</a:t>
            </a:r>
            <a:endParaRPr lang="en-US" sz="1200" b="0" i="0" u="none" strike="noStrike" cap="none" dirty="0">
              <a:solidFill>
                <a:srgbClr val="000000"/>
              </a:solidFill>
              <a:latin typeface="Helvetica Neue Light"/>
              <a:ea typeface="Helvetica Neue Light"/>
              <a:cs typeface="Helvetica Neue Light"/>
              <a:sym typeface="Helvetica Neue Light"/>
            </a:endParaRPr>
          </a:p>
          <a:p>
            <a:pPr marL="0" lvl="0" indent="0" algn="l" rtl="0">
              <a:lnSpc>
                <a:spcPct val="100000"/>
              </a:lnSpc>
              <a:spcBef>
                <a:spcPts val="0"/>
              </a:spcBef>
              <a:spcAft>
                <a:spcPts val="0"/>
              </a:spcAft>
              <a:buClr>
                <a:schemeClr val="dk1"/>
              </a:buClr>
              <a:buSzPts val="1400"/>
              <a:buFont typeface="Arial"/>
              <a:buNone/>
            </a:pPr>
            <a:endParaRPr lang="en-US" dirty="0">
              <a:solidFill>
                <a:schemeClr val="dk1"/>
              </a:solidFill>
            </a:endParaRPr>
          </a:p>
        </p:txBody>
      </p:sp>
      <p:sp>
        <p:nvSpPr>
          <p:cNvPr id="523" name="Google Shape;523;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61414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example of </a:t>
            </a:r>
            <a:r>
              <a:rPr lang="en-US" sz="1200" b="1" dirty="0">
                <a:solidFill>
                  <a:schemeClr val="dk1"/>
                </a:solidFill>
                <a:latin typeface="Calibri"/>
                <a:ea typeface="Calibri"/>
                <a:cs typeface="Calibri"/>
                <a:sym typeface="Calibri"/>
              </a:rPr>
              <a:t>tectonic plates </a:t>
            </a:r>
            <a:r>
              <a:rPr lang="en-US" sz="1200" dirty="0">
                <a:solidFill>
                  <a:schemeClr val="dk1"/>
                </a:solidFill>
                <a:latin typeface="Calibri"/>
                <a:ea typeface="Calibri"/>
                <a:cs typeface="Calibri"/>
                <a:sym typeface="Calibri"/>
              </a:rPr>
              <a:t>from these four choices. </a:t>
            </a:r>
            <a:endParaRPr sz="1200" dirty="0">
              <a:solidFill>
                <a:schemeClr val="dk1"/>
              </a:solidFill>
            </a:endParaRPr>
          </a:p>
        </p:txBody>
      </p:sp>
      <p:sp>
        <p:nvSpPr>
          <p:cNvPr id="676" name="Google Shape;676;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“North American Plate” is correct! </a:t>
            </a:r>
            <a:r>
              <a:rPr lang="en-US" sz="1800" b="0" i="0" u="none" strike="noStrike" dirty="0">
                <a:solidFill>
                  <a:srgbClr val="000000"/>
                </a:solidFill>
                <a:effectLst/>
                <a:latin typeface="Roboto" panose="02000000000000000000" pitchFamily="2" charset="0"/>
              </a:rPr>
              <a:t>This plate covers North America and parts of the Atlantic Ocean. It includes the eastern part of the United States and extends to parts of Siberia in Russia and is </a:t>
            </a:r>
            <a:r>
              <a:rPr lang="en-US" dirty="0"/>
              <a:t>an example of a </a:t>
            </a:r>
            <a:r>
              <a:rPr lang="en-US" b="1" dirty="0"/>
              <a:t>tectonic plate.</a:t>
            </a:r>
            <a:endParaRPr lang="en-US" sz="1200" dirty="0">
              <a:solidFill>
                <a:schemeClr val="dk1"/>
              </a:solidFill>
            </a:endParaRPr>
          </a:p>
        </p:txBody>
      </p:sp>
      <p:sp>
        <p:nvSpPr>
          <p:cNvPr id="676" name="Google Shape;676;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2743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000000"/>
              </a:buClr>
              <a:buSzPts val="2400"/>
              <a:buFont typeface="Arial"/>
              <a:buNone/>
            </a:pPr>
            <a:r>
              <a:rPr lang="en-US" sz="1200" dirty="0"/>
              <a:t>Here is the Frayer Model with a picture, definition, and an example of a </a:t>
            </a:r>
            <a:r>
              <a:rPr lang="en-US" sz="1200" b="1" dirty="0"/>
              <a:t>tectonic plate</a:t>
            </a:r>
            <a:r>
              <a:rPr lang="en-US" sz="1200" dirty="0"/>
              <a:t>: </a:t>
            </a:r>
            <a:r>
              <a:rPr lang="en-US" sz="1200" dirty="0">
                <a:solidFill>
                  <a:srgbClr val="43464D"/>
                </a:solidFill>
                <a:latin typeface="Helvetica Neue Light"/>
                <a:ea typeface="Helvetica Neue Light"/>
                <a:cs typeface="Helvetica Neue Light"/>
                <a:sym typeface="Helvetica Neue Light"/>
              </a:rPr>
              <a:t>North American Plate</a:t>
            </a:r>
            <a:endParaRPr lang="en-US" sz="1200" b="0" i="0" u="none" strike="noStrike" cap="none" dirty="0">
              <a:solidFill>
                <a:srgbClr val="000000"/>
              </a:solidFill>
              <a:latin typeface="Helvetica Neue Light"/>
              <a:ea typeface="Helvetica Neue Light"/>
              <a:cs typeface="Helvetica Neue Light"/>
              <a:sym typeface="Helvetica Neue Light"/>
            </a:endParaRPr>
          </a:p>
        </p:txBody>
      </p:sp>
      <p:sp>
        <p:nvSpPr>
          <p:cNvPr id="523" name="Google Shape;523;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58182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 </a:t>
            </a:r>
            <a:r>
              <a:rPr lang="en-US" b="1"/>
              <a:t>earthquakes </a:t>
            </a:r>
            <a:r>
              <a:rPr lang="en-US"/>
              <a:t>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744" name="Google Shape;744;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dirty="0"/>
              <a:t>“</a:t>
            </a:r>
            <a:r>
              <a:rPr lang="en-US" sz="1200" dirty="0">
                <a:solidFill>
                  <a:srgbClr val="434343"/>
                </a:solidFill>
                <a:latin typeface="Helvetica Neue Light"/>
                <a:ea typeface="Helvetica Neue Light"/>
                <a:cs typeface="Helvetica Neue Light"/>
                <a:sym typeface="Helvetica Neue Light"/>
              </a:rPr>
              <a:t>Tectonic plates moving form mountains and cause earthquakes, which can affect where and how we live. Their movements also create natural wonders like volcanoes and ocean trenches that we can explore and learn about</a:t>
            </a:r>
            <a:r>
              <a:rPr lang="en-US" sz="1200" dirty="0"/>
              <a:t>.” That is correct! This is an example of how </a:t>
            </a:r>
            <a:r>
              <a:rPr lang="en-US" sz="1200" b="1" dirty="0"/>
              <a:t>tectonic plates </a:t>
            </a:r>
            <a:r>
              <a:rPr lang="en-US" sz="1200" dirty="0"/>
              <a:t>impact your life.</a:t>
            </a:r>
          </a:p>
        </p:txBody>
      </p:sp>
      <p:sp>
        <p:nvSpPr>
          <p:cNvPr id="744" name="Google Shape;744;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03304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rPr>
              <a:t>Here is the Frayer Model with a picture, definition, example, and a correct response to “how d</a:t>
            </a:r>
            <a:r>
              <a:rPr lang="en-US" sz="1200" dirty="0"/>
              <a:t>o </a:t>
            </a:r>
            <a:r>
              <a:rPr lang="en-US" sz="1200" b="1" dirty="0"/>
              <a:t>tectonic plates</a:t>
            </a:r>
            <a:r>
              <a:rPr lang="en-US" sz="1200" b="1" dirty="0">
                <a:solidFill>
                  <a:schemeClr val="dk1"/>
                </a:solidFill>
              </a:rPr>
              <a:t> </a:t>
            </a:r>
            <a:r>
              <a:rPr lang="en-US" sz="1200" dirty="0">
                <a:solidFill>
                  <a:schemeClr val="dk1"/>
                </a:solidFill>
              </a:rPr>
              <a:t>impact my life?”: </a:t>
            </a:r>
            <a:r>
              <a:rPr lang="en-US" sz="1200" dirty="0">
                <a:solidFill>
                  <a:srgbClr val="434343"/>
                </a:solidFill>
                <a:latin typeface="Helvetica Neue Light"/>
                <a:ea typeface="Helvetica Neue Light"/>
                <a:cs typeface="Helvetica Neue Light"/>
                <a:sym typeface="Helvetica Neue Light"/>
              </a:rPr>
              <a:t>Tectonic plates moving form mountains and cause earthquakes, which can affect where and how we live. Their movements also create natural wonders like volcanoes and ocean trenches that we can explore and learn about.</a:t>
            </a:r>
            <a:endParaRPr lang="en-US" sz="1200" b="0" i="0" u="none" strike="noStrike" cap="none" dirty="0">
              <a:solidFill>
                <a:srgbClr val="434343"/>
              </a:solidFill>
              <a:latin typeface="Arial"/>
              <a:ea typeface="Arial"/>
              <a:cs typeface="Arial"/>
              <a:sym typeface="Arial"/>
            </a:endParaRPr>
          </a:p>
        </p:txBody>
      </p:sp>
      <p:sp>
        <p:nvSpPr>
          <p:cNvPr id="523" name="Google Shape;523;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49719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813" name="Google Shape;813;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a5a1442303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2a5a1442303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Crust is the outermost shell of the Earth</a:t>
            </a:r>
            <a:endParaRPr/>
          </a:p>
          <a:p>
            <a:pPr marL="0" lvl="0" indent="0" algn="l" rtl="0">
              <a:lnSpc>
                <a:spcPct val="100000"/>
              </a:lnSpc>
              <a:spcBef>
                <a:spcPts val="0"/>
              </a:spcBef>
              <a:spcAft>
                <a:spcPts val="0"/>
              </a:spcAft>
              <a:buSzPts val="1400"/>
              <a:buNone/>
            </a:pPr>
            <a:endParaRPr/>
          </a:p>
        </p:txBody>
      </p:sp>
      <p:sp>
        <p:nvSpPr>
          <p:cNvPr id="221" name="Google Shape;221;g2a5a1442303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a5a1442303_0_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2a5a1442303_0_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Tectonic plates are huge pieces of the Earth’s surface that fit together like a puzzle an d move very slowly over time.</a:t>
            </a:r>
            <a:endParaRPr>
              <a:latin typeface="Calibri"/>
              <a:ea typeface="Calibri"/>
              <a:cs typeface="Calibri"/>
              <a:sym typeface="Calibri"/>
            </a:endParaRPr>
          </a:p>
        </p:txBody>
      </p:sp>
      <p:sp>
        <p:nvSpPr>
          <p:cNvPr id="229" name="Google Shape;229;g2a5a1442303_0_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extLst>
      <p:ext uri="{BB962C8B-B14F-4D97-AF65-F5344CB8AC3E}">
        <p14:creationId xmlns:p14="http://schemas.microsoft.com/office/powerpoint/2010/main" val="10462179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28c7b7e697c_0_2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7" name="Google Shape;827;g28c7b7e697c_0_2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Let’s reflect once more on our big question. Our “big question” is:</a:t>
            </a:r>
            <a:r>
              <a:rPr lang="en-US" b="1" dirty="0"/>
              <a:t>  </a:t>
            </a:r>
            <a:r>
              <a:rPr lang="en-US" sz="1800" b="1" i="0" u="none" strike="noStrike" dirty="0">
                <a:solidFill>
                  <a:srgbClr val="374151"/>
                </a:solidFill>
                <a:effectLst/>
                <a:latin typeface="Roboto" panose="02000000000000000000" pitchFamily="2" charset="0"/>
              </a:rPr>
              <a:t>How would our world be different if tectonic plates didn't move?</a:t>
            </a:r>
          </a:p>
          <a:p>
            <a:pPr marL="0" lvl="0" indent="0" algn="l" rtl="0">
              <a:lnSpc>
                <a:spcPct val="100000"/>
              </a:lnSpc>
              <a:spcBef>
                <a:spcPts val="0"/>
              </a:spcBef>
              <a:spcAft>
                <a:spcPts val="0"/>
              </a:spcAft>
              <a:buClr>
                <a:schemeClr val="dk1"/>
              </a:buClr>
              <a:buSzPts val="1400"/>
              <a:buFont typeface="Arial"/>
              <a:buNone/>
            </a:pPr>
            <a:endParaRPr lang="en-US" b="1" dirty="0"/>
          </a:p>
          <a:p>
            <a:pPr marL="0" lvl="0" indent="0" algn="l" rtl="0">
              <a:lnSpc>
                <a:spcPct val="100000"/>
              </a:lnSpc>
              <a:spcBef>
                <a:spcPts val="0"/>
              </a:spcBef>
              <a:spcAft>
                <a:spcPts val="0"/>
              </a:spcAft>
              <a:buClr>
                <a:schemeClr val="dk1"/>
              </a:buClr>
              <a:buSzPts val="1400"/>
              <a:buFont typeface="Arial"/>
              <a:buNone/>
            </a:pPr>
            <a:r>
              <a:rPr lang="en-US" sz="1800" b="0" i="0" u="none" strike="noStrike" dirty="0">
                <a:solidFill>
                  <a:srgbClr val="374151"/>
                </a:solidFill>
                <a:effectLst/>
                <a:latin typeface="Roboto" panose="02000000000000000000" pitchFamily="2" charset="0"/>
              </a:rPr>
              <a:t>Think about the landscapes, natural disasters, and even the climate</a:t>
            </a:r>
            <a:endParaRPr dirty="0"/>
          </a:p>
          <a:p>
            <a:pPr marL="0" lvl="0" indent="0" algn="l" rtl="0">
              <a:lnSpc>
                <a:spcPct val="100000"/>
              </a:lnSpc>
              <a:spcBef>
                <a:spcPts val="0"/>
              </a:spcBef>
              <a:spcAft>
                <a:spcPts val="0"/>
              </a:spcAft>
              <a:buClr>
                <a:schemeClr val="dk1"/>
              </a:buClr>
              <a:buSzPts val="1400"/>
              <a:buFont typeface="Arial"/>
              <a:buNone/>
            </a:pPr>
            <a:r>
              <a:rPr lang="en-US" dirty="0"/>
              <a:t>Does anyone have any additional examples to share that haven’t been discussed yet? </a:t>
            </a:r>
            <a:endParaRPr dirty="0"/>
          </a:p>
        </p:txBody>
      </p:sp>
      <p:sp>
        <p:nvSpPr>
          <p:cNvPr id="828" name="Google Shape;828;g28c7b7e697c_0_2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28d164d3bd8_0_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g28d164d3bd8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Click the link above for a simulation to deepen your understanding of tectonic plates. In this simulation, you will </a:t>
            </a:r>
            <a:r>
              <a:rPr lang="en-US" b="1" i="0" dirty="0">
                <a:solidFill>
                  <a:srgbClr val="EEDA50"/>
                </a:solidFill>
                <a:effectLst/>
                <a:latin typeface="Alegreya Sans"/>
              </a:rPr>
              <a:t>Click</a:t>
            </a:r>
            <a:r>
              <a:rPr lang="en-US" b="0" i="0" dirty="0">
                <a:solidFill>
                  <a:srgbClr val="C0E0FF"/>
                </a:solidFill>
                <a:effectLst/>
                <a:latin typeface="Alegreya Sans"/>
              </a:rPr>
              <a:t> on an orange marker to explore a place on the map. </a:t>
            </a:r>
            <a:r>
              <a:rPr lang="en-US" b="1" i="0" dirty="0">
                <a:solidFill>
                  <a:srgbClr val="EEDA50"/>
                </a:solidFill>
                <a:effectLst/>
                <a:latin typeface="Alegreya Sans"/>
              </a:rPr>
              <a:t>Examine</a:t>
            </a:r>
            <a:r>
              <a:rPr lang="en-US" b="0" i="0" dirty="0">
                <a:solidFill>
                  <a:srgbClr val="C0E0FF"/>
                </a:solidFill>
                <a:effectLst/>
                <a:latin typeface="Alegreya Sans"/>
              </a:rPr>
              <a:t> how tectonic plates are moving there. </a:t>
            </a:r>
            <a:r>
              <a:rPr lang="en-US" b="1" i="0" dirty="0">
                <a:solidFill>
                  <a:srgbClr val="EEDA50"/>
                </a:solidFill>
                <a:effectLst/>
                <a:latin typeface="Alegreya Sans"/>
              </a:rPr>
              <a:t>Answer</a:t>
            </a:r>
            <a:r>
              <a:rPr lang="en-US" b="0" i="0" dirty="0">
                <a:solidFill>
                  <a:srgbClr val="C0E0FF"/>
                </a:solidFill>
                <a:effectLst/>
                <a:latin typeface="Alegreya Sans"/>
              </a:rPr>
              <a:t> the question and read more about it</a:t>
            </a:r>
            <a:endParaRPr dirty="0"/>
          </a:p>
        </p:txBody>
      </p:sp>
      <p:sp>
        <p:nvSpPr>
          <p:cNvPr id="846" name="Google Shape;846;g28d164d3bd8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6" name="Google Shape;856;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857" name="Google Shape;857;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2" name="Google Shape;86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fault is a long crack in the surface of the Earth.</a:t>
            </a:r>
            <a:endParaRPr/>
          </a:p>
        </p:txBody>
      </p:sp>
      <p:sp>
        <p:nvSpPr>
          <p:cNvPr id="237" name="Google Shape;237;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 </a:t>
            </a:r>
            <a:r>
              <a:rPr lang="en-US" b="1"/>
              <a:t>earthquake </a:t>
            </a:r>
            <a:r>
              <a:rPr lang="en-US"/>
              <a:t>is the sudden shaking of the ground cause by the movement of Earth’s tectonic plates.</a:t>
            </a:r>
            <a:endParaRPr/>
          </a:p>
          <a:p>
            <a:pPr marL="0" lvl="0" indent="0" algn="l" rtl="0">
              <a:lnSpc>
                <a:spcPct val="100000"/>
              </a:lnSpc>
              <a:spcBef>
                <a:spcPts val="0"/>
              </a:spcBef>
              <a:spcAft>
                <a:spcPts val="0"/>
              </a:spcAft>
              <a:buSzPts val="1400"/>
              <a:buNone/>
            </a:pPr>
            <a:endParaRPr/>
          </a:p>
        </p:txBody>
      </p:sp>
      <p:sp>
        <p:nvSpPr>
          <p:cNvPr id="309" name="Google Shape;309;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4254260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245" name="Google Shape;245;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0.pn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g"/></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45.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hyperlink" Target="https://www.amnh.org/explore/ology/earth/plates-on-the-move2/game"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6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325592" y="297175"/>
            <a:ext cx="6484572" cy="6420630"/>
            <a:chOff x="814636" y="0"/>
            <a:chExt cx="5854087" cy="6420630"/>
          </a:xfrm>
        </p:grpSpPr>
        <p:sp>
          <p:nvSpPr>
            <p:cNvPr id="102" name="Google Shape;102;p1"/>
            <p:cNvSpPr/>
            <p:nvPr/>
          </p:nvSpPr>
          <p:spPr>
            <a:xfrm rot="10800000">
              <a:off x="1480729" y="3753657"/>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99023" y="3753656"/>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dirty="0">
                  <a:solidFill>
                    <a:schemeClr val="lt1"/>
                  </a:solidFill>
                  <a:latin typeface="Calibri"/>
                  <a:ea typeface="Calibri"/>
                  <a:cs typeface="Calibri"/>
                  <a:sym typeface="Calibri"/>
                </a:rPr>
                <a:t>Vocabulary</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Student-Friendly Definition</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Examples &amp; Non-Examples</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Frayer Model</a:t>
              </a:r>
              <a:endParaRPr sz="1800" b="0" i="0" u="none" strike="noStrike" cap="none" dirty="0">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82877" y="5556630"/>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dirty="0">
                  <a:solidFill>
                    <a:schemeClr val="lt1"/>
                  </a:solidFill>
                  <a:latin typeface="Calibri"/>
                  <a:ea typeface="Calibri"/>
                  <a:cs typeface="Calibri"/>
                  <a:sym typeface="Calibri"/>
                </a:rPr>
                <a:t>Simulation/Activity</a:t>
              </a:r>
              <a:endParaRPr sz="1400" b="0" i="0" u="none" strike="noStrike" cap="none" dirty="0">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2" name="Google Shape;114;p1">
            <a:extLst>
              <a:ext uri="{FF2B5EF4-FFF2-40B4-BE49-F238E27FC236}">
                <a16:creationId xmlns:a16="http://schemas.microsoft.com/office/drawing/2014/main" id="{0090F39C-1450-A0BD-0C59-F4C554025718}"/>
              </a:ext>
            </a:extLst>
          </p:cNvPr>
          <p:cNvSpPr/>
          <p:nvPr/>
        </p:nvSpPr>
        <p:spPr>
          <a:xfrm>
            <a:off x="4452593" y="5254435"/>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15;p1">
            <a:extLst>
              <a:ext uri="{FF2B5EF4-FFF2-40B4-BE49-F238E27FC236}">
                <a16:creationId xmlns:a16="http://schemas.microsoft.com/office/drawing/2014/main" id="{B1DADD32-3BD5-3473-71EC-280529A586A0}"/>
              </a:ext>
            </a:extLst>
          </p:cNvPr>
          <p:cNvCxnSpPr/>
          <p:nvPr/>
        </p:nvCxnSpPr>
        <p:spPr>
          <a:xfrm>
            <a:off x="4588494" y="5254435"/>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16;p1">
            <a:extLst>
              <a:ext uri="{FF2B5EF4-FFF2-40B4-BE49-F238E27FC236}">
                <a16:creationId xmlns:a16="http://schemas.microsoft.com/office/drawing/2014/main" id="{71B5D812-9D84-5DAE-30A8-7A5FA375B516}"/>
              </a:ext>
            </a:extLst>
          </p:cNvPr>
          <p:cNvCxnSpPr>
            <a:stCxn id="7" idx="4"/>
            <a:endCxn id="2" idx="2"/>
          </p:cNvCxnSpPr>
          <p:nvPr/>
        </p:nvCxnSpPr>
        <p:spPr>
          <a:xfrm>
            <a:off x="4587304" y="5427726"/>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18;p1">
            <a:extLst>
              <a:ext uri="{FF2B5EF4-FFF2-40B4-BE49-F238E27FC236}">
                <a16:creationId xmlns:a16="http://schemas.microsoft.com/office/drawing/2014/main" id="{873FCBC9-77C1-1C2A-11A6-2E579E7DD386}"/>
              </a:ext>
            </a:extLst>
          </p:cNvPr>
          <p:cNvCxnSpPr/>
          <p:nvPr/>
        </p:nvCxnSpPr>
        <p:spPr>
          <a:xfrm>
            <a:off x="4452593" y="5379117"/>
            <a:ext cx="789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19;p1">
            <a:extLst>
              <a:ext uri="{FF2B5EF4-FFF2-40B4-BE49-F238E27FC236}">
                <a16:creationId xmlns:a16="http://schemas.microsoft.com/office/drawing/2014/main" id="{38B463FC-BF71-6587-2775-2FA217B930B8}"/>
              </a:ext>
            </a:extLst>
          </p:cNvPr>
          <p:cNvCxnSpPr/>
          <p:nvPr/>
        </p:nvCxnSpPr>
        <p:spPr>
          <a:xfrm>
            <a:off x="4643028" y="5377475"/>
            <a:ext cx="80400" cy="0"/>
          </a:xfrm>
          <a:prstGeom prst="straightConnector1">
            <a:avLst/>
          </a:prstGeom>
          <a:noFill/>
          <a:ln w="25400" cap="flat" cmpd="sng">
            <a:solidFill>
              <a:srgbClr val="FF932B"/>
            </a:solidFill>
            <a:prstDash val="solid"/>
            <a:round/>
            <a:headEnd type="none" w="sm" len="sm"/>
            <a:tailEnd type="none" w="sm" len="sm"/>
          </a:ln>
        </p:spPr>
      </p:cxnSp>
      <p:sp>
        <p:nvSpPr>
          <p:cNvPr id="7" name="Google Shape;117;p1">
            <a:extLst>
              <a:ext uri="{FF2B5EF4-FFF2-40B4-BE49-F238E27FC236}">
                <a16:creationId xmlns:a16="http://schemas.microsoft.com/office/drawing/2014/main" id="{E8201961-EE5F-D3C7-885D-5CDE65BED053}"/>
              </a:ext>
            </a:extLst>
          </p:cNvPr>
          <p:cNvSpPr/>
          <p:nvPr/>
        </p:nvSpPr>
        <p:spPr>
          <a:xfrm>
            <a:off x="4531654" y="5330526"/>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2a5a1442303_0_37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g2a5a1442303_0_370"/>
          <p:cNvSpPr txBox="1"/>
          <p:nvPr/>
        </p:nvSpPr>
        <p:spPr>
          <a:xfrm>
            <a:off x="983850" y="416675"/>
            <a:ext cx="77721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a:latin typeface="Calibri"/>
                <a:ea typeface="Calibri"/>
                <a:cs typeface="Calibri"/>
                <a:sym typeface="Calibri"/>
              </a:rPr>
              <a:t>The outermost shell of the Earth is called the</a:t>
            </a:r>
            <a:r>
              <a:rPr lang="en-US" sz="3500" b="0" i="0" u="none" strike="noStrike" cap="none">
                <a:solidFill>
                  <a:srgbClr val="000000"/>
                </a:solidFill>
                <a:latin typeface="Calibri"/>
                <a:ea typeface="Calibri"/>
                <a:cs typeface="Calibri"/>
                <a:sym typeface="Calibri"/>
              </a:rPr>
              <a:t>…</a:t>
            </a:r>
            <a:endParaRPr sz="3500" b="0" i="0" u="none" strike="noStrike" cap="none">
              <a:solidFill>
                <a:srgbClr val="000000"/>
              </a:solidFill>
              <a:latin typeface="Arial"/>
              <a:ea typeface="Arial"/>
              <a:cs typeface="Arial"/>
              <a:sym typeface="Arial"/>
            </a:endParaRPr>
          </a:p>
        </p:txBody>
      </p:sp>
      <p:sp>
        <p:nvSpPr>
          <p:cNvPr id="255" name="Google Shape;255;g2a5a1442303_0_370"/>
          <p:cNvSpPr txBox="1"/>
          <p:nvPr/>
        </p:nvSpPr>
        <p:spPr>
          <a:xfrm>
            <a:off x="344550" y="2755650"/>
            <a:ext cx="4319700" cy="15024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rgbClr val="000000"/>
              </a:buClr>
              <a:buSzPts val="3200"/>
              <a:buFont typeface="Arial"/>
              <a:buAutoNum type="alphaUcPeriod"/>
            </a:pPr>
            <a:r>
              <a:rPr lang="en-US" sz="3200">
                <a:latin typeface="Calibri"/>
                <a:ea typeface="Calibri"/>
                <a:cs typeface="Calibri"/>
                <a:sym typeface="Calibri"/>
              </a:rPr>
              <a:t>Crust</a:t>
            </a:r>
            <a:endParaRPr sz="3200" b="0" i="0" u="none" strike="noStrike" cap="none">
              <a:solidFill>
                <a:srgbClr val="000000"/>
              </a:solidFill>
              <a:latin typeface="Arial"/>
              <a:ea typeface="Arial"/>
              <a:cs typeface="Arial"/>
              <a:sym typeface="Arial"/>
            </a:endParaRPr>
          </a:p>
          <a:p>
            <a:pPr marL="457200" marR="0" lvl="0" indent="-457200" algn="l" rtl="0">
              <a:lnSpc>
                <a:spcPct val="115000"/>
              </a:lnSpc>
              <a:spcBef>
                <a:spcPts val="0"/>
              </a:spcBef>
              <a:spcAft>
                <a:spcPts val="0"/>
              </a:spcAft>
              <a:buClr>
                <a:srgbClr val="000000"/>
              </a:buClr>
              <a:buSzPts val="3200"/>
              <a:buFont typeface="Arial"/>
              <a:buAutoNum type="alphaUcPeriod"/>
            </a:pPr>
            <a:r>
              <a:rPr lang="en-US" sz="3200">
                <a:latin typeface="Calibri"/>
                <a:ea typeface="Calibri"/>
                <a:cs typeface="Calibri"/>
                <a:sym typeface="Calibri"/>
              </a:rPr>
              <a:t>Core</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56" name="Google Shape;256;g2a5a1442303_0_370"/>
          <p:cNvPicPr preferRelativeResize="0"/>
          <p:nvPr/>
        </p:nvPicPr>
        <p:blipFill>
          <a:blip r:embed="rId4">
            <a:alphaModFix/>
          </a:blip>
          <a:stretch>
            <a:fillRect/>
          </a:stretch>
        </p:blipFill>
        <p:spPr>
          <a:xfrm>
            <a:off x="3336625" y="2358950"/>
            <a:ext cx="5419326" cy="3748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2a5df758484_0_16"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g2a5df758484_0_16"/>
          <p:cNvSpPr txBox="1"/>
          <p:nvPr/>
        </p:nvSpPr>
        <p:spPr>
          <a:xfrm>
            <a:off x="983850" y="416675"/>
            <a:ext cx="77721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a:latin typeface="Calibri"/>
                <a:ea typeface="Calibri"/>
                <a:cs typeface="Calibri"/>
                <a:sym typeface="Calibri"/>
              </a:rPr>
              <a:t>The outermost shell of the Earth is called the</a:t>
            </a:r>
            <a:r>
              <a:rPr lang="en-US" sz="3500" b="0" i="0" u="none" strike="noStrike" cap="none">
                <a:solidFill>
                  <a:srgbClr val="000000"/>
                </a:solidFill>
                <a:latin typeface="Calibri"/>
                <a:ea typeface="Calibri"/>
                <a:cs typeface="Calibri"/>
                <a:sym typeface="Calibri"/>
              </a:rPr>
              <a:t>…</a:t>
            </a:r>
            <a:endParaRPr sz="3500" b="0" i="0" u="none" strike="noStrike" cap="none">
              <a:solidFill>
                <a:srgbClr val="000000"/>
              </a:solidFill>
              <a:latin typeface="Arial"/>
              <a:ea typeface="Arial"/>
              <a:cs typeface="Arial"/>
              <a:sym typeface="Arial"/>
            </a:endParaRPr>
          </a:p>
        </p:txBody>
      </p:sp>
      <p:sp>
        <p:nvSpPr>
          <p:cNvPr id="264" name="Google Shape;264;g2a5df758484_0_16"/>
          <p:cNvSpPr txBox="1"/>
          <p:nvPr/>
        </p:nvSpPr>
        <p:spPr>
          <a:xfrm>
            <a:off x="344550" y="2755650"/>
            <a:ext cx="4319700" cy="15024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rgbClr val="FF0000"/>
              </a:buClr>
              <a:buSzPts val="3200"/>
              <a:buAutoNum type="alphaUcPeriod"/>
            </a:pPr>
            <a:r>
              <a:rPr lang="en-US" sz="3200" b="1">
                <a:solidFill>
                  <a:srgbClr val="FF0000"/>
                </a:solidFill>
                <a:latin typeface="Calibri"/>
                <a:ea typeface="Calibri"/>
                <a:cs typeface="Calibri"/>
                <a:sym typeface="Calibri"/>
              </a:rPr>
              <a:t>Crust</a:t>
            </a:r>
            <a:endParaRPr sz="3200" b="1" i="0" u="none" strike="noStrike" cap="none">
              <a:solidFill>
                <a:srgbClr val="FF0000"/>
              </a:solidFill>
            </a:endParaRPr>
          </a:p>
          <a:p>
            <a:pPr marL="457200" marR="0" lvl="0" indent="-457200" algn="l" rtl="0">
              <a:lnSpc>
                <a:spcPct val="115000"/>
              </a:lnSpc>
              <a:spcBef>
                <a:spcPts val="0"/>
              </a:spcBef>
              <a:spcAft>
                <a:spcPts val="0"/>
              </a:spcAft>
              <a:buClr>
                <a:srgbClr val="000000"/>
              </a:buClr>
              <a:buSzPts val="3200"/>
              <a:buFont typeface="Arial"/>
              <a:buAutoNum type="alphaUcPeriod"/>
            </a:pPr>
            <a:r>
              <a:rPr lang="en-US" sz="3200">
                <a:latin typeface="Calibri"/>
                <a:ea typeface="Calibri"/>
                <a:cs typeface="Calibri"/>
                <a:sym typeface="Calibri"/>
              </a:rPr>
              <a:t>Core</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65" name="Google Shape;265;g2a5df758484_0_16"/>
          <p:cNvPicPr preferRelativeResize="0"/>
          <p:nvPr/>
        </p:nvPicPr>
        <p:blipFill>
          <a:blip r:embed="rId4">
            <a:alphaModFix/>
          </a:blip>
          <a:stretch>
            <a:fillRect/>
          </a:stretch>
        </p:blipFill>
        <p:spPr>
          <a:xfrm>
            <a:off x="3336625" y="2358950"/>
            <a:ext cx="5419326" cy="374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2a5a1442303_0_386"/>
          <p:cNvSpPr txBox="1"/>
          <p:nvPr/>
        </p:nvSpPr>
        <p:spPr>
          <a:xfrm>
            <a:off x="1466732" y="306697"/>
            <a:ext cx="70095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2800">
                <a:solidFill>
                  <a:srgbClr val="0C0C0C"/>
                </a:solidFill>
                <a:latin typeface="Calibri"/>
                <a:ea typeface="Calibri"/>
                <a:cs typeface="Calibri"/>
                <a:sym typeface="Calibri"/>
              </a:rPr>
              <a:t>A _____ is a long _____ in the surface of the Earth.</a:t>
            </a:r>
            <a:endParaRPr sz="2800">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a:solidFill>
                <a:srgbClr val="0C0C0C"/>
              </a:solidFill>
              <a:latin typeface="Calibri"/>
              <a:ea typeface="Calibri"/>
              <a:cs typeface="Calibri"/>
              <a:sym typeface="Calibri"/>
            </a:endParaRPr>
          </a:p>
          <a:p>
            <a:pPr marL="457200" marR="0" lvl="0" indent="-406400" algn="l" rtl="0">
              <a:lnSpc>
                <a:spcPct val="100000"/>
              </a:lnSpc>
              <a:spcBef>
                <a:spcPts val="0"/>
              </a:spcBef>
              <a:spcAft>
                <a:spcPts val="0"/>
              </a:spcAft>
              <a:buClr>
                <a:srgbClr val="0C0C0C"/>
              </a:buClr>
              <a:buSzPts val="2800"/>
              <a:buFont typeface="Calibri"/>
              <a:buAutoNum type="alphaUcPeriod"/>
            </a:pPr>
            <a:r>
              <a:rPr lang="en-US" sz="2800">
                <a:solidFill>
                  <a:srgbClr val="0C0C0C"/>
                </a:solidFill>
                <a:latin typeface="Calibri"/>
                <a:ea typeface="Calibri"/>
                <a:cs typeface="Calibri"/>
                <a:sym typeface="Calibri"/>
              </a:rPr>
              <a:t>fault, crack</a:t>
            </a:r>
            <a:endParaRPr sz="2800">
              <a:solidFill>
                <a:srgbClr val="0C0C0C"/>
              </a:solidFill>
              <a:latin typeface="Calibri"/>
              <a:ea typeface="Calibri"/>
              <a:cs typeface="Calibri"/>
              <a:sym typeface="Calibri"/>
            </a:endParaRPr>
          </a:p>
          <a:p>
            <a:pPr marL="457200" marR="0" lvl="0" indent="-406400" algn="l" rtl="0">
              <a:lnSpc>
                <a:spcPct val="100000"/>
              </a:lnSpc>
              <a:spcBef>
                <a:spcPts val="0"/>
              </a:spcBef>
              <a:spcAft>
                <a:spcPts val="0"/>
              </a:spcAft>
              <a:buClr>
                <a:srgbClr val="0C0C0C"/>
              </a:buClr>
              <a:buSzPts val="2800"/>
              <a:buFont typeface="Calibri"/>
              <a:buAutoNum type="alphaUcPeriod"/>
            </a:pPr>
            <a:r>
              <a:rPr lang="en-US" sz="2800">
                <a:solidFill>
                  <a:srgbClr val="0C0C0C"/>
                </a:solidFill>
                <a:latin typeface="Calibri"/>
                <a:ea typeface="Calibri"/>
                <a:cs typeface="Calibri"/>
                <a:sym typeface="Calibri"/>
              </a:rPr>
              <a:t>crack, fault</a:t>
            </a:r>
            <a:endParaRPr sz="2800">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a:solidFill>
                <a:srgbClr val="0C0C0C"/>
              </a:solidFill>
              <a:latin typeface="Calibri"/>
              <a:ea typeface="Calibri"/>
              <a:cs typeface="Calibri"/>
              <a:sym typeface="Calibri"/>
            </a:endParaRPr>
          </a:p>
        </p:txBody>
      </p:sp>
      <p:sp>
        <p:nvSpPr>
          <p:cNvPr id="288" name="Google Shape;288;g2a5a1442303_0_386"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9" name="Google Shape;289;g2a5a1442303_0_386"/>
          <p:cNvPicPr preferRelativeResize="0"/>
          <p:nvPr/>
        </p:nvPicPr>
        <p:blipFill>
          <a:blip r:embed="rId4">
            <a:alphaModFix/>
          </a:blip>
          <a:stretch>
            <a:fillRect/>
          </a:stretch>
        </p:blipFill>
        <p:spPr>
          <a:xfrm>
            <a:off x="3832771" y="3173575"/>
            <a:ext cx="4944748" cy="331017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2a5df758484_0_33"/>
          <p:cNvSpPr txBox="1"/>
          <p:nvPr/>
        </p:nvSpPr>
        <p:spPr>
          <a:xfrm>
            <a:off x="1466732" y="306697"/>
            <a:ext cx="70095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2800">
                <a:solidFill>
                  <a:srgbClr val="0C0C0C"/>
                </a:solidFill>
                <a:latin typeface="Calibri"/>
                <a:ea typeface="Calibri"/>
                <a:cs typeface="Calibri"/>
                <a:sym typeface="Calibri"/>
              </a:rPr>
              <a:t>A _____ is a long _____ in the surface of the Earth.</a:t>
            </a:r>
            <a:endParaRPr sz="2800">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a:solidFill>
                <a:srgbClr val="0C0C0C"/>
              </a:solidFill>
              <a:latin typeface="Calibri"/>
              <a:ea typeface="Calibri"/>
              <a:cs typeface="Calibri"/>
              <a:sym typeface="Calibri"/>
            </a:endParaRPr>
          </a:p>
          <a:p>
            <a:pPr marL="457200" marR="0" lvl="0" indent="-406400" algn="l" rtl="0">
              <a:lnSpc>
                <a:spcPct val="100000"/>
              </a:lnSpc>
              <a:spcBef>
                <a:spcPts val="0"/>
              </a:spcBef>
              <a:spcAft>
                <a:spcPts val="0"/>
              </a:spcAft>
              <a:buClr>
                <a:srgbClr val="FF0000"/>
              </a:buClr>
              <a:buSzPts val="2800"/>
              <a:buFont typeface="Calibri"/>
              <a:buAutoNum type="alphaUcPeriod"/>
            </a:pPr>
            <a:r>
              <a:rPr lang="en-US" sz="2800" b="1">
                <a:solidFill>
                  <a:srgbClr val="FF0000"/>
                </a:solidFill>
                <a:latin typeface="Calibri"/>
                <a:ea typeface="Calibri"/>
                <a:cs typeface="Calibri"/>
                <a:sym typeface="Calibri"/>
              </a:rPr>
              <a:t>fault, crack</a:t>
            </a:r>
            <a:endParaRPr sz="2800" b="1">
              <a:solidFill>
                <a:srgbClr val="FF0000"/>
              </a:solidFill>
              <a:latin typeface="Calibri"/>
              <a:ea typeface="Calibri"/>
              <a:cs typeface="Calibri"/>
              <a:sym typeface="Calibri"/>
            </a:endParaRPr>
          </a:p>
          <a:p>
            <a:pPr marL="457200" marR="0" lvl="0" indent="-406400" algn="l" rtl="0">
              <a:lnSpc>
                <a:spcPct val="100000"/>
              </a:lnSpc>
              <a:spcBef>
                <a:spcPts val="0"/>
              </a:spcBef>
              <a:spcAft>
                <a:spcPts val="0"/>
              </a:spcAft>
              <a:buClr>
                <a:srgbClr val="0C0C0C"/>
              </a:buClr>
              <a:buSzPts val="2800"/>
              <a:buFont typeface="Calibri"/>
              <a:buAutoNum type="alphaUcPeriod"/>
            </a:pPr>
            <a:r>
              <a:rPr lang="en-US" sz="2800">
                <a:solidFill>
                  <a:srgbClr val="0C0C0C"/>
                </a:solidFill>
                <a:latin typeface="Calibri"/>
                <a:ea typeface="Calibri"/>
                <a:cs typeface="Calibri"/>
                <a:sym typeface="Calibri"/>
              </a:rPr>
              <a:t>crack, fault</a:t>
            </a:r>
            <a:endParaRPr sz="2800">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a:solidFill>
                <a:srgbClr val="0C0C0C"/>
              </a:solidFill>
              <a:latin typeface="Calibri"/>
              <a:ea typeface="Calibri"/>
              <a:cs typeface="Calibri"/>
              <a:sym typeface="Calibri"/>
            </a:endParaRPr>
          </a:p>
        </p:txBody>
      </p:sp>
      <p:sp>
        <p:nvSpPr>
          <p:cNvPr id="296" name="Google Shape;296;g2a5df758484_0_33"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7" name="Google Shape;297;g2a5df758484_0_33"/>
          <p:cNvPicPr preferRelativeResize="0"/>
          <p:nvPr/>
        </p:nvPicPr>
        <p:blipFill>
          <a:blip r:embed="rId4">
            <a:alphaModFix/>
          </a:blip>
          <a:stretch>
            <a:fillRect/>
          </a:stretch>
        </p:blipFill>
        <p:spPr>
          <a:xfrm>
            <a:off x="3832771" y="3173575"/>
            <a:ext cx="4944748" cy="331017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7" name="Google Shape;327;g27e576c1a67_0_36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8" name="Google Shape;328;g27e576c1a67_0_364"/>
          <p:cNvPicPr preferRelativeResize="0"/>
          <p:nvPr/>
        </p:nvPicPr>
        <p:blipFill>
          <a:blip r:embed="rId4">
            <a:alphaModFix/>
          </a:blip>
          <a:stretch>
            <a:fillRect/>
          </a:stretch>
        </p:blipFill>
        <p:spPr>
          <a:xfrm>
            <a:off x="416101" y="1986295"/>
            <a:ext cx="8311798" cy="4677275"/>
          </a:xfrm>
          <a:prstGeom prst="rect">
            <a:avLst/>
          </a:prstGeom>
          <a:noFill/>
          <a:ln>
            <a:noFill/>
          </a:ln>
        </p:spPr>
      </p:pic>
      <p:sp>
        <p:nvSpPr>
          <p:cNvPr id="2" name="Google Shape;272;g2a613fe29c9_4_0">
            <a:extLst>
              <a:ext uri="{FF2B5EF4-FFF2-40B4-BE49-F238E27FC236}">
                <a16:creationId xmlns:a16="http://schemas.microsoft.com/office/drawing/2014/main" id="{5FC237A3-A64B-EC58-543C-4CB118B13168}"/>
              </a:ext>
            </a:extLst>
          </p:cNvPr>
          <p:cNvSpPr txBox="1"/>
          <p:nvPr/>
        </p:nvSpPr>
        <p:spPr>
          <a:xfrm>
            <a:off x="983850" y="416675"/>
            <a:ext cx="7772100"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0" i="0" u="sng" strike="noStrike" cap="none" dirty="0">
                <a:solidFill>
                  <a:srgbClr val="000000"/>
                </a:solidFill>
                <a:latin typeface="Calibri"/>
                <a:ea typeface="Calibri"/>
                <a:cs typeface="Calibri"/>
                <a:sym typeface="Calibri"/>
              </a:rPr>
              <a:t>True or False</a:t>
            </a:r>
            <a:r>
              <a:rPr lang="en-US" sz="3200" b="0" i="0" u="none" strike="noStrike" cap="none" dirty="0">
                <a:solidFill>
                  <a:srgbClr val="000000"/>
                </a:solidFill>
                <a:latin typeface="Calibri"/>
                <a:ea typeface="Calibri"/>
                <a:cs typeface="Calibri"/>
                <a:sym typeface="Calibri"/>
              </a:rPr>
              <a:t>: An </a:t>
            </a:r>
            <a:r>
              <a:rPr lang="en-US" sz="3200" dirty="0">
                <a:latin typeface="Calibri"/>
                <a:ea typeface="Calibri"/>
                <a:cs typeface="Calibri"/>
                <a:sym typeface="Calibri"/>
              </a:rPr>
              <a:t>e</a:t>
            </a:r>
            <a:r>
              <a:rPr lang="en-US" sz="3200" b="0" i="0" u="none" strike="noStrike" cap="none" dirty="0">
                <a:solidFill>
                  <a:srgbClr val="000000"/>
                </a:solidFill>
                <a:latin typeface="Calibri" panose="020F0502020204030204" pitchFamily="34" charset="0"/>
                <a:ea typeface="Calibri"/>
                <a:cs typeface="Calibri" panose="020F0502020204030204" pitchFamily="34" charset="0"/>
                <a:sym typeface="Calibri"/>
              </a:rPr>
              <a:t>arthquakes is the s</a:t>
            </a:r>
            <a:r>
              <a:rPr lang="en-US" sz="3200" dirty="0">
                <a:solidFill>
                  <a:srgbClr val="1F1F1F"/>
                </a:solidFill>
                <a:highlight>
                  <a:srgbClr val="FFFFFF"/>
                </a:highlight>
                <a:latin typeface="Calibri" panose="020F0502020204030204" pitchFamily="34" charset="0"/>
                <a:cs typeface="Calibri" panose="020F0502020204030204" pitchFamily="34" charset="0"/>
              </a:rPr>
              <a:t>udden shaking of the ground caused by the movement of Earth's tectonic plates</a:t>
            </a:r>
            <a:endParaRPr sz="32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866294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7" name="Google Shape;327;g27e576c1a67_0_36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8" name="Google Shape;328;g27e576c1a67_0_364"/>
          <p:cNvPicPr preferRelativeResize="0"/>
          <p:nvPr/>
        </p:nvPicPr>
        <p:blipFill>
          <a:blip r:embed="rId4">
            <a:alphaModFix/>
          </a:blip>
          <a:stretch>
            <a:fillRect/>
          </a:stretch>
        </p:blipFill>
        <p:spPr>
          <a:xfrm>
            <a:off x="416101" y="1986295"/>
            <a:ext cx="8311798" cy="4677275"/>
          </a:xfrm>
          <a:prstGeom prst="rect">
            <a:avLst/>
          </a:prstGeom>
          <a:noFill/>
          <a:ln>
            <a:noFill/>
          </a:ln>
        </p:spPr>
      </p:pic>
      <p:sp>
        <p:nvSpPr>
          <p:cNvPr id="2" name="Google Shape;272;g2a613fe29c9_4_0">
            <a:extLst>
              <a:ext uri="{FF2B5EF4-FFF2-40B4-BE49-F238E27FC236}">
                <a16:creationId xmlns:a16="http://schemas.microsoft.com/office/drawing/2014/main" id="{5FC237A3-A64B-EC58-543C-4CB118B13168}"/>
              </a:ext>
            </a:extLst>
          </p:cNvPr>
          <p:cNvSpPr txBox="1"/>
          <p:nvPr/>
        </p:nvSpPr>
        <p:spPr>
          <a:xfrm>
            <a:off x="983850" y="416675"/>
            <a:ext cx="7772100"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0" i="0" u="sng" strike="noStrike" cap="none" dirty="0">
                <a:solidFill>
                  <a:srgbClr val="FF0000"/>
                </a:solidFill>
                <a:latin typeface="Calibri"/>
                <a:ea typeface="Calibri"/>
                <a:cs typeface="Calibri"/>
                <a:sym typeface="Calibri"/>
              </a:rPr>
              <a:t>True</a:t>
            </a:r>
            <a:r>
              <a:rPr lang="en-US" sz="3200" b="0" i="0" u="sng" strike="noStrike" cap="none" dirty="0">
                <a:solidFill>
                  <a:srgbClr val="000000"/>
                </a:solidFill>
                <a:latin typeface="Calibri"/>
                <a:ea typeface="Calibri"/>
                <a:cs typeface="Calibri"/>
                <a:sym typeface="Calibri"/>
              </a:rPr>
              <a:t> or False</a:t>
            </a:r>
            <a:r>
              <a:rPr lang="en-US" sz="3200" b="0" i="0" u="none" strike="noStrike" cap="none" dirty="0">
                <a:solidFill>
                  <a:srgbClr val="000000"/>
                </a:solidFill>
                <a:latin typeface="Calibri"/>
                <a:ea typeface="Calibri"/>
                <a:cs typeface="Calibri"/>
                <a:sym typeface="Calibri"/>
              </a:rPr>
              <a:t>: </a:t>
            </a:r>
            <a:r>
              <a:rPr lang="en-US" sz="3200" b="0" i="0" u="none" strike="noStrike" cap="none" dirty="0">
                <a:solidFill>
                  <a:srgbClr val="000000"/>
                </a:solidFill>
                <a:latin typeface="Calibri" panose="020F0502020204030204" pitchFamily="34" charset="0"/>
                <a:ea typeface="Calibri"/>
                <a:cs typeface="Calibri" panose="020F0502020204030204" pitchFamily="34" charset="0"/>
                <a:sym typeface="Calibri"/>
              </a:rPr>
              <a:t>Earthquakes are the s</a:t>
            </a:r>
            <a:r>
              <a:rPr lang="en-US" sz="3200" dirty="0">
                <a:solidFill>
                  <a:srgbClr val="1F1F1F"/>
                </a:solidFill>
                <a:highlight>
                  <a:srgbClr val="FFFFFF"/>
                </a:highlight>
                <a:latin typeface="Calibri" panose="020F0502020204030204" pitchFamily="34" charset="0"/>
                <a:cs typeface="Calibri" panose="020F0502020204030204" pitchFamily="34" charset="0"/>
              </a:rPr>
              <a:t>udden shaking of the ground caused by the movement of Earth's tectonic plates</a:t>
            </a:r>
            <a:endParaRPr sz="32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922011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8"/>
          <p:cNvSpPr txBox="1"/>
          <p:nvPr/>
        </p:nvSpPr>
        <p:spPr>
          <a:xfrm>
            <a:off x="1342650" y="1334950"/>
            <a:ext cx="64587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dirty="0">
                <a:solidFill>
                  <a:schemeClr val="dk1"/>
                </a:solidFill>
                <a:latin typeface="Calibri"/>
                <a:ea typeface="Calibri"/>
                <a:cs typeface="Calibri"/>
                <a:sym typeface="Calibri"/>
              </a:rPr>
              <a:t>Tectonic Plates</a:t>
            </a:r>
            <a:endParaRPr sz="1400" b="0" i="0" u="none" strike="noStrike" cap="none" dirty="0">
              <a:solidFill>
                <a:srgbClr val="000000"/>
              </a:solidFill>
              <a:latin typeface="Arial"/>
              <a:ea typeface="Arial"/>
              <a:cs typeface="Arial"/>
              <a:sym typeface="Arial"/>
            </a:endParaRPr>
          </a:p>
        </p:txBody>
      </p:sp>
      <p:sp>
        <p:nvSpPr>
          <p:cNvPr id="304" name="Google Shape;304;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5" name="Google Shape;305;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a5a1442303_0_197"/>
          <p:cNvSpPr txBox="1"/>
          <p:nvPr/>
        </p:nvSpPr>
        <p:spPr>
          <a:xfrm>
            <a:off x="754051" y="580475"/>
            <a:ext cx="7635900" cy="66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3600" b="1" u="sng">
                <a:solidFill>
                  <a:srgbClr val="0C0C0C"/>
                </a:solidFill>
                <a:latin typeface="Calibri"/>
                <a:ea typeface="Calibri"/>
                <a:cs typeface="Calibri"/>
                <a:sym typeface="Calibri"/>
              </a:rPr>
              <a:t>Tectonic Plates</a:t>
            </a:r>
            <a:r>
              <a:rPr lang="en-US" sz="3600" b="1" i="0" u="none" strike="noStrike" cap="none">
                <a:solidFill>
                  <a:srgbClr val="0C0C0C"/>
                </a:solidFill>
                <a:latin typeface="Calibri"/>
                <a:ea typeface="Calibri"/>
                <a:cs typeface="Calibri"/>
                <a:sym typeface="Calibri"/>
              </a:rPr>
              <a:t>: </a:t>
            </a:r>
            <a:r>
              <a:rPr lang="en-US" sz="3600">
                <a:solidFill>
                  <a:srgbClr val="0C0C0C"/>
                </a:solidFill>
                <a:latin typeface="Calibri"/>
                <a:ea typeface="Calibri"/>
                <a:cs typeface="Calibri"/>
                <a:sym typeface="Calibri"/>
              </a:rPr>
              <a:t>Huge pieces of the Earth's surface that fit together like a puzzle and move very slowly over time</a:t>
            </a:r>
            <a:endParaRPr sz="3600" b="1" i="0" u="none" strike="noStrike" cap="none">
              <a:solidFill>
                <a:srgbClr val="FF0000"/>
              </a:solidFill>
              <a:latin typeface="Calibri"/>
              <a:ea typeface="Calibri"/>
              <a:cs typeface="Calibri"/>
              <a:sym typeface="Calibri"/>
            </a:endParaRPr>
          </a:p>
        </p:txBody>
      </p:sp>
      <p:pic>
        <p:nvPicPr>
          <p:cNvPr id="233" name="Google Shape;233;g2a5a1442303_0_197"/>
          <p:cNvPicPr preferRelativeResize="0"/>
          <p:nvPr/>
        </p:nvPicPr>
        <p:blipFill>
          <a:blip r:embed="rId3">
            <a:alphaModFix/>
          </a:blip>
          <a:stretch>
            <a:fillRect/>
          </a:stretch>
        </p:blipFill>
        <p:spPr>
          <a:xfrm>
            <a:off x="1857863" y="2498550"/>
            <a:ext cx="5428274" cy="3720451"/>
          </a:xfrm>
          <a:prstGeom prst="rect">
            <a:avLst/>
          </a:prstGeom>
          <a:noFill/>
          <a:ln>
            <a:noFill/>
          </a:ln>
        </p:spPr>
      </p:pic>
      <p:sp>
        <p:nvSpPr>
          <p:cNvPr id="2" name="Google Shape;312;g27e576c1a67_0_281" descr="Artificial Intelligence">
            <a:extLst>
              <a:ext uri="{FF2B5EF4-FFF2-40B4-BE49-F238E27FC236}">
                <a16:creationId xmlns:a16="http://schemas.microsoft.com/office/drawing/2014/main" id="{D5D22DE4-1F2E-725C-E8D6-AC99F39201EA}"/>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Google Shape;313;g27e576c1a67_0_281" descr="Blog">
            <a:extLst>
              <a:ext uri="{FF2B5EF4-FFF2-40B4-BE49-F238E27FC236}">
                <a16:creationId xmlns:a16="http://schemas.microsoft.com/office/drawing/2014/main" id="{01998E1C-FCC7-FFF2-D46B-AA85914FBAF2}"/>
              </a:ext>
            </a:extLst>
          </p:cNvPr>
          <p:cNvPicPr preferRelativeResize="0"/>
          <p:nvPr/>
        </p:nvPicPr>
        <p:blipFill rotWithShape="1">
          <a:blip r:embed="rId5">
            <a:alphaModFix/>
          </a:blip>
          <a:srcRect/>
          <a:stretch/>
        </p:blipFill>
        <p:spPr>
          <a:xfrm>
            <a:off x="849542" y="222126"/>
            <a:ext cx="465357" cy="465357"/>
          </a:xfrm>
          <a:prstGeom prst="rect">
            <a:avLst/>
          </a:prstGeom>
          <a:noFill/>
          <a:ln>
            <a:noFill/>
          </a:ln>
        </p:spPr>
      </p:pic>
    </p:spTree>
    <p:extLst>
      <p:ext uri="{BB962C8B-B14F-4D97-AF65-F5344CB8AC3E}">
        <p14:creationId xmlns:p14="http://schemas.microsoft.com/office/powerpoint/2010/main" val="1849603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2a613fe29c9_4_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g2a613fe29c9_4_0"/>
          <p:cNvSpPr txBox="1"/>
          <p:nvPr/>
        </p:nvSpPr>
        <p:spPr>
          <a:xfrm>
            <a:off x="983850" y="416675"/>
            <a:ext cx="777210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0" i="0" strike="noStrike" cap="none" dirty="0">
                <a:solidFill>
                  <a:srgbClr val="000000"/>
                </a:solidFill>
                <a:latin typeface="Calibri"/>
                <a:ea typeface="Calibri"/>
                <a:cs typeface="Calibri"/>
                <a:sym typeface="Calibri"/>
              </a:rPr>
              <a:t>What are tectonic plates?</a:t>
            </a:r>
            <a:endParaRPr sz="3200" b="0" i="0" strike="noStrike" cap="none" dirty="0">
              <a:solidFill>
                <a:srgbClr val="000000"/>
              </a:solidFill>
              <a:latin typeface="Arial"/>
              <a:ea typeface="Arial"/>
              <a:cs typeface="Arial"/>
              <a:sym typeface="Arial"/>
            </a:endParaRPr>
          </a:p>
        </p:txBody>
      </p:sp>
      <p:pic>
        <p:nvPicPr>
          <p:cNvPr id="273" name="Google Shape;273;g2a613fe29c9_4_0"/>
          <p:cNvPicPr preferRelativeResize="0"/>
          <p:nvPr/>
        </p:nvPicPr>
        <p:blipFill rotWithShape="1">
          <a:blip r:embed="rId4">
            <a:alphaModFix/>
          </a:blip>
          <a:srcRect/>
          <a:stretch/>
        </p:blipFill>
        <p:spPr>
          <a:xfrm>
            <a:off x="1420861" y="2161255"/>
            <a:ext cx="6302277" cy="4319494"/>
          </a:xfrm>
          <a:prstGeom prst="rect">
            <a:avLst/>
          </a:prstGeom>
          <a:noFill/>
          <a:ln>
            <a:noFill/>
          </a:ln>
        </p:spPr>
      </p:pic>
    </p:spTree>
    <p:extLst>
      <p:ext uri="{BB962C8B-B14F-4D97-AF65-F5344CB8AC3E}">
        <p14:creationId xmlns:p14="http://schemas.microsoft.com/office/powerpoint/2010/main" val="817204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1" name="Google Shape;201;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202" name="Google Shape;202;p2"/>
          <p:cNvSpPr txBox="1"/>
          <p:nvPr/>
        </p:nvSpPr>
        <p:spPr>
          <a:xfrm>
            <a:off x="1828800" y="287215"/>
            <a:ext cx="54864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6000" b="1" dirty="0">
                <a:latin typeface="Calibri"/>
                <a:ea typeface="Calibri"/>
                <a:cs typeface="Calibri"/>
                <a:sym typeface="Calibri"/>
              </a:rPr>
              <a:t>Tectonic Plates</a:t>
            </a:r>
            <a:endParaRPr sz="1800" b="0" i="0" u="none" strike="noStrike" cap="none" dirty="0">
              <a:solidFill>
                <a:srgbClr val="000000"/>
              </a:solidFill>
              <a:latin typeface="Calibri"/>
              <a:ea typeface="Calibri"/>
              <a:cs typeface="Calibri"/>
              <a:sym typeface="Calibri"/>
            </a:endParaRPr>
          </a:p>
        </p:txBody>
      </p:sp>
      <p:pic>
        <p:nvPicPr>
          <p:cNvPr id="3" name="Picture 2" descr="A map of the world&#10;&#10;Description automatically generated">
            <a:extLst>
              <a:ext uri="{FF2B5EF4-FFF2-40B4-BE49-F238E27FC236}">
                <a16:creationId xmlns:a16="http://schemas.microsoft.com/office/drawing/2014/main" id="{B42E950C-8645-9AD5-DC3F-C65CFAC9616B}"/>
              </a:ext>
            </a:extLst>
          </p:cNvPr>
          <p:cNvPicPr>
            <a:picLocks noChangeAspect="1"/>
          </p:cNvPicPr>
          <p:nvPr/>
        </p:nvPicPr>
        <p:blipFill>
          <a:blip r:embed="rId3"/>
          <a:stretch>
            <a:fillRect/>
          </a:stretch>
        </p:blipFill>
        <p:spPr>
          <a:xfrm>
            <a:off x="120919" y="1303015"/>
            <a:ext cx="8902161" cy="518699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335" name="Google Shape;335;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2a5a1442303_0_49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g2a5a1442303_0_494"/>
          <p:cNvSpPr txBox="1"/>
          <p:nvPr/>
        </p:nvSpPr>
        <p:spPr>
          <a:xfrm>
            <a:off x="363750" y="278100"/>
            <a:ext cx="8416500" cy="1169700"/>
          </a:xfrm>
          <a:prstGeom prst="rect">
            <a:avLst/>
          </a:prstGeom>
          <a:noFill/>
          <a:ln>
            <a:noFill/>
          </a:ln>
        </p:spPr>
        <p:txBody>
          <a:bodyPr spcFirstLastPara="1" wrap="square" lIns="91425" tIns="45700" rIns="91425" bIns="45700" anchor="ctr" anchorCtr="0">
            <a:noAutofit/>
          </a:bodyPr>
          <a:lstStyle/>
          <a:p>
            <a:pPr marL="457200" algn="ctr" rtl="0" fontAlgn="base">
              <a:spcBef>
                <a:spcPts val="1500"/>
              </a:spcBef>
              <a:spcAft>
                <a:spcPts val="0"/>
              </a:spcAft>
            </a:pPr>
            <a:r>
              <a:rPr lang="en-US" sz="2400" u="none" strike="noStrike" dirty="0">
                <a:solidFill>
                  <a:srgbClr val="374151"/>
                </a:solidFill>
                <a:effectLst/>
                <a:latin typeface="Helvetica Neue Light" panose="02000403000000020004" pitchFamily="2" charset="0"/>
                <a:ea typeface="Helvetica Neue Light" panose="02000403000000020004" pitchFamily="2" charset="0"/>
              </a:rPr>
              <a:t>Tectonic plates are like giant, floating puzzle pieces on the Earth's surface. Think of the Earth like a cracked eggshell, with each crack representing a plate boundary.</a:t>
            </a:r>
          </a:p>
        </p:txBody>
      </p:sp>
      <p:pic>
        <p:nvPicPr>
          <p:cNvPr id="3" name="Picture 2" descr="A map of the world&#10;&#10;Description automatically generated">
            <a:extLst>
              <a:ext uri="{FF2B5EF4-FFF2-40B4-BE49-F238E27FC236}">
                <a16:creationId xmlns:a16="http://schemas.microsoft.com/office/drawing/2014/main" id="{53CC7992-23BC-D558-5767-1ECBB2B8DDB3}"/>
              </a:ext>
            </a:extLst>
          </p:cNvPr>
          <p:cNvPicPr>
            <a:picLocks noChangeAspect="1"/>
          </p:cNvPicPr>
          <p:nvPr/>
        </p:nvPicPr>
        <p:blipFill>
          <a:blip r:embed="rId4"/>
          <a:stretch>
            <a:fillRect/>
          </a:stretch>
        </p:blipFill>
        <p:spPr>
          <a:xfrm>
            <a:off x="927847" y="1742872"/>
            <a:ext cx="7288306" cy="502099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2a613fe29c9_0_14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2a613fe29c9_0_143"/>
          <p:cNvSpPr txBox="1"/>
          <p:nvPr/>
        </p:nvSpPr>
        <p:spPr>
          <a:xfrm>
            <a:off x="363750" y="367650"/>
            <a:ext cx="8416500" cy="1169700"/>
          </a:xfrm>
          <a:prstGeom prst="rect">
            <a:avLst/>
          </a:prstGeom>
          <a:noFill/>
          <a:ln>
            <a:noFill/>
          </a:ln>
        </p:spPr>
        <p:txBody>
          <a:bodyPr spcFirstLastPara="1" wrap="square" lIns="91425" tIns="45700" rIns="91425" bIns="45700" anchor="ctr" anchorCtr="0">
            <a:noAutofit/>
          </a:bodyPr>
          <a:lstStyle/>
          <a:p>
            <a:pPr marL="457200" algn="ctr" rtl="0" fontAlgn="base">
              <a:spcBef>
                <a:spcPts val="1500"/>
              </a:spcBef>
              <a:spcAft>
                <a:spcPts val="0"/>
              </a:spcAft>
            </a:pPr>
            <a:r>
              <a:rPr lang="en-US" sz="2400" u="none" strike="noStrike" dirty="0">
                <a:solidFill>
                  <a:srgbClr val="374151"/>
                </a:solidFill>
                <a:effectLst/>
                <a:latin typeface="Helvetica Neue Light" panose="02000403000000020004" pitchFamily="2" charset="0"/>
                <a:ea typeface="Helvetica Neue Light" panose="02000403000000020004" pitchFamily="2" charset="0"/>
              </a:rPr>
              <a:t>Tectonic plates are part of the Earth's crust and the upper part of the mantle, a layer called the lithosphere.</a:t>
            </a:r>
          </a:p>
          <a:p>
            <a:pPr marL="457200" algn="ctr" rtl="0" fontAlgn="base">
              <a:spcBef>
                <a:spcPts val="0"/>
              </a:spcBef>
              <a:spcAft>
                <a:spcPts val="0"/>
              </a:spcAft>
            </a:pPr>
            <a:r>
              <a:rPr lang="en-US" sz="2400" u="none" strike="noStrike" dirty="0">
                <a:solidFill>
                  <a:srgbClr val="374151"/>
                </a:solidFill>
                <a:effectLst/>
                <a:latin typeface="Helvetica Neue Light" panose="02000403000000020004" pitchFamily="2" charset="0"/>
                <a:ea typeface="Helvetica Neue Light" panose="02000403000000020004" pitchFamily="2" charset="0"/>
              </a:rPr>
              <a:t>These plates are made of rocks and can include both land and ocean floor.</a:t>
            </a:r>
          </a:p>
        </p:txBody>
      </p:sp>
      <p:pic>
        <p:nvPicPr>
          <p:cNvPr id="3" name="Picture 2" descr="A diagram of the earth's layers with Crust in the background&#10;&#10;Description automatically generated">
            <a:extLst>
              <a:ext uri="{FF2B5EF4-FFF2-40B4-BE49-F238E27FC236}">
                <a16:creationId xmlns:a16="http://schemas.microsoft.com/office/drawing/2014/main" id="{0AF93139-70C2-AFF3-A0F4-E369746C0068}"/>
              </a:ext>
            </a:extLst>
          </p:cNvPr>
          <p:cNvPicPr>
            <a:picLocks noChangeAspect="1"/>
          </p:cNvPicPr>
          <p:nvPr/>
        </p:nvPicPr>
        <p:blipFill>
          <a:blip r:embed="rId4"/>
          <a:stretch>
            <a:fillRect/>
          </a:stretch>
        </p:blipFill>
        <p:spPr>
          <a:xfrm>
            <a:off x="1612900" y="1905000"/>
            <a:ext cx="5918200" cy="4826000"/>
          </a:xfrm>
          <a:prstGeom prst="rect">
            <a:avLst/>
          </a:prstGeom>
        </p:spPr>
      </p:pic>
      <p:sp>
        <p:nvSpPr>
          <p:cNvPr id="4" name="Oval 3">
            <a:extLst>
              <a:ext uri="{FF2B5EF4-FFF2-40B4-BE49-F238E27FC236}">
                <a16:creationId xmlns:a16="http://schemas.microsoft.com/office/drawing/2014/main" id="{4513B299-1A74-EBED-FDA6-1F1B550D70B9}"/>
              </a:ext>
            </a:extLst>
          </p:cNvPr>
          <p:cNvSpPr/>
          <p:nvPr/>
        </p:nvSpPr>
        <p:spPr>
          <a:xfrm>
            <a:off x="1317812" y="2904565"/>
            <a:ext cx="1788459" cy="914400"/>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2a613fe29c9_0_149"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g2a613fe29c9_0_149"/>
          <p:cNvSpPr txBox="1"/>
          <p:nvPr/>
        </p:nvSpPr>
        <p:spPr>
          <a:xfrm>
            <a:off x="93786" y="493253"/>
            <a:ext cx="8956428" cy="1169700"/>
          </a:xfrm>
          <a:prstGeom prst="rect">
            <a:avLst/>
          </a:prstGeom>
          <a:noFill/>
          <a:ln>
            <a:noFill/>
          </a:ln>
        </p:spPr>
        <p:txBody>
          <a:bodyPr spcFirstLastPara="1" wrap="square" lIns="91425" tIns="45700" rIns="91425" bIns="45700" anchor="ctr" anchorCtr="0">
            <a:noAutofit/>
          </a:bodyPr>
          <a:lstStyle/>
          <a:p>
            <a:pPr marL="457200" algn="ctr" rtl="0" fontAlgn="base">
              <a:spcBef>
                <a:spcPts val="1500"/>
              </a:spcBef>
              <a:spcAft>
                <a:spcPts val="0"/>
              </a:spcAft>
            </a:pPr>
            <a:r>
              <a:rPr lang="en-US" sz="2400" u="none" strike="noStrike" dirty="0">
                <a:solidFill>
                  <a:srgbClr val="374151"/>
                </a:solidFill>
                <a:effectLst/>
                <a:latin typeface="Helvetica Neue Light" panose="02000403000000020004" pitchFamily="2" charset="0"/>
                <a:ea typeface="Helvetica Neue Light" panose="02000403000000020004" pitchFamily="2" charset="0"/>
              </a:rPr>
              <a:t>Tectonic plates move very slowly, only a few centimeters each year, which is about as fast as our fingernails grow.</a:t>
            </a:r>
          </a:p>
          <a:p>
            <a:pPr marL="457200" algn="ctr" rtl="0" fontAlgn="base">
              <a:spcBef>
                <a:spcPts val="0"/>
              </a:spcBef>
              <a:spcAft>
                <a:spcPts val="1500"/>
              </a:spcAft>
            </a:pPr>
            <a:r>
              <a:rPr lang="en-US" sz="2400" u="none" strike="noStrike" dirty="0">
                <a:solidFill>
                  <a:srgbClr val="374151"/>
                </a:solidFill>
                <a:effectLst/>
                <a:latin typeface="Helvetica Neue Light" panose="02000403000000020004" pitchFamily="2" charset="0"/>
                <a:ea typeface="Helvetica Neue Light" panose="02000403000000020004" pitchFamily="2" charset="0"/>
              </a:rPr>
              <a:t>This movement is caused by the heat from the Earth's core, which creates currents in the mantle that move the plates.</a:t>
            </a:r>
          </a:p>
        </p:txBody>
      </p:sp>
      <p:pic>
        <p:nvPicPr>
          <p:cNvPr id="3" name="Picture 2" descr="Close up of a person's fingers&#10;&#10;Description automatically generated">
            <a:extLst>
              <a:ext uri="{FF2B5EF4-FFF2-40B4-BE49-F238E27FC236}">
                <a16:creationId xmlns:a16="http://schemas.microsoft.com/office/drawing/2014/main" id="{E7C05C79-3FB1-90DA-F2A7-4B37932A620D}"/>
              </a:ext>
            </a:extLst>
          </p:cNvPr>
          <p:cNvPicPr>
            <a:picLocks noChangeAspect="1"/>
          </p:cNvPicPr>
          <p:nvPr/>
        </p:nvPicPr>
        <p:blipFill>
          <a:blip r:embed="rId4"/>
          <a:stretch>
            <a:fillRect/>
          </a:stretch>
        </p:blipFill>
        <p:spPr>
          <a:xfrm>
            <a:off x="1741020" y="2017737"/>
            <a:ext cx="5661960" cy="461704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83B1BEA-1159-4AE5-AD9B-9440E5189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 line">
            <a:extLst>
              <a:ext uri="{FF2B5EF4-FFF2-40B4-BE49-F238E27FC236}">
                <a16:creationId xmlns:a16="http://schemas.microsoft.com/office/drawing/2014/main" id="{5D50C310-510F-45B8-81D2-BE905D5C6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73451" y="1415034"/>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73B6463-398D-B9A5-4CA4-3E659B6489B2}"/>
              </a:ext>
            </a:extLst>
          </p:cNvPr>
          <p:cNvSpPr txBox="1"/>
          <p:nvPr/>
        </p:nvSpPr>
        <p:spPr>
          <a:xfrm>
            <a:off x="3243833" y="110971"/>
            <a:ext cx="5935666" cy="2541494"/>
          </a:xfrm>
          <a:prstGeom prst="rect">
            <a:avLst/>
          </a:prstGeom>
        </p:spPr>
        <p:txBody>
          <a:bodyPr vert="horz" lIns="91440" tIns="45720" rIns="91440" bIns="45720" rtlCol="0" anchor="ctr">
            <a:normAutofit/>
          </a:bodyPr>
          <a:lstStyle/>
          <a:p>
            <a:pPr marL="228600" fontAlgn="base">
              <a:lnSpc>
                <a:spcPct val="90000"/>
              </a:lnSpc>
              <a:spcBef>
                <a:spcPts val="1500"/>
              </a:spcBef>
              <a:spcAft>
                <a:spcPts val="0"/>
              </a:spcAft>
            </a:pPr>
            <a:r>
              <a:rPr lang="en-US" sz="2400" u="none" strike="noStrike" kern="1200" dirty="0">
                <a:solidFill>
                  <a:schemeClr val="tx1"/>
                </a:solidFill>
                <a:effectLst/>
                <a:latin typeface="Helvetica Neue Light" panose="02000403000000020004" pitchFamily="2" charset="0"/>
                <a:ea typeface="Helvetica Neue Light" panose="02000403000000020004" pitchFamily="2" charset="0"/>
                <a:cs typeface="+mn-cs"/>
              </a:rPr>
              <a:t>The movement of tectonic plates has shaped the Earth's surface over millions of years, leading to the formation of mountains, volcanoes, and causing earthquakes.</a:t>
            </a:r>
          </a:p>
        </p:txBody>
      </p:sp>
      <p:pic>
        <p:nvPicPr>
          <p:cNvPr id="5" name="Picture 4" descr="A volcano erupting in the water with Krakatoa in the background&#10;&#10;Description automatically generated">
            <a:extLst>
              <a:ext uri="{FF2B5EF4-FFF2-40B4-BE49-F238E27FC236}">
                <a16:creationId xmlns:a16="http://schemas.microsoft.com/office/drawing/2014/main" id="{10F38B65-8DD2-725A-9005-8AE6C4B9F2EA}"/>
              </a:ext>
            </a:extLst>
          </p:cNvPr>
          <p:cNvPicPr>
            <a:picLocks noChangeAspect="1"/>
          </p:cNvPicPr>
          <p:nvPr/>
        </p:nvPicPr>
        <p:blipFill rotWithShape="1">
          <a:blip r:embed="rId3"/>
          <a:srcRect l="2702" r="8356" b="3"/>
          <a:stretch/>
        </p:blipFill>
        <p:spPr>
          <a:xfrm>
            <a:off x="6" y="2668687"/>
            <a:ext cx="4571994" cy="4189309"/>
          </a:xfrm>
          <a:custGeom>
            <a:avLst/>
            <a:gdLst/>
            <a:ahLst/>
            <a:cxnLst/>
            <a:rect l="l" t="t" r="r" b="b"/>
            <a:pathLst>
              <a:path w="6005375" h="4189309">
                <a:moveTo>
                  <a:pt x="5422311" y="873"/>
                </a:moveTo>
                <a:cubicBezTo>
                  <a:pt x="5467738" y="-1249"/>
                  <a:pt x="5513346" y="499"/>
                  <a:pt x="5558643" y="6137"/>
                </a:cubicBezTo>
                <a:cubicBezTo>
                  <a:pt x="5633356" y="13367"/>
                  <a:pt x="5708323" y="18441"/>
                  <a:pt x="5783036" y="26052"/>
                </a:cubicBezTo>
                <a:cubicBezTo>
                  <a:pt x="5816269" y="29477"/>
                  <a:pt x="5849884" y="16792"/>
                  <a:pt x="5882612" y="28462"/>
                </a:cubicBezTo>
                <a:cubicBezTo>
                  <a:pt x="5909726" y="38166"/>
                  <a:pt x="5937089" y="43856"/>
                  <a:pt x="5964555" y="46416"/>
                </a:cubicBezTo>
                <a:lnTo>
                  <a:pt x="5997178" y="46088"/>
                </a:lnTo>
                <a:lnTo>
                  <a:pt x="5995170" y="275470"/>
                </a:lnTo>
                <a:cubicBezTo>
                  <a:pt x="5993432" y="411056"/>
                  <a:pt x="5993035" y="546624"/>
                  <a:pt x="5999656" y="682159"/>
                </a:cubicBezTo>
                <a:cubicBezTo>
                  <a:pt x="6009854" y="891918"/>
                  <a:pt x="6003364" y="1101545"/>
                  <a:pt x="5999656" y="1311172"/>
                </a:cubicBezTo>
                <a:cubicBezTo>
                  <a:pt x="5992506" y="1713210"/>
                  <a:pt x="6003364" y="2114718"/>
                  <a:pt x="5998730" y="2516227"/>
                </a:cubicBezTo>
                <a:cubicBezTo>
                  <a:pt x="5996744" y="2694204"/>
                  <a:pt x="5998994" y="2871916"/>
                  <a:pt x="6003364" y="3049893"/>
                </a:cubicBezTo>
                <a:cubicBezTo>
                  <a:pt x="6009720" y="3304015"/>
                  <a:pt x="5999922" y="3558268"/>
                  <a:pt x="5989196" y="3812257"/>
                </a:cubicBezTo>
                <a:cubicBezTo>
                  <a:pt x="5985594" y="3882097"/>
                  <a:pt x="5984646" y="3952020"/>
                  <a:pt x="5986348" y="4021878"/>
                </a:cubicBezTo>
                <a:lnTo>
                  <a:pt x="5996786" y="4189309"/>
                </a:lnTo>
                <a:lnTo>
                  <a:pt x="0" y="4189309"/>
                </a:lnTo>
                <a:lnTo>
                  <a:pt x="0" y="27247"/>
                </a:lnTo>
                <a:lnTo>
                  <a:pt x="495" y="27408"/>
                </a:lnTo>
                <a:cubicBezTo>
                  <a:pt x="5176" y="27551"/>
                  <a:pt x="10686" y="26465"/>
                  <a:pt x="17314" y="23896"/>
                </a:cubicBezTo>
                <a:cubicBezTo>
                  <a:pt x="33823" y="19050"/>
                  <a:pt x="50862" y="16234"/>
                  <a:pt x="68053" y="15524"/>
                </a:cubicBezTo>
                <a:cubicBezTo>
                  <a:pt x="200481" y="-1093"/>
                  <a:pt x="333037" y="3346"/>
                  <a:pt x="466100" y="8801"/>
                </a:cubicBezTo>
                <a:cubicBezTo>
                  <a:pt x="697850" y="18187"/>
                  <a:pt x="929854" y="29096"/>
                  <a:pt x="1161985" y="25798"/>
                </a:cubicBezTo>
                <a:cubicBezTo>
                  <a:pt x="1397540" y="22373"/>
                  <a:pt x="1632588" y="29604"/>
                  <a:pt x="1867890" y="39117"/>
                </a:cubicBezTo>
                <a:cubicBezTo>
                  <a:pt x="1971017" y="43050"/>
                  <a:pt x="2074779" y="46982"/>
                  <a:pt x="2176256" y="17680"/>
                </a:cubicBezTo>
                <a:cubicBezTo>
                  <a:pt x="2199190" y="12314"/>
                  <a:pt x="2223101" y="12834"/>
                  <a:pt x="2245769" y="19202"/>
                </a:cubicBezTo>
                <a:cubicBezTo>
                  <a:pt x="2359678" y="45713"/>
                  <a:pt x="2474221" y="53578"/>
                  <a:pt x="2589398" y="27447"/>
                </a:cubicBezTo>
                <a:cubicBezTo>
                  <a:pt x="2721802" y="-1220"/>
                  <a:pt x="2858087" y="-7347"/>
                  <a:pt x="2992519" y="9308"/>
                </a:cubicBezTo>
                <a:cubicBezTo>
                  <a:pt x="3115435" y="23008"/>
                  <a:pt x="3238984" y="37849"/>
                  <a:pt x="3362153" y="26813"/>
                </a:cubicBezTo>
                <a:cubicBezTo>
                  <a:pt x="3556737" y="9308"/>
                  <a:pt x="3751067" y="24530"/>
                  <a:pt x="3945651" y="29223"/>
                </a:cubicBezTo>
                <a:cubicBezTo>
                  <a:pt x="4010343" y="30745"/>
                  <a:pt x="4075416" y="44064"/>
                  <a:pt x="4139727" y="32141"/>
                </a:cubicBezTo>
                <a:cubicBezTo>
                  <a:pt x="4241079" y="13367"/>
                  <a:pt x="4341288" y="20597"/>
                  <a:pt x="4442766" y="31126"/>
                </a:cubicBezTo>
                <a:cubicBezTo>
                  <a:pt x="4637096" y="51422"/>
                  <a:pt x="4831299" y="61189"/>
                  <a:pt x="5024742" y="23134"/>
                </a:cubicBezTo>
                <a:cubicBezTo>
                  <a:pt x="5084742" y="11211"/>
                  <a:pt x="5144359" y="4361"/>
                  <a:pt x="5205373" y="20344"/>
                </a:cubicBezTo>
                <a:cubicBezTo>
                  <a:pt x="5232315" y="26496"/>
                  <a:pt x="5260361" y="25976"/>
                  <a:pt x="5287062" y="18822"/>
                </a:cubicBezTo>
                <a:cubicBezTo>
                  <a:pt x="5331637" y="8985"/>
                  <a:pt x="5376883" y="2995"/>
                  <a:pt x="5422311" y="873"/>
                </a:cubicBezTo>
                <a:close/>
              </a:path>
            </a:pathLst>
          </a:custGeom>
        </p:spPr>
      </p:pic>
      <p:pic>
        <p:nvPicPr>
          <p:cNvPr id="7" name="Picture 6" descr="A mountain range with snow and trees&#10;&#10;Description automatically generated">
            <a:extLst>
              <a:ext uri="{FF2B5EF4-FFF2-40B4-BE49-F238E27FC236}">
                <a16:creationId xmlns:a16="http://schemas.microsoft.com/office/drawing/2014/main" id="{BB279137-C799-9241-B193-A7C9FBD40DEF}"/>
              </a:ext>
            </a:extLst>
          </p:cNvPr>
          <p:cNvPicPr>
            <a:picLocks noChangeAspect="1"/>
          </p:cNvPicPr>
          <p:nvPr/>
        </p:nvPicPr>
        <p:blipFill rotWithShape="1">
          <a:blip r:embed="rId4"/>
          <a:srcRect l="5246" r="4930" b="2"/>
          <a:stretch/>
        </p:blipFill>
        <p:spPr>
          <a:xfrm>
            <a:off x="4514850" y="2657872"/>
            <a:ext cx="4629144" cy="4200116"/>
          </a:xfrm>
          <a:custGeom>
            <a:avLst/>
            <a:gdLst/>
            <a:ahLst/>
            <a:cxnLst/>
            <a:rect l="l" t="t" r="r" b="b"/>
            <a:pathLst>
              <a:path w="6006950" h="4200116">
                <a:moveTo>
                  <a:pt x="1035902" y="878"/>
                </a:moveTo>
                <a:cubicBezTo>
                  <a:pt x="1135908" y="5076"/>
                  <a:pt x="1234824" y="23223"/>
                  <a:pt x="1334526" y="31024"/>
                </a:cubicBezTo>
                <a:cubicBezTo>
                  <a:pt x="1429408" y="38508"/>
                  <a:pt x="1524290" y="49417"/>
                  <a:pt x="1619679" y="34449"/>
                </a:cubicBezTo>
                <a:cubicBezTo>
                  <a:pt x="1713242" y="21726"/>
                  <a:pt x="1807870" y="18745"/>
                  <a:pt x="1902041" y="25570"/>
                </a:cubicBezTo>
                <a:cubicBezTo>
                  <a:pt x="2006183" y="30770"/>
                  <a:pt x="2110071" y="48021"/>
                  <a:pt x="2214847" y="33561"/>
                </a:cubicBezTo>
                <a:cubicBezTo>
                  <a:pt x="2228052" y="32216"/>
                  <a:pt x="2241384" y="33954"/>
                  <a:pt x="2253790" y="38635"/>
                </a:cubicBezTo>
                <a:cubicBezTo>
                  <a:pt x="2294520" y="52169"/>
                  <a:pt x="2338397" y="53007"/>
                  <a:pt x="2379622" y="41045"/>
                </a:cubicBezTo>
                <a:cubicBezTo>
                  <a:pt x="2431756" y="27168"/>
                  <a:pt x="2486503" y="26254"/>
                  <a:pt x="2539069" y="38381"/>
                </a:cubicBezTo>
                <a:cubicBezTo>
                  <a:pt x="2617207" y="55379"/>
                  <a:pt x="2695598" y="72123"/>
                  <a:pt x="2776908" y="58169"/>
                </a:cubicBezTo>
                <a:cubicBezTo>
                  <a:pt x="2824222" y="50178"/>
                  <a:pt x="2868111" y="30770"/>
                  <a:pt x="2914791" y="21637"/>
                </a:cubicBezTo>
                <a:cubicBezTo>
                  <a:pt x="3049249" y="-4620"/>
                  <a:pt x="3184976" y="3244"/>
                  <a:pt x="3320703" y="12124"/>
                </a:cubicBezTo>
                <a:cubicBezTo>
                  <a:pt x="3453259" y="20876"/>
                  <a:pt x="3585179" y="38888"/>
                  <a:pt x="3718496" y="36225"/>
                </a:cubicBezTo>
                <a:cubicBezTo>
                  <a:pt x="3746884" y="36440"/>
                  <a:pt x="3775210" y="38812"/>
                  <a:pt x="3803230" y="43328"/>
                </a:cubicBezTo>
                <a:cubicBezTo>
                  <a:pt x="3907245" y="57028"/>
                  <a:pt x="4011767" y="69966"/>
                  <a:pt x="4114640" y="42313"/>
                </a:cubicBezTo>
                <a:cubicBezTo>
                  <a:pt x="4206871" y="17312"/>
                  <a:pt x="4303111" y="10677"/>
                  <a:pt x="4397891" y="22779"/>
                </a:cubicBezTo>
                <a:cubicBezTo>
                  <a:pt x="4522696" y="39130"/>
                  <a:pt x="4648846" y="42707"/>
                  <a:pt x="4774374" y="33434"/>
                </a:cubicBezTo>
                <a:cubicBezTo>
                  <a:pt x="4813773" y="29515"/>
                  <a:pt x="4853387" y="28107"/>
                  <a:pt x="4892977" y="29248"/>
                </a:cubicBezTo>
                <a:cubicBezTo>
                  <a:pt x="5181681" y="42440"/>
                  <a:pt x="5471273" y="25062"/>
                  <a:pt x="5759471" y="55759"/>
                </a:cubicBezTo>
                <a:cubicBezTo>
                  <a:pt x="5805028" y="61131"/>
                  <a:pt x="5850896" y="61524"/>
                  <a:pt x="5896277" y="57017"/>
                </a:cubicBezTo>
                <a:lnTo>
                  <a:pt x="6006950" y="33749"/>
                </a:lnTo>
                <a:lnTo>
                  <a:pt x="6006950" y="4200116"/>
                </a:lnTo>
                <a:lnTo>
                  <a:pt x="13501" y="4200116"/>
                </a:lnTo>
                <a:lnTo>
                  <a:pt x="28554" y="3862213"/>
                </a:lnTo>
                <a:cubicBezTo>
                  <a:pt x="30457" y="3736758"/>
                  <a:pt x="27411" y="3611386"/>
                  <a:pt x="15626" y="3486312"/>
                </a:cubicBezTo>
                <a:cubicBezTo>
                  <a:pt x="-847" y="3333707"/>
                  <a:pt x="-4304" y="3179990"/>
                  <a:pt x="5296" y="3026802"/>
                </a:cubicBezTo>
                <a:cubicBezTo>
                  <a:pt x="11786" y="2939137"/>
                  <a:pt x="18539" y="2851472"/>
                  <a:pt x="22776" y="2763676"/>
                </a:cubicBezTo>
                <a:cubicBezTo>
                  <a:pt x="28180" y="2638786"/>
                  <a:pt x="25173" y="2513673"/>
                  <a:pt x="13771" y="2389181"/>
                </a:cubicBezTo>
                <a:cubicBezTo>
                  <a:pt x="4237" y="2294247"/>
                  <a:pt x="3177" y="2198663"/>
                  <a:pt x="10593" y="2103543"/>
                </a:cubicBezTo>
                <a:cubicBezTo>
                  <a:pt x="25690" y="1941590"/>
                  <a:pt x="9931" y="1779636"/>
                  <a:pt x="5032" y="1617814"/>
                </a:cubicBezTo>
                <a:cubicBezTo>
                  <a:pt x="-3577" y="1320125"/>
                  <a:pt x="20393" y="1022570"/>
                  <a:pt x="9666" y="724882"/>
                </a:cubicBezTo>
                <a:cubicBezTo>
                  <a:pt x="3841" y="577627"/>
                  <a:pt x="16420" y="430504"/>
                  <a:pt x="9666" y="283249"/>
                </a:cubicBezTo>
                <a:cubicBezTo>
                  <a:pt x="6885" y="230875"/>
                  <a:pt x="4568" y="178502"/>
                  <a:pt x="3409" y="126111"/>
                </a:cubicBezTo>
                <a:lnTo>
                  <a:pt x="3819" y="33427"/>
                </a:lnTo>
                <a:lnTo>
                  <a:pt x="31797" y="28723"/>
                </a:lnTo>
                <a:cubicBezTo>
                  <a:pt x="147177" y="14068"/>
                  <a:pt x="264046" y="13354"/>
                  <a:pt x="379873" y="26711"/>
                </a:cubicBezTo>
                <a:cubicBezTo>
                  <a:pt x="443931" y="35083"/>
                  <a:pt x="508243" y="47768"/>
                  <a:pt x="573442" y="35083"/>
                </a:cubicBezTo>
                <a:cubicBezTo>
                  <a:pt x="579581" y="33992"/>
                  <a:pt x="585759" y="36757"/>
                  <a:pt x="589044" y="42060"/>
                </a:cubicBezTo>
                <a:cubicBezTo>
                  <a:pt x="621264" y="81382"/>
                  <a:pt x="663123" y="80114"/>
                  <a:pt x="705871" y="67429"/>
                </a:cubicBezTo>
                <a:cubicBezTo>
                  <a:pt x="733929" y="58740"/>
                  <a:pt x="761430" y="48326"/>
                  <a:pt x="788194" y="36225"/>
                </a:cubicBezTo>
                <a:cubicBezTo>
                  <a:pt x="835052" y="16792"/>
                  <a:pt x="884827" y="5299"/>
                  <a:pt x="935464" y="2230"/>
                </a:cubicBezTo>
                <a:cubicBezTo>
                  <a:pt x="969111" y="-370"/>
                  <a:pt x="1002567" y="-521"/>
                  <a:pt x="1035902" y="878"/>
                </a:cubicBezTo>
                <a:close/>
              </a:path>
            </a:pathLst>
          </a:custGeom>
        </p:spPr>
      </p:pic>
      <p:sp>
        <p:nvSpPr>
          <p:cNvPr id="3" name="Google Shape;365;g2a613fe29c9_0_155" descr="Artificial Intelligence">
            <a:extLst>
              <a:ext uri="{FF2B5EF4-FFF2-40B4-BE49-F238E27FC236}">
                <a16:creationId xmlns:a16="http://schemas.microsoft.com/office/drawing/2014/main" id="{3EEAD9E0-5138-88B0-F3F9-24F872E91546}"/>
              </a:ext>
            </a:extLst>
          </p:cNvPr>
          <p:cNvSpPr/>
          <p:nvPr/>
        </p:nvSpPr>
        <p:spPr>
          <a:xfrm>
            <a:off x="0"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32655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2a613fe29c9_0_155"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g2a613fe29c9_0_155"/>
          <p:cNvSpPr txBox="1"/>
          <p:nvPr/>
        </p:nvSpPr>
        <p:spPr>
          <a:xfrm>
            <a:off x="363750" y="1187920"/>
            <a:ext cx="8416500" cy="1169700"/>
          </a:xfrm>
          <a:prstGeom prst="rect">
            <a:avLst/>
          </a:prstGeom>
          <a:noFill/>
          <a:ln>
            <a:noFill/>
          </a:ln>
        </p:spPr>
        <p:txBody>
          <a:bodyPr spcFirstLastPara="1" wrap="square" lIns="91425" tIns="45700" rIns="91425" bIns="45700" anchor="ctr" anchorCtr="0">
            <a:noAutofit/>
          </a:bodyPr>
          <a:lstStyle/>
          <a:p>
            <a:pPr marL="457200" algn="ctr" rtl="0" fontAlgn="base">
              <a:spcBef>
                <a:spcPts val="1500"/>
              </a:spcBef>
              <a:spcAft>
                <a:spcPts val="0"/>
              </a:spcAft>
            </a:pPr>
            <a:r>
              <a:rPr lang="en-US" sz="2400" u="none" strike="noStrike" dirty="0">
                <a:solidFill>
                  <a:srgbClr val="374151"/>
                </a:solidFill>
                <a:effectLst/>
                <a:latin typeface="Helvetica Neue Light" panose="02000403000000020004" pitchFamily="2" charset="0"/>
                <a:ea typeface="Helvetica Neue Light" panose="02000403000000020004" pitchFamily="2" charset="0"/>
              </a:rPr>
              <a:t>There are three main types of plate boundaries: convergent (where two plates collide), divergent (where two plates move apart), and transform (where two plates slide past each other).</a:t>
            </a:r>
          </a:p>
        </p:txBody>
      </p:sp>
      <p:pic>
        <p:nvPicPr>
          <p:cNvPr id="3" name="Picture 2" descr="A red and grey rectangular object with text&#10;&#10;Description automatically generated">
            <a:extLst>
              <a:ext uri="{FF2B5EF4-FFF2-40B4-BE49-F238E27FC236}">
                <a16:creationId xmlns:a16="http://schemas.microsoft.com/office/drawing/2014/main" id="{2E35E987-03CD-6C58-E5C5-21451A898092}"/>
              </a:ext>
            </a:extLst>
          </p:cNvPr>
          <p:cNvPicPr>
            <a:picLocks noChangeAspect="1"/>
          </p:cNvPicPr>
          <p:nvPr/>
        </p:nvPicPr>
        <p:blipFill>
          <a:blip r:embed="rId4"/>
          <a:stretch>
            <a:fillRect/>
          </a:stretch>
        </p:blipFill>
        <p:spPr>
          <a:xfrm>
            <a:off x="524775" y="3223722"/>
            <a:ext cx="8094450" cy="230413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83B1BEA-1159-4AE5-AD9B-9440E5189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ketch line">
            <a:extLst>
              <a:ext uri="{FF2B5EF4-FFF2-40B4-BE49-F238E27FC236}">
                <a16:creationId xmlns:a16="http://schemas.microsoft.com/office/drawing/2014/main" id="{5D50C310-510F-45B8-81D2-BE905D5C6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73451" y="1415034"/>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3142D16-1D31-9F32-62F6-A10DFE673BEF}"/>
              </a:ext>
            </a:extLst>
          </p:cNvPr>
          <p:cNvSpPr txBox="1"/>
          <p:nvPr/>
        </p:nvSpPr>
        <p:spPr>
          <a:xfrm>
            <a:off x="3490721" y="381000"/>
            <a:ext cx="5637276" cy="2003057"/>
          </a:xfrm>
          <a:prstGeom prst="rect">
            <a:avLst/>
          </a:prstGeom>
        </p:spPr>
        <p:txBody>
          <a:bodyPr vert="horz" lIns="91440" tIns="45720" rIns="91440" bIns="45720" rtlCol="0" anchor="ctr">
            <a:noAutofit/>
          </a:bodyPr>
          <a:lstStyle/>
          <a:p>
            <a:pPr marL="228600" fontAlgn="base">
              <a:lnSpc>
                <a:spcPct val="90000"/>
              </a:lnSpc>
              <a:spcBef>
                <a:spcPts val="0"/>
              </a:spcBef>
              <a:spcAft>
                <a:spcPts val="1500"/>
              </a:spcAft>
            </a:pPr>
            <a:r>
              <a:rPr lang="en-US" sz="2400" u="none" strike="noStrike" kern="1200" dirty="0">
                <a:solidFill>
                  <a:schemeClr val="tx1"/>
                </a:solidFill>
                <a:effectLst/>
                <a:latin typeface="Helvetica Neue Light" panose="02000403000000020004" pitchFamily="2" charset="0"/>
                <a:ea typeface="Helvetica Neue Light" panose="02000403000000020004" pitchFamily="2" charset="0"/>
                <a:cs typeface="+mn-cs"/>
              </a:rPr>
              <a:t>Each type of boundary can create different features or events. For example, mountains can form at convergent boundaries, and earthquakes can occur at transform boundaries.</a:t>
            </a:r>
          </a:p>
        </p:txBody>
      </p:sp>
      <p:pic>
        <p:nvPicPr>
          <p:cNvPr id="8" name="Picture 7" descr="A dry desert with a crack in the ground&#10;&#10;Description automatically generated">
            <a:extLst>
              <a:ext uri="{FF2B5EF4-FFF2-40B4-BE49-F238E27FC236}">
                <a16:creationId xmlns:a16="http://schemas.microsoft.com/office/drawing/2014/main" id="{B20D53E5-A6A0-49F4-6FEE-8AA4B547AFBB}"/>
              </a:ext>
            </a:extLst>
          </p:cNvPr>
          <p:cNvPicPr>
            <a:picLocks noChangeAspect="1"/>
          </p:cNvPicPr>
          <p:nvPr/>
        </p:nvPicPr>
        <p:blipFill rotWithShape="1">
          <a:blip r:embed="rId3"/>
          <a:srcRect l="19597" r="5374" b="1"/>
          <a:stretch/>
        </p:blipFill>
        <p:spPr>
          <a:xfrm>
            <a:off x="6" y="2668687"/>
            <a:ext cx="4571994" cy="4189309"/>
          </a:xfrm>
          <a:custGeom>
            <a:avLst/>
            <a:gdLst/>
            <a:ahLst/>
            <a:cxnLst/>
            <a:rect l="l" t="t" r="r" b="b"/>
            <a:pathLst>
              <a:path w="6005375" h="4189309">
                <a:moveTo>
                  <a:pt x="5422311" y="873"/>
                </a:moveTo>
                <a:cubicBezTo>
                  <a:pt x="5467738" y="-1249"/>
                  <a:pt x="5513346" y="499"/>
                  <a:pt x="5558643" y="6137"/>
                </a:cubicBezTo>
                <a:cubicBezTo>
                  <a:pt x="5633356" y="13367"/>
                  <a:pt x="5708323" y="18441"/>
                  <a:pt x="5783036" y="26052"/>
                </a:cubicBezTo>
                <a:cubicBezTo>
                  <a:pt x="5816269" y="29477"/>
                  <a:pt x="5849884" y="16792"/>
                  <a:pt x="5882612" y="28462"/>
                </a:cubicBezTo>
                <a:cubicBezTo>
                  <a:pt x="5909726" y="38166"/>
                  <a:pt x="5937089" y="43856"/>
                  <a:pt x="5964555" y="46416"/>
                </a:cubicBezTo>
                <a:lnTo>
                  <a:pt x="5997178" y="46088"/>
                </a:lnTo>
                <a:lnTo>
                  <a:pt x="5995170" y="275470"/>
                </a:lnTo>
                <a:cubicBezTo>
                  <a:pt x="5993432" y="411056"/>
                  <a:pt x="5993035" y="546624"/>
                  <a:pt x="5999656" y="682159"/>
                </a:cubicBezTo>
                <a:cubicBezTo>
                  <a:pt x="6009854" y="891918"/>
                  <a:pt x="6003364" y="1101545"/>
                  <a:pt x="5999656" y="1311172"/>
                </a:cubicBezTo>
                <a:cubicBezTo>
                  <a:pt x="5992506" y="1713210"/>
                  <a:pt x="6003364" y="2114718"/>
                  <a:pt x="5998730" y="2516227"/>
                </a:cubicBezTo>
                <a:cubicBezTo>
                  <a:pt x="5996744" y="2694204"/>
                  <a:pt x="5998994" y="2871916"/>
                  <a:pt x="6003364" y="3049893"/>
                </a:cubicBezTo>
                <a:cubicBezTo>
                  <a:pt x="6009720" y="3304015"/>
                  <a:pt x="5999922" y="3558268"/>
                  <a:pt x="5989196" y="3812257"/>
                </a:cubicBezTo>
                <a:cubicBezTo>
                  <a:pt x="5985594" y="3882097"/>
                  <a:pt x="5984646" y="3952020"/>
                  <a:pt x="5986348" y="4021878"/>
                </a:cubicBezTo>
                <a:lnTo>
                  <a:pt x="5996786" y="4189309"/>
                </a:lnTo>
                <a:lnTo>
                  <a:pt x="0" y="4189309"/>
                </a:lnTo>
                <a:lnTo>
                  <a:pt x="0" y="27247"/>
                </a:lnTo>
                <a:lnTo>
                  <a:pt x="495" y="27408"/>
                </a:lnTo>
                <a:cubicBezTo>
                  <a:pt x="5176" y="27551"/>
                  <a:pt x="10686" y="26465"/>
                  <a:pt x="17314" y="23896"/>
                </a:cubicBezTo>
                <a:cubicBezTo>
                  <a:pt x="33823" y="19050"/>
                  <a:pt x="50862" y="16234"/>
                  <a:pt x="68053" y="15524"/>
                </a:cubicBezTo>
                <a:cubicBezTo>
                  <a:pt x="200481" y="-1093"/>
                  <a:pt x="333037" y="3346"/>
                  <a:pt x="466100" y="8801"/>
                </a:cubicBezTo>
                <a:cubicBezTo>
                  <a:pt x="697850" y="18187"/>
                  <a:pt x="929854" y="29096"/>
                  <a:pt x="1161985" y="25798"/>
                </a:cubicBezTo>
                <a:cubicBezTo>
                  <a:pt x="1397540" y="22373"/>
                  <a:pt x="1632588" y="29604"/>
                  <a:pt x="1867890" y="39117"/>
                </a:cubicBezTo>
                <a:cubicBezTo>
                  <a:pt x="1971017" y="43050"/>
                  <a:pt x="2074779" y="46982"/>
                  <a:pt x="2176256" y="17680"/>
                </a:cubicBezTo>
                <a:cubicBezTo>
                  <a:pt x="2199190" y="12314"/>
                  <a:pt x="2223101" y="12834"/>
                  <a:pt x="2245769" y="19202"/>
                </a:cubicBezTo>
                <a:cubicBezTo>
                  <a:pt x="2359678" y="45713"/>
                  <a:pt x="2474221" y="53578"/>
                  <a:pt x="2589398" y="27447"/>
                </a:cubicBezTo>
                <a:cubicBezTo>
                  <a:pt x="2721802" y="-1220"/>
                  <a:pt x="2858087" y="-7347"/>
                  <a:pt x="2992519" y="9308"/>
                </a:cubicBezTo>
                <a:cubicBezTo>
                  <a:pt x="3115435" y="23008"/>
                  <a:pt x="3238984" y="37849"/>
                  <a:pt x="3362153" y="26813"/>
                </a:cubicBezTo>
                <a:cubicBezTo>
                  <a:pt x="3556737" y="9308"/>
                  <a:pt x="3751067" y="24530"/>
                  <a:pt x="3945651" y="29223"/>
                </a:cubicBezTo>
                <a:cubicBezTo>
                  <a:pt x="4010343" y="30745"/>
                  <a:pt x="4075416" y="44064"/>
                  <a:pt x="4139727" y="32141"/>
                </a:cubicBezTo>
                <a:cubicBezTo>
                  <a:pt x="4241079" y="13367"/>
                  <a:pt x="4341288" y="20597"/>
                  <a:pt x="4442766" y="31126"/>
                </a:cubicBezTo>
                <a:cubicBezTo>
                  <a:pt x="4637096" y="51422"/>
                  <a:pt x="4831299" y="61189"/>
                  <a:pt x="5024742" y="23134"/>
                </a:cubicBezTo>
                <a:cubicBezTo>
                  <a:pt x="5084742" y="11211"/>
                  <a:pt x="5144359" y="4361"/>
                  <a:pt x="5205373" y="20344"/>
                </a:cubicBezTo>
                <a:cubicBezTo>
                  <a:pt x="5232315" y="26496"/>
                  <a:pt x="5260361" y="25976"/>
                  <a:pt x="5287062" y="18822"/>
                </a:cubicBezTo>
                <a:cubicBezTo>
                  <a:pt x="5331637" y="8985"/>
                  <a:pt x="5376883" y="2995"/>
                  <a:pt x="5422311" y="873"/>
                </a:cubicBezTo>
                <a:close/>
              </a:path>
            </a:pathLst>
          </a:custGeom>
        </p:spPr>
      </p:pic>
      <p:pic>
        <p:nvPicPr>
          <p:cNvPr id="6" name="Picture 5" descr="A mountain range with trees&#10;&#10;Description automatically generated">
            <a:extLst>
              <a:ext uri="{FF2B5EF4-FFF2-40B4-BE49-F238E27FC236}">
                <a16:creationId xmlns:a16="http://schemas.microsoft.com/office/drawing/2014/main" id="{11C81A6F-1C6B-6DE1-51B9-48F517ED899F}"/>
              </a:ext>
            </a:extLst>
          </p:cNvPr>
          <p:cNvPicPr>
            <a:picLocks noChangeAspect="1"/>
          </p:cNvPicPr>
          <p:nvPr/>
        </p:nvPicPr>
        <p:blipFill rotWithShape="1">
          <a:blip r:embed="rId4"/>
          <a:srcRect l="12787" r="11440" b="-1"/>
          <a:stretch/>
        </p:blipFill>
        <p:spPr>
          <a:xfrm>
            <a:off x="4514850" y="2657872"/>
            <a:ext cx="4629144" cy="4200116"/>
          </a:xfrm>
          <a:custGeom>
            <a:avLst/>
            <a:gdLst/>
            <a:ahLst/>
            <a:cxnLst/>
            <a:rect l="l" t="t" r="r" b="b"/>
            <a:pathLst>
              <a:path w="6006950" h="4200116">
                <a:moveTo>
                  <a:pt x="1035902" y="878"/>
                </a:moveTo>
                <a:cubicBezTo>
                  <a:pt x="1135908" y="5076"/>
                  <a:pt x="1234824" y="23223"/>
                  <a:pt x="1334526" y="31024"/>
                </a:cubicBezTo>
                <a:cubicBezTo>
                  <a:pt x="1429408" y="38508"/>
                  <a:pt x="1524290" y="49417"/>
                  <a:pt x="1619679" y="34449"/>
                </a:cubicBezTo>
                <a:cubicBezTo>
                  <a:pt x="1713242" y="21726"/>
                  <a:pt x="1807870" y="18745"/>
                  <a:pt x="1902041" y="25570"/>
                </a:cubicBezTo>
                <a:cubicBezTo>
                  <a:pt x="2006183" y="30770"/>
                  <a:pt x="2110071" y="48021"/>
                  <a:pt x="2214847" y="33561"/>
                </a:cubicBezTo>
                <a:cubicBezTo>
                  <a:pt x="2228052" y="32216"/>
                  <a:pt x="2241384" y="33954"/>
                  <a:pt x="2253790" y="38635"/>
                </a:cubicBezTo>
                <a:cubicBezTo>
                  <a:pt x="2294520" y="52169"/>
                  <a:pt x="2338397" y="53007"/>
                  <a:pt x="2379622" y="41045"/>
                </a:cubicBezTo>
                <a:cubicBezTo>
                  <a:pt x="2431756" y="27168"/>
                  <a:pt x="2486503" y="26254"/>
                  <a:pt x="2539069" y="38381"/>
                </a:cubicBezTo>
                <a:cubicBezTo>
                  <a:pt x="2617207" y="55379"/>
                  <a:pt x="2695598" y="72123"/>
                  <a:pt x="2776908" y="58169"/>
                </a:cubicBezTo>
                <a:cubicBezTo>
                  <a:pt x="2824222" y="50178"/>
                  <a:pt x="2868111" y="30770"/>
                  <a:pt x="2914791" y="21637"/>
                </a:cubicBezTo>
                <a:cubicBezTo>
                  <a:pt x="3049249" y="-4620"/>
                  <a:pt x="3184976" y="3244"/>
                  <a:pt x="3320703" y="12124"/>
                </a:cubicBezTo>
                <a:cubicBezTo>
                  <a:pt x="3453259" y="20876"/>
                  <a:pt x="3585179" y="38888"/>
                  <a:pt x="3718496" y="36225"/>
                </a:cubicBezTo>
                <a:cubicBezTo>
                  <a:pt x="3746884" y="36440"/>
                  <a:pt x="3775210" y="38812"/>
                  <a:pt x="3803230" y="43328"/>
                </a:cubicBezTo>
                <a:cubicBezTo>
                  <a:pt x="3907245" y="57028"/>
                  <a:pt x="4011767" y="69966"/>
                  <a:pt x="4114640" y="42313"/>
                </a:cubicBezTo>
                <a:cubicBezTo>
                  <a:pt x="4206871" y="17312"/>
                  <a:pt x="4303111" y="10677"/>
                  <a:pt x="4397891" y="22779"/>
                </a:cubicBezTo>
                <a:cubicBezTo>
                  <a:pt x="4522696" y="39130"/>
                  <a:pt x="4648846" y="42707"/>
                  <a:pt x="4774374" y="33434"/>
                </a:cubicBezTo>
                <a:cubicBezTo>
                  <a:pt x="4813773" y="29515"/>
                  <a:pt x="4853387" y="28107"/>
                  <a:pt x="4892977" y="29248"/>
                </a:cubicBezTo>
                <a:cubicBezTo>
                  <a:pt x="5181681" y="42440"/>
                  <a:pt x="5471273" y="25062"/>
                  <a:pt x="5759471" y="55759"/>
                </a:cubicBezTo>
                <a:cubicBezTo>
                  <a:pt x="5805028" y="61131"/>
                  <a:pt x="5850896" y="61524"/>
                  <a:pt x="5896277" y="57017"/>
                </a:cubicBezTo>
                <a:lnTo>
                  <a:pt x="6006950" y="33749"/>
                </a:lnTo>
                <a:lnTo>
                  <a:pt x="6006950" y="4200116"/>
                </a:lnTo>
                <a:lnTo>
                  <a:pt x="13501" y="4200116"/>
                </a:lnTo>
                <a:lnTo>
                  <a:pt x="28554" y="3862213"/>
                </a:lnTo>
                <a:cubicBezTo>
                  <a:pt x="30457" y="3736758"/>
                  <a:pt x="27411" y="3611386"/>
                  <a:pt x="15626" y="3486312"/>
                </a:cubicBezTo>
                <a:cubicBezTo>
                  <a:pt x="-847" y="3333707"/>
                  <a:pt x="-4304" y="3179990"/>
                  <a:pt x="5296" y="3026802"/>
                </a:cubicBezTo>
                <a:cubicBezTo>
                  <a:pt x="11786" y="2939137"/>
                  <a:pt x="18539" y="2851472"/>
                  <a:pt x="22776" y="2763676"/>
                </a:cubicBezTo>
                <a:cubicBezTo>
                  <a:pt x="28180" y="2638786"/>
                  <a:pt x="25173" y="2513673"/>
                  <a:pt x="13771" y="2389181"/>
                </a:cubicBezTo>
                <a:cubicBezTo>
                  <a:pt x="4237" y="2294247"/>
                  <a:pt x="3177" y="2198663"/>
                  <a:pt x="10593" y="2103543"/>
                </a:cubicBezTo>
                <a:cubicBezTo>
                  <a:pt x="25690" y="1941590"/>
                  <a:pt x="9931" y="1779636"/>
                  <a:pt x="5032" y="1617814"/>
                </a:cubicBezTo>
                <a:cubicBezTo>
                  <a:pt x="-3577" y="1320125"/>
                  <a:pt x="20393" y="1022570"/>
                  <a:pt x="9666" y="724882"/>
                </a:cubicBezTo>
                <a:cubicBezTo>
                  <a:pt x="3841" y="577627"/>
                  <a:pt x="16420" y="430504"/>
                  <a:pt x="9666" y="283249"/>
                </a:cubicBezTo>
                <a:cubicBezTo>
                  <a:pt x="6885" y="230875"/>
                  <a:pt x="4568" y="178502"/>
                  <a:pt x="3409" y="126111"/>
                </a:cubicBezTo>
                <a:lnTo>
                  <a:pt x="3819" y="33427"/>
                </a:lnTo>
                <a:lnTo>
                  <a:pt x="31797" y="28723"/>
                </a:lnTo>
                <a:cubicBezTo>
                  <a:pt x="147177" y="14068"/>
                  <a:pt x="264046" y="13354"/>
                  <a:pt x="379873" y="26711"/>
                </a:cubicBezTo>
                <a:cubicBezTo>
                  <a:pt x="443931" y="35083"/>
                  <a:pt x="508243" y="47768"/>
                  <a:pt x="573442" y="35083"/>
                </a:cubicBezTo>
                <a:cubicBezTo>
                  <a:pt x="579581" y="33992"/>
                  <a:pt x="585759" y="36757"/>
                  <a:pt x="589044" y="42060"/>
                </a:cubicBezTo>
                <a:cubicBezTo>
                  <a:pt x="621264" y="81382"/>
                  <a:pt x="663123" y="80114"/>
                  <a:pt x="705871" y="67429"/>
                </a:cubicBezTo>
                <a:cubicBezTo>
                  <a:pt x="733929" y="58740"/>
                  <a:pt x="761430" y="48326"/>
                  <a:pt x="788194" y="36225"/>
                </a:cubicBezTo>
                <a:cubicBezTo>
                  <a:pt x="835052" y="16792"/>
                  <a:pt x="884827" y="5299"/>
                  <a:pt x="935464" y="2230"/>
                </a:cubicBezTo>
                <a:cubicBezTo>
                  <a:pt x="969111" y="-370"/>
                  <a:pt x="1002567" y="-521"/>
                  <a:pt x="1035902" y="878"/>
                </a:cubicBezTo>
                <a:close/>
              </a:path>
            </a:pathLst>
          </a:custGeom>
        </p:spPr>
      </p:pic>
      <p:sp>
        <p:nvSpPr>
          <p:cNvPr id="4" name="Google Shape;365;g2a613fe29c9_0_155" descr="Artificial Intelligence">
            <a:extLst>
              <a:ext uri="{FF2B5EF4-FFF2-40B4-BE49-F238E27FC236}">
                <a16:creationId xmlns:a16="http://schemas.microsoft.com/office/drawing/2014/main" id="{C76BDED6-5A2B-32A0-024F-3A02CF3F9A22}"/>
              </a:ext>
            </a:extLst>
          </p:cNvPr>
          <p:cNvSpPr/>
          <p:nvPr/>
        </p:nvSpPr>
        <p:spPr>
          <a:xfrm>
            <a:off x="0"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40194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D96D946-2C88-48CC-9D8B-ADAF7E605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F938B951-7EFC-40A2-B198-E73D39DFB3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3" name="Rectangle 12">
              <a:extLst>
                <a:ext uri="{FF2B5EF4-FFF2-40B4-BE49-F238E27FC236}">
                  <a16:creationId xmlns:a16="http://schemas.microsoft.com/office/drawing/2014/main" id="{92E4506E-6A0E-49A0-BC31-8CADBFF3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ED4D51-65BF-4AEE-B596-7CB61A70B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2C22F00B-9C52-0346-B7E4-E33763B5942E}"/>
              </a:ext>
            </a:extLst>
          </p:cNvPr>
          <p:cNvSpPr txBox="1"/>
          <p:nvPr/>
        </p:nvSpPr>
        <p:spPr>
          <a:xfrm>
            <a:off x="413147" y="759009"/>
            <a:ext cx="8317705" cy="675441"/>
          </a:xfrm>
          <a:prstGeom prst="rect">
            <a:avLst/>
          </a:prstGeom>
        </p:spPr>
        <p:txBody>
          <a:bodyPr vert="horz" wrap="square" lIns="91440" tIns="45720" rIns="91440" bIns="45720" rtlCol="0" anchor="t">
            <a:noAutofit/>
          </a:bodyPr>
          <a:lstStyle/>
          <a:p>
            <a:pPr marL="457200" algn="ctr" fontAlgn="base">
              <a:lnSpc>
                <a:spcPct val="90000"/>
              </a:lnSpc>
              <a:spcBef>
                <a:spcPct val="0"/>
              </a:spcBef>
              <a:spcAft>
                <a:spcPts val="600"/>
              </a:spcAft>
            </a:pPr>
            <a:r>
              <a:rPr lang="en-US" sz="2800" u="none" strike="noStrike" kern="1200" dirty="0">
                <a:solidFill>
                  <a:schemeClr val="tx1"/>
                </a:solidFill>
                <a:effectLst/>
                <a:latin typeface="Helvetica Neue Light" panose="02000403000000020004" pitchFamily="2" charset="0"/>
                <a:ea typeface="Helvetica Neue Light" panose="02000403000000020004" pitchFamily="2" charset="0"/>
                <a:cs typeface="+mj-cs"/>
              </a:rPr>
              <a:t>For example, the Himalayas were formed by the Indian Plate colliding with the Eurasian Plate. </a:t>
            </a:r>
          </a:p>
        </p:txBody>
      </p:sp>
      <p:pic>
        <p:nvPicPr>
          <p:cNvPr id="5" name="Picture 4" descr="A mountain with snow on it&#10;&#10;Description automatically generated">
            <a:extLst>
              <a:ext uri="{FF2B5EF4-FFF2-40B4-BE49-F238E27FC236}">
                <a16:creationId xmlns:a16="http://schemas.microsoft.com/office/drawing/2014/main" id="{8C757336-176B-AC7D-7F9E-F77541F1904F}"/>
              </a:ext>
            </a:extLst>
          </p:cNvPr>
          <p:cNvPicPr>
            <a:picLocks noChangeAspect="1"/>
          </p:cNvPicPr>
          <p:nvPr/>
        </p:nvPicPr>
        <p:blipFill rotWithShape="1">
          <a:blip r:embed="rId3"/>
          <a:srcRect t="15313" r="-1" b="-1"/>
          <a:stretch/>
        </p:blipFill>
        <p:spPr>
          <a:xfrm>
            <a:off x="413147" y="2133601"/>
            <a:ext cx="8317705" cy="4173600"/>
          </a:xfrm>
          <a:prstGeom prst="rect">
            <a:avLst/>
          </a:prstGeom>
          <a:effectLst>
            <a:outerShdw blurRad="508000" dist="101600" dir="5400000" algn="tl" rotWithShape="0">
              <a:prstClr val="black">
                <a:alpha val="10000"/>
              </a:prstClr>
            </a:outerShdw>
          </a:effectLst>
        </p:spPr>
      </p:pic>
      <p:sp>
        <p:nvSpPr>
          <p:cNvPr id="3" name="Google Shape;365;g2a613fe29c9_0_155" descr="Artificial Intelligence">
            <a:extLst>
              <a:ext uri="{FF2B5EF4-FFF2-40B4-BE49-F238E27FC236}">
                <a16:creationId xmlns:a16="http://schemas.microsoft.com/office/drawing/2014/main" id="{8E59AC91-2A1F-9E6A-CB21-E42743A5F34A}"/>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14446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50" name="Google Shape;350;g2a613fe29c9_0_143"/>
          <p:cNvSpPr txBox="1"/>
          <p:nvPr/>
        </p:nvSpPr>
        <p:spPr>
          <a:xfrm>
            <a:off x="363750" y="367650"/>
            <a:ext cx="8416500" cy="1169700"/>
          </a:xfrm>
          <a:prstGeom prst="rect">
            <a:avLst/>
          </a:prstGeom>
          <a:noFill/>
          <a:ln>
            <a:noFill/>
          </a:ln>
        </p:spPr>
        <p:txBody>
          <a:bodyPr spcFirstLastPara="1" wrap="square" lIns="91425" tIns="45700" rIns="91425" bIns="45700" anchor="ctr" anchorCtr="0">
            <a:noAutofit/>
          </a:bodyPr>
          <a:lstStyle/>
          <a:p>
            <a:pPr marL="457200" algn="ctr" rtl="0" fontAlgn="base">
              <a:spcBef>
                <a:spcPts val="1500"/>
              </a:spcBef>
              <a:spcAft>
                <a:spcPts val="0"/>
              </a:spcAft>
            </a:pPr>
            <a:r>
              <a:rPr lang="en-US" sz="2400" b="1" u="sng" strike="noStrike" cap="none" dirty="0">
                <a:solidFill>
                  <a:schemeClr val="dk1"/>
                </a:solidFill>
                <a:latin typeface="HELVETICA NEUE LIGHT" panose="02000403000000020004" pitchFamily="2" charset="0"/>
                <a:ea typeface="HELVETICA NEUE LIGHT" panose="02000403000000020004" pitchFamily="2" charset="0"/>
                <a:cs typeface="Calibri"/>
                <a:sym typeface="Calibri"/>
              </a:rPr>
              <a:t>True or False</a:t>
            </a:r>
            <a:r>
              <a:rPr lang="en-US" sz="2400" b="1" u="none" strike="noStrike" cap="none" dirty="0">
                <a:solidFill>
                  <a:schemeClr val="dk1"/>
                </a:solidFill>
                <a:latin typeface="HELVETICA NEUE LIGHT" panose="02000403000000020004" pitchFamily="2" charset="0"/>
                <a:ea typeface="HELVETICA NEUE LIGHT" panose="02000403000000020004" pitchFamily="2" charset="0"/>
                <a:cs typeface="Calibri"/>
                <a:sym typeface="Calibri"/>
              </a:rPr>
              <a:t>: </a:t>
            </a:r>
            <a:r>
              <a:rPr lang="en-US" sz="2400" u="none" strike="noStrike" dirty="0">
                <a:solidFill>
                  <a:srgbClr val="374151"/>
                </a:solidFill>
                <a:effectLst/>
                <a:latin typeface="Helvetica Neue Light" panose="02000403000000020004" pitchFamily="2" charset="0"/>
                <a:ea typeface="Helvetica Neue Light" panose="02000403000000020004" pitchFamily="2" charset="0"/>
              </a:rPr>
              <a:t>Tectonic plates are part of the Earth's crust and the upper part of the </a:t>
            </a:r>
            <a:r>
              <a:rPr lang="en-US" sz="2400" dirty="0">
                <a:solidFill>
                  <a:srgbClr val="374151"/>
                </a:solidFill>
                <a:latin typeface="Helvetica Neue Light" panose="02000403000000020004" pitchFamily="2" charset="0"/>
                <a:ea typeface="Helvetica Neue Light" panose="02000403000000020004" pitchFamily="2" charset="0"/>
              </a:rPr>
              <a:t>O</a:t>
            </a:r>
            <a:r>
              <a:rPr lang="en-US" sz="2400" u="none" strike="noStrike" dirty="0">
                <a:solidFill>
                  <a:srgbClr val="374151"/>
                </a:solidFill>
                <a:effectLst/>
                <a:latin typeface="Helvetica Neue Light" panose="02000403000000020004" pitchFamily="2" charset="0"/>
                <a:ea typeface="Helvetica Neue Light" panose="02000403000000020004" pitchFamily="2" charset="0"/>
              </a:rPr>
              <a:t>uter </a:t>
            </a:r>
            <a:r>
              <a:rPr lang="en-US" sz="2400" dirty="0">
                <a:solidFill>
                  <a:srgbClr val="374151"/>
                </a:solidFill>
                <a:latin typeface="Helvetica Neue Light" panose="02000403000000020004" pitchFamily="2" charset="0"/>
                <a:ea typeface="Helvetica Neue Light" panose="02000403000000020004" pitchFamily="2" charset="0"/>
              </a:rPr>
              <a:t>C</a:t>
            </a:r>
            <a:r>
              <a:rPr lang="en-US" sz="2400" u="none" strike="noStrike" dirty="0">
                <a:solidFill>
                  <a:srgbClr val="374151"/>
                </a:solidFill>
                <a:effectLst/>
                <a:latin typeface="Helvetica Neue Light" panose="02000403000000020004" pitchFamily="2" charset="0"/>
                <a:ea typeface="Helvetica Neue Light" panose="02000403000000020004" pitchFamily="2" charset="0"/>
              </a:rPr>
              <a:t>ore.</a:t>
            </a:r>
          </a:p>
        </p:txBody>
      </p:sp>
      <p:pic>
        <p:nvPicPr>
          <p:cNvPr id="3" name="Picture 2" descr="A diagram of the earth's layers with Crust in the background&#10;&#10;Description automatically generated">
            <a:extLst>
              <a:ext uri="{FF2B5EF4-FFF2-40B4-BE49-F238E27FC236}">
                <a16:creationId xmlns:a16="http://schemas.microsoft.com/office/drawing/2014/main" id="{0AF93139-70C2-AFF3-A0F4-E369746C0068}"/>
              </a:ext>
            </a:extLst>
          </p:cNvPr>
          <p:cNvPicPr>
            <a:picLocks noChangeAspect="1"/>
          </p:cNvPicPr>
          <p:nvPr/>
        </p:nvPicPr>
        <p:blipFill>
          <a:blip r:embed="rId3"/>
          <a:stretch>
            <a:fillRect/>
          </a:stretch>
        </p:blipFill>
        <p:spPr>
          <a:xfrm>
            <a:off x="1612900" y="1905000"/>
            <a:ext cx="5918200" cy="4826000"/>
          </a:xfrm>
          <a:prstGeom prst="rect">
            <a:avLst/>
          </a:prstGeom>
        </p:spPr>
      </p:pic>
      <p:sp>
        <p:nvSpPr>
          <p:cNvPr id="4" name="Oval 3">
            <a:extLst>
              <a:ext uri="{FF2B5EF4-FFF2-40B4-BE49-F238E27FC236}">
                <a16:creationId xmlns:a16="http://schemas.microsoft.com/office/drawing/2014/main" id="{4513B299-1A74-EBED-FDA6-1F1B550D70B9}"/>
              </a:ext>
            </a:extLst>
          </p:cNvPr>
          <p:cNvSpPr/>
          <p:nvPr/>
        </p:nvSpPr>
        <p:spPr>
          <a:xfrm>
            <a:off x="3845859" y="4114800"/>
            <a:ext cx="1788459" cy="914400"/>
          </a:xfrm>
          <a:prstGeom prst="ellipse">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421;g2a613fe29c9_0_169" descr="Questions">
            <a:extLst>
              <a:ext uri="{FF2B5EF4-FFF2-40B4-BE49-F238E27FC236}">
                <a16:creationId xmlns:a16="http://schemas.microsoft.com/office/drawing/2014/main" id="{002B73EC-0C59-7FB5-771E-40DC2398DED9}"/>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16491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8"/>
        <p:cNvGrpSpPr/>
        <p:nvPr/>
      </p:nvGrpSpPr>
      <p:grpSpPr>
        <a:xfrm>
          <a:off x="0" y="0"/>
          <a:ext cx="0" cy="0"/>
          <a:chOff x="0" y="0"/>
          <a:chExt cx="0" cy="0"/>
        </a:xfrm>
      </p:grpSpPr>
      <p:sp useBgFill="1">
        <p:nvSpPr>
          <p:cNvPr id="225" name="Rectangle 224">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220" name="Picture 219" descr="Earth floating in space">
            <a:extLst>
              <a:ext uri="{FF2B5EF4-FFF2-40B4-BE49-F238E27FC236}">
                <a16:creationId xmlns:a16="http://schemas.microsoft.com/office/drawing/2014/main" id="{C96A6191-F48C-1024-F265-11B6EA66555A}"/>
              </a:ext>
            </a:extLst>
          </p:cNvPr>
          <p:cNvPicPr>
            <a:picLocks noChangeAspect="1"/>
          </p:cNvPicPr>
          <p:nvPr/>
        </p:nvPicPr>
        <p:blipFill rotWithShape="1">
          <a:blip r:embed="rId3">
            <a:alphaModFix amt="60000"/>
          </a:blip>
          <a:srcRect l="18137" r="1863"/>
          <a:stretch/>
        </p:blipFill>
        <p:spPr>
          <a:xfrm>
            <a:off x="20" y="10"/>
            <a:ext cx="9143980" cy="6857990"/>
          </a:xfrm>
          <a:prstGeom prst="rect">
            <a:avLst/>
          </a:prstGeom>
        </p:spPr>
      </p:pic>
      <p:sp>
        <p:nvSpPr>
          <p:cNvPr id="210" name="Google Shape;210;g27e68c1a8e3_0_0"/>
          <p:cNvSpPr txBox="1"/>
          <p:nvPr/>
        </p:nvSpPr>
        <p:spPr>
          <a:xfrm>
            <a:off x="898635" y="1122363"/>
            <a:ext cx="7346728" cy="2220775"/>
          </a:xfrm>
          <a:prstGeom prst="rect">
            <a:avLst/>
          </a:prstGeom>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buClr>
                <a:srgbClr val="000000"/>
              </a:buClr>
              <a:buSzPts val="3000"/>
            </a:pPr>
            <a:r>
              <a:rPr lang="en-US" sz="4500" b="1" i="0" u="none" strike="noStrike" kern="1200" cap="none">
                <a:solidFill>
                  <a:srgbClr val="FFFFFF"/>
                </a:solidFill>
                <a:latin typeface="+mj-lt"/>
                <a:ea typeface="+mj-ea"/>
                <a:cs typeface="+mj-cs"/>
                <a:sym typeface="Calibri"/>
              </a:rPr>
              <a:t>Big Question: </a:t>
            </a:r>
            <a:r>
              <a:rPr lang="en-US" sz="4500" b="0" i="0" u="none" strike="noStrike" kern="1200">
                <a:solidFill>
                  <a:srgbClr val="FFFFFF"/>
                </a:solidFill>
                <a:effectLst/>
                <a:latin typeface="+mj-lt"/>
                <a:ea typeface="+mj-ea"/>
                <a:cs typeface="+mj-cs"/>
              </a:rPr>
              <a:t>How would our world be different if tectonic plates didn't move? </a:t>
            </a:r>
            <a:endParaRPr lang="en-US" sz="4500" b="0" i="0" u="none" strike="noStrike" kern="1200" cap="none">
              <a:solidFill>
                <a:srgbClr val="FFFFFF"/>
              </a:solidFill>
              <a:latin typeface="+mj-lt"/>
              <a:ea typeface="+mj-ea"/>
              <a:cs typeface="+mj-cs"/>
              <a:sym typeface="Arial"/>
            </a:endParaRPr>
          </a:p>
        </p:txBody>
      </p:sp>
      <p:sp>
        <p:nvSpPr>
          <p:cNvPr id="209" name="Google Shape;209;g27e68c1a8e3_0_0" descr="Lightbulb and gear"/>
          <p:cNvSpPr/>
          <p:nvPr/>
        </p:nvSpPr>
        <p:spPr>
          <a:xfrm>
            <a:off x="0" y="83361"/>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71378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50" name="Google Shape;350;g2a613fe29c9_0_143"/>
          <p:cNvSpPr txBox="1"/>
          <p:nvPr/>
        </p:nvSpPr>
        <p:spPr>
          <a:xfrm>
            <a:off x="363750" y="367650"/>
            <a:ext cx="8416500" cy="1169700"/>
          </a:xfrm>
          <a:prstGeom prst="rect">
            <a:avLst/>
          </a:prstGeom>
          <a:noFill/>
          <a:ln>
            <a:noFill/>
          </a:ln>
        </p:spPr>
        <p:txBody>
          <a:bodyPr spcFirstLastPara="1" wrap="square" lIns="91425" tIns="45700" rIns="91425" bIns="45700" anchor="ctr" anchorCtr="0">
            <a:noAutofit/>
          </a:bodyPr>
          <a:lstStyle/>
          <a:p>
            <a:pPr marL="457200" algn="ctr" rtl="0" fontAlgn="base">
              <a:spcBef>
                <a:spcPts val="1500"/>
              </a:spcBef>
              <a:spcAft>
                <a:spcPts val="0"/>
              </a:spcAft>
            </a:pPr>
            <a:r>
              <a:rPr lang="en-US" sz="2400" b="1" u="sng" strike="noStrike" cap="none" dirty="0">
                <a:solidFill>
                  <a:schemeClr val="dk1"/>
                </a:solidFill>
                <a:latin typeface="HELVETICA NEUE LIGHT" panose="02000403000000020004" pitchFamily="2" charset="0"/>
                <a:ea typeface="HELVETICA NEUE LIGHT" panose="02000403000000020004" pitchFamily="2" charset="0"/>
                <a:cs typeface="Calibri"/>
                <a:sym typeface="Calibri"/>
              </a:rPr>
              <a:t>True or </a:t>
            </a:r>
            <a:r>
              <a:rPr lang="en-US" sz="2400" b="1" u="sng" strike="noStrike" cap="none" dirty="0">
                <a:solidFill>
                  <a:srgbClr val="FF0000"/>
                </a:solidFill>
                <a:latin typeface="HELVETICA NEUE LIGHT" panose="02000403000000020004" pitchFamily="2" charset="0"/>
                <a:ea typeface="HELVETICA NEUE LIGHT" panose="02000403000000020004" pitchFamily="2" charset="0"/>
                <a:cs typeface="Calibri"/>
                <a:sym typeface="Calibri"/>
              </a:rPr>
              <a:t>False</a:t>
            </a:r>
            <a:r>
              <a:rPr lang="en-US" sz="2400" b="1" u="none" strike="noStrike" cap="none" dirty="0">
                <a:solidFill>
                  <a:schemeClr val="dk1"/>
                </a:solidFill>
                <a:latin typeface="HELVETICA NEUE LIGHT" panose="02000403000000020004" pitchFamily="2" charset="0"/>
                <a:ea typeface="HELVETICA NEUE LIGHT" panose="02000403000000020004" pitchFamily="2" charset="0"/>
                <a:cs typeface="Calibri"/>
                <a:sym typeface="Calibri"/>
              </a:rPr>
              <a:t>: </a:t>
            </a:r>
            <a:r>
              <a:rPr lang="en-US" sz="2400" u="none" strike="noStrike" dirty="0">
                <a:solidFill>
                  <a:srgbClr val="374151"/>
                </a:solidFill>
                <a:effectLst/>
                <a:latin typeface="Helvetica Neue Light" panose="02000403000000020004" pitchFamily="2" charset="0"/>
                <a:ea typeface="Helvetica Neue Light" panose="02000403000000020004" pitchFamily="2" charset="0"/>
              </a:rPr>
              <a:t>Tectonic plates are part of the Earth's crust and the upper part of the </a:t>
            </a:r>
            <a:r>
              <a:rPr lang="en-US" sz="2400" dirty="0">
                <a:solidFill>
                  <a:srgbClr val="374151"/>
                </a:solidFill>
                <a:latin typeface="Helvetica Neue Light" panose="02000403000000020004" pitchFamily="2" charset="0"/>
                <a:ea typeface="Helvetica Neue Light" panose="02000403000000020004" pitchFamily="2" charset="0"/>
              </a:rPr>
              <a:t>O</a:t>
            </a:r>
            <a:r>
              <a:rPr lang="en-US" sz="2400" u="none" strike="noStrike" dirty="0">
                <a:solidFill>
                  <a:srgbClr val="374151"/>
                </a:solidFill>
                <a:effectLst/>
                <a:latin typeface="Helvetica Neue Light" panose="02000403000000020004" pitchFamily="2" charset="0"/>
                <a:ea typeface="Helvetica Neue Light" panose="02000403000000020004" pitchFamily="2" charset="0"/>
              </a:rPr>
              <a:t>uter </a:t>
            </a:r>
            <a:r>
              <a:rPr lang="en-US" sz="2400" dirty="0">
                <a:solidFill>
                  <a:srgbClr val="374151"/>
                </a:solidFill>
                <a:latin typeface="Helvetica Neue Light" panose="02000403000000020004" pitchFamily="2" charset="0"/>
                <a:ea typeface="Helvetica Neue Light" panose="02000403000000020004" pitchFamily="2" charset="0"/>
              </a:rPr>
              <a:t>C</a:t>
            </a:r>
            <a:r>
              <a:rPr lang="en-US" sz="2400" u="none" strike="noStrike" dirty="0">
                <a:solidFill>
                  <a:srgbClr val="374151"/>
                </a:solidFill>
                <a:effectLst/>
                <a:latin typeface="Helvetica Neue Light" panose="02000403000000020004" pitchFamily="2" charset="0"/>
                <a:ea typeface="Helvetica Neue Light" panose="02000403000000020004" pitchFamily="2" charset="0"/>
              </a:rPr>
              <a:t>ore.</a:t>
            </a:r>
          </a:p>
        </p:txBody>
      </p:sp>
      <p:pic>
        <p:nvPicPr>
          <p:cNvPr id="3" name="Picture 2" descr="A diagram of the earth's layers with Crust in the background&#10;&#10;Description automatically generated">
            <a:extLst>
              <a:ext uri="{FF2B5EF4-FFF2-40B4-BE49-F238E27FC236}">
                <a16:creationId xmlns:a16="http://schemas.microsoft.com/office/drawing/2014/main" id="{0AF93139-70C2-AFF3-A0F4-E369746C0068}"/>
              </a:ext>
            </a:extLst>
          </p:cNvPr>
          <p:cNvPicPr>
            <a:picLocks noChangeAspect="1"/>
          </p:cNvPicPr>
          <p:nvPr/>
        </p:nvPicPr>
        <p:blipFill>
          <a:blip r:embed="rId3"/>
          <a:stretch>
            <a:fillRect/>
          </a:stretch>
        </p:blipFill>
        <p:spPr>
          <a:xfrm>
            <a:off x="1612900" y="1905000"/>
            <a:ext cx="5918200" cy="4826000"/>
          </a:xfrm>
          <a:prstGeom prst="rect">
            <a:avLst/>
          </a:prstGeom>
        </p:spPr>
      </p:pic>
      <p:sp>
        <p:nvSpPr>
          <p:cNvPr id="4" name="Oval 3">
            <a:extLst>
              <a:ext uri="{FF2B5EF4-FFF2-40B4-BE49-F238E27FC236}">
                <a16:creationId xmlns:a16="http://schemas.microsoft.com/office/drawing/2014/main" id="{4513B299-1A74-EBED-FDA6-1F1B550D70B9}"/>
              </a:ext>
            </a:extLst>
          </p:cNvPr>
          <p:cNvSpPr/>
          <p:nvPr/>
        </p:nvSpPr>
        <p:spPr>
          <a:xfrm>
            <a:off x="3845859" y="4114800"/>
            <a:ext cx="1788459" cy="914400"/>
          </a:xfrm>
          <a:prstGeom prst="ellipse">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421;g2a613fe29c9_0_169" descr="Questions">
            <a:extLst>
              <a:ext uri="{FF2B5EF4-FFF2-40B4-BE49-F238E27FC236}">
                <a16:creationId xmlns:a16="http://schemas.microsoft.com/office/drawing/2014/main" id="{7757636C-893F-538F-3DCB-EA79A3E42BF0}"/>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47332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8" name="Google Shape;358;g2a613fe29c9_0_149"/>
          <p:cNvSpPr txBox="1"/>
          <p:nvPr/>
        </p:nvSpPr>
        <p:spPr>
          <a:xfrm>
            <a:off x="363070" y="748747"/>
            <a:ext cx="8780929" cy="1169700"/>
          </a:xfrm>
          <a:prstGeom prst="rect">
            <a:avLst/>
          </a:prstGeom>
          <a:noFill/>
          <a:ln>
            <a:noFill/>
          </a:ln>
        </p:spPr>
        <p:txBody>
          <a:bodyPr spcFirstLastPara="1" wrap="square" lIns="91425" tIns="45700" rIns="91425" bIns="45700" anchor="ctr" anchorCtr="0">
            <a:noAutofit/>
          </a:bodyPr>
          <a:lstStyle/>
          <a:p>
            <a:pPr marL="457200" algn="ctr" rtl="0" fontAlgn="base">
              <a:spcBef>
                <a:spcPts val="1500"/>
              </a:spcBef>
              <a:spcAft>
                <a:spcPts val="0"/>
              </a:spcAft>
            </a:pPr>
            <a:r>
              <a:rPr lang="en-US" sz="2400" u="none" strike="noStrike" dirty="0">
                <a:solidFill>
                  <a:srgbClr val="374151"/>
                </a:solidFill>
                <a:effectLst/>
                <a:latin typeface="Helvetica Neue Light" panose="02000403000000020004" pitchFamily="2" charset="0"/>
                <a:ea typeface="Helvetica Neue Light" panose="02000403000000020004" pitchFamily="2" charset="0"/>
              </a:rPr>
              <a:t>Tectonic plates move very </a:t>
            </a:r>
            <a:r>
              <a:rPr lang="en-US" sz="2400" u="sng" strike="noStrike" dirty="0">
                <a:solidFill>
                  <a:srgbClr val="374151"/>
                </a:solidFill>
                <a:effectLst/>
                <a:latin typeface="Helvetica Neue Light" panose="02000403000000020004" pitchFamily="2" charset="0"/>
                <a:ea typeface="Helvetica Neue Light" panose="02000403000000020004" pitchFamily="2" charset="0"/>
              </a:rPr>
              <a:t>                  </a:t>
            </a:r>
            <a:r>
              <a:rPr lang="en-US" sz="2400" u="none" strike="noStrike" dirty="0">
                <a:solidFill>
                  <a:srgbClr val="374151"/>
                </a:solidFill>
                <a:effectLst/>
                <a:latin typeface="Helvetica Neue Light" panose="02000403000000020004" pitchFamily="2" charset="0"/>
                <a:ea typeface="Helvetica Neue Light" panose="02000403000000020004" pitchFamily="2" charset="0"/>
              </a:rPr>
              <a:t>, only a few centimeters each year, which is about as fast as our </a:t>
            </a:r>
            <a:r>
              <a:rPr lang="en-US" sz="2400" strike="noStrike" dirty="0">
                <a:solidFill>
                  <a:srgbClr val="374151"/>
                </a:solidFill>
                <a:effectLst/>
                <a:latin typeface="Helvetica Neue Light" panose="02000403000000020004" pitchFamily="2" charset="0"/>
                <a:ea typeface="Helvetica Neue Light" panose="02000403000000020004" pitchFamily="2" charset="0"/>
              </a:rPr>
              <a:t>fingernails </a:t>
            </a:r>
            <a:r>
              <a:rPr lang="en-US" sz="2400" u="none" strike="noStrike" dirty="0">
                <a:solidFill>
                  <a:srgbClr val="374151"/>
                </a:solidFill>
                <a:effectLst/>
                <a:latin typeface="Helvetica Neue Light" panose="02000403000000020004" pitchFamily="2" charset="0"/>
                <a:ea typeface="Helvetica Neue Light" panose="02000403000000020004" pitchFamily="2" charset="0"/>
              </a:rPr>
              <a:t>grow.</a:t>
            </a:r>
          </a:p>
          <a:p>
            <a:pPr marL="457200" algn="ctr" rtl="0" fontAlgn="base">
              <a:spcBef>
                <a:spcPts val="0"/>
              </a:spcBef>
              <a:spcAft>
                <a:spcPts val="1500"/>
              </a:spcAft>
            </a:pPr>
            <a:r>
              <a:rPr lang="en-US" sz="2400" u="none" strike="noStrike" dirty="0">
                <a:solidFill>
                  <a:srgbClr val="374151"/>
                </a:solidFill>
                <a:effectLst/>
                <a:latin typeface="Helvetica Neue Light" panose="02000403000000020004" pitchFamily="2" charset="0"/>
                <a:ea typeface="Helvetica Neue Light" panose="02000403000000020004" pitchFamily="2" charset="0"/>
              </a:rPr>
              <a:t>This movement is caused by the </a:t>
            </a:r>
            <a:r>
              <a:rPr lang="en-US" sz="2400" u="sng" strike="noStrike" dirty="0">
                <a:solidFill>
                  <a:srgbClr val="374151"/>
                </a:solidFill>
                <a:effectLst/>
                <a:latin typeface="Helvetica Neue Light" panose="02000403000000020004" pitchFamily="2" charset="0"/>
                <a:ea typeface="Helvetica Neue Light" panose="02000403000000020004" pitchFamily="2" charset="0"/>
              </a:rPr>
              <a:t>             </a:t>
            </a:r>
            <a:r>
              <a:rPr lang="en-US" sz="2400" u="none" strike="noStrike" dirty="0">
                <a:solidFill>
                  <a:srgbClr val="374151"/>
                </a:solidFill>
                <a:effectLst/>
                <a:latin typeface="Helvetica Neue Light" panose="02000403000000020004" pitchFamily="2" charset="0"/>
                <a:ea typeface="Helvetica Neue Light" panose="02000403000000020004" pitchFamily="2" charset="0"/>
              </a:rPr>
              <a:t> from the Earth's core, which creates currents in the mantle that move the plates.</a:t>
            </a:r>
          </a:p>
        </p:txBody>
      </p:sp>
      <p:pic>
        <p:nvPicPr>
          <p:cNvPr id="3" name="Picture 2" descr="Close up of a person's fingers&#10;&#10;Description automatically generated">
            <a:extLst>
              <a:ext uri="{FF2B5EF4-FFF2-40B4-BE49-F238E27FC236}">
                <a16:creationId xmlns:a16="http://schemas.microsoft.com/office/drawing/2014/main" id="{E7C05C79-3FB1-90DA-F2A7-4B37932A620D}"/>
              </a:ext>
            </a:extLst>
          </p:cNvPr>
          <p:cNvPicPr>
            <a:picLocks noChangeAspect="1"/>
          </p:cNvPicPr>
          <p:nvPr/>
        </p:nvPicPr>
        <p:blipFill>
          <a:blip r:embed="rId3"/>
          <a:stretch>
            <a:fillRect/>
          </a:stretch>
        </p:blipFill>
        <p:spPr>
          <a:xfrm>
            <a:off x="3717229" y="2398342"/>
            <a:ext cx="5332985" cy="4348786"/>
          </a:xfrm>
          <a:prstGeom prst="rect">
            <a:avLst/>
          </a:prstGeom>
        </p:spPr>
      </p:pic>
      <p:sp>
        <p:nvSpPr>
          <p:cNvPr id="2" name="Google Shape;396;g28d0a459bb7_0_538">
            <a:extLst>
              <a:ext uri="{FF2B5EF4-FFF2-40B4-BE49-F238E27FC236}">
                <a16:creationId xmlns:a16="http://schemas.microsoft.com/office/drawing/2014/main" id="{73D6A021-605D-9DE6-D7F7-2E0E4EF377DE}"/>
              </a:ext>
            </a:extLst>
          </p:cNvPr>
          <p:cNvSpPr txBox="1"/>
          <p:nvPr/>
        </p:nvSpPr>
        <p:spPr>
          <a:xfrm>
            <a:off x="93786" y="2398342"/>
            <a:ext cx="3294873" cy="1689564"/>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chemeClr val="dk1"/>
              </a:buClr>
              <a:buSzPts val="3200"/>
              <a:buFont typeface="Calibri"/>
              <a:buAutoNum type="alphaUcPeriod"/>
            </a:pPr>
            <a:r>
              <a:rPr lang="en-US" sz="32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slowly, heat</a:t>
            </a:r>
            <a:endParaRPr sz="3200" u="none" strike="noStrike" cap="non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endParaRPr>
          </a:p>
          <a:p>
            <a:pPr marL="457200" marR="0" lvl="0" indent="-431800" algn="l" rtl="0">
              <a:lnSpc>
                <a:spcPct val="115000"/>
              </a:lnSpc>
              <a:spcBef>
                <a:spcPts val="640"/>
              </a:spcBef>
              <a:spcAft>
                <a:spcPts val="0"/>
              </a:spcAft>
              <a:buClr>
                <a:schemeClr val="dk1"/>
              </a:buClr>
              <a:buSzPts val="3200"/>
              <a:buFont typeface="Calibri"/>
              <a:buAutoNum type="alphaUcPeriod"/>
            </a:pPr>
            <a:r>
              <a:rPr lang="en-US" sz="32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quickly, cold</a:t>
            </a:r>
            <a:endParaRPr sz="3200" u="none" strike="noStrike" cap="non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4" name="Google Shape;379;g28c7b7e697c_0_69" descr="Questions">
            <a:extLst>
              <a:ext uri="{FF2B5EF4-FFF2-40B4-BE49-F238E27FC236}">
                <a16:creationId xmlns:a16="http://schemas.microsoft.com/office/drawing/2014/main" id="{53FA6B05-192C-F983-B92F-A68950518811}"/>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34810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8" name="Google Shape;358;g2a613fe29c9_0_149"/>
          <p:cNvSpPr txBox="1"/>
          <p:nvPr/>
        </p:nvSpPr>
        <p:spPr>
          <a:xfrm>
            <a:off x="363070" y="748747"/>
            <a:ext cx="8780929" cy="1169700"/>
          </a:xfrm>
          <a:prstGeom prst="rect">
            <a:avLst/>
          </a:prstGeom>
          <a:noFill/>
          <a:ln>
            <a:noFill/>
          </a:ln>
        </p:spPr>
        <p:txBody>
          <a:bodyPr spcFirstLastPara="1" wrap="square" lIns="91425" tIns="45700" rIns="91425" bIns="45700" anchor="ctr" anchorCtr="0">
            <a:noAutofit/>
          </a:bodyPr>
          <a:lstStyle/>
          <a:p>
            <a:pPr marL="457200" algn="ctr" rtl="0" fontAlgn="base">
              <a:spcBef>
                <a:spcPts val="1500"/>
              </a:spcBef>
              <a:spcAft>
                <a:spcPts val="0"/>
              </a:spcAft>
            </a:pPr>
            <a:r>
              <a:rPr lang="en-US" sz="2400" u="none" strike="noStrike" dirty="0">
                <a:solidFill>
                  <a:srgbClr val="374151"/>
                </a:solidFill>
                <a:effectLst/>
                <a:latin typeface="Helvetica Neue Light" panose="02000403000000020004" pitchFamily="2" charset="0"/>
                <a:ea typeface="Helvetica Neue Light" panose="02000403000000020004" pitchFamily="2" charset="0"/>
              </a:rPr>
              <a:t>Tectonic plates move very </a:t>
            </a:r>
            <a:r>
              <a:rPr lang="en-US" sz="2400" u="sng" strike="noStrike" dirty="0">
                <a:solidFill>
                  <a:srgbClr val="374151"/>
                </a:solidFill>
                <a:effectLst/>
                <a:latin typeface="Helvetica Neue Light" panose="02000403000000020004" pitchFamily="2" charset="0"/>
                <a:ea typeface="Helvetica Neue Light" panose="02000403000000020004" pitchFamily="2" charset="0"/>
              </a:rPr>
              <a:t>                  </a:t>
            </a:r>
            <a:r>
              <a:rPr lang="en-US" sz="2400" u="none" strike="noStrike" dirty="0">
                <a:solidFill>
                  <a:srgbClr val="374151"/>
                </a:solidFill>
                <a:effectLst/>
                <a:latin typeface="Helvetica Neue Light" panose="02000403000000020004" pitchFamily="2" charset="0"/>
                <a:ea typeface="Helvetica Neue Light" panose="02000403000000020004" pitchFamily="2" charset="0"/>
              </a:rPr>
              <a:t>, only a few centimeters each year, which is about as fast as our </a:t>
            </a:r>
            <a:r>
              <a:rPr lang="en-US" sz="2400" strike="noStrike" dirty="0">
                <a:solidFill>
                  <a:srgbClr val="374151"/>
                </a:solidFill>
                <a:effectLst/>
                <a:latin typeface="Helvetica Neue Light" panose="02000403000000020004" pitchFamily="2" charset="0"/>
                <a:ea typeface="Helvetica Neue Light" panose="02000403000000020004" pitchFamily="2" charset="0"/>
              </a:rPr>
              <a:t>fingernails </a:t>
            </a:r>
            <a:r>
              <a:rPr lang="en-US" sz="2400" u="none" strike="noStrike" dirty="0">
                <a:solidFill>
                  <a:srgbClr val="374151"/>
                </a:solidFill>
                <a:effectLst/>
                <a:latin typeface="Helvetica Neue Light" panose="02000403000000020004" pitchFamily="2" charset="0"/>
                <a:ea typeface="Helvetica Neue Light" panose="02000403000000020004" pitchFamily="2" charset="0"/>
              </a:rPr>
              <a:t>grow.</a:t>
            </a:r>
          </a:p>
          <a:p>
            <a:pPr marL="457200" algn="ctr" rtl="0" fontAlgn="base">
              <a:spcBef>
                <a:spcPts val="0"/>
              </a:spcBef>
              <a:spcAft>
                <a:spcPts val="1500"/>
              </a:spcAft>
            </a:pPr>
            <a:r>
              <a:rPr lang="en-US" sz="2400" u="none" strike="noStrike" dirty="0">
                <a:solidFill>
                  <a:srgbClr val="374151"/>
                </a:solidFill>
                <a:effectLst/>
                <a:latin typeface="Helvetica Neue Light" panose="02000403000000020004" pitchFamily="2" charset="0"/>
                <a:ea typeface="Helvetica Neue Light" panose="02000403000000020004" pitchFamily="2" charset="0"/>
              </a:rPr>
              <a:t>This movement is caused by the </a:t>
            </a:r>
            <a:r>
              <a:rPr lang="en-US" sz="2400" u="sng" strike="noStrike" dirty="0">
                <a:solidFill>
                  <a:srgbClr val="374151"/>
                </a:solidFill>
                <a:effectLst/>
                <a:latin typeface="Helvetica Neue Light" panose="02000403000000020004" pitchFamily="2" charset="0"/>
                <a:ea typeface="Helvetica Neue Light" panose="02000403000000020004" pitchFamily="2" charset="0"/>
              </a:rPr>
              <a:t>             </a:t>
            </a:r>
            <a:r>
              <a:rPr lang="en-US" sz="2400" u="none" strike="noStrike" dirty="0">
                <a:solidFill>
                  <a:srgbClr val="374151"/>
                </a:solidFill>
                <a:effectLst/>
                <a:latin typeface="Helvetica Neue Light" panose="02000403000000020004" pitchFamily="2" charset="0"/>
                <a:ea typeface="Helvetica Neue Light" panose="02000403000000020004" pitchFamily="2" charset="0"/>
              </a:rPr>
              <a:t> from the Earth's core, which creates currents in the mantle that move the plates.</a:t>
            </a:r>
          </a:p>
        </p:txBody>
      </p:sp>
      <p:pic>
        <p:nvPicPr>
          <p:cNvPr id="3" name="Picture 2" descr="Close up of a person's fingers&#10;&#10;Description automatically generated">
            <a:extLst>
              <a:ext uri="{FF2B5EF4-FFF2-40B4-BE49-F238E27FC236}">
                <a16:creationId xmlns:a16="http://schemas.microsoft.com/office/drawing/2014/main" id="{E7C05C79-3FB1-90DA-F2A7-4B37932A620D}"/>
              </a:ext>
            </a:extLst>
          </p:cNvPr>
          <p:cNvPicPr>
            <a:picLocks noChangeAspect="1"/>
          </p:cNvPicPr>
          <p:nvPr/>
        </p:nvPicPr>
        <p:blipFill>
          <a:blip r:embed="rId3"/>
          <a:stretch>
            <a:fillRect/>
          </a:stretch>
        </p:blipFill>
        <p:spPr>
          <a:xfrm>
            <a:off x="3717229" y="2398342"/>
            <a:ext cx="5332985" cy="4348786"/>
          </a:xfrm>
          <a:prstGeom prst="rect">
            <a:avLst/>
          </a:prstGeom>
        </p:spPr>
      </p:pic>
      <p:sp>
        <p:nvSpPr>
          <p:cNvPr id="2" name="Google Shape;396;g28d0a459bb7_0_538">
            <a:extLst>
              <a:ext uri="{FF2B5EF4-FFF2-40B4-BE49-F238E27FC236}">
                <a16:creationId xmlns:a16="http://schemas.microsoft.com/office/drawing/2014/main" id="{73D6A021-605D-9DE6-D7F7-2E0E4EF377DE}"/>
              </a:ext>
            </a:extLst>
          </p:cNvPr>
          <p:cNvSpPr txBox="1"/>
          <p:nvPr/>
        </p:nvSpPr>
        <p:spPr>
          <a:xfrm>
            <a:off x="93786" y="2398342"/>
            <a:ext cx="3294873" cy="1689564"/>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chemeClr val="dk1"/>
              </a:buClr>
              <a:buSzPts val="3200"/>
              <a:buFont typeface="Calibri"/>
              <a:buAutoNum type="alphaUcPeriod"/>
            </a:pPr>
            <a:r>
              <a:rPr lang="en-US" sz="3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sym typeface="Calibri"/>
              </a:rPr>
              <a:t>slowly, heat</a:t>
            </a:r>
            <a:endParaRPr sz="3200" b="1" u="none" strike="noStrike" cap="none"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sym typeface="Calibri"/>
            </a:endParaRPr>
          </a:p>
          <a:p>
            <a:pPr marL="457200" marR="0" lvl="0" indent="-431800" algn="l" rtl="0">
              <a:lnSpc>
                <a:spcPct val="115000"/>
              </a:lnSpc>
              <a:spcBef>
                <a:spcPts val="640"/>
              </a:spcBef>
              <a:spcAft>
                <a:spcPts val="0"/>
              </a:spcAft>
              <a:buClr>
                <a:schemeClr val="dk1"/>
              </a:buClr>
              <a:buSzPts val="3200"/>
              <a:buFont typeface="Calibri"/>
              <a:buAutoNum type="alphaUcPeriod"/>
            </a:pPr>
            <a:r>
              <a:rPr lang="en-US" sz="32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quickly, cold</a:t>
            </a:r>
            <a:endParaRPr sz="3200" u="none" strike="noStrike" cap="non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4" name="Google Shape;379;g28c7b7e697c_0_69" descr="Questions">
            <a:extLst>
              <a:ext uri="{FF2B5EF4-FFF2-40B4-BE49-F238E27FC236}">
                <a16:creationId xmlns:a16="http://schemas.microsoft.com/office/drawing/2014/main" id="{53FA6B05-192C-F983-B92F-A68950518811}"/>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73183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22F00B-9C52-0346-B7E4-E33763B5942E}"/>
              </a:ext>
            </a:extLst>
          </p:cNvPr>
          <p:cNvSpPr txBox="1"/>
          <p:nvPr/>
        </p:nvSpPr>
        <p:spPr>
          <a:xfrm>
            <a:off x="253637" y="759009"/>
            <a:ext cx="8636723" cy="675441"/>
          </a:xfrm>
          <a:prstGeom prst="rect">
            <a:avLst/>
          </a:prstGeom>
        </p:spPr>
        <p:txBody>
          <a:bodyPr vert="horz" wrap="square" lIns="91440" tIns="45720" rIns="91440" bIns="45720" rtlCol="0" anchor="t">
            <a:noAutofit/>
          </a:bodyPr>
          <a:lstStyle/>
          <a:p>
            <a:pPr marL="457200" algn="ctr" fontAlgn="base">
              <a:lnSpc>
                <a:spcPct val="90000"/>
              </a:lnSpc>
              <a:spcBef>
                <a:spcPct val="0"/>
              </a:spcBef>
              <a:spcAft>
                <a:spcPts val="600"/>
              </a:spcAft>
            </a:pPr>
            <a:r>
              <a:rPr lang="en-US" sz="2800" u="none" strike="noStrike" kern="1200" dirty="0">
                <a:solidFill>
                  <a:schemeClr val="tx1"/>
                </a:solidFill>
                <a:effectLst/>
                <a:latin typeface="Helvetica Neue Light" panose="02000403000000020004" pitchFamily="2" charset="0"/>
                <a:ea typeface="Helvetica Neue Light" panose="02000403000000020004" pitchFamily="2" charset="0"/>
                <a:cs typeface="+mj-cs"/>
              </a:rPr>
              <a:t>For example, the Himalayas were </a:t>
            </a:r>
            <a:r>
              <a:rPr lang="en-US" sz="2800" u="sng" strike="noStrike" kern="1200" dirty="0">
                <a:solidFill>
                  <a:schemeClr val="tx1"/>
                </a:solidFill>
                <a:effectLst/>
                <a:latin typeface="Helvetica Neue Light" panose="02000403000000020004" pitchFamily="2" charset="0"/>
                <a:ea typeface="Helvetica Neue Light" panose="02000403000000020004" pitchFamily="2" charset="0"/>
                <a:cs typeface="+mj-cs"/>
              </a:rPr>
              <a:t>                 </a:t>
            </a:r>
            <a:r>
              <a:rPr lang="en-US" sz="2800" u="none" strike="noStrike" kern="1200" dirty="0">
                <a:solidFill>
                  <a:schemeClr val="tx1"/>
                </a:solidFill>
                <a:effectLst/>
                <a:latin typeface="Helvetica Neue Light" panose="02000403000000020004" pitchFamily="2" charset="0"/>
                <a:ea typeface="Helvetica Neue Light" panose="02000403000000020004" pitchFamily="2" charset="0"/>
                <a:cs typeface="+mj-cs"/>
              </a:rPr>
              <a:t> by the Indian Plate </a:t>
            </a:r>
            <a:r>
              <a:rPr lang="en-US" sz="2800" u="sng" strike="noStrike" kern="1200" dirty="0">
                <a:solidFill>
                  <a:schemeClr val="tx1"/>
                </a:solidFill>
                <a:effectLst/>
                <a:latin typeface="Helvetica Neue Light" panose="02000403000000020004" pitchFamily="2" charset="0"/>
                <a:ea typeface="Helvetica Neue Light" panose="02000403000000020004" pitchFamily="2" charset="0"/>
                <a:cs typeface="+mj-cs"/>
              </a:rPr>
              <a:t>                      </a:t>
            </a:r>
            <a:r>
              <a:rPr lang="en-US" sz="2800" u="none" strike="noStrike" kern="1200" dirty="0">
                <a:solidFill>
                  <a:schemeClr val="tx1"/>
                </a:solidFill>
                <a:effectLst/>
                <a:latin typeface="Helvetica Neue Light" panose="02000403000000020004" pitchFamily="2" charset="0"/>
                <a:ea typeface="Helvetica Neue Light" panose="02000403000000020004" pitchFamily="2" charset="0"/>
                <a:cs typeface="+mj-cs"/>
              </a:rPr>
              <a:t> with the Eurasian Plate. </a:t>
            </a:r>
          </a:p>
        </p:txBody>
      </p:sp>
      <p:pic>
        <p:nvPicPr>
          <p:cNvPr id="5" name="Picture 4" descr="A mountain with snow on it&#10;&#10;Description automatically generated">
            <a:extLst>
              <a:ext uri="{FF2B5EF4-FFF2-40B4-BE49-F238E27FC236}">
                <a16:creationId xmlns:a16="http://schemas.microsoft.com/office/drawing/2014/main" id="{8C757336-176B-AC7D-7F9E-F77541F1904F}"/>
              </a:ext>
            </a:extLst>
          </p:cNvPr>
          <p:cNvPicPr>
            <a:picLocks noChangeAspect="1"/>
          </p:cNvPicPr>
          <p:nvPr/>
        </p:nvPicPr>
        <p:blipFill rotWithShape="1">
          <a:blip r:embed="rId3"/>
          <a:srcRect t="15313" r="-1" b="-1"/>
          <a:stretch/>
        </p:blipFill>
        <p:spPr>
          <a:xfrm>
            <a:off x="413147" y="2133601"/>
            <a:ext cx="8317705" cy="4173600"/>
          </a:xfrm>
          <a:prstGeom prst="rect">
            <a:avLst/>
          </a:prstGeom>
          <a:effectLst>
            <a:outerShdw blurRad="508000" dist="101600" dir="5400000" algn="tl" rotWithShape="0">
              <a:prstClr val="black">
                <a:alpha val="10000"/>
              </a:prstClr>
            </a:outerShdw>
          </a:effectLst>
        </p:spPr>
      </p:pic>
      <p:sp>
        <p:nvSpPr>
          <p:cNvPr id="4" name="Google Shape;379;g28c7b7e697c_0_69" descr="Questions">
            <a:extLst>
              <a:ext uri="{FF2B5EF4-FFF2-40B4-BE49-F238E27FC236}">
                <a16:creationId xmlns:a16="http://schemas.microsoft.com/office/drawing/2014/main" id="{4FDF7384-A85F-08BA-3308-B9D352F85D59}"/>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22109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22F00B-9C52-0346-B7E4-E33763B5942E}"/>
              </a:ext>
            </a:extLst>
          </p:cNvPr>
          <p:cNvSpPr txBox="1"/>
          <p:nvPr/>
        </p:nvSpPr>
        <p:spPr>
          <a:xfrm>
            <a:off x="413147" y="759009"/>
            <a:ext cx="8317705" cy="675441"/>
          </a:xfrm>
          <a:prstGeom prst="rect">
            <a:avLst/>
          </a:prstGeom>
        </p:spPr>
        <p:txBody>
          <a:bodyPr vert="horz" wrap="square" lIns="91440" tIns="45720" rIns="91440" bIns="45720" rtlCol="0" anchor="t">
            <a:noAutofit/>
          </a:bodyPr>
          <a:lstStyle/>
          <a:p>
            <a:pPr marL="457200" algn="ctr" fontAlgn="base">
              <a:lnSpc>
                <a:spcPct val="90000"/>
              </a:lnSpc>
              <a:spcBef>
                <a:spcPct val="0"/>
              </a:spcBef>
              <a:spcAft>
                <a:spcPts val="600"/>
              </a:spcAft>
            </a:pPr>
            <a:r>
              <a:rPr lang="en-US" sz="2800" u="none" strike="noStrike" kern="1200" dirty="0">
                <a:solidFill>
                  <a:schemeClr val="tx1"/>
                </a:solidFill>
                <a:effectLst/>
                <a:latin typeface="Helvetica Neue Light" panose="02000403000000020004" pitchFamily="2" charset="0"/>
                <a:ea typeface="Helvetica Neue Light" panose="02000403000000020004" pitchFamily="2" charset="0"/>
                <a:cs typeface="+mj-cs"/>
              </a:rPr>
              <a:t>For example, the Himalayas were </a:t>
            </a:r>
            <a:r>
              <a:rPr lang="en-US" sz="2800" b="1" u="sng" strike="noStrike" kern="1200" dirty="0">
                <a:solidFill>
                  <a:srgbClr val="FF0000"/>
                </a:solidFill>
                <a:effectLst/>
                <a:latin typeface="Helvetica Neue Light" panose="02000403000000020004" pitchFamily="2" charset="0"/>
                <a:ea typeface="Helvetica Neue Light" panose="02000403000000020004" pitchFamily="2" charset="0"/>
                <a:cs typeface="+mj-cs"/>
              </a:rPr>
              <a:t>formed</a:t>
            </a:r>
            <a:r>
              <a:rPr lang="en-US" sz="2800" u="none" strike="noStrike" kern="1200" dirty="0">
                <a:solidFill>
                  <a:schemeClr val="tx1"/>
                </a:solidFill>
                <a:effectLst/>
                <a:latin typeface="Helvetica Neue Light" panose="02000403000000020004" pitchFamily="2" charset="0"/>
                <a:ea typeface="Helvetica Neue Light" panose="02000403000000020004" pitchFamily="2" charset="0"/>
                <a:cs typeface="+mj-cs"/>
              </a:rPr>
              <a:t> by the Indian Plate </a:t>
            </a:r>
            <a:r>
              <a:rPr lang="en-US" sz="2800" b="1" u="sng" strike="noStrike" kern="1200" dirty="0">
                <a:solidFill>
                  <a:srgbClr val="FF0000"/>
                </a:solidFill>
                <a:effectLst/>
                <a:latin typeface="Helvetica Neue Light" panose="02000403000000020004" pitchFamily="2" charset="0"/>
                <a:ea typeface="Helvetica Neue Light" panose="02000403000000020004" pitchFamily="2" charset="0"/>
                <a:cs typeface="+mj-cs"/>
              </a:rPr>
              <a:t>colliding</a:t>
            </a:r>
            <a:r>
              <a:rPr lang="en-US" sz="2800" u="none" strike="noStrike" kern="1200" dirty="0">
                <a:solidFill>
                  <a:schemeClr val="tx1"/>
                </a:solidFill>
                <a:effectLst/>
                <a:latin typeface="Helvetica Neue Light" panose="02000403000000020004" pitchFamily="2" charset="0"/>
                <a:ea typeface="Helvetica Neue Light" panose="02000403000000020004" pitchFamily="2" charset="0"/>
                <a:cs typeface="+mj-cs"/>
              </a:rPr>
              <a:t> with the Eurasian Plate. </a:t>
            </a:r>
          </a:p>
        </p:txBody>
      </p:sp>
      <p:pic>
        <p:nvPicPr>
          <p:cNvPr id="5" name="Picture 4" descr="A mountain with snow on it&#10;&#10;Description automatically generated">
            <a:extLst>
              <a:ext uri="{FF2B5EF4-FFF2-40B4-BE49-F238E27FC236}">
                <a16:creationId xmlns:a16="http://schemas.microsoft.com/office/drawing/2014/main" id="{8C757336-176B-AC7D-7F9E-F77541F1904F}"/>
              </a:ext>
            </a:extLst>
          </p:cNvPr>
          <p:cNvPicPr>
            <a:picLocks noChangeAspect="1"/>
          </p:cNvPicPr>
          <p:nvPr/>
        </p:nvPicPr>
        <p:blipFill rotWithShape="1">
          <a:blip r:embed="rId3"/>
          <a:srcRect t="15313" r="-1" b="-1"/>
          <a:stretch/>
        </p:blipFill>
        <p:spPr>
          <a:xfrm>
            <a:off x="413147" y="2133601"/>
            <a:ext cx="8317705" cy="4173600"/>
          </a:xfrm>
          <a:prstGeom prst="rect">
            <a:avLst/>
          </a:prstGeom>
          <a:effectLst>
            <a:outerShdw blurRad="508000" dist="101600" dir="5400000" algn="tl" rotWithShape="0">
              <a:prstClr val="black">
                <a:alpha val="10000"/>
              </a:prstClr>
            </a:outerShdw>
          </a:effectLst>
        </p:spPr>
      </p:pic>
      <p:sp>
        <p:nvSpPr>
          <p:cNvPr id="4" name="Google Shape;379;g28c7b7e697c_0_69" descr="Questions">
            <a:extLst>
              <a:ext uri="{FF2B5EF4-FFF2-40B4-BE49-F238E27FC236}">
                <a16:creationId xmlns:a16="http://schemas.microsoft.com/office/drawing/2014/main" id="{C6D59FC0-0161-1AFC-825D-80E6D1488C8E}"/>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20261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g25e11802ac4_0_41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0" name="Google Shape;430;g25e11802ac4_0_4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35"/>
        <p:cNvGrpSpPr/>
        <p:nvPr/>
      </p:nvGrpSpPr>
      <p:grpSpPr>
        <a:xfrm>
          <a:off x="0" y="0"/>
          <a:ext cx="0" cy="0"/>
          <a:chOff x="0" y="0"/>
          <a:chExt cx="0" cy="0"/>
        </a:xfrm>
      </p:grpSpPr>
      <p:sp>
        <p:nvSpPr>
          <p:cNvPr id="44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Google Shape;438;g27e576c1a67_0_796"/>
          <p:cNvSpPr txBox="1">
            <a:spLocks noGrp="1"/>
          </p:cNvSpPr>
          <p:nvPr>
            <p:ph type="ctrTitle" idx="4294967295"/>
          </p:nvPr>
        </p:nvSpPr>
        <p:spPr>
          <a:xfrm>
            <a:off x="538067" y="1747387"/>
            <a:ext cx="2447180" cy="3160383"/>
          </a:xfrm>
          <a:prstGeom prst="rect">
            <a:avLst/>
          </a:prstGeom>
          <a:noFill/>
        </p:spPr>
        <p:txBody>
          <a:bodyPr spcFirstLastPara="1" vert="horz" lIns="91440" tIns="45720" rIns="91440" bIns="45720" rtlCol="0" anchor="ctr" anchorCtr="0">
            <a:noAutofit/>
          </a:bodyPr>
          <a:lstStyle/>
          <a:p>
            <a:pPr marL="0" lvl="0" indent="0">
              <a:lnSpc>
                <a:spcPct val="90000"/>
              </a:lnSpc>
              <a:spcBef>
                <a:spcPct val="0"/>
              </a:spcBef>
              <a:spcAft>
                <a:spcPts val="0"/>
              </a:spcAft>
              <a:buClr>
                <a:schemeClr val="dk1"/>
              </a:buClr>
              <a:buSzPts val="1400"/>
            </a:pPr>
            <a:r>
              <a:rPr lang="en-US" sz="2400" kern="1200" dirty="0">
                <a:solidFill>
                  <a:srgbClr val="FFFFFF"/>
                </a:solidFill>
                <a:latin typeface="Helvetica Light" panose="020B0403020202020204" pitchFamily="34" charset="0"/>
                <a:ea typeface="+mj-ea"/>
                <a:cs typeface="+mj-cs"/>
              </a:rPr>
              <a:t>The </a:t>
            </a:r>
            <a:r>
              <a:rPr lang="en-US" sz="2400" b="1" kern="1200" dirty="0">
                <a:solidFill>
                  <a:srgbClr val="FFFFFF"/>
                </a:solidFill>
                <a:latin typeface="HELVETICA LIGHT" panose="020B0403020202020204" pitchFamily="34" charset="0"/>
                <a:ea typeface="+mj-ea"/>
                <a:cs typeface="+mj-cs"/>
              </a:rPr>
              <a:t>Pacific Plate </a:t>
            </a:r>
            <a:r>
              <a:rPr lang="en-US" sz="2400" kern="1200" dirty="0">
                <a:solidFill>
                  <a:srgbClr val="FFFFFF"/>
                </a:solidFill>
                <a:latin typeface="Helvetica Light" panose="020B0403020202020204" pitchFamily="34" charset="0"/>
                <a:ea typeface="+mj-ea"/>
                <a:cs typeface="+mj-cs"/>
              </a:rPr>
              <a:t>is an example of a tectonic plate. It is the largest plate, and it is located under the Pacific Ocean.</a:t>
            </a:r>
            <a:endParaRPr lang="en-US" sz="2400" u="none" strike="noStrike" kern="1200" cap="none" dirty="0">
              <a:solidFill>
                <a:srgbClr val="FFFFFF"/>
              </a:solidFill>
              <a:latin typeface="Helvetica Light" panose="020B0403020202020204" pitchFamily="34" charset="0"/>
              <a:ea typeface="+mj-ea"/>
              <a:cs typeface="+mj-cs"/>
              <a:sym typeface="Calibri"/>
            </a:endParaRPr>
          </a:p>
        </p:txBody>
      </p:sp>
      <p:pic>
        <p:nvPicPr>
          <p:cNvPr id="3" name="Picture 2" descr="A map of the world with different continents&#10;&#10;Description automatically generated">
            <a:extLst>
              <a:ext uri="{FF2B5EF4-FFF2-40B4-BE49-F238E27FC236}">
                <a16:creationId xmlns:a16="http://schemas.microsoft.com/office/drawing/2014/main" id="{44E1D831-F894-49EE-DE19-E5C1CC0E0706}"/>
              </a:ext>
            </a:extLst>
          </p:cNvPr>
          <p:cNvPicPr>
            <a:picLocks noChangeAspect="1"/>
          </p:cNvPicPr>
          <p:nvPr/>
        </p:nvPicPr>
        <p:blipFill>
          <a:blip r:embed="rId3"/>
          <a:stretch>
            <a:fillRect/>
          </a:stretch>
        </p:blipFill>
        <p:spPr>
          <a:xfrm>
            <a:off x="3582987" y="852886"/>
            <a:ext cx="5085525" cy="5149899"/>
          </a:xfrm>
          <a:prstGeom prst="rect">
            <a:avLst/>
          </a:prstGeom>
        </p:spPr>
      </p:pic>
      <p:sp>
        <p:nvSpPr>
          <p:cNvPr id="436" name="Google Shape;436;g27e576c1a67_0_796"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7" name="Google Shape;437;g27e576c1a67_0_796" descr="Comment Like"/>
          <p:cNvPicPr preferRelativeResize="0"/>
          <p:nvPr/>
        </p:nvPicPr>
        <p:blipFill rotWithShape="1">
          <a:blip r:embed="rId5">
            <a:alphaModFix/>
          </a:blip>
          <a:srcRect/>
          <a:stretch/>
        </p:blipFill>
        <p:spPr>
          <a:xfrm>
            <a:off x="849542" y="173309"/>
            <a:ext cx="502924" cy="50292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5"/>
        <p:cNvGrpSpPr/>
        <p:nvPr/>
      </p:nvGrpSpPr>
      <p:grpSpPr>
        <a:xfrm>
          <a:off x="0" y="0"/>
          <a:ext cx="0" cy="0"/>
          <a:chOff x="0" y="0"/>
          <a:chExt cx="0" cy="0"/>
        </a:xfrm>
      </p:grpSpPr>
      <p:sp>
        <p:nvSpPr>
          <p:cNvPr id="45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Google Shape;448;g2a613fe29c9_1_22"/>
          <p:cNvSpPr txBox="1">
            <a:spLocks noGrp="1"/>
          </p:cNvSpPr>
          <p:nvPr>
            <p:ph type="ctrTitle" idx="4294967295"/>
          </p:nvPr>
        </p:nvSpPr>
        <p:spPr>
          <a:xfrm>
            <a:off x="538066" y="1967266"/>
            <a:ext cx="2366499" cy="2547257"/>
          </a:xfrm>
          <a:prstGeom prst="rect">
            <a:avLst/>
          </a:prstGeom>
          <a:noFill/>
        </p:spPr>
        <p:txBody>
          <a:bodyPr spcFirstLastPara="1" vert="horz" lIns="91440" tIns="45720" rIns="91440" bIns="45720" rtlCol="0" anchor="ctr" anchorCtr="0">
            <a:noAutofit/>
          </a:bodyPr>
          <a:lstStyle/>
          <a:p>
            <a:pPr marL="0" lvl="0" indent="0">
              <a:lnSpc>
                <a:spcPct val="90000"/>
              </a:lnSpc>
              <a:spcBef>
                <a:spcPct val="0"/>
              </a:spcBef>
              <a:spcAft>
                <a:spcPts val="0"/>
              </a:spcAft>
              <a:buClr>
                <a:schemeClr val="dk1"/>
              </a:buClr>
              <a:buSzPts val="1400"/>
            </a:pPr>
            <a:r>
              <a:rPr lang="en-US" sz="2000" kern="1200" dirty="0">
                <a:solidFill>
                  <a:srgbClr val="FFFFFF"/>
                </a:solidFill>
                <a:latin typeface="Helvetica Neue Light" panose="02000403000000020004" pitchFamily="2" charset="0"/>
                <a:ea typeface="Helvetica Neue Light" panose="02000403000000020004" pitchFamily="2" charset="0"/>
                <a:cs typeface="+mj-cs"/>
              </a:rPr>
              <a:t>The </a:t>
            </a:r>
            <a:r>
              <a:rPr lang="en-US" sz="2000" b="1" kern="1200" dirty="0">
                <a:solidFill>
                  <a:srgbClr val="FFFFFF"/>
                </a:solidFill>
                <a:latin typeface="Helvetica Neue Light" panose="02000403000000020004" pitchFamily="2" charset="0"/>
                <a:ea typeface="Helvetica Neue Light" panose="02000403000000020004" pitchFamily="2" charset="0"/>
                <a:cs typeface="+mj-cs"/>
              </a:rPr>
              <a:t>Nazca Plate </a:t>
            </a:r>
            <a:r>
              <a:rPr lang="en-US" sz="2000" kern="1200" dirty="0">
                <a:solidFill>
                  <a:srgbClr val="FFFFFF"/>
                </a:solidFill>
                <a:latin typeface="Helvetica Neue Light" panose="02000403000000020004" pitchFamily="2" charset="0"/>
                <a:ea typeface="Helvetica Neue Light" panose="02000403000000020004" pitchFamily="2" charset="0"/>
                <a:cs typeface="+mj-cs"/>
              </a:rPr>
              <a:t>is another example of a tectonic plate. It is a minor plate, meaning it is smaller than the major tectonic plates. It is located just west of South America.</a:t>
            </a:r>
            <a:endParaRPr lang="en-US" sz="2000" u="none" strike="noStrike" kern="1200" cap="none" dirty="0">
              <a:solidFill>
                <a:srgbClr val="FFFFFF"/>
              </a:solidFill>
              <a:latin typeface="Helvetica Neue Light" panose="02000403000000020004" pitchFamily="2" charset="0"/>
              <a:ea typeface="Helvetica Neue Light" panose="02000403000000020004" pitchFamily="2" charset="0"/>
              <a:cs typeface="+mj-cs"/>
              <a:sym typeface="Calibri"/>
            </a:endParaRPr>
          </a:p>
        </p:txBody>
      </p:sp>
      <p:pic>
        <p:nvPicPr>
          <p:cNvPr id="3" name="Picture 2" descr="A map of the ocean&#10;&#10;Description automatically generated">
            <a:extLst>
              <a:ext uri="{FF2B5EF4-FFF2-40B4-BE49-F238E27FC236}">
                <a16:creationId xmlns:a16="http://schemas.microsoft.com/office/drawing/2014/main" id="{8588FF4F-6F1B-7DC0-8FB9-CA5DD94B3137}"/>
              </a:ext>
            </a:extLst>
          </p:cNvPr>
          <p:cNvPicPr>
            <a:picLocks noChangeAspect="1"/>
          </p:cNvPicPr>
          <p:nvPr/>
        </p:nvPicPr>
        <p:blipFill>
          <a:blip r:embed="rId3"/>
          <a:stretch>
            <a:fillRect/>
          </a:stretch>
        </p:blipFill>
        <p:spPr>
          <a:xfrm>
            <a:off x="3582987" y="799656"/>
            <a:ext cx="5085525" cy="5256358"/>
          </a:xfrm>
          <a:prstGeom prst="rect">
            <a:avLst/>
          </a:prstGeom>
        </p:spPr>
      </p:pic>
      <p:sp>
        <p:nvSpPr>
          <p:cNvPr id="446" name="Google Shape;446;g2a613fe29c9_1_22"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7" name="Google Shape;447;g2a613fe29c9_1_22" descr="Comment Like"/>
          <p:cNvPicPr preferRelativeResize="0"/>
          <p:nvPr/>
        </p:nvPicPr>
        <p:blipFill rotWithShape="1">
          <a:blip r:embed="rId5">
            <a:alphaModFix/>
          </a:blip>
          <a:srcRect/>
          <a:stretch/>
        </p:blipFill>
        <p:spPr>
          <a:xfrm>
            <a:off x="849542" y="173309"/>
            <a:ext cx="502924" cy="5029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25e11802ac4_0_69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7" name="Google Shape;457;g25e11802ac4_0_69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g25e11802ac4_0_86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4" name="Google Shape;464;g25e11802ac4_0_864"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sp>
        <p:nvSpPr>
          <p:cNvPr id="465" name="Google Shape;465;g25e11802ac4_0_864"/>
          <p:cNvSpPr txBox="1">
            <a:spLocks noGrp="1"/>
          </p:cNvSpPr>
          <p:nvPr>
            <p:ph type="ctrTitle" idx="4294967295"/>
          </p:nvPr>
        </p:nvSpPr>
        <p:spPr>
          <a:xfrm>
            <a:off x="809879" y="593353"/>
            <a:ext cx="7598891" cy="1470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400"/>
              <a:buFont typeface="Arial"/>
              <a:buNone/>
            </a:pPr>
            <a:r>
              <a:rPr lang="en-US" sz="2400">
                <a:latin typeface="Helvetica Neue Light" panose="02000403000000020004" pitchFamily="2" charset="0"/>
                <a:ea typeface="Helvetica Neue Light" panose="02000403000000020004" pitchFamily="2" charset="0"/>
              </a:rPr>
              <a:t>Continents are NOT an example of tectonic plates. </a:t>
            </a:r>
            <a:r>
              <a:rPr lang="en-US" sz="2400" u="none" strike="noStrike">
                <a:solidFill>
                  <a:srgbClr val="374151"/>
                </a:solidFill>
                <a:effectLst/>
                <a:latin typeface="Helvetica Neue Light" panose="02000403000000020004" pitchFamily="2" charset="0"/>
                <a:ea typeface="Helvetica Neue Light" panose="02000403000000020004" pitchFamily="2" charset="0"/>
              </a:rPr>
              <a:t>Continents are large landmasses, while tectonic plates can consist of both oceanic and continental crust. </a:t>
            </a:r>
            <a:endParaRPr lang="en-US" sz="2400" u="none" strike="noStrike" cap="none" dirty="0">
              <a:solidFill>
                <a:schemeClr val="dk1"/>
              </a:solidFill>
              <a:latin typeface="Helvetica Neue Light" panose="02000403000000020004" pitchFamily="2" charset="0"/>
              <a:ea typeface="Helvetica Neue Light" panose="02000403000000020004" pitchFamily="2" charset="0"/>
              <a:sym typeface="Calibri"/>
            </a:endParaRPr>
          </a:p>
        </p:txBody>
      </p:sp>
      <p:pic>
        <p:nvPicPr>
          <p:cNvPr id="2" name="Picture 1" descr="A map of the world&#10;&#10;Description automatically generated">
            <a:extLst>
              <a:ext uri="{FF2B5EF4-FFF2-40B4-BE49-F238E27FC236}">
                <a16:creationId xmlns:a16="http://schemas.microsoft.com/office/drawing/2014/main" id="{2C01A308-C149-E857-5591-98B78E3C6579}"/>
              </a:ext>
            </a:extLst>
          </p:cNvPr>
          <p:cNvPicPr>
            <a:picLocks noChangeAspect="1"/>
          </p:cNvPicPr>
          <p:nvPr/>
        </p:nvPicPr>
        <p:blipFill>
          <a:blip r:embed="rId5"/>
          <a:stretch>
            <a:fillRect/>
          </a:stretch>
        </p:blipFill>
        <p:spPr>
          <a:xfrm>
            <a:off x="703646" y="2340479"/>
            <a:ext cx="7736707" cy="438194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g28d0a459bb7_0_12"/>
          <p:cNvSpPr txBox="1"/>
          <p:nvPr/>
        </p:nvSpPr>
        <p:spPr>
          <a:xfrm>
            <a:off x="2234397" y="87086"/>
            <a:ext cx="46752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sp>
        <p:nvSpPr>
          <p:cNvPr id="839" name="Google Shape;839;g28d0a459bb7_0_12" descr="Classroom"/>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139;gdbff74d4ed_1_1109">
            <a:extLst>
              <a:ext uri="{FF2B5EF4-FFF2-40B4-BE49-F238E27FC236}">
                <a16:creationId xmlns:a16="http://schemas.microsoft.com/office/drawing/2014/main" id="{2B2E0716-CA7A-3ABD-33F2-EBAA32E145D8}"/>
              </a:ext>
            </a:extLst>
          </p:cNvPr>
          <p:cNvSpPr txBox="1"/>
          <p:nvPr/>
        </p:nvSpPr>
        <p:spPr>
          <a:xfrm>
            <a:off x="124754" y="1041386"/>
            <a:ext cx="4904718" cy="4351338"/>
          </a:xfrm>
          <a:prstGeom prst="rect">
            <a:avLst/>
          </a:prstGeom>
        </p:spPr>
        <p:txBody>
          <a:bodyPr spcFirstLastPara="1" vert="horz" lIns="91440" tIns="45720" rIns="91440" bIns="45720" rtlCol="0" anchorCtr="0">
            <a:noAutofit/>
          </a:bodyPr>
          <a:lstStyle/>
          <a:p>
            <a:pPr marR="0" lvl="0" algn="ctr">
              <a:lnSpc>
                <a:spcPct val="90000"/>
              </a:lnSpc>
              <a:spcBef>
                <a:spcPts val="0"/>
              </a:spcBef>
              <a:spcAft>
                <a:spcPts val="600"/>
              </a:spcAft>
              <a:buClr>
                <a:srgbClr val="000000"/>
              </a:buClr>
              <a:buSzPts val="2400"/>
            </a:pPr>
            <a:r>
              <a:rPr lang="en-US" sz="2200" b="1" u="none" strike="noStrike" kern="1200" cap="none" dirty="0">
                <a:solidFill>
                  <a:schemeClr val="tx1"/>
                </a:solidFill>
                <a:latin typeface="Calibri" panose="020F0502020204030204" pitchFamily="34" charset="0"/>
                <a:ea typeface="+mn-ea"/>
                <a:cs typeface="Calibri" panose="020F0502020204030204" pitchFamily="34" charset="0"/>
                <a:sym typeface="Calibri"/>
              </a:rPr>
              <a:t>TEACHER DIRECTIONS:</a:t>
            </a:r>
          </a:p>
          <a:p>
            <a:pPr marR="0" lvl="0">
              <a:lnSpc>
                <a:spcPct val="90000"/>
              </a:lnSpc>
              <a:spcBef>
                <a:spcPts val="0"/>
              </a:spcBef>
              <a:spcAft>
                <a:spcPts val="600"/>
              </a:spcAft>
              <a:buClr>
                <a:srgbClr val="000000"/>
              </a:buClr>
              <a:buSzPts val="2000"/>
            </a:pPr>
            <a:r>
              <a:rPr lang="en-US" sz="2200" b="1" u="sng" strike="noStrike" kern="1200" cap="none" dirty="0">
                <a:solidFill>
                  <a:schemeClr val="tx1"/>
                </a:solidFill>
                <a:latin typeface="Calibri" panose="020F0502020204030204" pitchFamily="34" charset="0"/>
                <a:ea typeface="+mn-ea"/>
                <a:cs typeface="Calibri" panose="020F0502020204030204" pitchFamily="34" charset="0"/>
                <a:sym typeface="Calibri"/>
              </a:rPr>
              <a:t>Before viewing</a:t>
            </a:r>
            <a:r>
              <a:rPr lang="en-US" sz="2200" u="none" strike="noStrike" kern="1200" cap="none" dirty="0">
                <a:solidFill>
                  <a:schemeClr val="tx1"/>
                </a:solidFill>
                <a:latin typeface="Calibri" panose="020F0502020204030204" pitchFamily="34" charset="0"/>
                <a:ea typeface="+mn-ea"/>
                <a:cs typeface="Calibri" panose="020F0502020204030204" pitchFamily="34" charset="0"/>
                <a:sym typeface="Calibri"/>
              </a:rPr>
              <a:t>: Ask students what they already know about tectonic plates. Tell students today they will be learning about </a:t>
            </a:r>
            <a:r>
              <a:rPr lang="en-US" sz="2200" kern="1200" dirty="0">
                <a:solidFill>
                  <a:schemeClr val="tx1"/>
                </a:solidFill>
                <a:latin typeface="Calibri" panose="020F0502020204030204" pitchFamily="34" charset="0"/>
                <a:ea typeface="+mn-ea"/>
                <a:cs typeface="Calibri" panose="020F0502020204030204" pitchFamily="34" charset="0"/>
                <a:sym typeface="Calibri"/>
              </a:rPr>
              <a:t>the term tectonic plates.</a:t>
            </a:r>
            <a:endParaRPr lang="en-US" sz="2200" u="none" strike="noStrike" kern="1200" cap="none" dirty="0">
              <a:solidFill>
                <a:schemeClr val="tx1"/>
              </a:solidFill>
              <a:latin typeface="Calibri" panose="020F0502020204030204" pitchFamily="34" charset="0"/>
              <a:ea typeface="+mn-ea"/>
              <a:cs typeface="Calibri" panose="020F0502020204030204" pitchFamily="34" charset="0"/>
              <a:sym typeface="Arial"/>
            </a:endParaRPr>
          </a:p>
          <a:p>
            <a:pPr marR="0" lvl="0">
              <a:lnSpc>
                <a:spcPct val="90000"/>
              </a:lnSpc>
              <a:spcBef>
                <a:spcPts val="0"/>
              </a:spcBef>
              <a:spcAft>
                <a:spcPts val="600"/>
              </a:spcAft>
              <a:buClr>
                <a:srgbClr val="000000"/>
              </a:buClr>
              <a:buSzPts val="2000"/>
            </a:pPr>
            <a:endParaRPr lang="en-US" sz="220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a:p>
            <a:pPr>
              <a:lnSpc>
                <a:spcPct val="90000"/>
              </a:lnSpc>
              <a:spcAft>
                <a:spcPts val="600"/>
              </a:spcAft>
            </a:pPr>
            <a:r>
              <a:rPr lang="en-US" sz="2200" b="1" u="sng" strike="noStrike" kern="1200" cap="none" dirty="0">
                <a:solidFill>
                  <a:schemeClr val="tx1"/>
                </a:solidFill>
                <a:latin typeface="Calibri" panose="020F0502020204030204" pitchFamily="34" charset="0"/>
                <a:ea typeface="+mn-ea"/>
                <a:cs typeface="Calibri" panose="020F0502020204030204" pitchFamily="34" charset="0"/>
                <a:sym typeface="Calibri"/>
              </a:rPr>
              <a:t>During</a:t>
            </a:r>
            <a:r>
              <a:rPr lang="en-US" sz="2200" u="none" strike="noStrike" kern="1200" cap="none" dirty="0">
                <a:solidFill>
                  <a:schemeClr val="tx1"/>
                </a:solidFill>
                <a:latin typeface="Calibri" panose="020F0502020204030204" pitchFamily="34" charset="0"/>
                <a:ea typeface="+mn-ea"/>
                <a:cs typeface="Calibri" panose="020F0502020204030204" pitchFamily="34" charset="0"/>
                <a:sym typeface="Calibri"/>
              </a:rPr>
              <a:t>: As you move the crackers, the flour underneath may billow up or shift, simulating mantle movement. Encourage students to discuss how these movements relate to earthquakes, volcanic activity, and mountain formation.</a:t>
            </a:r>
          </a:p>
          <a:p>
            <a:pPr>
              <a:lnSpc>
                <a:spcPct val="90000"/>
              </a:lnSpc>
              <a:spcAft>
                <a:spcPts val="600"/>
              </a:spcAft>
            </a:pPr>
            <a:endParaRPr lang="en-US" sz="220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a:p>
            <a:pPr marR="0" lvl="0">
              <a:lnSpc>
                <a:spcPct val="90000"/>
              </a:lnSpc>
              <a:spcBef>
                <a:spcPts val="0"/>
              </a:spcBef>
              <a:spcAft>
                <a:spcPts val="600"/>
              </a:spcAft>
              <a:buClr>
                <a:srgbClr val="000000"/>
              </a:buClr>
              <a:buSzPts val="2000"/>
            </a:pPr>
            <a:r>
              <a:rPr lang="en-US" sz="2200" b="1" u="sng" strike="noStrike" kern="1200" cap="none" dirty="0">
                <a:solidFill>
                  <a:schemeClr val="tx1"/>
                </a:solidFill>
                <a:latin typeface="Calibri" panose="020F0502020204030204" pitchFamily="34" charset="0"/>
                <a:ea typeface="+mn-ea"/>
                <a:cs typeface="Calibri" panose="020F0502020204030204" pitchFamily="34" charset="0"/>
                <a:sym typeface="Calibri"/>
              </a:rPr>
              <a:t>After</a:t>
            </a:r>
            <a:r>
              <a:rPr lang="en-US" sz="2200" u="none" strike="noStrike" kern="1200" cap="none" dirty="0">
                <a:solidFill>
                  <a:schemeClr val="tx1"/>
                </a:solidFill>
                <a:latin typeface="Calibri" panose="020F0502020204030204" pitchFamily="34" charset="0"/>
                <a:ea typeface="+mn-ea"/>
                <a:cs typeface="Calibri" panose="020F0502020204030204" pitchFamily="34" charset="0"/>
                <a:sym typeface="Calibri"/>
              </a:rPr>
              <a:t>: Tell students that today they will be learning more about </a:t>
            </a:r>
            <a:r>
              <a:rPr lang="en-US" sz="2200" kern="1200" dirty="0">
                <a:solidFill>
                  <a:schemeClr val="tx1"/>
                </a:solidFill>
                <a:latin typeface="Calibri" panose="020F0502020204030204" pitchFamily="34" charset="0"/>
                <a:ea typeface="+mn-ea"/>
                <a:cs typeface="Calibri" panose="020F0502020204030204" pitchFamily="34" charset="0"/>
                <a:sym typeface="Calibri"/>
              </a:rPr>
              <a:t>the term tectonic plates.</a:t>
            </a:r>
            <a:endParaRPr lang="en-US" sz="220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p:txBody>
      </p:sp>
      <p:pic>
        <p:nvPicPr>
          <p:cNvPr id="6" name="Picture 5" descr="A person's hands making a cookie&#10;&#10;Description automatically generated">
            <a:extLst>
              <a:ext uri="{FF2B5EF4-FFF2-40B4-BE49-F238E27FC236}">
                <a16:creationId xmlns:a16="http://schemas.microsoft.com/office/drawing/2014/main" id="{8E16F762-384D-4DAB-4497-252F6005915F}"/>
              </a:ext>
            </a:extLst>
          </p:cNvPr>
          <p:cNvPicPr>
            <a:picLocks noChangeAspect="1"/>
          </p:cNvPicPr>
          <p:nvPr/>
        </p:nvPicPr>
        <p:blipFill>
          <a:blip r:embed="rId4"/>
          <a:stretch>
            <a:fillRect/>
          </a:stretch>
        </p:blipFill>
        <p:spPr>
          <a:xfrm>
            <a:off x="5135549" y="2070847"/>
            <a:ext cx="3883697" cy="3460208"/>
          </a:xfrm>
          <a:prstGeom prst="rect">
            <a:avLst/>
          </a:prstGeom>
        </p:spPr>
      </p:pic>
    </p:spTree>
    <p:extLst>
      <p:ext uri="{BB962C8B-B14F-4D97-AF65-F5344CB8AC3E}">
        <p14:creationId xmlns:p14="http://schemas.microsoft.com/office/powerpoint/2010/main" val="3220229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g25e11802ac4_0_78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3" name="Google Shape;473;g25e11802ac4_0_78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sp>
        <p:nvSpPr>
          <p:cNvPr id="474" name="Google Shape;474;g25e11802ac4_0_780"/>
          <p:cNvSpPr txBox="1">
            <a:spLocks noGrp="1"/>
          </p:cNvSpPr>
          <p:nvPr>
            <p:ph type="ctrTitle" idx="4294967295"/>
          </p:nvPr>
        </p:nvSpPr>
        <p:spPr>
          <a:xfrm>
            <a:off x="521075" y="894310"/>
            <a:ext cx="8101849" cy="1470000"/>
          </a:xfrm>
          <a:prstGeom prst="rect">
            <a:avLst/>
          </a:prstGeom>
          <a:noFill/>
          <a:ln>
            <a:noFill/>
          </a:ln>
        </p:spPr>
        <p:txBody>
          <a:bodyPr spcFirstLastPara="1" wrap="square" lIns="91425" tIns="45700" rIns="91425" bIns="45700" anchor="ctr" anchorCtr="0">
            <a:noAutofit/>
          </a:bodyPr>
          <a:lstStyle/>
          <a:p>
            <a:pPr>
              <a:buSzPts val="1200"/>
            </a:pPr>
            <a:r>
              <a:rPr lang="en-US" sz="2400" dirty="0">
                <a:latin typeface="Helvetica Neue Light" panose="02000403000000020004" pitchFamily="2" charset="0"/>
                <a:ea typeface="Helvetica Neue Light" panose="02000403000000020004" pitchFamily="2" charset="0"/>
              </a:rPr>
              <a:t>Fault lines are NOT an example of tectonic plates. </a:t>
            </a:r>
            <a:r>
              <a:rPr lang="en-US" sz="2400" u="none" strike="noStrike" dirty="0">
                <a:solidFill>
                  <a:srgbClr val="374151"/>
                </a:solidFill>
                <a:effectLst/>
                <a:latin typeface="Helvetica Neue Light" panose="02000403000000020004" pitchFamily="2" charset="0"/>
                <a:ea typeface="Helvetica Neue Light" panose="02000403000000020004" pitchFamily="2" charset="0"/>
              </a:rPr>
              <a:t>While they are related (fault lines often occur at plate boundaries), they are NOT plates themselves but fractures in the Earth's crust where plates have slipped past each other.</a:t>
            </a:r>
            <a:br>
              <a:rPr lang="en-US" sz="2400" u="none" strike="noStrike" dirty="0">
                <a:solidFill>
                  <a:srgbClr val="374151"/>
                </a:solidFill>
                <a:effectLst/>
                <a:latin typeface="Helvetica Neue Light" panose="02000403000000020004" pitchFamily="2" charset="0"/>
                <a:ea typeface="Helvetica Neue Light" panose="02000403000000020004" pitchFamily="2" charset="0"/>
              </a:rPr>
            </a:br>
            <a:endParaRPr sz="2400" u="none" strike="noStrike" cap="none" dirty="0">
              <a:solidFill>
                <a:schemeClr val="dk1"/>
              </a:solidFill>
              <a:latin typeface="Helvetica Neue Light" panose="02000403000000020004" pitchFamily="2" charset="0"/>
              <a:ea typeface="Helvetica Neue Light" panose="02000403000000020004" pitchFamily="2" charset="0"/>
              <a:sym typeface="Calibri"/>
            </a:endParaRPr>
          </a:p>
        </p:txBody>
      </p:sp>
      <p:pic>
        <p:nvPicPr>
          <p:cNvPr id="3" name="Picture 2" descr="A map of the world&#10;&#10;Description automatically generated">
            <a:extLst>
              <a:ext uri="{FF2B5EF4-FFF2-40B4-BE49-F238E27FC236}">
                <a16:creationId xmlns:a16="http://schemas.microsoft.com/office/drawing/2014/main" id="{6680146D-3910-1A30-3D85-D66496EECB06}"/>
              </a:ext>
            </a:extLst>
          </p:cNvPr>
          <p:cNvPicPr>
            <a:picLocks noChangeAspect="1"/>
          </p:cNvPicPr>
          <p:nvPr/>
        </p:nvPicPr>
        <p:blipFill>
          <a:blip r:embed="rId5"/>
          <a:stretch>
            <a:fillRect/>
          </a:stretch>
        </p:blipFill>
        <p:spPr>
          <a:xfrm>
            <a:off x="371765" y="2594372"/>
            <a:ext cx="8394093" cy="3870521"/>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25e11802ac4_0_87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27430209113_0_1469"/>
          <p:cNvSpPr txBox="1"/>
          <p:nvPr/>
        </p:nvSpPr>
        <p:spPr>
          <a:xfrm>
            <a:off x="864225" y="424800"/>
            <a:ext cx="7677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u="none" strike="noStrike" cap="non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Why are </a:t>
            </a:r>
            <a:r>
              <a:rPr lang="en-US" sz="3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continents and fault lines not examples of tectonic plates?</a:t>
            </a:r>
            <a:endParaRPr sz="1400" u="none" strike="noStrike" cap="none"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sp>
        <p:nvSpPr>
          <p:cNvPr id="488" name="Google Shape;488;g27430209113_0_146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9" name="Google Shape;489;g27430209113_0_1469"/>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490" name="Google Shape;490;g27430209113_0_1469"/>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4" name="Picture 3" descr="A map of the world&#10;&#10;Description automatically generated">
            <a:extLst>
              <a:ext uri="{FF2B5EF4-FFF2-40B4-BE49-F238E27FC236}">
                <a16:creationId xmlns:a16="http://schemas.microsoft.com/office/drawing/2014/main" id="{DA1D9EC8-DBF1-D812-1918-B55456B4EDB9}"/>
              </a:ext>
            </a:extLst>
          </p:cNvPr>
          <p:cNvPicPr>
            <a:picLocks noChangeAspect="1"/>
          </p:cNvPicPr>
          <p:nvPr/>
        </p:nvPicPr>
        <p:blipFill>
          <a:blip r:embed="rId5"/>
          <a:stretch>
            <a:fillRect/>
          </a:stretch>
        </p:blipFill>
        <p:spPr>
          <a:xfrm>
            <a:off x="4984950" y="2312725"/>
            <a:ext cx="3632200" cy="3505200"/>
          </a:xfrm>
          <a:prstGeom prst="rect">
            <a:avLst/>
          </a:prstGeom>
        </p:spPr>
      </p:pic>
      <p:pic>
        <p:nvPicPr>
          <p:cNvPr id="6" name="Picture 5" descr="A map of the world&#10;&#10;Description automatically generated">
            <a:extLst>
              <a:ext uri="{FF2B5EF4-FFF2-40B4-BE49-F238E27FC236}">
                <a16:creationId xmlns:a16="http://schemas.microsoft.com/office/drawing/2014/main" id="{C29A8EB8-6DAF-F6E2-8BB3-CF22E6AD59EA}"/>
              </a:ext>
            </a:extLst>
          </p:cNvPr>
          <p:cNvPicPr>
            <a:picLocks noChangeAspect="1"/>
          </p:cNvPicPr>
          <p:nvPr/>
        </p:nvPicPr>
        <p:blipFill>
          <a:blip r:embed="rId6"/>
          <a:stretch>
            <a:fillRect/>
          </a:stretch>
        </p:blipFill>
        <p:spPr>
          <a:xfrm>
            <a:off x="398764" y="2989500"/>
            <a:ext cx="3798922" cy="2151649"/>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g25e11802ac4_0_222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500" name="Google Shape;500;g25e11802ac4_0_222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a5a1442303_0_197"/>
          <p:cNvSpPr txBox="1"/>
          <p:nvPr/>
        </p:nvSpPr>
        <p:spPr>
          <a:xfrm>
            <a:off x="754051" y="580475"/>
            <a:ext cx="7635900" cy="66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3600" b="1" u="sng" dirty="0">
                <a:solidFill>
                  <a:srgbClr val="0C0C0C"/>
                </a:solidFill>
                <a:latin typeface="Calibri"/>
                <a:ea typeface="Calibri"/>
                <a:cs typeface="Calibri"/>
                <a:sym typeface="Calibri"/>
              </a:rPr>
              <a:t>Tectonic Plates</a:t>
            </a:r>
            <a:r>
              <a:rPr lang="en-US" sz="3600" b="1" i="0" u="none" strike="noStrike" cap="none" dirty="0">
                <a:solidFill>
                  <a:srgbClr val="0C0C0C"/>
                </a:solidFill>
                <a:latin typeface="Calibri"/>
                <a:ea typeface="Calibri"/>
                <a:cs typeface="Calibri"/>
                <a:sym typeface="Calibri"/>
              </a:rPr>
              <a:t>: </a:t>
            </a:r>
            <a:r>
              <a:rPr lang="en-US" sz="3600" dirty="0">
                <a:solidFill>
                  <a:srgbClr val="0C0C0C"/>
                </a:solidFill>
                <a:latin typeface="Calibri"/>
                <a:ea typeface="Calibri"/>
                <a:cs typeface="Calibri"/>
                <a:sym typeface="Calibri"/>
              </a:rPr>
              <a:t>Huge pieces of the Earth's surface that fit together like a puzzle and move very slowly over time</a:t>
            </a:r>
            <a:endParaRPr sz="3600" b="1" i="0" u="none" strike="noStrike" cap="none" dirty="0">
              <a:solidFill>
                <a:srgbClr val="FF0000"/>
              </a:solidFill>
              <a:latin typeface="Calibri"/>
              <a:ea typeface="Calibri"/>
              <a:cs typeface="Calibri"/>
              <a:sym typeface="Calibri"/>
            </a:endParaRPr>
          </a:p>
        </p:txBody>
      </p:sp>
      <p:pic>
        <p:nvPicPr>
          <p:cNvPr id="233" name="Google Shape;233;g2a5a1442303_0_197"/>
          <p:cNvPicPr preferRelativeResize="0"/>
          <p:nvPr/>
        </p:nvPicPr>
        <p:blipFill>
          <a:blip r:embed="rId3">
            <a:alphaModFix/>
          </a:blip>
          <a:stretch>
            <a:fillRect/>
          </a:stretch>
        </p:blipFill>
        <p:spPr>
          <a:xfrm>
            <a:off x="1857863" y="2498550"/>
            <a:ext cx="5428274" cy="3720451"/>
          </a:xfrm>
          <a:prstGeom prst="rect">
            <a:avLst/>
          </a:prstGeom>
          <a:noFill/>
          <a:ln>
            <a:noFill/>
          </a:ln>
        </p:spPr>
      </p:pic>
      <p:sp>
        <p:nvSpPr>
          <p:cNvPr id="4" name="Google Shape;506;g2a613fe29c9_2_9" descr="Rewind">
            <a:extLst>
              <a:ext uri="{FF2B5EF4-FFF2-40B4-BE49-F238E27FC236}">
                <a16:creationId xmlns:a16="http://schemas.microsoft.com/office/drawing/2014/main" id="{529C9DD6-A8E5-D4FE-C49E-3A02BC933230}"/>
              </a:ext>
            </a:extLst>
          </p:cNvPr>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74033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15" name="Google Shape;515;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516" name="Google Shape;516;g25e11802ac4_0_1976"/>
          <p:cNvCxnSpPr>
            <a:stCxn id="517" idx="4"/>
            <a:endCxn id="514"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518" name="Google Shape;518;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519" name="Google Shape;519;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517" name="Google Shape;517;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26" name="Google Shape;526;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27" name="Google Shape;527;g25e11802ac4_0_1886"/>
          <p:cNvCxnSpPr>
            <a:stCxn id="528" idx="4"/>
            <a:endCxn id="52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29" name="Google Shape;529;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30" name="Google Shape;530;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28" name="Google Shape;528;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1" name="Google Shape;531;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Tectonic Plates</a:t>
            </a:r>
            <a:endParaRPr sz="700" b="0" i="0" u="none" strike="noStrike" cap="none" dirty="0">
              <a:solidFill>
                <a:srgbClr val="000000"/>
              </a:solidFill>
              <a:latin typeface="Arial"/>
              <a:ea typeface="Arial"/>
              <a:cs typeface="Arial"/>
              <a:sym typeface="Arial"/>
            </a:endParaRPr>
          </a:p>
        </p:txBody>
      </p:sp>
      <p:sp>
        <p:nvSpPr>
          <p:cNvPr id="532" name="Google Shape;532;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33" name="Google Shape;533;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34" name="Google Shape;534;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35" name="Google Shape;535;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a:t>
            </a:r>
            <a:r>
              <a:rPr lang="en-US" sz="1700" dirty="0">
                <a:latin typeface="Helvetica Neue Light"/>
                <a:ea typeface="Helvetica Neue Light"/>
                <a:cs typeface="Helvetica Neue Light"/>
                <a:sym typeface="Helvetica Neue Light"/>
              </a:rPr>
              <a:t> tectonic plates</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536" name="Google Shape;536;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37" name="Google Shape;537;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38" name="Google Shape;538;g25e11802ac4_0_1886"/>
          <p:cNvCxnSpPr>
            <a:stCxn id="539" idx="4"/>
            <a:endCxn id="53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0" name="Google Shape;540;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1" name="Google Shape;541;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39" name="Google Shape;539;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25e11802ac4_0_19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8" name="Google Shape;548;g25e11802ac4_0_19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49" name="Google Shape;549;g25e11802ac4_0_1992"/>
          <p:cNvCxnSpPr>
            <a:stCxn id="550" idx="4"/>
            <a:endCxn id="54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51" name="Google Shape;551;g25e11802ac4_0_19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52" name="Google Shape;552;g25e11802ac4_0_19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50" name="Google Shape;550;g25e11802ac4_0_19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53" name="Google Shape;553;g25e11802ac4_0_1992"/>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tectonic plates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54" name="Google Shape;554;g25e11802ac4_0_1992"/>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55" name="Google Shape;555;g25e11802ac4_0_1992"/>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56" name="Google Shape;556;g25e11802ac4_0_1992"/>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57" name="Google Shape;557;g25e11802ac4_0_1992"/>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560" name="Google Shape;560;g25e11802ac4_0_1992"/>
          <p:cNvPicPr preferRelativeResize="0"/>
          <p:nvPr/>
        </p:nvPicPr>
        <p:blipFill>
          <a:blip r:embed="rId3">
            <a:alphaModFix/>
          </a:blip>
          <a:stretch>
            <a:fillRect/>
          </a:stretch>
        </p:blipFill>
        <p:spPr>
          <a:xfrm>
            <a:off x="5638405" y="4155268"/>
            <a:ext cx="3244027" cy="2187832"/>
          </a:xfrm>
          <a:prstGeom prst="rect">
            <a:avLst/>
          </a:prstGeom>
          <a:noFill/>
          <a:ln>
            <a:noFill/>
          </a:ln>
        </p:spPr>
      </p:pic>
      <p:pic>
        <p:nvPicPr>
          <p:cNvPr id="561" name="Google Shape;561;g25e11802ac4_0_1992"/>
          <p:cNvPicPr preferRelativeResize="0"/>
          <p:nvPr/>
        </p:nvPicPr>
        <p:blipFill>
          <a:blip r:embed="rId4">
            <a:alphaModFix/>
          </a:blip>
          <a:stretch>
            <a:fillRect/>
          </a:stretch>
        </p:blipFill>
        <p:spPr>
          <a:xfrm>
            <a:off x="1038030" y="1648793"/>
            <a:ext cx="3120830" cy="2187832"/>
          </a:xfrm>
          <a:prstGeom prst="rect">
            <a:avLst/>
          </a:prstGeom>
          <a:noFill/>
          <a:ln>
            <a:noFill/>
          </a:ln>
        </p:spPr>
      </p:pic>
      <p:pic>
        <p:nvPicPr>
          <p:cNvPr id="3" name="Picture 2" descr="A map of the world with blue lines&#10;&#10;Description automatically generated">
            <a:extLst>
              <a:ext uri="{FF2B5EF4-FFF2-40B4-BE49-F238E27FC236}">
                <a16:creationId xmlns:a16="http://schemas.microsoft.com/office/drawing/2014/main" id="{A2E90B84-76D9-7E1E-F780-8B2AF733B1F0}"/>
              </a:ext>
            </a:extLst>
          </p:cNvPr>
          <p:cNvPicPr>
            <a:picLocks noChangeAspect="1"/>
          </p:cNvPicPr>
          <p:nvPr/>
        </p:nvPicPr>
        <p:blipFill>
          <a:blip r:embed="rId5"/>
          <a:stretch>
            <a:fillRect/>
          </a:stretch>
        </p:blipFill>
        <p:spPr>
          <a:xfrm>
            <a:off x="5470418" y="1922929"/>
            <a:ext cx="3469440" cy="1721410"/>
          </a:xfrm>
          <a:prstGeom prst="rect">
            <a:avLst/>
          </a:prstGeom>
        </p:spPr>
      </p:pic>
      <p:pic>
        <p:nvPicPr>
          <p:cNvPr id="5" name="Picture 4" descr="A map of the world made of grass&#10;&#10;Description automatically generated">
            <a:extLst>
              <a:ext uri="{FF2B5EF4-FFF2-40B4-BE49-F238E27FC236}">
                <a16:creationId xmlns:a16="http://schemas.microsoft.com/office/drawing/2014/main" id="{E28B51D0-3F56-5B18-DA59-07FC6197E97A}"/>
              </a:ext>
            </a:extLst>
          </p:cNvPr>
          <p:cNvPicPr>
            <a:picLocks noChangeAspect="1"/>
          </p:cNvPicPr>
          <p:nvPr/>
        </p:nvPicPr>
        <p:blipFill>
          <a:blip r:embed="rId6"/>
          <a:stretch>
            <a:fillRect/>
          </a:stretch>
        </p:blipFill>
        <p:spPr>
          <a:xfrm>
            <a:off x="885630" y="4349207"/>
            <a:ext cx="4038990" cy="1948364"/>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25e11802ac4_0_19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8" name="Google Shape;548;g25e11802ac4_0_19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49" name="Google Shape;549;g25e11802ac4_0_1992"/>
          <p:cNvCxnSpPr>
            <a:stCxn id="550" idx="4"/>
            <a:endCxn id="54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51" name="Google Shape;551;g25e11802ac4_0_19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52" name="Google Shape;552;g25e11802ac4_0_19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50" name="Google Shape;550;g25e11802ac4_0_19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53" name="Google Shape;553;g25e11802ac4_0_1992"/>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tectonic plates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54" name="Google Shape;554;g25e11802ac4_0_1992"/>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55" name="Google Shape;555;g25e11802ac4_0_1992"/>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56" name="Google Shape;556;g25e11802ac4_0_1992"/>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57" name="Google Shape;557;g25e11802ac4_0_1992"/>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560" name="Google Shape;560;g25e11802ac4_0_1992"/>
          <p:cNvPicPr preferRelativeResize="0"/>
          <p:nvPr/>
        </p:nvPicPr>
        <p:blipFill>
          <a:blip r:embed="rId3">
            <a:alphaModFix/>
          </a:blip>
          <a:stretch>
            <a:fillRect/>
          </a:stretch>
        </p:blipFill>
        <p:spPr>
          <a:xfrm>
            <a:off x="5638405" y="4155268"/>
            <a:ext cx="3244027" cy="2187832"/>
          </a:xfrm>
          <a:prstGeom prst="rect">
            <a:avLst/>
          </a:prstGeom>
          <a:noFill/>
          <a:ln>
            <a:noFill/>
          </a:ln>
        </p:spPr>
      </p:pic>
      <p:pic>
        <p:nvPicPr>
          <p:cNvPr id="561" name="Google Shape;561;g25e11802ac4_0_1992"/>
          <p:cNvPicPr preferRelativeResize="0"/>
          <p:nvPr/>
        </p:nvPicPr>
        <p:blipFill>
          <a:blip r:embed="rId4">
            <a:alphaModFix/>
          </a:blip>
          <a:stretch>
            <a:fillRect/>
          </a:stretch>
        </p:blipFill>
        <p:spPr>
          <a:xfrm>
            <a:off x="1038030" y="1648793"/>
            <a:ext cx="3120830" cy="2187832"/>
          </a:xfrm>
          <a:prstGeom prst="rect">
            <a:avLst/>
          </a:prstGeom>
          <a:noFill/>
          <a:ln>
            <a:noFill/>
          </a:ln>
        </p:spPr>
      </p:pic>
      <p:pic>
        <p:nvPicPr>
          <p:cNvPr id="3" name="Picture 2" descr="A map of the world with blue lines&#10;&#10;Description automatically generated">
            <a:extLst>
              <a:ext uri="{FF2B5EF4-FFF2-40B4-BE49-F238E27FC236}">
                <a16:creationId xmlns:a16="http://schemas.microsoft.com/office/drawing/2014/main" id="{A2E90B84-76D9-7E1E-F780-8B2AF733B1F0}"/>
              </a:ext>
            </a:extLst>
          </p:cNvPr>
          <p:cNvPicPr>
            <a:picLocks noChangeAspect="1"/>
          </p:cNvPicPr>
          <p:nvPr/>
        </p:nvPicPr>
        <p:blipFill>
          <a:blip r:embed="rId5"/>
          <a:stretch>
            <a:fillRect/>
          </a:stretch>
        </p:blipFill>
        <p:spPr>
          <a:xfrm>
            <a:off x="5470418" y="1922929"/>
            <a:ext cx="3469440" cy="1721410"/>
          </a:xfrm>
          <a:prstGeom prst="rect">
            <a:avLst/>
          </a:prstGeom>
        </p:spPr>
      </p:pic>
      <p:pic>
        <p:nvPicPr>
          <p:cNvPr id="5" name="Picture 4" descr="A map of the world made of grass&#10;&#10;Description automatically generated">
            <a:extLst>
              <a:ext uri="{FF2B5EF4-FFF2-40B4-BE49-F238E27FC236}">
                <a16:creationId xmlns:a16="http://schemas.microsoft.com/office/drawing/2014/main" id="{E28B51D0-3F56-5B18-DA59-07FC6197E97A}"/>
              </a:ext>
            </a:extLst>
          </p:cNvPr>
          <p:cNvPicPr>
            <a:picLocks noChangeAspect="1"/>
          </p:cNvPicPr>
          <p:nvPr/>
        </p:nvPicPr>
        <p:blipFill>
          <a:blip r:embed="rId6"/>
          <a:stretch>
            <a:fillRect/>
          </a:stretch>
        </p:blipFill>
        <p:spPr>
          <a:xfrm>
            <a:off x="885630" y="4349207"/>
            <a:ext cx="4038990" cy="1948364"/>
          </a:xfrm>
          <a:prstGeom prst="rect">
            <a:avLst/>
          </a:prstGeom>
        </p:spPr>
      </p:pic>
      <p:sp>
        <p:nvSpPr>
          <p:cNvPr id="2" name="Google Shape;582;g2a613fe29c9_2_20">
            <a:extLst>
              <a:ext uri="{FF2B5EF4-FFF2-40B4-BE49-F238E27FC236}">
                <a16:creationId xmlns:a16="http://schemas.microsoft.com/office/drawing/2014/main" id="{F6FB5F82-C0EA-81E8-6AF1-4873A0543081}"/>
              </a:ext>
            </a:extLst>
          </p:cNvPr>
          <p:cNvSpPr/>
          <p:nvPr/>
        </p:nvSpPr>
        <p:spPr>
          <a:xfrm>
            <a:off x="4900867" y="1648793"/>
            <a:ext cx="4149003" cy="2187832"/>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84000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2" name="Picture 1" descr="A map of the world with blue lines&#10;&#10;Description automatically generated">
            <a:extLst>
              <a:ext uri="{FF2B5EF4-FFF2-40B4-BE49-F238E27FC236}">
                <a16:creationId xmlns:a16="http://schemas.microsoft.com/office/drawing/2014/main" id="{69E6FF33-EDE1-2892-0282-AF5DC4D6FD04}"/>
              </a:ext>
            </a:extLst>
          </p:cNvPr>
          <p:cNvPicPr>
            <a:picLocks noChangeAspect="1"/>
          </p:cNvPicPr>
          <p:nvPr/>
        </p:nvPicPr>
        <p:blipFill>
          <a:blip r:embed="rId3"/>
          <a:stretch>
            <a:fillRect/>
          </a:stretch>
        </p:blipFill>
        <p:spPr>
          <a:xfrm>
            <a:off x="4695836" y="1066159"/>
            <a:ext cx="3976239" cy="1972865"/>
          </a:xfrm>
          <a:prstGeom prst="rect">
            <a:avLst/>
          </a:prstGeom>
        </p:spPr>
      </p:pic>
      <p:sp>
        <p:nvSpPr>
          <p:cNvPr id="525" name="Google Shape;525;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26" name="Google Shape;526;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27" name="Google Shape;527;g25e11802ac4_0_1886"/>
          <p:cNvCxnSpPr>
            <a:stCxn id="528" idx="4"/>
            <a:endCxn id="52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29" name="Google Shape;529;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30" name="Google Shape;530;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28" name="Google Shape;528;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1" name="Google Shape;531;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Tectonic Plates</a:t>
            </a:r>
            <a:endParaRPr sz="700" b="0" i="0" u="none" strike="noStrike" cap="none" dirty="0">
              <a:solidFill>
                <a:srgbClr val="000000"/>
              </a:solidFill>
              <a:latin typeface="Arial"/>
              <a:ea typeface="Arial"/>
              <a:cs typeface="Arial"/>
              <a:sym typeface="Arial"/>
            </a:endParaRPr>
          </a:p>
        </p:txBody>
      </p:sp>
      <p:sp>
        <p:nvSpPr>
          <p:cNvPr id="532" name="Google Shape;532;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33" name="Google Shape;533;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34" name="Google Shape;534;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35" name="Google Shape;535;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a:t>
            </a:r>
            <a:r>
              <a:rPr lang="en-US" sz="1700" dirty="0">
                <a:latin typeface="Helvetica Neue Light"/>
                <a:ea typeface="Helvetica Neue Light"/>
                <a:cs typeface="Helvetica Neue Light"/>
                <a:sym typeface="Helvetica Neue Light"/>
              </a:rPr>
              <a:t> tectonic plates</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536" name="Google Shape;536;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37" name="Google Shape;537;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38" name="Google Shape;538;g25e11802ac4_0_1886"/>
          <p:cNvCxnSpPr>
            <a:stCxn id="539" idx="4"/>
            <a:endCxn id="53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0" name="Google Shape;540;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1" name="Google Shape;541;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39" name="Google Shape;539;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2529870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12" name="Google Shape;612;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13" name="Google Shape;613;g25e11802ac4_0_2130"/>
          <p:cNvCxnSpPr>
            <a:stCxn id="614" idx="4"/>
            <a:endCxn id="61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15" name="Google Shape;615;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16" name="Google Shape;616;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14" name="Google Shape;614;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17" name="Google Shape;617;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tectonic plates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18" name="Google Shape;618;g25e11802ac4_0_2130"/>
          <p:cNvSpPr txBox="1"/>
          <p:nvPr/>
        </p:nvSpPr>
        <p:spPr>
          <a:xfrm>
            <a:off x="1073532" y="5269290"/>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Sudden shaking of the ground caused by the movement of the Earth’s tectonic plates</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619" name="Google Shape;619;g25e11802ac4_0_2130"/>
          <p:cNvSpPr txBox="1"/>
          <p:nvPr/>
        </p:nvSpPr>
        <p:spPr>
          <a:xfrm>
            <a:off x="1073532" y="4027020"/>
            <a:ext cx="7874100" cy="8682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000000"/>
                </a:solidFill>
                <a:latin typeface="Helvetica Neue Light"/>
                <a:ea typeface="Helvetica Neue Light"/>
                <a:cs typeface="Helvetica Neue Light"/>
                <a:sym typeface="Helvetica Neue Light"/>
              </a:rPr>
              <a:t>The process of breaking down a rock over a long period of time</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0" name="Google Shape;620;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1" name="Google Shape;621;g25e11802ac4_0_2130"/>
          <p:cNvSpPr txBox="1"/>
          <p:nvPr/>
        </p:nvSpPr>
        <p:spPr>
          <a:xfrm>
            <a:off x="1073532" y="1913247"/>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Huge pieces of the Earth's surface that fit together like a puzzle and move very slowly over time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22" name="Google Shape;622;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23" name="Google Shape;623;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24" name="Google Shape;624;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25" name="Google Shape;625;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26" name="Google Shape;626;g25e11802ac4_0_2130"/>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highlight>
                  <a:srgbClr val="FFFFFF"/>
                </a:highlight>
                <a:latin typeface="Helvetica Neue Light"/>
                <a:ea typeface="Helvetica Neue Light"/>
                <a:cs typeface="Helvetica Neue Light"/>
                <a:sym typeface="Helvetica Neue Light"/>
              </a:rPr>
              <a:t>The outermost shell of Earth</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12" name="Google Shape;612;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13" name="Google Shape;613;g25e11802ac4_0_2130"/>
          <p:cNvCxnSpPr>
            <a:stCxn id="614" idx="4"/>
            <a:endCxn id="61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15" name="Google Shape;615;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16" name="Google Shape;616;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14" name="Google Shape;614;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17" name="Google Shape;617;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tectonic plates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18" name="Google Shape;618;g25e11802ac4_0_2130"/>
          <p:cNvSpPr txBox="1"/>
          <p:nvPr/>
        </p:nvSpPr>
        <p:spPr>
          <a:xfrm>
            <a:off x="1073532" y="5269290"/>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Sudden shaking of the ground caused by the movement of the Earth’s tectonic plates</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619" name="Google Shape;619;g25e11802ac4_0_2130"/>
          <p:cNvSpPr txBox="1"/>
          <p:nvPr/>
        </p:nvSpPr>
        <p:spPr>
          <a:xfrm>
            <a:off x="1073532" y="4027020"/>
            <a:ext cx="7874100" cy="8682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000000"/>
                </a:solidFill>
                <a:latin typeface="Helvetica Neue Light"/>
                <a:ea typeface="Helvetica Neue Light"/>
                <a:cs typeface="Helvetica Neue Light"/>
                <a:sym typeface="Helvetica Neue Light"/>
              </a:rPr>
              <a:t>The process of breaking down a rock over a long period of time</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0" name="Google Shape;620;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1" name="Google Shape;621;g25e11802ac4_0_2130"/>
          <p:cNvSpPr txBox="1"/>
          <p:nvPr/>
        </p:nvSpPr>
        <p:spPr>
          <a:xfrm>
            <a:off x="1073532" y="1913247"/>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Huge pieces of the Earth's surface that fit together like a puzzle and move very slowly over time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22" name="Google Shape;622;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23" name="Google Shape;623;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24" name="Google Shape;624;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25" name="Google Shape;625;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26" name="Google Shape;626;g25e11802ac4_0_2130"/>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highlight>
                  <a:srgbClr val="FFFFFF"/>
                </a:highlight>
                <a:latin typeface="Helvetica Neue Light"/>
                <a:ea typeface="Helvetica Neue Light"/>
                <a:cs typeface="Helvetica Neue Light"/>
                <a:sym typeface="Helvetica Neue Light"/>
              </a:rPr>
              <a:t>The outermost shell of Earth</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2" name="Google Shape;648;g2a613fe29c9_2_52">
            <a:extLst>
              <a:ext uri="{FF2B5EF4-FFF2-40B4-BE49-F238E27FC236}">
                <a16:creationId xmlns:a16="http://schemas.microsoft.com/office/drawing/2014/main" id="{CE5A8C55-77A3-B611-D9A6-F9B4E73CA3DC}"/>
              </a:ext>
            </a:extLst>
          </p:cNvPr>
          <p:cNvSpPr/>
          <p:nvPr/>
        </p:nvSpPr>
        <p:spPr>
          <a:xfrm>
            <a:off x="362269" y="1862538"/>
            <a:ext cx="8443500" cy="1015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692072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3" name="Picture 2" descr="A map of the world with blue lines&#10;&#10;Description automatically generated">
            <a:extLst>
              <a:ext uri="{FF2B5EF4-FFF2-40B4-BE49-F238E27FC236}">
                <a16:creationId xmlns:a16="http://schemas.microsoft.com/office/drawing/2014/main" id="{5344FFD3-D54F-0741-321E-CB919136A539}"/>
              </a:ext>
            </a:extLst>
          </p:cNvPr>
          <p:cNvPicPr>
            <a:picLocks noChangeAspect="1"/>
          </p:cNvPicPr>
          <p:nvPr/>
        </p:nvPicPr>
        <p:blipFill>
          <a:blip r:embed="rId3"/>
          <a:stretch>
            <a:fillRect/>
          </a:stretch>
        </p:blipFill>
        <p:spPr>
          <a:xfrm>
            <a:off x="4695836" y="1066159"/>
            <a:ext cx="3976239" cy="1972865"/>
          </a:xfrm>
          <a:prstGeom prst="rect">
            <a:avLst/>
          </a:prstGeom>
        </p:spPr>
      </p:pic>
      <p:sp>
        <p:nvSpPr>
          <p:cNvPr id="525" name="Google Shape;525;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26" name="Google Shape;526;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27" name="Google Shape;527;g25e11802ac4_0_1886"/>
          <p:cNvCxnSpPr>
            <a:stCxn id="528" idx="4"/>
            <a:endCxn id="52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29" name="Google Shape;529;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30" name="Google Shape;530;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28" name="Google Shape;528;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1" name="Google Shape;531;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Tectonic Plates</a:t>
            </a:r>
            <a:endParaRPr sz="700" b="0" i="0" u="none" strike="noStrike" cap="none" dirty="0">
              <a:solidFill>
                <a:srgbClr val="000000"/>
              </a:solidFill>
              <a:latin typeface="Arial"/>
              <a:ea typeface="Arial"/>
              <a:cs typeface="Arial"/>
              <a:sym typeface="Arial"/>
            </a:endParaRPr>
          </a:p>
        </p:txBody>
      </p:sp>
      <p:sp>
        <p:nvSpPr>
          <p:cNvPr id="532" name="Google Shape;532;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33" name="Google Shape;533;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34" name="Google Shape;534;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35" name="Google Shape;535;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a:t>
            </a:r>
            <a:r>
              <a:rPr lang="en-US" sz="1700" dirty="0">
                <a:latin typeface="Helvetica Neue Light"/>
                <a:ea typeface="Helvetica Neue Light"/>
                <a:cs typeface="Helvetica Neue Light"/>
                <a:sym typeface="Helvetica Neue Light"/>
              </a:rPr>
              <a:t> tectonic plates</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536" name="Google Shape;536;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37" name="Google Shape;537;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38" name="Google Shape;538;g25e11802ac4_0_1886"/>
          <p:cNvCxnSpPr>
            <a:stCxn id="539" idx="4"/>
            <a:endCxn id="53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0" name="Google Shape;540;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1" name="Google Shape;541;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39" name="Google Shape;539;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 name="Google Shape;621;g25e11802ac4_0_2130">
            <a:extLst>
              <a:ext uri="{FF2B5EF4-FFF2-40B4-BE49-F238E27FC236}">
                <a16:creationId xmlns:a16="http://schemas.microsoft.com/office/drawing/2014/main" id="{24E1B37D-7343-458E-D390-B7DDA38AC827}"/>
              </a:ext>
            </a:extLst>
          </p:cNvPr>
          <p:cNvSpPr txBox="1"/>
          <p:nvPr/>
        </p:nvSpPr>
        <p:spPr>
          <a:xfrm>
            <a:off x="613539" y="1105192"/>
            <a:ext cx="3366595"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Huge pieces of the Earth's surface that fit together like a puzzle and move very slowly over time</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286733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79" name="Google Shape;679;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80" name="Google Shape;680;g25e11802ac4_0_2367"/>
          <p:cNvCxnSpPr>
            <a:stCxn id="681" idx="4"/>
            <a:endCxn id="678"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82" name="Google Shape;682;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83" name="Google Shape;683;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81" name="Google Shape;681;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84" name="Google Shape;684;g25e11802ac4_0_2367"/>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tectonic plates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85" name="Google Shape;685;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Dirt and other land mass falling into the ocean off a cliff</a:t>
            </a:r>
            <a:endParaRPr sz="1400" b="0" i="0" u="none" strike="noStrike" cap="none">
              <a:solidFill>
                <a:srgbClr val="434343"/>
              </a:solidFill>
              <a:latin typeface="Arial"/>
              <a:ea typeface="Arial"/>
              <a:cs typeface="Arial"/>
              <a:sym typeface="Arial"/>
            </a:endParaRPr>
          </a:p>
        </p:txBody>
      </p:sp>
      <p:sp>
        <p:nvSpPr>
          <p:cNvPr id="686" name="Google Shape;686;g25e11802ac4_0_23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North American Plate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87" name="Google Shape;687;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88" name="Google Shape;688;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Snow sliding down a plane </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89" name="Google Shape;689;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90" name="Google Shape;690;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91" name="Google Shape;691;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92" name="Google Shape;692;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93" name="Google Shape;693;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Shaking of the ground that tumbles buildings</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79" name="Google Shape;679;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80" name="Google Shape;680;g25e11802ac4_0_2367"/>
          <p:cNvCxnSpPr>
            <a:stCxn id="681" idx="4"/>
            <a:endCxn id="678"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82" name="Google Shape;682;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83" name="Google Shape;683;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81" name="Google Shape;681;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84" name="Google Shape;684;g25e11802ac4_0_2367"/>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 </a:t>
            </a:r>
            <a:r>
              <a:rPr lang="en-US" sz="3000" b="1" dirty="0">
                <a:latin typeface="Calibri"/>
                <a:ea typeface="Calibri"/>
                <a:cs typeface="Calibri"/>
                <a:sym typeface="Calibri"/>
              </a:rPr>
              <a:t>tectonic plate</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85" name="Google Shape;685;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Dirt and other land mass falling into the ocean off a cliff</a:t>
            </a:r>
            <a:endParaRPr sz="1400" b="0" i="0" u="none" strike="noStrike" cap="none">
              <a:solidFill>
                <a:srgbClr val="434343"/>
              </a:solidFill>
              <a:latin typeface="Arial"/>
              <a:ea typeface="Arial"/>
              <a:cs typeface="Arial"/>
              <a:sym typeface="Arial"/>
            </a:endParaRPr>
          </a:p>
        </p:txBody>
      </p:sp>
      <p:sp>
        <p:nvSpPr>
          <p:cNvPr id="686" name="Google Shape;686;g25e11802ac4_0_23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North American Plate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87" name="Google Shape;687;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88" name="Google Shape;688;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Snow sliding down a plane </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89" name="Google Shape;689;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90" name="Google Shape;690;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91" name="Google Shape;691;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92" name="Google Shape;692;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93" name="Google Shape;693;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Shaking of the ground that tumbles buildings</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2" name="Google Shape;715;g2a613fe29c9_2_85">
            <a:extLst>
              <a:ext uri="{FF2B5EF4-FFF2-40B4-BE49-F238E27FC236}">
                <a16:creationId xmlns:a16="http://schemas.microsoft.com/office/drawing/2014/main" id="{87DD57BB-1DD4-5805-A0C4-616344A2DC47}"/>
              </a:ext>
            </a:extLst>
          </p:cNvPr>
          <p:cNvSpPr/>
          <p:nvPr/>
        </p:nvSpPr>
        <p:spPr>
          <a:xfrm>
            <a:off x="362269" y="3799154"/>
            <a:ext cx="6953100" cy="807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139287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4" name="Picture 3" descr="A map of the world with blue lines&#10;&#10;Description automatically generated">
            <a:extLst>
              <a:ext uri="{FF2B5EF4-FFF2-40B4-BE49-F238E27FC236}">
                <a16:creationId xmlns:a16="http://schemas.microsoft.com/office/drawing/2014/main" id="{1FF31F07-2FC4-1D36-7160-F884D75ACFA8}"/>
              </a:ext>
            </a:extLst>
          </p:cNvPr>
          <p:cNvPicPr>
            <a:picLocks noChangeAspect="1"/>
          </p:cNvPicPr>
          <p:nvPr/>
        </p:nvPicPr>
        <p:blipFill>
          <a:blip r:embed="rId3"/>
          <a:stretch>
            <a:fillRect/>
          </a:stretch>
        </p:blipFill>
        <p:spPr>
          <a:xfrm>
            <a:off x="4695836" y="1066159"/>
            <a:ext cx="3976239" cy="1972865"/>
          </a:xfrm>
          <a:prstGeom prst="rect">
            <a:avLst/>
          </a:prstGeom>
        </p:spPr>
      </p:pic>
      <p:sp>
        <p:nvSpPr>
          <p:cNvPr id="525" name="Google Shape;525;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26" name="Google Shape;526;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27" name="Google Shape;527;g25e11802ac4_0_1886"/>
          <p:cNvCxnSpPr>
            <a:stCxn id="528" idx="4"/>
            <a:endCxn id="52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29" name="Google Shape;529;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30" name="Google Shape;530;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28" name="Google Shape;528;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1" name="Google Shape;531;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Tectonic Plates</a:t>
            </a:r>
            <a:endParaRPr sz="700" b="0" i="0" u="none" strike="noStrike" cap="none" dirty="0">
              <a:solidFill>
                <a:srgbClr val="000000"/>
              </a:solidFill>
              <a:latin typeface="Arial"/>
              <a:ea typeface="Arial"/>
              <a:cs typeface="Arial"/>
              <a:sym typeface="Arial"/>
            </a:endParaRPr>
          </a:p>
        </p:txBody>
      </p:sp>
      <p:sp>
        <p:nvSpPr>
          <p:cNvPr id="532" name="Google Shape;532;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33" name="Google Shape;533;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34" name="Google Shape;534;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35" name="Google Shape;535;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a:t>
            </a:r>
            <a:r>
              <a:rPr lang="en-US" sz="1700" dirty="0">
                <a:latin typeface="Helvetica Neue Light"/>
                <a:ea typeface="Helvetica Neue Light"/>
                <a:cs typeface="Helvetica Neue Light"/>
                <a:sym typeface="Helvetica Neue Light"/>
              </a:rPr>
              <a:t> tectonic plates</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536" name="Google Shape;536;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37" name="Google Shape;537;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38" name="Google Shape;538;g25e11802ac4_0_1886"/>
          <p:cNvCxnSpPr>
            <a:stCxn id="539" idx="4"/>
            <a:endCxn id="53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0" name="Google Shape;540;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1" name="Google Shape;541;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39" name="Google Shape;539;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 name="Google Shape;621;g25e11802ac4_0_2130">
            <a:extLst>
              <a:ext uri="{FF2B5EF4-FFF2-40B4-BE49-F238E27FC236}">
                <a16:creationId xmlns:a16="http://schemas.microsoft.com/office/drawing/2014/main" id="{24E1B37D-7343-458E-D390-B7DDA38AC827}"/>
              </a:ext>
            </a:extLst>
          </p:cNvPr>
          <p:cNvSpPr txBox="1"/>
          <p:nvPr/>
        </p:nvSpPr>
        <p:spPr>
          <a:xfrm>
            <a:off x="613539" y="1105192"/>
            <a:ext cx="3366595"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Huge pieces of the Earth's surface that fit together like a puzzle and move very slowly over time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3" name="Google Shape;686;g25e11802ac4_0_2367">
            <a:extLst>
              <a:ext uri="{FF2B5EF4-FFF2-40B4-BE49-F238E27FC236}">
                <a16:creationId xmlns:a16="http://schemas.microsoft.com/office/drawing/2014/main" id="{0D0DA268-7119-DA4C-D9BE-8B326B6F938A}"/>
              </a:ext>
            </a:extLst>
          </p:cNvPr>
          <p:cNvSpPr txBox="1"/>
          <p:nvPr/>
        </p:nvSpPr>
        <p:spPr>
          <a:xfrm>
            <a:off x="975659" y="4929464"/>
            <a:ext cx="3119418"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North American Plate</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24093703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47" name="Google Shape;747;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48" name="Google Shape;748;g25e11802ac4_0_2536"/>
          <p:cNvCxnSpPr>
            <a:stCxn id="749" idx="4"/>
            <a:endCxn id="74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50" name="Google Shape;750;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51" name="Google Shape;751;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49" name="Google Shape;749;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52" name="Google Shape;752;g25e11802ac4_0_2536"/>
          <p:cNvSpPr txBox="1"/>
          <p:nvPr/>
        </p:nvSpPr>
        <p:spPr>
          <a:xfrm>
            <a:off x="440710" y="143749"/>
            <a:ext cx="8395448"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 </a:t>
            </a:r>
            <a:r>
              <a:rPr lang="en-US" sz="2900" i="1" dirty="0">
                <a:latin typeface="Calibri"/>
                <a:ea typeface="Calibri"/>
                <a:cs typeface="Calibri"/>
                <a:sym typeface="Calibri"/>
              </a:rPr>
              <a:t>tectonic plates </a:t>
            </a:r>
            <a:r>
              <a:rPr lang="en-US" sz="2900" b="0" i="1" u="none" strike="noStrike" cap="none" dirty="0">
                <a:solidFill>
                  <a:srgbClr val="000000"/>
                </a:solidFill>
                <a:latin typeface="Calibri"/>
                <a:ea typeface="Calibri"/>
                <a:cs typeface="Calibri"/>
                <a:sym typeface="Calibri"/>
              </a:rPr>
              <a:t>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753" name="Google Shape;753;g25e11802ac4_0_2536"/>
          <p:cNvSpPr txBox="1"/>
          <p:nvPr/>
        </p:nvSpPr>
        <p:spPr>
          <a:xfrm>
            <a:off x="1073532" y="4161438"/>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Tectonic Plates account for the amount of land we have on our planet versus ocean and tells us where to build habitats.</a:t>
            </a:r>
            <a:endParaRPr sz="2200" b="0" i="0" u="none" strike="noStrike" cap="none" dirty="0">
              <a:solidFill>
                <a:srgbClr val="434343"/>
              </a:solidFill>
              <a:latin typeface="Arial"/>
              <a:ea typeface="Arial"/>
              <a:cs typeface="Arial"/>
              <a:sym typeface="Arial"/>
            </a:endParaRPr>
          </a:p>
        </p:txBody>
      </p:sp>
      <p:sp>
        <p:nvSpPr>
          <p:cNvPr id="754" name="Google Shape;754;g25e11802ac4_0_2536"/>
          <p:cNvSpPr txBox="1"/>
          <p:nvPr/>
        </p:nvSpPr>
        <p:spPr>
          <a:xfrm>
            <a:off x="1073532" y="1714170"/>
            <a:ext cx="7874100" cy="83711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Tectonic Plates explain how movement of animals on our planet impacts food and crops we have available to us.</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56" name="Google Shape;756;g25e11802ac4_0_2536"/>
          <p:cNvSpPr txBox="1"/>
          <p:nvPr/>
        </p:nvSpPr>
        <p:spPr>
          <a:xfrm>
            <a:off x="1073532" y="2777497"/>
            <a:ext cx="78741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Tectonic Plates can shake buildings, break roads, and sometimes cause power outages, making it important for us to be prepared and know how to stay safe during these shakes.</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57" name="Google Shape;757;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58" name="Google Shape;758;g25e11802ac4_0_2536"/>
          <p:cNvSpPr txBox="1"/>
          <p:nvPr/>
        </p:nvSpPr>
        <p:spPr>
          <a:xfrm>
            <a:off x="380508" y="29628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59" name="Google Shape;759;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60" name="Google Shape;760;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61" name="Google Shape;761;g25e11802ac4_0_2536"/>
          <p:cNvSpPr txBox="1"/>
          <p:nvPr/>
        </p:nvSpPr>
        <p:spPr>
          <a:xfrm>
            <a:off x="1073532" y="5206679"/>
            <a:ext cx="7874100"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Tectonic plates moving form mountains and cause earthquakes, which can affect where and how we live. Their movements also create natural wonders like volcanoes and ocean trenches that we can explore and learn about.</a:t>
            </a:r>
            <a:endParaRPr sz="2200" b="0" i="0" u="none" strike="noStrike" cap="none" dirty="0">
              <a:solidFill>
                <a:srgbClr val="434343"/>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47" name="Google Shape;747;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48" name="Google Shape;748;g25e11802ac4_0_2536"/>
          <p:cNvCxnSpPr>
            <a:stCxn id="749" idx="4"/>
            <a:endCxn id="74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50" name="Google Shape;750;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51" name="Google Shape;751;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49" name="Google Shape;749;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52" name="Google Shape;752;g25e11802ac4_0_2536"/>
          <p:cNvSpPr txBox="1"/>
          <p:nvPr/>
        </p:nvSpPr>
        <p:spPr>
          <a:xfrm>
            <a:off x="440710" y="143749"/>
            <a:ext cx="8395448"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 </a:t>
            </a:r>
            <a:r>
              <a:rPr lang="en-US" sz="2900" i="1" dirty="0">
                <a:latin typeface="Calibri"/>
                <a:ea typeface="Calibri"/>
                <a:cs typeface="Calibri"/>
                <a:sym typeface="Calibri"/>
              </a:rPr>
              <a:t>tectonic plates </a:t>
            </a:r>
            <a:r>
              <a:rPr lang="en-US" sz="2900" b="0" i="1" u="none" strike="noStrike" cap="none" dirty="0">
                <a:solidFill>
                  <a:srgbClr val="000000"/>
                </a:solidFill>
                <a:latin typeface="Calibri"/>
                <a:ea typeface="Calibri"/>
                <a:cs typeface="Calibri"/>
                <a:sym typeface="Calibri"/>
              </a:rPr>
              <a:t>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753" name="Google Shape;753;g25e11802ac4_0_2536"/>
          <p:cNvSpPr txBox="1"/>
          <p:nvPr/>
        </p:nvSpPr>
        <p:spPr>
          <a:xfrm>
            <a:off x="1073532" y="4161438"/>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Tectonic Plates account for the amount of land we have on our planet versus ocean, and tells us where to build habitats.</a:t>
            </a:r>
            <a:endParaRPr sz="2200" b="0" i="0" u="none" strike="noStrike" cap="none" dirty="0">
              <a:solidFill>
                <a:srgbClr val="434343"/>
              </a:solidFill>
              <a:latin typeface="Arial"/>
              <a:ea typeface="Arial"/>
              <a:cs typeface="Arial"/>
              <a:sym typeface="Arial"/>
            </a:endParaRPr>
          </a:p>
        </p:txBody>
      </p:sp>
      <p:sp>
        <p:nvSpPr>
          <p:cNvPr id="754" name="Google Shape;754;g25e11802ac4_0_2536"/>
          <p:cNvSpPr txBox="1"/>
          <p:nvPr/>
        </p:nvSpPr>
        <p:spPr>
          <a:xfrm>
            <a:off x="1073532" y="1714170"/>
            <a:ext cx="7874100" cy="83711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Tectonic Plates explain how movement of animals on our planet impacts food and crops we have available to us.</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56" name="Google Shape;756;g25e11802ac4_0_2536"/>
          <p:cNvSpPr txBox="1"/>
          <p:nvPr/>
        </p:nvSpPr>
        <p:spPr>
          <a:xfrm>
            <a:off x="1073532" y="2777497"/>
            <a:ext cx="78741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Tectonic Plates can shake buildings, break roads, and sometimes cause power outages, making it important for us to be prepared and know how to stay safe during these shakes.</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57" name="Google Shape;757;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58" name="Google Shape;758;g25e11802ac4_0_2536"/>
          <p:cNvSpPr txBox="1"/>
          <p:nvPr/>
        </p:nvSpPr>
        <p:spPr>
          <a:xfrm>
            <a:off x="380508" y="29628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59" name="Google Shape;759;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60" name="Google Shape;760;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61" name="Google Shape;761;g25e11802ac4_0_2536"/>
          <p:cNvSpPr txBox="1"/>
          <p:nvPr/>
        </p:nvSpPr>
        <p:spPr>
          <a:xfrm>
            <a:off x="1073532" y="5206679"/>
            <a:ext cx="7874100"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Tectonic plates moving form mountains and cause earthquakes, which can affect where and how we live. Their movements also create natural wonders like volcanoes and ocean trenches that we can explore and learn about.</a:t>
            </a:r>
            <a:endParaRPr sz="2200" b="0" i="0" u="none" strike="noStrike" cap="none" dirty="0">
              <a:solidFill>
                <a:srgbClr val="434343"/>
              </a:solidFill>
              <a:latin typeface="Arial"/>
              <a:ea typeface="Arial"/>
              <a:cs typeface="Arial"/>
              <a:sym typeface="Arial"/>
            </a:endParaRPr>
          </a:p>
        </p:txBody>
      </p:sp>
      <p:sp>
        <p:nvSpPr>
          <p:cNvPr id="2" name="Google Shape;783;g2a613fe29c9_2_121">
            <a:extLst>
              <a:ext uri="{FF2B5EF4-FFF2-40B4-BE49-F238E27FC236}">
                <a16:creationId xmlns:a16="http://schemas.microsoft.com/office/drawing/2014/main" id="{081035CF-722F-202F-0F54-4C2B9DF27437}"/>
              </a:ext>
            </a:extLst>
          </p:cNvPr>
          <p:cNvSpPr/>
          <p:nvPr/>
        </p:nvSpPr>
        <p:spPr>
          <a:xfrm>
            <a:off x="243134" y="5199961"/>
            <a:ext cx="8790600" cy="1507834"/>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189940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 name="Picture 4" descr="A map of the world with blue lines&#10;&#10;Description automatically generated">
            <a:extLst>
              <a:ext uri="{FF2B5EF4-FFF2-40B4-BE49-F238E27FC236}">
                <a16:creationId xmlns:a16="http://schemas.microsoft.com/office/drawing/2014/main" id="{9B15623B-859B-F849-D3F1-93D73E124719}"/>
              </a:ext>
            </a:extLst>
          </p:cNvPr>
          <p:cNvPicPr>
            <a:picLocks noChangeAspect="1"/>
          </p:cNvPicPr>
          <p:nvPr/>
        </p:nvPicPr>
        <p:blipFill>
          <a:blip r:embed="rId3"/>
          <a:stretch>
            <a:fillRect/>
          </a:stretch>
        </p:blipFill>
        <p:spPr>
          <a:xfrm>
            <a:off x="4695836" y="1066159"/>
            <a:ext cx="3976239" cy="1972865"/>
          </a:xfrm>
          <a:prstGeom prst="rect">
            <a:avLst/>
          </a:prstGeom>
        </p:spPr>
      </p:pic>
      <p:sp>
        <p:nvSpPr>
          <p:cNvPr id="525" name="Google Shape;525;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26" name="Google Shape;526;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27" name="Google Shape;527;g25e11802ac4_0_1886"/>
          <p:cNvCxnSpPr>
            <a:stCxn id="528" idx="4"/>
            <a:endCxn id="52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29" name="Google Shape;529;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30" name="Google Shape;530;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28" name="Google Shape;528;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1" name="Google Shape;531;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Tectonic Plates</a:t>
            </a:r>
            <a:endParaRPr sz="700" b="0" i="0" u="none" strike="noStrike" cap="none" dirty="0">
              <a:solidFill>
                <a:srgbClr val="000000"/>
              </a:solidFill>
              <a:latin typeface="Arial"/>
              <a:ea typeface="Arial"/>
              <a:cs typeface="Arial"/>
              <a:sym typeface="Arial"/>
            </a:endParaRPr>
          </a:p>
        </p:txBody>
      </p:sp>
      <p:sp>
        <p:nvSpPr>
          <p:cNvPr id="532" name="Google Shape;532;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33" name="Google Shape;533;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34" name="Google Shape;534;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35" name="Google Shape;535;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a:t>
            </a:r>
            <a:r>
              <a:rPr lang="en-US" sz="1700" dirty="0">
                <a:latin typeface="Helvetica Neue Light"/>
                <a:ea typeface="Helvetica Neue Light"/>
                <a:cs typeface="Helvetica Neue Light"/>
                <a:sym typeface="Helvetica Neue Light"/>
              </a:rPr>
              <a:t> tectonic plates</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536" name="Google Shape;536;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37" name="Google Shape;537;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38" name="Google Shape;538;g25e11802ac4_0_1886"/>
          <p:cNvCxnSpPr>
            <a:stCxn id="539" idx="4"/>
            <a:endCxn id="53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0" name="Google Shape;540;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1" name="Google Shape;541;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39" name="Google Shape;539;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 name="Google Shape;621;g25e11802ac4_0_2130">
            <a:extLst>
              <a:ext uri="{FF2B5EF4-FFF2-40B4-BE49-F238E27FC236}">
                <a16:creationId xmlns:a16="http://schemas.microsoft.com/office/drawing/2014/main" id="{24E1B37D-7343-458E-D390-B7DDA38AC827}"/>
              </a:ext>
            </a:extLst>
          </p:cNvPr>
          <p:cNvSpPr txBox="1"/>
          <p:nvPr/>
        </p:nvSpPr>
        <p:spPr>
          <a:xfrm>
            <a:off x="613539" y="1105192"/>
            <a:ext cx="3366595"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Huge pieces of the Earth's surface that fit together like a puzzle and move very slowly over time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3" name="Google Shape;686;g25e11802ac4_0_2367">
            <a:extLst>
              <a:ext uri="{FF2B5EF4-FFF2-40B4-BE49-F238E27FC236}">
                <a16:creationId xmlns:a16="http://schemas.microsoft.com/office/drawing/2014/main" id="{0D0DA268-7119-DA4C-D9BE-8B326B6F938A}"/>
              </a:ext>
            </a:extLst>
          </p:cNvPr>
          <p:cNvSpPr txBox="1"/>
          <p:nvPr/>
        </p:nvSpPr>
        <p:spPr>
          <a:xfrm>
            <a:off x="975659" y="4929464"/>
            <a:ext cx="3119418"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North American Plate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4" name="Google Shape;761;g25e11802ac4_0_2536">
            <a:extLst>
              <a:ext uri="{FF2B5EF4-FFF2-40B4-BE49-F238E27FC236}">
                <a16:creationId xmlns:a16="http://schemas.microsoft.com/office/drawing/2014/main" id="{8260C7FA-167C-AE42-232C-9E5ADAA22B05}"/>
              </a:ext>
            </a:extLst>
          </p:cNvPr>
          <p:cNvSpPr txBox="1"/>
          <p:nvPr/>
        </p:nvSpPr>
        <p:spPr>
          <a:xfrm>
            <a:off x="5481381" y="4025452"/>
            <a:ext cx="3163800" cy="2062063"/>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200"/>
              <a:buFont typeface="Arial"/>
              <a:buNone/>
            </a:pPr>
            <a:r>
              <a:rPr lang="en-US" sz="1600" dirty="0">
                <a:solidFill>
                  <a:srgbClr val="434343"/>
                </a:solidFill>
                <a:latin typeface="Helvetica Neue Light"/>
                <a:ea typeface="Helvetica Neue Light"/>
                <a:cs typeface="Helvetica Neue Light"/>
                <a:sym typeface="Helvetica Neue Light"/>
              </a:rPr>
              <a:t>Tectonic plates moving form mountains and cause earthquakes, which can affect where and how we live. Their movements also create natural wonders like volcanoes and ocean trenches that we can explore and learn about.</a:t>
            </a:r>
            <a:endParaRPr sz="1600" b="0" i="0" u="none" strike="noStrike" cap="none" dirty="0">
              <a:solidFill>
                <a:srgbClr val="434343"/>
              </a:solidFill>
              <a:latin typeface="Arial"/>
              <a:ea typeface="Arial"/>
              <a:cs typeface="Arial"/>
              <a:sym typeface="Arial"/>
            </a:endParaRPr>
          </a:p>
        </p:txBody>
      </p:sp>
    </p:spTree>
    <p:extLst>
      <p:ext uri="{BB962C8B-B14F-4D97-AF65-F5344CB8AC3E}">
        <p14:creationId xmlns:p14="http://schemas.microsoft.com/office/powerpoint/2010/main" val="28672860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816" name="Google Shape;816;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2a5a1442303_0_281"/>
          <p:cNvSpPr txBox="1">
            <a:spLocks noGrp="1"/>
          </p:cNvSpPr>
          <p:nvPr>
            <p:ph type="ctrTitle"/>
          </p:nvPr>
        </p:nvSpPr>
        <p:spPr>
          <a:xfrm>
            <a:off x="853475" y="135873"/>
            <a:ext cx="7637700" cy="1342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b="1" u="sng"/>
              <a:t>Crust</a:t>
            </a:r>
            <a:r>
              <a:rPr lang="en-US" sz="3400" b="1"/>
              <a:t>: </a:t>
            </a:r>
            <a:r>
              <a:rPr lang="en-US" sz="3400"/>
              <a:t>The outermost shell of the Earth</a:t>
            </a:r>
            <a:endParaRPr sz="3400" b="1"/>
          </a:p>
        </p:txBody>
      </p:sp>
      <p:sp>
        <p:nvSpPr>
          <p:cNvPr id="224" name="Google Shape;224;g2a5a1442303_0_281" descr="Rewind"/>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5" name="Google Shape;225;g2a5a1442303_0_281"/>
          <p:cNvPicPr preferRelativeResize="0"/>
          <p:nvPr/>
        </p:nvPicPr>
        <p:blipFill>
          <a:blip r:embed="rId4">
            <a:alphaModFix/>
          </a:blip>
          <a:stretch>
            <a:fillRect/>
          </a:stretch>
        </p:blipFill>
        <p:spPr>
          <a:xfrm>
            <a:off x="1761038" y="1783075"/>
            <a:ext cx="5621926" cy="38888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a5a1442303_0_197"/>
          <p:cNvSpPr txBox="1"/>
          <p:nvPr/>
        </p:nvSpPr>
        <p:spPr>
          <a:xfrm>
            <a:off x="754051" y="580475"/>
            <a:ext cx="7635900" cy="66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3600" b="1" u="sng">
                <a:solidFill>
                  <a:srgbClr val="0C0C0C"/>
                </a:solidFill>
                <a:latin typeface="Calibri"/>
                <a:ea typeface="Calibri"/>
                <a:cs typeface="Calibri"/>
                <a:sym typeface="Calibri"/>
              </a:rPr>
              <a:t>Tectonic Plates</a:t>
            </a:r>
            <a:r>
              <a:rPr lang="en-US" sz="3600" b="1" i="0" u="none" strike="noStrike" cap="none">
                <a:solidFill>
                  <a:srgbClr val="0C0C0C"/>
                </a:solidFill>
                <a:latin typeface="Calibri"/>
                <a:ea typeface="Calibri"/>
                <a:cs typeface="Calibri"/>
                <a:sym typeface="Calibri"/>
              </a:rPr>
              <a:t>: </a:t>
            </a:r>
            <a:r>
              <a:rPr lang="en-US" sz="3600">
                <a:solidFill>
                  <a:srgbClr val="0C0C0C"/>
                </a:solidFill>
                <a:latin typeface="Calibri"/>
                <a:ea typeface="Calibri"/>
                <a:cs typeface="Calibri"/>
                <a:sym typeface="Calibri"/>
              </a:rPr>
              <a:t>Huge pieces of the Earth's surface that fit together like a puzzle and move very slowly over time</a:t>
            </a:r>
            <a:endParaRPr sz="3600" b="1" i="0" u="none" strike="noStrike" cap="none">
              <a:solidFill>
                <a:srgbClr val="FF0000"/>
              </a:solidFill>
              <a:latin typeface="Calibri"/>
              <a:ea typeface="Calibri"/>
              <a:cs typeface="Calibri"/>
              <a:sym typeface="Calibri"/>
            </a:endParaRPr>
          </a:p>
        </p:txBody>
      </p:sp>
      <p:pic>
        <p:nvPicPr>
          <p:cNvPr id="233" name="Google Shape;233;g2a5a1442303_0_197"/>
          <p:cNvPicPr preferRelativeResize="0"/>
          <p:nvPr/>
        </p:nvPicPr>
        <p:blipFill>
          <a:blip r:embed="rId3">
            <a:alphaModFix/>
          </a:blip>
          <a:stretch>
            <a:fillRect/>
          </a:stretch>
        </p:blipFill>
        <p:spPr>
          <a:xfrm>
            <a:off x="1857863" y="2498550"/>
            <a:ext cx="5428274" cy="3720451"/>
          </a:xfrm>
          <a:prstGeom prst="rect">
            <a:avLst/>
          </a:prstGeom>
          <a:noFill/>
          <a:ln>
            <a:noFill/>
          </a:ln>
        </p:spPr>
      </p:pic>
      <p:sp>
        <p:nvSpPr>
          <p:cNvPr id="4" name="Google Shape;506;g2a613fe29c9_2_9" descr="Rewind">
            <a:extLst>
              <a:ext uri="{FF2B5EF4-FFF2-40B4-BE49-F238E27FC236}">
                <a16:creationId xmlns:a16="http://schemas.microsoft.com/office/drawing/2014/main" id="{529C9DD6-A8E5-D4FE-C49E-3A02BC933230}"/>
              </a:ext>
            </a:extLst>
          </p:cNvPr>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262106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29"/>
        <p:cNvGrpSpPr/>
        <p:nvPr/>
      </p:nvGrpSpPr>
      <p:grpSpPr>
        <a:xfrm>
          <a:off x="0" y="0"/>
          <a:ext cx="0" cy="0"/>
          <a:chOff x="0" y="0"/>
          <a:chExt cx="0" cy="0"/>
        </a:xfrm>
      </p:grpSpPr>
      <p:sp useBgFill="1">
        <p:nvSpPr>
          <p:cNvPr id="837" name="Rectangle 83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3" name="Video 832" descr="Animated Globe With Lights">
            <a:extLst>
              <a:ext uri="{FF2B5EF4-FFF2-40B4-BE49-F238E27FC236}">
                <a16:creationId xmlns:a16="http://schemas.microsoft.com/office/drawing/2014/main" id="{E2B4BC06-48DA-B01A-4B48-07DF6B50CED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053" r="22732" b="-1"/>
          <a:stretch/>
        </p:blipFill>
        <p:spPr>
          <a:xfrm>
            <a:off x="-2285" y="10"/>
            <a:ext cx="9143999" cy="6857990"/>
          </a:xfrm>
          <a:prstGeom prst="rect">
            <a:avLst/>
          </a:prstGeom>
        </p:spPr>
      </p:pic>
      <p:sp>
        <p:nvSpPr>
          <p:cNvPr id="839" name="Rectangle 83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1" name="Google Shape;831;g28c7b7e697c_0_286"/>
          <p:cNvSpPr txBox="1"/>
          <p:nvPr/>
        </p:nvSpPr>
        <p:spPr>
          <a:xfrm>
            <a:off x="797814" y="1065138"/>
            <a:ext cx="7543800" cy="3574778"/>
          </a:xfrm>
          <a:prstGeom prst="rect">
            <a:avLst/>
          </a:prstGeom>
          <a:effectLst>
            <a:outerShdw blurRad="50800" dist="38100" dir="2700000" algn="tl" rotWithShape="0">
              <a:prstClr val="black">
                <a:alpha val="40000"/>
              </a:prstClr>
            </a:outerShdw>
          </a:effectLst>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buClr>
                <a:srgbClr val="000000"/>
              </a:buClr>
              <a:buSzPts val="3000"/>
            </a:pPr>
            <a:r>
              <a:rPr lang="en-US" sz="4500" b="1" i="0" u="none" strike="noStrike" kern="1200" cap="none" dirty="0">
                <a:solidFill>
                  <a:srgbClr val="FFFFFF"/>
                </a:solidFill>
                <a:latin typeface="+mj-lt"/>
                <a:ea typeface="+mj-ea"/>
                <a:cs typeface="+mj-cs"/>
                <a:sym typeface="Calibri"/>
              </a:rPr>
              <a:t>Big Question: </a:t>
            </a:r>
            <a:r>
              <a:rPr lang="en-US" sz="4500" b="0" i="0" u="none" strike="noStrike" kern="1200" dirty="0">
                <a:solidFill>
                  <a:srgbClr val="FFFFFF"/>
                </a:solidFill>
                <a:effectLst/>
                <a:latin typeface="+mj-lt"/>
                <a:ea typeface="+mj-ea"/>
                <a:cs typeface="+mj-cs"/>
              </a:rPr>
              <a:t>How would our world be different if tectonic plates didn't move?</a:t>
            </a:r>
            <a:endParaRPr lang="en-US" sz="4500" b="0" i="0" u="none" strike="noStrike" kern="1200" cap="none" dirty="0">
              <a:solidFill>
                <a:srgbClr val="FFFFFF"/>
              </a:solidFill>
              <a:latin typeface="+mj-lt"/>
              <a:ea typeface="+mj-ea"/>
              <a:cs typeface="+mj-cs"/>
              <a:sym typeface="Arial"/>
            </a:endParaRPr>
          </a:p>
        </p:txBody>
      </p:sp>
      <p:sp>
        <p:nvSpPr>
          <p:cNvPr id="830" name="Google Shape;830;g28c7b7e697c_0_286" descr="Lightbulb and gear"/>
          <p:cNvSpPr/>
          <p:nvPr/>
        </p:nvSpPr>
        <p:spPr>
          <a:xfrm>
            <a:off x="0" y="83361"/>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83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3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33"/>
                                        </p:tgtEl>
                                      </p:cBhvr>
                                    </p:cmd>
                                  </p:childTnLst>
                                </p:cTn>
                              </p:par>
                            </p:childTnLst>
                          </p:cTn>
                        </p:par>
                      </p:childTnLst>
                    </p:cTn>
                  </p:par>
                </p:childTnLst>
              </p:cTn>
              <p:nextCondLst>
                <p:cond evt="onClick" delay="0">
                  <p:tgtEl>
                    <p:spTgt spid="833"/>
                  </p:tgtEl>
                </p:cond>
              </p:nextCondLst>
            </p:seq>
            <p:video>
              <p:cMediaNode mute="1">
                <p:cTn id="12" repeatCount="indefinite" fill="hold" display="0">
                  <p:stCondLst>
                    <p:cond delay="indefinite"/>
                  </p:stCondLst>
                </p:cTn>
                <p:tgtEl>
                  <p:spTgt spid="833"/>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g28d164d3bd8_0_117"/>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849" name="Google Shape;849;g28d164d3bd8_0_117"/>
          <p:cNvSpPr txBox="1"/>
          <p:nvPr/>
        </p:nvSpPr>
        <p:spPr>
          <a:xfrm>
            <a:off x="2271000" y="1076464"/>
            <a:ext cx="46020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u="sng" dirty="0">
                <a:solidFill>
                  <a:schemeClr val="hlink"/>
                </a:solidFill>
                <a:latin typeface="Calibri"/>
                <a:ea typeface="Calibri"/>
                <a:cs typeface="Calibri"/>
                <a:sym typeface="Calibri"/>
                <a:hlinkClick r:id="rId3"/>
              </a:rPr>
              <a:t>Tectonic Plates Simulator</a:t>
            </a:r>
            <a:endParaRPr sz="1400" b="0" i="0" u="none" strike="noStrike" cap="none" dirty="0">
              <a:solidFill>
                <a:srgbClr val="000000"/>
              </a:solidFill>
              <a:latin typeface="Arial"/>
              <a:ea typeface="Arial"/>
              <a:cs typeface="Arial"/>
              <a:sym typeface="Arial"/>
            </a:endParaRPr>
          </a:p>
        </p:txBody>
      </p:sp>
      <p:pic>
        <p:nvPicPr>
          <p:cNvPr id="850" name="Google Shape;850;g28d164d3bd8_0_117"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851" name="Google Shape;851;g28d164d3bd8_0_117"/>
          <p:cNvSpPr txBox="1"/>
          <p:nvPr/>
        </p:nvSpPr>
        <p:spPr>
          <a:xfrm>
            <a:off x="243300" y="2230725"/>
            <a:ext cx="1657500"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dirty="0">
                <a:solidFill>
                  <a:schemeClr val="dk1"/>
                </a:solidFill>
                <a:latin typeface="Calibri"/>
                <a:ea typeface="Calibri"/>
                <a:cs typeface="Calibri"/>
                <a:sym typeface="Calibri"/>
              </a:rPr>
              <a:t>Click the link above for a simulation to deepen your knowledge of </a:t>
            </a:r>
            <a:r>
              <a:rPr lang="en-US" sz="1800" i="1" dirty="0">
                <a:solidFill>
                  <a:schemeClr val="dk1"/>
                </a:solidFill>
                <a:latin typeface="Calibri"/>
                <a:ea typeface="Calibri"/>
                <a:cs typeface="Calibri"/>
                <a:sym typeface="Calibri"/>
              </a:rPr>
              <a:t>tectonic plates.</a:t>
            </a:r>
            <a:endParaRPr sz="1400" b="0" i="0" u="none" strike="noStrike" cap="none" dirty="0">
              <a:solidFill>
                <a:srgbClr val="000000"/>
              </a:solidFill>
              <a:latin typeface="Arial"/>
              <a:ea typeface="Arial"/>
              <a:cs typeface="Arial"/>
              <a:sym typeface="Arial"/>
            </a:endParaRPr>
          </a:p>
        </p:txBody>
      </p:sp>
      <p:sp>
        <p:nvSpPr>
          <p:cNvPr id="852" name="Google Shape;852;g28d164d3bd8_0_117" descr="Laptop"/>
          <p:cNvSpPr/>
          <p:nvPr/>
        </p:nvSpPr>
        <p:spPr>
          <a:xfrm>
            <a:off x="44367"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Picture 4" descr="A map of the world&#10;&#10;Description automatically generated">
            <a:extLst>
              <a:ext uri="{FF2B5EF4-FFF2-40B4-BE49-F238E27FC236}">
                <a16:creationId xmlns:a16="http://schemas.microsoft.com/office/drawing/2014/main" id="{F082548D-512E-15E2-7CD0-43BBA0D48A35}"/>
              </a:ext>
            </a:extLst>
          </p:cNvPr>
          <p:cNvPicPr>
            <a:picLocks noChangeAspect="1"/>
          </p:cNvPicPr>
          <p:nvPr/>
        </p:nvPicPr>
        <p:blipFill>
          <a:blip r:embed="rId6"/>
          <a:stretch>
            <a:fillRect/>
          </a:stretch>
        </p:blipFill>
        <p:spPr>
          <a:xfrm>
            <a:off x="1900800" y="2728442"/>
            <a:ext cx="7014455" cy="3195934"/>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pic>
        <p:nvPicPr>
          <p:cNvPr id="859" name="Google Shape;859;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pic>
        <p:nvPicPr>
          <p:cNvPr id="864" name="Google Shape;864;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865" name="Google Shape;865;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866" name="Google Shape;866;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867" name="Google Shape;867;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868" name="Google Shape;868;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2a5a1442303_0_32"/>
          <p:cNvSpPr txBox="1"/>
          <p:nvPr/>
        </p:nvSpPr>
        <p:spPr>
          <a:xfrm>
            <a:off x="945924" y="306700"/>
            <a:ext cx="75303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4300" b="1" u="sng">
                <a:solidFill>
                  <a:srgbClr val="0C0C0C"/>
                </a:solidFill>
                <a:latin typeface="Calibri"/>
                <a:ea typeface="Calibri"/>
                <a:cs typeface="Calibri"/>
                <a:sym typeface="Calibri"/>
              </a:rPr>
              <a:t>Fault</a:t>
            </a:r>
            <a:r>
              <a:rPr lang="en-US" sz="4300" b="1" i="0" u="none" strike="noStrike" cap="none">
                <a:solidFill>
                  <a:srgbClr val="0C0C0C"/>
                </a:solidFill>
                <a:latin typeface="Calibri"/>
                <a:ea typeface="Calibri"/>
                <a:cs typeface="Calibri"/>
                <a:sym typeface="Calibri"/>
              </a:rPr>
              <a:t>: </a:t>
            </a:r>
            <a:r>
              <a:rPr lang="en-US" sz="4300">
                <a:solidFill>
                  <a:srgbClr val="0C0C0C"/>
                </a:solidFill>
                <a:latin typeface="Calibri"/>
                <a:ea typeface="Calibri"/>
                <a:cs typeface="Calibri"/>
                <a:sym typeface="Calibri"/>
              </a:rPr>
              <a:t>Long crack in the surface of the Earth</a:t>
            </a:r>
            <a:endParaRPr sz="4300" b="1" i="0" u="none" strike="noStrike" cap="none">
              <a:solidFill>
                <a:schemeClr val="dk1"/>
              </a:solidFill>
              <a:latin typeface="Calibri"/>
              <a:ea typeface="Calibri"/>
              <a:cs typeface="Calibri"/>
              <a:sym typeface="Calibri"/>
            </a:endParaRPr>
          </a:p>
        </p:txBody>
      </p:sp>
      <p:sp>
        <p:nvSpPr>
          <p:cNvPr id="240" name="Google Shape;240;g2a5a1442303_0_32"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1" name="Google Shape;241;g2a5a1442303_0_32"/>
          <p:cNvPicPr preferRelativeResize="0"/>
          <p:nvPr/>
        </p:nvPicPr>
        <p:blipFill>
          <a:blip r:embed="rId4">
            <a:alphaModFix/>
          </a:blip>
          <a:stretch>
            <a:fillRect/>
          </a:stretch>
        </p:blipFill>
        <p:spPr>
          <a:xfrm>
            <a:off x="1127963" y="1942450"/>
            <a:ext cx="6888074" cy="46111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27e576c1a67_0_281"/>
          <p:cNvSpPr txBox="1">
            <a:spLocks noGrp="1"/>
          </p:cNvSpPr>
          <p:nvPr>
            <p:ph type="subTitle" idx="1"/>
          </p:nvPr>
        </p:nvSpPr>
        <p:spPr>
          <a:xfrm>
            <a:off x="344700" y="783025"/>
            <a:ext cx="84546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sz="3000" b="1" u="sng" dirty="0">
                <a:solidFill>
                  <a:schemeClr val="dk1"/>
                </a:solidFill>
              </a:rPr>
              <a:t>Earthquake</a:t>
            </a:r>
            <a:r>
              <a:rPr lang="en-US" sz="3000" b="1" dirty="0">
                <a:solidFill>
                  <a:schemeClr val="dk1"/>
                </a:solidFill>
              </a:rPr>
              <a:t>: </a:t>
            </a:r>
            <a:r>
              <a:rPr lang="en-US" sz="3000" dirty="0">
                <a:solidFill>
                  <a:schemeClr val="dk1"/>
                </a:solidFill>
                <a:highlight>
                  <a:srgbClr val="FFFFFF"/>
                </a:highlight>
              </a:rPr>
              <a:t>S</a:t>
            </a:r>
            <a:r>
              <a:rPr lang="en-US" sz="3000" dirty="0">
                <a:solidFill>
                  <a:srgbClr val="1F1F1F"/>
                </a:solidFill>
                <a:highlight>
                  <a:srgbClr val="FFFFFF"/>
                </a:highlight>
              </a:rPr>
              <a:t>udden shaking of the ground caused by the movement of Earth's tectonic plates</a:t>
            </a:r>
            <a:endParaRPr sz="3000" dirty="0">
              <a:solidFill>
                <a:schemeClr val="dk1"/>
              </a:solidFill>
            </a:endParaRPr>
          </a:p>
        </p:txBody>
      </p:sp>
      <p:pic>
        <p:nvPicPr>
          <p:cNvPr id="314" name="Google Shape;314;g27e576c1a67_0_281"/>
          <p:cNvPicPr preferRelativeResize="0"/>
          <p:nvPr/>
        </p:nvPicPr>
        <p:blipFill>
          <a:blip r:embed="rId3">
            <a:alphaModFix/>
          </a:blip>
          <a:stretch>
            <a:fillRect/>
          </a:stretch>
        </p:blipFill>
        <p:spPr>
          <a:xfrm>
            <a:off x="243650" y="1971475"/>
            <a:ext cx="8311798" cy="4677275"/>
          </a:xfrm>
          <a:prstGeom prst="rect">
            <a:avLst/>
          </a:prstGeom>
          <a:noFill/>
          <a:ln>
            <a:noFill/>
          </a:ln>
        </p:spPr>
      </p:pic>
      <p:sp>
        <p:nvSpPr>
          <p:cNvPr id="3" name="Google Shape;240;g2a5a1442303_0_32" descr="Rewind">
            <a:extLst>
              <a:ext uri="{FF2B5EF4-FFF2-40B4-BE49-F238E27FC236}">
                <a16:creationId xmlns:a16="http://schemas.microsoft.com/office/drawing/2014/main" id="{1DCF5645-D3BB-010C-CCF1-70872EE97A15}"/>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18850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7629</TotalTime>
  <Words>3703</Words>
  <Application>Microsoft Macintosh PowerPoint</Application>
  <PresentationFormat>On-screen Show (4:3)</PresentationFormat>
  <Paragraphs>353</Paragraphs>
  <Slides>64</Slides>
  <Notes>64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64</vt:i4>
      </vt:variant>
    </vt:vector>
  </HeadingPairs>
  <TitlesOfParts>
    <vt:vector size="75" baseType="lpstr">
      <vt:lpstr>HELVETICA LIGHT</vt:lpstr>
      <vt:lpstr>Roboto</vt:lpstr>
      <vt:lpstr>Helvetica Neue Light</vt:lpstr>
      <vt:lpstr>Alegreya Sans</vt:lpstr>
      <vt:lpstr>Helvetica Neue</vt:lpstr>
      <vt:lpstr>Arial</vt:lpstr>
      <vt:lpstr>Poppins</vt:lpstr>
      <vt:lpstr>Helvetica Neue Light</vt:lpstr>
      <vt:lpstr>HELVETICA LIGHT</vt:lpstr>
      <vt:lpstr>Calibri</vt:lpstr>
      <vt:lpstr>Office Theme</vt:lpstr>
      <vt:lpstr>PowerPoint Presentation</vt:lpstr>
      <vt:lpstr>PowerPoint Presentation</vt:lpstr>
      <vt:lpstr>PowerPoint Presentation</vt:lpstr>
      <vt:lpstr>PowerPoint Presentation</vt:lpstr>
      <vt:lpstr>PowerPoint Presentation</vt:lpstr>
      <vt:lpstr>Crust: The outermost shell of the Earth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Pacific Plate is an example of a tectonic plate. It is the largest plate, and it is located under the Pacific Ocean.</vt:lpstr>
      <vt:lpstr>The Nazca Plate is another example of a tectonic plate. It is a minor plate, meaning it is smaller than the major tectonic plates. It is located just west of South America.</vt:lpstr>
      <vt:lpstr>PowerPoint Presentation</vt:lpstr>
      <vt:lpstr>Continents are NOT an example of tectonic plates. Continents are large landmasses, while tectonic plates can consist of both oceanic and continental crust. </vt:lpstr>
      <vt:lpstr>Fault lines are NOT an example of tectonic plates. While they are related (fault lines often occur at plate boundaries), they are NOT plates themselves but fractures in the Earth's crust where plates have slipped past each other.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14</cp:revision>
  <dcterms:created xsi:type="dcterms:W3CDTF">2017-05-16T13:21:17Z</dcterms:created>
  <dcterms:modified xsi:type="dcterms:W3CDTF">2023-12-18T02:32:53Z</dcterms:modified>
</cp:coreProperties>
</file>