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519"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520"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521"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522"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457" r:id="rId203"/>
    <p:sldId id="458" r:id="rId204"/>
    <p:sldId id="459" r:id="rId205"/>
    <p:sldId id="460" r:id="rId206"/>
    <p:sldId id="461" r:id="rId207"/>
    <p:sldId id="462" r:id="rId208"/>
    <p:sldId id="463" r:id="rId209"/>
    <p:sldId id="464" r:id="rId210"/>
    <p:sldId id="465" r:id="rId211"/>
    <p:sldId id="466" r:id="rId212"/>
    <p:sldId id="467" r:id="rId213"/>
    <p:sldId id="523" r:id="rId214"/>
    <p:sldId id="469" r:id="rId215"/>
    <p:sldId id="470" r:id="rId216"/>
    <p:sldId id="471" r:id="rId217"/>
    <p:sldId id="472" r:id="rId218"/>
    <p:sldId id="473" r:id="rId219"/>
    <p:sldId id="474" r:id="rId220"/>
    <p:sldId id="475" r:id="rId221"/>
    <p:sldId id="476" r:id="rId222"/>
    <p:sldId id="477" r:id="rId223"/>
    <p:sldId id="478" r:id="rId224"/>
    <p:sldId id="479" r:id="rId225"/>
    <p:sldId id="480" r:id="rId226"/>
    <p:sldId id="481" r:id="rId227"/>
    <p:sldId id="482" r:id="rId228"/>
    <p:sldId id="483" r:id="rId229"/>
    <p:sldId id="484" r:id="rId230"/>
    <p:sldId id="485" r:id="rId231"/>
    <p:sldId id="486" r:id="rId232"/>
    <p:sldId id="487" r:id="rId233"/>
    <p:sldId id="488" r:id="rId234"/>
    <p:sldId id="489" r:id="rId235"/>
    <p:sldId id="490" r:id="rId236"/>
    <p:sldId id="491" r:id="rId237"/>
    <p:sldId id="492" r:id="rId238"/>
    <p:sldId id="493" r:id="rId239"/>
    <p:sldId id="494" r:id="rId240"/>
    <p:sldId id="495" r:id="rId241"/>
    <p:sldId id="496" r:id="rId242"/>
    <p:sldId id="497" r:id="rId243"/>
    <p:sldId id="498" r:id="rId244"/>
    <p:sldId id="499" r:id="rId245"/>
    <p:sldId id="500" r:id="rId246"/>
    <p:sldId id="501" r:id="rId247"/>
    <p:sldId id="502" r:id="rId248"/>
    <p:sldId id="503" r:id="rId249"/>
    <p:sldId id="504" r:id="rId250"/>
    <p:sldId id="505" r:id="rId251"/>
    <p:sldId id="506" r:id="rId252"/>
    <p:sldId id="507" r:id="rId253"/>
    <p:sldId id="508" r:id="rId254"/>
    <p:sldId id="509" r:id="rId255"/>
    <p:sldId id="510" r:id="rId256"/>
    <p:sldId id="511" r:id="rId257"/>
    <p:sldId id="512" r:id="rId258"/>
    <p:sldId id="513" r:id="rId259"/>
    <p:sldId id="514" r:id="rId260"/>
    <p:sldId id="515" r:id="rId261"/>
    <p:sldId id="516" r:id="rId262"/>
    <p:sldId id="517" r:id="rId263"/>
    <p:sldId id="524" r:id="rId264"/>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9" roundtripDataSignature="AMtx7mgzEMkEMLMTulFCC6/dWGtOl1lJ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customschemas.google.com/relationships/presentationmetadata" Target="meta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presProps" Target="pres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theme" Target="theme/theme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notesMaster" Target="notesMasters/notesMaster1.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79" name="Google Shape;17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9" name="Google Shape;939;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review some terms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p:txBody>
      </p:sp>
      <p:sp>
        <p:nvSpPr>
          <p:cNvPr id="940" name="Google Shape;940;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5" name="Google Shape;945;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946" name="Google Shape;946;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954" name="Google Shape;954;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962" name="Google Shape;962;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7" name="Google Shape;967;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solar system?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sz="1200"/>
          </a:p>
          <a:p>
            <a:pPr marL="0" lvl="0" indent="0" algn="l" rtl="0">
              <a:lnSpc>
                <a:spcPct val="100000"/>
              </a:lnSpc>
              <a:spcBef>
                <a:spcPts val="0"/>
              </a:spcBef>
              <a:spcAft>
                <a:spcPts val="0"/>
              </a:spcAft>
              <a:buSzPts val="1400"/>
              <a:buNone/>
            </a:pPr>
            <a:endParaRPr b="0"/>
          </a:p>
        </p:txBody>
      </p:sp>
      <p:sp>
        <p:nvSpPr>
          <p:cNvPr id="968" name="Google Shape;968;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3"/>
        <p:cNvGrpSpPr/>
        <p:nvPr/>
      </p:nvGrpSpPr>
      <p:grpSpPr>
        <a:xfrm>
          <a:off x="0" y="0"/>
          <a:ext cx="0" cy="0"/>
          <a:chOff x="0" y="0"/>
          <a:chExt cx="0" cy="0"/>
        </a:xfrm>
      </p:grpSpPr>
      <p:sp>
        <p:nvSpPr>
          <p:cNvPr id="974" name="Google Shape;974;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5" name="Google Shape;975;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A planet is a body or object in space that revolves around a star and has a spherical shape.]</a:t>
            </a:r>
            <a:endParaRPr sz="1200"/>
          </a:p>
          <a:p>
            <a:pPr marL="0" lvl="0" indent="0" algn="l" rtl="0">
              <a:lnSpc>
                <a:spcPct val="100000"/>
              </a:lnSpc>
              <a:spcBef>
                <a:spcPts val="0"/>
              </a:spcBef>
              <a:spcAft>
                <a:spcPts val="0"/>
              </a:spcAft>
              <a:buSzPts val="1400"/>
              <a:buNone/>
            </a:pPr>
            <a:endParaRPr b="0"/>
          </a:p>
        </p:txBody>
      </p:sp>
      <p:sp>
        <p:nvSpPr>
          <p:cNvPr id="976" name="Google Shape;976;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3" name="Google Shape;983;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moon.</a:t>
            </a:r>
            <a:endParaRPr/>
          </a:p>
        </p:txBody>
      </p:sp>
      <p:sp>
        <p:nvSpPr>
          <p:cNvPr id="984" name="Google Shape;984;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992" name="Google Shape;992;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01" name="Google Shape;1001;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a:t>
            </a:r>
            <a:endParaRPr/>
          </a:p>
        </p:txBody>
      </p:sp>
      <p:sp>
        <p:nvSpPr>
          <p:cNvPr id="1007" name="Google Shape;1007;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consists of the sun, moon, Earth, other planets, and their moons, meteors, asteroids, and comets.</a:t>
            </a:r>
            <a:endParaRPr/>
          </a:p>
        </p:txBody>
      </p:sp>
      <p:sp>
        <p:nvSpPr>
          <p:cNvPr id="186" name="Google Shape;18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4" name="Google Shape;1014;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015" name="Google Shape;1015;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Planets can have many moons. For example, Saturn has 53 confirmed (named) moons. </a:t>
            </a:r>
            <a:endParaRPr/>
          </a:p>
        </p:txBody>
      </p:sp>
      <p:sp>
        <p:nvSpPr>
          <p:cNvPr id="1022" name="Google Shape;1022;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has just one moon. </a:t>
            </a:r>
            <a:endParaRPr/>
          </a:p>
        </p:txBody>
      </p:sp>
      <p:sp>
        <p:nvSpPr>
          <p:cNvPr id="1029" name="Google Shape;1029;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5" name="Google Shape;1035;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Venus has no moons. </a:t>
            </a:r>
            <a:endParaRPr/>
          </a:p>
        </p:txBody>
      </p:sp>
      <p:sp>
        <p:nvSpPr>
          <p:cNvPr id="1036" name="Google Shape;1036;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2" name="Google Shape;1042;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43" name="Google Shape;1043;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cc792d3707_1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8" name="Google Shape;1048;gcc792d3707_1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a:t>
            </a:r>
            <a:endParaRPr/>
          </a:p>
          <a:p>
            <a:pPr marL="0" lvl="0" indent="0" algn="l" rtl="0">
              <a:lnSpc>
                <a:spcPct val="100000"/>
              </a:lnSpc>
              <a:spcBef>
                <a:spcPts val="0"/>
              </a:spcBef>
              <a:spcAft>
                <a:spcPts val="0"/>
              </a:spcAft>
              <a:buSzPts val="1400"/>
              <a:buNone/>
            </a:pPr>
            <a:endParaRPr/>
          </a:p>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a:t>
            </a:r>
            <a:endParaRPr/>
          </a:p>
        </p:txBody>
      </p:sp>
      <p:sp>
        <p:nvSpPr>
          <p:cNvPr id="1049" name="Google Shape;1049;gcc792d3707_1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6" name="Google Shape;1056;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a:t>
            </a:r>
            <a:r>
              <a:rPr lang="en-US" b="0"/>
              <a:t>Each planet has a different number of moons. </a:t>
            </a:r>
            <a:endParaRPr/>
          </a:p>
        </p:txBody>
      </p:sp>
      <p:sp>
        <p:nvSpPr>
          <p:cNvPr id="1057" name="Google Shape;1057;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dd5e4fa64b_0_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gdd5e4fa64b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True</a:t>
            </a:r>
            <a:r>
              <a:rPr lang="en-US"/>
              <a:t>/False: </a:t>
            </a:r>
            <a:r>
              <a:rPr lang="en-US" b="0"/>
              <a:t>Each planet has a different number of moons.</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[True – Some planets have one moon, some planets have multiple moons, and some planets have no moons.]</a:t>
            </a:r>
            <a:endParaRPr/>
          </a:p>
        </p:txBody>
      </p:sp>
      <p:sp>
        <p:nvSpPr>
          <p:cNvPr id="1065" name="Google Shape;1065;gdd5e4fa64b_0_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 example</a:t>
            </a:r>
            <a:r>
              <a:rPr lang="en-US" b="1"/>
              <a:t> </a:t>
            </a:r>
            <a:r>
              <a:rPr lang="en-US"/>
              <a:t>of </a:t>
            </a:r>
            <a:r>
              <a:rPr lang="en-US" b="0"/>
              <a:t>a </a:t>
            </a:r>
            <a:r>
              <a:rPr lang="en-US" b="1"/>
              <a:t>moon</a:t>
            </a:r>
            <a:r>
              <a:rPr lang="en-US" b="0"/>
              <a:t>.  </a:t>
            </a:r>
            <a:endParaRPr b="0"/>
          </a:p>
        </p:txBody>
      </p:sp>
      <p:sp>
        <p:nvSpPr>
          <p:cNvPr id="1073" name="Google Shape;1073;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9" name="Google Shape;1079;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Remember, Earth has one moon. The moon revolves around the sun and reflects light from the sun. This is why we can see the moon and have moonlight. </a:t>
            </a:r>
            <a:endParaRPr/>
          </a:p>
          <a:p>
            <a:pPr marL="0" lvl="0" indent="0" algn="l" rtl="0">
              <a:lnSpc>
                <a:spcPct val="100000"/>
              </a:lnSpc>
              <a:spcBef>
                <a:spcPts val="0"/>
              </a:spcBef>
              <a:spcAft>
                <a:spcPts val="0"/>
              </a:spcAft>
              <a:buSzPts val="1400"/>
              <a:buNone/>
            </a:pPr>
            <a:endParaRPr/>
          </a:p>
        </p:txBody>
      </p:sp>
      <p:sp>
        <p:nvSpPr>
          <p:cNvPr id="1080" name="Google Shape;1080;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Each body has its own characteristics and features. We will learn more about these throughout this unit. </a:t>
            </a:r>
            <a:endParaRPr/>
          </a:p>
        </p:txBody>
      </p:sp>
      <p:sp>
        <p:nvSpPr>
          <p:cNvPr id="193" name="Google Shape;19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9" name="Google Shape;1089;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talk about a non-example of </a:t>
            </a:r>
            <a:r>
              <a:rPr lang="en-US" b="1"/>
              <a:t>moons</a:t>
            </a:r>
            <a:r>
              <a:rPr lang="en-US" b="0"/>
              <a:t>.  </a:t>
            </a:r>
            <a:endParaRPr b="0"/>
          </a:p>
          <a:p>
            <a:pPr marL="0" lvl="0" indent="0" algn="l" rtl="0">
              <a:lnSpc>
                <a:spcPct val="100000"/>
              </a:lnSpc>
              <a:spcBef>
                <a:spcPts val="0"/>
              </a:spcBef>
              <a:spcAft>
                <a:spcPts val="0"/>
              </a:spcAft>
              <a:buSzPts val="1400"/>
              <a:buNone/>
            </a:pPr>
            <a:endParaRPr/>
          </a:p>
        </p:txBody>
      </p:sp>
      <p:sp>
        <p:nvSpPr>
          <p:cNvPr id="1090" name="Google Shape;1090;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asteroid is not a moon. </a:t>
            </a:r>
            <a:endParaRPr/>
          </a:p>
        </p:txBody>
      </p:sp>
      <p:sp>
        <p:nvSpPr>
          <p:cNvPr id="1097" name="Google Shape;1097;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4" name="Google Shape;1104;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105" name="Google Shape;1105;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0" name="Google Shape;1110;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How many moons does Earth have?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[Earth only has one moon.]</a:t>
            </a:r>
            <a:endParaRPr/>
          </a:p>
        </p:txBody>
      </p:sp>
      <p:sp>
        <p:nvSpPr>
          <p:cNvPr id="1111" name="Google Shape;1111;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6"/>
        <p:cNvGrpSpPr/>
        <p:nvPr/>
      </p:nvGrpSpPr>
      <p:grpSpPr>
        <a:xfrm>
          <a:off x="0" y="0"/>
          <a:ext cx="0" cy="0"/>
          <a:chOff x="0" y="0"/>
          <a:chExt cx="0" cy="0"/>
        </a:xfrm>
      </p:grpSpPr>
      <p:sp>
        <p:nvSpPr>
          <p:cNvPr id="1117" name="Google Shape;1117;gcc792d3707_1_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8" name="Google Shape;1118;gcc792d3707_1_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t>
            </a:r>
            <a:r>
              <a:rPr lang="en-US"/>
              <a:t>is another non-example of a moon?</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1119" name="Google Shape;1119;gcc792d3707_1_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moon?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a:t>
            </a:r>
            <a:endParaRPr/>
          </a:p>
        </p:txBody>
      </p:sp>
      <p:sp>
        <p:nvSpPr>
          <p:cNvPr id="1128" name="Google Shape;1128;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5" name="Google Shape;1135;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a:t>
            </a:r>
            <a:r>
              <a:rPr lang="en-US" b="0"/>
              <a:t>All planets have only one moon. </a:t>
            </a:r>
            <a:endParaRPr/>
          </a:p>
        </p:txBody>
      </p:sp>
      <p:sp>
        <p:nvSpPr>
          <p:cNvPr id="1136" name="Google Shape;1136;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dd5e4fa64b_0_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3" name="Google Shape;1143;gdd5e4fa64b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a:t>
            </a:r>
            <a:r>
              <a:rPr lang="en-US" b="0"/>
              <a:t>All planets have only one moon. </a:t>
            </a:r>
            <a:endParaRPr b="0"/>
          </a:p>
          <a:p>
            <a:pPr marL="0" lvl="0" indent="0" algn="l" rtl="0">
              <a:lnSpc>
                <a:spcPct val="100000"/>
              </a:lnSpc>
              <a:spcBef>
                <a:spcPts val="0"/>
              </a:spcBef>
              <a:spcAft>
                <a:spcPts val="0"/>
              </a:spcAft>
              <a:buSzPts val="1400"/>
              <a:buNone/>
            </a:pPr>
            <a:endParaRPr/>
          </a:p>
          <a:p>
            <a:pPr marL="0" lvl="0" indent="0" algn="l" rtl="0">
              <a:spcBef>
                <a:spcPts val="0"/>
              </a:spcBef>
              <a:spcAft>
                <a:spcPts val="0"/>
              </a:spcAft>
              <a:buClr>
                <a:schemeClr val="dk1"/>
              </a:buClr>
              <a:buSzPts val="1400"/>
              <a:buFont typeface="Arial"/>
              <a:buNone/>
            </a:pPr>
            <a:r>
              <a:rPr lang="en-US"/>
              <a:t>[False – Some planets, like Saturn, have multiple moons. Other planets, like Venus, have no moons. And some planets, like Earth, only have one moon.]</a:t>
            </a:r>
            <a:endParaRPr/>
          </a:p>
        </p:txBody>
      </p:sp>
      <p:sp>
        <p:nvSpPr>
          <p:cNvPr id="1144" name="Google Shape;1144;gdd5e4fa64b_0_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cc792d3707_1_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1" name="Google Shape;1151;gcc792d3707_1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How many moons does Earth have?</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[Earth only has one moon.]</a:t>
            </a:r>
            <a:endParaRPr/>
          </a:p>
        </p:txBody>
      </p:sp>
      <p:sp>
        <p:nvSpPr>
          <p:cNvPr id="1152" name="Google Shape;1152;gcc792d3707_1_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9" name="Google Shape;1159;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160" name="Google Shape;1160;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00" name="Google Shape;200;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6" name="Google Shape;1166;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1167" name="Google Shape;1167;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4" name="Google Shape;1174;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Planets can have many moons. For example, Saturn has 53 confirmed (named) moons. </a:t>
            </a:r>
            <a:endParaRPr/>
          </a:p>
        </p:txBody>
      </p:sp>
      <p:sp>
        <p:nvSpPr>
          <p:cNvPr id="1175" name="Google Shape;1175;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131</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has just one moon. </a:t>
            </a:r>
            <a:endParaRPr/>
          </a:p>
        </p:txBody>
      </p:sp>
      <p:sp>
        <p:nvSpPr>
          <p:cNvPr id="1182" name="Google Shape;1182;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8" name="Google Shape;1188;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Venus has no moons. </a:t>
            </a:r>
            <a:endParaRPr/>
          </a:p>
        </p:txBody>
      </p:sp>
      <p:sp>
        <p:nvSpPr>
          <p:cNvPr id="1189" name="Google Shape;1189;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b6872ac8b7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5" name="Google Shape;1195;gb6872ac8b7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endParaRPr/>
          </a:p>
          <a:p>
            <a:pPr marL="0" lvl="0" indent="0" algn="l" rtl="0">
              <a:spcBef>
                <a:spcPts val="0"/>
              </a:spcBef>
              <a:spcAft>
                <a:spcPts val="0"/>
              </a:spcAft>
              <a:buSzPts val="1800"/>
              <a:buNone/>
            </a:pPr>
            <a:endParaRPr/>
          </a:p>
        </p:txBody>
      </p:sp>
      <p:sp>
        <p:nvSpPr>
          <p:cNvPr id="1196" name="Google Shape;1196;gb6872ac8b7_0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cc792d3707_1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6" name="Google Shape;1206;gcc792d3707_1_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207" name="Google Shape;1207;gcc792d3707_1_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4" name="Google Shape;1214;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215" name="Google Shape;1215;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136</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9" name="Google Shape;1229;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230" name="Google Shape;1230;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9" name="Google Shape;1259;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we’ll be learning about meteors.</a:t>
            </a:r>
            <a:endParaRPr/>
          </a:p>
        </p:txBody>
      </p:sp>
      <p:sp>
        <p:nvSpPr>
          <p:cNvPr id="1260" name="Google Shape;1260;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of those other bodies in the solar 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[M</a:t>
            </a:r>
            <a:r>
              <a:rPr lang="en-US"/>
              <a:t>oons, meteors, asteroids, and comets, etc.]</a:t>
            </a:r>
            <a:endParaRPr sz="1200"/>
          </a:p>
          <a:p>
            <a:pPr marL="0" lvl="0" indent="0" algn="l" rtl="0">
              <a:lnSpc>
                <a:spcPct val="100000"/>
              </a:lnSpc>
              <a:spcBef>
                <a:spcPts val="0"/>
              </a:spcBef>
              <a:spcAft>
                <a:spcPts val="0"/>
              </a:spcAft>
              <a:buSzPts val="1400"/>
              <a:buNone/>
            </a:pPr>
            <a:endParaRPr b="0"/>
          </a:p>
        </p:txBody>
      </p:sp>
      <p:sp>
        <p:nvSpPr>
          <p:cNvPr id="206" name="Google Shape;206;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start, let’s think about our “big question” again: </a:t>
            </a:r>
            <a:r>
              <a:rPr lang="en-US" b="1"/>
              <a:t>What are the characteristics of the universe and a solar system?</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9" name="Google Shape;1269;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6" name="Google Shape;1276;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review some terms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p:txBody>
      </p:sp>
      <p:sp>
        <p:nvSpPr>
          <p:cNvPr id="1277" name="Google Shape;1277;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141</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2" name="Google Shape;1282;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1283" name="Google Shape;1283;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0" name="Google Shape;1290;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1291" name="Google Shape;1291;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8" name="Google Shape;1298;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1299" name="Google Shape;1299;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6" name="Google Shape;1306;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307" name="Google Shape;1307;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0"/>
        <p:cNvGrpSpPr/>
        <p:nvPr/>
      </p:nvGrpSpPr>
      <p:grpSpPr>
        <a:xfrm>
          <a:off x="0" y="0"/>
          <a:ext cx="0" cy="0"/>
          <a:chOff x="0" y="0"/>
          <a:chExt cx="0" cy="0"/>
        </a:xfrm>
      </p:grpSpPr>
      <p:sp>
        <p:nvSpPr>
          <p:cNvPr id="1311" name="Google Shape;1311;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2" name="Google Shape;1312;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solar 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sz="1200"/>
          </a:p>
          <a:p>
            <a:pPr marL="0" lvl="0" indent="0" algn="l" rtl="0">
              <a:lnSpc>
                <a:spcPct val="100000"/>
              </a:lnSpc>
              <a:spcBef>
                <a:spcPts val="0"/>
              </a:spcBef>
              <a:spcAft>
                <a:spcPts val="0"/>
              </a:spcAft>
              <a:buSzPts val="1400"/>
              <a:buNone/>
            </a:pPr>
            <a:endParaRPr b="0"/>
          </a:p>
        </p:txBody>
      </p:sp>
      <p:sp>
        <p:nvSpPr>
          <p:cNvPr id="1313" name="Google Shape;1313;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0" name="Google Shape;1320;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planets and moons related to each other?</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Both planets and moons are part of the solar system. Moons revolve around the planets.]</a:t>
            </a:r>
            <a:endParaRPr b="0"/>
          </a:p>
        </p:txBody>
      </p:sp>
      <p:sp>
        <p:nvSpPr>
          <p:cNvPr id="1321" name="Google Shape;1321;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meteor.</a:t>
            </a:r>
            <a:endParaRPr/>
          </a:p>
        </p:txBody>
      </p:sp>
      <p:sp>
        <p:nvSpPr>
          <p:cNvPr id="1332" name="Google Shape;1332;p1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7"/>
        <p:cNvGrpSpPr/>
        <p:nvPr/>
      </p:nvGrpSpPr>
      <p:grpSpPr>
        <a:xfrm>
          <a:off x="0" y="0"/>
          <a:ext cx="0" cy="0"/>
          <a:chOff x="0" y="0"/>
          <a:chExt cx="0" cy="0"/>
        </a:xfrm>
      </p:grpSpPr>
      <p:sp>
        <p:nvSpPr>
          <p:cNvPr id="1338" name="Google Shape;1338;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9" name="Google Shape;133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meteor is a small body of matter that enters the Earth’s atmosphere. </a:t>
            </a:r>
            <a:endParaRPr/>
          </a:p>
          <a:p>
            <a:pPr marL="0" lvl="0" indent="0" algn="l" rtl="0">
              <a:lnSpc>
                <a:spcPct val="100000"/>
              </a:lnSpc>
              <a:spcBef>
                <a:spcPts val="0"/>
              </a:spcBef>
              <a:spcAft>
                <a:spcPts val="0"/>
              </a:spcAft>
              <a:buSzPts val="1400"/>
              <a:buNone/>
            </a:pPr>
            <a:endParaRPr/>
          </a:p>
        </p:txBody>
      </p:sp>
      <p:sp>
        <p:nvSpPr>
          <p:cNvPr id="1340" name="Google Shape;1340;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 example of </a:t>
            </a:r>
            <a:r>
              <a:rPr lang="en-US" b="1"/>
              <a:t>a solar system</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Be clear and concise about your examples.</a:t>
            </a:r>
            <a:endParaRPr/>
          </a:p>
        </p:txBody>
      </p:sp>
      <p:sp>
        <p:nvSpPr>
          <p:cNvPr id="214" name="Google Shape;21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8" name="Google Shape;1348;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349" name="Google Shape;1349;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4" name="Google Shape;1354;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meteor?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 meteor is a small body of matter that enters the Earth’s atmosphere.]</a:t>
            </a:r>
            <a:endParaRPr/>
          </a:p>
        </p:txBody>
      </p:sp>
      <p:sp>
        <p:nvSpPr>
          <p:cNvPr id="1355" name="Google Shape;1355;p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363" name="Google Shape;1363;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7"/>
        <p:cNvGrpSpPr/>
        <p:nvPr/>
      </p:nvGrpSpPr>
      <p:grpSpPr>
        <a:xfrm>
          <a:off x="0" y="0"/>
          <a:ext cx="0" cy="0"/>
          <a:chOff x="0" y="0"/>
          <a:chExt cx="0" cy="0"/>
        </a:xfrm>
      </p:grpSpPr>
      <p:sp>
        <p:nvSpPr>
          <p:cNvPr id="1368" name="Google Shape;1368;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9" name="Google Shape;1369;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Meteors glow due to friction between the rock and the gases in the atmosphere. For that reason, meteors are sometimes called shooting stars. </a:t>
            </a:r>
            <a:endParaRPr/>
          </a:p>
        </p:txBody>
      </p:sp>
      <p:sp>
        <p:nvSpPr>
          <p:cNvPr id="1370" name="Google Shape;1370;p1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6" name="Google Shape;1376;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377" name="Google Shape;1377;p1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gcc792d3707_1_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2" name="Google Shape;1382;gcc792d3707_1_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meteor?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 meteor is a small body of matter that enters the Earth’s atmosphere.]</a:t>
            </a:r>
            <a:endParaRPr/>
          </a:p>
        </p:txBody>
      </p:sp>
      <p:sp>
        <p:nvSpPr>
          <p:cNvPr id="1383" name="Google Shape;1383;gcc792d3707_1_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8"/>
        <p:cNvGrpSpPr/>
        <p:nvPr/>
      </p:nvGrpSpPr>
      <p:grpSpPr>
        <a:xfrm>
          <a:off x="0" y="0"/>
          <a:ext cx="0" cy="0"/>
          <a:chOff x="0" y="0"/>
          <a:chExt cx="0" cy="0"/>
        </a:xfrm>
      </p:grpSpPr>
      <p:sp>
        <p:nvSpPr>
          <p:cNvPr id="1389" name="Google Shape;1389;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0" name="Google Shape;1390;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Why do meteors glow?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[They glow due to the friction between the rocks and gases in the atmosphere.]</a:t>
            </a:r>
            <a:endParaRPr/>
          </a:p>
        </p:txBody>
      </p:sp>
      <p:sp>
        <p:nvSpPr>
          <p:cNvPr id="1391" name="Google Shape;1391;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8" name="Google Shape;1398;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 example</a:t>
            </a:r>
            <a:r>
              <a:rPr lang="en-US" b="1"/>
              <a:t> </a:t>
            </a:r>
            <a:r>
              <a:rPr lang="en-US"/>
              <a:t>of </a:t>
            </a:r>
            <a:r>
              <a:rPr lang="en-US" b="0"/>
              <a:t>a </a:t>
            </a:r>
            <a:r>
              <a:rPr lang="en-US" b="1"/>
              <a:t>meteor</a:t>
            </a:r>
            <a:r>
              <a:rPr lang="en-US" b="0"/>
              <a:t>.  </a:t>
            </a:r>
            <a:endParaRPr b="0"/>
          </a:p>
        </p:txBody>
      </p:sp>
      <p:sp>
        <p:nvSpPr>
          <p:cNvPr id="1399" name="Google Shape;1399;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5" name="Google Shape;1405;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is an example of a meteor. They look like shooting stars. </a:t>
            </a:r>
            <a:endParaRPr/>
          </a:p>
          <a:p>
            <a:pPr marL="0" lvl="0" indent="0" algn="l" rtl="0">
              <a:lnSpc>
                <a:spcPct val="100000"/>
              </a:lnSpc>
              <a:spcBef>
                <a:spcPts val="0"/>
              </a:spcBef>
              <a:spcAft>
                <a:spcPts val="0"/>
              </a:spcAft>
              <a:buSzPts val="1400"/>
              <a:buNone/>
            </a:pPr>
            <a:endParaRPr/>
          </a:p>
        </p:txBody>
      </p:sp>
      <p:sp>
        <p:nvSpPr>
          <p:cNvPr id="1406" name="Google Shape;1406;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158</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3" name="Google Shape;1413;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talk about a non-example of </a:t>
            </a:r>
            <a:r>
              <a:rPr lang="en-US" b="1"/>
              <a:t>meteors</a:t>
            </a:r>
            <a:r>
              <a:rPr lang="en-US" b="0"/>
              <a:t>.  </a:t>
            </a:r>
            <a:endParaRPr b="0"/>
          </a:p>
          <a:p>
            <a:pPr marL="0" lvl="0" indent="0" algn="l" rtl="0">
              <a:lnSpc>
                <a:spcPct val="100000"/>
              </a:lnSpc>
              <a:spcBef>
                <a:spcPts val="0"/>
              </a:spcBef>
              <a:spcAft>
                <a:spcPts val="0"/>
              </a:spcAft>
              <a:buSzPts val="1400"/>
              <a:buNone/>
            </a:pPr>
            <a:endParaRPr/>
          </a:p>
        </p:txBody>
      </p:sp>
      <p:sp>
        <p:nvSpPr>
          <p:cNvPr id="1414" name="Google Shape;1414;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are 8 planets in our solar system. They all revolve around the sun. </a:t>
            </a:r>
            <a:endParaRPr/>
          </a:p>
        </p:txBody>
      </p:sp>
      <p:sp>
        <p:nvSpPr>
          <p:cNvPr id="221" name="Google Shape;221;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0" name="Google Shape;1420;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asteroid is not a meteor. </a:t>
            </a:r>
            <a:endParaRPr/>
          </a:p>
        </p:txBody>
      </p:sp>
      <p:sp>
        <p:nvSpPr>
          <p:cNvPr id="1421" name="Google Shape;1421;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8" name="Google Shape;1428;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429" name="Google Shape;1429;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4" name="Google Shape;1434;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do meteors look like?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[Shooting stars]</a:t>
            </a:r>
            <a:endParaRPr/>
          </a:p>
        </p:txBody>
      </p:sp>
      <p:sp>
        <p:nvSpPr>
          <p:cNvPr id="1435" name="Google Shape;1435;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162</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Google Shape;1441;gcc792d3707_1_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2" name="Google Shape;1442;gcc792d3707_1_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this an example of a meteor?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[No, it is an example of a meteor because an asteroid is not a meteor. It also does not look like an meteor.]</a:t>
            </a:r>
            <a:endParaRPr/>
          </a:p>
        </p:txBody>
      </p:sp>
      <p:sp>
        <p:nvSpPr>
          <p:cNvPr id="1443" name="Google Shape;1443;gcc792d3707_1_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163</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0" name="Google Shape;1450;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 meteor?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 meteor is a small body of matter that enters the Earth’s atmosphere.]</a:t>
            </a:r>
            <a:endParaRPr/>
          </a:p>
        </p:txBody>
      </p:sp>
      <p:sp>
        <p:nvSpPr>
          <p:cNvPr id="1451" name="Google Shape;1451;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164</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8" name="Google Shape;1458;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Why do we call meteors shooting stars?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[We call meteors shooting stars because they</a:t>
            </a:r>
            <a:r>
              <a:rPr lang="en-US"/>
              <a:t> glow due to friction between the rock and the gases in the atmosphere.]</a:t>
            </a:r>
            <a:endParaRPr b="0"/>
          </a:p>
        </p:txBody>
      </p:sp>
      <p:sp>
        <p:nvSpPr>
          <p:cNvPr id="1459" name="Google Shape;1459;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165</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66" name="Google Shape;1466;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467" name="Google Shape;1467;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166</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Google Shape;1472;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3" name="Google Shape;1473;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meteor is a small body of matter that enters the Earth’s atmosphere. </a:t>
            </a:r>
            <a:endParaRPr/>
          </a:p>
          <a:p>
            <a:pPr marL="0" lvl="0" indent="0" algn="l" rtl="0">
              <a:lnSpc>
                <a:spcPct val="100000"/>
              </a:lnSpc>
              <a:spcBef>
                <a:spcPts val="0"/>
              </a:spcBef>
              <a:spcAft>
                <a:spcPts val="0"/>
              </a:spcAft>
              <a:buSzPts val="1400"/>
              <a:buNone/>
            </a:pPr>
            <a:endParaRPr/>
          </a:p>
        </p:txBody>
      </p:sp>
      <p:sp>
        <p:nvSpPr>
          <p:cNvPr id="1474" name="Google Shape;1474;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167</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9"/>
        <p:cNvGrpSpPr/>
        <p:nvPr/>
      </p:nvGrpSpPr>
      <p:grpSpPr>
        <a:xfrm>
          <a:off x="0" y="0"/>
          <a:ext cx="0" cy="0"/>
          <a:chOff x="0" y="0"/>
          <a:chExt cx="0" cy="0"/>
        </a:xfrm>
      </p:grpSpPr>
      <p:sp>
        <p:nvSpPr>
          <p:cNvPr id="1480" name="Google Shape;1480;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1" name="Google Shape;1481;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Meteors glow due to friction between the rock and the gases in the atmosphere. For that reason, meteors are sometimes called shooting stars. </a:t>
            </a:r>
            <a:endParaRPr/>
          </a:p>
        </p:txBody>
      </p:sp>
      <p:sp>
        <p:nvSpPr>
          <p:cNvPr id="1482" name="Google Shape;1482;p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168</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6"/>
        <p:cNvGrpSpPr/>
        <p:nvPr/>
      </p:nvGrpSpPr>
      <p:grpSpPr>
        <a:xfrm>
          <a:off x="0" y="0"/>
          <a:ext cx="0" cy="0"/>
          <a:chOff x="0" y="0"/>
          <a:chExt cx="0" cy="0"/>
        </a:xfrm>
      </p:grpSpPr>
      <p:sp>
        <p:nvSpPr>
          <p:cNvPr id="1487" name="Google Shape;1487;gcc792d3707_1_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88" name="Google Shape;1488;gcc792d3707_1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489" name="Google Shape;1489;gcc792d3707_1_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cc792d3707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cc792d3707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look at a non-example of a </a:t>
            </a:r>
            <a:r>
              <a:rPr lang="en-US" b="1"/>
              <a:t>solar system</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Be sure to explain how your non-example differs from an example.</a:t>
            </a:r>
            <a:endParaRPr/>
          </a:p>
        </p:txBody>
      </p:sp>
      <p:sp>
        <p:nvSpPr>
          <p:cNvPr id="229" name="Google Shape;229;gcc792d3707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4"/>
        <p:cNvGrpSpPr/>
        <p:nvPr/>
      </p:nvGrpSpPr>
      <p:grpSpPr>
        <a:xfrm>
          <a:off x="0" y="0"/>
          <a:ext cx="0" cy="0"/>
          <a:chOff x="0" y="0"/>
          <a:chExt cx="0" cy="0"/>
        </a:xfrm>
      </p:grpSpPr>
      <p:sp>
        <p:nvSpPr>
          <p:cNvPr id="1495" name="Google Shape;1495;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6" name="Google Shape;1496;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497" name="Google Shape;1497;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170</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1" name="Google Shape;1511;p1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512" name="Google Shape;1512;p1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172</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1" name="Google Shape;1541;p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we’ll be learning about asteroids.</a:t>
            </a:r>
            <a:endParaRPr/>
          </a:p>
        </p:txBody>
      </p:sp>
      <p:sp>
        <p:nvSpPr>
          <p:cNvPr id="1542" name="Google Shape;1542;p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173</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0" name="Google Shape;1550;p1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start, let’s think about our “big question” again: </a:t>
            </a:r>
            <a:r>
              <a:rPr lang="en-US" b="1"/>
              <a:t>What are the characteristics of the universe and a solar system?</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551" name="Google Shape;1551;p1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174</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6"/>
        <p:cNvGrpSpPr/>
        <p:nvPr/>
      </p:nvGrpSpPr>
      <p:grpSpPr>
        <a:xfrm>
          <a:off x="0" y="0"/>
          <a:ext cx="0" cy="0"/>
          <a:chOff x="0" y="0"/>
          <a:chExt cx="0" cy="0"/>
        </a:xfrm>
      </p:grpSpPr>
      <p:sp>
        <p:nvSpPr>
          <p:cNvPr id="1557" name="Google Shape;1557;gcc792d3707_1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8" name="Google Shape;1558;gcc792d3707_1_1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start with by watching a video of a large asteroid colliding with Earth.</a:t>
            </a:r>
            <a:endParaRPr/>
          </a:p>
        </p:txBody>
      </p:sp>
      <p:sp>
        <p:nvSpPr>
          <p:cNvPr id="1559" name="Google Shape;1559;gcc792d3707_1_1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175</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cc792d3707_1_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7" name="Google Shape;1567;gcc792d3707_1_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check for understanding.</a:t>
            </a:r>
            <a:endParaRPr b="0"/>
          </a:p>
        </p:txBody>
      </p:sp>
      <p:sp>
        <p:nvSpPr>
          <p:cNvPr id="1568" name="Google Shape;1568;gcc792d3707_1_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176</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1"/>
        <p:cNvGrpSpPr/>
        <p:nvPr/>
      </p:nvGrpSpPr>
      <p:grpSpPr>
        <a:xfrm>
          <a:off x="0" y="0"/>
          <a:ext cx="0" cy="0"/>
          <a:chOff x="0" y="0"/>
          <a:chExt cx="0" cy="0"/>
        </a:xfrm>
      </p:grpSpPr>
      <p:sp>
        <p:nvSpPr>
          <p:cNvPr id="1572" name="Google Shape;1572;gb6872ac8b7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3" name="Google Shape;1573;gb6872ac8b7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Would humans be able to survive a large asteroid collision?</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t>
            </a:r>
            <a:r>
              <a:rPr lang="en-US"/>
              <a:t>No</a:t>
            </a:r>
            <a:r>
              <a:rPr lang="en-US" b="0"/>
              <a:t>]</a:t>
            </a:r>
            <a:endParaRPr/>
          </a:p>
        </p:txBody>
      </p:sp>
      <p:sp>
        <p:nvSpPr>
          <p:cNvPr id="1574" name="Google Shape;1574;gb6872ac8b7_0_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177</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1" name="Google Shape;1581;p1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review some terms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p:txBody>
      </p:sp>
      <p:sp>
        <p:nvSpPr>
          <p:cNvPr id="1582" name="Google Shape;1582;p1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178</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7" name="Google Shape;1587;p1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1588" name="Google Shape;1588;p1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cc792d370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cc792d3707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earth by itself is not the solar system. The earth is part of the solar system.</a:t>
            </a:r>
            <a:endParaRPr/>
          </a:p>
        </p:txBody>
      </p:sp>
      <p:sp>
        <p:nvSpPr>
          <p:cNvPr id="235" name="Google Shape;235;gcc792d3707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5" name="Google Shape;1595;p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1596" name="Google Shape;1596;p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180</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1"/>
        <p:cNvGrpSpPr/>
        <p:nvPr/>
      </p:nvGrpSpPr>
      <p:grpSpPr>
        <a:xfrm>
          <a:off x="0" y="0"/>
          <a:ext cx="0" cy="0"/>
          <a:chOff x="0" y="0"/>
          <a:chExt cx="0" cy="0"/>
        </a:xfrm>
      </p:grpSpPr>
      <p:sp>
        <p:nvSpPr>
          <p:cNvPr id="1602" name="Google Shape;1602;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3" name="Google Shape;1603;p1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1604" name="Google Shape;1604;p1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181</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1" name="Google Shape;1611;p1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meteor is a small body of matter that enters the Earth’s atmosphere. </a:t>
            </a:r>
            <a:endParaRPr/>
          </a:p>
          <a:p>
            <a:pPr marL="0" lvl="0" indent="0" algn="l" rtl="0">
              <a:lnSpc>
                <a:spcPct val="100000"/>
              </a:lnSpc>
              <a:spcBef>
                <a:spcPts val="0"/>
              </a:spcBef>
              <a:spcAft>
                <a:spcPts val="0"/>
              </a:spcAft>
              <a:buSzPts val="1400"/>
              <a:buNone/>
            </a:pPr>
            <a:endParaRPr/>
          </a:p>
        </p:txBody>
      </p:sp>
      <p:sp>
        <p:nvSpPr>
          <p:cNvPr id="1612" name="Google Shape;1612;p1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182</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9" name="Google Shape;1619;p1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620" name="Google Shape;1620;p1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183</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3"/>
        <p:cNvGrpSpPr/>
        <p:nvPr/>
      </p:nvGrpSpPr>
      <p:grpSpPr>
        <a:xfrm>
          <a:off x="0" y="0"/>
          <a:ext cx="0" cy="0"/>
          <a:chOff x="0" y="0"/>
          <a:chExt cx="0" cy="0"/>
        </a:xfrm>
      </p:grpSpPr>
      <p:sp>
        <p:nvSpPr>
          <p:cNvPr id="1624" name="Google Shape;1624;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5" name="Google Shape;1625;p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solar system?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sz="1200"/>
          </a:p>
          <a:p>
            <a:pPr marL="0" lvl="0" indent="0" algn="l" rtl="0">
              <a:lnSpc>
                <a:spcPct val="100000"/>
              </a:lnSpc>
              <a:spcBef>
                <a:spcPts val="0"/>
              </a:spcBef>
              <a:spcAft>
                <a:spcPts val="0"/>
              </a:spcAft>
              <a:buSzPts val="1400"/>
              <a:buNone/>
            </a:pPr>
            <a:endParaRPr b="0"/>
          </a:p>
        </p:txBody>
      </p:sp>
      <p:sp>
        <p:nvSpPr>
          <p:cNvPr id="1626" name="Google Shape;1626;p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184</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1"/>
        <p:cNvGrpSpPr/>
        <p:nvPr/>
      </p:nvGrpSpPr>
      <p:grpSpPr>
        <a:xfrm>
          <a:off x="0" y="0"/>
          <a:ext cx="0" cy="0"/>
          <a:chOff x="0" y="0"/>
          <a:chExt cx="0" cy="0"/>
        </a:xfrm>
      </p:grpSpPr>
      <p:sp>
        <p:nvSpPr>
          <p:cNvPr id="1632" name="Google Shape;1632;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3" name="Google Shape;1633;p1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planets and moons related to each other?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Both planets and moons are part of the solar system. Moons revolve around the planets.]</a:t>
            </a:r>
            <a:endParaRPr sz="1200"/>
          </a:p>
          <a:p>
            <a:pPr marL="0" lvl="0" indent="0" algn="l" rtl="0">
              <a:lnSpc>
                <a:spcPct val="100000"/>
              </a:lnSpc>
              <a:spcBef>
                <a:spcPts val="0"/>
              </a:spcBef>
              <a:spcAft>
                <a:spcPts val="0"/>
              </a:spcAft>
              <a:buSzPts val="1400"/>
              <a:buNone/>
            </a:pPr>
            <a:endParaRPr b="0"/>
          </a:p>
        </p:txBody>
      </p:sp>
      <p:sp>
        <p:nvSpPr>
          <p:cNvPr id="1634" name="Google Shape;1634;p1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185</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2"/>
        <p:cNvGrpSpPr/>
        <p:nvPr/>
      </p:nvGrpSpPr>
      <p:grpSpPr>
        <a:xfrm>
          <a:off x="0" y="0"/>
          <a:ext cx="0" cy="0"/>
          <a:chOff x="0" y="0"/>
          <a:chExt cx="0" cy="0"/>
        </a:xfrm>
      </p:grpSpPr>
      <p:sp>
        <p:nvSpPr>
          <p:cNvPr id="1643" name="Google Shape;1643;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4" name="Google Shape;1644;p1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Why do we call meteors shooting stars?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[We call meteors shooting stars because they</a:t>
            </a:r>
            <a:r>
              <a:rPr lang="en-US"/>
              <a:t> glow due to friction between the rock and the gases in the atmosphere.]</a:t>
            </a:r>
            <a:endParaRPr b="0"/>
          </a:p>
        </p:txBody>
      </p:sp>
      <p:sp>
        <p:nvSpPr>
          <p:cNvPr id="1645" name="Google Shape;1645;p1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186</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0"/>
        <p:cNvGrpSpPr/>
        <p:nvPr/>
      </p:nvGrpSpPr>
      <p:grpSpPr>
        <a:xfrm>
          <a:off x="0" y="0"/>
          <a:ext cx="0" cy="0"/>
          <a:chOff x="0" y="0"/>
          <a:chExt cx="0" cy="0"/>
        </a:xfrm>
      </p:grpSpPr>
      <p:sp>
        <p:nvSpPr>
          <p:cNvPr id="1651" name="Google Shape;1651;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2" name="Google Shape;1652;p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asteroid.</a:t>
            </a:r>
            <a:endParaRPr/>
          </a:p>
        </p:txBody>
      </p:sp>
      <p:sp>
        <p:nvSpPr>
          <p:cNvPr id="1653" name="Google Shape;1653;p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187</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0" name="Google Shape;1660;p1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asteroid is a small, rocky object that orbits the sun. </a:t>
            </a:r>
            <a:endParaRPr/>
          </a:p>
        </p:txBody>
      </p:sp>
      <p:sp>
        <p:nvSpPr>
          <p:cNvPr id="1661" name="Google Shape;1661;p1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188</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p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670" name="Google Shape;1670;p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cc792d3707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cc792d3707_1_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sun is not the solar system. The sun is part of the solar system.  Remember, the solar system is the sun with all the planets and other bodies that revolve around it.</a:t>
            </a:r>
            <a:endParaRPr/>
          </a:p>
        </p:txBody>
      </p:sp>
      <p:sp>
        <p:nvSpPr>
          <p:cNvPr id="242" name="Google Shape;242;gcc792d3707_1_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5" name="Google Shape;1675;p1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an asteroid?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[An asteroid is a small, rocky object that orbits the sun.]</a:t>
            </a:r>
            <a:endParaRPr/>
          </a:p>
        </p:txBody>
      </p:sp>
      <p:sp>
        <p:nvSpPr>
          <p:cNvPr id="1676" name="Google Shape;1676;p1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190</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1"/>
        <p:cNvGrpSpPr/>
        <p:nvPr/>
      </p:nvGrpSpPr>
      <p:grpSpPr>
        <a:xfrm>
          <a:off x="0" y="0"/>
          <a:ext cx="0" cy="0"/>
          <a:chOff x="0" y="0"/>
          <a:chExt cx="0" cy="0"/>
        </a:xfrm>
      </p:grpSpPr>
      <p:sp>
        <p:nvSpPr>
          <p:cNvPr id="1682" name="Google Shape;1682;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3" name="Google Shape;1683;p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1684" name="Google Shape;1684;p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191</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8"/>
        <p:cNvGrpSpPr/>
        <p:nvPr/>
      </p:nvGrpSpPr>
      <p:grpSpPr>
        <a:xfrm>
          <a:off x="0" y="0"/>
          <a:ext cx="0" cy="0"/>
          <a:chOff x="0" y="0"/>
          <a:chExt cx="0" cy="0"/>
        </a:xfrm>
      </p:grpSpPr>
      <p:sp>
        <p:nvSpPr>
          <p:cNvPr id="1689" name="Google Shape;1689;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0" name="Google Shape;1690;p1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Asteroids are not planets, even though they orbit the sun. Asteroids can be oddly shaped and can be any size, which means an asteroid’s orbit around the sun is irregular. </a:t>
            </a:r>
            <a:endParaRPr/>
          </a:p>
        </p:txBody>
      </p:sp>
      <p:sp>
        <p:nvSpPr>
          <p:cNvPr id="1691" name="Google Shape;1691;p1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192</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5"/>
        <p:cNvGrpSpPr/>
        <p:nvPr/>
      </p:nvGrpSpPr>
      <p:grpSpPr>
        <a:xfrm>
          <a:off x="0" y="0"/>
          <a:ext cx="0" cy="0"/>
          <a:chOff x="0" y="0"/>
          <a:chExt cx="0" cy="0"/>
        </a:xfrm>
      </p:grpSpPr>
      <p:sp>
        <p:nvSpPr>
          <p:cNvPr id="1696" name="Google Shape;1696;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7" name="Google Shape;1697;p1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698" name="Google Shape;1698;p1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193</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1"/>
        <p:cNvGrpSpPr/>
        <p:nvPr/>
      </p:nvGrpSpPr>
      <p:grpSpPr>
        <a:xfrm>
          <a:off x="0" y="0"/>
          <a:ext cx="0" cy="0"/>
          <a:chOff x="0" y="0"/>
          <a:chExt cx="0" cy="0"/>
        </a:xfrm>
      </p:grpSpPr>
      <p:sp>
        <p:nvSpPr>
          <p:cNvPr id="1702" name="Google Shape;1702;gcc792d3707_1_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3" name="Google Shape;1703;gcc792d3707_1_1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an asteroid?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[An asteroid is a small, rocky object that orbits the sun.]</a:t>
            </a:r>
            <a:endParaRPr/>
          </a:p>
        </p:txBody>
      </p:sp>
      <p:sp>
        <p:nvSpPr>
          <p:cNvPr id="1704" name="Google Shape;1704;gcc792d3707_1_1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194</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9"/>
        <p:cNvGrpSpPr/>
        <p:nvPr/>
      </p:nvGrpSpPr>
      <p:grpSpPr>
        <a:xfrm>
          <a:off x="0" y="0"/>
          <a:ext cx="0" cy="0"/>
          <a:chOff x="0" y="0"/>
          <a:chExt cx="0" cy="0"/>
        </a:xfrm>
      </p:grpSpPr>
      <p:sp>
        <p:nvSpPr>
          <p:cNvPr id="1710" name="Google Shape;1710;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1" name="Google Shape;1711;p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a:t>
            </a:r>
            <a:r>
              <a:rPr lang="en-US" b="0"/>
              <a:t>Asteroids orbit the sun.</a:t>
            </a:r>
            <a:endParaRPr/>
          </a:p>
          <a:p>
            <a:pPr marL="0" lvl="0" indent="0" algn="l" rtl="0">
              <a:lnSpc>
                <a:spcPct val="100000"/>
              </a:lnSpc>
              <a:spcBef>
                <a:spcPts val="0"/>
              </a:spcBef>
              <a:spcAft>
                <a:spcPts val="0"/>
              </a:spcAft>
              <a:buSzPts val="1400"/>
              <a:buNone/>
            </a:pPr>
            <a:endParaRPr b="0"/>
          </a:p>
        </p:txBody>
      </p:sp>
      <p:sp>
        <p:nvSpPr>
          <p:cNvPr id="1712" name="Google Shape;1712;p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195</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7"/>
        <p:cNvGrpSpPr/>
        <p:nvPr/>
      </p:nvGrpSpPr>
      <p:grpSpPr>
        <a:xfrm>
          <a:off x="0" y="0"/>
          <a:ext cx="0" cy="0"/>
          <a:chOff x="0" y="0"/>
          <a:chExt cx="0" cy="0"/>
        </a:xfrm>
      </p:grpSpPr>
      <p:sp>
        <p:nvSpPr>
          <p:cNvPr id="1718" name="Google Shape;1718;gdd5e4fa64b_0_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9" name="Google Shape;1719;gdd5e4fa64b_0_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True</a:t>
            </a:r>
            <a:r>
              <a:rPr lang="en-US"/>
              <a:t>/False: </a:t>
            </a:r>
            <a:r>
              <a:rPr lang="en-US" b="0"/>
              <a:t>Asteroids orbit the sun.</a:t>
            </a:r>
            <a:endParaRPr/>
          </a:p>
          <a:p>
            <a:pPr marL="0" lvl="0" indent="0" algn="l" rtl="0">
              <a:lnSpc>
                <a:spcPct val="100000"/>
              </a:lnSpc>
              <a:spcBef>
                <a:spcPts val="0"/>
              </a:spcBef>
              <a:spcAft>
                <a:spcPts val="0"/>
              </a:spcAft>
              <a:buSzPts val="1400"/>
              <a:buNone/>
            </a:pPr>
            <a:endParaRPr/>
          </a:p>
          <a:p>
            <a:pPr marL="0" lvl="0" indent="0" algn="l" rtl="0">
              <a:spcBef>
                <a:spcPts val="0"/>
              </a:spcBef>
              <a:spcAft>
                <a:spcPts val="0"/>
              </a:spcAft>
              <a:buSzPts val="1400"/>
              <a:buNone/>
            </a:pPr>
            <a:r>
              <a:rPr lang="en-US"/>
              <a:t>[True - Like planets, asteroids orbit the sun.]</a:t>
            </a:r>
            <a:endParaRPr/>
          </a:p>
        </p:txBody>
      </p:sp>
      <p:sp>
        <p:nvSpPr>
          <p:cNvPr id="1720" name="Google Shape;1720;gdd5e4fa64b_0_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196</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7" name="Google Shape;1727;p1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How does an asteroid’s shape and size impact its orbit around the sun?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[It makes its orbit around the sun irregular. Remember this is different than planets because the planets orbit around the sun is regular.]</a:t>
            </a:r>
            <a:endParaRPr/>
          </a:p>
        </p:txBody>
      </p:sp>
      <p:sp>
        <p:nvSpPr>
          <p:cNvPr id="1728" name="Google Shape;1728;p1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197</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3"/>
        <p:cNvGrpSpPr/>
        <p:nvPr/>
      </p:nvGrpSpPr>
      <p:grpSpPr>
        <a:xfrm>
          <a:off x="0" y="0"/>
          <a:ext cx="0" cy="0"/>
          <a:chOff x="0" y="0"/>
          <a:chExt cx="0" cy="0"/>
        </a:xfrm>
      </p:grpSpPr>
      <p:sp>
        <p:nvSpPr>
          <p:cNvPr id="1734" name="Google Shape;1734;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5" name="Google Shape;1735;p1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 example</a:t>
            </a:r>
            <a:r>
              <a:rPr lang="en-US" b="1"/>
              <a:t> </a:t>
            </a:r>
            <a:r>
              <a:rPr lang="en-US"/>
              <a:t>of </a:t>
            </a:r>
            <a:r>
              <a:rPr lang="en-US" b="0"/>
              <a:t>an </a:t>
            </a:r>
            <a:r>
              <a:rPr lang="en-US" b="1"/>
              <a:t>asteroid</a:t>
            </a:r>
            <a:r>
              <a:rPr lang="en-US" b="0"/>
              <a:t>.  </a:t>
            </a:r>
            <a:endParaRPr b="0"/>
          </a:p>
        </p:txBody>
      </p:sp>
      <p:sp>
        <p:nvSpPr>
          <p:cNvPr id="1736" name="Google Shape;1736;p1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198</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0"/>
        <p:cNvGrpSpPr/>
        <p:nvPr/>
      </p:nvGrpSpPr>
      <p:grpSpPr>
        <a:xfrm>
          <a:off x="0" y="0"/>
          <a:ext cx="0" cy="0"/>
          <a:chOff x="0" y="0"/>
          <a:chExt cx="0" cy="0"/>
        </a:xfrm>
      </p:grpSpPr>
      <p:sp>
        <p:nvSpPr>
          <p:cNvPr id="1741" name="Google Shape;1741;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2" name="Google Shape;1742;p1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 Kuiper asteroid belt is a large group of asteroids that lies beyond the orbit of the planet of Neptune. </a:t>
            </a:r>
            <a:endParaRPr/>
          </a:p>
          <a:p>
            <a:pPr marL="0" lvl="0" indent="0" algn="l" rtl="0">
              <a:lnSpc>
                <a:spcPct val="100000"/>
              </a:lnSpc>
              <a:spcBef>
                <a:spcPts val="0"/>
              </a:spcBef>
              <a:spcAft>
                <a:spcPts val="0"/>
              </a:spcAft>
              <a:buSzPts val="1400"/>
              <a:buNone/>
            </a:pPr>
            <a:endParaRPr/>
          </a:p>
        </p:txBody>
      </p:sp>
      <p:sp>
        <p:nvSpPr>
          <p:cNvPr id="1743" name="Google Shape;1743;p1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the solar system.</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49" name="Google Shape;24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8"/>
        <p:cNvGrpSpPr/>
        <p:nvPr/>
      </p:nvGrpSpPr>
      <p:grpSpPr>
        <a:xfrm>
          <a:off x="0" y="0"/>
          <a:ext cx="0" cy="0"/>
          <a:chOff x="0" y="0"/>
          <a:chExt cx="0" cy="0"/>
        </a:xfrm>
      </p:grpSpPr>
      <p:sp>
        <p:nvSpPr>
          <p:cNvPr id="1749" name="Google Shape;1749;p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0" name="Google Shape;1750;p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talk about a non-example of </a:t>
            </a:r>
            <a:r>
              <a:rPr lang="en-US" b="0"/>
              <a:t>an </a:t>
            </a:r>
            <a:r>
              <a:rPr lang="en-US" b="1"/>
              <a:t>asteroid</a:t>
            </a:r>
            <a:r>
              <a:rPr lang="en-US" b="0"/>
              <a:t>.  </a:t>
            </a:r>
            <a:endParaRPr b="0"/>
          </a:p>
          <a:p>
            <a:pPr marL="0" lvl="0" indent="0" algn="l" rtl="0">
              <a:lnSpc>
                <a:spcPct val="100000"/>
              </a:lnSpc>
              <a:spcBef>
                <a:spcPts val="0"/>
              </a:spcBef>
              <a:spcAft>
                <a:spcPts val="0"/>
              </a:spcAft>
              <a:buSzPts val="1400"/>
              <a:buNone/>
            </a:pPr>
            <a:endParaRPr/>
          </a:p>
        </p:txBody>
      </p:sp>
      <p:sp>
        <p:nvSpPr>
          <p:cNvPr id="1751" name="Google Shape;1751;p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200</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5"/>
        <p:cNvGrpSpPr/>
        <p:nvPr/>
      </p:nvGrpSpPr>
      <p:grpSpPr>
        <a:xfrm>
          <a:off x="0" y="0"/>
          <a:ext cx="0" cy="0"/>
          <a:chOff x="0" y="0"/>
          <a:chExt cx="0" cy="0"/>
        </a:xfrm>
      </p:grpSpPr>
      <p:sp>
        <p:nvSpPr>
          <p:cNvPr id="1756" name="Google Shape;1756;p1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7" name="Google Shape;1757;p1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moon is not an asteroid. The moon does not orbit the sun.</a:t>
            </a:r>
            <a:endParaRPr/>
          </a:p>
        </p:txBody>
      </p:sp>
      <p:sp>
        <p:nvSpPr>
          <p:cNvPr id="1758" name="Google Shape;1758;p1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201</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5" name="Google Shape;1765;p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766" name="Google Shape;1766;p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202</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1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an example of an asteroid belt?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t>
            </a:r>
            <a:r>
              <a:rPr lang="en-US"/>
              <a:t>The Kuiper asteroid belt]</a:t>
            </a:r>
            <a:endParaRPr b="0"/>
          </a:p>
        </p:txBody>
      </p:sp>
      <p:sp>
        <p:nvSpPr>
          <p:cNvPr id="1772" name="Google Shape;1772;p1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203</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7"/>
        <p:cNvGrpSpPr/>
        <p:nvPr/>
      </p:nvGrpSpPr>
      <p:grpSpPr>
        <a:xfrm>
          <a:off x="0" y="0"/>
          <a:ext cx="0" cy="0"/>
          <a:chOff x="0" y="0"/>
          <a:chExt cx="0" cy="0"/>
        </a:xfrm>
      </p:grpSpPr>
      <p:sp>
        <p:nvSpPr>
          <p:cNvPr id="1778" name="Google Shape;1778;gcc792d3707_1_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9" name="Google Shape;1779;gcc792d3707_1_1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a moon not an asteroid?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[It is not a small, rocky object that orbits the sun.]</a:t>
            </a:r>
            <a:endParaRPr/>
          </a:p>
        </p:txBody>
      </p:sp>
      <p:sp>
        <p:nvSpPr>
          <p:cNvPr id="1780" name="Google Shape;1780;gcc792d3707_1_1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204</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5"/>
        <p:cNvGrpSpPr/>
        <p:nvPr/>
      </p:nvGrpSpPr>
      <p:grpSpPr>
        <a:xfrm>
          <a:off x="0" y="0"/>
          <a:ext cx="0" cy="0"/>
          <a:chOff x="0" y="0"/>
          <a:chExt cx="0" cy="0"/>
        </a:xfrm>
      </p:grpSpPr>
      <p:sp>
        <p:nvSpPr>
          <p:cNvPr id="1786" name="Google Shape;1786;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7" name="Google Shape;1787;p1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an asteroid?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[An asteroid is a small, rocky object that orbits the sun.]</a:t>
            </a:r>
            <a:endParaRPr/>
          </a:p>
        </p:txBody>
      </p:sp>
      <p:sp>
        <p:nvSpPr>
          <p:cNvPr id="1788" name="Google Shape;1788;p1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205</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5" name="Google Shape;1795;p1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Why is the orbit of an asteroid irregular?</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[Because of their different shapes and sizes]</a:t>
            </a:r>
            <a:endParaRPr/>
          </a:p>
        </p:txBody>
      </p:sp>
      <p:sp>
        <p:nvSpPr>
          <p:cNvPr id="1796" name="Google Shape;1796;p1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206</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1"/>
        <p:cNvGrpSpPr/>
        <p:nvPr/>
      </p:nvGrpSpPr>
      <p:grpSpPr>
        <a:xfrm>
          <a:off x="0" y="0"/>
          <a:ext cx="0" cy="0"/>
          <a:chOff x="0" y="0"/>
          <a:chExt cx="0" cy="0"/>
        </a:xfrm>
      </p:grpSpPr>
      <p:sp>
        <p:nvSpPr>
          <p:cNvPr id="1802" name="Google Shape;1802;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3" name="Google Shape;1803;p1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804" name="Google Shape;1804;p1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207</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0" name="Google Shape;1810;p1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asteroid is a small, rocky object that orbits the sun. </a:t>
            </a:r>
            <a:endParaRPr/>
          </a:p>
        </p:txBody>
      </p:sp>
      <p:sp>
        <p:nvSpPr>
          <p:cNvPr id="1811" name="Google Shape;1811;p1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208</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6"/>
        <p:cNvGrpSpPr/>
        <p:nvPr/>
      </p:nvGrpSpPr>
      <p:grpSpPr>
        <a:xfrm>
          <a:off x="0" y="0"/>
          <a:ext cx="0" cy="0"/>
          <a:chOff x="0" y="0"/>
          <a:chExt cx="0" cy="0"/>
        </a:xfrm>
      </p:grpSpPr>
      <p:sp>
        <p:nvSpPr>
          <p:cNvPr id="1817" name="Google Shape;1817;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8" name="Google Shape;1818;p1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Asteroids are not planets, even though they orbit the sun. Asteroids can be oddly shaped and can be any size, which means an asteroid’s orbit around the sun is irregular. </a:t>
            </a:r>
            <a:endParaRPr/>
          </a:p>
        </p:txBody>
      </p:sp>
      <p:sp>
        <p:nvSpPr>
          <p:cNvPr id="1819" name="Google Shape;1819;p1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209</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examples of the planets in our solar 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b="0"/>
          </a:p>
        </p:txBody>
      </p:sp>
      <p:sp>
        <p:nvSpPr>
          <p:cNvPr id="255" name="Google Shape;255;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3"/>
        <p:cNvGrpSpPr/>
        <p:nvPr/>
      </p:nvGrpSpPr>
      <p:grpSpPr>
        <a:xfrm>
          <a:off x="0" y="0"/>
          <a:ext cx="0" cy="0"/>
          <a:chOff x="0" y="0"/>
          <a:chExt cx="0" cy="0"/>
        </a:xfrm>
      </p:grpSpPr>
      <p:sp>
        <p:nvSpPr>
          <p:cNvPr id="1824" name="Google Shape;1824;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5" name="Google Shape;1825;p1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Click the link above to simulate the amount of damage caused by different sized asteroids all over the world.</a:t>
            </a:r>
            <a:endParaRPr/>
          </a:p>
          <a:p>
            <a:pPr marL="0" lvl="0" indent="0" algn="l" rtl="0">
              <a:lnSpc>
                <a:spcPct val="100000"/>
              </a:lnSpc>
              <a:spcBef>
                <a:spcPts val="0"/>
              </a:spcBef>
              <a:spcAft>
                <a:spcPts val="0"/>
              </a:spcAft>
              <a:buSzPts val="1400"/>
              <a:buNone/>
            </a:pPr>
            <a:endParaRPr/>
          </a:p>
        </p:txBody>
      </p:sp>
      <p:sp>
        <p:nvSpPr>
          <p:cNvPr id="1826" name="Google Shape;1826;p1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210</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4"/>
        <p:cNvGrpSpPr/>
        <p:nvPr/>
      </p:nvGrpSpPr>
      <p:grpSpPr>
        <a:xfrm>
          <a:off x="0" y="0"/>
          <a:ext cx="0" cy="0"/>
          <a:chOff x="0" y="0"/>
          <a:chExt cx="0" cy="0"/>
        </a:xfrm>
      </p:grpSpPr>
      <p:sp>
        <p:nvSpPr>
          <p:cNvPr id="1835" name="Google Shape;1835;gcc792d3707_1_2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6" name="Google Shape;1836;gcc792d3707_1_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1837" name="Google Shape;1837;gcc792d3707_1_2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211</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2"/>
        <p:cNvGrpSpPr/>
        <p:nvPr/>
      </p:nvGrpSpPr>
      <p:grpSpPr>
        <a:xfrm>
          <a:off x="0" y="0"/>
          <a:ext cx="0" cy="0"/>
          <a:chOff x="0" y="0"/>
          <a:chExt cx="0" cy="0"/>
        </a:xfrm>
      </p:grpSpPr>
      <p:sp>
        <p:nvSpPr>
          <p:cNvPr id="1843" name="Google Shape;1843;p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4" name="Google Shape;1844;p1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845" name="Google Shape;1845;p1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212</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7"/>
        <p:cNvGrpSpPr/>
        <p:nvPr/>
      </p:nvGrpSpPr>
      <p:grpSpPr>
        <a:xfrm>
          <a:off x="0" y="0"/>
          <a:ext cx="0" cy="0"/>
          <a:chOff x="0" y="0"/>
          <a:chExt cx="0" cy="0"/>
        </a:xfrm>
      </p:grpSpPr>
      <p:sp>
        <p:nvSpPr>
          <p:cNvPr id="1858" name="Google Shape;1858;gcc792d3707_1_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9" name="Google Shape;1859;gcc792d3707_1_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860" name="Google Shape;1860;gcc792d3707_1_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214</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7"/>
        <p:cNvGrpSpPr/>
        <p:nvPr/>
      </p:nvGrpSpPr>
      <p:grpSpPr>
        <a:xfrm>
          <a:off x="0" y="0"/>
          <a:ext cx="0" cy="0"/>
          <a:chOff x="0" y="0"/>
          <a:chExt cx="0" cy="0"/>
        </a:xfrm>
      </p:grpSpPr>
      <p:sp>
        <p:nvSpPr>
          <p:cNvPr id="1888" name="Google Shape;1888;gcc792d3707_1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9" name="Google Shape;1889;gcc792d3707_1_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the universe.</a:t>
            </a:r>
            <a:endParaRPr/>
          </a:p>
        </p:txBody>
      </p:sp>
      <p:sp>
        <p:nvSpPr>
          <p:cNvPr id="1890" name="Google Shape;1890;gcc792d3707_1_2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215</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cc792d3707_1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8" name="Google Shape;1898;gcc792d3707_1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characteristics of the universe and a solar system?</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899" name="Google Shape;1899;gcc792d3707_1_2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216</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4"/>
        <p:cNvGrpSpPr/>
        <p:nvPr/>
      </p:nvGrpSpPr>
      <p:grpSpPr>
        <a:xfrm>
          <a:off x="0" y="0"/>
          <a:ext cx="0" cy="0"/>
          <a:chOff x="0" y="0"/>
          <a:chExt cx="0" cy="0"/>
        </a:xfrm>
      </p:grpSpPr>
      <p:sp>
        <p:nvSpPr>
          <p:cNvPr id="1905" name="Google Shape;1905;gcc792d3707_1_3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6" name="Google Shape;1906;gcc792d3707_1_3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review some terms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p:txBody>
      </p:sp>
      <p:sp>
        <p:nvSpPr>
          <p:cNvPr id="1907" name="Google Shape;1907;gcc792d3707_1_3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217</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0"/>
        <p:cNvGrpSpPr/>
        <p:nvPr/>
      </p:nvGrpSpPr>
      <p:grpSpPr>
        <a:xfrm>
          <a:off x="0" y="0"/>
          <a:ext cx="0" cy="0"/>
          <a:chOff x="0" y="0"/>
          <a:chExt cx="0" cy="0"/>
        </a:xfrm>
      </p:grpSpPr>
      <p:sp>
        <p:nvSpPr>
          <p:cNvPr id="1911" name="Google Shape;1911;gcc792d3707_1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2" name="Google Shape;1912;gcc792d3707_1_3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1913" name="Google Shape;1913;gcc792d3707_1_3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218</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cc792d3707_1_3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0" name="Google Shape;1920;gcc792d3707_1_3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 </a:t>
            </a:r>
            <a:endParaRPr/>
          </a:p>
        </p:txBody>
      </p:sp>
      <p:sp>
        <p:nvSpPr>
          <p:cNvPr id="1921" name="Google Shape;1921;gcc792d3707_1_3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219</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cc792d3707_1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gcc792d3707_1_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the sun NOT an example of the solar system?</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sun is not the solar system. The sun is part of the solar system.  Remember, the solar system is the sun with all the planets and other bodies that revolve around it.]</a:t>
            </a:r>
            <a:endParaRPr/>
          </a:p>
          <a:p>
            <a:pPr marL="0" lvl="0" indent="0" algn="l" rtl="0">
              <a:lnSpc>
                <a:spcPct val="100000"/>
              </a:lnSpc>
              <a:spcBef>
                <a:spcPts val="0"/>
              </a:spcBef>
              <a:spcAft>
                <a:spcPts val="0"/>
              </a:spcAft>
              <a:buSzPts val="1400"/>
              <a:buNone/>
            </a:pPr>
            <a:endParaRPr/>
          </a:p>
        </p:txBody>
      </p:sp>
      <p:sp>
        <p:nvSpPr>
          <p:cNvPr id="263" name="Google Shape;263;gcc792d3707_1_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6"/>
        <p:cNvGrpSpPr/>
        <p:nvPr/>
      </p:nvGrpSpPr>
      <p:grpSpPr>
        <a:xfrm>
          <a:off x="0" y="0"/>
          <a:ext cx="0" cy="0"/>
          <a:chOff x="0" y="0"/>
          <a:chExt cx="0" cy="0"/>
        </a:xfrm>
      </p:grpSpPr>
      <p:sp>
        <p:nvSpPr>
          <p:cNvPr id="1927" name="Google Shape;1927;gcc792d3707_1_3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8" name="Google Shape;1928;gcc792d3707_1_3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moon is an object that revolves around a planet and reflects light from the sun. </a:t>
            </a:r>
            <a:endParaRPr/>
          </a:p>
          <a:p>
            <a:pPr marL="0" lvl="0" indent="0" algn="l" rtl="0">
              <a:lnSpc>
                <a:spcPct val="100000"/>
              </a:lnSpc>
              <a:spcBef>
                <a:spcPts val="0"/>
              </a:spcBef>
              <a:spcAft>
                <a:spcPts val="0"/>
              </a:spcAft>
              <a:buSzPts val="1400"/>
              <a:buNone/>
            </a:pPr>
            <a:endParaRPr/>
          </a:p>
        </p:txBody>
      </p:sp>
      <p:sp>
        <p:nvSpPr>
          <p:cNvPr id="1929" name="Google Shape;1929;gcc792d3707_1_3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220</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4"/>
        <p:cNvGrpSpPr/>
        <p:nvPr/>
      </p:nvGrpSpPr>
      <p:grpSpPr>
        <a:xfrm>
          <a:off x="0" y="0"/>
          <a:ext cx="0" cy="0"/>
          <a:chOff x="0" y="0"/>
          <a:chExt cx="0" cy="0"/>
        </a:xfrm>
      </p:grpSpPr>
      <p:sp>
        <p:nvSpPr>
          <p:cNvPr id="1935" name="Google Shape;1935;gcc792d3707_1_3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6" name="Google Shape;1936;gcc792d3707_1_3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 meteor is a small body of matter that enters the Earth’s atmosphere. </a:t>
            </a:r>
            <a:endParaRPr/>
          </a:p>
          <a:p>
            <a:pPr marL="0" lvl="0" indent="0" algn="l" rtl="0">
              <a:lnSpc>
                <a:spcPct val="100000"/>
              </a:lnSpc>
              <a:spcBef>
                <a:spcPts val="0"/>
              </a:spcBef>
              <a:spcAft>
                <a:spcPts val="0"/>
              </a:spcAft>
              <a:buSzPts val="1400"/>
              <a:buNone/>
            </a:pPr>
            <a:endParaRPr/>
          </a:p>
        </p:txBody>
      </p:sp>
      <p:sp>
        <p:nvSpPr>
          <p:cNvPr id="1937" name="Google Shape;1937;gcc792d3707_1_3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221</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2"/>
        <p:cNvGrpSpPr/>
        <p:nvPr/>
      </p:nvGrpSpPr>
      <p:grpSpPr>
        <a:xfrm>
          <a:off x="0" y="0"/>
          <a:ext cx="0" cy="0"/>
          <a:chOff x="0" y="0"/>
          <a:chExt cx="0" cy="0"/>
        </a:xfrm>
      </p:grpSpPr>
      <p:sp>
        <p:nvSpPr>
          <p:cNvPr id="1943" name="Google Shape;1943;gcc792d3707_1_3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4" name="Google Shape;1944;gcc792d3707_1_3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asteroid is a small, rocky object that orbits the sun. </a:t>
            </a:r>
            <a:endParaRPr/>
          </a:p>
        </p:txBody>
      </p:sp>
      <p:sp>
        <p:nvSpPr>
          <p:cNvPr id="1945" name="Google Shape;1945;gcc792d3707_1_3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222</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0"/>
        <p:cNvGrpSpPr/>
        <p:nvPr/>
      </p:nvGrpSpPr>
      <p:grpSpPr>
        <a:xfrm>
          <a:off x="0" y="0"/>
          <a:ext cx="0" cy="0"/>
          <a:chOff x="0" y="0"/>
          <a:chExt cx="0" cy="0"/>
        </a:xfrm>
      </p:grpSpPr>
      <p:sp>
        <p:nvSpPr>
          <p:cNvPr id="1951" name="Google Shape;1951;gcc792d3707_1_3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2" name="Google Shape;1952;gcc792d3707_1_3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1953" name="Google Shape;1953;gcc792d3707_1_3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223</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6"/>
        <p:cNvGrpSpPr/>
        <p:nvPr/>
      </p:nvGrpSpPr>
      <p:grpSpPr>
        <a:xfrm>
          <a:off x="0" y="0"/>
          <a:ext cx="0" cy="0"/>
          <a:chOff x="0" y="0"/>
          <a:chExt cx="0" cy="0"/>
        </a:xfrm>
      </p:grpSpPr>
      <p:sp>
        <p:nvSpPr>
          <p:cNvPr id="1957" name="Google Shape;1957;gcc792d3707_1_3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8" name="Google Shape;1958;gcc792d3707_1_3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solar 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sz="1200"/>
          </a:p>
          <a:p>
            <a:pPr marL="0" lvl="0" indent="0" algn="l" rtl="0">
              <a:lnSpc>
                <a:spcPct val="100000"/>
              </a:lnSpc>
              <a:spcBef>
                <a:spcPts val="0"/>
              </a:spcBef>
              <a:spcAft>
                <a:spcPts val="0"/>
              </a:spcAft>
              <a:buSzPts val="1400"/>
              <a:buNone/>
            </a:pPr>
            <a:endParaRPr b="0"/>
          </a:p>
        </p:txBody>
      </p:sp>
      <p:sp>
        <p:nvSpPr>
          <p:cNvPr id="1959" name="Google Shape;1959;gcc792d3707_1_3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224</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4"/>
        <p:cNvGrpSpPr/>
        <p:nvPr/>
      </p:nvGrpSpPr>
      <p:grpSpPr>
        <a:xfrm>
          <a:off x="0" y="0"/>
          <a:ext cx="0" cy="0"/>
          <a:chOff x="0" y="0"/>
          <a:chExt cx="0" cy="0"/>
        </a:xfrm>
      </p:grpSpPr>
      <p:sp>
        <p:nvSpPr>
          <p:cNvPr id="1965" name="Google Shape;1965;gcc792d3707_1_3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6" name="Google Shape;1966;gcc792d3707_1_3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planets and moons related to each other?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Both planets and moons are part of the solar system. Moons revolve around the planets.]</a:t>
            </a:r>
            <a:endParaRPr sz="1200"/>
          </a:p>
          <a:p>
            <a:pPr marL="0" lvl="0" indent="0" algn="l" rtl="0">
              <a:lnSpc>
                <a:spcPct val="100000"/>
              </a:lnSpc>
              <a:spcBef>
                <a:spcPts val="0"/>
              </a:spcBef>
              <a:spcAft>
                <a:spcPts val="0"/>
              </a:spcAft>
              <a:buSzPts val="1400"/>
              <a:buNone/>
            </a:pPr>
            <a:endParaRPr b="0"/>
          </a:p>
        </p:txBody>
      </p:sp>
      <p:sp>
        <p:nvSpPr>
          <p:cNvPr id="1967" name="Google Shape;1967;gcc792d3707_1_3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225</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gcc792d3707_1_3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7" name="Google Shape;1977;gcc792d3707_1_3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Why do we call meteors shooting stars? </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[We call meteors shooting stars because they</a:t>
            </a:r>
            <a:r>
              <a:rPr lang="en-US"/>
              <a:t> glow due to friction between the rock and the gases in the atmosphere.]</a:t>
            </a:r>
            <a:endParaRPr b="0"/>
          </a:p>
        </p:txBody>
      </p:sp>
      <p:sp>
        <p:nvSpPr>
          <p:cNvPr id="1978" name="Google Shape;1978;gcc792d3707_1_3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226</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3"/>
        <p:cNvGrpSpPr/>
        <p:nvPr/>
      </p:nvGrpSpPr>
      <p:grpSpPr>
        <a:xfrm>
          <a:off x="0" y="0"/>
          <a:ext cx="0" cy="0"/>
          <a:chOff x="0" y="0"/>
          <a:chExt cx="0" cy="0"/>
        </a:xfrm>
      </p:grpSpPr>
      <p:sp>
        <p:nvSpPr>
          <p:cNvPr id="1984" name="Google Shape;1984;gcc792d3707_1_3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5" name="Google Shape;1985;gcc792d3707_1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an asteroid?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[An asteroid is a small, rocky object that orbits the sun.]</a:t>
            </a:r>
            <a:endParaRPr/>
          </a:p>
        </p:txBody>
      </p:sp>
      <p:sp>
        <p:nvSpPr>
          <p:cNvPr id="1986" name="Google Shape;1986;gcc792d3707_1_3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227</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cc792d3707_1_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3" name="Google Shape;1993;gcc792d3707_1_3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universe.</a:t>
            </a:r>
            <a:endParaRPr/>
          </a:p>
        </p:txBody>
      </p:sp>
      <p:sp>
        <p:nvSpPr>
          <p:cNvPr id="1994" name="Google Shape;1994;gcc792d3707_1_3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228</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9"/>
        <p:cNvGrpSpPr/>
        <p:nvPr/>
      </p:nvGrpSpPr>
      <p:grpSpPr>
        <a:xfrm>
          <a:off x="0" y="0"/>
          <a:ext cx="0" cy="0"/>
          <a:chOff x="0" y="0"/>
          <a:chExt cx="0" cy="0"/>
        </a:xfrm>
      </p:grpSpPr>
      <p:sp>
        <p:nvSpPr>
          <p:cNvPr id="2000" name="Google Shape;2000;gcc792d3707_1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1" name="Google Shape;2001;gcc792d3707_1_3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universe is all of space and everything in it including the solar system, stars, planets, moons, etc. </a:t>
            </a:r>
            <a:endParaRPr/>
          </a:p>
        </p:txBody>
      </p:sp>
      <p:sp>
        <p:nvSpPr>
          <p:cNvPr id="2002" name="Google Shape;2002;gcc792d3707_1_3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a:t>Now, we are going to breakdown the word Solar System.</a:t>
            </a:r>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r>
              <a:rPr lang="en-US"/>
              <a:t>Feedback: Break down the vocabulary term into word parts and define each part, this is essential in building student understanding of the word parts.</a:t>
            </a:r>
            <a:endParaRPr/>
          </a:p>
        </p:txBody>
      </p:sp>
      <p:sp>
        <p:nvSpPr>
          <p:cNvPr id="271" name="Google Shape;271;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8"/>
        <p:cNvGrpSpPr/>
        <p:nvPr/>
      </p:nvGrpSpPr>
      <p:grpSpPr>
        <a:xfrm>
          <a:off x="0" y="0"/>
          <a:ext cx="0" cy="0"/>
          <a:chOff x="0" y="0"/>
          <a:chExt cx="0" cy="0"/>
        </a:xfrm>
      </p:grpSpPr>
      <p:sp>
        <p:nvSpPr>
          <p:cNvPr id="2009" name="Google Shape;2009;gcc792d3707_1_3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0" name="Google Shape;2010;gcc792d3707_1_3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011" name="Google Shape;2011;gcc792d3707_1_3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230</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4"/>
        <p:cNvGrpSpPr/>
        <p:nvPr/>
      </p:nvGrpSpPr>
      <p:grpSpPr>
        <a:xfrm>
          <a:off x="0" y="0"/>
          <a:ext cx="0" cy="0"/>
          <a:chOff x="0" y="0"/>
          <a:chExt cx="0" cy="0"/>
        </a:xfrm>
      </p:grpSpPr>
      <p:sp>
        <p:nvSpPr>
          <p:cNvPr id="2015" name="Google Shape;2015;gcc792d3707_1_4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6" name="Google Shape;2016;gcc792d3707_1_4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universe?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universe is all of space and everything in it including the solar system, stars, planets, moons, etc.]</a:t>
            </a:r>
            <a:endParaRPr/>
          </a:p>
        </p:txBody>
      </p:sp>
      <p:sp>
        <p:nvSpPr>
          <p:cNvPr id="2017" name="Google Shape;2017;gcc792d3707_1_4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231</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2"/>
        <p:cNvGrpSpPr/>
        <p:nvPr/>
      </p:nvGrpSpPr>
      <p:grpSpPr>
        <a:xfrm>
          <a:off x="0" y="0"/>
          <a:ext cx="0" cy="0"/>
          <a:chOff x="0" y="0"/>
          <a:chExt cx="0" cy="0"/>
        </a:xfrm>
      </p:grpSpPr>
      <p:sp>
        <p:nvSpPr>
          <p:cNvPr id="2023" name="Google Shape;2023;gcc792d3707_1_4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4" name="Google Shape;2024;gcc792d3707_1_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025" name="Google Shape;2025;gcc792d3707_1_4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232</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gcc792d3707_1_4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1" name="Google Shape;2031;gcc792d3707_1_4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Galaxies are also included in the solar system. A galaxy is just a big collection of dust, gas, and billions of stars. </a:t>
            </a:r>
            <a:endParaRPr/>
          </a:p>
        </p:txBody>
      </p:sp>
      <p:sp>
        <p:nvSpPr>
          <p:cNvPr id="2032" name="Google Shape;2032;gcc792d3707_1_4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233</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6"/>
        <p:cNvGrpSpPr/>
        <p:nvPr/>
      </p:nvGrpSpPr>
      <p:grpSpPr>
        <a:xfrm>
          <a:off x="0" y="0"/>
          <a:ext cx="0" cy="0"/>
          <a:chOff x="0" y="0"/>
          <a:chExt cx="0" cy="0"/>
        </a:xfrm>
      </p:grpSpPr>
      <p:sp>
        <p:nvSpPr>
          <p:cNvPr id="2037" name="Google Shape;2037;gcc792d3707_1_4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8" name="Google Shape;2038;gcc792d3707_1_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galaxy you might be most familiar with that we see from Earth is the Milky Way Galaxy.</a:t>
            </a:r>
            <a:endParaRPr/>
          </a:p>
        </p:txBody>
      </p:sp>
      <p:sp>
        <p:nvSpPr>
          <p:cNvPr id="2039" name="Google Shape;2039;gcc792d3707_1_4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234</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3"/>
        <p:cNvGrpSpPr/>
        <p:nvPr/>
      </p:nvGrpSpPr>
      <p:grpSpPr>
        <a:xfrm>
          <a:off x="0" y="0"/>
          <a:ext cx="0" cy="0"/>
          <a:chOff x="0" y="0"/>
          <a:chExt cx="0" cy="0"/>
        </a:xfrm>
      </p:grpSpPr>
      <p:sp>
        <p:nvSpPr>
          <p:cNvPr id="2044" name="Google Shape;2044;gcc792d3707_1_5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5" name="Google Shape;2045;gcc792d3707_1_5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Everything we have learned about so far is part of the universe: asteroids, solar system, moons, planets, stars, and meteors.</a:t>
            </a:r>
            <a:endParaRPr/>
          </a:p>
        </p:txBody>
      </p:sp>
      <p:sp>
        <p:nvSpPr>
          <p:cNvPr id="2046" name="Google Shape;2046;gcc792d3707_1_5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235</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4"/>
        <p:cNvGrpSpPr/>
        <p:nvPr/>
      </p:nvGrpSpPr>
      <p:grpSpPr>
        <a:xfrm>
          <a:off x="0" y="0"/>
          <a:ext cx="0" cy="0"/>
          <a:chOff x="0" y="0"/>
          <a:chExt cx="0" cy="0"/>
        </a:xfrm>
      </p:grpSpPr>
      <p:sp>
        <p:nvSpPr>
          <p:cNvPr id="2055" name="Google Shape;2055;gcc792d3707_1_5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6" name="Google Shape;2056;gcc792d3707_1_5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There is still about 96% of the universe that scientists have NOT explored. Only about 4% of the universe has been seen/explored. </a:t>
            </a:r>
            <a:endParaRPr/>
          </a:p>
        </p:txBody>
      </p:sp>
      <p:sp>
        <p:nvSpPr>
          <p:cNvPr id="2057" name="Google Shape;2057;gcc792d3707_1_5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236</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1"/>
        <p:cNvGrpSpPr/>
        <p:nvPr/>
      </p:nvGrpSpPr>
      <p:grpSpPr>
        <a:xfrm>
          <a:off x="0" y="0"/>
          <a:ext cx="0" cy="0"/>
          <a:chOff x="0" y="0"/>
          <a:chExt cx="0" cy="0"/>
        </a:xfrm>
      </p:grpSpPr>
      <p:sp>
        <p:nvSpPr>
          <p:cNvPr id="2062" name="Google Shape;2062;gcc792d3707_1_5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3" name="Google Shape;2063;gcc792d3707_1_5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064" name="Google Shape;2064;gcc792d3707_1_5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237</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gcc792d3707_1_5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9" name="Google Shape;2069;gcc792d3707_1_5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universe?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universe is all of space and everything in it including the solar system, stars, planets, moons, etc.]</a:t>
            </a:r>
            <a:endParaRPr/>
          </a:p>
        </p:txBody>
      </p:sp>
      <p:sp>
        <p:nvSpPr>
          <p:cNvPr id="2070" name="Google Shape;2070;gcc792d3707_1_5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238</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cc792d3707_1_5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7" name="Google Shape;2077;gcc792d3707_1_5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Only the solar system is part of the universe.</a:t>
            </a:r>
            <a:endParaRPr/>
          </a:p>
        </p:txBody>
      </p:sp>
      <p:sp>
        <p:nvSpPr>
          <p:cNvPr id="2078" name="Google Shape;2078;gcc792d3707_1_5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239</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d98f63928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gd98f63928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term solar system can be broken into two parts: solar and system.</a:t>
            </a:r>
            <a:endParaRPr/>
          </a:p>
        </p:txBody>
      </p:sp>
      <p:sp>
        <p:nvSpPr>
          <p:cNvPr id="278" name="Google Shape;278;gd98f63928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3"/>
        <p:cNvGrpSpPr/>
        <p:nvPr/>
      </p:nvGrpSpPr>
      <p:grpSpPr>
        <a:xfrm>
          <a:off x="0" y="0"/>
          <a:ext cx="0" cy="0"/>
          <a:chOff x="0" y="0"/>
          <a:chExt cx="0" cy="0"/>
        </a:xfrm>
      </p:grpSpPr>
      <p:sp>
        <p:nvSpPr>
          <p:cNvPr id="2084" name="Google Shape;2084;gdd5e4fa64b_0_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5" name="Google Shape;2085;gdd5e4fa64b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Only the solar system is part of the universe.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 Everything in space is part of the universe, even what we can’t see.]</a:t>
            </a:r>
            <a:endParaRPr/>
          </a:p>
        </p:txBody>
      </p:sp>
      <p:sp>
        <p:nvSpPr>
          <p:cNvPr id="2086" name="Google Shape;2086;gdd5e4fa64b_0_1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240</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1"/>
        <p:cNvGrpSpPr/>
        <p:nvPr/>
      </p:nvGrpSpPr>
      <p:grpSpPr>
        <a:xfrm>
          <a:off x="0" y="0"/>
          <a:ext cx="0" cy="0"/>
          <a:chOff x="0" y="0"/>
          <a:chExt cx="0" cy="0"/>
        </a:xfrm>
      </p:grpSpPr>
      <p:sp>
        <p:nvSpPr>
          <p:cNvPr id="2092" name="Google Shape;2092;gcc792d3707_1_5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3" name="Google Shape;2093;gcc792d3707_1_5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in the universe is a big collection of dust, gas, and billions of stars?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sp>
        <p:nvSpPr>
          <p:cNvPr id="2094" name="Google Shape;2094;gcc792d3707_1_5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241</a:t>
            </a:fld>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0"/>
        <p:cNvGrpSpPr/>
        <p:nvPr/>
      </p:nvGrpSpPr>
      <p:grpSpPr>
        <a:xfrm>
          <a:off x="0" y="0"/>
          <a:ext cx="0" cy="0"/>
          <a:chOff x="0" y="0"/>
          <a:chExt cx="0" cy="0"/>
        </a:xfrm>
      </p:grpSpPr>
      <p:sp>
        <p:nvSpPr>
          <p:cNvPr id="2101" name="Google Shape;2101;gdd5e4fa64b_0_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2" name="Google Shape;2102;gdd5e4fa64b_0_1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in the universe is a big collection of dust, gas, and billions of stars?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galaxy is just a big collection of dust, gas, and billions of stars.]</a:t>
            </a:r>
            <a:endParaRPr/>
          </a:p>
        </p:txBody>
      </p:sp>
      <p:sp>
        <p:nvSpPr>
          <p:cNvPr id="2103" name="Google Shape;2103;gdd5e4fa64b_0_1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242</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gcc792d3707_1_6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1" name="Google Shape;2111;gcc792d3707_1_6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galaxy we can see from earth?</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Milky Way] </a:t>
            </a:r>
            <a:endParaRPr/>
          </a:p>
        </p:txBody>
      </p:sp>
      <p:sp>
        <p:nvSpPr>
          <p:cNvPr id="2112" name="Google Shape;2112;gcc792d3707_1_6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243</a:t>
            </a:fld>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7"/>
        <p:cNvGrpSpPr/>
        <p:nvPr/>
      </p:nvGrpSpPr>
      <p:grpSpPr>
        <a:xfrm>
          <a:off x="0" y="0"/>
          <a:ext cx="0" cy="0"/>
          <a:chOff x="0" y="0"/>
          <a:chExt cx="0" cy="0"/>
        </a:xfrm>
      </p:grpSpPr>
      <p:sp>
        <p:nvSpPr>
          <p:cNvPr id="2118" name="Google Shape;2118;gcc792d3707_1_6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9" name="Google Shape;2119;gcc792d3707_1_6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is an example of an asteroid belt?</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[galaxies, sun, moons, stars, asteroids, planets, meteors, etc.] </a:t>
            </a:r>
            <a:endParaRPr/>
          </a:p>
        </p:txBody>
      </p:sp>
      <p:sp>
        <p:nvSpPr>
          <p:cNvPr id="2120" name="Google Shape;2120;gcc792d3707_1_6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244</a:t>
            </a:fld>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5"/>
        <p:cNvGrpSpPr/>
        <p:nvPr/>
      </p:nvGrpSpPr>
      <p:grpSpPr>
        <a:xfrm>
          <a:off x="0" y="0"/>
          <a:ext cx="0" cy="0"/>
          <a:chOff x="0" y="0"/>
          <a:chExt cx="0" cy="0"/>
        </a:xfrm>
      </p:grpSpPr>
      <p:sp>
        <p:nvSpPr>
          <p:cNvPr id="2126" name="Google Shape;2126;gcc792d3707_1_6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7" name="Google Shape;2127;gcc792d3707_1_6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an example</a:t>
            </a:r>
            <a:r>
              <a:rPr lang="en-US" b="1"/>
              <a:t> </a:t>
            </a:r>
            <a:r>
              <a:rPr lang="en-US"/>
              <a:t>of the </a:t>
            </a:r>
            <a:r>
              <a:rPr lang="en-US" b="1"/>
              <a:t>universe</a:t>
            </a:r>
            <a:r>
              <a:rPr lang="en-US" b="0"/>
              <a:t>.  </a:t>
            </a:r>
            <a:endParaRPr b="0"/>
          </a:p>
        </p:txBody>
      </p:sp>
      <p:sp>
        <p:nvSpPr>
          <p:cNvPr id="2128" name="Google Shape;2128;gcc792d3707_1_6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245</a:t>
            </a:fld>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2"/>
        <p:cNvGrpSpPr/>
        <p:nvPr/>
      </p:nvGrpSpPr>
      <p:grpSpPr>
        <a:xfrm>
          <a:off x="0" y="0"/>
          <a:ext cx="0" cy="0"/>
          <a:chOff x="0" y="0"/>
          <a:chExt cx="0" cy="0"/>
        </a:xfrm>
      </p:grpSpPr>
      <p:sp>
        <p:nvSpPr>
          <p:cNvPr id="2133" name="Google Shape;2133;gcc792d3707_1_6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4" name="Google Shape;2134;gcc792d3707_1_6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When we look out into space we can see part of the universe. We are also part of the universe because Earth is in the universe. Remember, we can’t see the whole universe because it is too big for us to see completely. </a:t>
            </a:r>
            <a:endParaRPr/>
          </a:p>
        </p:txBody>
      </p:sp>
      <p:sp>
        <p:nvSpPr>
          <p:cNvPr id="2135" name="Google Shape;2135;gcc792d3707_1_6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246</a:t>
            </a:fld>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0"/>
        <p:cNvGrpSpPr/>
        <p:nvPr/>
      </p:nvGrpSpPr>
      <p:grpSpPr>
        <a:xfrm>
          <a:off x="0" y="0"/>
          <a:ext cx="0" cy="0"/>
          <a:chOff x="0" y="0"/>
          <a:chExt cx="0" cy="0"/>
        </a:xfrm>
      </p:grpSpPr>
      <p:sp>
        <p:nvSpPr>
          <p:cNvPr id="2141" name="Google Shape;2141;gcc792d3707_1_6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2" name="Google Shape;2142;gcc792d3707_1_6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talk about a non-example of a </a:t>
            </a:r>
            <a:r>
              <a:rPr lang="en-US" b="1"/>
              <a:t>universe</a:t>
            </a:r>
            <a:r>
              <a:rPr lang="en-US"/>
              <a:t>.</a:t>
            </a:r>
            <a:endParaRPr b="0"/>
          </a:p>
          <a:p>
            <a:pPr marL="0" lvl="0" indent="0" algn="l" rtl="0">
              <a:lnSpc>
                <a:spcPct val="100000"/>
              </a:lnSpc>
              <a:spcBef>
                <a:spcPts val="0"/>
              </a:spcBef>
              <a:spcAft>
                <a:spcPts val="0"/>
              </a:spcAft>
              <a:buSzPts val="1400"/>
              <a:buNone/>
            </a:pPr>
            <a:endParaRPr/>
          </a:p>
        </p:txBody>
      </p:sp>
      <p:sp>
        <p:nvSpPr>
          <p:cNvPr id="2143" name="Google Shape;2143;gcc792d3707_1_6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247</a:t>
            </a:fld>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7"/>
        <p:cNvGrpSpPr/>
        <p:nvPr/>
      </p:nvGrpSpPr>
      <p:grpSpPr>
        <a:xfrm>
          <a:off x="0" y="0"/>
          <a:ext cx="0" cy="0"/>
          <a:chOff x="0" y="0"/>
          <a:chExt cx="0" cy="0"/>
        </a:xfrm>
      </p:grpSpPr>
      <p:sp>
        <p:nvSpPr>
          <p:cNvPr id="2148" name="Google Shape;2148;gcc792d3707_1_6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9" name="Google Shape;2149;gcc792d3707_1_6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galaxy is NOT the universe. Galaxies are part of the universe.</a:t>
            </a:r>
            <a:endParaRPr/>
          </a:p>
        </p:txBody>
      </p:sp>
      <p:sp>
        <p:nvSpPr>
          <p:cNvPr id="2150" name="Google Shape;2150;gcc792d3707_1_6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248</a:t>
            </a:fld>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cc792d3707_1_6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7" name="Google Shape;2157;gcc792d3707_1_6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Planets are also NOT a universe. Planets are part of the universe. </a:t>
            </a:r>
            <a:endParaRPr/>
          </a:p>
        </p:txBody>
      </p:sp>
      <p:sp>
        <p:nvSpPr>
          <p:cNvPr id="2158" name="Google Shape;2158;gcc792d3707_1_6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249</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d98f63928b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gd98f63928b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Solar means sun.</a:t>
            </a:r>
            <a:endParaRPr/>
          </a:p>
        </p:txBody>
      </p:sp>
      <p:sp>
        <p:nvSpPr>
          <p:cNvPr id="288" name="Google Shape;288;gd98f63928b_0_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3"/>
        <p:cNvGrpSpPr/>
        <p:nvPr/>
      </p:nvGrpSpPr>
      <p:grpSpPr>
        <a:xfrm>
          <a:off x="0" y="0"/>
          <a:ext cx="0" cy="0"/>
          <a:chOff x="0" y="0"/>
          <a:chExt cx="0" cy="0"/>
        </a:xfrm>
      </p:grpSpPr>
      <p:sp>
        <p:nvSpPr>
          <p:cNvPr id="2164" name="Google Shape;2164;gcc792d3707_1_6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5" name="Google Shape;2165;gcc792d3707_1_6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Make sure to constantly check in for understanding throughout the lesson to make sure students are keeping up with the content.</a:t>
            </a:r>
            <a:endParaRPr/>
          </a:p>
        </p:txBody>
      </p:sp>
      <p:sp>
        <p:nvSpPr>
          <p:cNvPr id="2166" name="Google Shape;2166;gcc792d3707_1_6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250</a:t>
            </a:fld>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9"/>
        <p:cNvGrpSpPr/>
        <p:nvPr/>
      </p:nvGrpSpPr>
      <p:grpSpPr>
        <a:xfrm>
          <a:off x="0" y="0"/>
          <a:ext cx="0" cy="0"/>
          <a:chOff x="0" y="0"/>
          <a:chExt cx="0" cy="0"/>
        </a:xfrm>
      </p:grpSpPr>
      <p:sp>
        <p:nvSpPr>
          <p:cNvPr id="2170" name="Google Shape;2170;gcc792d3707_1_6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1" name="Google Shape;2171;gcc792d3707_1_6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universe?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 universe is all of space and everything in it including the solar system, stars, planets, moons, etc.]</a:t>
            </a:r>
            <a:endParaRPr/>
          </a:p>
        </p:txBody>
      </p:sp>
      <p:sp>
        <p:nvSpPr>
          <p:cNvPr id="2172" name="Google Shape;2172;gcc792d3707_1_6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251</a:t>
            </a:fld>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cc792d3707_1_6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9" name="Google Shape;2179;gcc792d3707_1_6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planets NOT a universe?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[Planets are NOT a universe because they are only part of what makes up the whole universe.]</a:t>
            </a:r>
            <a:endParaRPr/>
          </a:p>
        </p:txBody>
      </p:sp>
      <p:sp>
        <p:nvSpPr>
          <p:cNvPr id="2180" name="Google Shape;2180;gcc792d3707_1_6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252</a:t>
            </a:fld>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5"/>
        <p:cNvGrpSpPr/>
        <p:nvPr/>
      </p:nvGrpSpPr>
      <p:grpSpPr>
        <a:xfrm>
          <a:off x="0" y="0"/>
          <a:ext cx="0" cy="0"/>
          <a:chOff x="0" y="0"/>
          <a:chExt cx="0" cy="0"/>
        </a:xfrm>
      </p:grpSpPr>
      <p:sp>
        <p:nvSpPr>
          <p:cNvPr id="2186" name="Google Shape;2186;gcc792d3707_1_7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7" name="Google Shape;2187;gcc792d3707_1_7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True/False: We have seen the entire universe.</a:t>
            </a:r>
            <a:endParaRPr/>
          </a:p>
        </p:txBody>
      </p:sp>
      <p:sp>
        <p:nvSpPr>
          <p:cNvPr id="2188" name="Google Shape;2188;gcc792d3707_1_7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253</a:t>
            </a:fld>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dd5e4fa64b_0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5" name="Google Shape;2195;gdd5e4fa64b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True/</a:t>
            </a:r>
            <a:r>
              <a:rPr lang="en-US">
                <a:solidFill>
                  <a:srgbClr val="FF0000"/>
                </a:solidFill>
              </a:rPr>
              <a:t>False</a:t>
            </a:r>
            <a:r>
              <a:rPr lang="en-US"/>
              <a:t>: We have seen the entire universe.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[False - We have only explored about 4% of the universe.]</a:t>
            </a:r>
            <a:endParaRPr/>
          </a:p>
        </p:txBody>
      </p:sp>
      <p:sp>
        <p:nvSpPr>
          <p:cNvPr id="2196" name="Google Shape;2196;gdd5e4fa64b_0_1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254</a:t>
            </a:fld>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1"/>
        <p:cNvGrpSpPr/>
        <p:nvPr/>
      </p:nvGrpSpPr>
      <p:grpSpPr>
        <a:xfrm>
          <a:off x="0" y="0"/>
          <a:ext cx="0" cy="0"/>
          <a:chOff x="0" y="0"/>
          <a:chExt cx="0" cy="0"/>
        </a:xfrm>
      </p:grpSpPr>
      <p:sp>
        <p:nvSpPr>
          <p:cNvPr id="2202" name="Google Shape;2202;gcc792d3707_1_7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3" name="Google Shape;2203;gcc792d3707_1_7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in the universe is a big collection of dust, gas, and billions of stars?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Galaxies are also included in the solar system. A galaxy is just a big collection of dust, gas, and billions of stars. </a:t>
            </a:r>
            <a:endParaRPr/>
          </a:p>
        </p:txBody>
      </p:sp>
      <p:sp>
        <p:nvSpPr>
          <p:cNvPr id="2204" name="Google Shape;2204;gcc792d3707_1_7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255</a:t>
            </a:fld>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0"/>
        <p:cNvGrpSpPr/>
        <p:nvPr/>
      </p:nvGrpSpPr>
      <p:grpSpPr>
        <a:xfrm>
          <a:off x="0" y="0"/>
          <a:ext cx="0" cy="0"/>
          <a:chOff x="0" y="0"/>
          <a:chExt cx="0" cy="0"/>
        </a:xfrm>
      </p:grpSpPr>
      <p:sp>
        <p:nvSpPr>
          <p:cNvPr id="2211" name="Google Shape;2211;gdd5e4fa64b_0_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2" name="Google Shape;2212;gdd5e4fa64b_0_1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in the universe is a big collection of dust, gas, and billions of stars?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galaxy is just a big collection of dust, gas, and billions of stars.] </a:t>
            </a:r>
            <a:endParaRPr/>
          </a:p>
        </p:txBody>
      </p:sp>
      <p:sp>
        <p:nvSpPr>
          <p:cNvPr id="2213" name="Google Shape;2213;gdd5e4fa64b_0_1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256</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9"/>
        <p:cNvGrpSpPr/>
        <p:nvPr/>
      </p:nvGrpSpPr>
      <p:grpSpPr>
        <a:xfrm>
          <a:off x="0" y="0"/>
          <a:ext cx="0" cy="0"/>
          <a:chOff x="0" y="0"/>
          <a:chExt cx="0" cy="0"/>
        </a:xfrm>
      </p:grpSpPr>
      <p:sp>
        <p:nvSpPr>
          <p:cNvPr id="2220" name="Google Shape;2220;gcc792d3707_1_7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1" name="Google Shape;2221;gcc792d3707_1_7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are planets NOT a universe?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[Planets are NOT a universe because they are only part of what makes up the whole universe.]</a:t>
            </a:r>
            <a:endParaRPr/>
          </a:p>
        </p:txBody>
      </p:sp>
      <p:sp>
        <p:nvSpPr>
          <p:cNvPr id="2222" name="Google Shape;2222;gcc792d3707_1_7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257</a:t>
            </a:fld>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cc792d3707_1_7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9" name="Google Shape;2229;gcc792d3707_1_7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2230" name="Google Shape;2230;gcc792d3707_1_7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258</a:t>
            </a:fld>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4"/>
        <p:cNvGrpSpPr/>
        <p:nvPr/>
      </p:nvGrpSpPr>
      <p:grpSpPr>
        <a:xfrm>
          <a:off x="0" y="0"/>
          <a:ext cx="0" cy="0"/>
          <a:chOff x="0" y="0"/>
          <a:chExt cx="0" cy="0"/>
        </a:xfrm>
      </p:grpSpPr>
      <p:sp>
        <p:nvSpPr>
          <p:cNvPr id="2235" name="Google Shape;2235;gcc792d3707_1_7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6" name="Google Shape;2236;gcc792d3707_1_7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universe is all of space and everything in it including the solar system, stars, planets, moons, etc. </a:t>
            </a:r>
            <a:endParaRPr/>
          </a:p>
        </p:txBody>
      </p:sp>
      <p:sp>
        <p:nvSpPr>
          <p:cNvPr id="2237" name="Google Shape;2237;gcc792d3707_1_7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259</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d98f63928b_0_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gd98f63928b_0_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System means a whole made of several parts.</a:t>
            </a:r>
            <a:endParaRPr/>
          </a:p>
        </p:txBody>
      </p:sp>
      <p:sp>
        <p:nvSpPr>
          <p:cNvPr id="298" name="Google Shape;298;gd98f63928b_0_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cc792d3707_1_7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4" name="Google Shape;2244;gcc792d3707_1_7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Galaxies are also included in the solar system. A galaxy is just a big collection of dust, gas, and billions of stars. </a:t>
            </a:r>
            <a:endParaRPr/>
          </a:p>
        </p:txBody>
      </p:sp>
      <p:sp>
        <p:nvSpPr>
          <p:cNvPr id="2245" name="Google Shape;2245;gcc792d3707_1_7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260</a:t>
            </a:fld>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9"/>
        <p:cNvGrpSpPr/>
        <p:nvPr/>
      </p:nvGrpSpPr>
      <p:grpSpPr>
        <a:xfrm>
          <a:off x="0" y="0"/>
          <a:ext cx="0" cy="0"/>
          <a:chOff x="0" y="0"/>
          <a:chExt cx="0" cy="0"/>
        </a:xfrm>
      </p:grpSpPr>
      <p:sp>
        <p:nvSpPr>
          <p:cNvPr id="2250" name="Google Shape;2250;gcc792d3707_1_7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1" name="Google Shape;2251;gcc792d3707_1_7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a:t>
            </a:r>
            <a:endParaRPr b="1"/>
          </a:p>
        </p:txBody>
      </p:sp>
      <p:sp>
        <p:nvSpPr>
          <p:cNvPr id="2252" name="Google Shape;2252;gcc792d3707_1_7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261</a:t>
            </a:fld>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7"/>
        <p:cNvGrpSpPr/>
        <p:nvPr/>
      </p:nvGrpSpPr>
      <p:grpSpPr>
        <a:xfrm>
          <a:off x="0" y="0"/>
          <a:ext cx="0" cy="0"/>
          <a:chOff x="0" y="0"/>
          <a:chExt cx="0" cy="0"/>
        </a:xfrm>
      </p:grpSpPr>
      <p:sp>
        <p:nvSpPr>
          <p:cNvPr id="2258" name="Google Shape;2258;gcc792d3707_1_7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9" name="Google Shape;2259;gcc792d3707_1_7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2260" name="Google Shape;2260;gcc792d3707_1_7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262</a:t>
            </a:fld>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d98f63928b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d98f63928b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when you put it all together, you get the definition: a whole made of several parts focused on the sun.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Once you break down the word parts it is great to see you put it all back together again and review one more time for the students.</a:t>
            </a:r>
            <a:endParaRPr/>
          </a:p>
        </p:txBody>
      </p:sp>
      <p:sp>
        <p:nvSpPr>
          <p:cNvPr id="308" name="Google Shape;308;gd98f63928b_0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d98f63928b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gd98f63928b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As you break down the vocab term into parts take a second and confirm student understanding before moving on.</a:t>
            </a:r>
            <a:endParaRPr/>
          </a:p>
        </p:txBody>
      </p:sp>
      <p:sp>
        <p:nvSpPr>
          <p:cNvPr id="319" name="Google Shape;319;gd98f63928b_0_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d98f63928b_0_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gd98f63928b_0_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solar mean?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[Solar means sun.]</a:t>
            </a:r>
            <a:endParaRPr/>
          </a:p>
        </p:txBody>
      </p:sp>
      <p:sp>
        <p:nvSpPr>
          <p:cNvPr id="325" name="Google Shape;325;gd98f63928b_0_1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characteristics of the universe and a solar system?</a:t>
            </a: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d98f63928b_0_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gd98f63928b_0_1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does system mean?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[System means a whole made of several parts.]</a:t>
            </a:r>
            <a:endParaRPr/>
          </a:p>
        </p:txBody>
      </p:sp>
      <p:sp>
        <p:nvSpPr>
          <p:cNvPr id="335" name="Google Shape;335;gd98f63928b_0_1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d98f63928b_0_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d98f63928b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3600"/>
              <a:buNone/>
            </a:pPr>
            <a:r>
              <a:rPr lang="en-US"/>
              <a:t>How can we use the word parts of solar system to help us remember the definition of the term?</a:t>
            </a:r>
            <a:endParaRPr/>
          </a:p>
          <a:p>
            <a:pPr marL="0" lvl="0" indent="0" algn="l" rtl="0">
              <a:spcBef>
                <a:spcPts val="0"/>
              </a:spcBef>
              <a:spcAft>
                <a:spcPts val="0"/>
              </a:spcAft>
              <a:buSzPts val="3600"/>
              <a:buNone/>
            </a:pPr>
            <a:endParaRPr/>
          </a:p>
          <a:p>
            <a:pPr marL="0" lvl="0" indent="0" algn="l" rtl="0">
              <a:spcBef>
                <a:spcPts val="0"/>
              </a:spcBef>
              <a:spcAft>
                <a:spcPts val="0"/>
              </a:spcAft>
              <a:buSzPts val="3600"/>
              <a:buNone/>
            </a:pPr>
            <a:r>
              <a:rPr lang="en-US"/>
              <a:t>[When you put it all together, you get the definition: a whole made of several parts focused on the sun.]</a:t>
            </a:r>
            <a:endParaRPr/>
          </a:p>
        </p:txBody>
      </p:sp>
      <p:sp>
        <p:nvSpPr>
          <p:cNvPr id="345" name="Google Shape;345;gd98f63928b_0_1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a:p>
        </p:txBody>
      </p:sp>
      <p:sp>
        <p:nvSpPr>
          <p:cNvPr id="355" name="Google Shape;3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of those other bodies in the solar 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[M</a:t>
            </a:r>
            <a:r>
              <a:rPr lang="en-US"/>
              <a:t>oons, meteors, asteroids, and comets, etc.]</a:t>
            </a:r>
            <a:endParaRPr sz="1200"/>
          </a:p>
          <a:p>
            <a:pPr marL="0" lvl="0" indent="0" algn="l" rtl="0">
              <a:lnSpc>
                <a:spcPct val="100000"/>
              </a:lnSpc>
              <a:spcBef>
                <a:spcPts val="0"/>
              </a:spcBef>
              <a:spcAft>
                <a:spcPts val="0"/>
              </a:spcAft>
              <a:buSzPts val="1400"/>
              <a:buNone/>
            </a:pPr>
            <a:endParaRPr b="0"/>
          </a:p>
        </p:txBody>
      </p:sp>
      <p:sp>
        <p:nvSpPr>
          <p:cNvPr id="363" name="Google Shape;363;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Repeating important information is a great way to draw students' attention to key content.</a:t>
            </a:r>
            <a:endParaRPr/>
          </a:p>
        </p:txBody>
      </p:sp>
      <p:sp>
        <p:nvSpPr>
          <p:cNvPr id="371" name="Google Shape;37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378" name="Google Shape;378;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consists of the sun, moon, Earth, other planets, and their moons, meteors, asteroids, and comets.</a:t>
            </a:r>
            <a:endParaRPr/>
          </a:p>
        </p:txBody>
      </p:sp>
      <p:sp>
        <p:nvSpPr>
          <p:cNvPr id="386" name="Google Shape;38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2" name="Google Shape;39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Click the link above to explore our solar system and learn more about the different components. </a:t>
            </a:r>
            <a:endParaRPr/>
          </a:p>
        </p:txBody>
      </p:sp>
      <p:sp>
        <p:nvSpPr>
          <p:cNvPr id="393" name="Google Shape;39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cc792d3707_1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gcc792d3707_1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404" name="Google Shape;404;gcc792d3707_1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412" name="Google Shape;412;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dd5e4fa64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dd5e4fa64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start our lesson, let’s activate our background knowledge about the solar system. </a:t>
            </a:r>
            <a:endParaRPr/>
          </a:p>
        </p:txBody>
      </p:sp>
      <p:sp>
        <p:nvSpPr>
          <p:cNvPr id="134" name="Google Shape;134;gdd5e4fa64b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27" name="Google Shape;42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we’re going to learn about planets.</a:t>
            </a:r>
            <a:endParaRPr/>
          </a:p>
        </p:txBody>
      </p:sp>
      <p:sp>
        <p:nvSpPr>
          <p:cNvPr id="457" name="Google Shape;45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start, let’s think about our “big question”: </a:t>
            </a:r>
            <a:r>
              <a:rPr lang="en-US" b="1"/>
              <a:t>What are the characteristics of a solar system?</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466" name="Google Shape;466;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 information that is relevant to the new term.</a:t>
            </a:r>
            <a:endParaRPr/>
          </a:p>
        </p:txBody>
      </p:sp>
      <p:sp>
        <p:nvSpPr>
          <p:cNvPr id="474" name="Google Shape;474;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p:txBody>
      </p:sp>
      <p:sp>
        <p:nvSpPr>
          <p:cNvPr id="480" name="Google Shape;480;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consists of the sun, moon, Earth, other planets, and their moons, meteors, asteroids, and comets.</a:t>
            </a:r>
            <a:endParaRPr/>
          </a:p>
        </p:txBody>
      </p:sp>
      <p:sp>
        <p:nvSpPr>
          <p:cNvPr id="488" name="Google Shape;488;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95" name="Google Shape;495;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a:p>
        </p:txBody>
      </p:sp>
      <p:sp>
        <p:nvSpPr>
          <p:cNvPr id="501" name="Google Shape;501;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b6872ac8b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gb6872ac8b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does the solar system consist of?</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The solar system consists of the sun, moon, Earth, other planets, and their moons, meteors, asteroids, and comets.]</a:t>
            </a:r>
            <a:endParaRPr/>
          </a:p>
        </p:txBody>
      </p:sp>
      <p:sp>
        <p:nvSpPr>
          <p:cNvPr id="509" name="Google Shape;509;gb6872ac8b7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dd5e4fa64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dd5e4fa64b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 you think of when you think of the solar system?</a:t>
            </a:r>
            <a:endParaRPr/>
          </a:p>
        </p:txBody>
      </p:sp>
      <p:sp>
        <p:nvSpPr>
          <p:cNvPr id="140" name="Google Shape;140;gdd5e4fa64b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6" name="Google Shape;516;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planet.</a:t>
            </a:r>
            <a:endParaRPr/>
          </a:p>
        </p:txBody>
      </p:sp>
      <p:sp>
        <p:nvSpPr>
          <p:cNvPr id="517" name="Google Shape;517;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525" name="Google Shape;525;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34" name="Google Shape;53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9" name="Google Shape;53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A planet is a body or object in space that revolves around a star and has a spherical shape.]</a:t>
            </a:r>
            <a:endParaRPr/>
          </a:p>
        </p:txBody>
      </p:sp>
      <p:sp>
        <p:nvSpPr>
          <p:cNvPr id="540" name="Google Shape;540;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Google Shape;54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548" name="Google Shape;54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4" name="Google Shape;554;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solar system has 8 planets. The distance between planets and sizes of the planets vary greatly.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tend to be divided into two groups: inner planets and outer planets. Let’s take a look.</a:t>
            </a:r>
            <a:endParaRPr/>
          </a:p>
          <a:p>
            <a:pPr marL="0" lvl="0" indent="0" algn="l" rtl="0">
              <a:lnSpc>
                <a:spcPct val="100000"/>
              </a:lnSpc>
              <a:spcBef>
                <a:spcPts val="0"/>
              </a:spcBef>
              <a:spcAft>
                <a:spcPts val="0"/>
              </a:spcAft>
              <a:buSzPts val="1400"/>
              <a:buNone/>
            </a:pPr>
            <a:endParaRPr/>
          </a:p>
        </p:txBody>
      </p:sp>
      <p:sp>
        <p:nvSpPr>
          <p:cNvPr id="555" name="Google Shape;555;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dd5e4fa64b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gdd5e4fa64b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inner planets are the first four planets in our system, closest to the sun. Mercury, Venus, Earth, and Mars are the inner planets.</a:t>
            </a:r>
            <a:endParaRPr/>
          </a:p>
        </p:txBody>
      </p:sp>
      <p:sp>
        <p:nvSpPr>
          <p:cNvPr id="562" name="Google Shape;562;gdd5e4fa64b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dd5e4fa64b_0_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gdd5e4fa64b_0_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planets are grouped together because they are closer to the sun, and because they are relatively small in size and have rocky surfaces. </a:t>
            </a:r>
            <a:endParaRPr/>
          </a:p>
        </p:txBody>
      </p:sp>
      <p:sp>
        <p:nvSpPr>
          <p:cNvPr id="570" name="Google Shape;570;gdd5e4fa64b_0_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dd5e4fa64b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gdd5e4fa64b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 planets are the last four planets in our solar system, farthest away from the sun. Jupiter, Saturn, Uranus, and Neptune are the outer planets. </a:t>
            </a:r>
            <a:endParaRPr/>
          </a:p>
        </p:txBody>
      </p:sp>
      <p:sp>
        <p:nvSpPr>
          <p:cNvPr id="577" name="Google Shape;577;gdd5e4fa64b_0_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dd5e4fa64b_0_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4" name="Google Shape;584;gdd5e4fa64b_0_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planets are grouped together because they are farther away from the sun, and because they are relatively large in size and are made up of mostly gases. </a:t>
            </a:r>
            <a:endParaRPr/>
          </a:p>
        </p:txBody>
      </p:sp>
      <p:sp>
        <p:nvSpPr>
          <p:cNvPr id="585" name="Google Shape;585;gdd5e4fa64b_0_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the solar system.</a:t>
            </a:r>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92" name="Google Shape;592;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cc792d3707_1_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7" name="Google Shape;597;gcc792d3707_1_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A planet is a body or object in space that revolves around a star and has a spherical shape.]</a:t>
            </a:r>
            <a:endParaRPr/>
          </a:p>
        </p:txBody>
      </p:sp>
      <p:sp>
        <p:nvSpPr>
          <p:cNvPr id="598" name="Google Shape;598;gcc792d3707_1_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5" name="Google Shape;605;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True/False: </a:t>
            </a:r>
            <a:r>
              <a:rPr lang="en-US" sz="1200"/>
              <a:t>The sun revolves around the planets. </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606" name="Google Shape;606;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dd5e4fa64b_0_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gdd5e4fa64b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True/</a:t>
            </a:r>
            <a:r>
              <a:rPr lang="en-US">
                <a:solidFill>
                  <a:srgbClr val="FF0000"/>
                </a:solidFill>
              </a:rPr>
              <a:t>False</a:t>
            </a:r>
            <a:r>
              <a:rPr lang="en-US"/>
              <a:t>: </a:t>
            </a:r>
            <a:r>
              <a:rPr lang="en-US" sz="1200"/>
              <a:t>The sun revolves around the planets.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[False - The planets revolve around the sun.]</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614" name="Google Shape;614;gdd5e4fa64b_0_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dd5e4fa64b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gdd5e4fa64b_0_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inner planets and what are their common</a:t>
            </a:r>
            <a:r>
              <a:rPr lang="en-US" sz="1200"/>
              <a:t> characteristics?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inner planets are the first four planets in our system, closest to the sun. Mercury, Venus, Earth, and Mars are the inner planets.</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These planets are grouped together because they are closer to the sun, and because they are relatively small in size and have rocky surfaces.]</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622" name="Google Shape;622;gdd5e4fa64b_0_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dd5e4fa64b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gdd5e4fa64b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are the outer planets and what are their common</a:t>
            </a:r>
            <a:r>
              <a:rPr lang="en-US" sz="1200"/>
              <a:t> characteristics?</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outer planets are the last four planets in our solar system, farthest away from the sun. Jupiter, Saturn, Uranus, and Neptune are the outer planets.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These planets are grouped together because they are farther away from the sun, and because they are relatively large in size and are made up of mostly gases.]</a:t>
            </a:r>
            <a:endParaRPr/>
          </a:p>
        </p:txBody>
      </p:sp>
      <p:sp>
        <p:nvSpPr>
          <p:cNvPr id="630" name="Google Shape;630;gdd5e4fa64b_0_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7" name="Google Shape;63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a:t>
            </a:r>
            <a:r>
              <a:rPr lang="en-US" b="1"/>
              <a:t> </a:t>
            </a:r>
            <a:r>
              <a:rPr lang="en-US"/>
              <a:t>of </a:t>
            </a:r>
            <a:r>
              <a:rPr lang="en-US" b="1"/>
              <a:t>planets</a:t>
            </a:r>
            <a:r>
              <a:rPr lang="en-US" b="0"/>
              <a:t>.  </a:t>
            </a:r>
            <a:endParaRPr b="0"/>
          </a:p>
        </p:txBody>
      </p:sp>
      <p:sp>
        <p:nvSpPr>
          <p:cNvPr id="638" name="Google Shape;63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4" name="Google Shape;644;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Saturn is an example of a planet because it is a body in space that revolves around a star (sun) and has a spherical shape.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Saturn is an outer planet. The rings are not solid. You cannot stand on Saturn because it is mostly made of gas. Because of this, Saturn could float in water - even though it is so huge. </a:t>
            </a:r>
            <a:endParaRPr/>
          </a:p>
        </p:txBody>
      </p:sp>
      <p:sp>
        <p:nvSpPr>
          <p:cNvPr id="645" name="Google Shape;645;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a planet because it is also a body in space that revolves around a star (sun) and has a spherical shape.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Earth is one of the inner planets. Its surface has mountains, valleys, canyons, plains, and more. Most of the surface is water. </a:t>
            </a:r>
            <a:endParaRPr/>
          </a:p>
          <a:p>
            <a:pPr marL="0" lvl="0" indent="0" algn="l" rtl="0">
              <a:lnSpc>
                <a:spcPct val="100000"/>
              </a:lnSpc>
              <a:spcBef>
                <a:spcPts val="0"/>
              </a:spcBef>
              <a:spcAft>
                <a:spcPts val="0"/>
              </a:spcAft>
              <a:buSzPts val="1400"/>
              <a:buNone/>
            </a:pPr>
            <a:endParaRPr/>
          </a:p>
        </p:txBody>
      </p:sp>
      <p:sp>
        <p:nvSpPr>
          <p:cNvPr id="653" name="Google Shape;653;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Venus is a planet because it is also a body in space that revolves around a star (sun) and has a spherical shape.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Venus is one of the inner planets. Its crust is mostly basalt (rocky) and it is the hottest planet in the solar system, as it is closest to the sun.</a:t>
            </a:r>
            <a:endParaRPr/>
          </a:p>
        </p:txBody>
      </p:sp>
      <p:sp>
        <p:nvSpPr>
          <p:cNvPr id="661" name="Google Shape;661;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solar system is the sun with all the planets and other bodies that revolve around it.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Using clear language can take make formal more complicated definitions a little easier for students to understand.</a:t>
            </a:r>
            <a:endParaRPr/>
          </a:p>
        </p:txBody>
      </p:sp>
      <p:sp>
        <p:nvSpPr>
          <p:cNvPr id="156" name="Google Shape;15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8" name="Google Shape;668;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Mars is a planet because it is also a body in space that revolves around a star (sun) and has a spherical shape.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Mars is one of the inner planets. Its surface is rocky - it has canyons, volcanoes, and craters. Red dust covers most of the surface. </a:t>
            </a:r>
            <a:endParaRPr/>
          </a:p>
        </p:txBody>
      </p:sp>
      <p:sp>
        <p:nvSpPr>
          <p:cNvPr id="669" name="Google Shape;669;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6" name="Google Shape;676;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Jupiter is a planet because it is also a body in space that revolves around a star (sun) and has a spherical shape.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Jupiter is an outer planet. It is large and has a low density. The atmosphere in Jupiter is very opaque. </a:t>
            </a:r>
            <a:endParaRPr/>
          </a:p>
        </p:txBody>
      </p:sp>
      <p:sp>
        <p:nvSpPr>
          <p:cNvPr id="677" name="Google Shape;677;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Mercury is a planet because it is also a body in space that revolves around a star (sun) and has a spherical shape.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Mercury is one of the inner planets. It has a solid surface with many craters. </a:t>
            </a:r>
            <a:endParaRPr/>
          </a:p>
        </p:txBody>
      </p:sp>
      <p:sp>
        <p:nvSpPr>
          <p:cNvPr id="685" name="Google Shape;685;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Uranus is a planet because it is also a body in space that revolves around a star (sun) and has a spherical shape.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Uranus is an outer planet. Its color is because of the methane in its hydrogen-helium atmosphere. Uranus is made up of mostly ice due to a mixture of water, ammonia, and methane.</a:t>
            </a:r>
            <a:endParaRPr/>
          </a:p>
        </p:txBody>
      </p:sp>
      <p:sp>
        <p:nvSpPr>
          <p:cNvPr id="693" name="Google Shape;693;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Neptune is a planet because it is also a body in space that revolves around a star (sun) and has a spherical shape.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Neptune is an outer planet. It has very similar characteristics to Uranus. </a:t>
            </a:r>
            <a:endParaRPr/>
          </a:p>
        </p:txBody>
      </p:sp>
      <p:sp>
        <p:nvSpPr>
          <p:cNvPr id="701" name="Google Shape;701;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a non-example of </a:t>
            </a:r>
            <a:r>
              <a:rPr lang="en-US" b="0"/>
              <a:t>a </a:t>
            </a:r>
            <a:r>
              <a:rPr lang="en-US" b="1"/>
              <a:t>planet</a:t>
            </a:r>
            <a:r>
              <a:rPr lang="en-US" b="0"/>
              <a:t>. </a:t>
            </a:r>
            <a:endParaRPr b="0"/>
          </a:p>
          <a:p>
            <a:pPr marL="0" lvl="0" indent="0" algn="l" rtl="0">
              <a:lnSpc>
                <a:spcPct val="100000"/>
              </a:lnSpc>
              <a:spcBef>
                <a:spcPts val="0"/>
              </a:spcBef>
              <a:spcAft>
                <a:spcPts val="0"/>
              </a:spcAft>
              <a:buSzPts val="1400"/>
              <a:buNone/>
            </a:pPr>
            <a:endParaRPr/>
          </a:p>
        </p:txBody>
      </p:sp>
      <p:sp>
        <p:nvSpPr>
          <p:cNvPr id="709" name="Google Shape;709;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moon is not a planet because it does not revolve around stars. The moon revolves around planets. Earth has one moon but other planets have moon(s) too.   </a:t>
            </a:r>
            <a:endParaRPr/>
          </a:p>
          <a:p>
            <a:pPr marL="0" lvl="0" indent="0" algn="l" rtl="0">
              <a:lnSpc>
                <a:spcPct val="100000"/>
              </a:lnSpc>
              <a:spcBef>
                <a:spcPts val="0"/>
              </a:spcBef>
              <a:spcAft>
                <a:spcPts val="0"/>
              </a:spcAft>
              <a:buSzPts val="1400"/>
              <a:buNone/>
            </a:pPr>
            <a:endParaRPr/>
          </a:p>
        </p:txBody>
      </p:sp>
      <p:sp>
        <p:nvSpPr>
          <p:cNvPr id="716" name="Google Shape;71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3" name="Google Shape;723;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24" name="Google Shape;724;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cc792d3707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9" name="Google Shape;729;gcc792d3707_1_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planet?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A planet is a body or object in space that revolves around a star and has a spherical shape.]</a:t>
            </a:r>
            <a:endParaRPr/>
          </a:p>
        </p:txBody>
      </p:sp>
      <p:sp>
        <p:nvSpPr>
          <p:cNvPr id="730" name="Google Shape;730;gcc792d3707_1_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examples of planets?</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738" name="Google Shape;738;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65" name="Google Shape;16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cc792d3707_1_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gcc792d3707_1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the moon NOT a planet?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moon is not a planet because it does not revolve around stars. The moon revolves around planets. Earth has one moon but other planets have moon(s) too.]</a:t>
            </a:r>
            <a:endParaRPr/>
          </a:p>
          <a:p>
            <a:pPr marL="0" lvl="0" indent="0" algn="l" rtl="0">
              <a:lnSpc>
                <a:spcPct val="100000"/>
              </a:lnSpc>
              <a:spcBef>
                <a:spcPts val="0"/>
              </a:spcBef>
              <a:spcAft>
                <a:spcPts val="0"/>
              </a:spcAft>
              <a:buSzPts val="1400"/>
              <a:buNone/>
            </a:pPr>
            <a:endParaRPr/>
          </a:p>
        </p:txBody>
      </p:sp>
      <p:sp>
        <p:nvSpPr>
          <p:cNvPr id="746" name="Google Shape;746;gcc792d3707_1_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t>
            </a:r>
            <a:r>
              <a:rPr lang="en-US"/>
              <a:t>is another non-example of a planet?</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754" name="Google Shape;754;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Planets revolve around a _______. </a:t>
            </a:r>
            <a:endParaRPr/>
          </a:p>
          <a:p>
            <a:pPr marL="0" lvl="0" indent="0" algn="l" rtl="0">
              <a:lnSpc>
                <a:spcPct val="100000"/>
              </a:lnSpc>
              <a:spcBef>
                <a:spcPts val="0"/>
              </a:spcBef>
              <a:spcAft>
                <a:spcPts val="0"/>
              </a:spcAft>
              <a:buSzPts val="1400"/>
              <a:buNone/>
            </a:pPr>
            <a:endParaRPr b="0"/>
          </a:p>
        </p:txBody>
      </p:sp>
      <p:sp>
        <p:nvSpPr>
          <p:cNvPr id="763" name="Google Shape;763;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gdd5e4fa64b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gdd5e4fa64b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Planets revolve around a _______.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[Star]</a:t>
            </a:r>
            <a:endParaRPr/>
          </a:p>
          <a:p>
            <a:pPr marL="0" lvl="0" indent="0" algn="l" rtl="0">
              <a:lnSpc>
                <a:spcPct val="100000"/>
              </a:lnSpc>
              <a:spcBef>
                <a:spcPts val="0"/>
              </a:spcBef>
              <a:spcAft>
                <a:spcPts val="0"/>
              </a:spcAft>
              <a:buSzPts val="1400"/>
              <a:buNone/>
            </a:pPr>
            <a:endParaRPr b="0"/>
          </a:p>
        </p:txBody>
      </p:sp>
      <p:sp>
        <p:nvSpPr>
          <p:cNvPr id="772" name="Google Shape;772;gdd5e4fa64b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0" name="Google Shape;780;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All of the following are planets in our solar system except which one? </a:t>
            </a:r>
            <a:endParaRPr b="0"/>
          </a:p>
        </p:txBody>
      </p:sp>
      <p:sp>
        <p:nvSpPr>
          <p:cNvPr id="781" name="Google Shape;781;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dd5e4fa64b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gdd5e4fa64b_0_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All of the following are planets in our solar system except which one?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[Ganymede]</a:t>
            </a:r>
            <a:endParaRPr/>
          </a:p>
        </p:txBody>
      </p:sp>
      <p:sp>
        <p:nvSpPr>
          <p:cNvPr id="790" name="Google Shape;790;gdd5e4fa64b_0_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8" name="Google Shape;79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99" name="Google Shape;799;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5" name="Google Shape;805;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t>
            </a:r>
            <a:endParaRPr/>
          </a:p>
        </p:txBody>
      </p:sp>
      <p:sp>
        <p:nvSpPr>
          <p:cNvPr id="806" name="Google Shape;806;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solar system has 8 planets. </a:t>
            </a:r>
            <a:endParaRPr/>
          </a:p>
        </p:txBody>
      </p:sp>
      <p:sp>
        <p:nvSpPr>
          <p:cNvPr id="814" name="Google Shape;814;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dd5e4fa64b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0" name="Google Shape;820;gdd5e4fa64b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inner planets are the first four planets in our system, closest to the sun. Mercury, Venus, Earth, and Mars are the inner planets.</a:t>
            </a:r>
            <a:endParaRPr/>
          </a:p>
        </p:txBody>
      </p:sp>
      <p:sp>
        <p:nvSpPr>
          <p:cNvPr id="821" name="Google Shape;821;gdd5e4fa64b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The solar system is the sun with all the planets and other bodies that revolve around it.]</a:t>
            </a:r>
            <a:endParaRPr/>
          </a:p>
        </p:txBody>
      </p:sp>
      <p:sp>
        <p:nvSpPr>
          <p:cNvPr id="171" name="Google Shape;17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gdd5e4fa64b_0_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8" name="Google Shape;828;gdd5e4fa64b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outer planets are the last four planets in our solar system, farthest away from the sun. Jupiter, Saturn, Uranus, and Neptune are the outer planets. </a:t>
            </a:r>
            <a:endParaRPr/>
          </a:p>
        </p:txBody>
      </p:sp>
      <p:sp>
        <p:nvSpPr>
          <p:cNvPr id="829" name="Google Shape;829;gdd5e4fa64b_0_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b6872ac8b7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6" name="Google Shape;836;gb6872ac8b7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Click the link above to explore our solar system and learn more about the different components. </a:t>
            </a:r>
            <a:endParaRPr/>
          </a:p>
        </p:txBody>
      </p:sp>
      <p:sp>
        <p:nvSpPr>
          <p:cNvPr id="837" name="Google Shape;837;gb6872ac8b7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b6872ac8b7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b6872ac8b7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Click the link above to compare two planets, Earth and Venus, in terms of their rotation and revolution around the sun.</a:t>
            </a:r>
            <a:endParaRPr/>
          </a:p>
        </p:txBody>
      </p:sp>
      <p:sp>
        <p:nvSpPr>
          <p:cNvPr id="848" name="Google Shape;848;gb6872ac8b7_0_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b6872ac8b7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gb6872ac8b7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Click the link above to </a:t>
            </a:r>
            <a:r>
              <a:rPr lang="en-US">
                <a:highlight>
                  <a:srgbClr val="FFFFFF"/>
                </a:highlight>
              </a:rPr>
              <a:t>investigate the relative size and distance of the planets in our solar system.</a:t>
            </a:r>
            <a:endParaRPr/>
          </a:p>
          <a:p>
            <a:pPr marL="0" lvl="0" indent="0" algn="l" rtl="0">
              <a:spcBef>
                <a:spcPts val="0"/>
              </a:spcBef>
              <a:spcAft>
                <a:spcPts val="0"/>
              </a:spcAft>
              <a:buSzPts val="1800"/>
              <a:buNone/>
            </a:pPr>
            <a:endParaRPr/>
          </a:p>
        </p:txBody>
      </p:sp>
      <p:sp>
        <p:nvSpPr>
          <p:cNvPr id="859" name="Google Shape;859;gb6872ac8b7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cc792d3707_1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gcc792d3707_1_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US" b="1"/>
              <a:t>Explicit cue to revisit the big question at the end of the lesson:  </a:t>
            </a:r>
            <a:r>
              <a:rPr lang="en-US"/>
              <a:t>Okay everyone.  Now that we’ve learned the term, let’s reflect once more on our big question.  Was there anything that we predicted earlier that was correct or incorrect? Do you have any new hypotheses to share? </a:t>
            </a:r>
            <a:endParaRPr/>
          </a:p>
        </p:txBody>
      </p:sp>
      <p:sp>
        <p:nvSpPr>
          <p:cNvPr id="870" name="Google Shape;870;gcc792d3707_1_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878" name="Google Shape;878;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93" name="Google Shape;893;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2" name="Google Shape;922;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we’ll be learning about moons.</a:t>
            </a:r>
            <a:endParaRPr/>
          </a:p>
        </p:txBody>
      </p:sp>
      <p:sp>
        <p:nvSpPr>
          <p:cNvPr id="923" name="Google Shape;923;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start, let’s think about our “big question” again: </a:t>
            </a:r>
            <a:r>
              <a:rPr lang="en-US" b="1"/>
              <a:t>What are the characteristics of the universe and a solar system?</a:t>
            </a:r>
            <a:endParaRPr b="1"/>
          </a:p>
          <a:p>
            <a:pPr marL="0" lvl="0" indent="0" algn="l" rtl="0">
              <a:lnSpc>
                <a:spcPct val="100000"/>
              </a:lnSpc>
              <a:spcBef>
                <a:spcPts val="0"/>
              </a:spcBef>
              <a:spcAft>
                <a:spcPts val="0"/>
              </a:spcAft>
              <a:buSzPts val="1400"/>
              <a:buNone/>
            </a:pPr>
            <a:endParaRPr b="1"/>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932" name="Google Shape;932;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0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06"/>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2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07"/>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07"/>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2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9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9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19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1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20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2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20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1" name="Google Shape;41;p2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0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0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20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20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20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2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0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0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20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2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0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05"/>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0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2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9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0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7.xml"/><Relationship Id="rId1" Type="http://schemas.openxmlformats.org/officeDocument/2006/relationships/slideLayout" Target="../slideLayouts/slideLayout1.xml"/><Relationship Id="rId5" Type="http://schemas.openxmlformats.org/officeDocument/2006/relationships/image" Target="../media/image44.jpg"/><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1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49.jpg"/></Relationships>
</file>

<file path=ppt/slides/_rels/slide1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50.jpg"/></Relationships>
</file>

<file path=ppt/slides/_rels/slide1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6.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1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7.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9.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8.png"/></Relationships>
</file>

<file path=ppt/slides/_rels/slide1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6.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1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1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4.xml.rels><?xml version="1.0" encoding="UTF-8" standalone="yes"?>
<Relationships xmlns="http://schemas.openxmlformats.org/package/2006/relationships"><Relationship Id="rId3" Type="http://schemas.openxmlformats.org/officeDocument/2006/relationships/hyperlink" Target="https://solarsystem.nasa.gov/moons/earths-moon/overview/" TargetMode="External"/><Relationship Id="rId7" Type="http://schemas.openxmlformats.org/officeDocument/2006/relationships/image" Target="../media/image47.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s://spaceplace.nasa.gov/search/moon/" TargetMode="External"/><Relationship Id="rId4" Type="http://schemas.openxmlformats.org/officeDocument/2006/relationships/image" Target="../media/image25.png"/></Relationships>
</file>

<file path=ppt/slides/_rels/slide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3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3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3.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4.jpg"/><Relationship Id="rId4" Type="http://schemas.openxmlformats.org/officeDocument/2006/relationships/image" Target="../media/image32.jpg"/></Relationships>
</file>

<file path=ppt/slides/_rels/slide1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9.xml"/><Relationship Id="rId1" Type="http://schemas.openxmlformats.org/officeDocument/2006/relationships/slideLayout" Target="../slideLayouts/slideLayout1.xml"/><Relationship Id="rId5" Type="http://schemas.openxmlformats.org/officeDocument/2006/relationships/image" Target="../media/image53.jp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5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3.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1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7.png"/></Relationships>
</file>

<file path=ppt/slides/_rels/slide1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7.png"/></Relationships>
</file>

<file path=ppt/slides/_rels/slide1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0.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8.png"/></Relationships>
</file>

<file path=ppt/slides/_rels/slide1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2.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6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4.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6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7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7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hyperlink" Target="https://www.youtube.com/watch?v=bU1QPtOZQZU&amp;ab_channel=AnselmoLaManna"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8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4.jpg"/><Relationship Id="rId4" Type="http://schemas.openxmlformats.org/officeDocument/2006/relationships/image" Target="../media/image32.jpg"/></Relationships>
</file>

<file path=ppt/slides/_rels/slide18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1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8.xml"/><Relationship Id="rId1" Type="http://schemas.openxmlformats.org/officeDocument/2006/relationships/slideLayout" Target="../slideLayouts/slideLayout1.xml"/><Relationship Id="rId5" Type="http://schemas.openxmlformats.org/officeDocument/2006/relationships/image" Target="../media/image52.jpg"/><Relationship Id="rId4" Type="http://schemas.openxmlformats.org/officeDocument/2006/relationships/image" Target="../media/image9.png"/></Relationships>
</file>

<file path=ppt/slides/_rels/slide1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9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2.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9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4.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9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5.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19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7.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1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9.xml"/><Relationship Id="rId1" Type="http://schemas.openxmlformats.org/officeDocument/2006/relationships/slideLayout" Target="../slideLayouts/slideLayout2.xml"/><Relationship Id="rId5" Type="http://schemas.openxmlformats.org/officeDocument/2006/relationships/image" Target="../media/image59.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image" Target="../media/image8.png"/></Relationships>
</file>

<file path=ppt/slides/_rels/slide20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0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0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5.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0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0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0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0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0.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https://asteroidcollision.herokuapp.com/" TargetMode="External"/><Relationship Id="rId4" Type="http://schemas.openxmlformats.org/officeDocument/2006/relationships/image" Target="../media/image26.png"/></Relationships>
</file>

<file path=ppt/slides/_rels/slide2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21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1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44.jpg"/><Relationship Id="rId4" Type="http://schemas.openxmlformats.org/officeDocument/2006/relationships/image" Target="../media/image32.jpg"/></Relationships>
</file>

<file path=ppt/slides/_rels/slide2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6.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2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27.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2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9.xml"/><Relationship Id="rId1" Type="http://schemas.openxmlformats.org/officeDocument/2006/relationships/slideLayout" Target="../slideLayouts/slideLayout1.xml"/><Relationship Id="rId5" Type="http://schemas.openxmlformats.org/officeDocument/2006/relationships/image" Target="../media/image62.jp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media/image63.jpg"/></Relationships>
</file>

<file path=ppt/slides/_rels/slide2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3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5.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15.png"/><Relationship Id="rId7" Type="http://schemas.openxmlformats.org/officeDocument/2006/relationships/image" Target="../media/image53.jpg"/><Relationship Id="rId2" Type="http://schemas.openxmlformats.org/officeDocument/2006/relationships/notesSlide" Target="../notesSlides/notesSlide235.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32.jpg"/><Relationship Id="rId4" Type="http://schemas.openxmlformats.org/officeDocument/2006/relationships/image" Target="../media/image11.jpg"/></Relationships>
</file>

<file path=ppt/slides/_rels/slide2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6.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2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3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9.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0.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24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3.xml"/><Relationship Id="rId1" Type="http://schemas.openxmlformats.org/officeDocument/2006/relationships/slideLayout" Target="../slideLayouts/slideLayout1.xml"/><Relationship Id="rId4" Type="http://schemas.openxmlformats.org/officeDocument/2006/relationships/image" Target="../media/image64.jpg"/></Relationships>
</file>

<file path=ppt/slides/_rels/slide2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4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46.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5.png"/></Relationships>
</file>

<file path=ppt/slides/_rels/slide2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4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5.png"/></Relationships>
</file>

<file path=ppt/slides/_rels/slide2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9.xml"/><Relationship Id="rId1" Type="http://schemas.openxmlformats.org/officeDocument/2006/relationships/slideLayout" Target="../slideLayouts/slideLayout2.xml"/><Relationship Id="rId5" Type="http://schemas.openxmlformats.org/officeDocument/2006/relationships/image" Target="../media/image65.jp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3.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2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4.xml"/><Relationship Id="rId1" Type="http://schemas.openxmlformats.org/officeDocument/2006/relationships/slideLayout" Target="../slideLayouts/slideLayout1.xml"/><Relationship Id="rId4" Type="http://schemas.openxmlformats.org/officeDocument/2006/relationships/image" Target="../media/image62.jpg"/></Relationships>
</file>

<file path=ppt/slides/_rels/slide2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5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5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25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26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6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3.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636"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5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6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6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7.png"/></Relationships>
</file>

<file path=ppt/slides/_rels/slide7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7.png"/></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8.png"/></Relationships>
</file>

<file path=ppt/slides/_rels/slide7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8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8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8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91.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636"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2.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374" TargetMode="External"/><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26.png"/><Relationship Id="rId4" Type="http://schemas.openxmlformats.org/officeDocument/2006/relationships/image" Target="../media/image25.png"/></Relationships>
</file>

<file path=ppt/slides/_rels/slide93.xml.rels><?xml version="1.0" encoding="UTF-8" standalone="yes"?>
<Relationships xmlns="http://schemas.openxmlformats.org/package/2006/relationships"><Relationship Id="rId3" Type="http://schemas.openxmlformats.org/officeDocument/2006/relationships/hyperlink" Target="https://www.nationalgeographic.org/activity/planetary-size-and-distance-comparison/"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26.png"/><Relationship Id="rId4" Type="http://schemas.openxmlformats.org/officeDocument/2006/relationships/image" Target="../media/image25.png"/></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9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10"/>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82" name="Google Shape;182;p10"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41"/>
        <p:cNvGrpSpPr/>
        <p:nvPr/>
      </p:nvGrpSpPr>
      <p:grpSpPr>
        <a:xfrm>
          <a:off x="0" y="0"/>
          <a:ext cx="0" cy="0"/>
          <a:chOff x="0" y="0"/>
          <a:chExt cx="0" cy="0"/>
        </a:xfrm>
      </p:grpSpPr>
      <p:sp>
        <p:nvSpPr>
          <p:cNvPr id="942" name="Google Shape;942;p82" descr="Rewind"/>
          <p:cNvSpPr/>
          <p:nvPr/>
        </p:nvSpPr>
        <p:spPr>
          <a:xfrm>
            <a:off x="1928446" y="1295400"/>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83"/>
          <p:cNvSpPr txBox="1">
            <a:spLocks noGrp="1"/>
          </p:cNvSpPr>
          <p:nvPr>
            <p:ph type="ctrTitle"/>
          </p:nvPr>
        </p:nvSpPr>
        <p:spPr>
          <a:xfrm>
            <a:off x="796700" y="135875"/>
            <a:ext cx="81564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949" name="Google Shape;949;p83"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
        <p:nvSpPr>
          <p:cNvPr id="950" name="Google Shape;950;p8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p84"/>
          <p:cNvSpPr txBox="1">
            <a:spLocks noGrp="1"/>
          </p:cNvSpPr>
          <p:nvPr>
            <p:ph type="ctrTitle"/>
          </p:nvPr>
        </p:nvSpPr>
        <p:spPr>
          <a:xfrm>
            <a:off x="1044950" y="187775"/>
            <a:ext cx="78429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Planet</a:t>
            </a:r>
            <a:r>
              <a:rPr lang="en-US" sz="3400" b="1"/>
              <a:t>: </a:t>
            </a:r>
            <a:r>
              <a:rPr lang="en-US" sz="3400"/>
              <a:t>a body or object in space that revolves around a star and has a spherical shape</a:t>
            </a:r>
            <a:endParaRPr sz="3400" b="1"/>
          </a:p>
        </p:txBody>
      </p:sp>
      <p:pic>
        <p:nvPicPr>
          <p:cNvPr id="957" name="Google Shape;957;p84"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958" name="Google Shape;958;p8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8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69"/>
        <p:cNvGrpSpPr/>
        <p:nvPr/>
      </p:nvGrpSpPr>
      <p:grpSpPr>
        <a:xfrm>
          <a:off x="0" y="0"/>
          <a:ext cx="0" cy="0"/>
          <a:chOff x="0" y="0"/>
          <a:chExt cx="0" cy="0"/>
        </a:xfrm>
      </p:grpSpPr>
      <p:sp>
        <p:nvSpPr>
          <p:cNvPr id="970" name="Google Shape;970;p86"/>
          <p:cNvSpPr txBox="1"/>
          <p:nvPr/>
        </p:nvSpPr>
        <p:spPr>
          <a:xfrm>
            <a:off x="2213268" y="412064"/>
            <a:ext cx="49618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solar system?</a:t>
            </a:r>
            <a:endParaRPr sz="1400" b="0" i="0" u="none" strike="noStrike" cap="none">
              <a:solidFill>
                <a:srgbClr val="000000"/>
              </a:solidFill>
              <a:latin typeface="Arial"/>
              <a:ea typeface="Arial"/>
              <a:cs typeface="Arial"/>
              <a:sym typeface="Arial"/>
            </a:endParaRPr>
          </a:p>
        </p:txBody>
      </p:sp>
      <p:sp>
        <p:nvSpPr>
          <p:cNvPr id="971" name="Google Shape;971;p8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2" name="Google Shape;972;p86"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978" name="Google Shape;978;p87"/>
          <p:cNvSpPr txBox="1"/>
          <p:nvPr/>
        </p:nvSpPr>
        <p:spPr>
          <a:xfrm>
            <a:off x="914400" y="367615"/>
            <a:ext cx="7168243"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planet?</a:t>
            </a:r>
            <a:endParaRPr sz="1400" b="0" i="0" u="none" strike="noStrike" cap="none">
              <a:solidFill>
                <a:srgbClr val="000000"/>
              </a:solidFill>
              <a:latin typeface="Arial"/>
              <a:ea typeface="Arial"/>
              <a:cs typeface="Arial"/>
              <a:sym typeface="Arial"/>
            </a:endParaRPr>
          </a:p>
        </p:txBody>
      </p:sp>
      <p:sp>
        <p:nvSpPr>
          <p:cNvPr id="979" name="Google Shape;979;p8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0" name="Google Shape;980;p87" descr="200608250001_65511.jpg"/>
          <p:cNvPicPr preferRelativeResize="0"/>
          <p:nvPr/>
        </p:nvPicPr>
        <p:blipFill rotWithShape="1">
          <a:blip r:embed="rId4">
            <a:alphaModFix/>
          </a:blip>
          <a:srcRect/>
          <a:stretch/>
        </p:blipFill>
        <p:spPr>
          <a:xfrm>
            <a:off x="2593757" y="1350618"/>
            <a:ext cx="3861171" cy="4813593"/>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88"/>
          <p:cNvSpPr txBox="1"/>
          <p:nvPr/>
        </p:nvSpPr>
        <p:spPr>
          <a:xfrm>
            <a:off x="3228152" y="869904"/>
            <a:ext cx="2287806"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Moon</a:t>
            </a:r>
            <a:endParaRPr sz="1400" b="0" i="0" u="none" strike="noStrike" cap="none">
              <a:solidFill>
                <a:srgbClr val="000000"/>
              </a:solidFill>
              <a:latin typeface="Arial"/>
              <a:ea typeface="Arial"/>
              <a:cs typeface="Arial"/>
              <a:sym typeface="Arial"/>
            </a:endParaRPr>
          </a:p>
        </p:txBody>
      </p:sp>
      <p:sp>
        <p:nvSpPr>
          <p:cNvPr id="987" name="Google Shape;987;p8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8" name="Google Shape;988;p8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89"/>
          <p:cNvSpPr txBox="1">
            <a:spLocks noGrp="1"/>
          </p:cNvSpPr>
          <p:nvPr>
            <p:ph type="subTitle" idx="1"/>
          </p:nvPr>
        </p:nvSpPr>
        <p:spPr>
          <a:xfrm>
            <a:off x="1478363"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Moon</a:t>
            </a:r>
            <a:r>
              <a:rPr lang="en-US" b="1">
                <a:solidFill>
                  <a:schemeClr val="dk1"/>
                </a:solidFill>
              </a:rPr>
              <a:t>: </a:t>
            </a:r>
            <a:r>
              <a:rPr lang="en-US">
                <a:solidFill>
                  <a:schemeClr val="dk1"/>
                </a:solidFill>
              </a:rPr>
              <a:t>an object that revolves around a planet and reflects light from the sun</a:t>
            </a:r>
            <a:endParaRPr/>
          </a:p>
        </p:txBody>
      </p:sp>
      <p:sp>
        <p:nvSpPr>
          <p:cNvPr id="995" name="Google Shape;995;p8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6" name="Google Shape;996;p89"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997" name="Google Shape;997;p89" descr="dreamstime_xl_17597145.jpg"/>
          <p:cNvPicPr preferRelativeResize="0"/>
          <p:nvPr/>
        </p:nvPicPr>
        <p:blipFill rotWithShape="1">
          <a:blip r:embed="rId5">
            <a:alphaModFix/>
          </a:blip>
          <a:srcRect/>
          <a:stretch/>
        </p:blipFill>
        <p:spPr>
          <a:xfrm>
            <a:off x="2014401" y="1665515"/>
            <a:ext cx="5412427" cy="4576361"/>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9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91"/>
          <p:cNvSpPr txBox="1"/>
          <p:nvPr/>
        </p:nvSpPr>
        <p:spPr>
          <a:xfrm>
            <a:off x="2280974" y="424771"/>
            <a:ext cx="4582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moon?</a:t>
            </a:r>
            <a:endParaRPr sz="1400" b="0" i="0" u="none" strike="noStrike" cap="none">
              <a:solidFill>
                <a:srgbClr val="000000"/>
              </a:solidFill>
              <a:latin typeface="Arial"/>
              <a:ea typeface="Arial"/>
              <a:cs typeface="Arial"/>
              <a:sym typeface="Arial"/>
            </a:endParaRPr>
          </a:p>
        </p:txBody>
      </p:sp>
      <p:sp>
        <p:nvSpPr>
          <p:cNvPr id="1010" name="Google Shape;1010;p9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1" name="Google Shape;1011;p91" descr="dreamstime_xl_17597145.jpg"/>
          <p:cNvPicPr preferRelativeResize="0"/>
          <p:nvPr/>
        </p:nvPicPr>
        <p:blipFill rotWithShape="1">
          <a:blip r:embed="rId4">
            <a:alphaModFix/>
          </a:blip>
          <a:srcRect/>
          <a:stretch/>
        </p:blipFill>
        <p:spPr>
          <a:xfrm>
            <a:off x="2014401" y="1665515"/>
            <a:ext cx="5412427" cy="457636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9" name="Google Shape;189;p11"/>
          <p:cNvPicPr preferRelativeResize="0"/>
          <p:nvPr/>
        </p:nvPicPr>
        <p:blipFill rotWithShape="1">
          <a:blip r:embed="rId4">
            <a:alphaModFix/>
          </a:blip>
          <a:srcRect/>
          <a:stretch/>
        </p:blipFill>
        <p:spPr>
          <a:xfrm>
            <a:off x="735230" y="1371600"/>
            <a:ext cx="7668921" cy="3984244"/>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pic>
        <p:nvPicPr>
          <p:cNvPr id="1017" name="Google Shape;1017;p9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018" name="Google Shape;1018;p9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9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5" name="Google Shape;1025;p93"/>
          <p:cNvPicPr preferRelativeResize="0"/>
          <p:nvPr/>
        </p:nvPicPr>
        <p:blipFill rotWithShape="1">
          <a:blip r:embed="rId4">
            <a:alphaModFix/>
          </a:blip>
          <a:srcRect/>
          <a:stretch/>
        </p:blipFill>
        <p:spPr>
          <a:xfrm>
            <a:off x="291508" y="1330068"/>
            <a:ext cx="8460606" cy="4626894"/>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9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2" name="Google Shape;1032;p94"/>
          <p:cNvPicPr preferRelativeResize="0"/>
          <p:nvPr/>
        </p:nvPicPr>
        <p:blipFill rotWithShape="1">
          <a:blip r:embed="rId4">
            <a:alphaModFix/>
          </a:blip>
          <a:srcRect/>
          <a:stretch/>
        </p:blipFill>
        <p:spPr>
          <a:xfrm>
            <a:off x="1363581" y="200526"/>
            <a:ext cx="6416842" cy="6416842"/>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9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9" name="Google Shape;1039;p95" descr="dreamstime_xl_39279857.jpg"/>
          <p:cNvPicPr preferRelativeResize="0"/>
          <p:nvPr/>
        </p:nvPicPr>
        <p:blipFill rotWithShape="1">
          <a:blip r:embed="rId4">
            <a:alphaModFix/>
          </a:blip>
          <a:srcRect/>
          <a:stretch/>
        </p:blipFill>
        <p:spPr>
          <a:xfrm>
            <a:off x="1484631" y="1427616"/>
            <a:ext cx="6169989" cy="462796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9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cc792d3707_1_101"/>
          <p:cNvSpPr txBox="1"/>
          <p:nvPr/>
        </p:nvSpPr>
        <p:spPr>
          <a:xfrm>
            <a:off x="2280974" y="424771"/>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moon?</a:t>
            </a:r>
            <a:endParaRPr sz="1400" b="0" i="0" u="none" strike="noStrike" cap="none">
              <a:solidFill>
                <a:srgbClr val="000000"/>
              </a:solidFill>
              <a:latin typeface="Arial"/>
              <a:ea typeface="Arial"/>
              <a:cs typeface="Arial"/>
              <a:sym typeface="Arial"/>
            </a:endParaRPr>
          </a:p>
        </p:txBody>
      </p:sp>
      <p:sp>
        <p:nvSpPr>
          <p:cNvPr id="1052" name="Google Shape;1052;gcc792d3707_1_10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3" name="Google Shape;1053;gcc792d3707_1_101" descr="dreamstime_xl_17597145.jpg"/>
          <p:cNvPicPr preferRelativeResize="0"/>
          <p:nvPr/>
        </p:nvPicPr>
        <p:blipFill rotWithShape="1">
          <a:blip r:embed="rId4">
            <a:alphaModFix/>
          </a:blip>
          <a:srcRect/>
          <a:stretch/>
        </p:blipFill>
        <p:spPr>
          <a:xfrm>
            <a:off x="2014401" y="1665515"/>
            <a:ext cx="5412426" cy="4576363"/>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97"/>
          <p:cNvSpPr txBox="1">
            <a:spLocks noGrp="1"/>
          </p:cNvSpPr>
          <p:nvPr>
            <p:ph type="title"/>
          </p:nvPr>
        </p:nvSpPr>
        <p:spPr>
          <a:xfrm>
            <a:off x="1045028" y="278042"/>
            <a:ext cx="7766593"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400"/>
              <a:t>True/False: Each planet has a different number of moons.</a:t>
            </a:r>
            <a:endParaRPr/>
          </a:p>
        </p:txBody>
      </p:sp>
      <p:sp>
        <p:nvSpPr>
          <p:cNvPr id="1060" name="Google Shape;1060;p9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1" name="Google Shape;1061;p97"/>
          <p:cNvPicPr preferRelativeResize="0"/>
          <p:nvPr/>
        </p:nvPicPr>
        <p:blipFill rotWithShape="1">
          <a:blip r:embed="rId4">
            <a:alphaModFix/>
          </a:blip>
          <a:srcRect/>
          <a:stretch/>
        </p:blipFill>
        <p:spPr>
          <a:xfrm>
            <a:off x="988901" y="1967850"/>
            <a:ext cx="7166200" cy="3919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gdd5e4fa64b_0_115"/>
          <p:cNvSpPr txBox="1">
            <a:spLocks noGrp="1"/>
          </p:cNvSpPr>
          <p:nvPr>
            <p:ph type="title"/>
          </p:nvPr>
        </p:nvSpPr>
        <p:spPr>
          <a:xfrm>
            <a:off x="1045028" y="278042"/>
            <a:ext cx="7766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400">
                <a:solidFill>
                  <a:srgbClr val="FF0000"/>
                </a:solidFill>
              </a:rPr>
              <a:t>True</a:t>
            </a:r>
            <a:r>
              <a:rPr lang="en-US" sz="3400"/>
              <a:t>/False: Each planet has a different number of moons.</a:t>
            </a:r>
            <a:endParaRPr/>
          </a:p>
        </p:txBody>
      </p:sp>
      <p:sp>
        <p:nvSpPr>
          <p:cNvPr id="1068" name="Google Shape;1068;gdd5e4fa64b_0_11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9" name="Google Shape;1069;gdd5e4fa64b_0_115"/>
          <p:cNvPicPr preferRelativeResize="0"/>
          <p:nvPr/>
        </p:nvPicPr>
        <p:blipFill rotWithShape="1">
          <a:blip r:embed="rId4">
            <a:alphaModFix/>
          </a:blip>
          <a:srcRect/>
          <a:stretch/>
        </p:blipFill>
        <p:spPr>
          <a:xfrm>
            <a:off x="988901" y="1967850"/>
            <a:ext cx="7166200" cy="3919000"/>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9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6" name="Google Shape;1076;p99"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0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3" name="Google Shape;1083;p100"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084" name="Google Shape;1084;p100" descr="dreamstime_xl_3067459.jpg"/>
          <p:cNvPicPr preferRelativeResize="0"/>
          <p:nvPr/>
        </p:nvPicPr>
        <p:blipFill rotWithShape="1">
          <a:blip r:embed="rId5">
            <a:alphaModFix/>
          </a:blip>
          <a:srcRect/>
          <a:stretch/>
        </p:blipFill>
        <p:spPr>
          <a:xfrm>
            <a:off x="1386837" y="1641963"/>
            <a:ext cx="6394048" cy="4280313"/>
          </a:xfrm>
          <a:prstGeom prst="rect">
            <a:avLst/>
          </a:prstGeom>
          <a:noFill/>
          <a:ln>
            <a:noFill/>
          </a:ln>
        </p:spPr>
      </p:pic>
      <p:sp>
        <p:nvSpPr>
          <p:cNvPr id="1085" name="Google Shape;1085;p100"/>
          <p:cNvSpPr txBox="1"/>
          <p:nvPr/>
        </p:nvSpPr>
        <p:spPr>
          <a:xfrm>
            <a:off x="2204699" y="589475"/>
            <a:ext cx="4758300" cy="69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900" b="0" i="0" u="none" strike="noStrike" cap="none">
                <a:solidFill>
                  <a:schemeClr val="dk1"/>
                </a:solidFill>
                <a:latin typeface="Calibri"/>
                <a:ea typeface="Calibri"/>
                <a:cs typeface="Calibri"/>
                <a:sym typeface="Calibri"/>
              </a:rPr>
              <a:t>Earth has </a:t>
            </a:r>
            <a:r>
              <a:rPr lang="en-US" sz="3900" b="1" i="0" u="none" strike="noStrike" cap="none">
                <a:solidFill>
                  <a:schemeClr val="dk1"/>
                </a:solidFill>
                <a:latin typeface="Calibri"/>
                <a:ea typeface="Calibri"/>
                <a:cs typeface="Calibri"/>
                <a:sym typeface="Calibri"/>
              </a:rPr>
              <a:t>one</a:t>
            </a:r>
            <a:r>
              <a:rPr lang="en-US" sz="3900" b="0" i="0" u="none" strike="noStrike" cap="none">
                <a:solidFill>
                  <a:schemeClr val="dk1"/>
                </a:solidFill>
                <a:latin typeface="Calibri"/>
                <a:ea typeface="Calibri"/>
                <a:cs typeface="Calibri"/>
                <a:sym typeface="Calibri"/>
              </a:rPr>
              <a:t> moon</a:t>
            </a:r>
            <a:endParaRPr sz="2900" b="0" i="0" u="none" strike="noStrike" cap="none">
              <a:solidFill>
                <a:srgbClr val="000000"/>
              </a:solidFill>
              <a:latin typeface="Arial"/>
              <a:ea typeface="Arial"/>
              <a:cs typeface="Arial"/>
              <a:sym typeface="Arial"/>
            </a:endParaRPr>
          </a:p>
        </p:txBody>
      </p:sp>
      <p:cxnSp>
        <p:nvCxnSpPr>
          <p:cNvPr id="1086" name="Google Shape;1086;p100"/>
          <p:cNvCxnSpPr>
            <a:stCxn id="1085" idx="2"/>
          </p:cNvCxnSpPr>
          <p:nvPr/>
        </p:nvCxnSpPr>
        <p:spPr>
          <a:xfrm flipH="1">
            <a:off x="3115949" y="1282175"/>
            <a:ext cx="1467900" cy="846000"/>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 name="Google Shape;196;p12"/>
          <p:cNvPicPr preferRelativeResize="0"/>
          <p:nvPr/>
        </p:nvPicPr>
        <p:blipFill rotWithShape="1">
          <a:blip r:embed="rId4">
            <a:alphaModFix/>
          </a:blip>
          <a:srcRect/>
          <a:stretch/>
        </p:blipFill>
        <p:spPr>
          <a:xfrm>
            <a:off x="735230" y="1371600"/>
            <a:ext cx="7668921" cy="398424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Google Shape;1092;p101"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93" name="Google Shape;1093;p101"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0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00" name="Google Shape;1100;p102"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1101" name="Google Shape;1101;p102" descr="edu_asteroid_large.jpg"/>
          <p:cNvPicPr preferRelativeResize="0"/>
          <p:nvPr/>
        </p:nvPicPr>
        <p:blipFill rotWithShape="1">
          <a:blip r:embed="rId5">
            <a:alphaModFix/>
          </a:blip>
          <a:srcRect/>
          <a:stretch/>
        </p:blipFill>
        <p:spPr>
          <a:xfrm>
            <a:off x="1392659" y="1231984"/>
            <a:ext cx="6148107" cy="4613385"/>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p10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3" name="Google Shape;1113;p104"/>
          <p:cNvSpPr txBox="1"/>
          <p:nvPr/>
        </p:nvSpPr>
        <p:spPr>
          <a:xfrm>
            <a:off x="849542" y="249377"/>
            <a:ext cx="795579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many moons does Earth have?</a:t>
            </a:r>
            <a:endParaRPr sz="1400" b="0" i="0" u="none" strike="noStrike" cap="none">
              <a:solidFill>
                <a:srgbClr val="000000"/>
              </a:solidFill>
              <a:latin typeface="Arial"/>
              <a:ea typeface="Arial"/>
              <a:cs typeface="Arial"/>
              <a:sym typeface="Arial"/>
            </a:endParaRPr>
          </a:p>
        </p:txBody>
      </p:sp>
      <p:sp>
        <p:nvSpPr>
          <p:cNvPr id="1114" name="Google Shape;1114;p10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15" name="Google Shape;1115;p104" descr="dreamstime_xl_17597145.jpg"/>
          <p:cNvPicPr preferRelativeResize="0"/>
          <p:nvPr/>
        </p:nvPicPr>
        <p:blipFill rotWithShape="1">
          <a:blip r:embed="rId4">
            <a:alphaModFix/>
          </a:blip>
          <a:srcRect/>
          <a:stretch/>
        </p:blipFill>
        <p:spPr>
          <a:xfrm>
            <a:off x="2014401" y="1665515"/>
            <a:ext cx="5412427" cy="4576361"/>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gcc792d3707_1_108"/>
          <p:cNvSpPr txBox="1"/>
          <p:nvPr/>
        </p:nvSpPr>
        <p:spPr>
          <a:xfrm>
            <a:off x="963842" y="280155"/>
            <a:ext cx="79680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What is another non-example of a moon?</a:t>
            </a:r>
            <a:endParaRPr sz="1400" b="0" i="0" u="none" strike="noStrike" cap="none">
              <a:solidFill>
                <a:srgbClr val="000000"/>
              </a:solidFill>
              <a:latin typeface="Arial"/>
              <a:ea typeface="Arial"/>
              <a:cs typeface="Arial"/>
              <a:sym typeface="Arial"/>
            </a:endParaRPr>
          </a:p>
        </p:txBody>
      </p:sp>
      <p:sp>
        <p:nvSpPr>
          <p:cNvPr id="1122" name="Google Shape;1122;gcc792d3707_1_10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23" name="Google Shape;1123;gcc792d3707_1_108"/>
          <p:cNvPicPr preferRelativeResize="0"/>
          <p:nvPr/>
        </p:nvPicPr>
        <p:blipFill rotWithShape="1">
          <a:blip r:embed="rId4">
            <a:alphaModFix/>
          </a:blip>
          <a:srcRect/>
          <a:stretch/>
        </p:blipFill>
        <p:spPr>
          <a:xfrm>
            <a:off x="1202306" y="1599054"/>
            <a:ext cx="6410850" cy="4199895"/>
          </a:xfrm>
          <a:prstGeom prst="rect">
            <a:avLst/>
          </a:prstGeom>
          <a:noFill/>
          <a:ln>
            <a:noFill/>
          </a:ln>
        </p:spPr>
      </p:pic>
      <p:sp>
        <p:nvSpPr>
          <p:cNvPr id="1124" name="Google Shape;1124;gcc792d3707_1_108"/>
          <p:cNvSpPr txBox="1"/>
          <p:nvPr/>
        </p:nvSpPr>
        <p:spPr>
          <a:xfrm>
            <a:off x="1202306" y="2506133"/>
            <a:ext cx="1456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NON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109"/>
          <p:cNvSpPr txBox="1"/>
          <p:nvPr/>
        </p:nvSpPr>
        <p:spPr>
          <a:xfrm>
            <a:off x="2280974" y="424771"/>
            <a:ext cx="4582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moon?</a:t>
            </a:r>
            <a:endParaRPr sz="1400" b="0" i="0" u="none" strike="noStrike" cap="none">
              <a:solidFill>
                <a:srgbClr val="000000"/>
              </a:solidFill>
              <a:latin typeface="Arial"/>
              <a:ea typeface="Arial"/>
              <a:cs typeface="Arial"/>
              <a:sym typeface="Arial"/>
            </a:endParaRPr>
          </a:p>
        </p:txBody>
      </p:sp>
      <p:sp>
        <p:nvSpPr>
          <p:cNvPr id="1131" name="Google Shape;1131;p10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32" name="Google Shape;1132;p109" descr="dreamstime_xl_17597145.jpg"/>
          <p:cNvPicPr preferRelativeResize="0"/>
          <p:nvPr/>
        </p:nvPicPr>
        <p:blipFill rotWithShape="1">
          <a:blip r:embed="rId4">
            <a:alphaModFix/>
          </a:blip>
          <a:srcRect/>
          <a:stretch/>
        </p:blipFill>
        <p:spPr>
          <a:xfrm>
            <a:off x="2014401" y="1665515"/>
            <a:ext cx="5412427" cy="4576361"/>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37"/>
        <p:cNvGrpSpPr/>
        <p:nvPr/>
      </p:nvGrpSpPr>
      <p:grpSpPr>
        <a:xfrm>
          <a:off x="0" y="0"/>
          <a:ext cx="0" cy="0"/>
          <a:chOff x="0" y="0"/>
          <a:chExt cx="0" cy="0"/>
        </a:xfrm>
      </p:grpSpPr>
      <p:sp>
        <p:nvSpPr>
          <p:cNvPr id="1138" name="Google Shape;1138;p110"/>
          <p:cNvSpPr txBox="1">
            <a:spLocks noGrp="1"/>
          </p:cNvSpPr>
          <p:nvPr>
            <p:ph type="title"/>
          </p:nvPr>
        </p:nvSpPr>
        <p:spPr>
          <a:xfrm>
            <a:off x="1045028" y="278042"/>
            <a:ext cx="7766593"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400"/>
              <a:t>True/False:All planets have only one moon. </a:t>
            </a:r>
            <a:endParaRPr/>
          </a:p>
        </p:txBody>
      </p:sp>
      <p:sp>
        <p:nvSpPr>
          <p:cNvPr id="1139" name="Google Shape;1139;p1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0" name="Google Shape;1140;p110"/>
          <p:cNvPicPr preferRelativeResize="0"/>
          <p:nvPr/>
        </p:nvPicPr>
        <p:blipFill rotWithShape="1">
          <a:blip r:embed="rId4">
            <a:alphaModFix/>
          </a:blip>
          <a:srcRect/>
          <a:stretch/>
        </p:blipFill>
        <p:spPr>
          <a:xfrm>
            <a:off x="1174705" y="1802355"/>
            <a:ext cx="6794574" cy="37157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6" name="Google Shape;1146;gdd5e4fa64b_0_122"/>
          <p:cNvSpPr txBox="1">
            <a:spLocks noGrp="1"/>
          </p:cNvSpPr>
          <p:nvPr>
            <p:ph type="title"/>
          </p:nvPr>
        </p:nvSpPr>
        <p:spPr>
          <a:xfrm>
            <a:off x="1045028" y="278042"/>
            <a:ext cx="7766700"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400"/>
              <a:t>True/</a:t>
            </a:r>
            <a:r>
              <a:rPr lang="en-US" sz="3400">
                <a:solidFill>
                  <a:srgbClr val="FF0000"/>
                </a:solidFill>
              </a:rPr>
              <a:t>False</a:t>
            </a:r>
            <a:r>
              <a:rPr lang="en-US" sz="3400"/>
              <a:t>:All planets have only one moon. </a:t>
            </a:r>
            <a:endParaRPr/>
          </a:p>
        </p:txBody>
      </p:sp>
      <p:sp>
        <p:nvSpPr>
          <p:cNvPr id="1147" name="Google Shape;1147;gdd5e4fa64b_0_12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48" name="Google Shape;1148;gdd5e4fa64b_0_122"/>
          <p:cNvPicPr preferRelativeResize="0"/>
          <p:nvPr/>
        </p:nvPicPr>
        <p:blipFill rotWithShape="1">
          <a:blip r:embed="rId4">
            <a:alphaModFix/>
          </a:blip>
          <a:srcRect/>
          <a:stretch/>
        </p:blipFill>
        <p:spPr>
          <a:xfrm>
            <a:off x="1174705" y="1802355"/>
            <a:ext cx="6794574" cy="37157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154" name="Google Shape;1154;gcc792d3707_1_116"/>
          <p:cNvSpPr txBox="1"/>
          <p:nvPr/>
        </p:nvSpPr>
        <p:spPr>
          <a:xfrm>
            <a:off x="849542" y="249377"/>
            <a:ext cx="79557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many moons does Earth have?</a:t>
            </a:r>
            <a:endParaRPr sz="1400" b="0" i="0" u="none" strike="noStrike" cap="none">
              <a:solidFill>
                <a:srgbClr val="000000"/>
              </a:solidFill>
              <a:latin typeface="Arial"/>
              <a:ea typeface="Arial"/>
              <a:cs typeface="Arial"/>
              <a:sym typeface="Arial"/>
            </a:endParaRPr>
          </a:p>
        </p:txBody>
      </p:sp>
      <p:sp>
        <p:nvSpPr>
          <p:cNvPr id="1155" name="Google Shape;1155;gcc792d3707_1_11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56" name="Google Shape;1156;gcc792d3707_1_116" descr="dreamstime_xl_17597145.jpg"/>
          <p:cNvPicPr preferRelativeResize="0"/>
          <p:nvPr/>
        </p:nvPicPr>
        <p:blipFill rotWithShape="1">
          <a:blip r:embed="rId4">
            <a:alphaModFix/>
          </a:blip>
          <a:srcRect/>
          <a:stretch/>
        </p:blipFill>
        <p:spPr>
          <a:xfrm>
            <a:off x="2014401" y="1665515"/>
            <a:ext cx="5412426" cy="4576363"/>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1162" name="Google Shape;1162;p11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163" name="Google Shape;1163;p11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p113"/>
          <p:cNvSpPr txBox="1">
            <a:spLocks noGrp="1"/>
          </p:cNvSpPr>
          <p:nvPr>
            <p:ph type="subTitle" idx="1"/>
          </p:nvPr>
        </p:nvSpPr>
        <p:spPr>
          <a:xfrm>
            <a:off x="996043" y="303025"/>
            <a:ext cx="781259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Moon</a:t>
            </a:r>
            <a:r>
              <a:rPr lang="en-US" b="1">
                <a:solidFill>
                  <a:schemeClr val="dk1"/>
                </a:solidFill>
              </a:rPr>
              <a:t>: </a:t>
            </a:r>
            <a:r>
              <a:rPr lang="en-US">
                <a:solidFill>
                  <a:schemeClr val="dk1"/>
                </a:solidFill>
              </a:rPr>
              <a:t>an object that revolves around a planet and reflects light from the sun</a:t>
            </a:r>
            <a:endParaRPr/>
          </a:p>
        </p:txBody>
      </p:sp>
      <p:pic>
        <p:nvPicPr>
          <p:cNvPr id="1170" name="Google Shape;1170;p113" descr="dreamstime_xl_17597145.jpg"/>
          <p:cNvPicPr preferRelativeResize="0"/>
          <p:nvPr/>
        </p:nvPicPr>
        <p:blipFill rotWithShape="1">
          <a:blip r:embed="rId3">
            <a:alphaModFix/>
          </a:blip>
          <a:srcRect/>
          <a:stretch/>
        </p:blipFill>
        <p:spPr>
          <a:xfrm>
            <a:off x="2014401" y="1665515"/>
            <a:ext cx="5412427" cy="4576361"/>
          </a:xfrm>
          <a:prstGeom prst="rect">
            <a:avLst/>
          </a:prstGeom>
          <a:noFill/>
          <a:ln>
            <a:noFill/>
          </a:ln>
        </p:spPr>
      </p:pic>
      <p:sp>
        <p:nvSpPr>
          <p:cNvPr id="1171" name="Google Shape;1171;p11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176"/>
        <p:cNvGrpSpPr/>
        <p:nvPr/>
      </p:nvGrpSpPr>
      <p:grpSpPr>
        <a:xfrm>
          <a:off x="0" y="0"/>
          <a:ext cx="0" cy="0"/>
          <a:chOff x="0" y="0"/>
          <a:chExt cx="0" cy="0"/>
        </a:xfrm>
      </p:grpSpPr>
      <p:pic>
        <p:nvPicPr>
          <p:cNvPr id="1177" name="Google Shape;1177;p114"/>
          <p:cNvPicPr preferRelativeResize="0"/>
          <p:nvPr/>
        </p:nvPicPr>
        <p:blipFill rotWithShape="1">
          <a:blip r:embed="rId3">
            <a:alphaModFix/>
          </a:blip>
          <a:srcRect/>
          <a:stretch/>
        </p:blipFill>
        <p:spPr>
          <a:xfrm>
            <a:off x="291508" y="1330068"/>
            <a:ext cx="8460606" cy="4626894"/>
          </a:xfrm>
          <a:prstGeom prst="rect">
            <a:avLst/>
          </a:prstGeom>
          <a:noFill/>
          <a:ln>
            <a:noFill/>
          </a:ln>
        </p:spPr>
      </p:pic>
      <p:sp>
        <p:nvSpPr>
          <p:cNvPr id="1178" name="Google Shape;1178;p11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p115"/>
          <p:cNvPicPr preferRelativeResize="0"/>
          <p:nvPr/>
        </p:nvPicPr>
        <p:blipFill rotWithShape="1">
          <a:blip r:embed="rId3">
            <a:alphaModFix/>
          </a:blip>
          <a:srcRect/>
          <a:stretch/>
        </p:blipFill>
        <p:spPr>
          <a:xfrm>
            <a:off x="1363581" y="200526"/>
            <a:ext cx="6416842" cy="6416842"/>
          </a:xfrm>
          <a:prstGeom prst="rect">
            <a:avLst/>
          </a:prstGeom>
          <a:noFill/>
          <a:ln>
            <a:noFill/>
          </a:ln>
        </p:spPr>
      </p:pic>
      <p:sp>
        <p:nvSpPr>
          <p:cNvPr id="1185" name="Google Shape;1185;p11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116" descr="dreamstime_xl_39279857.jpg"/>
          <p:cNvPicPr preferRelativeResize="0"/>
          <p:nvPr/>
        </p:nvPicPr>
        <p:blipFill rotWithShape="1">
          <a:blip r:embed="rId3">
            <a:alphaModFix/>
          </a:blip>
          <a:srcRect/>
          <a:stretch/>
        </p:blipFill>
        <p:spPr>
          <a:xfrm>
            <a:off x="1484631" y="1427616"/>
            <a:ext cx="6169989" cy="4627964"/>
          </a:xfrm>
          <a:prstGeom prst="rect">
            <a:avLst/>
          </a:prstGeom>
          <a:noFill/>
          <a:ln>
            <a:noFill/>
          </a:ln>
        </p:spPr>
      </p:pic>
      <p:sp>
        <p:nvSpPr>
          <p:cNvPr id="1192" name="Google Shape;1192;p11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b6872ac8b7_0_43"/>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1199" name="Google Shape;1199;gb6872ac8b7_0_43"/>
          <p:cNvSpPr txBox="1"/>
          <p:nvPr/>
        </p:nvSpPr>
        <p:spPr>
          <a:xfrm>
            <a:off x="518250" y="983125"/>
            <a:ext cx="8107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Solar System Exploration</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a:latin typeface="Calibri"/>
                <a:ea typeface="Calibri"/>
                <a:cs typeface="Calibri"/>
                <a:sym typeface="Calibri"/>
              </a:rPr>
              <a:t>(NASA)</a:t>
            </a:r>
            <a:endParaRPr sz="3600" i="0" u="none" strike="noStrike" cap="none">
              <a:solidFill>
                <a:srgbClr val="000000"/>
              </a:solidFill>
              <a:latin typeface="Calibri"/>
              <a:ea typeface="Calibri"/>
              <a:cs typeface="Calibri"/>
              <a:sym typeface="Calibri"/>
            </a:endParaRPr>
          </a:p>
        </p:txBody>
      </p:sp>
      <p:pic>
        <p:nvPicPr>
          <p:cNvPr id="1200" name="Google Shape;1200;gb6872ac8b7_0_43"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1201" name="Google Shape;1201;gb6872ac8b7_0_43"/>
          <p:cNvSpPr txBox="1"/>
          <p:nvPr/>
        </p:nvSpPr>
        <p:spPr>
          <a:xfrm>
            <a:off x="411982" y="2350092"/>
            <a:ext cx="25524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u="none" strike="noStrike" cap="none">
                <a:solidFill>
                  <a:schemeClr val="dk1"/>
                </a:solidFill>
                <a:latin typeface="Calibri"/>
                <a:ea typeface="Calibri"/>
                <a:cs typeface="Calibri"/>
                <a:sym typeface="Calibri"/>
              </a:rPr>
              <a:t>Click the link above to</a:t>
            </a:r>
            <a:r>
              <a:rPr lang="en-US" sz="1800" i="1">
                <a:solidFill>
                  <a:schemeClr val="dk1"/>
                </a:solidFill>
                <a:latin typeface="Calibri"/>
                <a:ea typeface="Calibri"/>
                <a:cs typeface="Calibri"/>
                <a:sym typeface="Calibri"/>
              </a:rPr>
              <a:t> </a:t>
            </a:r>
            <a:r>
              <a:rPr lang="en-US" sz="1800" i="1">
                <a:solidFill>
                  <a:schemeClr val="dk1"/>
                </a:solidFill>
                <a:highlight>
                  <a:srgbClr val="FFFFFF"/>
                </a:highlight>
                <a:latin typeface="Calibri"/>
                <a:ea typeface="Calibri"/>
                <a:cs typeface="Calibri"/>
                <a:sym typeface="Calibri"/>
              </a:rPr>
              <a:t>explore different properties and facts about the moon.</a:t>
            </a:r>
            <a:endParaRPr sz="1800" i="1">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i="1">
              <a:solidFill>
                <a:schemeClr val="dk1"/>
              </a:solidFill>
              <a:highlight>
                <a:srgbClr val="FFFFFF"/>
              </a:highligh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i="1" u="sng">
                <a:solidFill>
                  <a:schemeClr val="dk1"/>
                </a:solidFill>
                <a:highlight>
                  <a:srgbClr val="FFFFFF"/>
                </a:highlight>
                <a:latin typeface="Calibri"/>
                <a:ea typeface="Calibri"/>
                <a:cs typeface="Calibri"/>
                <a:sym typeface="Calibri"/>
                <a:hlinkClick r:id="rId5">
                  <a:extLst>
                    <a:ext uri="{A12FA001-AC4F-418D-AE19-62706E023703}">
                      <ahyp:hlinkClr xmlns:ahyp="http://schemas.microsoft.com/office/drawing/2018/hyperlinkcolor" val="tx"/>
                    </a:ext>
                  </a:extLst>
                </a:hlinkClick>
              </a:rPr>
              <a:t>Kid Friendly Space Place</a:t>
            </a:r>
            <a:endParaRPr sz="1800" i="1">
              <a:solidFill>
                <a:schemeClr val="dk1"/>
              </a:solidFill>
              <a:highlight>
                <a:srgbClr val="FFFFFF"/>
              </a:highlight>
              <a:latin typeface="Calibri"/>
              <a:ea typeface="Calibri"/>
              <a:cs typeface="Calibri"/>
              <a:sym typeface="Calibri"/>
            </a:endParaRPr>
          </a:p>
        </p:txBody>
      </p:sp>
      <p:sp>
        <p:nvSpPr>
          <p:cNvPr id="1202" name="Google Shape;1202;gb6872ac8b7_0_43" descr="Laptop"/>
          <p:cNvSpPr/>
          <p:nvPr/>
        </p:nvSpPr>
        <p:spPr>
          <a:xfrm>
            <a:off x="44367" y="0"/>
            <a:ext cx="735300" cy="7353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03" name="Google Shape;1203;gb6872ac8b7_0_43"/>
          <p:cNvPicPr preferRelativeResize="0"/>
          <p:nvPr/>
        </p:nvPicPr>
        <p:blipFill>
          <a:blip r:embed="rId7">
            <a:alphaModFix/>
          </a:blip>
          <a:stretch>
            <a:fillRect/>
          </a:stretch>
        </p:blipFill>
        <p:spPr>
          <a:xfrm>
            <a:off x="2964382" y="2289275"/>
            <a:ext cx="5822046" cy="4369475"/>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09" name="Google Shape;1209;gcc792d3707_1_76"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10" name="Google Shape;1210;gcc792d3707_1_76"/>
          <p:cNvPicPr preferRelativeResize="0"/>
          <p:nvPr/>
        </p:nvPicPr>
        <p:blipFill rotWithShape="1">
          <a:blip r:embed="rId4">
            <a:alphaModFix/>
          </a:blip>
          <a:srcRect/>
          <a:stretch/>
        </p:blipFill>
        <p:spPr>
          <a:xfrm>
            <a:off x="1320800" y="1992086"/>
            <a:ext cx="6502400" cy="3657600"/>
          </a:xfrm>
          <a:prstGeom prst="rect">
            <a:avLst/>
          </a:prstGeom>
          <a:noFill/>
          <a:ln>
            <a:noFill/>
          </a:ln>
        </p:spPr>
      </p:pic>
      <p:sp>
        <p:nvSpPr>
          <p:cNvPr id="1211" name="Google Shape;1211;gcc792d3707_1_76"/>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pic>
        <p:nvPicPr>
          <p:cNvPr id="1217" name="Google Shape;1217;p118"/>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grpSp>
        <p:nvGrpSpPr>
          <p:cNvPr id="1232" name="Google Shape;1232;p120"/>
          <p:cNvGrpSpPr/>
          <p:nvPr/>
        </p:nvGrpSpPr>
        <p:grpSpPr>
          <a:xfrm>
            <a:off x="1505008" y="297180"/>
            <a:ext cx="5828913" cy="6262953"/>
            <a:chOff x="814636" y="0"/>
            <a:chExt cx="5828913" cy="6262953"/>
          </a:xfrm>
        </p:grpSpPr>
        <p:sp>
          <p:nvSpPr>
            <p:cNvPr id="1233" name="Google Shape;1233;p120"/>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20"/>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235" name="Google Shape;1235;p120"/>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20"/>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7" name="Google Shape;1237;p120"/>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238" name="Google Shape;1238;p120"/>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9" name="Google Shape;1239;p120"/>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0" name="Google Shape;1240;p120"/>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241" name="Google Shape;1241;p120"/>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2" name="Google Shape;1242;p120"/>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3" name="Google Shape;1243;p120"/>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244" name="Google Shape;1244;p120"/>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5" name="Google Shape;1245;p120"/>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6" name="Google Shape;1246;p120"/>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247" name="Google Shape;1247;p120"/>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8" name="Google Shape;1248;p120"/>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9" name="Google Shape;1249;p120"/>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250" name="Google Shape;1250;p120"/>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251" name="Google Shape;1251;p120"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252" name="Google Shape;1252;p120"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253" name="Google Shape;1253;p120"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254" name="Google Shape;1254;p120"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255" name="Google Shape;1255;p12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56" name="Google Shape;1256;p12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261"/>
        <p:cNvGrpSpPr/>
        <p:nvPr/>
      </p:nvGrpSpPr>
      <p:grpSpPr>
        <a:xfrm>
          <a:off x="0" y="0"/>
          <a:ext cx="0" cy="0"/>
          <a:chOff x="0" y="0"/>
          <a:chExt cx="0" cy="0"/>
        </a:xfrm>
      </p:grpSpPr>
      <p:sp>
        <p:nvSpPr>
          <p:cNvPr id="1262" name="Google Shape;1262;p121"/>
          <p:cNvSpPr txBox="1"/>
          <p:nvPr/>
        </p:nvSpPr>
        <p:spPr>
          <a:xfrm>
            <a:off x="1295400" y="381000"/>
            <a:ext cx="6629400"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Meteors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3" name="Google Shape;1263;p12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4" name="Google Shape;1264;p12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65" name="Google Shape;1265;p121" descr="dreamstime_xl_50326326.jpg"/>
          <p:cNvPicPr preferRelativeResize="0"/>
          <p:nvPr/>
        </p:nvPicPr>
        <p:blipFill rotWithShape="1">
          <a:blip r:embed="rId3">
            <a:alphaModFix/>
          </a:blip>
          <a:srcRect/>
          <a:stretch/>
        </p:blipFill>
        <p:spPr>
          <a:xfrm>
            <a:off x="899648" y="1822364"/>
            <a:ext cx="7392828" cy="489663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4"/>
          <p:cNvSpPr txBox="1"/>
          <p:nvPr/>
        </p:nvSpPr>
        <p:spPr>
          <a:xfrm>
            <a:off x="735231" y="298173"/>
            <a:ext cx="811616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some of those other bodies in the solar system?</a:t>
            </a:r>
            <a:endParaRPr sz="1400" b="0" i="0" u="none" strike="noStrike" cap="none">
              <a:solidFill>
                <a:srgbClr val="000000"/>
              </a:solidFill>
              <a:latin typeface="Arial"/>
              <a:ea typeface="Arial"/>
              <a:cs typeface="Arial"/>
              <a:sym typeface="Arial"/>
            </a:endParaRPr>
          </a:p>
        </p:txBody>
      </p:sp>
      <p:sp>
        <p:nvSpPr>
          <p:cNvPr id="209" name="Google Shape;209;p1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0" name="Google Shape;210;p14"/>
          <p:cNvPicPr preferRelativeResize="0"/>
          <p:nvPr/>
        </p:nvPicPr>
        <p:blipFill rotWithShape="1">
          <a:blip r:embed="rId4">
            <a:alphaModFix/>
          </a:blip>
          <a:srcRect/>
          <a:stretch/>
        </p:blipFill>
        <p:spPr>
          <a:xfrm>
            <a:off x="735230" y="1796675"/>
            <a:ext cx="7668921" cy="3984244"/>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22"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72" name="Google Shape;1272;p122"/>
          <p:cNvPicPr preferRelativeResize="0"/>
          <p:nvPr/>
        </p:nvPicPr>
        <p:blipFill rotWithShape="1">
          <a:blip r:embed="rId4">
            <a:alphaModFix/>
          </a:blip>
          <a:srcRect/>
          <a:stretch/>
        </p:blipFill>
        <p:spPr>
          <a:xfrm>
            <a:off x="1320800" y="2302328"/>
            <a:ext cx="6502400" cy="3657600"/>
          </a:xfrm>
          <a:prstGeom prst="rect">
            <a:avLst/>
          </a:prstGeom>
          <a:noFill/>
          <a:ln>
            <a:noFill/>
          </a:ln>
        </p:spPr>
      </p:pic>
      <p:sp>
        <p:nvSpPr>
          <p:cNvPr id="1273" name="Google Shape;1273;p122"/>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Google Shape;1279;p123" descr="Rewind"/>
          <p:cNvSpPr/>
          <p:nvPr/>
        </p:nvSpPr>
        <p:spPr>
          <a:xfrm>
            <a:off x="1928446" y="1295400"/>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284"/>
        <p:cNvGrpSpPr/>
        <p:nvPr/>
      </p:nvGrpSpPr>
      <p:grpSpPr>
        <a:xfrm>
          <a:off x="0" y="0"/>
          <a:ext cx="0" cy="0"/>
          <a:chOff x="0" y="0"/>
          <a:chExt cx="0" cy="0"/>
        </a:xfrm>
      </p:grpSpPr>
      <p:sp>
        <p:nvSpPr>
          <p:cNvPr id="1285" name="Google Shape;1285;p124"/>
          <p:cNvSpPr txBox="1">
            <a:spLocks noGrp="1"/>
          </p:cNvSpPr>
          <p:nvPr>
            <p:ph type="ctrTitle"/>
          </p:nvPr>
        </p:nvSpPr>
        <p:spPr>
          <a:xfrm>
            <a:off x="735225" y="135875"/>
            <a:ext cx="82179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1286" name="Google Shape;1286;p124"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
        <p:nvSpPr>
          <p:cNvPr id="1287" name="Google Shape;1287;p124"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Google Shape;1293;p125"/>
          <p:cNvSpPr txBox="1">
            <a:spLocks noGrp="1"/>
          </p:cNvSpPr>
          <p:nvPr>
            <p:ph type="ctrTitle"/>
          </p:nvPr>
        </p:nvSpPr>
        <p:spPr>
          <a:xfrm>
            <a:off x="849550" y="187775"/>
            <a:ext cx="8038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Planet</a:t>
            </a:r>
            <a:r>
              <a:rPr lang="en-US" sz="3400" b="1"/>
              <a:t>: </a:t>
            </a:r>
            <a:r>
              <a:rPr lang="en-US" sz="3400"/>
              <a:t>a body or object in space that revolves around a star and has a spherical shape</a:t>
            </a:r>
            <a:endParaRPr sz="3400" b="1"/>
          </a:p>
        </p:txBody>
      </p:sp>
      <p:pic>
        <p:nvPicPr>
          <p:cNvPr id="1294" name="Google Shape;1294;p125"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1295" name="Google Shape;1295;p12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26"/>
          <p:cNvSpPr txBox="1">
            <a:spLocks noGrp="1"/>
          </p:cNvSpPr>
          <p:nvPr>
            <p:ph type="subTitle" idx="1"/>
          </p:nvPr>
        </p:nvSpPr>
        <p:spPr>
          <a:xfrm>
            <a:off x="996043" y="303025"/>
            <a:ext cx="781259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Moon</a:t>
            </a:r>
            <a:r>
              <a:rPr lang="en-US" b="1">
                <a:solidFill>
                  <a:schemeClr val="dk1"/>
                </a:solidFill>
              </a:rPr>
              <a:t>: </a:t>
            </a:r>
            <a:r>
              <a:rPr lang="en-US">
                <a:solidFill>
                  <a:schemeClr val="dk1"/>
                </a:solidFill>
              </a:rPr>
              <a:t>an object that revolves around a planet and reflects light from the sun</a:t>
            </a:r>
            <a:endParaRPr/>
          </a:p>
        </p:txBody>
      </p:sp>
      <p:pic>
        <p:nvPicPr>
          <p:cNvPr id="1302" name="Google Shape;1302;p126" descr="dreamstime_xl_17597145.jpg"/>
          <p:cNvPicPr preferRelativeResize="0"/>
          <p:nvPr/>
        </p:nvPicPr>
        <p:blipFill rotWithShape="1">
          <a:blip r:embed="rId3">
            <a:alphaModFix/>
          </a:blip>
          <a:srcRect/>
          <a:stretch/>
        </p:blipFill>
        <p:spPr>
          <a:xfrm>
            <a:off x="2014401" y="1665515"/>
            <a:ext cx="5412427" cy="4576361"/>
          </a:xfrm>
          <a:prstGeom prst="rect">
            <a:avLst/>
          </a:prstGeom>
          <a:noFill/>
          <a:ln>
            <a:noFill/>
          </a:ln>
        </p:spPr>
      </p:pic>
      <p:sp>
        <p:nvSpPr>
          <p:cNvPr id="1303" name="Google Shape;1303;p126"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2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28"/>
          <p:cNvSpPr txBox="1"/>
          <p:nvPr/>
        </p:nvSpPr>
        <p:spPr>
          <a:xfrm>
            <a:off x="2213268" y="412064"/>
            <a:ext cx="49618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solar system?</a:t>
            </a:r>
            <a:endParaRPr sz="1400" b="0" i="0" u="none" strike="noStrike" cap="none">
              <a:solidFill>
                <a:srgbClr val="000000"/>
              </a:solidFill>
              <a:latin typeface="Arial"/>
              <a:ea typeface="Arial"/>
              <a:cs typeface="Arial"/>
              <a:sym typeface="Arial"/>
            </a:endParaRPr>
          </a:p>
        </p:txBody>
      </p:sp>
      <p:sp>
        <p:nvSpPr>
          <p:cNvPr id="1316" name="Google Shape;1316;p12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17" name="Google Shape;1317;p128"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129"/>
          <p:cNvSpPr txBox="1"/>
          <p:nvPr/>
        </p:nvSpPr>
        <p:spPr>
          <a:xfrm>
            <a:off x="857997" y="216121"/>
            <a:ext cx="8008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are planets and moons related to each other?</a:t>
            </a:r>
            <a:endParaRPr sz="1400" b="0" i="0" u="none" strike="noStrike" cap="none">
              <a:solidFill>
                <a:srgbClr val="000000"/>
              </a:solidFill>
              <a:latin typeface="Arial"/>
              <a:ea typeface="Arial"/>
              <a:cs typeface="Arial"/>
              <a:sym typeface="Arial"/>
            </a:endParaRPr>
          </a:p>
        </p:txBody>
      </p:sp>
      <p:sp>
        <p:nvSpPr>
          <p:cNvPr id="1324" name="Google Shape;1324;p129"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25" name="Google Shape;1325;p129" descr="200608250001_65511.jpg"/>
          <p:cNvPicPr preferRelativeResize="0"/>
          <p:nvPr/>
        </p:nvPicPr>
        <p:blipFill rotWithShape="1">
          <a:blip r:embed="rId4">
            <a:alphaModFix/>
          </a:blip>
          <a:srcRect/>
          <a:stretch/>
        </p:blipFill>
        <p:spPr>
          <a:xfrm>
            <a:off x="858005" y="2201059"/>
            <a:ext cx="2950735" cy="3678583"/>
          </a:xfrm>
          <a:prstGeom prst="rect">
            <a:avLst/>
          </a:prstGeom>
          <a:noFill/>
          <a:ln>
            <a:noFill/>
          </a:ln>
        </p:spPr>
      </p:pic>
      <p:pic>
        <p:nvPicPr>
          <p:cNvPr id="1326" name="Google Shape;1326;p129" descr="dreamstime_xl_17597145.jpg"/>
          <p:cNvPicPr preferRelativeResize="0"/>
          <p:nvPr/>
        </p:nvPicPr>
        <p:blipFill rotWithShape="1">
          <a:blip r:embed="rId5">
            <a:alphaModFix/>
          </a:blip>
          <a:srcRect/>
          <a:stretch/>
        </p:blipFill>
        <p:spPr>
          <a:xfrm>
            <a:off x="4818297" y="2356318"/>
            <a:ext cx="3983363" cy="3368046"/>
          </a:xfrm>
          <a:prstGeom prst="rect">
            <a:avLst/>
          </a:prstGeom>
          <a:noFill/>
          <a:ln>
            <a:noFill/>
          </a:ln>
        </p:spPr>
      </p:pic>
      <p:pic>
        <p:nvPicPr>
          <p:cNvPr id="1327" name="Google Shape;1327;p129"/>
          <p:cNvPicPr preferRelativeResize="0"/>
          <p:nvPr/>
        </p:nvPicPr>
        <p:blipFill>
          <a:blip r:embed="rId6">
            <a:alphaModFix/>
          </a:blip>
          <a:stretch>
            <a:fillRect/>
          </a:stretch>
        </p:blipFill>
        <p:spPr>
          <a:xfrm>
            <a:off x="230050" y="1521600"/>
            <a:ext cx="4341950" cy="4887796"/>
          </a:xfrm>
          <a:prstGeom prst="rect">
            <a:avLst/>
          </a:prstGeom>
          <a:noFill/>
          <a:ln>
            <a:noFill/>
          </a:ln>
        </p:spPr>
      </p:pic>
      <p:pic>
        <p:nvPicPr>
          <p:cNvPr id="1328" name="Google Shape;1328;p129"/>
          <p:cNvPicPr preferRelativeResize="0"/>
          <p:nvPr/>
        </p:nvPicPr>
        <p:blipFill>
          <a:blip r:embed="rId6">
            <a:alphaModFix/>
          </a:blip>
          <a:stretch>
            <a:fillRect/>
          </a:stretch>
        </p:blipFill>
        <p:spPr>
          <a:xfrm>
            <a:off x="4639000" y="1521600"/>
            <a:ext cx="4341950" cy="4887796"/>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130"/>
          <p:cNvSpPr txBox="1"/>
          <p:nvPr/>
        </p:nvSpPr>
        <p:spPr>
          <a:xfrm>
            <a:off x="3096175" y="869904"/>
            <a:ext cx="281032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Meteor</a:t>
            </a:r>
            <a:endParaRPr sz="1400" b="0" i="0" u="none" strike="noStrike" cap="none">
              <a:solidFill>
                <a:srgbClr val="000000"/>
              </a:solidFill>
              <a:latin typeface="Arial"/>
              <a:ea typeface="Arial"/>
              <a:cs typeface="Arial"/>
              <a:sym typeface="Arial"/>
            </a:endParaRPr>
          </a:p>
        </p:txBody>
      </p:sp>
      <p:sp>
        <p:nvSpPr>
          <p:cNvPr id="1335" name="Google Shape;1335;p13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6" name="Google Shape;1336;p13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131"/>
          <p:cNvSpPr txBox="1">
            <a:spLocks noGrp="1"/>
          </p:cNvSpPr>
          <p:nvPr>
            <p:ph type="subTitle" idx="1"/>
          </p:nvPr>
        </p:nvSpPr>
        <p:spPr>
          <a:xfrm>
            <a:off x="1478363"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Meteor</a:t>
            </a:r>
            <a:r>
              <a:rPr lang="en-US" b="1">
                <a:solidFill>
                  <a:schemeClr val="dk1"/>
                </a:solidFill>
              </a:rPr>
              <a:t>: </a:t>
            </a:r>
            <a:r>
              <a:rPr lang="en-US">
                <a:solidFill>
                  <a:schemeClr val="dk1"/>
                </a:solidFill>
              </a:rPr>
              <a:t>a small body of matter that enters the Earth’s atmosphere</a:t>
            </a:r>
            <a:endParaRPr/>
          </a:p>
        </p:txBody>
      </p:sp>
      <p:sp>
        <p:nvSpPr>
          <p:cNvPr id="1343" name="Google Shape;1343;p13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4" name="Google Shape;1344;p131"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345" name="Google Shape;1345;p131" descr="dreamstime_xl_50326326.jpg"/>
          <p:cNvPicPr preferRelativeResize="0"/>
          <p:nvPr/>
        </p:nvPicPr>
        <p:blipFill rotWithShape="1">
          <a:blip r:embed="rId5">
            <a:alphaModFix/>
          </a:blip>
          <a:srcRect/>
          <a:stretch/>
        </p:blipFill>
        <p:spPr>
          <a:xfrm>
            <a:off x="1082220" y="1542945"/>
            <a:ext cx="7218942" cy="478145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1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7" name="Google Shape;217;p1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p13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133"/>
          <p:cNvSpPr txBox="1"/>
          <p:nvPr/>
        </p:nvSpPr>
        <p:spPr>
          <a:xfrm>
            <a:off x="2280974" y="424771"/>
            <a:ext cx="4582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meteor?</a:t>
            </a:r>
            <a:endParaRPr sz="1400" b="0" i="0" u="none" strike="noStrike" cap="none">
              <a:solidFill>
                <a:srgbClr val="000000"/>
              </a:solidFill>
              <a:latin typeface="Arial"/>
              <a:ea typeface="Arial"/>
              <a:cs typeface="Arial"/>
              <a:sym typeface="Arial"/>
            </a:endParaRPr>
          </a:p>
        </p:txBody>
      </p:sp>
      <p:sp>
        <p:nvSpPr>
          <p:cNvPr id="1358" name="Google Shape;1358;p13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9" name="Google Shape;1359;p133" descr="dreamstime_xl_50326326.jpg"/>
          <p:cNvPicPr preferRelativeResize="0"/>
          <p:nvPr/>
        </p:nvPicPr>
        <p:blipFill rotWithShape="1">
          <a:blip r:embed="rId4">
            <a:alphaModFix/>
          </a:blip>
          <a:srcRect/>
          <a:stretch/>
        </p:blipFill>
        <p:spPr>
          <a:xfrm>
            <a:off x="1045029" y="1400443"/>
            <a:ext cx="6990342" cy="4630045"/>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pic>
        <p:nvPicPr>
          <p:cNvPr id="1365" name="Google Shape;1365;p13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366" name="Google Shape;1366;p134"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p13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73" name="Google Shape;1373;p135" descr="dreamstime_xl_50326326.jpg"/>
          <p:cNvPicPr preferRelativeResize="0"/>
          <p:nvPr/>
        </p:nvPicPr>
        <p:blipFill rotWithShape="1">
          <a:blip r:embed="rId4">
            <a:alphaModFix/>
          </a:blip>
          <a:srcRect/>
          <a:stretch/>
        </p:blipFill>
        <p:spPr>
          <a:xfrm>
            <a:off x="702129" y="1202159"/>
            <a:ext cx="7708799" cy="510591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378"/>
        <p:cNvGrpSpPr/>
        <p:nvPr/>
      </p:nvGrpSpPr>
      <p:grpSpPr>
        <a:xfrm>
          <a:off x="0" y="0"/>
          <a:ext cx="0" cy="0"/>
          <a:chOff x="0" y="0"/>
          <a:chExt cx="0" cy="0"/>
        </a:xfrm>
      </p:grpSpPr>
      <p:sp>
        <p:nvSpPr>
          <p:cNvPr id="1379" name="Google Shape;1379;p13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gcc792d3707_1_134"/>
          <p:cNvSpPr txBox="1"/>
          <p:nvPr/>
        </p:nvSpPr>
        <p:spPr>
          <a:xfrm>
            <a:off x="2280974" y="424771"/>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meteor?</a:t>
            </a:r>
            <a:endParaRPr sz="1400" b="0" i="0" u="none" strike="noStrike" cap="none">
              <a:solidFill>
                <a:srgbClr val="000000"/>
              </a:solidFill>
              <a:latin typeface="Arial"/>
              <a:ea typeface="Arial"/>
              <a:cs typeface="Arial"/>
              <a:sym typeface="Arial"/>
            </a:endParaRPr>
          </a:p>
        </p:txBody>
      </p:sp>
      <p:sp>
        <p:nvSpPr>
          <p:cNvPr id="1386" name="Google Shape;1386;gcc792d3707_1_13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7" name="Google Shape;1387;gcc792d3707_1_134" descr="dreamstime_xl_50326326.jpg"/>
          <p:cNvPicPr preferRelativeResize="0"/>
          <p:nvPr/>
        </p:nvPicPr>
        <p:blipFill rotWithShape="1">
          <a:blip r:embed="rId4">
            <a:alphaModFix/>
          </a:blip>
          <a:srcRect/>
          <a:stretch/>
        </p:blipFill>
        <p:spPr>
          <a:xfrm>
            <a:off x="1045029" y="1400443"/>
            <a:ext cx="6990341" cy="4630043"/>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
        <p:nvSpPr>
          <p:cNvPr id="1393" name="Google Shape;1393;p137"/>
          <p:cNvSpPr txBox="1"/>
          <p:nvPr/>
        </p:nvSpPr>
        <p:spPr>
          <a:xfrm>
            <a:off x="2280974" y="424771"/>
            <a:ext cx="4582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 meteors glow?</a:t>
            </a:r>
            <a:endParaRPr sz="1400" b="0" i="0" u="none" strike="noStrike" cap="none">
              <a:solidFill>
                <a:srgbClr val="000000"/>
              </a:solidFill>
              <a:latin typeface="Arial"/>
              <a:ea typeface="Arial"/>
              <a:cs typeface="Arial"/>
              <a:sym typeface="Arial"/>
            </a:endParaRPr>
          </a:p>
        </p:txBody>
      </p:sp>
      <p:sp>
        <p:nvSpPr>
          <p:cNvPr id="1394" name="Google Shape;1394;p13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5" name="Google Shape;1395;p137" descr="dreamstime_xl_50326326.jpg"/>
          <p:cNvPicPr preferRelativeResize="0"/>
          <p:nvPr/>
        </p:nvPicPr>
        <p:blipFill rotWithShape="1">
          <a:blip r:embed="rId4">
            <a:alphaModFix/>
          </a:blip>
          <a:srcRect/>
          <a:stretch/>
        </p:blipFill>
        <p:spPr>
          <a:xfrm>
            <a:off x="1045029" y="1400443"/>
            <a:ext cx="6990342" cy="4630045"/>
          </a:xfrm>
          <a:prstGeom prst="rect">
            <a:avLst/>
          </a:prstGeom>
          <a:noFill/>
          <a:ln>
            <a:noFill/>
          </a:ln>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13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2" name="Google Shape;1402;p13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3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09" name="Google Shape;1409;p139"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410" name="Google Shape;1410;p139"/>
          <p:cNvPicPr preferRelativeResize="0"/>
          <p:nvPr/>
        </p:nvPicPr>
        <p:blipFill rotWithShape="1">
          <a:blip r:embed="rId5">
            <a:alphaModFix/>
          </a:blip>
          <a:srcRect/>
          <a:stretch/>
        </p:blipFill>
        <p:spPr>
          <a:xfrm>
            <a:off x="982340" y="1470028"/>
            <a:ext cx="7125703" cy="4008208"/>
          </a:xfrm>
          <a:prstGeom prst="rect">
            <a:avLst/>
          </a:prstGeom>
          <a:noFill/>
          <a:ln>
            <a:noFill/>
          </a:ln>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16" name="Google Shape;1416;p14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17" name="Google Shape;1417;p14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4" name="Google Shape;224;p1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25" name="Google Shape;225;p16"/>
          <p:cNvPicPr preferRelativeResize="0"/>
          <p:nvPr/>
        </p:nvPicPr>
        <p:blipFill rotWithShape="1">
          <a:blip r:embed="rId5">
            <a:alphaModFix/>
          </a:blip>
          <a:srcRect/>
          <a:stretch/>
        </p:blipFill>
        <p:spPr>
          <a:xfrm>
            <a:off x="508000" y="1143000"/>
            <a:ext cx="8128000" cy="4572000"/>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3" name="Google Shape;1423;p14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24" name="Google Shape;1424;p141"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1425" name="Google Shape;1425;p141" descr="edu_asteroid_large.jpg"/>
          <p:cNvPicPr preferRelativeResize="0"/>
          <p:nvPr/>
        </p:nvPicPr>
        <p:blipFill rotWithShape="1">
          <a:blip r:embed="rId5">
            <a:alphaModFix/>
          </a:blip>
          <a:srcRect/>
          <a:stretch/>
        </p:blipFill>
        <p:spPr>
          <a:xfrm>
            <a:off x="1392659" y="1231984"/>
            <a:ext cx="6148107" cy="4613385"/>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4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143"/>
          <p:cNvSpPr txBox="1"/>
          <p:nvPr/>
        </p:nvSpPr>
        <p:spPr>
          <a:xfrm>
            <a:off x="1507067" y="424771"/>
            <a:ext cx="633306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do meteors look like?</a:t>
            </a:r>
            <a:endParaRPr sz="1400" b="0" i="0" u="none" strike="noStrike" cap="none">
              <a:solidFill>
                <a:srgbClr val="000000"/>
              </a:solidFill>
              <a:latin typeface="Arial"/>
              <a:ea typeface="Arial"/>
              <a:cs typeface="Arial"/>
              <a:sym typeface="Arial"/>
            </a:endParaRPr>
          </a:p>
        </p:txBody>
      </p:sp>
      <p:sp>
        <p:nvSpPr>
          <p:cNvPr id="1438" name="Google Shape;1438;p14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39" name="Google Shape;1439;p143"/>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pic>
        <p:nvPicPr>
          <p:cNvPr id="1445" name="Google Shape;1445;gcc792d3707_1_148" descr="edu_asteroid_large.jpg"/>
          <p:cNvPicPr preferRelativeResize="0"/>
          <p:nvPr/>
        </p:nvPicPr>
        <p:blipFill rotWithShape="1">
          <a:blip r:embed="rId3">
            <a:alphaModFix/>
          </a:blip>
          <a:srcRect/>
          <a:stretch/>
        </p:blipFill>
        <p:spPr>
          <a:xfrm>
            <a:off x="1392659" y="1231984"/>
            <a:ext cx="6148106" cy="4613384"/>
          </a:xfrm>
          <a:prstGeom prst="rect">
            <a:avLst/>
          </a:prstGeom>
          <a:noFill/>
          <a:ln>
            <a:noFill/>
          </a:ln>
        </p:spPr>
      </p:pic>
      <p:sp>
        <p:nvSpPr>
          <p:cNvPr id="1446" name="Google Shape;1446;gcc792d3707_1_148"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gcc792d3707_1_148"/>
          <p:cNvSpPr txBox="1"/>
          <p:nvPr/>
        </p:nvSpPr>
        <p:spPr>
          <a:xfrm>
            <a:off x="989775" y="424775"/>
            <a:ext cx="7930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Is this an example of a meteor?</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48"/>
          <p:cNvSpPr txBox="1"/>
          <p:nvPr/>
        </p:nvSpPr>
        <p:spPr>
          <a:xfrm>
            <a:off x="2280974" y="424771"/>
            <a:ext cx="4582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meteor?</a:t>
            </a:r>
            <a:endParaRPr sz="1400" b="0" i="0" u="none" strike="noStrike" cap="none">
              <a:solidFill>
                <a:srgbClr val="000000"/>
              </a:solidFill>
              <a:latin typeface="Arial"/>
              <a:ea typeface="Arial"/>
              <a:cs typeface="Arial"/>
              <a:sym typeface="Arial"/>
            </a:endParaRPr>
          </a:p>
        </p:txBody>
      </p:sp>
      <p:sp>
        <p:nvSpPr>
          <p:cNvPr id="1454" name="Google Shape;1454;p14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55" name="Google Shape;1455;p148" descr="dreamstime_xl_50326326.jpg"/>
          <p:cNvPicPr preferRelativeResize="0"/>
          <p:nvPr/>
        </p:nvPicPr>
        <p:blipFill rotWithShape="1">
          <a:blip r:embed="rId4">
            <a:alphaModFix/>
          </a:blip>
          <a:srcRect/>
          <a:stretch/>
        </p:blipFill>
        <p:spPr>
          <a:xfrm>
            <a:off x="1045029" y="1400443"/>
            <a:ext cx="6990342" cy="4630045"/>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49"/>
          <p:cNvSpPr txBox="1"/>
          <p:nvPr/>
        </p:nvSpPr>
        <p:spPr>
          <a:xfrm>
            <a:off x="1045029" y="424771"/>
            <a:ext cx="767442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 we call meteors shooting stars?</a:t>
            </a:r>
            <a:endParaRPr sz="1400" b="0" i="0" u="none" strike="noStrike" cap="none">
              <a:solidFill>
                <a:srgbClr val="000000"/>
              </a:solidFill>
              <a:latin typeface="Arial"/>
              <a:ea typeface="Arial"/>
              <a:cs typeface="Arial"/>
              <a:sym typeface="Arial"/>
            </a:endParaRPr>
          </a:p>
        </p:txBody>
      </p:sp>
      <p:sp>
        <p:nvSpPr>
          <p:cNvPr id="1462" name="Google Shape;1462;p14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63" name="Google Shape;1463;p149" descr="dreamstime_xl_50326326.jpg"/>
          <p:cNvPicPr preferRelativeResize="0"/>
          <p:nvPr/>
        </p:nvPicPr>
        <p:blipFill rotWithShape="1">
          <a:blip r:embed="rId4">
            <a:alphaModFix/>
          </a:blip>
          <a:srcRect/>
          <a:stretch/>
        </p:blipFill>
        <p:spPr>
          <a:xfrm>
            <a:off x="1159329" y="1335128"/>
            <a:ext cx="6990342" cy="4630045"/>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Google Shape;1469;p150"/>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470" name="Google Shape;1470;p150"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151"/>
          <p:cNvSpPr txBox="1">
            <a:spLocks noGrp="1"/>
          </p:cNvSpPr>
          <p:nvPr>
            <p:ph type="subTitle" idx="1"/>
          </p:nvPr>
        </p:nvSpPr>
        <p:spPr>
          <a:xfrm>
            <a:off x="1478363"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Meteor</a:t>
            </a:r>
            <a:r>
              <a:rPr lang="en-US" b="1">
                <a:solidFill>
                  <a:schemeClr val="dk1"/>
                </a:solidFill>
              </a:rPr>
              <a:t>: </a:t>
            </a:r>
            <a:r>
              <a:rPr lang="en-US">
                <a:solidFill>
                  <a:schemeClr val="dk1"/>
                </a:solidFill>
              </a:rPr>
              <a:t>a small body of matter that enters the Earth’s atmosphere</a:t>
            </a:r>
            <a:endParaRPr/>
          </a:p>
        </p:txBody>
      </p:sp>
      <p:pic>
        <p:nvPicPr>
          <p:cNvPr id="1477" name="Google Shape;1477;p151" descr="dreamstime_xl_50326326.jpg"/>
          <p:cNvPicPr preferRelativeResize="0"/>
          <p:nvPr/>
        </p:nvPicPr>
        <p:blipFill rotWithShape="1">
          <a:blip r:embed="rId3">
            <a:alphaModFix/>
          </a:blip>
          <a:srcRect/>
          <a:stretch/>
        </p:blipFill>
        <p:spPr>
          <a:xfrm>
            <a:off x="1082220" y="1542945"/>
            <a:ext cx="7218942" cy="4781458"/>
          </a:xfrm>
          <a:prstGeom prst="rect">
            <a:avLst/>
          </a:prstGeom>
          <a:noFill/>
          <a:ln>
            <a:noFill/>
          </a:ln>
        </p:spPr>
      </p:pic>
      <p:sp>
        <p:nvSpPr>
          <p:cNvPr id="1478" name="Google Shape;1478;p15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483"/>
        <p:cNvGrpSpPr/>
        <p:nvPr/>
      </p:nvGrpSpPr>
      <p:grpSpPr>
        <a:xfrm>
          <a:off x="0" y="0"/>
          <a:ext cx="0" cy="0"/>
          <a:chOff x="0" y="0"/>
          <a:chExt cx="0" cy="0"/>
        </a:xfrm>
      </p:grpSpPr>
      <p:pic>
        <p:nvPicPr>
          <p:cNvPr id="1484" name="Google Shape;1484;p152" descr="dreamstime_xl_50326326.jpg"/>
          <p:cNvPicPr preferRelativeResize="0"/>
          <p:nvPr/>
        </p:nvPicPr>
        <p:blipFill rotWithShape="1">
          <a:blip r:embed="rId3">
            <a:alphaModFix/>
          </a:blip>
          <a:srcRect/>
          <a:stretch/>
        </p:blipFill>
        <p:spPr>
          <a:xfrm>
            <a:off x="702129" y="1202159"/>
            <a:ext cx="7708799" cy="5105915"/>
          </a:xfrm>
          <a:prstGeom prst="rect">
            <a:avLst/>
          </a:prstGeom>
          <a:noFill/>
          <a:ln>
            <a:noFill/>
          </a:ln>
        </p:spPr>
      </p:pic>
      <p:sp>
        <p:nvSpPr>
          <p:cNvPr id="1485" name="Google Shape;1485;p152"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490"/>
        <p:cNvGrpSpPr/>
        <p:nvPr/>
      </p:nvGrpSpPr>
      <p:grpSpPr>
        <a:xfrm>
          <a:off x="0" y="0"/>
          <a:ext cx="0" cy="0"/>
          <a:chOff x="0" y="0"/>
          <a:chExt cx="0" cy="0"/>
        </a:xfrm>
      </p:grpSpPr>
      <p:sp>
        <p:nvSpPr>
          <p:cNvPr id="1491" name="Google Shape;1491;gcc792d3707_1_83"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2" name="Google Shape;1492;gcc792d3707_1_83"/>
          <p:cNvPicPr preferRelativeResize="0"/>
          <p:nvPr/>
        </p:nvPicPr>
        <p:blipFill rotWithShape="1">
          <a:blip r:embed="rId4">
            <a:alphaModFix/>
          </a:blip>
          <a:srcRect/>
          <a:stretch/>
        </p:blipFill>
        <p:spPr>
          <a:xfrm>
            <a:off x="1320800" y="1992086"/>
            <a:ext cx="6502400" cy="3657600"/>
          </a:xfrm>
          <a:prstGeom prst="rect">
            <a:avLst/>
          </a:prstGeom>
          <a:noFill/>
          <a:ln>
            <a:noFill/>
          </a:ln>
        </p:spPr>
      </p:pic>
      <p:sp>
        <p:nvSpPr>
          <p:cNvPr id="1493" name="Google Shape;1493;gcc792d3707_1_83"/>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pic>
        <p:nvPicPr>
          <p:cNvPr id="231" name="Google Shape;231;gcc792d3707_0_13"/>
          <p:cNvPicPr preferRelativeResize="0"/>
          <p:nvPr/>
        </p:nvPicPr>
        <p:blipFill rotWithShape="1">
          <a:blip r:embed="rId3">
            <a:alphaModFix/>
          </a:blip>
          <a:srcRect/>
          <a:stretch/>
        </p:blipFill>
        <p:spPr>
          <a:xfrm>
            <a:off x="1339375" y="857250"/>
            <a:ext cx="6858000" cy="5143500"/>
          </a:xfrm>
          <a:prstGeom prst="rect">
            <a:avLst/>
          </a:prstGeom>
          <a:noFill/>
          <a:ln>
            <a:noFill/>
          </a:ln>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pic>
        <p:nvPicPr>
          <p:cNvPr id="1499" name="Google Shape;1499;p15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513"/>
        <p:cNvGrpSpPr/>
        <p:nvPr/>
      </p:nvGrpSpPr>
      <p:grpSpPr>
        <a:xfrm>
          <a:off x="0" y="0"/>
          <a:ext cx="0" cy="0"/>
          <a:chOff x="0" y="0"/>
          <a:chExt cx="0" cy="0"/>
        </a:xfrm>
      </p:grpSpPr>
      <p:grpSp>
        <p:nvGrpSpPr>
          <p:cNvPr id="1514" name="Google Shape;1514;p156"/>
          <p:cNvGrpSpPr/>
          <p:nvPr/>
        </p:nvGrpSpPr>
        <p:grpSpPr>
          <a:xfrm>
            <a:off x="1505008" y="297180"/>
            <a:ext cx="5828913" cy="6262953"/>
            <a:chOff x="814636" y="0"/>
            <a:chExt cx="5828913" cy="6262953"/>
          </a:xfrm>
        </p:grpSpPr>
        <p:sp>
          <p:nvSpPr>
            <p:cNvPr id="1515" name="Google Shape;1515;p156"/>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6" name="Google Shape;1516;p156"/>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517" name="Google Shape;1517;p156"/>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8" name="Google Shape;1518;p156"/>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9" name="Google Shape;1519;p156"/>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520" name="Google Shape;1520;p156"/>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1" name="Google Shape;1521;p156"/>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2" name="Google Shape;1522;p156"/>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523" name="Google Shape;1523;p156"/>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4" name="Google Shape;1524;p156"/>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5" name="Google Shape;1525;p156"/>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526" name="Google Shape;1526;p156"/>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7" name="Google Shape;1527;p156"/>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28" name="Google Shape;1528;p156"/>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529" name="Google Shape;1529;p156"/>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0" name="Google Shape;1530;p156"/>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1" name="Google Shape;1531;p156"/>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532" name="Google Shape;1532;p156"/>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533" name="Google Shape;1533;p156"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534" name="Google Shape;1534;p156"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535" name="Google Shape;1535;p156"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536" name="Google Shape;1536;p156"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537" name="Google Shape;1537;p156"/>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8" name="Google Shape;1538;p156"/>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543"/>
        <p:cNvGrpSpPr/>
        <p:nvPr/>
      </p:nvGrpSpPr>
      <p:grpSpPr>
        <a:xfrm>
          <a:off x="0" y="0"/>
          <a:ext cx="0" cy="0"/>
          <a:chOff x="0" y="0"/>
          <a:chExt cx="0" cy="0"/>
        </a:xfrm>
      </p:grpSpPr>
      <p:sp>
        <p:nvSpPr>
          <p:cNvPr id="1544" name="Google Shape;1544;p157"/>
          <p:cNvSpPr txBox="1"/>
          <p:nvPr/>
        </p:nvSpPr>
        <p:spPr>
          <a:xfrm>
            <a:off x="1295400" y="381000"/>
            <a:ext cx="6629400"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Asteroids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45" name="Google Shape;1545;p157"/>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6" name="Google Shape;1546;p157"/>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547" name="Google Shape;1547;p157" descr="edu_asteroid_large.jpg"/>
          <p:cNvPicPr preferRelativeResize="0"/>
          <p:nvPr/>
        </p:nvPicPr>
        <p:blipFill rotWithShape="1">
          <a:blip r:embed="rId3">
            <a:alphaModFix/>
          </a:blip>
          <a:srcRect/>
          <a:stretch/>
        </p:blipFill>
        <p:spPr>
          <a:xfrm>
            <a:off x="1756362" y="2014863"/>
            <a:ext cx="5739282" cy="4306613"/>
          </a:xfrm>
          <a:prstGeom prst="rect">
            <a:avLst/>
          </a:prstGeom>
          <a:noFill/>
          <a:ln>
            <a:noFill/>
          </a:ln>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552"/>
        <p:cNvGrpSpPr/>
        <p:nvPr/>
      </p:nvGrpSpPr>
      <p:grpSpPr>
        <a:xfrm>
          <a:off x="0" y="0"/>
          <a:ext cx="0" cy="0"/>
          <a:chOff x="0" y="0"/>
          <a:chExt cx="0" cy="0"/>
        </a:xfrm>
      </p:grpSpPr>
      <p:sp>
        <p:nvSpPr>
          <p:cNvPr id="1553" name="Google Shape;1553;p158"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54" name="Google Shape;1554;p158"/>
          <p:cNvPicPr preferRelativeResize="0"/>
          <p:nvPr/>
        </p:nvPicPr>
        <p:blipFill rotWithShape="1">
          <a:blip r:embed="rId4">
            <a:alphaModFix/>
          </a:blip>
          <a:srcRect/>
          <a:stretch/>
        </p:blipFill>
        <p:spPr>
          <a:xfrm>
            <a:off x="1320800" y="2269671"/>
            <a:ext cx="6502400" cy="3657600"/>
          </a:xfrm>
          <a:prstGeom prst="rect">
            <a:avLst/>
          </a:prstGeom>
          <a:noFill/>
          <a:ln>
            <a:noFill/>
          </a:ln>
        </p:spPr>
      </p:pic>
      <p:sp>
        <p:nvSpPr>
          <p:cNvPr id="1555" name="Google Shape;1555;p158"/>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560"/>
        <p:cNvGrpSpPr/>
        <p:nvPr/>
      </p:nvGrpSpPr>
      <p:grpSpPr>
        <a:xfrm>
          <a:off x="0" y="0"/>
          <a:ext cx="0" cy="0"/>
          <a:chOff x="0" y="0"/>
          <a:chExt cx="0" cy="0"/>
        </a:xfrm>
      </p:grpSpPr>
      <p:sp>
        <p:nvSpPr>
          <p:cNvPr id="1561" name="Google Shape;1561;gcc792d3707_1_157"/>
          <p:cNvSpPr txBox="1"/>
          <p:nvPr/>
        </p:nvSpPr>
        <p:spPr>
          <a:xfrm>
            <a:off x="2301072" y="693336"/>
            <a:ext cx="462371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1562" name="Google Shape;1562;gcc792d3707_1_157" descr="Classroom"/>
          <p:cNvSpPr/>
          <p:nvPr/>
        </p:nvSpPr>
        <p:spPr>
          <a:xfrm>
            <a:off x="77646" y="32378"/>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3" name="Google Shape;1563;gcc792d3707_1_157"/>
          <p:cNvSpPr txBox="1"/>
          <p:nvPr/>
        </p:nvSpPr>
        <p:spPr>
          <a:xfrm>
            <a:off x="2131350" y="1873500"/>
            <a:ext cx="48813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Large Asteroid Impact Simulation</a:t>
            </a:r>
            <a:endParaRPr sz="3600">
              <a:solidFill>
                <a:schemeClr val="dk1"/>
              </a:solidFill>
              <a:latin typeface="Calibri"/>
              <a:ea typeface="Calibri"/>
              <a:cs typeface="Calibri"/>
              <a:sym typeface="Calibri"/>
            </a:endParaRPr>
          </a:p>
        </p:txBody>
      </p:sp>
      <p:sp>
        <p:nvSpPr>
          <p:cNvPr id="1564" name="Google Shape;1564;gcc792d3707_1_157"/>
          <p:cNvSpPr txBox="1"/>
          <p:nvPr/>
        </p:nvSpPr>
        <p:spPr>
          <a:xfrm>
            <a:off x="1495350" y="3317275"/>
            <a:ext cx="66003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a:latin typeface="Calibri"/>
                <a:ea typeface="Calibri"/>
                <a:cs typeface="Calibri"/>
                <a:sym typeface="Calibri"/>
              </a:rPr>
              <a:t>Have students watch the video at the beginning of the lesson. Tell students that this is the impact of a large asteroid colliding with Earth.</a:t>
            </a:r>
            <a:endParaRPr sz="1800">
              <a:latin typeface="Calibri"/>
              <a:ea typeface="Calibri"/>
              <a:cs typeface="Calibri"/>
              <a:sym typeface="Calibri"/>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569"/>
        <p:cNvGrpSpPr/>
        <p:nvPr/>
      </p:nvGrpSpPr>
      <p:grpSpPr>
        <a:xfrm>
          <a:off x="0" y="0"/>
          <a:ext cx="0" cy="0"/>
          <a:chOff x="0" y="0"/>
          <a:chExt cx="0" cy="0"/>
        </a:xfrm>
      </p:grpSpPr>
      <p:sp>
        <p:nvSpPr>
          <p:cNvPr id="1570" name="Google Shape;1570;gcc792d3707_1_163"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gb6872ac8b7_0_59"/>
          <p:cNvSpPr txBox="1"/>
          <p:nvPr/>
        </p:nvSpPr>
        <p:spPr>
          <a:xfrm>
            <a:off x="934625" y="373225"/>
            <a:ext cx="80571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Would humans be able to survive a large asteroid collision?</a:t>
            </a:r>
            <a:endParaRPr sz="1400" b="0" i="0" u="none" strike="noStrike" cap="none">
              <a:solidFill>
                <a:srgbClr val="000000"/>
              </a:solidFill>
              <a:latin typeface="Arial"/>
              <a:ea typeface="Arial"/>
              <a:cs typeface="Arial"/>
              <a:sym typeface="Arial"/>
            </a:endParaRPr>
          </a:p>
        </p:txBody>
      </p:sp>
      <p:sp>
        <p:nvSpPr>
          <p:cNvPr id="1577" name="Google Shape;1577;gb6872ac8b7_0_5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78" name="Google Shape;1578;gb6872ac8b7_0_59"/>
          <p:cNvPicPr preferRelativeResize="0"/>
          <p:nvPr/>
        </p:nvPicPr>
        <p:blipFill>
          <a:blip r:embed="rId4">
            <a:alphaModFix/>
          </a:blip>
          <a:stretch>
            <a:fillRect/>
          </a:stretch>
        </p:blipFill>
        <p:spPr>
          <a:xfrm>
            <a:off x="152400" y="1726225"/>
            <a:ext cx="8839200" cy="4770949"/>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583"/>
        <p:cNvGrpSpPr/>
        <p:nvPr/>
      </p:nvGrpSpPr>
      <p:grpSpPr>
        <a:xfrm>
          <a:off x="0" y="0"/>
          <a:ext cx="0" cy="0"/>
          <a:chOff x="0" y="0"/>
          <a:chExt cx="0" cy="0"/>
        </a:xfrm>
      </p:grpSpPr>
      <p:sp>
        <p:nvSpPr>
          <p:cNvPr id="1584" name="Google Shape;1584;p159" descr="Rewind"/>
          <p:cNvSpPr/>
          <p:nvPr/>
        </p:nvSpPr>
        <p:spPr>
          <a:xfrm>
            <a:off x="1928446" y="1295400"/>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p160"/>
          <p:cNvSpPr txBox="1">
            <a:spLocks noGrp="1"/>
          </p:cNvSpPr>
          <p:nvPr>
            <p:ph type="ctrTitle"/>
          </p:nvPr>
        </p:nvSpPr>
        <p:spPr>
          <a:xfrm>
            <a:off x="851875" y="135875"/>
            <a:ext cx="8101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1591" name="Google Shape;1591;p160"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
        <p:nvSpPr>
          <p:cNvPr id="1592" name="Google Shape;1592;p160"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gcc792d3707_0_18"/>
          <p:cNvPicPr preferRelativeResize="0"/>
          <p:nvPr/>
        </p:nvPicPr>
        <p:blipFill rotWithShape="1">
          <a:blip r:embed="rId3">
            <a:alphaModFix/>
          </a:blip>
          <a:srcRect/>
          <a:stretch/>
        </p:blipFill>
        <p:spPr>
          <a:xfrm>
            <a:off x="1759274" y="1140431"/>
            <a:ext cx="5625452" cy="5189126"/>
          </a:xfrm>
          <a:prstGeom prst="rect">
            <a:avLst/>
          </a:prstGeom>
          <a:noFill/>
          <a:ln>
            <a:noFill/>
          </a:ln>
        </p:spPr>
      </p:pic>
      <p:pic>
        <p:nvPicPr>
          <p:cNvPr id="238" name="Google Shape;238;gcc792d3707_0_18"/>
          <p:cNvPicPr preferRelativeResize="0"/>
          <p:nvPr/>
        </p:nvPicPr>
        <p:blipFill rotWithShape="1">
          <a:blip r:embed="rId4">
            <a:alphaModFix/>
          </a:blip>
          <a:srcRect/>
          <a:stretch/>
        </p:blipFill>
        <p:spPr>
          <a:xfrm>
            <a:off x="152400" y="152400"/>
            <a:ext cx="962025" cy="55245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161"/>
          <p:cNvSpPr txBox="1">
            <a:spLocks noGrp="1"/>
          </p:cNvSpPr>
          <p:nvPr>
            <p:ph type="ctrTitle"/>
          </p:nvPr>
        </p:nvSpPr>
        <p:spPr>
          <a:xfrm>
            <a:off x="849551" y="187775"/>
            <a:ext cx="8038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Planet</a:t>
            </a:r>
            <a:r>
              <a:rPr lang="en-US" sz="3400" b="1"/>
              <a:t>: </a:t>
            </a:r>
            <a:r>
              <a:rPr lang="en-US" sz="3400"/>
              <a:t>a body or object in space that revolves around a star and has a spherical shape</a:t>
            </a:r>
            <a:endParaRPr sz="3400" b="1"/>
          </a:p>
        </p:txBody>
      </p:sp>
      <p:pic>
        <p:nvPicPr>
          <p:cNvPr id="1599" name="Google Shape;1599;p161"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1600" name="Google Shape;1600;p161"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162"/>
          <p:cNvSpPr txBox="1">
            <a:spLocks noGrp="1"/>
          </p:cNvSpPr>
          <p:nvPr>
            <p:ph type="subTitle" idx="1"/>
          </p:nvPr>
        </p:nvSpPr>
        <p:spPr>
          <a:xfrm>
            <a:off x="996043" y="303025"/>
            <a:ext cx="781259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Moon</a:t>
            </a:r>
            <a:r>
              <a:rPr lang="en-US" b="1">
                <a:solidFill>
                  <a:schemeClr val="dk1"/>
                </a:solidFill>
              </a:rPr>
              <a:t>: </a:t>
            </a:r>
            <a:r>
              <a:rPr lang="en-US">
                <a:solidFill>
                  <a:schemeClr val="dk1"/>
                </a:solidFill>
              </a:rPr>
              <a:t>an object that revolves around a planet and reflects light from the sun</a:t>
            </a:r>
            <a:endParaRPr/>
          </a:p>
        </p:txBody>
      </p:sp>
      <p:pic>
        <p:nvPicPr>
          <p:cNvPr id="1607" name="Google Shape;1607;p162" descr="dreamstime_xl_17597145.jpg"/>
          <p:cNvPicPr preferRelativeResize="0"/>
          <p:nvPr/>
        </p:nvPicPr>
        <p:blipFill rotWithShape="1">
          <a:blip r:embed="rId3">
            <a:alphaModFix/>
          </a:blip>
          <a:srcRect/>
          <a:stretch/>
        </p:blipFill>
        <p:spPr>
          <a:xfrm>
            <a:off x="2014401" y="1665515"/>
            <a:ext cx="5412427" cy="4576361"/>
          </a:xfrm>
          <a:prstGeom prst="rect">
            <a:avLst/>
          </a:prstGeom>
          <a:noFill/>
          <a:ln>
            <a:noFill/>
          </a:ln>
        </p:spPr>
      </p:pic>
      <p:sp>
        <p:nvSpPr>
          <p:cNvPr id="1608" name="Google Shape;1608;p16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63"/>
          <p:cNvSpPr txBox="1">
            <a:spLocks noGrp="1"/>
          </p:cNvSpPr>
          <p:nvPr>
            <p:ph type="subTitle" idx="1"/>
          </p:nvPr>
        </p:nvSpPr>
        <p:spPr>
          <a:xfrm>
            <a:off x="879449" y="303025"/>
            <a:ext cx="79293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Meteor</a:t>
            </a:r>
            <a:r>
              <a:rPr lang="en-US" b="1">
                <a:solidFill>
                  <a:schemeClr val="dk1"/>
                </a:solidFill>
              </a:rPr>
              <a:t>: </a:t>
            </a:r>
            <a:r>
              <a:rPr lang="en-US">
                <a:solidFill>
                  <a:schemeClr val="dk1"/>
                </a:solidFill>
              </a:rPr>
              <a:t>a small body of matter that enters the Earth’s atmosphere</a:t>
            </a:r>
            <a:endParaRPr/>
          </a:p>
        </p:txBody>
      </p:sp>
      <p:pic>
        <p:nvPicPr>
          <p:cNvPr id="1615" name="Google Shape;1615;p163" descr="dreamstime_xl_50326326.jpg"/>
          <p:cNvPicPr preferRelativeResize="0"/>
          <p:nvPr/>
        </p:nvPicPr>
        <p:blipFill rotWithShape="1">
          <a:blip r:embed="rId3">
            <a:alphaModFix/>
          </a:blip>
          <a:srcRect/>
          <a:stretch/>
        </p:blipFill>
        <p:spPr>
          <a:xfrm>
            <a:off x="1082220" y="1542945"/>
            <a:ext cx="7218942" cy="4781458"/>
          </a:xfrm>
          <a:prstGeom prst="rect">
            <a:avLst/>
          </a:prstGeom>
          <a:noFill/>
          <a:ln>
            <a:noFill/>
          </a:ln>
        </p:spPr>
      </p:pic>
      <p:sp>
        <p:nvSpPr>
          <p:cNvPr id="1616" name="Google Shape;1616;p16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621"/>
        <p:cNvGrpSpPr/>
        <p:nvPr/>
      </p:nvGrpSpPr>
      <p:grpSpPr>
        <a:xfrm>
          <a:off x="0" y="0"/>
          <a:ext cx="0" cy="0"/>
          <a:chOff x="0" y="0"/>
          <a:chExt cx="0" cy="0"/>
        </a:xfrm>
      </p:grpSpPr>
      <p:sp>
        <p:nvSpPr>
          <p:cNvPr id="1622" name="Google Shape;1622;p164"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p165"/>
          <p:cNvSpPr txBox="1"/>
          <p:nvPr/>
        </p:nvSpPr>
        <p:spPr>
          <a:xfrm>
            <a:off x="2213268" y="412064"/>
            <a:ext cx="4961808"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solar system?</a:t>
            </a:r>
            <a:endParaRPr sz="1400" b="0" i="0" u="none" strike="noStrike" cap="none">
              <a:solidFill>
                <a:srgbClr val="000000"/>
              </a:solidFill>
              <a:latin typeface="Arial"/>
              <a:ea typeface="Arial"/>
              <a:cs typeface="Arial"/>
              <a:sym typeface="Arial"/>
            </a:endParaRPr>
          </a:p>
        </p:txBody>
      </p:sp>
      <p:sp>
        <p:nvSpPr>
          <p:cNvPr id="1629" name="Google Shape;1629;p16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0" name="Google Shape;1630;p165"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635"/>
        <p:cNvGrpSpPr/>
        <p:nvPr/>
      </p:nvGrpSpPr>
      <p:grpSpPr>
        <a:xfrm>
          <a:off x="0" y="0"/>
          <a:ext cx="0" cy="0"/>
          <a:chOff x="0" y="0"/>
          <a:chExt cx="0" cy="0"/>
        </a:xfrm>
      </p:grpSpPr>
      <p:sp>
        <p:nvSpPr>
          <p:cNvPr id="1636" name="Google Shape;1636;p166"/>
          <p:cNvSpPr txBox="1"/>
          <p:nvPr/>
        </p:nvSpPr>
        <p:spPr>
          <a:xfrm>
            <a:off x="857997" y="216121"/>
            <a:ext cx="800841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are planets and moons related to each other?</a:t>
            </a:r>
            <a:endParaRPr sz="1400" b="0" i="0" u="none" strike="noStrike" cap="none">
              <a:solidFill>
                <a:srgbClr val="000000"/>
              </a:solidFill>
              <a:latin typeface="Arial"/>
              <a:ea typeface="Arial"/>
              <a:cs typeface="Arial"/>
              <a:sym typeface="Arial"/>
            </a:endParaRPr>
          </a:p>
        </p:txBody>
      </p:sp>
      <p:sp>
        <p:nvSpPr>
          <p:cNvPr id="1637" name="Google Shape;1637;p166"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8" name="Google Shape;1638;p166" descr="200608250001_65511.jpg"/>
          <p:cNvPicPr preferRelativeResize="0"/>
          <p:nvPr/>
        </p:nvPicPr>
        <p:blipFill rotWithShape="1">
          <a:blip r:embed="rId4">
            <a:alphaModFix/>
          </a:blip>
          <a:srcRect/>
          <a:stretch/>
        </p:blipFill>
        <p:spPr>
          <a:xfrm>
            <a:off x="858005" y="2201059"/>
            <a:ext cx="2950735" cy="3678583"/>
          </a:xfrm>
          <a:prstGeom prst="rect">
            <a:avLst/>
          </a:prstGeom>
          <a:noFill/>
          <a:ln>
            <a:noFill/>
          </a:ln>
        </p:spPr>
      </p:pic>
      <p:pic>
        <p:nvPicPr>
          <p:cNvPr id="1639" name="Google Shape;1639;p166" descr="dreamstime_xl_17597145.jpg"/>
          <p:cNvPicPr preferRelativeResize="0"/>
          <p:nvPr/>
        </p:nvPicPr>
        <p:blipFill rotWithShape="1">
          <a:blip r:embed="rId5">
            <a:alphaModFix/>
          </a:blip>
          <a:srcRect/>
          <a:stretch/>
        </p:blipFill>
        <p:spPr>
          <a:xfrm>
            <a:off x="4818297" y="2356318"/>
            <a:ext cx="3983363" cy="3368046"/>
          </a:xfrm>
          <a:prstGeom prst="rect">
            <a:avLst/>
          </a:prstGeom>
          <a:noFill/>
          <a:ln>
            <a:noFill/>
          </a:ln>
        </p:spPr>
      </p:pic>
      <p:pic>
        <p:nvPicPr>
          <p:cNvPr id="1640" name="Google Shape;1640;p166"/>
          <p:cNvPicPr preferRelativeResize="0"/>
          <p:nvPr/>
        </p:nvPicPr>
        <p:blipFill>
          <a:blip r:embed="rId6">
            <a:alphaModFix/>
          </a:blip>
          <a:stretch>
            <a:fillRect/>
          </a:stretch>
        </p:blipFill>
        <p:spPr>
          <a:xfrm>
            <a:off x="230050" y="1521600"/>
            <a:ext cx="4341950" cy="4887796"/>
          </a:xfrm>
          <a:prstGeom prst="rect">
            <a:avLst/>
          </a:prstGeom>
          <a:noFill/>
          <a:ln>
            <a:noFill/>
          </a:ln>
        </p:spPr>
      </p:pic>
      <p:pic>
        <p:nvPicPr>
          <p:cNvPr id="1641" name="Google Shape;1641;p166"/>
          <p:cNvPicPr preferRelativeResize="0"/>
          <p:nvPr/>
        </p:nvPicPr>
        <p:blipFill>
          <a:blip r:embed="rId6">
            <a:alphaModFix/>
          </a:blip>
          <a:stretch>
            <a:fillRect/>
          </a:stretch>
        </p:blipFill>
        <p:spPr>
          <a:xfrm>
            <a:off x="4639000" y="1521600"/>
            <a:ext cx="4341950" cy="4887796"/>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646"/>
        <p:cNvGrpSpPr/>
        <p:nvPr/>
      </p:nvGrpSpPr>
      <p:grpSpPr>
        <a:xfrm>
          <a:off x="0" y="0"/>
          <a:ext cx="0" cy="0"/>
          <a:chOff x="0" y="0"/>
          <a:chExt cx="0" cy="0"/>
        </a:xfrm>
      </p:grpSpPr>
      <p:sp>
        <p:nvSpPr>
          <p:cNvPr id="1647" name="Google Shape;1647;p167"/>
          <p:cNvSpPr txBox="1"/>
          <p:nvPr/>
        </p:nvSpPr>
        <p:spPr>
          <a:xfrm>
            <a:off x="1045029" y="424771"/>
            <a:ext cx="767442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 we call meteors shooting stars?</a:t>
            </a:r>
            <a:endParaRPr sz="1400" b="0" i="0" u="none" strike="noStrike" cap="none">
              <a:solidFill>
                <a:srgbClr val="000000"/>
              </a:solidFill>
              <a:latin typeface="Arial"/>
              <a:ea typeface="Arial"/>
              <a:cs typeface="Arial"/>
              <a:sym typeface="Arial"/>
            </a:endParaRPr>
          </a:p>
        </p:txBody>
      </p:sp>
      <p:sp>
        <p:nvSpPr>
          <p:cNvPr id="1648" name="Google Shape;1648;p16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49" name="Google Shape;1649;p167" descr="dreamstime_xl_50326326.jpg"/>
          <p:cNvPicPr preferRelativeResize="0"/>
          <p:nvPr/>
        </p:nvPicPr>
        <p:blipFill rotWithShape="1">
          <a:blip r:embed="rId4">
            <a:alphaModFix/>
          </a:blip>
          <a:srcRect/>
          <a:stretch/>
        </p:blipFill>
        <p:spPr>
          <a:xfrm>
            <a:off x="1159329" y="1335128"/>
            <a:ext cx="6990342" cy="4630045"/>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168"/>
          <p:cNvSpPr txBox="1"/>
          <p:nvPr/>
        </p:nvSpPr>
        <p:spPr>
          <a:xfrm>
            <a:off x="2999935" y="869904"/>
            <a:ext cx="3144130"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Asteroid</a:t>
            </a:r>
            <a:endParaRPr sz="1400" b="0" i="0" u="none" strike="noStrike" cap="none">
              <a:solidFill>
                <a:srgbClr val="000000"/>
              </a:solidFill>
              <a:latin typeface="Arial"/>
              <a:ea typeface="Arial"/>
              <a:cs typeface="Arial"/>
              <a:sym typeface="Arial"/>
            </a:endParaRPr>
          </a:p>
        </p:txBody>
      </p:sp>
      <p:sp>
        <p:nvSpPr>
          <p:cNvPr id="1656" name="Google Shape;1656;p168"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57" name="Google Shape;1657;p168"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69"/>
          <p:cNvSpPr txBox="1">
            <a:spLocks noGrp="1"/>
          </p:cNvSpPr>
          <p:nvPr>
            <p:ph type="subTitle" idx="1"/>
          </p:nvPr>
        </p:nvSpPr>
        <p:spPr>
          <a:xfrm>
            <a:off x="1478363"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Asteroid</a:t>
            </a:r>
            <a:r>
              <a:rPr lang="en-US" b="1">
                <a:solidFill>
                  <a:schemeClr val="dk1"/>
                </a:solidFill>
              </a:rPr>
              <a:t>: </a:t>
            </a:r>
            <a:r>
              <a:rPr lang="en-US">
                <a:solidFill>
                  <a:schemeClr val="dk1"/>
                </a:solidFill>
              </a:rPr>
              <a:t>a small, rocky object that orbits the sun</a:t>
            </a:r>
            <a:endParaRPr/>
          </a:p>
        </p:txBody>
      </p:sp>
      <p:sp>
        <p:nvSpPr>
          <p:cNvPr id="1664" name="Google Shape;1664;p16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5" name="Google Shape;1665;p169"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1666" name="Google Shape;1666;p169" descr="edu_asteroid_large.jpg"/>
          <p:cNvPicPr preferRelativeResize="0"/>
          <p:nvPr/>
        </p:nvPicPr>
        <p:blipFill rotWithShape="1">
          <a:blip r:embed="rId5">
            <a:alphaModFix/>
          </a:blip>
          <a:srcRect/>
          <a:stretch/>
        </p:blipFill>
        <p:spPr>
          <a:xfrm>
            <a:off x="1478363" y="1632858"/>
            <a:ext cx="6270129" cy="4704947"/>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7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gcc792d3707_1_1"/>
          <p:cNvPicPr preferRelativeResize="0"/>
          <p:nvPr/>
        </p:nvPicPr>
        <p:blipFill rotWithShape="1">
          <a:blip r:embed="rId3">
            <a:alphaModFix/>
          </a:blip>
          <a:srcRect/>
          <a:stretch/>
        </p:blipFill>
        <p:spPr>
          <a:xfrm>
            <a:off x="152400" y="152400"/>
            <a:ext cx="962025" cy="552450"/>
          </a:xfrm>
          <a:prstGeom prst="rect">
            <a:avLst/>
          </a:prstGeom>
          <a:noFill/>
          <a:ln>
            <a:noFill/>
          </a:ln>
        </p:spPr>
      </p:pic>
      <p:pic>
        <p:nvPicPr>
          <p:cNvPr id="245" name="Google Shape;245;gcc792d3707_1_1"/>
          <p:cNvPicPr preferRelativeResize="0"/>
          <p:nvPr/>
        </p:nvPicPr>
        <p:blipFill rotWithShape="1">
          <a:blip r:embed="rId4">
            <a:alphaModFix/>
          </a:blip>
          <a:srcRect/>
          <a:stretch/>
        </p:blipFill>
        <p:spPr>
          <a:xfrm>
            <a:off x="152400" y="857250"/>
            <a:ext cx="8839204" cy="4972052"/>
          </a:xfrm>
          <a:prstGeom prst="rect">
            <a:avLst/>
          </a:prstGeom>
          <a:noFill/>
          <a:ln>
            <a:noFill/>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677"/>
        <p:cNvGrpSpPr/>
        <p:nvPr/>
      </p:nvGrpSpPr>
      <p:grpSpPr>
        <a:xfrm>
          <a:off x="0" y="0"/>
          <a:ext cx="0" cy="0"/>
          <a:chOff x="0" y="0"/>
          <a:chExt cx="0" cy="0"/>
        </a:xfrm>
      </p:grpSpPr>
      <p:sp>
        <p:nvSpPr>
          <p:cNvPr id="1678" name="Google Shape;1678;p171"/>
          <p:cNvSpPr txBox="1"/>
          <p:nvPr/>
        </p:nvSpPr>
        <p:spPr>
          <a:xfrm>
            <a:off x="2280974" y="424771"/>
            <a:ext cx="4582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asteroid?</a:t>
            </a:r>
            <a:endParaRPr sz="1400" b="0" i="0" u="none" strike="noStrike" cap="none">
              <a:solidFill>
                <a:srgbClr val="000000"/>
              </a:solidFill>
              <a:latin typeface="Arial"/>
              <a:ea typeface="Arial"/>
              <a:cs typeface="Arial"/>
              <a:sym typeface="Arial"/>
            </a:endParaRPr>
          </a:p>
        </p:txBody>
      </p:sp>
      <p:sp>
        <p:nvSpPr>
          <p:cNvPr id="1679" name="Google Shape;1679;p17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80" name="Google Shape;1680;p171" descr="edu_asteroid_large.jpg"/>
          <p:cNvPicPr preferRelativeResize="0"/>
          <p:nvPr/>
        </p:nvPicPr>
        <p:blipFill rotWithShape="1">
          <a:blip r:embed="rId4">
            <a:alphaModFix/>
          </a:blip>
          <a:srcRect/>
          <a:stretch/>
        </p:blipFill>
        <p:spPr>
          <a:xfrm>
            <a:off x="1702357" y="1508677"/>
            <a:ext cx="5739282" cy="4306613"/>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685"/>
        <p:cNvGrpSpPr/>
        <p:nvPr/>
      </p:nvGrpSpPr>
      <p:grpSpPr>
        <a:xfrm>
          <a:off x="0" y="0"/>
          <a:ext cx="0" cy="0"/>
          <a:chOff x="0" y="0"/>
          <a:chExt cx="0" cy="0"/>
        </a:xfrm>
      </p:grpSpPr>
      <p:pic>
        <p:nvPicPr>
          <p:cNvPr id="1686" name="Google Shape;1686;p172"/>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1687" name="Google Shape;1687;p172"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692"/>
        <p:cNvGrpSpPr/>
        <p:nvPr/>
      </p:nvGrpSpPr>
      <p:grpSpPr>
        <a:xfrm>
          <a:off x="0" y="0"/>
          <a:ext cx="0" cy="0"/>
          <a:chOff x="0" y="0"/>
          <a:chExt cx="0" cy="0"/>
        </a:xfrm>
      </p:grpSpPr>
      <p:sp>
        <p:nvSpPr>
          <p:cNvPr id="1693" name="Google Shape;1693;p17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94" name="Google Shape;1694;p173"/>
          <p:cNvPicPr preferRelativeResize="0"/>
          <p:nvPr/>
        </p:nvPicPr>
        <p:blipFill rotWithShape="1">
          <a:blip r:embed="rId4">
            <a:alphaModFix/>
          </a:blip>
          <a:srcRect/>
          <a:stretch/>
        </p:blipFill>
        <p:spPr>
          <a:xfrm>
            <a:off x="1363578" y="219072"/>
            <a:ext cx="6588918" cy="6510591"/>
          </a:xfrm>
          <a:prstGeom prst="rect">
            <a:avLst/>
          </a:prstGeom>
          <a:noFill/>
          <a:ln>
            <a:noFill/>
          </a:ln>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699"/>
        <p:cNvGrpSpPr/>
        <p:nvPr/>
      </p:nvGrpSpPr>
      <p:grpSpPr>
        <a:xfrm>
          <a:off x="0" y="0"/>
          <a:ext cx="0" cy="0"/>
          <a:chOff x="0" y="0"/>
          <a:chExt cx="0" cy="0"/>
        </a:xfrm>
      </p:grpSpPr>
      <p:sp>
        <p:nvSpPr>
          <p:cNvPr id="1700" name="Google Shape;1700;p17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705"/>
        <p:cNvGrpSpPr/>
        <p:nvPr/>
      </p:nvGrpSpPr>
      <p:grpSpPr>
        <a:xfrm>
          <a:off x="0" y="0"/>
          <a:ext cx="0" cy="0"/>
          <a:chOff x="0" y="0"/>
          <a:chExt cx="0" cy="0"/>
        </a:xfrm>
      </p:grpSpPr>
      <p:sp>
        <p:nvSpPr>
          <p:cNvPr id="1706" name="Google Shape;1706;gcc792d3707_1_168"/>
          <p:cNvSpPr txBox="1"/>
          <p:nvPr/>
        </p:nvSpPr>
        <p:spPr>
          <a:xfrm>
            <a:off x="2280974" y="424771"/>
            <a:ext cx="458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asteroid?</a:t>
            </a:r>
            <a:endParaRPr sz="1400" b="0" i="0" u="none" strike="noStrike" cap="none">
              <a:solidFill>
                <a:srgbClr val="000000"/>
              </a:solidFill>
              <a:latin typeface="Arial"/>
              <a:ea typeface="Arial"/>
              <a:cs typeface="Arial"/>
              <a:sym typeface="Arial"/>
            </a:endParaRPr>
          </a:p>
        </p:txBody>
      </p:sp>
      <p:sp>
        <p:nvSpPr>
          <p:cNvPr id="1707" name="Google Shape;1707;gcc792d3707_1_16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08" name="Google Shape;1708;gcc792d3707_1_168" descr="edu_asteroid_large.jpg"/>
          <p:cNvPicPr preferRelativeResize="0"/>
          <p:nvPr/>
        </p:nvPicPr>
        <p:blipFill rotWithShape="1">
          <a:blip r:embed="rId4">
            <a:alphaModFix/>
          </a:blip>
          <a:srcRect/>
          <a:stretch/>
        </p:blipFill>
        <p:spPr>
          <a:xfrm>
            <a:off x="1702357" y="1508677"/>
            <a:ext cx="5739282" cy="4306612"/>
          </a:xfrm>
          <a:prstGeom prst="rect">
            <a:avLst/>
          </a:prstGeom>
          <a:noFill/>
          <a:ln>
            <a:noFill/>
          </a:ln>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713"/>
        <p:cNvGrpSpPr/>
        <p:nvPr/>
      </p:nvGrpSpPr>
      <p:grpSpPr>
        <a:xfrm>
          <a:off x="0" y="0"/>
          <a:ext cx="0" cy="0"/>
          <a:chOff x="0" y="0"/>
          <a:chExt cx="0" cy="0"/>
        </a:xfrm>
      </p:grpSpPr>
      <p:sp>
        <p:nvSpPr>
          <p:cNvPr id="1714" name="Google Shape;1714;p175"/>
          <p:cNvSpPr txBox="1"/>
          <p:nvPr/>
        </p:nvSpPr>
        <p:spPr>
          <a:xfrm>
            <a:off x="1017375" y="424775"/>
            <a:ext cx="776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True/False: </a:t>
            </a:r>
            <a:r>
              <a:rPr lang="en-US" sz="3600" b="0" i="0" u="none" strike="noStrike" cap="none">
                <a:solidFill>
                  <a:schemeClr val="dk1"/>
                </a:solidFill>
                <a:latin typeface="Calibri"/>
                <a:ea typeface="Calibri"/>
                <a:cs typeface="Calibri"/>
                <a:sym typeface="Calibri"/>
              </a:rPr>
              <a:t>Asteroids orbit the sun.</a:t>
            </a:r>
            <a:endParaRPr sz="1400" b="0" i="0" u="none" strike="noStrike" cap="none">
              <a:solidFill>
                <a:srgbClr val="000000"/>
              </a:solidFill>
              <a:latin typeface="Arial"/>
              <a:ea typeface="Arial"/>
              <a:cs typeface="Arial"/>
              <a:sym typeface="Arial"/>
            </a:endParaRPr>
          </a:p>
        </p:txBody>
      </p:sp>
      <p:sp>
        <p:nvSpPr>
          <p:cNvPr id="1715" name="Google Shape;1715;p17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6" name="Google Shape;1716;p175" descr="edu_asteroid_large.jpg"/>
          <p:cNvPicPr preferRelativeResize="0"/>
          <p:nvPr/>
        </p:nvPicPr>
        <p:blipFill rotWithShape="1">
          <a:blip r:embed="rId4">
            <a:alphaModFix/>
          </a:blip>
          <a:srcRect/>
          <a:stretch/>
        </p:blipFill>
        <p:spPr>
          <a:xfrm>
            <a:off x="1482827" y="1488937"/>
            <a:ext cx="6178324" cy="4636049"/>
          </a:xfrm>
          <a:prstGeom prst="rect">
            <a:avLst/>
          </a:prstGeom>
          <a:noFill/>
          <a:ln>
            <a:noFill/>
          </a:ln>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721"/>
        <p:cNvGrpSpPr/>
        <p:nvPr/>
      </p:nvGrpSpPr>
      <p:grpSpPr>
        <a:xfrm>
          <a:off x="0" y="0"/>
          <a:ext cx="0" cy="0"/>
          <a:chOff x="0" y="0"/>
          <a:chExt cx="0" cy="0"/>
        </a:xfrm>
      </p:grpSpPr>
      <p:sp>
        <p:nvSpPr>
          <p:cNvPr id="1722" name="Google Shape;1722;gdd5e4fa64b_0_147"/>
          <p:cNvSpPr txBox="1"/>
          <p:nvPr/>
        </p:nvSpPr>
        <p:spPr>
          <a:xfrm>
            <a:off x="1017375" y="424775"/>
            <a:ext cx="77619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rgbClr val="FF0000"/>
                </a:solidFill>
                <a:latin typeface="Calibri"/>
                <a:ea typeface="Calibri"/>
                <a:cs typeface="Calibri"/>
                <a:sym typeface="Calibri"/>
              </a:rPr>
              <a:t>True</a:t>
            </a:r>
            <a:r>
              <a:rPr lang="en-US" sz="3600">
                <a:solidFill>
                  <a:schemeClr val="dk1"/>
                </a:solidFill>
                <a:latin typeface="Calibri"/>
                <a:ea typeface="Calibri"/>
                <a:cs typeface="Calibri"/>
                <a:sym typeface="Calibri"/>
              </a:rPr>
              <a:t>/False: </a:t>
            </a:r>
            <a:r>
              <a:rPr lang="en-US" sz="3600" b="0" i="0" u="none" strike="noStrike" cap="none">
                <a:solidFill>
                  <a:schemeClr val="dk1"/>
                </a:solidFill>
                <a:latin typeface="Calibri"/>
                <a:ea typeface="Calibri"/>
                <a:cs typeface="Calibri"/>
                <a:sym typeface="Calibri"/>
              </a:rPr>
              <a:t>Asteroids orbit the sun.</a:t>
            </a:r>
            <a:endParaRPr sz="1400" b="0" i="0" u="none" strike="noStrike" cap="none">
              <a:solidFill>
                <a:srgbClr val="000000"/>
              </a:solidFill>
              <a:latin typeface="Arial"/>
              <a:ea typeface="Arial"/>
              <a:cs typeface="Arial"/>
              <a:sym typeface="Arial"/>
            </a:endParaRPr>
          </a:p>
        </p:txBody>
      </p:sp>
      <p:sp>
        <p:nvSpPr>
          <p:cNvPr id="1723" name="Google Shape;1723;gdd5e4fa64b_0_14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24" name="Google Shape;1724;gdd5e4fa64b_0_147" descr="edu_asteroid_large.jpg"/>
          <p:cNvPicPr preferRelativeResize="0"/>
          <p:nvPr/>
        </p:nvPicPr>
        <p:blipFill rotWithShape="1">
          <a:blip r:embed="rId4">
            <a:alphaModFix/>
          </a:blip>
          <a:srcRect/>
          <a:stretch/>
        </p:blipFill>
        <p:spPr>
          <a:xfrm>
            <a:off x="1482827" y="1488937"/>
            <a:ext cx="6178324" cy="4636049"/>
          </a:xfrm>
          <a:prstGeom prst="rect">
            <a:avLst/>
          </a:prstGeom>
          <a:noFill/>
          <a:ln>
            <a:noFill/>
          </a:ln>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729"/>
        <p:cNvGrpSpPr/>
        <p:nvPr/>
      </p:nvGrpSpPr>
      <p:grpSpPr>
        <a:xfrm>
          <a:off x="0" y="0"/>
          <a:ext cx="0" cy="0"/>
          <a:chOff x="0" y="0"/>
          <a:chExt cx="0" cy="0"/>
        </a:xfrm>
      </p:grpSpPr>
      <p:sp>
        <p:nvSpPr>
          <p:cNvPr id="1730" name="Google Shape;1730;p177"/>
          <p:cNvSpPr txBox="1"/>
          <p:nvPr/>
        </p:nvSpPr>
        <p:spPr>
          <a:xfrm>
            <a:off x="948400" y="424775"/>
            <a:ext cx="77553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does an asteroid’s shape and size impact its orbit around the sun?</a:t>
            </a:r>
            <a:endParaRPr sz="1400" b="0" i="0" u="none" strike="noStrike" cap="none">
              <a:solidFill>
                <a:srgbClr val="000000"/>
              </a:solidFill>
              <a:latin typeface="Arial"/>
              <a:ea typeface="Arial"/>
              <a:cs typeface="Arial"/>
              <a:sym typeface="Arial"/>
            </a:endParaRPr>
          </a:p>
        </p:txBody>
      </p:sp>
      <p:sp>
        <p:nvSpPr>
          <p:cNvPr id="1731" name="Google Shape;1731;p17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2" name="Google Shape;1732;p177"/>
          <p:cNvPicPr preferRelativeResize="0"/>
          <p:nvPr/>
        </p:nvPicPr>
        <p:blipFill rotWithShape="1">
          <a:blip r:embed="rId4">
            <a:alphaModFix/>
          </a:blip>
          <a:srcRect/>
          <a:stretch/>
        </p:blipFill>
        <p:spPr>
          <a:xfrm>
            <a:off x="2658533" y="2067547"/>
            <a:ext cx="4318000" cy="4266670"/>
          </a:xfrm>
          <a:prstGeom prst="rect">
            <a:avLst/>
          </a:prstGeom>
          <a:noFill/>
          <a:ln>
            <a:noFill/>
          </a:ln>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737"/>
        <p:cNvGrpSpPr/>
        <p:nvPr/>
      </p:nvGrpSpPr>
      <p:grpSpPr>
        <a:xfrm>
          <a:off x="0" y="0"/>
          <a:ext cx="0" cy="0"/>
          <a:chOff x="0" y="0"/>
          <a:chExt cx="0" cy="0"/>
        </a:xfrm>
      </p:grpSpPr>
      <p:sp>
        <p:nvSpPr>
          <p:cNvPr id="1738" name="Google Shape;1738;p17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9" name="Google Shape;1739;p17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744"/>
        <p:cNvGrpSpPr/>
        <p:nvPr/>
      </p:nvGrpSpPr>
      <p:grpSpPr>
        <a:xfrm>
          <a:off x="0" y="0"/>
          <a:ext cx="0" cy="0"/>
          <a:chOff x="0" y="0"/>
          <a:chExt cx="0" cy="0"/>
        </a:xfrm>
      </p:grpSpPr>
      <p:sp>
        <p:nvSpPr>
          <p:cNvPr id="1745" name="Google Shape;1745;p17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6" name="Google Shape;1746;p179"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747" name="Google Shape;1747;p179" descr="707c136dfdcc88a828845a7a10934b88--space-space-deep-space.jpg"/>
          <p:cNvPicPr preferRelativeResize="0"/>
          <p:nvPr/>
        </p:nvPicPr>
        <p:blipFill rotWithShape="1">
          <a:blip r:embed="rId5">
            <a:alphaModFix/>
          </a:blip>
          <a:srcRect t="15580" b="15579"/>
          <a:stretch/>
        </p:blipFill>
        <p:spPr>
          <a:xfrm>
            <a:off x="457200" y="1206020"/>
            <a:ext cx="8229600" cy="45259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462035" y="257651"/>
            <a:ext cx="7444221" cy="160043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The Solar System</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p18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4" name="Google Shape;1754;p18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759"/>
        <p:cNvGrpSpPr/>
        <p:nvPr/>
      </p:nvGrpSpPr>
      <p:grpSpPr>
        <a:xfrm>
          <a:off x="0" y="0"/>
          <a:ext cx="0" cy="0"/>
          <a:chOff x="0" y="0"/>
          <a:chExt cx="0" cy="0"/>
        </a:xfrm>
      </p:grpSpPr>
      <p:sp>
        <p:nvSpPr>
          <p:cNvPr id="1760" name="Google Shape;1760;p18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61" name="Google Shape;1761;p181"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1762" name="Google Shape;1762;p181" descr="dreamstime_xl_10567743.jpg"/>
          <p:cNvPicPr preferRelativeResize="0"/>
          <p:nvPr/>
        </p:nvPicPr>
        <p:blipFill rotWithShape="1">
          <a:blip r:embed="rId5">
            <a:alphaModFix/>
          </a:blip>
          <a:srcRect/>
          <a:stretch/>
        </p:blipFill>
        <p:spPr>
          <a:xfrm>
            <a:off x="627727" y="1413998"/>
            <a:ext cx="7795484" cy="4989639"/>
          </a:xfrm>
          <a:prstGeom prst="rect">
            <a:avLst/>
          </a:prstGeom>
          <a:noFill/>
          <a:ln>
            <a:noFill/>
          </a:ln>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767"/>
        <p:cNvGrpSpPr/>
        <p:nvPr/>
      </p:nvGrpSpPr>
      <p:grpSpPr>
        <a:xfrm>
          <a:off x="0" y="0"/>
          <a:ext cx="0" cy="0"/>
          <a:chOff x="0" y="0"/>
          <a:chExt cx="0" cy="0"/>
        </a:xfrm>
      </p:grpSpPr>
      <p:sp>
        <p:nvSpPr>
          <p:cNvPr id="1768" name="Google Shape;1768;p18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83"/>
          <p:cNvSpPr txBox="1"/>
          <p:nvPr/>
        </p:nvSpPr>
        <p:spPr>
          <a:xfrm>
            <a:off x="1236133" y="424771"/>
            <a:ext cx="746759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example of an asteroid belt?</a:t>
            </a:r>
            <a:endParaRPr sz="1400" b="0" i="0" u="none" strike="noStrike" cap="none">
              <a:solidFill>
                <a:srgbClr val="000000"/>
              </a:solidFill>
              <a:latin typeface="Arial"/>
              <a:ea typeface="Arial"/>
              <a:cs typeface="Arial"/>
              <a:sym typeface="Arial"/>
            </a:endParaRPr>
          </a:p>
        </p:txBody>
      </p:sp>
      <p:sp>
        <p:nvSpPr>
          <p:cNvPr id="1775" name="Google Shape;1775;p18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76" name="Google Shape;1776;p183"/>
          <p:cNvPicPr preferRelativeResize="0"/>
          <p:nvPr/>
        </p:nvPicPr>
        <p:blipFill rotWithShape="1">
          <a:blip r:embed="rId4">
            <a:alphaModFix/>
          </a:blip>
          <a:srcRect/>
          <a:stretch/>
        </p:blipFill>
        <p:spPr>
          <a:xfrm>
            <a:off x="1236133" y="1853054"/>
            <a:ext cx="6410848" cy="4199894"/>
          </a:xfrm>
          <a:prstGeom prst="rect">
            <a:avLst/>
          </a:prstGeom>
          <a:noFill/>
          <a:ln>
            <a:noFill/>
          </a:ln>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781"/>
        <p:cNvGrpSpPr/>
        <p:nvPr/>
      </p:nvGrpSpPr>
      <p:grpSpPr>
        <a:xfrm>
          <a:off x="0" y="0"/>
          <a:ext cx="0" cy="0"/>
          <a:chOff x="0" y="0"/>
          <a:chExt cx="0" cy="0"/>
        </a:xfrm>
      </p:grpSpPr>
      <p:pic>
        <p:nvPicPr>
          <p:cNvPr id="1782" name="Google Shape;1782;gcc792d3707_1_175" descr="dreamstime_xl_10567743.jpg"/>
          <p:cNvPicPr preferRelativeResize="0"/>
          <p:nvPr/>
        </p:nvPicPr>
        <p:blipFill rotWithShape="1">
          <a:blip r:embed="rId3">
            <a:alphaModFix/>
          </a:blip>
          <a:srcRect/>
          <a:stretch/>
        </p:blipFill>
        <p:spPr>
          <a:xfrm>
            <a:off x="627727" y="1413998"/>
            <a:ext cx="7795482" cy="4989639"/>
          </a:xfrm>
          <a:prstGeom prst="rect">
            <a:avLst/>
          </a:prstGeom>
          <a:noFill/>
          <a:ln>
            <a:noFill/>
          </a:ln>
        </p:spPr>
      </p:pic>
      <p:sp>
        <p:nvSpPr>
          <p:cNvPr id="1783" name="Google Shape;1783;gcc792d3707_1_175"/>
          <p:cNvSpPr txBox="1"/>
          <p:nvPr/>
        </p:nvSpPr>
        <p:spPr>
          <a:xfrm>
            <a:off x="1157308" y="213396"/>
            <a:ext cx="7467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is </a:t>
            </a:r>
            <a:r>
              <a:rPr lang="en-US" sz="3600">
                <a:solidFill>
                  <a:schemeClr val="dk1"/>
                </a:solidFill>
                <a:latin typeface="Calibri"/>
                <a:ea typeface="Calibri"/>
                <a:cs typeface="Calibri"/>
                <a:sym typeface="Calibri"/>
              </a:rPr>
              <a:t>a</a:t>
            </a:r>
            <a:r>
              <a:rPr lang="en-US" sz="3600" b="0" i="0" u="none" strike="noStrike" cap="none">
                <a:solidFill>
                  <a:schemeClr val="dk1"/>
                </a:solidFill>
                <a:latin typeface="Calibri"/>
                <a:ea typeface="Calibri"/>
                <a:cs typeface="Calibri"/>
                <a:sym typeface="Calibri"/>
              </a:rPr>
              <a:t> moon not an asteroid?</a:t>
            </a:r>
            <a:endParaRPr sz="1400" b="0" i="0" u="none" strike="noStrike" cap="none">
              <a:solidFill>
                <a:srgbClr val="000000"/>
              </a:solidFill>
              <a:latin typeface="Arial"/>
              <a:ea typeface="Arial"/>
              <a:cs typeface="Arial"/>
              <a:sym typeface="Arial"/>
            </a:endParaRPr>
          </a:p>
        </p:txBody>
      </p:sp>
      <p:sp>
        <p:nvSpPr>
          <p:cNvPr id="1784" name="Google Shape;1784;gcc792d3707_1_175"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789"/>
        <p:cNvGrpSpPr/>
        <p:nvPr/>
      </p:nvGrpSpPr>
      <p:grpSpPr>
        <a:xfrm>
          <a:off x="0" y="0"/>
          <a:ext cx="0" cy="0"/>
          <a:chOff x="0" y="0"/>
          <a:chExt cx="0" cy="0"/>
        </a:xfrm>
      </p:grpSpPr>
      <p:sp>
        <p:nvSpPr>
          <p:cNvPr id="1790" name="Google Shape;1790;p188"/>
          <p:cNvSpPr txBox="1"/>
          <p:nvPr/>
        </p:nvSpPr>
        <p:spPr>
          <a:xfrm>
            <a:off x="2280974" y="424771"/>
            <a:ext cx="458204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asteroid?</a:t>
            </a:r>
            <a:endParaRPr sz="1400" b="0" i="0" u="none" strike="noStrike" cap="none">
              <a:solidFill>
                <a:srgbClr val="000000"/>
              </a:solidFill>
              <a:latin typeface="Arial"/>
              <a:ea typeface="Arial"/>
              <a:cs typeface="Arial"/>
              <a:sym typeface="Arial"/>
            </a:endParaRPr>
          </a:p>
        </p:txBody>
      </p:sp>
      <p:sp>
        <p:nvSpPr>
          <p:cNvPr id="1791" name="Google Shape;1791;p18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2" name="Google Shape;1792;p188" descr="edu_asteroid_large.jpg"/>
          <p:cNvPicPr preferRelativeResize="0"/>
          <p:nvPr/>
        </p:nvPicPr>
        <p:blipFill rotWithShape="1">
          <a:blip r:embed="rId4">
            <a:alphaModFix/>
          </a:blip>
          <a:srcRect/>
          <a:stretch/>
        </p:blipFill>
        <p:spPr>
          <a:xfrm>
            <a:off x="1702357" y="1508677"/>
            <a:ext cx="5739282" cy="4306613"/>
          </a:xfrm>
          <a:prstGeom prst="rect">
            <a:avLst/>
          </a:prstGeom>
          <a:noFill/>
          <a:ln>
            <a:noFill/>
          </a:ln>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sp>
        <p:nvSpPr>
          <p:cNvPr id="1798" name="Google Shape;1798;p189"/>
          <p:cNvSpPr txBox="1"/>
          <p:nvPr/>
        </p:nvSpPr>
        <p:spPr>
          <a:xfrm>
            <a:off x="849542" y="424771"/>
            <a:ext cx="80658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is the orbit of an asteroid irregular?</a:t>
            </a:r>
            <a:endParaRPr sz="1400" b="0" i="0" u="none" strike="noStrike" cap="none">
              <a:solidFill>
                <a:srgbClr val="000000"/>
              </a:solidFill>
              <a:latin typeface="Arial"/>
              <a:ea typeface="Arial"/>
              <a:cs typeface="Arial"/>
              <a:sym typeface="Arial"/>
            </a:endParaRPr>
          </a:p>
        </p:txBody>
      </p:sp>
      <p:sp>
        <p:nvSpPr>
          <p:cNvPr id="1799" name="Google Shape;1799;p1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00" name="Google Shape;1800;p189"/>
          <p:cNvPicPr preferRelativeResize="0"/>
          <p:nvPr/>
        </p:nvPicPr>
        <p:blipFill rotWithShape="1">
          <a:blip r:embed="rId4">
            <a:alphaModFix/>
          </a:blip>
          <a:srcRect/>
          <a:stretch/>
        </p:blipFill>
        <p:spPr>
          <a:xfrm>
            <a:off x="2144175" y="1355271"/>
            <a:ext cx="4910249" cy="4851877"/>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90"/>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807" name="Google Shape;1807;p190"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sp>
        <p:nvSpPr>
          <p:cNvPr id="1813" name="Google Shape;1813;p191"/>
          <p:cNvSpPr txBox="1">
            <a:spLocks noGrp="1"/>
          </p:cNvSpPr>
          <p:nvPr>
            <p:ph type="subTitle" idx="1"/>
          </p:nvPr>
        </p:nvSpPr>
        <p:spPr>
          <a:xfrm>
            <a:off x="1478363"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Asteroid</a:t>
            </a:r>
            <a:r>
              <a:rPr lang="en-US" b="1">
                <a:solidFill>
                  <a:schemeClr val="dk1"/>
                </a:solidFill>
              </a:rPr>
              <a:t>: </a:t>
            </a:r>
            <a:r>
              <a:rPr lang="en-US">
                <a:solidFill>
                  <a:schemeClr val="dk1"/>
                </a:solidFill>
              </a:rPr>
              <a:t>a small, rocky object that orbits the sun</a:t>
            </a:r>
            <a:endParaRPr/>
          </a:p>
        </p:txBody>
      </p:sp>
      <p:pic>
        <p:nvPicPr>
          <p:cNvPr id="1814" name="Google Shape;1814;p191" descr="edu_asteroid_large.jpg"/>
          <p:cNvPicPr preferRelativeResize="0"/>
          <p:nvPr/>
        </p:nvPicPr>
        <p:blipFill rotWithShape="1">
          <a:blip r:embed="rId3">
            <a:alphaModFix/>
          </a:blip>
          <a:srcRect/>
          <a:stretch/>
        </p:blipFill>
        <p:spPr>
          <a:xfrm>
            <a:off x="1478363" y="1632858"/>
            <a:ext cx="6270129" cy="4704947"/>
          </a:xfrm>
          <a:prstGeom prst="rect">
            <a:avLst/>
          </a:prstGeom>
          <a:noFill/>
          <a:ln>
            <a:noFill/>
          </a:ln>
        </p:spPr>
      </p:pic>
      <p:sp>
        <p:nvSpPr>
          <p:cNvPr id="1815" name="Google Shape;1815;p191"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820"/>
        <p:cNvGrpSpPr/>
        <p:nvPr/>
      </p:nvGrpSpPr>
      <p:grpSpPr>
        <a:xfrm>
          <a:off x="0" y="0"/>
          <a:ext cx="0" cy="0"/>
          <a:chOff x="0" y="0"/>
          <a:chExt cx="0" cy="0"/>
        </a:xfrm>
      </p:grpSpPr>
      <p:pic>
        <p:nvPicPr>
          <p:cNvPr id="1821" name="Google Shape;1821;p192"/>
          <p:cNvPicPr preferRelativeResize="0"/>
          <p:nvPr/>
        </p:nvPicPr>
        <p:blipFill rotWithShape="1">
          <a:blip r:embed="rId3">
            <a:alphaModFix/>
          </a:blip>
          <a:srcRect/>
          <a:stretch/>
        </p:blipFill>
        <p:spPr>
          <a:xfrm>
            <a:off x="1363578" y="219072"/>
            <a:ext cx="6588918" cy="6510591"/>
          </a:xfrm>
          <a:prstGeom prst="rect">
            <a:avLst/>
          </a:prstGeom>
          <a:noFill/>
          <a:ln>
            <a:noFill/>
          </a:ln>
        </p:spPr>
      </p:pic>
      <p:sp>
        <p:nvSpPr>
          <p:cNvPr id="1822" name="Google Shape;1822;p192"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8"/>
          <p:cNvSpPr txBox="1"/>
          <p:nvPr/>
        </p:nvSpPr>
        <p:spPr>
          <a:xfrm>
            <a:off x="735231" y="298173"/>
            <a:ext cx="811616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some examples of the planets in our solar system?</a:t>
            </a:r>
            <a:endParaRPr sz="1400" b="0" i="0" u="none" strike="noStrike" cap="none">
              <a:solidFill>
                <a:srgbClr val="000000"/>
              </a:solidFill>
              <a:latin typeface="Arial"/>
              <a:ea typeface="Arial"/>
              <a:cs typeface="Arial"/>
              <a:sym typeface="Arial"/>
            </a:endParaRPr>
          </a:p>
        </p:txBody>
      </p:sp>
      <p:sp>
        <p:nvSpPr>
          <p:cNvPr id="258" name="Google Shape;258;p1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9" name="Google Shape;259;p18"/>
          <p:cNvPicPr preferRelativeResize="0"/>
          <p:nvPr/>
        </p:nvPicPr>
        <p:blipFill rotWithShape="1">
          <a:blip r:embed="rId4">
            <a:alphaModFix/>
          </a:blip>
          <a:srcRect/>
          <a:stretch/>
        </p:blipFill>
        <p:spPr>
          <a:xfrm>
            <a:off x="1236173" y="1796675"/>
            <a:ext cx="6410848" cy="4199894"/>
          </a:xfrm>
          <a:prstGeom prst="rect">
            <a:avLst/>
          </a:prstGeom>
          <a:noFill/>
          <a:ln>
            <a:noFill/>
          </a:ln>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1828" name="Google Shape;1828;p186"/>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1829" name="Google Shape;1829;p186" descr="Cursor"/>
          <p:cNvPicPr preferRelativeResize="0"/>
          <p:nvPr/>
        </p:nvPicPr>
        <p:blipFill rotWithShape="1">
          <a:blip r:embed="rId3">
            <a:alphaModFix/>
          </a:blip>
          <a:srcRect/>
          <a:stretch/>
        </p:blipFill>
        <p:spPr>
          <a:xfrm rot="5400000">
            <a:off x="1584719" y="1517151"/>
            <a:ext cx="914400" cy="914400"/>
          </a:xfrm>
          <a:prstGeom prst="rect">
            <a:avLst/>
          </a:prstGeom>
          <a:noFill/>
          <a:ln>
            <a:noFill/>
          </a:ln>
        </p:spPr>
      </p:pic>
      <p:sp>
        <p:nvSpPr>
          <p:cNvPr id="1830" name="Google Shape;1830;p186" descr="Laptop"/>
          <p:cNvSpPr/>
          <p:nvPr/>
        </p:nvSpPr>
        <p:spPr>
          <a:xfrm>
            <a:off x="20097"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31" name="Google Shape;1831;p186"/>
          <p:cNvSpPr txBox="1"/>
          <p:nvPr/>
        </p:nvSpPr>
        <p:spPr>
          <a:xfrm>
            <a:off x="2389125" y="1065275"/>
            <a:ext cx="5895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Asteroid Damage </a:t>
            </a: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Visualization</a:t>
            </a: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Map</a:t>
            </a:r>
            <a:endParaRPr sz="3600">
              <a:solidFill>
                <a:schemeClr val="dk1"/>
              </a:solidFill>
              <a:latin typeface="Calibri"/>
              <a:ea typeface="Calibri"/>
              <a:cs typeface="Calibri"/>
              <a:sym typeface="Calibri"/>
            </a:endParaRPr>
          </a:p>
        </p:txBody>
      </p:sp>
      <p:pic>
        <p:nvPicPr>
          <p:cNvPr id="1832" name="Google Shape;1832;p186"/>
          <p:cNvPicPr preferRelativeResize="0"/>
          <p:nvPr/>
        </p:nvPicPr>
        <p:blipFill>
          <a:blip r:embed="rId6">
            <a:alphaModFix/>
          </a:blip>
          <a:stretch>
            <a:fillRect/>
          </a:stretch>
        </p:blipFill>
        <p:spPr>
          <a:xfrm>
            <a:off x="2679050" y="2861775"/>
            <a:ext cx="6012974" cy="3276601"/>
          </a:xfrm>
          <a:prstGeom prst="rect">
            <a:avLst/>
          </a:prstGeom>
          <a:noFill/>
          <a:ln>
            <a:noFill/>
          </a:ln>
        </p:spPr>
      </p:pic>
      <p:sp>
        <p:nvSpPr>
          <p:cNvPr id="1833" name="Google Shape;1833;p186"/>
          <p:cNvSpPr txBox="1"/>
          <p:nvPr/>
        </p:nvSpPr>
        <p:spPr>
          <a:xfrm>
            <a:off x="257825" y="2440700"/>
            <a:ext cx="22413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a:latin typeface="Calibri"/>
                <a:ea typeface="Calibri"/>
                <a:cs typeface="Calibri"/>
                <a:sym typeface="Calibri"/>
              </a:rPr>
              <a:t>Click the link above to simulate the amount of damage caused by different sized asteroids all over the world.</a:t>
            </a:r>
            <a:endParaRPr sz="2000" i="1">
              <a:latin typeface="Calibri"/>
              <a:ea typeface="Calibri"/>
              <a:cs typeface="Calibri"/>
              <a:sym typeface="Calibri"/>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gcc792d3707_1_285"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40" name="Google Shape;1840;gcc792d3707_1_285"/>
          <p:cNvPicPr preferRelativeResize="0"/>
          <p:nvPr/>
        </p:nvPicPr>
        <p:blipFill rotWithShape="1">
          <a:blip r:embed="rId4">
            <a:alphaModFix/>
          </a:blip>
          <a:srcRect/>
          <a:stretch/>
        </p:blipFill>
        <p:spPr>
          <a:xfrm>
            <a:off x="1320800" y="2302328"/>
            <a:ext cx="6502400" cy="3657600"/>
          </a:xfrm>
          <a:prstGeom prst="rect">
            <a:avLst/>
          </a:prstGeom>
          <a:noFill/>
          <a:ln>
            <a:noFill/>
          </a:ln>
        </p:spPr>
      </p:pic>
      <p:sp>
        <p:nvSpPr>
          <p:cNvPr id="1841" name="Google Shape;1841;gcc792d3707_1_285"/>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Shape 1846"/>
        <p:cNvGrpSpPr/>
        <p:nvPr/>
      </p:nvGrpSpPr>
      <p:grpSpPr>
        <a:xfrm>
          <a:off x="0" y="0"/>
          <a:ext cx="0" cy="0"/>
          <a:chOff x="0" y="0"/>
          <a:chExt cx="0" cy="0"/>
        </a:xfrm>
      </p:grpSpPr>
      <p:pic>
        <p:nvPicPr>
          <p:cNvPr id="1847" name="Google Shape;1847;p194"/>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Shape 1861"/>
        <p:cNvGrpSpPr/>
        <p:nvPr/>
      </p:nvGrpSpPr>
      <p:grpSpPr>
        <a:xfrm>
          <a:off x="0" y="0"/>
          <a:ext cx="0" cy="0"/>
          <a:chOff x="0" y="0"/>
          <a:chExt cx="0" cy="0"/>
        </a:xfrm>
      </p:grpSpPr>
      <p:grpSp>
        <p:nvGrpSpPr>
          <p:cNvPr id="1862" name="Google Shape;1862;gcc792d3707_1_229"/>
          <p:cNvGrpSpPr/>
          <p:nvPr/>
        </p:nvGrpSpPr>
        <p:grpSpPr>
          <a:xfrm>
            <a:off x="1505008" y="297180"/>
            <a:ext cx="5828913" cy="6263098"/>
            <a:chOff x="814636" y="0"/>
            <a:chExt cx="5828913" cy="6263098"/>
          </a:xfrm>
        </p:grpSpPr>
        <p:sp>
          <p:nvSpPr>
            <p:cNvPr id="1863" name="Google Shape;1863;gcc792d3707_1_229"/>
            <p:cNvSpPr/>
            <p:nvPr/>
          </p:nvSpPr>
          <p:spPr>
            <a:xfrm rot="10800000">
              <a:off x="1480849" y="54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4" name="Google Shape;1864;gcc792d3707_1_229"/>
            <p:cNvSpPr txBox="1"/>
            <p:nvPr/>
          </p:nvSpPr>
          <p:spPr>
            <a:xfrm>
              <a:off x="1661623" y="68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1865" name="Google Shape;1865;gcc792d3707_1_229"/>
            <p:cNvSpPr/>
            <p:nvPr/>
          </p:nvSpPr>
          <p:spPr>
            <a:xfrm>
              <a:off x="848401" y="0"/>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gcc792d3707_1_229"/>
            <p:cNvSpPr/>
            <p:nvPr/>
          </p:nvSpPr>
          <p:spPr>
            <a:xfrm rot="10800000">
              <a:off x="1480849" y="938784"/>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7" name="Google Shape;1867;gcc792d3707_1_229"/>
            <p:cNvSpPr txBox="1"/>
            <p:nvPr/>
          </p:nvSpPr>
          <p:spPr>
            <a:xfrm>
              <a:off x="1661623" y="938929"/>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1868" name="Google Shape;1868;gcc792d3707_1_229"/>
            <p:cNvSpPr/>
            <p:nvPr/>
          </p:nvSpPr>
          <p:spPr>
            <a:xfrm>
              <a:off x="824716" y="938929"/>
              <a:ext cx="722700" cy="7227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9" name="Google Shape;1869;gcc792d3707_1_229"/>
            <p:cNvSpPr/>
            <p:nvPr/>
          </p:nvSpPr>
          <p:spPr>
            <a:xfrm rot="10800000">
              <a:off x="1480849" y="1877027"/>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0" name="Google Shape;1870;gcc792d3707_1_229"/>
            <p:cNvSpPr txBox="1"/>
            <p:nvPr/>
          </p:nvSpPr>
          <p:spPr>
            <a:xfrm>
              <a:off x="1661623" y="1877172"/>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1871" name="Google Shape;1871;gcc792d3707_1_229"/>
            <p:cNvSpPr/>
            <p:nvPr/>
          </p:nvSpPr>
          <p:spPr>
            <a:xfrm>
              <a:off x="814643" y="1875958"/>
              <a:ext cx="722700" cy="7227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2" name="Google Shape;1872;gcc792d3707_1_229"/>
            <p:cNvSpPr/>
            <p:nvPr/>
          </p:nvSpPr>
          <p:spPr>
            <a:xfrm rot="10800000">
              <a:off x="1480849" y="2815270"/>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gcc792d3707_1_229"/>
            <p:cNvSpPr txBox="1"/>
            <p:nvPr/>
          </p:nvSpPr>
          <p:spPr>
            <a:xfrm>
              <a:off x="1661623" y="2815415"/>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874" name="Google Shape;1874;gcc792d3707_1_229"/>
            <p:cNvSpPr/>
            <p:nvPr/>
          </p:nvSpPr>
          <p:spPr>
            <a:xfrm>
              <a:off x="814636" y="2815415"/>
              <a:ext cx="722700" cy="722700"/>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5" name="Google Shape;1875;gcc792d3707_1_229"/>
            <p:cNvSpPr/>
            <p:nvPr/>
          </p:nvSpPr>
          <p:spPr>
            <a:xfrm rot="10800000">
              <a:off x="1480849" y="3753610"/>
              <a:ext cx="5162700" cy="1571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6" name="Google Shape;1876;gcc792d3707_1_229"/>
            <p:cNvSpPr txBox="1"/>
            <p:nvPr/>
          </p:nvSpPr>
          <p:spPr>
            <a:xfrm>
              <a:off x="1873747" y="3753659"/>
              <a:ext cx="4769700" cy="1571100"/>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877" name="Google Shape;1877;gcc792d3707_1_229"/>
            <p:cNvSpPr/>
            <p:nvPr/>
          </p:nvSpPr>
          <p:spPr>
            <a:xfrm>
              <a:off x="822078" y="4170465"/>
              <a:ext cx="722700" cy="72270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8" name="Google Shape;1878;gcc792d3707_1_229"/>
            <p:cNvSpPr/>
            <p:nvPr/>
          </p:nvSpPr>
          <p:spPr>
            <a:xfrm rot="10800000">
              <a:off x="1480849" y="5540253"/>
              <a:ext cx="5162700" cy="7227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9" name="Google Shape;1879;gcc792d3707_1_229"/>
            <p:cNvSpPr txBox="1"/>
            <p:nvPr/>
          </p:nvSpPr>
          <p:spPr>
            <a:xfrm>
              <a:off x="1661623" y="5540398"/>
              <a:ext cx="4981800" cy="722700"/>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880" name="Google Shape;1880;gcc792d3707_1_229"/>
            <p:cNvSpPr/>
            <p:nvPr/>
          </p:nvSpPr>
          <p:spPr>
            <a:xfrm>
              <a:off x="826125" y="5531381"/>
              <a:ext cx="722700" cy="722700"/>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881" name="Google Shape;1881;gcc792d3707_1_229"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882" name="Google Shape;1882;gcc792d3707_1_229"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883" name="Google Shape;1883;gcc792d3707_1_229"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884" name="Google Shape;1884;gcc792d3707_1_229"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885" name="Google Shape;1885;gcc792d3707_1_229"/>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6" name="Google Shape;1886;gcc792d3707_1_229"/>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Shape 1891"/>
        <p:cNvGrpSpPr/>
        <p:nvPr/>
      </p:nvGrpSpPr>
      <p:grpSpPr>
        <a:xfrm>
          <a:off x="0" y="0"/>
          <a:ext cx="0" cy="0"/>
          <a:chOff x="0" y="0"/>
          <a:chExt cx="0" cy="0"/>
        </a:xfrm>
      </p:grpSpPr>
      <p:sp>
        <p:nvSpPr>
          <p:cNvPr id="1892" name="Google Shape;1892;gcc792d3707_1_258"/>
          <p:cNvSpPr txBox="1"/>
          <p:nvPr/>
        </p:nvSpPr>
        <p:spPr>
          <a:xfrm>
            <a:off x="1070285" y="368001"/>
            <a:ext cx="7444200" cy="160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0" i="0" u="none" strike="noStrike" cap="none">
                <a:solidFill>
                  <a:schemeClr val="dk1"/>
                </a:solidFill>
                <a:latin typeface="Calibri"/>
                <a:ea typeface="Calibri"/>
                <a:cs typeface="Calibri"/>
                <a:sym typeface="Calibri"/>
              </a:rPr>
              <a:t>Universe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93" name="Google Shape;1893;gcc792d3707_1_258"/>
          <p:cNvSpPr/>
          <p:nvPr/>
        </p:nvSpPr>
        <p:spPr>
          <a:xfrm>
            <a:off x="170822" y="211015"/>
            <a:ext cx="1095228" cy="683316"/>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94" name="Google Shape;1894;gcc792d3707_1_258"/>
          <p:cNvSpPr txBox="1"/>
          <p:nvPr/>
        </p:nvSpPr>
        <p:spPr>
          <a:xfrm>
            <a:off x="366765" y="367993"/>
            <a:ext cx="7035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895" name="Google Shape;1895;gcc792d3707_1_258"/>
          <p:cNvPicPr preferRelativeResize="0"/>
          <p:nvPr/>
        </p:nvPicPr>
        <p:blipFill rotWithShape="1">
          <a:blip r:embed="rId3">
            <a:alphaModFix/>
          </a:blip>
          <a:srcRect/>
          <a:stretch/>
        </p:blipFill>
        <p:spPr>
          <a:xfrm>
            <a:off x="2061500" y="1968801"/>
            <a:ext cx="5021009" cy="4584400"/>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gcc792d3707_1_266"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2" name="Google Shape;1902;gcc792d3707_1_266"/>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pic>
        <p:nvPicPr>
          <p:cNvPr id="1903" name="Google Shape;1903;gcc792d3707_1_266"/>
          <p:cNvPicPr preferRelativeResize="0"/>
          <p:nvPr/>
        </p:nvPicPr>
        <p:blipFill rotWithShape="1">
          <a:blip r:embed="rId4">
            <a:alphaModFix/>
          </a:blip>
          <a:srcRect/>
          <a:stretch/>
        </p:blipFill>
        <p:spPr>
          <a:xfrm>
            <a:off x="1320800" y="1992086"/>
            <a:ext cx="6502400" cy="3657600"/>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Shape 1908"/>
        <p:cNvGrpSpPr/>
        <p:nvPr/>
      </p:nvGrpSpPr>
      <p:grpSpPr>
        <a:xfrm>
          <a:off x="0" y="0"/>
          <a:ext cx="0" cy="0"/>
          <a:chOff x="0" y="0"/>
          <a:chExt cx="0" cy="0"/>
        </a:xfrm>
      </p:grpSpPr>
      <p:sp>
        <p:nvSpPr>
          <p:cNvPr id="1909" name="Google Shape;1909;gcc792d3707_1_303" descr="Rewind"/>
          <p:cNvSpPr/>
          <p:nvPr/>
        </p:nvSpPr>
        <p:spPr>
          <a:xfrm>
            <a:off x="1928446" y="1295400"/>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Shape 1914"/>
        <p:cNvGrpSpPr/>
        <p:nvPr/>
      </p:nvGrpSpPr>
      <p:grpSpPr>
        <a:xfrm>
          <a:off x="0" y="0"/>
          <a:ext cx="0" cy="0"/>
          <a:chOff x="0" y="0"/>
          <a:chExt cx="0" cy="0"/>
        </a:xfrm>
      </p:grpSpPr>
      <p:sp>
        <p:nvSpPr>
          <p:cNvPr id="1915" name="Google Shape;1915;gcc792d3707_1_308"/>
          <p:cNvSpPr txBox="1">
            <a:spLocks noGrp="1"/>
          </p:cNvSpPr>
          <p:nvPr>
            <p:ph type="ctrTitle"/>
          </p:nvPr>
        </p:nvSpPr>
        <p:spPr>
          <a:xfrm>
            <a:off x="735300" y="135875"/>
            <a:ext cx="82179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1916" name="Google Shape;1916;gcc792d3707_1_308" descr="dreamstime_xl_43478275.jpg"/>
          <p:cNvPicPr preferRelativeResize="0"/>
          <p:nvPr/>
        </p:nvPicPr>
        <p:blipFill rotWithShape="1">
          <a:blip r:embed="rId3">
            <a:alphaModFix/>
          </a:blip>
          <a:srcRect/>
          <a:stretch/>
        </p:blipFill>
        <p:spPr>
          <a:xfrm>
            <a:off x="1052689" y="1605588"/>
            <a:ext cx="7041445" cy="4555403"/>
          </a:xfrm>
          <a:prstGeom prst="rect">
            <a:avLst/>
          </a:prstGeom>
          <a:noFill/>
          <a:ln>
            <a:noFill/>
          </a:ln>
        </p:spPr>
      </p:pic>
      <p:sp>
        <p:nvSpPr>
          <p:cNvPr id="1917" name="Google Shape;1917;gcc792d3707_1_308"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gcc792d3707_1_315"/>
          <p:cNvSpPr txBox="1">
            <a:spLocks noGrp="1"/>
          </p:cNvSpPr>
          <p:nvPr>
            <p:ph type="ctrTitle"/>
          </p:nvPr>
        </p:nvSpPr>
        <p:spPr>
          <a:xfrm>
            <a:off x="849600" y="187775"/>
            <a:ext cx="80382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Planet</a:t>
            </a:r>
            <a:r>
              <a:rPr lang="en-US" sz="3400" b="1"/>
              <a:t>: </a:t>
            </a:r>
            <a:r>
              <a:rPr lang="en-US" sz="3400"/>
              <a:t>a body or object in space that revolves around a star and has a spherical shape</a:t>
            </a:r>
            <a:endParaRPr sz="3400" b="1"/>
          </a:p>
        </p:txBody>
      </p:sp>
      <p:pic>
        <p:nvPicPr>
          <p:cNvPr id="1924" name="Google Shape;1924;gcc792d3707_1_315"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1925" name="Google Shape;1925;gcc792d3707_1_315"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gcc792d3707_1_7"/>
          <p:cNvPicPr preferRelativeResize="0"/>
          <p:nvPr/>
        </p:nvPicPr>
        <p:blipFill rotWithShape="1">
          <a:blip r:embed="rId3">
            <a:alphaModFix/>
          </a:blip>
          <a:srcRect/>
          <a:stretch/>
        </p:blipFill>
        <p:spPr>
          <a:xfrm>
            <a:off x="152400" y="1319400"/>
            <a:ext cx="8839204" cy="4972052"/>
          </a:xfrm>
          <a:prstGeom prst="rect">
            <a:avLst/>
          </a:prstGeom>
          <a:noFill/>
          <a:ln>
            <a:noFill/>
          </a:ln>
        </p:spPr>
      </p:pic>
      <p:sp>
        <p:nvSpPr>
          <p:cNvPr id="266" name="Google Shape;266;gcc792d3707_1_7" descr="Questions"/>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gcc792d3707_1_7"/>
          <p:cNvSpPr txBox="1"/>
          <p:nvPr/>
        </p:nvSpPr>
        <p:spPr>
          <a:xfrm>
            <a:off x="735306" y="118798"/>
            <a:ext cx="81162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is the sun </a:t>
            </a:r>
            <a:r>
              <a:rPr lang="en-US" sz="3600" b="1" i="0" u="none" strike="noStrike" cap="none">
                <a:solidFill>
                  <a:schemeClr val="dk1"/>
                </a:solidFill>
                <a:latin typeface="Calibri"/>
                <a:ea typeface="Calibri"/>
                <a:cs typeface="Calibri"/>
                <a:sym typeface="Calibri"/>
              </a:rPr>
              <a:t>NOT</a:t>
            </a:r>
            <a:r>
              <a:rPr lang="en-US" sz="3600" b="0" i="0" u="none" strike="noStrike" cap="none">
                <a:solidFill>
                  <a:schemeClr val="dk1"/>
                </a:solidFill>
                <a:latin typeface="Calibri"/>
                <a:ea typeface="Calibri"/>
                <a:cs typeface="Calibri"/>
                <a:sym typeface="Calibri"/>
              </a:rPr>
              <a:t> an example of the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Shape 1930"/>
        <p:cNvGrpSpPr/>
        <p:nvPr/>
      </p:nvGrpSpPr>
      <p:grpSpPr>
        <a:xfrm>
          <a:off x="0" y="0"/>
          <a:ext cx="0" cy="0"/>
          <a:chOff x="0" y="0"/>
          <a:chExt cx="0" cy="0"/>
        </a:xfrm>
      </p:grpSpPr>
      <p:sp>
        <p:nvSpPr>
          <p:cNvPr id="1931" name="Google Shape;1931;gcc792d3707_1_322"/>
          <p:cNvSpPr txBox="1">
            <a:spLocks noGrp="1"/>
          </p:cNvSpPr>
          <p:nvPr>
            <p:ph type="subTitle" idx="1"/>
          </p:nvPr>
        </p:nvSpPr>
        <p:spPr>
          <a:xfrm>
            <a:off x="996043" y="303025"/>
            <a:ext cx="78126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Moon</a:t>
            </a:r>
            <a:r>
              <a:rPr lang="en-US" b="1">
                <a:solidFill>
                  <a:schemeClr val="dk1"/>
                </a:solidFill>
              </a:rPr>
              <a:t>: </a:t>
            </a:r>
            <a:r>
              <a:rPr lang="en-US">
                <a:solidFill>
                  <a:schemeClr val="dk1"/>
                </a:solidFill>
              </a:rPr>
              <a:t>an object that revolves around a planet and reflects light from the sun</a:t>
            </a:r>
            <a:endParaRPr/>
          </a:p>
        </p:txBody>
      </p:sp>
      <p:pic>
        <p:nvPicPr>
          <p:cNvPr id="1932" name="Google Shape;1932;gcc792d3707_1_322" descr="dreamstime_xl_17597145.jpg"/>
          <p:cNvPicPr preferRelativeResize="0"/>
          <p:nvPr/>
        </p:nvPicPr>
        <p:blipFill rotWithShape="1">
          <a:blip r:embed="rId3">
            <a:alphaModFix/>
          </a:blip>
          <a:srcRect/>
          <a:stretch/>
        </p:blipFill>
        <p:spPr>
          <a:xfrm>
            <a:off x="2014401" y="1665515"/>
            <a:ext cx="5412426" cy="4576363"/>
          </a:xfrm>
          <a:prstGeom prst="rect">
            <a:avLst/>
          </a:prstGeom>
          <a:noFill/>
          <a:ln>
            <a:noFill/>
          </a:ln>
        </p:spPr>
      </p:pic>
      <p:sp>
        <p:nvSpPr>
          <p:cNvPr id="1933" name="Google Shape;1933;gcc792d3707_1_322"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Shape 1938"/>
        <p:cNvGrpSpPr/>
        <p:nvPr/>
      </p:nvGrpSpPr>
      <p:grpSpPr>
        <a:xfrm>
          <a:off x="0" y="0"/>
          <a:ext cx="0" cy="0"/>
          <a:chOff x="0" y="0"/>
          <a:chExt cx="0" cy="0"/>
        </a:xfrm>
      </p:grpSpPr>
      <p:sp>
        <p:nvSpPr>
          <p:cNvPr id="1939" name="Google Shape;1939;gcc792d3707_1_329"/>
          <p:cNvSpPr txBox="1">
            <a:spLocks noGrp="1"/>
          </p:cNvSpPr>
          <p:nvPr>
            <p:ph type="subTitle" idx="1"/>
          </p:nvPr>
        </p:nvSpPr>
        <p:spPr>
          <a:xfrm>
            <a:off x="838076" y="303025"/>
            <a:ext cx="79704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Meteor</a:t>
            </a:r>
            <a:r>
              <a:rPr lang="en-US" b="1">
                <a:solidFill>
                  <a:schemeClr val="dk1"/>
                </a:solidFill>
              </a:rPr>
              <a:t>: </a:t>
            </a:r>
            <a:r>
              <a:rPr lang="en-US">
                <a:solidFill>
                  <a:schemeClr val="dk1"/>
                </a:solidFill>
              </a:rPr>
              <a:t>a small body of matter that enters the Earth’s atmosphere</a:t>
            </a:r>
            <a:endParaRPr/>
          </a:p>
        </p:txBody>
      </p:sp>
      <p:pic>
        <p:nvPicPr>
          <p:cNvPr id="1940" name="Google Shape;1940;gcc792d3707_1_329" descr="dreamstime_xl_50326326.jpg"/>
          <p:cNvPicPr preferRelativeResize="0"/>
          <p:nvPr/>
        </p:nvPicPr>
        <p:blipFill rotWithShape="1">
          <a:blip r:embed="rId3">
            <a:alphaModFix/>
          </a:blip>
          <a:srcRect/>
          <a:stretch/>
        </p:blipFill>
        <p:spPr>
          <a:xfrm>
            <a:off x="1082220" y="1542945"/>
            <a:ext cx="7218944" cy="4781460"/>
          </a:xfrm>
          <a:prstGeom prst="rect">
            <a:avLst/>
          </a:prstGeom>
          <a:noFill/>
          <a:ln>
            <a:noFill/>
          </a:ln>
        </p:spPr>
      </p:pic>
      <p:sp>
        <p:nvSpPr>
          <p:cNvPr id="1941" name="Google Shape;1941;gcc792d3707_1_329"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Shape 1946"/>
        <p:cNvGrpSpPr/>
        <p:nvPr/>
      </p:nvGrpSpPr>
      <p:grpSpPr>
        <a:xfrm>
          <a:off x="0" y="0"/>
          <a:ext cx="0" cy="0"/>
          <a:chOff x="0" y="0"/>
          <a:chExt cx="0" cy="0"/>
        </a:xfrm>
      </p:grpSpPr>
      <p:sp>
        <p:nvSpPr>
          <p:cNvPr id="1947" name="Google Shape;1947;gcc792d3707_1_363"/>
          <p:cNvSpPr txBox="1">
            <a:spLocks noGrp="1"/>
          </p:cNvSpPr>
          <p:nvPr>
            <p:ph type="subTitle" idx="1"/>
          </p:nvPr>
        </p:nvSpPr>
        <p:spPr>
          <a:xfrm>
            <a:off x="893251" y="303025"/>
            <a:ext cx="79152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Asteroid</a:t>
            </a:r>
            <a:r>
              <a:rPr lang="en-US" b="1">
                <a:solidFill>
                  <a:schemeClr val="dk1"/>
                </a:solidFill>
              </a:rPr>
              <a:t>: </a:t>
            </a:r>
            <a:r>
              <a:rPr lang="en-US">
                <a:solidFill>
                  <a:schemeClr val="dk1"/>
                </a:solidFill>
              </a:rPr>
              <a:t>a small, rocky object that orbits the sun</a:t>
            </a:r>
            <a:endParaRPr/>
          </a:p>
        </p:txBody>
      </p:sp>
      <p:pic>
        <p:nvPicPr>
          <p:cNvPr id="1948" name="Google Shape;1948;gcc792d3707_1_363" descr="edu_asteroid_large.jpg"/>
          <p:cNvPicPr preferRelativeResize="0"/>
          <p:nvPr/>
        </p:nvPicPr>
        <p:blipFill rotWithShape="1">
          <a:blip r:embed="rId3">
            <a:alphaModFix/>
          </a:blip>
          <a:srcRect/>
          <a:stretch/>
        </p:blipFill>
        <p:spPr>
          <a:xfrm>
            <a:off x="1478363" y="1632858"/>
            <a:ext cx="6270130" cy="4704948"/>
          </a:xfrm>
          <a:prstGeom prst="rect">
            <a:avLst/>
          </a:prstGeom>
          <a:noFill/>
          <a:ln>
            <a:noFill/>
          </a:ln>
        </p:spPr>
      </p:pic>
      <p:sp>
        <p:nvSpPr>
          <p:cNvPr id="1949" name="Google Shape;1949;gcc792d3707_1_363"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gcc792d3707_1_336"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Shape 1960"/>
        <p:cNvGrpSpPr/>
        <p:nvPr/>
      </p:nvGrpSpPr>
      <p:grpSpPr>
        <a:xfrm>
          <a:off x="0" y="0"/>
          <a:ext cx="0" cy="0"/>
          <a:chOff x="0" y="0"/>
          <a:chExt cx="0" cy="0"/>
        </a:xfrm>
      </p:grpSpPr>
      <p:sp>
        <p:nvSpPr>
          <p:cNvPr id="1961" name="Google Shape;1961;gcc792d3707_1_341"/>
          <p:cNvSpPr txBox="1"/>
          <p:nvPr/>
        </p:nvSpPr>
        <p:spPr>
          <a:xfrm>
            <a:off x="2213268" y="412064"/>
            <a:ext cx="49617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solar system?</a:t>
            </a:r>
            <a:endParaRPr sz="1400" b="0" i="0" u="none" strike="noStrike" cap="none">
              <a:solidFill>
                <a:srgbClr val="000000"/>
              </a:solidFill>
              <a:latin typeface="Arial"/>
              <a:ea typeface="Arial"/>
              <a:cs typeface="Arial"/>
              <a:sym typeface="Arial"/>
            </a:endParaRPr>
          </a:p>
        </p:txBody>
      </p:sp>
      <p:sp>
        <p:nvSpPr>
          <p:cNvPr id="1962" name="Google Shape;1962;gcc792d3707_1_341"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63" name="Google Shape;1963;gcc792d3707_1_341" descr="dreamstime_xl_43478275.jpg"/>
          <p:cNvPicPr preferRelativeResize="0"/>
          <p:nvPr/>
        </p:nvPicPr>
        <p:blipFill rotWithShape="1">
          <a:blip r:embed="rId4">
            <a:alphaModFix/>
          </a:blip>
          <a:srcRect/>
          <a:stretch/>
        </p:blipFill>
        <p:spPr>
          <a:xfrm>
            <a:off x="1052689" y="1605588"/>
            <a:ext cx="7041445" cy="4555403"/>
          </a:xfrm>
          <a:prstGeom prst="rect">
            <a:avLst/>
          </a:prstGeom>
          <a:noFill/>
          <a:ln>
            <a:noFill/>
          </a:ln>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968"/>
        <p:cNvGrpSpPr/>
        <p:nvPr/>
      </p:nvGrpSpPr>
      <p:grpSpPr>
        <a:xfrm>
          <a:off x="0" y="0"/>
          <a:ext cx="0" cy="0"/>
          <a:chOff x="0" y="0"/>
          <a:chExt cx="0" cy="0"/>
        </a:xfrm>
      </p:grpSpPr>
      <p:sp>
        <p:nvSpPr>
          <p:cNvPr id="1969" name="Google Shape;1969;gcc792d3707_1_348"/>
          <p:cNvSpPr txBox="1"/>
          <p:nvPr/>
        </p:nvSpPr>
        <p:spPr>
          <a:xfrm>
            <a:off x="857997" y="216121"/>
            <a:ext cx="8008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are planets and moons related to each other?</a:t>
            </a:r>
            <a:endParaRPr sz="1400" b="0" i="0" u="none" strike="noStrike" cap="none">
              <a:solidFill>
                <a:srgbClr val="000000"/>
              </a:solidFill>
              <a:latin typeface="Arial"/>
              <a:ea typeface="Arial"/>
              <a:cs typeface="Arial"/>
              <a:sym typeface="Arial"/>
            </a:endParaRPr>
          </a:p>
        </p:txBody>
      </p:sp>
      <p:sp>
        <p:nvSpPr>
          <p:cNvPr id="1970" name="Google Shape;1970;gcc792d3707_1_348"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71" name="Google Shape;1971;gcc792d3707_1_348" descr="200608250001_65511.jpg"/>
          <p:cNvPicPr preferRelativeResize="0"/>
          <p:nvPr/>
        </p:nvPicPr>
        <p:blipFill rotWithShape="1">
          <a:blip r:embed="rId4">
            <a:alphaModFix/>
          </a:blip>
          <a:srcRect/>
          <a:stretch/>
        </p:blipFill>
        <p:spPr>
          <a:xfrm>
            <a:off x="858005" y="2201059"/>
            <a:ext cx="2950735" cy="3678583"/>
          </a:xfrm>
          <a:prstGeom prst="rect">
            <a:avLst/>
          </a:prstGeom>
          <a:noFill/>
          <a:ln>
            <a:noFill/>
          </a:ln>
        </p:spPr>
      </p:pic>
      <p:pic>
        <p:nvPicPr>
          <p:cNvPr id="1972" name="Google Shape;1972;gcc792d3707_1_348" descr="dreamstime_xl_17597145.jpg"/>
          <p:cNvPicPr preferRelativeResize="0"/>
          <p:nvPr/>
        </p:nvPicPr>
        <p:blipFill rotWithShape="1">
          <a:blip r:embed="rId5">
            <a:alphaModFix/>
          </a:blip>
          <a:srcRect/>
          <a:stretch/>
        </p:blipFill>
        <p:spPr>
          <a:xfrm>
            <a:off x="4818297" y="2356318"/>
            <a:ext cx="3983363" cy="3368046"/>
          </a:xfrm>
          <a:prstGeom prst="rect">
            <a:avLst/>
          </a:prstGeom>
          <a:noFill/>
          <a:ln>
            <a:noFill/>
          </a:ln>
        </p:spPr>
      </p:pic>
      <p:pic>
        <p:nvPicPr>
          <p:cNvPr id="1973" name="Google Shape;1973;gcc792d3707_1_348"/>
          <p:cNvPicPr preferRelativeResize="0"/>
          <p:nvPr/>
        </p:nvPicPr>
        <p:blipFill>
          <a:blip r:embed="rId6">
            <a:alphaModFix/>
          </a:blip>
          <a:stretch>
            <a:fillRect/>
          </a:stretch>
        </p:blipFill>
        <p:spPr>
          <a:xfrm>
            <a:off x="230050" y="1521600"/>
            <a:ext cx="4341950" cy="4887796"/>
          </a:xfrm>
          <a:prstGeom prst="rect">
            <a:avLst/>
          </a:prstGeom>
          <a:noFill/>
          <a:ln>
            <a:noFill/>
          </a:ln>
        </p:spPr>
      </p:pic>
      <p:pic>
        <p:nvPicPr>
          <p:cNvPr id="1974" name="Google Shape;1974;gcc792d3707_1_348"/>
          <p:cNvPicPr preferRelativeResize="0"/>
          <p:nvPr/>
        </p:nvPicPr>
        <p:blipFill>
          <a:blip r:embed="rId6">
            <a:alphaModFix/>
          </a:blip>
          <a:stretch>
            <a:fillRect/>
          </a:stretch>
        </p:blipFill>
        <p:spPr>
          <a:xfrm>
            <a:off x="4639000" y="1521600"/>
            <a:ext cx="4341950" cy="4887796"/>
          </a:xfrm>
          <a:prstGeom prst="rect">
            <a:avLst/>
          </a:prstGeom>
          <a:noFill/>
          <a:ln>
            <a:noFill/>
          </a:ln>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Shape 1979"/>
        <p:cNvGrpSpPr/>
        <p:nvPr/>
      </p:nvGrpSpPr>
      <p:grpSpPr>
        <a:xfrm>
          <a:off x="0" y="0"/>
          <a:ext cx="0" cy="0"/>
          <a:chOff x="0" y="0"/>
          <a:chExt cx="0" cy="0"/>
        </a:xfrm>
      </p:grpSpPr>
      <p:sp>
        <p:nvSpPr>
          <p:cNvPr id="1980" name="Google Shape;1980;gcc792d3707_1_356"/>
          <p:cNvSpPr txBox="1"/>
          <p:nvPr/>
        </p:nvSpPr>
        <p:spPr>
          <a:xfrm>
            <a:off x="1045029" y="424771"/>
            <a:ext cx="76743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do we call meteors shooting stars?</a:t>
            </a:r>
            <a:endParaRPr sz="1400" b="0" i="0" u="none" strike="noStrike" cap="none">
              <a:solidFill>
                <a:srgbClr val="000000"/>
              </a:solidFill>
              <a:latin typeface="Arial"/>
              <a:ea typeface="Arial"/>
              <a:cs typeface="Arial"/>
              <a:sym typeface="Arial"/>
            </a:endParaRPr>
          </a:p>
        </p:txBody>
      </p:sp>
      <p:sp>
        <p:nvSpPr>
          <p:cNvPr id="1981" name="Google Shape;1981;gcc792d3707_1_35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82" name="Google Shape;1982;gcc792d3707_1_356" descr="dreamstime_xl_50326326.jpg"/>
          <p:cNvPicPr preferRelativeResize="0"/>
          <p:nvPr/>
        </p:nvPicPr>
        <p:blipFill rotWithShape="1">
          <a:blip r:embed="rId4">
            <a:alphaModFix/>
          </a:blip>
          <a:srcRect/>
          <a:stretch/>
        </p:blipFill>
        <p:spPr>
          <a:xfrm>
            <a:off x="1159329" y="1335128"/>
            <a:ext cx="6990341" cy="4630043"/>
          </a:xfrm>
          <a:prstGeom prst="rect">
            <a:avLst/>
          </a:prstGeom>
          <a:noFill/>
          <a:ln>
            <a:noFill/>
          </a:ln>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Shape 1987"/>
        <p:cNvGrpSpPr/>
        <p:nvPr/>
      </p:nvGrpSpPr>
      <p:grpSpPr>
        <a:xfrm>
          <a:off x="0" y="0"/>
          <a:ext cx="0" cy="0"/>
          <a:chOff x="0" y="0"/>
          <a:chExt cx="0" cy="0"/>
        </a:xfrm>
      </p:grpSpPr>
      <p:sp>
        <p:nvSpPr>
          <p:cNvPr id="1988" name="Google Shape;1988;gcc792d3707_1_374"/>
          <p:cNvSpPr txBox="1">
            <a:spLocks noGrp="1"/>
          </p:cNvSpPr>
          <p:nvPr>
            <p:ph type="subTitle" idx="1"/>
          </p:nvPr>
        </p:nvSpPr>
        <p:spPr>
          <a:xfrm>
            <a:off x="906888" y="381850"/>
            <a:ext cx="73302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What is an asteroid?</a:t>
            </a:r>
            <a:endParaRPr/>
          </a:p>
        </p:txBody>
      </p:sp>
      <p:pic>
        <p:nvPicPr>
          <p:cNvPr id="1989" name="Google Shape;1989;gcc792d3707_1_374" descr="edu_asteroid_large.jpg"/>
          <p:cNvPicPr preferRelativeResize="0"/>
          <p:nvPr/>
        </p:nvPicPr>
        <p:blipFill rotWithShape="1">
          <a:blip r:embed="rId3">
            <a:alphaModFix/>
          </a:blip>
          <a:srcRect/>
          <a:stretch/>
        </p:blipFill>
        <p:spPr>
          <a:xfrm>
            <a:off x="1478363" y="1632858"/>
            <a:ext cx="6270130" cy="4704948"/>
          </a:xfrm>
          <a:prstGeom prst="rect">
            <a:avLst/>
          </a:prstGeom>
          <a:noFill/>
          <a:ln>
            <a:noFill/>
          </a:ln>
        </p:spPr>
      </p:pic>
      <p:sp>
        <p:nvSpPr>
          <p:cNvPr id="1990" name="Google Shape;1990;gcc792d3707_1_374"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Shape 1995"/>
        <p:cNvGrpSpPr/>
        <p:nvPr/>
      </p:nvGrpSpPr>
      <p:grpSpPr>
        <a:xfrm>
          <a:off x="0" y="0"/>
          <a:ext cx="0" cy="0"/>
          <a:chOff x="0" y="0"/>
          <a:chExt cx="0" cy="0"/>
        </a:xfrm>
      </p:grpSpPr>
      <p:sp>
        <p:nvSpPr>
          <p:cNvPr id="1996" name="Google Shape;1996;gcc792d3707_1_382"/>
          <p:cNvSpPr txBox="1"/>
          <p:nvPr/>
        </p:nvSpPr>
        <p:spPr>
          <a:xfrm>
            <a:off x="2731648" y="869900"/>
            <a:ext cx="3680700" cy="1108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Universe</a:t>
            </a:r>
            <a:endParaRPr sz="1400" b="0" i="0" u="none" strike="noStrike" cap="none">
              <a:solidFill>
                <a:srgbClr val="000000"/>
              </a:solidFill>
              <a:latin typeface="Arial"/>
              <a:ea typeface="Arial"/>
              <a:cs typeface="Arial"/>
              <a:sym typeface="Arial"/>
            </a:endParaRPr>
          </a:p>
        </p:txBody>
      </p:sp>
      <p:sp>
        <p:nvSpPr>
          <p:cNvPr id="1997" name="Google Shape;1997;gcc792d3707_1_382" descr="Artificial Intelligence"/>
          <p:cNvSpPr/>
          <p:nvPr/>
        </p:nvSpPr>
        <p:spPr>
          <a:xfrm>
            <a:off x="1432781" y="2468252"/>
            <a:ext cx="3326700" cy="30948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8" name="Google Shape;1998;gcc792d3707_1_38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gcc792d3707_1_389"/>
          <p:cNvSpPr txBox="1">
            <a:spLocks noGrp="1"/>
          </p:cNvSpPr>
          <p:nvPr>
            <p:ph type="subTitle" idx="1"/>
          </p:nvPr>
        </p:nvSpPr>
        <p:spPr>
          <a:xfrm>
            <a:off x="1478363" y="303025"/>
            <a:ext cx="73302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720"/>
              <a:buNone/>
            </a:pPr>
            <a:r>
              <a:rPr lang="en-US" sz="3220" b="1" u="sng">
                <a:solidFill>
                  <a:schemeClr val="dk1"/>
                </a:solidFill>
              </a:rPr>
              <a:t>Universe</a:t>
            </a:r>
            <a:r>
              <a:rPr lang="en-US" sz="3220" b="1">
                <a:solidFill>
                  <a:schemeClr val="dk1"/>
                </a:solidFill>
              </a:rPr>
              <a:t>: </a:t>
            </a:r>
            <a:r>
              <a:rPr lang="en-US" sz="3220">
                <a:solidFill>
                  <a:schemeClr val="dk1"/>
                </a:solidFill>
              </a:rPr>
              <a:t>all of space and everything in it including the solar system, stars, planets, moons, etc.</a:t>
            </a:r>
            <a:endParaRPr sz="3220"/>
          </a:p>
        </p:txBody>
      </p:sp>
      <p:sp>
        <p:nvSpPr>
          <p:cNvPr id="2005" name="Google Shape;2005;gcc792d3707_1_38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6" name="Google Shape;2006;gcc792d3707_1_389"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2007" name="Google Shape;2007;gcc792d3707_1_389"/>
          <p:cNvPicPr preferRelativeResize="0"/>
          <p:nvPr/>
        </p:nvPicPr>
        <p:blipFill rotWithShape="1">
          <a:blip r:embed="rId5">
            <a:alphaModFix/>
          </a:blip>
          <a:srcRect/>
          <a:stretch/>
        </p:blipFill>
        <p:spPr>
          <a:xfrm>
            <a:off x="2061500" y="1968801"/>
            <a:ext cx="5021009" cy="458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9"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4" name="Google Shape;274;p19"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2012"/>
        <p:cNvGrpSpPr/>
        <p:nvPr/>
      </p:nvGrpSpPr>
      <p:grpSpPr>
        <a:xfrm>
          <a:off x="0" y="0"/>
          <a:ext cx="0" cy="0"/>
          <a:chOff x="0" y="0"/>
          <a:chExt cx="0" cy="0"/>
        </a:xfrm>
      </p:grpSpPr>
      <p:sp>
        <p:nvSpPr>
          <p:cNvPr id="2013" name="Google Shape;2013;gcc792d3707_1_397"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gcc792d3707_1_403"/>
          <p:cNvSpPr txBox="1">
            <a:spLocks noGrp="1"/>
          </p:cNvSpPr>
          <p:nvPr>
            <p:ph type="subTitle" idx="1"/>
          </p:nvPr>
        </p:nvSpPr>
        <p:spPr>
          <a:xfrm>
            <a:off x="906888" y="578925"/>
            <a:ext cx="73302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500">
                <a:solidFill>
                  <a:schemeClr val="dk1"/>
                </a:solidFill>
              </a:rPr>
              <a:t>What is a universe?</a:t>
            </a:r>
            <a:endParaRPr sz="3500"/>
          </a:p>
        </p:txBody>
      </p:sp>
      <p:pic>
        <p:nvPicPr>
          <p:cNvPr id="2020" name="Google Shape;2020;gcc792d3707_1_403"/>
          <p:cNvPicPr preferRelativeResize="0"/>
          <p:nvPr/>
        </p:nvPicPr>
        <p:blipFill rotWithShape="1">
          <a:blip r:embed="rId3">
            <a:alphaModFix/>
          </a:blip>
          <a:srcRect/>
          <a:stretch/>
        </p:blipFill>
        <p:spPr>
          <a:xfrm>
            <a:off x="2061500" y="1968801"/>
            <a:ext cx="5021009" cy="4584400"/>
          </a:xfrm>
          <a:prstGeom prst="rect">
            <a:avLst/>
          </a:prstGeom>
          <a:noFill/>
          <a:ln>
            <a:noFill/>
          </a:ln>
        </p:spPr>
      </p:pic>
      <p:sp>
        <p:nvSpPr>
          <p:cNvPr id="2021" name="Google Shape;2021;gcc792d3707_1_40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2026"/>
        <p:cNvGrpSpPr/>
        <p:nvPr/>
      </p:nvGrpSpPr>
      <p:grpSpPr>
        <a:xfrm>
          <a:off x="0" y="0"/>
          <a:ext cx="0" cy="0"/>
          <a:chOff x="0" y="0"/>
          <a:chExt cx="0" cy="0"/>
        </a:xfrm>
      </p:grpSpPr>
      <p:pic>
        <p:nvPicPr>
          <p:cNvPr id="2027" name="Google Shape;2027;gcc792d3707_1_413"/>
          <p:cNvPicPr preferRelativeResize="0"/>
          <p:nvPr/>
        </p:nvPicPr>
        <p:blipFill rotWithShape="1">
          <a:blip r:embed="rId3">
            <a:alphaModFix/>
          </a:blip>
          <a:srcRect/>
          <a:stretch/>
        </p:blipFill>
        <p:spPr>
          <a:xfrm>
            <a:off x="0" y="406400"/>
            <a:ext cx="9144002" cy="6035565"/>
          </a:xfrm>
          <a:prstGeom prst="rect">
            <a:avLst/>
          </a:prstGeom>
          <a:noFill/>
          <a:ln>
            <a:noFill/>
          </a:ln>
        </p:spPr>
      </p:pic>
      <p:sp>
        <p:nvSpPr>
          <p:cNvPr id="2028" name="Google Shape;2028;gcc792d3707_1_41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Shape 2033"/>
        <p:cNvGrpSpPr/>
        <p:nvPr/>
      </p:nvGrpSpPr>
      <p:grpSpPr>
        <a:xfrm>
          <a:off x="0" y="0"/>
          <a:ext cx="0" cy="0"/>
          <a:chOff x="0" y="0"/>
          <a:chExt cx="0" cy="0"/>
        </a:xfrm>
      </p:grpSpPr>
      <p:sp>
        <p:nvSpPr>
          <p:cNvPr id="2034" name="Google Shape;2034;gcc792d3707_1_419"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5" name="Google Shape;2035;gcc792d3707_1_419"/>
          <p:cNvPicPr preferRelativeResize="0"/>
          <p:nvPr/>
        </p:nvPicPr>
        <p:blipFill rotWithShape="1">
          <a:blip r:embed="rId4">
            <a:alphaModFix/>
          </a:blip>
          <a:srcRect/>
          <a:stretch/>
        </p:blipFill>
        <p:spPr>
          <a:xfrm>
            <a:off x="809088" y="965650"/>
            <a:ext cx="7525828" cy="5528947"/>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Shape 2040"/>
        <p:cNvGrpSpPr/>
        <p:nvPr/>
      </p:nvGrpSpPr>
      <p:grpSpPr>
        <a:xfrm>
          <a:off x="0" y="0"/>
          <a:ext cx="0" cy="0"/>
          <a:chOff x="0" y="0"/>
          <a:chExt cx="0" cy="0"/>
        </a:xfrm>
      </p:grpSpPr>
      <p:pic>
        <p:nvPicPr>
          <p:cNvPr id="2041" name="Google Shape;2041;gcc792d3707_1_431"/>
          <p:cNvPicPr preferRelativeResize="0"/>
          <p:nvPr/>
        </p:nvPicPr>
        <p:blipFill rotWithShape="1">
          <a:blip r:embed="rId3">
            <a:alphaModFix/>
          </a:blip>
          <a:srcRect/>
          <a:stretch/>
        </p:blipFill>
        <p:spPr>
          <a:xfrm>
            <a:off x="849600" y="849600"/>
            <a:ext cx="7584945" cy="5591950"/>
          </a:xfrm>
          <a:prstGeom prst="rect">
            <a:avLst/>
          </a:prstGeom>
          <a:noFill/>
          <a:ln>
            <a:noFill/>
          </a:ln>
        </p:spPr>
      </p:pic>
      <p:sp>
        <p:nvSpPr>
          <p:cNvPr id="2042" name="Google Shape;2042;gcc792d3707_1_431"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Shape 2047"/>
        <p:cNvGrpSpPr/>
        <p:nvPr/>
      </p:nvGrpSpPr>
      <p:grpSpPr>
        <a:xfrm>
          <a:off x="0" y="0"/>
          <a:ext cx="0" cy="0"/>
          <a:chOff x="0" y="0"/>
          <a:chExt cx="0" cy="0"/>
        </a:xfrm>
      </p:grpSpPr>
      <p:sp>
        <p:nvSpPr>
          <p:cNvPr id="2048" name="Google Shape;2048;gcc792d3707_1_54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9" name="Google Shape;2049;gcc792d3707_1_546" descr="dreamstime_xl_43478275.jpg"/>
          <p:cNvPicPr preferRelativeResize="0"/>
          <p:nvPr/>
        </p:nvPicPr>
        <p:blipFill rotWithShape="1">
          <a:blip r:embed="rId4">
            <a:alphaModFix/>
          </a:blip>
          <a:srcRect/>
          <a:stretch/>
        </p:blipFill>
        <p:spPr>
          <a:xfrm>
            <a:off x="2949925" y="1891849"/>
            <a:ext cx="3244147" cy="3133398"/>
          </a:xfrm>
          <a:prstGeom prst="rect">
            <a:avLst/>
          </a:prstGeom>
          <a:noFill/>
          <a:ln>
            <a:noFill/>
          </a:ln>
        </p:spPr>
      </p:pic>
      <p:pic>
        <p:nvPicPr>
          <p:cNvPr id="2050" name="Google Shape;2050;gcc792d3707_1_546" descr="200608250001_65511.jpg"/>
          <p:cNvPicPr preferRelativeResize="0"/>
          <p:nvPr/>
        </p:nvPicPr>
        <p:blipFill rotWithShape="1">
          <a:blip r:embed="rId5">
            <a:alphaModFix/>
          </a:blip>
          <a:srcRect/>
          <a:stretch/>
        </p:blipFill>
        <p:spPr>
          <a:xfrm>
            <a:off x="118250" y="4260825"/>
            <a:ext cx="2561900" cy="2400100"/>
          </a:xfrm>
          <a:prstGeom prst="rect">
            <a:avLst/>
          </a:prstGeom>
          <a:noFill/>
          <a:ln>
            <a:noFill/>
          </a:ln>
        </p:spPr>
      </p:pic>
      <p:pic>
        <p:nvPicPr>
          <p:cNvPr id="2051" name="Google Shape;2051;gcc792d3707_1_546" descr="dreamstime_xl_17597145.jpg"/>
          <p:cNvPicPr preferRelativeResize="0"/>
          <p:nvPr/>
        </p:nvPicPr>
        <p:blipFill rotWithShape="1">
          <a:blip r:embed="rId6">
            <a:alphaModFix/>
          </a:blip>
          <a:srcRect/>
          <a:stretch/>
        </p:blipFill>
        <p:spPr>
          <a:xfrm>
            <a:off x="6365325" y="1300650"/>
            <a:ext cx="2660428" cy="2400100"/>
          </a:xfrm>
          <a:prstGeom prst="rect">
            <a:avLst/>
          </a:prstGeom>
          <a:noFill/>
          <a:ln>
            <a:noFill/>
          </a:ln>
        </p:spPr>
      </p:pic>
      <p:pic>
        <p:nvPicPr>
          <p:cNvPr id="2052" name="Google Shape;2052;gcc792d3707_1_546" descr="dreamstime_xl_50326326.jpg"/>
          <p:cNvPicPr preferRelativeResize="0"/>
          <p:nvPr/>
        </p:nvPicPr>
        <p:blipFill rotWithShape="1">
          <a:blip r:embed="rId7">
            <a:alphaModFix/>
          </a:blip>
          <a:srcRect/>
          <a:stretch/>
        </p:blipFill>
        <p:spPr>
          <a:xfrm>
            <a:off x="6365325" y="4260825"/>
            <a:ext cx="2660422" cy="2400102"/>
          </a:xfrm>
          <a:prstGeom prst="rect">
            <a:avLst/>
          </a:prstGeom>
          <a:noFill/>
          <a:ln>
            <a:noFill/>
          </a:ln>
        </p:spPr>
      </p:pic>
      <p:pic>
        <p:nvPicPr>
          <p:cNvPr id="2053" name="Google Shape;2053;gcc792d3707_1_546" descr="edu_asteroid_large.jpg"/>
          <p:cNvPicPr preferRelativeResize="0"/>
          <p:nvPr/>
        </p:nvPicPr>
        <p:blipFill rotWithShape="1">
          <a:blip r:embed="rId8">
            <a:alphaModFix/>
          </a:blip>
          <a:srcRect/>
          <a:stretch/>
        </p:blipFill>
        <p:spPr>
          <a:xfrm>
            <a:off x="118250" y="1300650"/>
            <a:ext cx="2660426" cy="2400100"/>
          </a:xfrm>
          <a:prstGeom prst="rect">
            <a:avLst/>
          </a:prstGeom>
          <a:noFill/>
          <a:ln>
            <a:noFill/>
          </a:ln>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gcc792d3707_1_556"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0" name="Google Shape;2060;gcc792d3707_1_556"/>
          <p:cNvPicPr preferRelativeResize="0"/>
          <p:nvPr/>
        </p:nvPicPr>
        <p:blipFill rotWithShape="1">
          <a:blip r:embed="rId4">
            <a:alphaModFix/>
          </a:blip>
          <a:srcRect/>
          <a:stretch/>
        </p:blipFill>
        <p:spPr>
          <a:xfrm>
            <a:off x="2061500" y="1136801"/>
            <a:ext cx="5021009" cy="4584400"/>
          </a:xfrm>
          <a:prstGeom prst="rect">
            <a:avLst/>
          </a:prstGeom>
          <a:noFill/>
          <a:ln>
            <a:noFill/>
          </a:ln>
        </p:spPr>
      </p:pic>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Shape 2065"/>
        <p:cNvGrpSpPr/>
        <p:nvPr/>
      </p:nvGrpSpPr>
      <p:grpSpPr>
        <a:xfrm>
          <a:off x="0" y="0"/>
          <a:ext cx="0" cy="0"/>
          <a:chOff x="0" y="0"/>
          <a:chExt cx="0" cy="0"/>
        </a:xfrm>
      </p:grpSpPr>
      <p:sp>
        <p:nvSpPr>
          <p:cNvPr id="2066" name="Google Shape;2066;gcc792d3707_1_562"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Shape 2071"/>
        <p:cNvGrpSpPr/>
        <p:nvPr/>
      </p:nvGrpSpPr>
      <p:grpSpPr>
        <a:xfrm>
          <a:off x="0" y="0"/>
          <a:ext cx="0" cy="0"/>
          <a:chOff x="0" y="0"/>
          <a:chExt cx="0" cy="0"/>
        </a:xfrm>
      </p:grpSpPr>
      <p:sp>
        <p:nvSpPr>
          <p:cNvPr id="2072" name="Google Shape;2072;gcc792d3707_1_567"/>
          <p:cNvSpPr txBox="1">
            <a:spLocks noGrp="1"/>
          </p:cNvSpPr>
          <p:nvPr>
            <p:ph type="subTitle" idx="1"/>
          </p:nvPr>
        </p:nvSpPr>
        <p:spPr>
          <a:xfrm>
            <a:off x="906888" y="578925"/>
            <a:ext cx="73302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500">
                <a:solidFill>
                  <a:schemeClr val="dk1"/>
                </a:solidFill>
              </a:rPr>
              <a:t>What is a universe?</a:t>
            </a:r>
            <a:endParaRPr sz="3500"/>
          </a:p>
        </p:txBody>
      </p:sp>
      <p:pic>
        <p:nvPicPr>
          <p:cNvPr id="2073" name="Google Shape;2073;gcc792d3707_1_567"/>
          <p:cNvPicPr preferRelativeResize="0"/>
          <p:nvPr/>
        </p:nvPicPr>
        <p:blipFill rotWithShape="1">
          <a:blip r:embed="rId3">
            <a:alphaModFix/>
          </a:blip>
          <a:srcRect/>
          <a:stretch/>
        </p:blipFill>
        <p:spPr>
          <a:xfrm>
            <a:off x="2061500" y="1968801"/>
            <a:ext cx="5021009" cy="4584400"/>
          </a:xfrm>
          <a:prstGeom prst="rect">
            <a:avLst/>
          </a:prstGeom>
          <a:noFill/>
          <a:ln>
            <a:noFill/>
          </a:ln>
        </p:spPr>
      </p:pic>
      <p:sp>
        <p:nvSpPr>
          <p:cNvPr id="2074" name="Google Shape;2074;gcc792d3707_1_56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gcc792d3707_1_57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1" name="Google Shape;2081;gcc792d3707_1_574"/>
          <p:cNvPicPr preferRelativeResize="0"/>
          <p:nvPr/>
        </p:nvPicPr>
        <p:blipFill rotWithShape="1">
          <a:blip r:embed="rId4">
            <a:alphaModFix/>
          </a:blip>
          <a:srcRect/>
          <a:stretch/>
        </p:blipFill>
        <p:spPr>
          <a:xfrm>
            <a:off x="1956826" y="1738400"/>
            <a:ext cx="5230349" cy="4775552"/>
          </a:xfrm>
          <a:prstGeom prst="rect">
            <a:avLst/>
          </a:prstGeom>
          <a:noFill/>
          <a:ln>
            <a:noFill/>
          </a:ln>
        </p:spPr>
      </p:pic>
      <p:sp>
        <p:nvSpPr>
          <p:cNvPr id="2082" name="Google Shape;2082;gcc792d3707_1_574"/>
          <p:cNvSpPr txBox="1"/>
          <p:nvPr/>
        </p:nvSpPr>
        <p:spPr>
          <a:xfrm>
            <a:off x="985350" y="42477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True/False: </a:t>
            </a:r>
            <a:r>
              <a:rPr lang="en-US" sz="3600" b="0" i="0" u="none" strike="noStrike" cap="none">
                <a:solidFill>
                  <a:schemeClr val="dk1"/>
                </a:solidFill>
                <a:latin typeface="Calibri"/>
                <a:ea typeface="Calibri"/>
                <a:cs typeface="Calibri"/>
                <a:sym typeface="Calibri"/>
              </a:rPr>
              <a:t>Only the solar system is part of the universe.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gd98f63928b_0_0"/>
          <p:cNvSpPr txBox="1"/>
          <p:nvPr/>
        </p:nvSpPr>
        <p:spPr>
          <a:xfrm>
            <a:off x="1943099" y="1180177"/>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Solar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solar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281" name="Google Shape;281;gd98f63928b_0_0"/>
          <p:cNvCxnSpPr/>
          <p:nvPr/>
        </p:nvCxnSpPr>
        <p:spPr>
          <a:xfrm flipH="1">
            <a:off x="3015642" y="2179363"/>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282" name="Google Shape;282;gd98f63928b_0_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3" name="Google Shape;283;gd98f63928b_0_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cxnSp>
        <p:nvCxnSpPr>
          <p:cNvPr id="284" name="Google Shape;284;gd98f63928b_0_0"/>
          <p:cNvCxnSpPr/>
          <p:nvPr/>
        </p:nvCxnSpPr>
        <p:spPr>
          <a:xfrm>
            <a:off x="5726932" y="2112163"/>
            <a:ext cx="3783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gdd5e4fa64b_0_16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89" name="Google Shape;2089;gdd5e4fa64b_0_165"/>
          <p:cNvPicPr preferRelativeResize="0"/>
          <p:nvPr/>
        </p:nvPicPr>
        <p:blipFill rotWithShape="1">
          <a:blip r:embed="rId4">
            <a:alphaModFix/>
          </a:blip>
          <a:srcRect/>
          <a:stretch/>
        </p:blipFill>
        <p:spPr>
          <a:xfrm>
            <a:off x="1956826" y="1738400"/>
            <a:ext cx="5230349" cy="4775552"/>
          </a:xfrm>
          <a:prstGeom prst="rect">
            <a:avLst/>
          </a:prstGeom>
          <a:noFill/>
          <a:ln>
            <a:noFill/>
          </a:ln>
        </p:spPr>
      </p:pic>
      <p:sp>
        <p:nvSpPr>
          <p:cNvPr id="2090" name="Google Shape;2090;gdd5e4fa64b_0_165"/>
          <p:cNvSpPr txBox="1"/>
          <p:nvPr/>
        </p:nvSpPr>
        <p:spPr>
          <a:xfrm>
            <a:off x="985350" y="42477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a:t>
            </a:r>
            <a:r>
              <a:rPr lang="en-US" sz="3600" b="0" i="0" u="none" strike="noStrike" cap="none">
                <a:solidFill>
                  <a:schemeClr val="dk1"/>
                </a:solidFill>
                <a:latin typeface="Calibri"/>
                <a:ea typeface="Calibri"/>
                <a:cs typeface="Calibri"/>
                <a:sym typeface="Calibri"/>
              </a:rPr>
              <a:t>Only the solar system is part of the universe.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pic>
        <p:nvPicPr>
          <p:cNvPr id="2096" name="Google Shape;2096;gcc792d3707_1_592"/>
          <p:cNvPicPr preferRelativeResize="0"/>
          <p:nvPr/>
        </p:nvPicPr>
        <p:blipFill rotWithShape="1">
          <a:blip r:embed="rId3">
            <a:alphaModFix/>
          </a:blip>
          <a:srcRect/>
          <a:stretch/>
        </p:blipFill>
        <p:spPr>
          <a:xfrm>
            <a:off x="5695300" y="2069225"/>
            <a:ext cx="2915527" cy="4425374"/>
          </a:xfrm>
          <a:prstGeom prst="rect">
            <a:avLst/>
          </a:prstGeom>
          <a:noFill/>
          <a:ln>
            <a:noFill/>
          </a:ln>
        </p:spPr>
      </p:pic>
      <p:sp>
        <p:nvSpPr>
          <p:cNvPr id="2097" name="Google Shape;2097;gcc792d3707_1_59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98" name="Google Shape;2098;gcc792d3707_1_592"/>
          <p:cNvSpPr txBox="1"/>
          <p:nvPr/>
        </p:nvSpPr>
        <p:spPr>
          <a:xfrm>
            <a:off x="925125" y="30652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in the universe is a big collection of dust, gas, and billions of stars?</a:t>
            </a:r>
            <a:endParaRPr sz="1400" b="0" i="0" u="none" strike="noStrike" cap="none">
              <a:solidFill>
                <a:srgbClr val="000000"/>
              </a:solidFill>
              <a:latin typeface="Arial"/>
              <a:ea typeface="Arial"/>
              <a:cs typeface="Arial"/>
              <a:sym typeface="Arial"/>
            </a:endParaRPr>
          </a:p>
        </p:txBody>
      </p:sp>
      <p:sp>
        <p:nvSpPr>
          <p:cNvPr id="2099" name="Google Shape;2099;gcc792d3707_1_592"/>
          <p:cNvSpPr txBox="1"/>
          <p:nvPr/>
        </p:nvSpPr>
        <p:spPr>
          <a:xfrm>
            <a:off x="536308" y="2391408"/>
            <a:ext cx="38268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Solar System</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Moon </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Galaxy</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Meteor</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Shape 2104"/>
        <p:cNvGrpSpPr/>
        <p:nvPr/>
      </p:nvGrpSpPr>
      <p:grpSpPr>
        <a:xfrm>
          <a:off x="0" y="0"/>
          <a:ext cx="0" cy="0"/>
          <a:chOff x="0" y="0"/>
          <a:chExt cx="0" cy="0"/>
        </a:xfrm>
      </p:grpSpPr>
      <p:pic>
        <p:nvPicPr>
          <p:cNvPr id="2105" name="Google Shape;2105;gdd5e4fa64b_0_172"/>
          <p:cNvPicPr preferRelativeResize="0"/>
          <p:nvPr/>
        </p:nvPicPr>
        <p:blipFill rotWithShape="1">
          <a:blip r:embed="rId3">
            <a:alphaModFix/>
          </a:blip>
          <a:srcRect/>
          <a:stretch/>
        </p:blipFill>
        <p:spPr>
          <a:xfrm>
            <a:off x="5695300" y="2069225"/>
            <a:ext cx="2915525" cy="4425374"/>
          </a:xfrm>
          <a:prstGeom prst="rect">
            <a:avLst/>
          </a:prstGeom>
          <a:noFill/>
          <a:ln>
            <a:noFill/>
          </a:ln>
        </p:spPr>
      </p:pic>
      <p:sp>
        <p:nvSpPr>
          <p:cNvPr id="2106" name="Google Shape;2106;gdd5e4fa64b_0_172"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07" name="Google Shape;2107;gdd5e4fa64b_0_172"/>
          <p:cNvSpPr txBox="1"/>
          <p:nvPr/>
        </p:nvSpPr>
        <p:spPr>
          <a:xfrm>
            <a:off x="925125" y="30652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in the universe is a big collection of dust, gas, and billions of stars?</a:t>
            </a:r>
            <a:endParaRPr sz="1400" b="0" i="0" u="none" strike="noStrike" cap="none">
              <a:solidFill>
                <a:srgbClr val="000000"/>
              </a:solidFill>
              <a:latin typeface="Arial"/>
              <a:ea typeface="Arial"/>
              <a:cs typeface="Arial"/>
              <a:sym typeface="Arial"/>
            </a:endParaRPr>
          </a:p>
        </p:txBody>
      </p:sp>
      <p:sp>
        <p:nvSpPr>
          <p:cNvPr id="2108" name="Google Shape;2108;gdd5e4fa64b_0_172"/>
          <p:cNvSpPr txBox="1"/>
          <p:nvPr/>
        </p:nvSpPr>
        <p:spPr>
          <a:xfrm>
            <a:off x="536308" y="2391408"/>
            <a:ext cx="38268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Solar System</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Moon </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Galaxy</a:t>
            </a:r>
            <a:endParaRPr sz="3200" b="0" i="0" u="none" strike="noStrike" cap="none">
              <a:solidFill>
                <a:srgbClr val="FF0000"/>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Meteor</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Shape 2113"/>
        <p:cNvGrpSpPr/>
        <p:nvPr/>
      </p:nvGrpSpPr>
      <p:grpSpPr>
        <a:xfrm>
          <a:off x="0" y="0"/>
          <a:ext cx="0" cy="0"/>
          <a:chOff x="0" y="0"/>
          <a:chExt cx="0" cy="0"/>
        </a:xfrm>
      </p:grpSpPr>
      <p:sp>
        <p:nvSpPr>
          <p:cNvPr id="2114" name="Google Shape;2114;gcc792d3707_1_609"/>
          <p:cNvSpPr txBox="1">
            <a:spLocks noGrp="1"/>
          </p:cNvSpPr>
          <p:nvPr>
            <p:ph type="subTitle" idx="1"/>
          </p:nvPr>
        </p:nvSpPr>
        <p:spPr>
          <a:xfrm>
            <a:off x="906901" y="300600"/>
            <a:ext cx="78477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a:solidFill>
                  <a:schemeClr val="dk1"/>
                </a:solidFill>
              </a:rPr>
              <a:t>What is a galaxy we can see from earth?</a:t>
            </a:r>
            <a:endParaRPr/>
          </a:p>
        </p:txBody>
      </p:sp>
      <p:sp>
        <p:nvSpPr>
          <p:cNvPr id="2115" name="Google Shape;2115;gcc792d3707_1_60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6" name="Google Shape;2116;gcc792d3707_1_609"/>
          <p:cNvPicPr preferRelativeResize="0"/>
          <p:nvPr/>
        </p:nvPicPr>
        <p:blipFill rotWithShape="1">
          <a:blip r:embed="rId4">
            <a:alphaModFix/>
          </a:blip>
          <a:srcRect/>
          <a:stretch/>
        </p:blipFill>
        <p:spPr>
          <a:xfrm>
            <a:off x="779525" y="1164900"/>
            <a:ext cx="7584945" cy="5591950"/>
          </a:xfrm>
          <a:prstGeom prst="rect">
            <a:avLst/>
          </a:prstGeom>
          <a:noFill/>
          <a:ln>
            <a:noFill/>
          </a:ln>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Shape 2121"/>
        <p:cNvGrpSpPr/>
        <p:nvPr/>
      </p:nvGrpSpPr>
      <p:grpSpPr>
        <a:xfrm>
          <a:off x="0" y="0"/>
          <a:ext cx="0" cy="0"/>
          <a:chOff x="0" y="0"/>
          <a:chExt cx="0" cy="0"/>
        </a:xfrm>
      </p:grpSpPr>
      <p:sp>
        <p:nvSpPr>
          <p:cNvPr id="2122" name="Google Shape;2122;gcc792d3707_1_617"/>
          <p:cNvSpPr txBox="1"/>
          <p:nvPr/>
        </p:nvSpPr>
        <p:spPr>
          <a:xfrm>
            <a:off x="1236133" y="424771"/>
            <a:ext cx="7467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examples of things that are part of the universe?</a:t>
            </a:r>
            <a:endParaRPr sz="1400" b="0" i="0" u="none" strike="noStrike" cap="none">
              <a:solidFill>
                <a:srgbClr val="000000"/>
              </a:solidFill>
              <a:latin typeface="Arial"/>
              <a:ea typeface="Arial"/>
              <a:cs typeface="Arial"/>
              <a:sym typeface="Arial"/>
            </a:endParaRPr>
          </a:p>
        </p:txBody>
      </p:sp>
      <p:sp>
        <p:nvSpPr>
          <p:cNvPr id="2123" name="Google Shape;2123;gcc792d3707_1_617"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24" name="Google Shape;2124;gcc792d3707_1_617"/>
          <p:cNvPicPr preferRelativeResize="0"/>
          <p:nvPr/>
        </p:nvPicPr>
        <p:blipFill rotWithShape="1">
          <a:blip r:embed="rId4">
            <a:alphaModFix/>
          </a:blip>
          <a:srcRect/>
          <a:stretch/>
        </p:blipFill>
        <p:spPr>
          <a:xfrm>
            <a:off x="1236133" y="1853054"/>
            <a:ext cx="6410850" cy="4199895"/>
          </a:xfrm>
          <a:prstGeom prst="rect">
            <a:avLst/>
          </a:prstGeom>
          <a:noFill/>
          <a:ln>
            <a:noFill/>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Shape 2129"/>
        <p:cNvGrpSpPr/>
        <p:nvPr/>
      </p:nvGrpSpPr>
      <p:grpSpPr>
        <a:xfrm>
          <a:off x="0" y="0"/>
          <a:ext cx="0" cy="0"/>
          <a:chOff x="0" y="0"/>
          <a:chExt cx="0" cy="0"/>
        </a:xfrm>
      </p:grpSpPr>
      <p:sp>
        <p:nvSpPr>
          <p:cNvPr id="2130" name="Google Shape;2130;gcc792d3707_1_624"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1" name="Google Shape;2131;gcc792d3707_1_62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pic>
        <p:nvPicPr>
          <p:cNvPr id="2137" name="Google Shape;2137;gcc792d3707_1_630"/>
          <p:cNvPicPr preferRelativeResize="0"/>
          <p:nvPr/>
        </p:nvPicPr>
        <p:blipFill rotWithShape="1">
          <a:blip r:embed="rId3">
            <a:alphaModFix/>
          </a:blip>
          <a:srcRect/>
          <a:stretch/>
        </p:blipFill>
        <p:spPr>
          <a:xfrm>
            <a:off x="1310500" y="847400"/>
            <a:ext cx="6523001" cy="5498225"/>
          </a:xfrm>
          <a:prstGeom prst="rect">
            <a:avLst/>
          </a:prstGeom>
          <a:noFill/>
          <a:ln>
            <a:noFill/>
          </a:ln>
        </p:spPr>
      </p:pic>
      <p:sp>
        <p:nvSpPr>
          <p:cNvPr id="2138" name="Google Shape;2138;gcc792d3707_1_630"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39" name="Google Shape;2139;gcc792d3707_1_630" descr="Comment Like"/>
          <p:cNvPicPr preferRelativeResize="0"/>
          <p:nvPr/>
        </p:nvPicPr>
        <p:blipFill rotWithShape="1">
          <a:blip r:embed="rId5">
            <a:alphaModFix/>
          </a:blip>
          <a:srcRect/>
          <a:stretch/>
        </p:blipFill>
        <p:spPr>
          <a:xfrm>
            <a:off x="849542" y="173309"/>
            <a:ext cx="502924" cy="502924"/>
          </a:xfrm>
          <a:prstGeom prst="rect">
            <a:avLst/>
          </a:prstGeom>
          <a:noFill/>
          <a:ln>
            <a:noFill/>
          </a:ln>
        </p:spPr>
      </p:pic>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Shape 2144"/>
        <p:cNvGrpSpPr/>
        <p:nvPr/>
      </p:nvGrpSpPr>
      <p:grpSpPr>
        <a:xfrm>
          <a:off x="0" y="0"/>
          <a:ext cx="0" cy="0"/>
          <a:chOff x="0" y="0"/>
          <a:chExt cx="0" cy="0"/>
        </a:xfrm>
      </p:grpSpPr>
      <p:sp>
        <p:nvSpPr>
          <p:cNvPr id="2145" name="Google Shape;2145;gcc792d3707_1_637"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6" name="Google Shape;2146;gcc792d3707_1_637"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Shape 2151"/>
        <p:cNvGrpSpPr/>
        <p:nvPr/>
      </p:nvGrpSpPr>
      <p:grpSpPr>
        <a:xfrm>
          <a:off x="0" y="0"/>
          <a:ext cx="0" cy="0"/>
          <a:chOff x="0" y="0"/>
          <a:chExt cx="0" cy="0"/>
        </a:xfrm>
      </p:grpSpPr>
      <p:pic>
        <p:nvPicPr>
          <p:cNvPr id="2152" name="Google Shape;2152;gcc792d3707_1_643"/>
          <p:cNvPicPr preferRelativeResize="0"/>
          <p:nvPr/>
        </p:nvPicPr>
        <p:blipFill rotWithShape="1">
          <a:blip r:embed="rId3">
            <a:alphaModFix/>
          </a:blip>
          <a:srcRect/>
          <a:stretch/>
        </p:blipFill>
        <p:spPr>
          <a:xfrm>
            <a:off x="809088" y="965650"/>
            <a:ext cx="7525828" cy="5528947"/>
          </a:xfrm>
          <a:prstGeom prst="rect">
            <a:avLst/>
          </a:prstGeom>
          <a:noFill/>
          <a:ln>
            <a:noFill/>
          </a:ln>
        </p:spPr>
      </p:pic>
      <p:sp>
        <p:nvSpPr>
          <p:cNvPr id="2153" name="Google Shape;2153;gcc792d3707_1_643" descr="Artificial Intelligence"/>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4" name="Google Shape;2154;gcc792d3707_1_643" descr="Comment Dislike"/>
          <p:cNvPicPr preferRelativeResize="0"/>
          <p:nvPr/>
        </p:nvPicPr>
        <p:blipFill rotWithShape="1">
          <a:blip r:embed="rId5">
            <a:alphaModFix/>
          </a:blip>
          <a:srcRect/>
          <a:stretch/>
        </p:blipFill>
        <p:spPr>
          <a:xfrm>
            <a:off x="849542" y="153212"/>
            <a:ext cx="543117" cy="543117"/>
          </a:xfrm>
          <a:prstGeom prst="rect">
            <a:avLst/>
          </a:prstGeom>
          <a:noFill/>
          <a:ln>
            <a:noFill/>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Shape 2159"/>
        <p:cNvGrpSpPr/>
        <p:nvPr/>
      </p:nvGrpSpPr>
      <p:grpSpPr>
        <a:xfrm>
          <a:off x="0" y="0"/>
          <a:ext cx="0" cy="0"/>
          <a:chOff x="0" y="0"/>
          <a:chExt cx="0" cy="0"/>
        </a:xfrm>
      </p:grpSpPr>
      <p:sp>
        <p:nvSpPr>
          <p:cNvPr id="2160" name="Google Shape;2160;gcc792d3707_1_65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61" name="Google Shape;2161;gcc792d3707_1_651"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2162" name="Google Shape;2162;gcc792d3707_1_651"/>
          <p:cNvPicPr preferRelativeResize="0"/>
          <p:nvPr/>
        </p:nvPicPr>
        <p:blipFill rotWithShape="1">
          <a:blip r:embed="rId5">
            <a:alphaModFix/>
          </a:blip>
          <a:srcRect/>
          <a:stretch/>
        </p:blipFill>
        <p:spPr>
          <a:xfrm>
            <a:off x="1939625" y="1103575"/>
            <a:ext cx="5264750" cy="4887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gd98f63928b_0_10"/>
          <p:cNvSpPr txBox="1"/>
          <p:nvPr/>
        </p:nvSpPr>
        <p:spPr>
          <a:xfrm>
            <a:off x="1971988" y="1278652"/>
            <a:ext cx="5199900" cy="206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Solar</a:t>
            </a:r>
            <a:r>
              <a:rPr lang="en-US" sz="6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291" name="Google Shape;291;gd98f63928b_0_10"/>
          <p:cNvCxnSpPr/>
          <p:nvPr/>
        </p:nvCxnSpPr>
        <p:spPr>
          <a:xfrm flipH="1">
            <a:off x="4577988" y="2210752"/>
            <a:ext cx="6600" cy="1854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292" name="Google Shape;292;gd98f63928b_0_10"/>
          <p:cNvSpPr txBox="1"/>
          <p:nvPr/>
        </p:nvSpPr>
        <p:spPr>
          <a:xfrm>
            <a:off x="3139350" y="4198000"/>
            <a:ext cx="2883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Sun</a:t>
            </a:r>
            <a:endParaRPr sz="3600" b="0" i="0" u="none" strike="noStrike" cap="none">
              <a:solidFill>
                <a:schemeClr val="dk1"/>
              </a:solidFill>
              <a:latin typeface="Calibri"/>
              <a:ea typeface="Calibri"/>
              <a:cs typeface="Calibri"/>
              <a:sym typeface="Calibri"/>
            </a:endParaRPr>
          </a:p>
        </p:txBody>
      </p:sp>
      <p:sp>
        <p:nvSpPr>
          <p:cNvPr id="293" name="Google Shape;293;gd98f63928b_0_10"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4" name="Google Shape;294;gd98f63928b_0_10"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Shape 2167"/>
        <p:cNvGrpSpPr/>
        <p:nvPr/>
      </p:nvGrpSpPr>
      <p:grpSpPr>
        <a:xfrm>
          <a:off x="0" y="0"/>
          <a:ext cx="0" cy="0"/>
          <a:chOff x="0" y="0"/>
          <a:chExt cx="0" cy="0"/>
        </a:xfrm>
      </p:grpSpPr>
      <p:sp>
        <p:nvSpPr>
          <p:cNvPr id="2168" name="Google Shape;2168;gcc792d3707_1_658"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gcc792d3707_1_663"/>
          <p:cNvSpPr txBox="1">
            <a:spLocks noGrp="1"/>
          </p:cNvSpPr>
          <p:nvPr>
            <p:ph type="subTitle" idx="1"/>
          </p:nvPr>
        </p:nvSpPr>
        <p:spPr>
          <a:xfrm>
            <a:off x="906888" y="578925"/>
            <a:ext cx="7330200" cy="10929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sz="3500">
                <a:solidFill>
                  <a:schemeClr val="dk1"/>
                </a:solidFill>
              </a:rPr>
              <a:t>What is a universe?</a:t>
            </a:r>
            <a:endParaRPr sz="3500"/>
          </a:p>
        </p:txBody>
      </p:sp>
      <p:pic>
        <p:nvPicPr>
          <p:cNvPr id="2175" name="Google Shape;2175;gcc792d3707_1_663"/>
          <p:cNvPicPr preferRelativeResize="0"/>
          <p:nvPr/>
        </p:nvPicPr>
        <p:blipFill rotWithShape="1">
          <a:blip r:embed="rId3">
            <a:alphaModFix/>
          </a:blip>
          <a:srcRect/>
          <a:stretch/>
        </p:blipFill>
        <p:spPr>
          <a:xfrm>
            <a:off x="2061500" y="1968801"/>
            <a:ext cx="5021009" cy="4584400"/>
          </a:xfrm>
          <a:prstGeom prst="rect">
            <a:avLst/>
          </a:prstGeom>
          <a:noFill/>
          <a:ln>
            <a:noFill/>
          </a:ln>
        </p:spPr>
      </p:pic>
      <p:sp>
        <p:nvSpPr>
          <p:cNvPr id="2176" name="Google Shape;2176;gcc792d3707_1_663"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Shape 2181"/>
        <p:cNvGrpSpPr/>
        <p:nvPr/>
      </p:nvGrpSpPr>
      <p:grpSpPr>
        <a:xfrm>
          <a:off x="0" y="0"/>
          <a:ext cx="0" cy="0"/>
          <a:chOff x="0" y="0"/>
          <a:chExt cx="0" cy="0"/>
        </a:xfrm>
      </p:grpSpPr>
      <p:pic>
        <p:nvPicPr>
          <p:cNvPr id="2182" name="Google Shape;2182;gcc792d3707_1_670"/>
          <p:cNvPicPr preferRelativeResize="0"/>
          <p:nvPr/>
        </p:nvPicPr>
        <p:blipFill rotWithShape="1">
          <a:blip r:embed="rId3">
            <a:alphaModFix/>
          </a:blip>
          <a:srcRect/>
          <a:stretch/>
        </p:blipFill>
        <p:spPr>
          <a:xfrm>
            <a:off x="1939625" y="1655250"/>
            <a:ext cx="5264750" cy="4887325"/>
          </a:xfrm>
          <a:prstGeom prst="rect">
            <a:avLst/>
          </a:prstGeom>
          <a:noFill/>
          <a:ln>
            <a:noFill/>
          </a:ln>
        </p:spPr>
      </p:pic>
      <p:sp>
        <p:nvSpPr>
          <p:cNvPr id="2183" name="Google Shape;2183;gcc792d3707_1_67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4" name="Google Shape;2184;gcc792d3707_1_670"/>
          <p:cNvSpPr txBox="1">
            <a:spLocks noGrp="1"/>
          </p:cNvSpPr>
          <p:nvPr>
            <p:ph type="subTitle" idx="4294967295"/>
          </p:nvPr>
        </p:nvSpPr>
        <p:spPr>
          <a:xfrm>
            <a:off x="906888" y="372375"/>
            <a:ext cx="7330200" cy="10929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Why are planets NOT a universe?</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Shape 2189"/>
        <p:cNvGrpSpPr/>
        <p:nvPr/>
      </p:nvGrpSpPr>
      <p:grpSpPr>
        <a:xfrm>
          <a:off x="0" y="0"/>
          <a:ext cx="0" cy="0"/>
          <a:chOff x="0" y="0"/>
          <a:chExt cx="0" cy="0"/>
        </a:xfrm>
      </p:grpSpPr>
      <p:sp>
        <p:nvSpPr>
          <p:cNvPr id="2190" name="Google Shape;2190;gcc792d3707_1_734"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1" name="Google Shape;2191;gcc792d3707_1_734"/>
          <p:cNvPicPr preferRelativeResize="0"/>
          <p:nvPr/>
        </p:nvPicPr>
        <p:blipFill rotWithShape="1">
          <a:blip r:embed="rId4">
            <a:alphaModFix/>
          </a:blip>
          <a:srcRect/>
          <a:stretch/>
        </p:blipFill>
        <p:spPr>
          <a:xfrm>
            <a:off x="1935539" y="1752175"/>
            <a:ext cx="5272923" cy="4814423"/>
          </a:xfrm>
          <a:prstGeom prst="rect">
            <a:avLst/>
          </a:prstGeom>
          <a:noFill/>
          <a:ln>
            <a:noFill/>
          </a:ln>
        </p:spPr>
      </p:pic>
      <p:sp>
        <p:nvSpPr>
          <p:cNvPr id="2192" name="Google Shape;2192;gcc792d3707_1_734"/>
          <p:cNvSpPr txBox="1"/>
          <p:nvPr/>
        </p:nvSpPr>
        <p:spPr>
          <a:xfrm>
            <a:off x="985350" y="42477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True/False: </a:t>
            </a:r>
            <a:r>
              <a:rPr lang="en-US" sz="3600" b="0" i="0" u="none" strike="noStrike" cap="none">
                <a:solidFill>
                  <a:schemeClr val="dk1"/>
                </a:solidFill>
                <a:latin typeface="Calibri"/>
                <a:ea typeface="Calibri"/>
                <a:cs typeface="Calibri"/>
                <a:sym typeface="Calibri"/>
              </a:rPr>
              <a:t>We have seen the entire universe.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2197"/>
        <p:cNvGrpSpPr/>
        <p:nvPr/>
      </p:nvGrpSpPr>
      <p:grpSpPr>
        <a:xfrm>
          <a:off x="0" y="0"/>
          <a:ext cx="0" cy="0"/>
          <a:chOff x="0" y="0"/>
          <a:chExt cx="0" cy="0"/>
        </a:xfrm>
      </p:grpSpPr>
      <p:sp>
        <p:nvSpPr>
          <p:cNvPr id="2198" name="Google Shape;2198;gdd5e4fa64b_0_18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9" name="Google Shape;2199;gdd5e4fa64b_0_180"/>
          <p:cNvPicPr preferRelativeResize="0"/>
          <p:nvPr/>
        </p:nvPicPr>
        <p:blipFill rotWithShape="1">
          <a:blip r:embed="rId4">
            <a:alphaModFix/>
          </a:blip>
          <a:srcRect/>
          <a:stretch/>
        </p:blipFill>
        <p:spPr>
          <a:xfrm>
            <a:off x="1935539" y="1752175"/>
            <a:ext cx="5272923" cy="4814423"/>
          </a:xfrm>
          <a:prstGeom prst="rect">
            <a:avLst/>
          </a:prstGeom>
          <a:noFill/>
          <a:ln>
            <a:noFill/>
          </a:ln>
        </p:spPr>
      </p:pic>
      <p:sp>
        <p:nvSpPr>
          <p:cNvPr id="2200" name="Google Shape;2200;gdd5e4fa64b_0_180"/>
          <p:cNvSpPr txBox="1"/>
          <p:nvPr/>
        </p:nvSpPr>
        <p:spPr>
          <a:xfrm>
            <a:off x="985350" y="42477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a:t>
            </a:r>
            <a:r>
              <a:rPr lang="en-US" sz="3600">
                <a:solidFill>
                  <a:srgbClr val="FF0000"/>
                </a:solidFill>
                <a:latin typeface="Calibri"/>
                <a:ea typeface="Calibri"/>
                <a:cs typeface="Calibri"/>
                <a:sym typeface="Calibri"/>
              </a:rPr>
              <a:t>False</a:t>
            </a:r>
            <a:r>
              <a:rPr lang="en-US" sz="3600">
                <a:solidFill>
                  <a:schemeClr val="dk1"/>
                </a:solidFill>
                <a:latin typeface="Calibri"/>
                <a:ea typeface="Calibri"/>
                <a:cs typeface="Calibri"/>
                <a:sym typeface="Calibri"/>
              </a:rPr>
              <a:t>: </a:t>
            </a:r>
            <a:r>
              <a:rPr lang="en-US" sz="3600" b="0" i="0" u="none" strike="noStrike" cap="none">
                <a:solidFill>
                  <a:schemeClr val="dk1"/>
                </a:solidFill>
                <a:latin typeface="Calibri"/>
                <a:ea typeface="Calibri"/>
                <a:cs typeface="Calibri"/>
                <a:sym typeface="Calibri"/>
              </a:rPr>
              <a:t>We have seen the entire universe.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2205"/>
        <p:cNvGrpSpPr/>
        <p:nvPr/>
      </p:nvGrpSpPr>
      <p:grpSpPr>
        <a:xfrm>
          <a:off x="0" y="0"/>
          <a:ext cx="0" cy="0"/>
          <a:chOff x="0" y="0"/>
          <a:chExt cx="0" cy="0"/>
        </a:xfrm>
      </p:grpSpPr>
      <p:pic>
        <p:nvPicPr>
          <p:cNvPr id="2206" name="Google Shape;2206;gcc792d3707_1_750"/>
          <p:cNvPicPr preferRelativeResize="0"/>
          <p:nvPr/>
        </p:nvPicPr>
        <p:blipFill rotWithShape="1">
          <a:blip r:embed="rId3">
            <a:alphaModFix/>
          </a:blip>
          <a:srcRect/>
          <a:stretch/>
        </p:blipFill>
        <p:spPr>
          <a:xfrm>
            <a:off x="5695300" y="2069225"/>
            <a:ext cx="2915527" cy="4425374"/>
          </a:xfrm>
          <a:prstGeom prst="rect">
            <a:avLst/>
          </a:prstGeom>
          <a:noFill/>
          <a:ln>
            <a:noFill/>
          </a:ln>
        </p:spPr>
      </p:pic>
      <p:sp>
        <p:nvSpPr>
          <p:cNvPr id="2207" name="Google Shape;2207;gcc792d3707_1_750"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8" name="Google Shape;2208;gcc792d3707_1_750"/>
          <p:cNvSpPr txBox="1"/>
          <p:nvPr/>
        </p:nvSpPr>
        <p:spPr>
          <a:xfrm>
            <a:off x="925125" y="30652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in the universe is a big collection of dust, gas, and billions of stars?</a:t>
            </a:r>
            <a:endParaRPr sz="1400" b="0" i="0" u="none" strike="noStrike" cap="none">
              <a:solidFill>
                <a:srgbClr val="000000"/>
              </a:solidFill>
              <a:latin typeface="Arial"/>
              <a:ea typeface="Arial"/>
              <a:cs typeface="Arial"/>
              <a:sym typeface="Arial"/>
            </a:endParaRPr>
          </a:p>
        </p:txBody>
      </p:sp>
      <p:sp>
        <p:nvSpPr>
          <p:cNvPr id="2209" name="Google Shape;2209;gcc792d3707_1_750"/>
          <p:cNvSpPr txBox="1"/>
          <p:nvPr/>
        </p:nvSpPr>
        <p:spPr>
          <a:xfrm>
            <a:off x="536308" y="2391408"/>
            <a:ext cx="38268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Solar System</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Moon </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Galaxy</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Meteor</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pic>
        <p:nvPicPr>
          <p:cNvPr id="2215" name="Google Shape;2215;gdd5e4fa64b_0_187"/>
          <p:cNvPicPr preferRelativeResize="0"/>
          <p:nvPr/>
        </p:nvPicPr>
        <p:blipFill rotWithShape="1">
          <a:blip r:embed="rId3">
            <a:alphaModFix/>
          </a:blip>
          <a:srcRect/>
          <a:stretch/>
        </p:blipFill>
        <p:spPr>
          <a:xfrm>
            <a:off x="5695300" y="2069225"/>
            <a:ext cx="2915525" cy="4425374"/>
          </a:xfrm>
          <a:prstGeom prst="rect">
            <a:avLst/>
          </a:prstGeom>
          <a:noFill/>
          <a:ln>
            <a:noFill/>
          </a:ln>
        </p:spPr>
      </p:pic>
      <p:sp>
        <p:nvSpPr>
          <p:cNvPr id="2216" name="Google Shape;2216;gdd5e4fa64b_0_187"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7" name="Google Shape;2217;gdd5e4fa64b_0_187"/>
          <p:cNvSpPr txBox="1"/>
          <p:nvPr/>
        </p:nvSpPr>
        <p:spPr>
          <a:xfrm>
            <a:off x="925125" y="306525"/>
            <a:ext cx="7685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in the universe is a big collection of dust, gas, and billions of stars?</a:t>
            </a:r>
            <a:endParaRPr sz="1400" b="0" i="0" u="none" strike="noStrike" cap="none">
              <a:solidFill>
                <a:srgbClr val="000000"/>
              </a:solidFill>
              <a:latin typeface="Arial"/>
              <a:ea typeface="Arial"/>
              <a:cs typeface="Arial"/>
              <a:sym typeface="Arial"/>
            </a:endParaRPr>
          </a:p>
        </p:txBody>
      </p:sp>
      <p:sp>
        <p:nvSpPr>
          <p:cNvPr id="2218" name="Google Shape;2218;gdd5e4fa64b_0_187"/>
          <p:cNvSpPr txBox="1"/>
          <p:nvPr/>
        </p:nvSpPr>
        <p:spPr>
          <a:xfrm>
            <a:off x="536308" y="2391408"/>
            <a:ext cx="38268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Solar System</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Moon </a:t>
            </a:r>
            <a:endParaRPr sz="3200" b="0" i="0" u="none" strike="noStrike" cap="none">
              <a:solidFill>
                <a:schemeClr val="dk1"/>
              </a:solidFill>
              <a:latin typeface="Calibri"/>
              <a:ea typeface="Calibri"/>
              <a:cs typeface="Calibri"/>
              <a:sym typeface="Calibri"/>
            </a:endParaRPr>
          </a:p>
          <a:p>
            <a:pPr marL="457200" marR="0" lvl="0" indent="-457200" algn="l" rtl="0">
              <a:lnSpc>
                <a:spcPct val="115000"/>
              </a:lnSpc>
              <a:spcBef>
                <a:spcPts val="0"/>
              </a:spcBef>
              <a:spcAft>
                <a:spcPts val="0"/>
              </a:spcAft>
              <a:buClr>
                <a:srgbClr val="FF0000"/>
              </a:buClr>
              <a:buSzPts val="3200"/>
              <a:buFont typeface="Calibri"/>
              <a:buAutoNum type="alphaUcPeriod"/>
            </a:pPr>
            <a:r>
              <a:rPr lang="en-US" sz="3200" b="0" i="0" u="none" strike="noStrike" cap="none">
                <a:solidFill>
                  <a:srgbClr val="FF0000"/>
                </a:solidFill>
                <a:latin typeface="Calibri"/>
                <a:ea typeface="Calibri"/>
                <a:cs typeface="Calibri"/>
                <a:sym typeface="Calibri"/>
              </a:rPr>
              <a:t>Galaxy</a:t>
            </a:r>
            <a:endParaRPr sz="3200" b="0" i="0" u="none" strike="noStrike" cap="none">
              <a:solidFill>
                <a:srgbClr val="FF0000"/>
              </a:solidFill>
              <a:latin typeface="Calibri"/>
              <a:ea typeface="Calibri"/>
              <a:cs typeface="Calibri"/>
              <a:sym typeface="Calibri"/>
            </a:endParaRPr>
          </a:p>
          <a:p>
            <a:pPr marL="457200" marR="0" lvl="0" indent="-457200" algn="l" rtl="0">
              <a:lnSpc>
                <a:spcPct val="115000"/>
              </a:lnSpc>
              <a:spcBef>
                <a:spcPts val="0"/>
              </a:spcBef>
              <a:spcAft>
                <a:spcPts val="0"/>
              </a:spcAft>
              <a:buClr>
                <a:schemeClr val="dk1"/>
              </a:buClr>
              <a:buSzPts val="3200"/>
              <a:buFont typeface="Calibri"/>
              <a:buAutoNum type="alphaUcPeriod"/>
            </a:pPr>
            <a:r>
              <a:rPr lang="en-US" sz="3200" b="0" i="0" u="none" strike="noStrike" cap="none">
                <a:solidFill>
                  <a:schemeClr val="dk1"/>
                </a:solidFill>
                <a:latin typeface="Calibri"/>
                <a:ea typeface="Calibri"/>
                <a:cs typeface="Calibri"/>
                <a:sym typeface="Calibri"/>
              </a:rPr>
              <a:t>Meteor</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pic>
        <p:nvPicPr>
          <p:cNvPr id="2224" name="Google Shape;2224;gcc792d3707_1_766"/>
          <p:cNvPicPr preferRelativeResize="0"/>
          <p:nvPr/>
        </p:nvPicPr>
        <p:blipFill rotWithShape="1">
          <a:blip r:embed="rId3">
            <a:alphaModFix/>
          </a:blip>
          <a:srcRect/>
          <a:stretch/>
        </p:blipFill>
        <p:spPr>
          <a:xfrm>
            <a:off x="2341412" y="1452896"/>
            <a:ext cx="4461175" cy="4887325"/>
          </a:xfrm>
          <a:prstGeom prst="rect">
            <a:avLst/>
          </a:prstGeom>
          <a:noFill/>
          <a:ln>
            <a:noFill/>
          </a:ln>
        </p:spPr>
      </p:pic>
      <p:sp>
        <p:nvSpPr>
          <p:cNvPr id="2225" name="Google Shape;2225;gcc792d3707_1_76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6" name="Google Shape;2226;gcc792d3707_1_766"/>
          <p:cNvSpPr txBox="1">
            <a:spLocks noGrp="1"/>
          </p:cNvSpPr>
          <p:nvPr>
            <p:ph type="subTitle" idx="4294967295"/>
          </p:nvPr>
        </p:nvSpPr>
        <p:spPr>
          <a:xfrm>
            <a:off x="906900" y="243250"/>
            <a:ext cx="7330200" cy="849600"/>
          </a:xfrm>
          <a:prstGeom prst="rect">
            <a:avLst/>
          </a:prstGeom>
          <a:no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3200"/>
              <a:buFont typeface="Arial"/>
              <a:buNone/>
            </a:pPr>
            <a:r>
              <a:rPr lang="en-US" sz="3200" b="0" i="0" u="none" strike="noStrike" cap="none">
                <a:solidFill>
                  <a:schemeClr val="dk1"/>
                </a:solidFill>
                <a:latin typeface="Calibri"/>
                <a:ea typeface="Calibri"/>
                <a:cs typeface="Calibri"/>
                <a:sym typeface="Calibri"/>
              </a:rPr>
              <a:t>Why are planets NOT a universe?</a:t>
            </a:r>
            <a:endParaRPr sz="3200" b="0" i="0" u="none" strike="noStrike" cap="none">
              <a:solidFill>
                <a:schemeClr val="dk1"/>
              </a:solidFill>
              <a:latin typeface="Calibri"/>
              <a:ea typeface="Calibri"/>
              <a:cs typeface="Calibri"/>
              <a:sym typeface="Calibri"/>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Shape 2231"/>
        <p:cNvGrpSpPr/>
        <p:nvPr/>
      </p:nvGrpSpPr>
      <p:grpSpPr>
        <a:xfrm>
          <a:off x="0" y="0"/>
          <a:ext cx="0" cy="0"/>
          <a:chOff x="0" y="0"/>
          <a:chExt cx="0" cy="0"/>
        </a:xfrm>
      </p:grpSpPr>
      <p:sp>
        <p:nvSpPr>
          <p:cNvPr id="2232" name="Google Shape;2232;gcc792d3707_1_707"/>
          <p:cNvSpPr txBox="1"/>
          <p:nvPr/>
        </p:nvSpPr>
        <p:spPr>
          <a:xfrm>
            <a:off x="2585397" y="628581"/>
            <a:ext cx="397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2233" name="Google Shape;2233;gcc792d3707_1_707" descr="Rewind"/>
          <p:cNvSpPr/>
          <p:nvPr/>
        </p:nvSpPr>
        <p:spPr>
          <a:xfrm>
            <a:off x="1928445" y="1500554"/>
            <a:ext cx="5287200"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Shape 2238"/>
        <p:cNvGrpSpPr/>
        <p:nvPr/>
      </p:nvGrpSpPr>
      <p:grpSpPr>
        <a:xfrm>
          <a:off x="0" y="0"/>
          <a:ext cx="0" cy="0"/>
          <a:chOff x="0" y="0"/>
          <a:chExt cx="0" cy="0"/>
        </a:xfrm>
      </p:grpSpPr>
      <p:sp>
        <p:nvSpPr>
          <p:cNvPr id="2239" name="Google Shape;2239;gcc792d3707_1_773"/>
          <p:cNvSpPr txBox="1">
            <a:spLocks noGrp="1"/>
          </p:cNvSpPr>
          <p:nvPr>
            <p:ph type="subTitle" idx="1"/>
          </p:nvPr>
        </p:nvSpPr>
        <p:spPr>
          <a:xfrm>
            <a:off x="865651" y="234075"/>
            <a:ext cx="7942800" cy="10929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2720"/>
              <a:buNone/>
            </a:pPr>
            <a:r>
              <a:rPr lang="en-US" sz="3520" b="1" u="sng">
                <a:solidFill>
                  <a:schemeClr val="dk1"/>
                </a:solidFill>
              </a:rPr>
              <a:t>Universe</a:t>
            </a:r>
            <a:r>
              <a:rPr lang="en-US" sz="3520" b="1">
                <a:solidFill>
                  <a:schemeClr val="dk1"/>
                </a:solidFill>
              </a:rPr>
              <a:t>: </a:t>
            </a:r>
            <a:r>
              <a:rPr lang="en-US" sz="3520">
                <a:solidFill>
                  <a:schemeClr val="dk1"/>
                </a:solidFill>
              </a:rPr>
              <a:t>all of space and everything in it including the solar system, stars, planets, moons, etc.</a:t>
            </a:r>
            <a:endParaRPr sz="3520"/>
          </a:p>
        </p:txBody>
      </p:sp>
      <p:pic>
        <p:nvPicPr>
          <p:cNvPr id="2240" name="Google Shape;2240;gcc792d3707_1_773"/>
          <p:cNvPicPr preferRelativeResize="0"/>
          <p:nvPr/>
        </p:nvPicPr>
        <p:blipFill rotWithShape="1">
          <a:blip r:embed="rId3">
            <a:alphaModFix/>
          </a:blip>
          <a:srcRect/>
          <a:stretch/>
        </p:blipFill>
        <p:spPr>
          <a:xfrm>
            <a:off x="2061500" y="1981901"/>
            <a:ext cx="5021009" cy="4584400"/>
          </a:xfrm>
          <a:prstGeom prst="rect">
            <a:avLst/>
          </a:prstGeom>
          <a:noFill/>
          <a:ln>
            <a:noFill/>
          </a:ln>
        </p:spPr>
      </p:pic>
      <p:sp>
        <p:nvSpPr>
          <p:cNvPr id="2241" name="Google Shape;2241;gcc792d3707_1_773"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d98f63928b_0_143"/>
          <p:cNvSpPr txBox="1"/>
          <p:nvPr/>
        </p:nvSpPr>
        <p:spPr>
          <a:xfrm>
            <a:off x="1971988" y="1278652"/>
            <a:ext cx="5199900" cy="206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301" name="Google Shape;301;gd98f63928b_0_143"/>
          <p:cNvCxnSpPr/>
          <p:nvPr/>
        </p:nvCxnSpPr>
        <p:spPr>
          <a:xfrm flipH="1">
            <a:off x="4577988" y="2210752"/>
            <a:ext cx="6600" cy="1854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302" name="Google Shape;302;gd98f63928b_0_143"/>
          <p:cNvSpPr txBox="1"/>
          <p:nvPr/>
        </p:nvSpPr>
        <p:spPr>
          <a:xfrm>
            <a:off x="2836300" y="4198000"/>
            <a:ext cx="3471300" cy="12006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 whole made of several parts</a:t>
            </a:r>
            <a:endParaRPr sz="3600" b="0" i="0" u="none" strike="noStrike" cap="none">
              <a:solidFill>
                <a:schemeClr val="dk1"/>
              </a:solidFill>
              <a:latin typeface="Calibri"/>
              <a:ea typeface="Calibri"/>
              <a:cs typeface="Calibri"/>
              <a:sym typeface="Calibri"/>
            </a:endParaRPr>
          </a:p>
        </p:txBody>
      </p:sp>
      <p:sp>
        <p:nvSpPr>
          <p:cNvPr id="303" name="Google Shape;303;gd98f63928b_0_1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4" name="Google Shape;304;gd98f63928b_0_14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pic>
        <p:nvPicPr>
          <p:cNvPr id="2247" name="Google Shape;2247;gcc792d3707_1_782"/>
          <p:cNvPicPr preferRelativeResize="0"/>
          <p:nvPr/>
        </p:nvPicPr>
        <p:blipFill rotWithShape="1">
          <a:blip r:embed="rId3">
            <a:alphaModFix/>
          </a:blip>
          <a:srcRect/>
          <a:stretch/>
        </p:blipFill>
        <p:spPr>
          <a:xfrm>
            <a:off x="809088" y="965650"/>
            <a:ext cx="7525828" cy="5528947"/>
          </a:xfrm>
          <a:prstGeom prst="rect">
            <a:avLst/>
          </a:prstGeom>
          <a:noFill/>
          <a:ln>
            <a:noFill/>
          </a:ln>
        </p:spPr>
      </p:pic>
      <p:sp>
        <p:nvSpPr>
          <p:cNvPr id="2248" name="Google Shape;2248;gcc792d3707_1_782"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Shape 2253"/>
        <p:cNvGrpSpPr/>
        <p:nvPr/>
      </p:nvGrpSpPr>
      <p:grpSpPr>
        <a:xfrm>
          <a:off x="0" y="0"/>
          <a:ext cx="0" cy="0"/>
          <a:chOff x="0" y="0"/>
          <a:chExt cx="0" cy="0"/>
        </a:xfrm>
      </p:grpSpPr>
      <p:sp>
        <p:nvSpPr>
          <p:cNvPr id="2254" name="Google Shape;2254;gcc792d3707_1_78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gcc792d3707_1_789"/>
          <p:cNvSpPr txBox="1"/>
          <p:nvPr/>
        </p:nvSpPr>
        <p:spPr>
          <a:xfrm>
            <a:off x="467248" y="630115"/>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characteristics of a solar system?</a:t>
            </a:r>
            <a:endParaRPr sz="1400" b="0" i="0" u="none" strike="noStrike" cap="none">
              <a:solidFill>
                <a:srgbClr val="000000"/>
              </a:solidFill>
              <a:latin typeface="Arial"/>
              <a:ea typeface="Arial"/>
              <a:cs typeface="Arial"/>
              <a:sym typeface="Arial"/>
            </a:endParaRPr>
          </a:p>
        </p:txBody>
      </p:sp>
      <p:pic>
        <p:nvPicPr>
          <p:cNvPr id="2256" name="Google Shape;2256;gcc792d3707_1_789"/>
          <p:cNvPicPr preferRelativeResize="0"/>
          <p:nvPr/>
        </p:nvPicPr>
        <p:blipFill rotWithShape="1">
          <a:blip r:embed="rId4">
            <a:alphaModFix/>
          </a:blip>
          <a:srcRect/>
          <a:stretch/>
        </p:blipFill>
        <p:spPr>
          <a:xfrm>
            <a:off x="1320800" y="2073728"/>
            <a:ext cx="6502400" cy="3657600"/>
          </a:xfrm>
          <a:prstGeom prst="rect">
            <a:avLst/>
          </a:prstGeom>
          <a:noFill/>
          <a:ln>
            <a:noFill/>
          </a:ln>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Shape 2261"/>
        <p:cNvGrpSpPr/>
        <p:nvPr/>
      </p:nvGrpSpPr>
      <p:grpSpPr>
        <a:xfrm>
          <a:off x="0" y="0"/>
          <a:ext cx="0" cy="0"/>
          <a:chOff x="0" y="0"/>
          <a:chExt cx="0" cy="0"/>
        </a:xfrm>
      </p:grpSpPr>
      <p:pic>
        <p:nvPicPr>
          <p:cNvPr id="2262" name="Google Shape;2262;gcc792d3707_1_714"/>
          <p:cNvPicPr preferRelativeResize="0"/>
          <p:nvPr/>
        </p:nvPicPr>
        <p:blipFill rotWithShape="1">
          <a:blip r:embed="rId3">
            <a:alphaModFix/>
          </a:blip>
          <a:srcRect/>
          <a:stretch/>
        </p:blipFill>
        <p:spPr>
          <a:xfrm>
            <a:off x="0" y="0"/>
            <a:ext cx="9143071" cy="6858001"/>
          </a:xfrm>
          <a:prstGeom prst="rect">
            <a:avLst/>
          </a:prstGeom>
          <a:noFill/>
          <a:ln>
            <a:noFill/>
          </a:ln>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d98f63928b_0_43"/>
          <p:cNvSpPr txBox="1"/>
          <p:nvPr/>
        </p:nvSpPr>
        <p:spPr>
          <a:xfrm>
            <a:off x="1165608" y="1188217"/>
            <a:ext cx="6581700" cy="3047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Solar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Solar System</a:t>
            </a:r>
            <a:endParaRPr sz="1400" b="0" i="0" u="none" strike="noStrike" cap="none">
              <a:solidFill>
                <a:srgbClr val="000000"/>
              </a:solidFill>
              <a:latin typeface="Arial"/>
              <a:ea typeface="Arial"/>
              <a:cs typeface="Arial"/>
              <a:sym typeface="Arial"/>
            </a:endParaRPr>
          </a:p>
        </p:txBody>
      </p:sp>
      <p:sp>
        <p:nvSpPr>
          <p:cNvPr id="311" name="Google Shape;311;gd98f63928b_0_43"/>
          <p:cNvSpPr txBox="1"/>
          <p:nvPr/>
        </p:nvSpPr>
        <p:spPr>
          <a:xfrm>
            <a:off x="2578283" y="5146563"/>
            <a:ext cx="4268700" cy="9543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a:solidFill>
                  <a:schemeClr val="dk1"/>
                </a:solidFill>
                <a:latin typeface="Calibri"/>
                <a:ea typeface="Calibri"/>
                <a:cs typeface="Calibri"/>
                <a:sym typeface="Calibri"/>
              </a:rPr>
              <a:t>a whole made of several parts focused on the sun</a:t>
            </a:r>
            <a:endParaRPr sz="1400" b="0" i="0" u="none" strike="noStrike" cap="none">
              <a:solidFill>
                <a:srgbClr val="000000"/>
              </a:solidFill>
              <a:latin typeface="Arial"/>
              <a:ea typeface="Arial"/>
              <a:cs typeface="Arial"/>
              <a:sym typeface="Arial"/>
            </a:endParaRPr>
          </a:p>
        </p:txBody>
      </p:sp>
      <p:sp>
        <p:nvSpPr>
          <p:cNvPr id="312" name="Google Shape;312;gd98f63928b_0_43"/>
          <p:cNvSpPr/>
          <p:nvPr/>
        </p:nvSpPr>
        <p:spPr>
          <a:xfrm>
            <a:off x="4340888" y="4059534"/>
            <a:ext cx="371700" cy="880800"/>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gd98f63928b_0_43"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gd98f63928b_0_43"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
        <p:nvSpPr>
          <p:cNvPr id="315" name="Google Shape;315;gd98f63928b_0_43"/>
          <p:cNvSpPr/>
          <p:nvPr/>
        </p:nvSpPr>
        <p:spPr>
          <a:xfrm>
            <a:off x="3775802" y="1384232"/>
            <a:ext cx="663300" cy="723600"/>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12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d98f63928b_0_54"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gd98f63928b_0_152"/>
          <p:cNvSpPr txBox="1"/>
          <p:nvPr/>
        </p:nvSpPr>
        <p:spPr>
          <a:xfrm>
            <a:off x="1971988" y="1278652"/>
            <a:ext cx="5199900" cy="206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Solar</a:t>
            </a:r>
            <a:r>
              <a:rPr lang="en-US" sz="6400" b="1"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328" name="Google Shape;328;gd98f63928b_0_152"/>
          <p:cNvCxnSpPr/>
          <p:nvPr/>
        </p:nvCxnSpPr>
        <p:spPr>
          <a:xfrm flipH="1">
            <a:off x="4577988" y="2210752"/>
            <a:ext cx="6600" cy="1854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329" name="Google Shape;329;gd98f63928b_0_152"/>
          <p:cNvSpPr txBox="1"/>
          <p:nvPr/>
        </p:nvSpPr>
        <p:spPr>
          <a:xfrm>
            <a:off x="3139350" y="4198000"/>
            <a:ext cx="28839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330" name="Google Shape;330;gd98f63928b_0_15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1" name="Google Shape;331;gd98f63928b_0_152"/>
          <p:cNvSpPr txBox="1"/>
          <p:nvPr/>
        </p:nvSpPr>
        <p:spPr>
          <a:xfrm>
            <a:off x="849606" y="298173"/>
            <a:ext cx="8116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does solar mean?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9" name="Google Shape;129;p3"/>
          <p:cNvPicPr preferRelativeResize="0"/>
          <p:nvPr/>
        </p:nvPicPr>
        <p:blipFill rotWithShape="1">
          <a:blip r:embed="rId4">
            <a:alphaModFix/>
          </a:blip>
          <a:srcRect/>
          <a:stretch/>
        </p:blipFill>
        <p:spPr>
          <a:xfrm>
            <a:off x="1320800" y="1992086"/>
            <a:ext cx="6502400" cy="3657600"/>
          </a:xfrm>
          <a:prstGeom prst="rect">
            <a:avLst/>
          </a:prstGeom>
          <a:noFill/>
          <a:ln>
            <a:noFill/>
          </a:ln>
        </p:spPr>
      </p:pic>
      <p:sp>
        <p:nvSpPr>
          <p:cNvPr id="130" name="Google Shape;130;p3"/>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d98f63928b_0_161"/>
          <p:cNvSpPr txBox="1"/>
          <p:nvPr/>
        </p:nvSpPr>
        <p:spPr>
          <a:xfrm>
            <a:off x="1971988" y="1278652"/>
            <a:ext cx="5199900" cy="2062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338" name="Google Shape;338;gd98f63928b_0_161"/>
          <p:cNvCxnSpPr/>
          <p:nvPr/>
        </p:nvCxnSpPr>
        <p:spPr>
          <a:xfrm flipH="1">
            <a:off x="4577988" y="2210752"/>
            <a:ext cx="6600" cy="18546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
        <p:nvSpPr>
          <p:cNvPr id="339" name="Google Shape;339;gd98f63928b_0_161"/>
          <p:cNvSpPr txBox="1"/>
          <p:nvPr/>
        </p:nvSpPr>
        <p:spPr>
          <a:xfrm>
            <a:off x="2836300" y="4198000"/>
            <a:ext cx="3471300" cy="6465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t>
            </a:r>
            <a:endParaRPr sz="3600" b="0" i="0" u="none" strike="noStrike" cap="none">
              <a:solidFill>
                <a:schemeClr val="dk1"/>
              </a:solidFill>
              <a:latin typeface="Calibri"/>
              <a:ea typeface="Calibri"/>
              <a:cs typeface="Calibri"/>
              <a:sym typeface="Calibri"/>
            </a:endParaRPr>
          </a:p>
        </p:txBody>
      </p:sp>
      <p:sp>
        <p:nvSpPr>
          <p:cNvPr id="340" name="Google Shape;340;gd98f63928b_0_161"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 name="Google Shape;341;gd98f63928b_0_161"/>
          <p:cNvSpPr txBox="1"/>
          <p:nvPr/>
        </p:nvSpPr>
        <p:spPr>
          <a:xfrm>
            <a:off x="849606" y="298173"/>
            <a:ext cx="81162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does system mean?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d98f63928b_0_17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8" name="Google Shape;348;gd98f63928b_0_170"/>
          <p:cNvSpPr txBox="1"/>
          <p:nvPr/>
        </p:nvSpPr>
        <p:spPr>
          <a:xfrm>
            <a:off x="849606" y="298173"/>
            <a:ext cx="81162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How can we use the word parts of solar system to help us remember the definition of the term?</a:t>
            </a:r>
            <a:endParaRPr sz="1400" b="0" i="0" u="none" strike="noStrike" cap="none">
              <a:solidFill>
                <a:srgbClr val="000000"/>
              </a:solidFill>
              <a:latin typeface="Arial"/>
              <a:ea typeface="Arial"/>
              <a:cs typeface="Arial"/>
              <a:sym typeface="Arial"/>
            </a:endParaRPr>
          </a:p>
        </p:txBody>
      </p:sp>
      <p:sp>
        <p:nvSpPr>
          <p:cNvPr id="349" name="Google Shape;349;gd98f63928b_0_170"/>
          <p:cNvSpPr txBox="1"/>
          <p:nvPr/>
        </p:nvSpPr>
        <p:spPr>
          <a:xfrm>
            <a:off x="1717199" y="2228352"/>
            <a:ext cx="5709600" cy="4032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Solar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6400"/>
              <a:buFont typeface="Arial"/>
              <a:buNone/>
            </a:pPr>
            <a:r>
              <a:rPr lang="en-US" sz="6400" b="1">
                <a:solidFill>
                  <a:schemeClr val="dk1"/>
                </a:solidFill>
                <a:latin typeface="Calibri"/>
                <a:ea typeface="Calibri"/>
                <a:cs typeface="Calibri"/>
                <a:sym typeface="Calibri"/>
              </a:rPr>
              <a:t> solar      system</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400"/>
              <a:buFont typeface="Arial"/>
              <a:buNone/>
            </a:pPr>
            <a:endParaRPr sz="6400" b="0" i="0" u="none" strike="noStrike" cap="none">
              <a:solidFill>
                <a:schemeClr val="dk1"/>
              </a:solidFill>
              <a:latin typeface="Calibri"/>
              <a:ea typeface="Calibri"/>
              <a:cs typeface="Calibri"/>
              <a:sym typeface="Calibri"/>
            </a:endParaRPr>
          </a:p>
        </p:txBody>
      </p:sp>
      <p:cxnSp>
        <p:nvCxnSpPr>
          <p:cNvPr id="350" name="Google Shape;350;gd98f63928b_0_170"/>
          <p:cNvCxnSpPr/>
          <p:nvPr/>
        </p:nvCxnSpPr>
        <p:spPr>
          <a:xfrm flipH="1">
            <a:off x="2789742" y="3227538"/>
            <a:ext cx="5226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cxnSp>
        <p:nvCxnSpPr>
          <p:cNvPr id="351" name="Google Shape;351;gd98f63928b_0_170"/>
          <p:cNvCxnSpPr/>
          <p:nvPr/>
        </p:nvCxnSpPr>
        <p:spPr>
          <a:xfrm>
            <a:off x="5501032" y="3160338"/>
            <a:ext cx="378300" cy="10839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6860"/>
              </a:srgbClr>
            </a:outerShdw>
          </a:effectLst>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2"/>
          <p:cNvSpPr txBox="1"/>
          <p:nvPr/>
        </p:nvSpPr>
        <p:spPr>
          <a:xfrm>
            <a:off x="920825" y="514550"/>
            <a:ext cx="7861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358" name="Google Shape;358;p2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9" name="Google Shape;359;p22"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3"/>
          <p:cNvSpPr txBox="1"/>
          <p:nvPr/>
        </p:nvSpPr>
        <p:spPr>
          <a:xfrm>
            <a:off x="735231" y="298173"/>
            <a:ext cx="8116162"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some of those other bodies in the solar system?</a:t>
            </a:r>
            <a:endParaRPr sz="1400" b="0" i="0" u="none" strike="noStrike" cap="none">
              <a:solidFill>
                <a:srgbClr val="000000"/>
              </a:solidFill>
              <a:latin typeface="Arial"/>
              <a:ea typeface="Arial"/>
              <a:cs typeface="Arial"/>
              <a:sym typeface="Arial"/>
            </a:endParaRPr>
          </a:p>
        </p:txBody>
      </p:sp>
      <p:sp>
        <p:nvSpPr>
          <p:cNvPr id="366" name="Google Shape;366;p2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7" name="Google Shape;367;p23"/>
          <p:cNvPicPr preferRelativeResize="0"/>
          <p:nvPr/>
        </p:nvPicPr>
        <p:blipFill rotWithShape="1">
          <a:blip r:embed="rId4">
            <a:alphaModFix/>
          </a:blip>
          <a:srcRect/>
          <a:stretch/>
        </p:blipFill>
        <p:spPr>
          <a:xfrm>
            <a:off x="735230" y="1796675"/>
            <a:ext cx="7668921" cy="39842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5"/>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74" name="Google Shape;374;p25"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6"/>
          <p:cNvSpPr txBox="1">
            <a:spLocks noGrp="1"/>
          </p:cNvSpPr>
          <p:nvPr>
            <p:ph type="ctrTitle"/>
          </p:nvPr>
        </p:nvSpPr>
        <p:spPr>
          <a:xfrm>
            <a:off x="867722" y="135569"/>
            <a:ext cx="7754400" cy="1470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381" name="Google Shape;381;p26"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
        <p:nvSpPr>
          <p:cNvPr id="382" name="Google Shape;382;p26"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7"/>
          <p:cNvPicPr preferRelativeResize="0"/>
          <p:nvPr/>
        </p:nvPicPr>
        <p:blipFill rotWithShape="1">
          <a:blip r:embed="rId3">
            <a:alphaModFix/>
          </a:blip>
          <a:srcRect/>
          <a:stretch/>
        </p:blipFill>
        <p:spPr>
          <a:xfrm>
            <a:off x="735230" y="1371600"/>
            <a:ext cx="7668921" cy="3984244"/>
          </a:xfrm>
          <a:prstGeom prst="rect">
            <a:avLst/>
          </a:prstGeom>
          <a:noFill/>
          <a:ln>
            <a:noFill/>
          </a:ln>
        </p:spPr>
      </p:pic>
      <p:sp>
        <p:nvSpPr>
          <p:cNvPr id="389" name="Google Shape;389;p27"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396" name="Google Shape;396;p24"/>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 Solar System</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397" name="Google Shape;397;p24"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398" name="Google Shape;398;p24"/>
          <p:cNvSpPr txBox="1"/>
          <p:nvPr/>
        </p:nvSpPr>
        <p:spPr>
          <a:xfrm>
            <a:off x="411982" y="2350092"/>
            <a:ext cx="255228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our solar system and learn more about the different components. </a:t>
            </a:r>
            <a:endParaRPr sz="1400" b="0" i="0" u="none" strike="noStrike" cap="none">
              <a:solidFill>
                <a:srgbClr val="000000"/>
              </a:solidFill>
              <a:latin typeface="Arial"/>
              <a:ea typeface="Arial"/>
              <a:cs typeface="Arial"/>
              <a:sym typeface="Arial"/>
            </a:endParaRPr>
          </a:p>
        </p:txBody>
      </p:sp>
      <p:sp>
        <p:nvSpPr>
          <p:cNvPr id="399" name="Google Shape;399;p24"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0" name="Google Shape;400;p24"/>
          <p:cNvPicPr preferRelativeResize="0"/>
          <p:nvPr/>
        </p:nvPicPr>
        <p:blipFill rotWithShape="1">
          <a:blip r:embed="rId6">
            <a:alphaModFix/>
          </a:blip>
          <a:srcRect/>
          <a:stretch/>
        </p:blipFill>
        <p:spPr>
          <a:xfrm>
            <a:off x="2964264" y="2350092"/>
            <a:ext cx="5932086" cy="398085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gcc792d3707_1_62"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7" name="Google Shape;407;gcc792d3707_1_62"/>
          <p:cNvPicPr preferRelativeResize="0"/>
          <p:nvPr/>
        </p:nvPicPr>
        <p:blipFill rotWithShape="1">
          <a:blip r:embed="rId4">
            <a:alphaModFix/>
          </a:blip>
          <a:srcRect/>
          <a:stretch/>
        </p:blipFill>
        <p:spPr>
          <a:xfrm>
            <a:off x="1320800" y="1992086"/>
            <a:ext cx="6502400" cy="3657600"/>
          </a:xfrm>
          <a:prstGeom prst="rect">
            <a:avLst/>
          </a:prstGeom>
          <a:noFill/>
          <a:ln>
            <a:noFill/>
          </a:ln>
        </p:spPr>
      </p:pic>
      <p:sp>
        <p:nvSpPr>
          <p:cNvPr id="408" name="Google Shape;408;gcc792d3707_1_62"/>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29"/>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dd5e4fa64b_0_0" descr="Questions"/>
          <p:cNvSpPr/>
          <p:nvPr/>
        </p:nvSpPr>
        <p:spPr>
          <a:xfrm>
            <a:off x="1905000" y="609599"/>
            <a:ext cx="5334000" cy="50409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grpSp>
        <p:nvGrpSpPr>
          <p:cNvPr id="429" name="Google Shape;429;p31"/>
          <p:cNvGrpSpPr/>
          <p:nvPr/>
        </p:nvGrpSpPr>
        <p:grpSpPr>
          <a:xfrm>
            <a:off x="1505008" y="297180"/>
            <a:ext cx="5828913" cy="6262953"/>
            <a:chOff x="814636" y="0"/>
            <a:chExt cx="5828913" cy="6262953"/>
          </a:xfrm>
        </p:grpSpPr>
        <p:sp>
          <p:nvSpPr>
            <p:cNvPr id="430" name="Google Shape;430;p3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1" name="Google Shape;431;p3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32" name="Google Shape;432;p3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3" name="Google Shape;433;p3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3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35" name="Google Shape;435;p3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6" name="Google Shape;436;p3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3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438" name="Google Shape;438;p3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3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0" name="Google Shape;440;p3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441" name="Google Shape;441;p3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 name="Google Shape;442;p3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 name="Google Shape;443;p3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444" name="Google Shape;444;p3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5" name="Google Shape;445;p3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3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447" name="Google Shape;447;p3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48" name="Google Shape;448;p3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49" name="Google Shape;449;p3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50" name="Google Shape;450;p3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51" name="Google Shape;451;p3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452" name="Google Shape;452;p3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3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2"/>
          <p:cNvSpPr txBox="1"/>
          <p:nvPr/>
        </p:nvSpPr>
        <p:spPr>
          <a:xfrm>
            <a:off x="1905000" y="242943"/>
            <a:ext cx="5486400"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Planets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p3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1" name="Google Shape;461;p3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462" name="Google Shape;462;p32"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9" name="Google Shape;469;p33"/>
          <p:cNvPicPr preferRelativeResize="0"/>
          <p:nvPr/>
        </p:nvPicPr>
        <p:blipFill rotWithShape="1">
          <a:blip r:embed="rId4">
            <a:alphaModFix/>
          </a:blip>
          <a:srcRect/>
          <a:stretch/>
        </p:blipFill>
        <p:spPr>
          <a:xfrm>
            <a:off x="1320800" y="1600200"/>
            <a:ext cx="6502400" cy="3657600"/>
          </a:xfrm>
          <a:prstGeom prst="rect">
            <a:avLst/>
          </a:prstGeom>
          <a:noFill/>
          <a:ln>
            <a:noFill/>
          </a:ln>
        </p:spPr>
      </p:pic>
      <p:sp>
        <p:nvSpPr>
          <p:cNvPr id="470" name="Google Shape;470;p33"/>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3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5"/>
          <p:cNvSpPr txBox="1">
            <a:spLocks noGrp="1"/>
          </p:cNvSpPr>
          <p:nvPr>
            <p:ph type="ctrTitle"/>
          </p:nvPr>
        </p:nvSpPr>
        <p:spPr>
          <a:xfrm>
            <a:off x="1198722" y="135869"/>
            <a:ext cx="7754359"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pic>
        <p:nvPicPr>
          <p:cNvPr id="483" name="Google Shape;483;p35" descr="dreamstime_xl_43478275.jpg"/>
          <p:cNvPicPr preferRelativeResize="0"/>
          <p:nvPr/>
        </p:nvPicPr>
        <p:blipFill rotWithShape="1">
          <a:blip r:embed="rId3">
            <a:alphaModFix/>
          </a:blip>
          <a:srcRect/>
          <a:stretch/>
        </p:blipFill>
        <p:spPr>
          <a:xfrm>
            <a:off x="1052689" y="1605588"/>
            <a:ext cx="7041444" cy="4555404"/>
          </a:xfrm>
          <a:prstGeom prst="rect">
            <a:avLst/>
          </a:prstGeom>
          <a:noFill/>
          <a:ln>
            <a:noFill/>
          </a:ln>
        </p:spPr>
      </p:pic>
      <p:sp>
        <p:nvSpPr>
          <p:cNvPr id="484" name="Google Shape;484;p35"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36"/>
          <p:cNvPicPr preferRelativeResize="0"/>
          <p:nvPr/>
        </p:nvPicPr>
        <p:blipFill rotWithShape="1">
          <a:blip r:embed="rId3">
            <a:alphaModFix/>
          </a:blip>
          <a:srcRect/>
          <a:stretch/>
        </p:blipFill>
        <p:spPr>
          <a:xfrm>
            <a:off x="735230" y="1371600"/>
            <a:ext cx="7668921" cy="3984244"/>
          </a:xfrm>
          <a:prstGeom prst="rect">
            <a:avLst/>
          </a:prstGeom>
          <a:noFill/>
          <a:ln>
            <a:noFill/>
          </a:ln>
        </p:spPr>
      </p:pic>
      <p:sp>
        <p:nvSpPr>
          <p:cNvPr id="491" name="Google Shape;491;p36"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8"/>
          <p:cNvSpPr txBox="1"/>
          <p:nvPr/>
        </p:nvSpPr>
        <p:spPr>
          <a:xfrm>
            <a:off x="2092507" y="367615"/>
            <a:ext cx="4557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504" name="Google Shape;504;p3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5" name="Google Shape;505;p38"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b6872ac8b7_0_0"/>
          <p:cNvSpPr txBox="1"/>
          <p:nvPr/>
        </p:nvSpPr>
        <p:spPr>
          <a:xfrm>
            <a:off x="737549" y="566725"/>
            <a:ext cx="7916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t>
            </a:r>
            <a:r>
              <a:rPr lang="en-US" sz="3600">
                <a:solidFill>
                  <a:schemeClr val="dk1"/>
                </a:solidFill>
                <a:latin typeface="Calibri"/>
                <a:ea typeface="Calibri"/>
                <a:cs typeface="Calibri"/>
                <a:sym typeface="Calibri"/>
              </a:rPr>
              <a:t>does the solar system consist of?</a:t>
            </a:r>
            <a:endParaRPr sz="1400" b="0" i="0" u="none" strike="noStrike" cap="none">
              <a:solidFill>
                <a:srgbClr val="000000"/>
              </a:solidFill>
              <a:latin typeface="Arial"/>
              <a:ea typeface="Arial"/>
              <a:cs typeface="Arial"/>
              <a:sym typeface="Arial"/>
            </a:endParaRPr>
          </a:p>
        </p:txBody>
      </p:sp>
      <p:sp>
        <p:nvSpPr>
          <p:cNvPr id="512" name="Google Shape;512;gb6872ac8b7_0_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13" name="Google Shape;513;gb6872ac8b7_0_0"/>
          <p:cNvPicPr preferRelativeResize="0"/>
          <p:nvPr/>
        </p:nvPicPr>
        <p:blipFill rotWithShape="1">
          <a:blip r:embed="rId4">
            <a:alphaModFix/>
          </a:blip>
          <a:srcRect/>
          <a:stretch/>
        </p:blipFill>
        <p:spPr>
          <a:xfrm>
            <a:off x="737542" y="1985950"/>
            <a:ext cx="7668920" cy="398424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dd5e4fa64b_0_5"/>
          <p:cNvSpPr txBox="1"/>
          <p:nvPr/>
        </p:nvSpPr>
        <p:spPr>
          <a:xfrm>
            <a:off x="893250" y="418000"/>
            <a:ext cx="7902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do you think of when you think of the solar system?</a:t>
            </a:r>
            <a:endParaRPr sz="1400" b="0" i="0" u="none" strike="noStrike" cap="none">
              <a:solidFill>
                <a:srgbClr val="000000"/>
              </a:solidFill>
              <a:latin typeface="Arial"/>
              <a:ea typeface="Arial"/>
              <a:cs typeface="Arial"/>
              <a:sym typeface="Arial"/>
            </a:endParaRPr>
          </a:p>
        </p:txBody>
      </p:sp>
      <p:sp>
        <p:nvSpPr>
          <p:cNvPr id="143" name="Google Shape;143;gdd5e4fa64b_0_5"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4" name="Google Shape;144;gdd5e4fa64b_0_5" descr="dreamstime_xl_43478275.jpg"/>
          <p:cNvPicPr preferRelativeResize="0"/>
          <p:nvPr/>
        </p:nvPicPr>
        <p:blipFill rotWithShape="1">
          <a:blip r:embed="rId4">
            <a:alphaModFix/>
          </a:blip>
          <a:srcRect/>
          <a:stretch/>
        </p:blipFill>
        <p:spPr>
          <a:xfrm>
            <a:off x="1051276" y="1867638"/>
            <a:ext cx="7041444" cy="455540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9"/>
          <p:cNvSpPr txBox="1"/>
          <p:nvPr/>
        </p:nvSpPr>
        <p:spPr>
          <a:xfrm>
            <a:off x="3096175" y="869904"/>
            <a:ext cx="242951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Planet</a:t>
            </a:r>
            <a:endParaRPr sz="1400" b="0" i="0" u="none" strike="noStrike" cap="none">
              <a:solidFill>
                <a:srgbClr val="000000"/>
              </a:solidFill>
              <a:latin typeface="Arial"/>
              <a:ea typeface="Arial"/>
              <a:cs typeface="Arial"/>
              <a:sym typeface="Arial"/>
            </a:endParaRPr>
          </a:p>
        </p:txBody>
      </p:sp>
      <p:sp>
        <p:nvSpPr>
          <p:cNvPr id="520" name="Google Shape;520;p39"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1" name="Google Shape;521;p39"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0"/>
          <p:cNvSpPr txBox="1">
            <a:spLocks noGrp="1"/>
          </p:cNvSpPr>
          <p:nvPr>
            <p:ph type="ctrTitle"/>
          </p:nvPr>
        </p:nvSpPr>
        <p:spPr>
          <a:xfrm>
            <a:off x="1323551" y="187766"/>
            <a:ext cx="7564216"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Planet</a:t>
            </a:r>
            <a:r>
              <a:rPr lang="en-US" sz="3400" b="1"/>
              <a:t>: </a:t>
            </a:r>
            <a:r>
              <a:rPr lang="en-US" sz="3400"/>
              <a:t>a body or object in space that revolves around a star and has a spherical shape</a:t>
            </a:r>
            <a:endParaRPr sz="3400" b="1"/>
          </a:p>
        </p:txBody>
      </p:sp>
      <p:sp>
        <p:nvSpPr>
          <p:cNvPr id="528" name="Google Shape;528;p4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9" name="Google Shape;529;p40"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530" name="Google Shape;530;p40" descr="200608250001_65511.jpg"/>
          <p:cNvPicPr preferRelativeResize="0"/>
          <p:nvPr/>
        </p:nvPicPr>
        <p:blipFill rotWithShape="1">
          <a:blip r:embed="rId5">
            <a:alphaModFix/>
          </a:blip>
          <a:srcRect/>
          <a:stretch/>
        </p:blipFill>
        <p:spPr>
          <a:xfrm>
            <a:off x="2708057" y="1807818"/>
            <a:ext cx="3861171" cy="481359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4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2"/>
          <p:cNvSpPr txBox="1"/>
          <p:nvPr/>
        </p:nvSpPr>
        <p:spPr>
          <a:xfrm>
            <a:off x="963842" y="280155"/>
            <a:ext cx="7967887"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What is a planet?</a:t>
            </a:r>
            <a:endParaRPr sz="1400" b="0" i="0" u="none" strike="noStrike" cap="none">
              <a:solidFill>
                <a:srgbClr val="000000"/>
              </a:solidFill>
              <a:latin typeface="Arial"/>
              <a:ea typeface="Arial"/>
              <a:cs typeface="Arial"/>
              <a:sym typeface="Arial"/>
            </a:endParaRPr>
          </a:p>
        </p:txBody>
      </p:sp>
      <p:sp>
        <p:nvSpPr>
          <p:cNvPr id="543" name="Google Shape;543;p4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4" name="Google Shape;544;p42" descr="200608250001_65511.jpg"/>
          <p:cNvPicPr preferRelativeResize="0"/>
          <p:nvPr/>
        </p:nvPicPr>
        <p:blipFill rotWithShape="1">
          <a:blip r:embed="rId4">
            <a:alphaModFix/>
          </a:blip>
          <a:srcRect/>
          <a:stretch/>
        </p:blipFill>
        <p:spPr>
          <a:xfrm>
            <a:off x="2691729" y="1399603"/>
            <a:ext cx="3861171" cy="4813593"/>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43"/>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551" name="Google Shape;551;p43"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4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8" name="Google Shape;558;p44" descr="dreamstime_xl_52052094.jpg"/>
          <p:cNvPicPr preferRelativeResize="0"/>
          <p:nvPr/>
        </p:nvPicPr>
        <p:blipFill rotWithShape="1">
          <a:blip r:embed="rId4">
            <a:alphaModFix/>
          </a:blip>
          <a:srcRect/>
          <a:stretch/>
        </p:blipFill>
        <p:spPr>
          <a:xfrm>
            <a:off x="1802045" y="849542"/>
            <a:ext cx="5305778" cy="530577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dd5e4fa64b_0_23"/>
          <p:cNvSpPr txBox="1">
            <a:spLocks noGrp="1"/>
          </p:cNvSpPr>
          <p:nvPr>
            <p:ph type="ctrTitle"/>
          </p:nvPr>
        </p:nvSpPr>
        <p:spPr>
          <a:xfrm>
            <a:off x="849600" y="187775"/>
            <a:ext cx="8038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Inner Planets</a:t>
            </a:r>
            <a:r>
              <a:rPr lang="en-US" sz="3400" b="1"/>
              <a:t>: </a:t>
            </a:r>
            <a:r>
              <a:rPr lang="en-US" sz="3400"/>
              <a:t>first four (closest) planets in our solar system</a:t>
            </a:r>
            <a:endParaRPr sz="3400" b="1"/>
          </a:p>
        </p:txBody>
      </p:sp>
      <p:sp>
        <p:nvSpPr>
          <p:cNvPr id="565" name="Google Shape;565;gdd5e4fa64b_0_23"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6" name="Google Shape;566;gdd5e4fa64b_0_23"/>
          <p:cNvPicPr preferRelativeResize="0"/>
          <p:nvPr/>
        </p:nvPicPr>
        <p:blipFill>
          <a:blip r:embed="rId4">
            <a:alphaModFix/>
          </a:blip>
          <a:stretch>
            <a:fillRect/>
          </a:stretch>
        </p:blipFill>
        <p:spPr>
          <a:xfrm>
            <a:off x="1291500" y="1948100"/>
            <a:ext cx="6561000" cy="36930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gdd5e4fa64b_0_3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3" name="Google Shape;573;gdd5e4fa64b_0_31"/>
          <p:cNvPicPr preferRelativeResize="0"/>
          <p:nvPr/>
        </p:nvPicPr>
        <p:blipFill>
          <a:blip r:embed="rId4">
            <a:alphaModFix/>
          </a:blip>
          <a:stretch>
            <a:fillRect/>
          </a:stretch>
        </p:blipFill>
        <p:spPr>
          <a:xfrm>
            <a:off x="1291500" y="1582488"/>
            <a:ext cx="6561000" cy="369302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dd5e4fa64b_0_40"/>
          <p:cNvSpPr txBox="1">
            <a:spLocks noGrp="1"/>
          </p:cNvSpPr>
          <p:nvPr>
            <p:ph type="ctrTitle"/>
          </p:nvPr>
        </p:nvSpPr>
        <p:spPr>
          <a:xfrm>
            <a:off x="849600" y="187775"/>
            <a:ext cx="8038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Outer Planets</a:t>
            </a:r>
            <a:r>
              <a:rPr lang="en-US" sz="3400" b="1"/>
              <a:t>: </a:t>
            </a:r>
            <a:r>
              <a:rPr lang="en-US" sz="3400"/>
              <a:t>last four (farthest) planets in our solar system</a:t>
            </a:r>
            <a:endParaRPr sz="3400" b="1"/>
          </a:p>
        </p:txBody>
      </p:sp>
      <p:sp>
        <p:nvSpPr>
          <p:cNvPr id="580" name="Google Shape;580;gdd5e4fa64b_0_40"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1" name="Google Shape;581;gdd5e4fa64b_0_40"/>
          <p:cNvPicPr preferRelativeResize="0"/>
          <p:nvPr/>
        </p:nvPicPr>
        <p:blipFill>
          <a:blip r:embed="rId4">
            <a:alphaModFix/>
          </a:blip>
          <a:stretch>
            <a:fillRect/>
          </a:stretch>
        </p:blipFill>
        <p:spPr>
          <a:xfrm>
            <a:off x="423175" y="1944075"/>
            <a:ext cx="8297650" cy="36117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dd5e4fa64b_0_47"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88" name="Google Shape;588;gdd5e4fa64b_0_47"/>
          <p:cNvPicPr preferRelativeResize="0"/>
          <p:nvPr/>
        </p:nvPicPr>
        <p:blipFill>
          <a:blip r:embed="rId4">
            <a:alphaModFix/>
          </a:blip>
          <a:stretch>
            <a:fillRect/>
          </a:stretch>
        </p:blipFill>
        <p:spPr>
          <a:xfrm>
            <a:off x="423175" y="1623113"/>
            <a:ext cx="8297650" cy="36117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p:nvPr/>
        </p:nvSpPr>
        <p:spPr>
          <a:xfrm>
            <a:off x="1491829" y="1066317"/>
            <a:ext cx="6160341"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The Solar System</a:t>
            </a:r>
            <a:endParaRPr sz="1400" b="0" i="0" u="none" strike="noStrike" cap="none">
              <a:solidFill>
                <a:srgbClr val="000000"/>
              </a:solidFill>
              <a:latin typeface="Arial"/>
              <a:ea typeface="Arial"/>
              <a:cs typeface="Arial"/>
              <a:sym typeface="Arial"/>
            </a:endParaRPr>
          </a:p>
        </p:txBody>
      </p:sp>
      <p:sp>
        <p:nvSpPr>
          <p:cNvPr id="151" name="Google Shape;151;p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4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gcc792d3707_1_32"/>
          <p:cNvSpPr txBox="1"/>
          <p:nvPr/>
        </p:nvSpPr>
        <p:spPr>
          <a:xfrm>
            <a:off x="963842" y="280155"/>
            <a:ext cx="79680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What is a planet?</a:t>
            </a:r>
            <a:endParaRPr sz="1400" b="0" i="0" u="none" strike="noStrike" cap="none">
              <a:solidFill>
                <a:srgbClr val="000000"/>
              </a:solidFill>
              <a:latin typeface="Arial"/>
              <a:ea typeface="Arial"/>
              <a:cs typeface="Arial"/>
              <a:sym typeface="Arial"/>
            </a:endParaRPr>
          </a:p>
        </p:txBody>
      </p:sp>
      <p:sp>
        <p:nvSpPr>
          <p:cNvPr id="601" name="Google Shape;601;gcc792d3707_1_3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2" name="Google Shape;602;gcc792d3707_1_32" descr="200608250001_65511.jpg"/>
          <p:cNvPicPr preferRelativeResize="0"/>
          <p:nvPr/>
        </p:nvPicPr>
        <p:blipFill rotWithShape="1">
          <a:blip r:embed="rId4">
            <a:alphaModFix/>
          </a:blip>
          <a:srcRect/>
          <a:stretch/>
        </p:blipFill>
        <p:spPr>
          <a:xfrm>
            <a:off x="2691729" y="1399603"/>
            <a:ext cx="3861171" cy="481359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48"/>
          <p:cNvSpPr txBox="1"/>
          <p:nvPr/>
        </p:nvSpPr>
        <p:spPr>
          <a:xfrm>
            <a:off x="963842" y="280155"/>
            <a:ext cx="79680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dk1"/>
                </a:solidFill>
                <a:latin typeface="Calibri"/>
                <a:ea typeface="Calibri"/>
                <a:cs typeface="Calibri"/>
                <a:sym typeface="Calibri"/>
              </a:rPr>
              <a:t>True/False: </a:t>
            </a:r>
            <a:r>
              <a:rPr lang="en-US" sz="3400" b="0" i="0" u="none" strike="noStrike" cap="none">
                <a:solidFill>
                  <a:schemeClr val="dk1"/>
                </a:solidFill>
                <a:latin typeface="Calibri"/>
                <a:ea typeface="Calibri"/>
                <a:cs typeface="Calibri"/>
                <a:sym typeface="Calibri"/>
              </a:rPr>
              <a:t>The sun revolves around the planets.</a:t>
            </a:r>
            <a:endParaRPr sz="1400" b="0" i="0" u="none" strike="noStrike" cap="none">
              <a:solidFill>
                <a:srgbClr val="000000"/>
              </a:solidFill>
              <a:latin typeface="Arial"/>
              <a:ea typeface="Arial"/>
              <a:cs typeface="Arial"/>
              <a:sym typeface="Arial"/>
            </a:endParaRPr>
          </a:p>
        </p:txBody>
      </p:sp>
      <p:sp>
        <p:nvSpPr>
          <p:cNvPr id="609" name="Google Shape;609;p4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0" name="Google Shape;610;p48" descr="200608250001_65511.jpg"/>
          <p:cNvPicPr preferRelativeResize="0"/>
          <p:nvPr/>
        </p:nvPicPr>
        <p:blipFill rotWithShape="1">
          <a:blip r:embed="rId4">
            <a:alphaModFix/>
          </a:blip>
          <a:srcRect/>
          <a:stretch/>
        </p:blipFill>
        <p:spPr>
          <a:xfrm>
            <a:off x="2592604" y="1630531"/>
            <a:ext cx="3958800" cy="49353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gdd5e4fa64b_0_55"/>
          <p:cNvSpPr txBox="1"/>
          <p:nvPr/>
        </p:nvSpPr>
        <p:spPr>
          <a:xfrm>
            <a:off x="963842" y="280155"/>
            <a:ext cx="79680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dk1"/>
                </a:solidFill>
                <a:latin typeface="Calibri"/>
                <a:ea typeface="Calibri"/>
                <a:cs typeface="Calibri"/>
                <a:sym typeface="Calibri"/>
              </a:rPr>
              <a:t>True/</a:t>
            </a:r>
            <a:r>
              <a:rPr lang="en-US" sz="3400">
                <a:solidFill>
                  <a:srgbClr val="FF0000"/>
                </a:solidFill>
                <a:latin typeface="Calibri"/>
                <a:ea typeface="Calibri"/>
                <a:cs typeface="Calibri"/>
                <a:sym typeface="Calibri"/>
              </a:rPr>
              <a:t>False</a:t>
            </a:r>
            <a:r>
              <a:rPr lang="en-US" sz="3400">
                <a:solidFill>
                  <a:schemeClr val="dk1"/>
                </a:solidFill>
                <a:latin typeface="Calibri"/>
                <a:ea typeface="Calibri"/>
                <a:cs typeface="Calibri"/>
                <a:sym typeface="Calibri"/>
              </a:rPr>
              <a:t>: </a:t>
            </a:r>
            <a:r>
              <a:rPr lang="en-US" sz="3400" b="0" i="0" u="none" strike="noStrike" cap="none">
                <a:solidFill>
                  <a:schemeClr val="dk1"/>
                </a:solidFill>
                <a:latin typeface="Calibri"/>
                <a:ea typeface="Calibri"/>
                <a:cs typeface="Calibri"/>
                <a:sym typeface="Calibri"/>
              </a:rPr>
              <a:t>The sun revolves around the planets.</a:t>
            </a:r>
            <a:endParaRPr sz="1400" b="0" i="0" u="none" strike="noStrike" cap="none">
              <a:solidFill>
                <a:srgbClr val="000000"/>
              </a:solidFill>
              <a:latin typeface="Arial"/>
              <a:ea typeface="Arial"/>
              <a:cs typeface="Arial"/>
              <a:sym typeface="Arial"/>
            </a:endParaRPr>
          </a:p>
        </p:txBody>
      </p:sp>
      <p:sp>
        <p:nvSpPr>
          <p:cNvPr id="617" name="Google Shape;617;gdd5e4fa64b_0_55"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18" name="Google Shape;618;gdd5e4fa64b_0_55" descr="200608250001_65511.jpg"/>
          <p:cNvPicPr preferRelativeResize="0"/>
          <p:nvPr/>
        </p:nvPicPr>
        <p:blipFill rotWithShape="1">
          <a:blip r:embed="rId4">
            <a:alphaModFix/>
          </a:blip>
          <a:srcRect/>
          <a:stretch/>
        </p:blipFill>
        <p:spPr>
          <a:xfrm>
            <a:off x="2592604" y="1630531"/>
            <a:ext cx="3958800" cy="4935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gdd5e4fa64b_0_62"/>
          <p:cNvSpPr txBox="1"/>
          <p:nvPr/>
        </p:nvSpPr>
        <p:spPr>
          <a:xfrm>
            <a:off x="963842" y="280155"/>
            <a:ext cx="79680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dk1"/>
                </a:solidFill>
                <a:latin typeface="Calibri"/>
                <a:ea typeface="Calibri"/>
                <a:cs typeface="Calibri"/>
                <a:sym typeface="Calibri"/>
              </a:rPr>
              <a:t>What are the inner planets and what are their common characteristics?</a:t>
            </a:r>
            <a:endParaRPr sz="1400" b="0" i="0" u="none" strike="noStrike" cap="none">
              <a:solidFill>
                <a:srgbClr val="000000"/>
              </a:solidFill>
              <a:latin typeface="Arial"/>
              <a:ea typeface="Arial"/>
              <a:cs typeface="Arial"/>
              <a:sym typeface="Arial"/>
            </a:endParaRPr>
          </a:p>
        </p:txBody>
      </p:sp>
      <p:sp>
        <p:nvSpPr>
          <p:cNvPr id="625" name="Google Shape;625;gdd5e4fa64b_0_62"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6" name="Google Shape;626;gdd5e4fa64b_0_62"/>
          <p:cNvPicPr preferRelativeResize="0"/>
          <p:nvPr/>
        </p:nvPicPr>
        <p:blipFill>
          <a:blip r:embed="rId4">
            <a:alphaModFix/>
          </a:blip>
          <a:stretch>
            <a:fillRect/>
          </a:stretch>
        </p:blipFill>
        <p:spPr>
          <a:xfrm>
            <a:off x="1291500" y="1948100"/>
            <a:ext cx="6561000" cy="36930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dd5e4fa64b_0_70"/>
          <p:cNvSpPr txBox="1"/>
          <p:nvPr/>
        </p:nvSpPr>
        <p:spPr>
          <a:xfrm>
            <a:off x="963842" y="280155"/>
            <a:ext cx="7968000" cy="1139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a:solidFill>
                  <a:schemeClr val="dk1"/>
                </a:solidFill>
                <a:latin typeface="Calibri"/>
                <a:ea typeface="Calibri"/>
                <a:cs typeface="Calibri"/>
                <a:sym typeface="Calibri"/>
              </a:rPr>
              <a:t>What are the outer planets and what are their common characteristics?</a:t>
            </a:r>
            <a:endParaRPr sz="1400" b="0" i="0" u="none" strike="noStrike" cap="none">
              <a:solidFill>
                <a:srgbClr val="000000"/>
              </a:solidFill>
              <a:latin typeface="Arial"/>
              <a:ea typeface="Arial"/>
              <a:cs typeface="Arial"/>
              <a:sym typeface="Arial"/>
            </a:endParaRPr>
          </a:p>
        </p:txBody>
      </p:sp>
      <p:sp>
        <p:nvSpPr>
          <p:cNvPr id="633" name="Google Shape;633;gdd5e4fa64b_0_70"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4" name="Google Shape;634;gdd5e4fa64b_0_70"/>
          <p:cNvPicPr preferRelativeResize="0"/>
          <p:nvPr/>
        </p:nvPicPr>
        <p:blipFill>
          <a:blip r:embed="rId4">
            <a:alphaModFix/>
          </a:blip>
          <a:stretch>
            <a:fillRect/>
          </a:stretch>
        </p:blipFill>
        <p:spPr>
          <a:xfrm>
            <a:off x="423175" y="1944075"/>
            <a:ext cx="8297650" cy="36117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5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1" name="Google Shape;641;p5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5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8" name="Google Shape;648;p51"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49" name="Google Shape;649;p51"/>
          <p:cNvPicPr preferRelativeResize="0"/>
          <p:nvPr/>
        </p:nvPicPr>
        <p:blipFill rotWithShape="1">
          <a:blip r:embed="rId5">
            <a:alphaModFix/>
          </a:blip>
          <a:srcRect/>
          <a:stretch/>
        </p:blipFill>
        <p:spPr>
          <a:xfrm>
            <a:off x="591854" y="1481328"/>
            <a:ext cx="7802338" cy="43893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5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6" name="Google Shape;656;p52"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57" name="Google Shape;657;p52"/>
          <p:cNvPicPr preferRelativeResize="0"/>
          <p:nvPr/>
        </p:nvPicPr>
        <p:blipFill rotWithShape="1">
          <a:blip r:embed="rId5">
            <a:alphaModFix/>
          </a:blip>
          <a:srcRect/>
          <a:stretch/>
        </p:blipFill>
        <p:spPr>
          <a:xfrm>
            <a:off x="1057816" y="1162210"/>
            <a:ext cx="7372923" cy="502699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5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4" name="Google Shape;664;p53"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65" name="Google Shape;665;p53"/>
          <p:cNvPicPr preferRelativeResize="0"/>
          <p:nvPr/>
        </p:nvPicPr>
        <p:blipFill rotWithShape="1">
          <a:blip r:embed="rId5">
            <a:alphaModFix/>
          </a:blip>
          <a:srcRect/>
          <a:stretch/>
        </p:blipFill>
        <p:spPr>
          <a:xfrm>
            <a:off x="1892808" y="748108"/>
            <a:ext cx="5553964" cy="55539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p:cNvSpPr txBox="1">
            <a:spLocks noGrp="1"/>
          </p:cNvSpPr>
          <p:nvPr>
            <p:ph type="ctrTitle"/>
          </p:nvPr>
        </p:nvSpPr>
        <p:spPr>
          <a:xfrm>
            <a:off x="1198722" y="135869"/>
            <a:ext cx="7754359" cy="1470025"/>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ct val="100000"/>
              <a:buFont typeface="Calibri"/>
              <a:buNone/>
            </a:pPr>
            <a:r>
              <a:rPr lang="en-US" sz="3400" b="1" u="sng"/>
              <a:t>The Solar System</a:t>
            </a:r>
            <a:r>
              <a:rPr lang="en-US" sz="3400" b="1"/>
              <a:t>: </a:t>
            </a:r>
            <a:r>
              <a:rPr lang="en-US" sz="3400"/>
              <a:t>the sun with all the planets and other bodies that revolve around it</a:t>
            </a:r>
            <a:endParaRPr sz="3400" b="1"/>
          </a:p>
        </p:txBody>
      </p:sp>
      <p:sp>
        <p:nvSpPr>
          <p:cNvPr id="159" name="Google Shape;159;p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7"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161" name="Google Shape;161;p7" descr="dreamstime_xl_43478275.jpg"/>
          <p:cNvPicPr preferRelativeResize="0"/>
          <p:nvPr/>
        </p:nvPicPr>
        <p:blipFill rotWithShape="1">
          <a:blip r:embed="rId5">
            <a:alphaModFix/>
          </a:blip>
          <a:srcRect/>
          <a:stretch/>
        </p:blipFill>
        <p:spPr>
          <a:xfrm>
            <a:off x="1052689" y="1605588"/>
            <a:ext cx="7041444" cy="455540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5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2" name="Google Shape;672;p54"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73" name="Google Shape;673;p54"/>
          <p:cNvPicPr preferRelativeResize="0"/>
          <p:nvPr/>
        </p:nvPicPr>
        <p:blipFill rotWithShape="1">
          <a:blip r:embed="rId5">
            <a:alphaModFix/>
          </a:blip>
          <a:srcRect/>
          <a:stretch/>
        </p:blipFill>
        <p:spPr>
          <a:xfrm>
            <a:off x="1856232" y="849542"/>
            <a:ext cx="5449824" cy="5449824"/>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0" name="Google Shape;680;p55"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81" name="Google Shape;681;p55"/>
          <p:cNvPicPr preferRelativeResize="0"/>
          <p:nvPr/>
        </p:nvPicPr>
        <p:blipFill rotWithShape="1">
          <a:blip r:embed="rId5">
            <a:alphaModFix/>
          </a:blip>
          <a:srcRect/>
          <a:stretch/>
        </p:blipFill>
        <p:spPr>
          <a:xfrm>
            <a:off x="1336430" y="1371600"/>
            <a:ext cx="6370595" cy="424281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5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8" name="Google Shape;688;p56"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89" name="Google Shape;689;p56"/>
          <p:cNvPicPr preferRelativeResize="0"/>
          <p:nvPr/>
        </p:nvPicPr>
        <p:blipFill rotWithShape="1">
          <a:blip r:embed="rId5">
            <a:alphaModFix/>
          </a:blip>
          <a:srcRect/>
          <a:stretch/>
        </p:blipFill>
        <p:spPr>
          <a:xfrm>
            <a:off x="2019617" y="849542"/>
            <a:ext cx="5259007" cy="5259007"/>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5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6" name="Google Shape;696;p58"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97" name="Google Shape;697;p58"/>
          <p:cNvPicPr preferRelativeResize="0"/>
          <p:nvPr/>
        </p:nvPicPr>
        <p:blipFill rotWithShape="1">
          <a:blip r:embed="rId5">
            <a:alphaModFix/>
          </a:blip>
          <a:srcRect/>
          <a:stretch/>
        </p:blipFill>
        <p:spPr>
          <a:xfrm>
            <a:off x="646176" y="1426464"/>
            <a:ext cx="7839456" cy="4409694"/>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5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4" name="Google Shape;704;p57"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705" name="Google Shape;705;p57"/>
          <p:cNvPicPr preferRelativeResize="0"/>
          <p:nvPr/>
        </p:nvPicPr>
        <p:blipFill rotWithShape="1">
          <a:blip r:embed="rId5">
            <a:alphaModFix/>
          </a:blip>
          <a:srcRect/>
          <a:stretch/>
        </p:blipFill>
        <p:spPr>
          <a:xfrm>
            <a:off x="1336430" y="1078992"/>
            <a:ext cx="6753332" cy="508406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5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2" name="Google Shape;712;p5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8" name="Google Shape;718;p6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9" name="Google Shape;719;p60"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720" name="Google Shape;720;p60" descr="dreamstime_xl_17597145.jpg"/>
          <p:cNvPicPr preferRelativeResize="0"/>
          <p:nvPr/>
        </p:nvPicPr>
        <p:blipFill rotWithShape="1">
          <a:blip r:embed="rId5">
            <a:alphaModFix/>
          </a:blip>
          <a:srcRect/>
          <a:stretch/>
        </p:blipFill>
        <p:spPr>
          <a:xfrm>
            <a:off x="1707999" y="1591318"/>
            <a:ext cx="5507990" cy="465716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6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gcc792d3707_1_39"/>
          <p:cNvSpPr txBox="1"/>
          <p:nvPr/>
        </p:nvSpPr>
        <p:spPr>
          <a:xfrm>
            <a:off x="963842" y="280155"/>
            <a:ext cx="79680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What is a planet?</a:t>
            </a:r>
            <a:endParaRPr sz="1400" b="0" i="0" u="none" strike="noStrike" cap="none">
              <a:solidFill>
                <a:srgbClr val="000000"/>
              </a:solidFill>
              <a:latin typeface="Arial"/>
              <a:ea typeface="Arial"/>
              <a:cs typeface="Arial"/>
              <a:sym typeface="Arial"/>
            </a:endParaRPr>
          </a:p>
        </p:txBody>
      </p:sp>
      <p:sp>
        <p:nvSpPr>
          <p:cNvPr id="733" name="Google Shape;733;gcc792d3707_1_39"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4" name="Google Shape;734;gcc792d3707_1_39" descr="200608250001_65511.jpg"/>
          <p:cNvPicPr preferRelativeResize="0"/>
          <p:nvPr/>
        </p:nvPicPr>
        <p:blipFill rotWithShape="1">
          <a:blip r:embed="rId4">
            <a:alphaModFix/>
          </a:blip>
          <a:srcRect/>
          <a:stretch/>
        </p:blipFill>
        <p:spPr>
          <a:xfrm>
            <a:off x="2691729" y="1399603"/>
            <a:ext cx="3861171" cy="4813593"/>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2"/>
          <p:cNvSpPr txBox="1"/>
          <p:nvPr/>
        </p:nvSpPr>
        <p:spPr>
          <a:xfrm>
            <a:off x="963842" y="280155"/>
            <a:ext cx="7967887" cy="615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What are some examples of planets?</a:t>
            </a:r>
            <a:endParaRPr sz="1400" b="0" i="0" u="none" strike="noStrike" cap="none">
              <a:solidFill>
                <a:srgbClr val="000000"/>
              </a:solidFill>
              <a:latin typeface="Arial"/>
              <a:ea typeface="Arial"/>
              <a:cs typeface="Arial"/>
              <a:sym typeface="Arial"/>
            </a:endParaRPr>
          </a:p>
        </p:txBody>
      </p:sp>
      <p:sp>
        <p:nvSpPr>
          <p:cNvPr id="741" name="Google Shape;741;p6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2" name="Google Shape;742;p62"/>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gcc792d3707_1_46" descr="dreamstime_xl_17597145.jpg"/>
          <p:cNvPicPr preferRelativeResize="0"/>
          <p:nvPr/>
        </p:nvPicPr>
        <p:blipFill rotWithShape="1">
          <a:blip r:embed="rId3">
            <a:alphaModFix/>
          </a:blip>
          <a:srcRect/>
          <a:stretch/>
        </p:blipFill>
        <p:spPr>
          <a:xfrm>
            <a:off x="1707999" y="1591318"/>
            <a:ext cx="5507989" cy="4657163"/>
          </a:xfrm>
          <a:prstGeom prst="rect">
            <a:avLst/>
          </a:prstGeom>
          <a:noFill/>
          <a:ln>
            <a:noFill/>
          </a:ln>
        </p:spPr>
      </p:pic>
      <p:sp>
        <p:nvSpPr>
          <p:cNvPr id="749" name="Google Shape;749;gcc792d3707_1_46"/>
          <p:cNvSpPr txBox="1"/>
          <p:nvPr/>
        </p:nvSpPr>
        <p:spPr>
          <a:xfrm>
            <a:off x="477992" y="399405"/>
            <a:ext cx="79680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Why is the moon </a:t>
            </a:r>
            <a:r>
              <a:rPr lang="en-US" sz="3400" b="1">
                <a:solidFill>
                  <a:schemeClr val="dk1"/>
                </a:solidFill>
                <a:latin typeface="Calibri"/>
                <a:ea typeface="Calibri"/>
                <a:cs typeface="Calibri"/>
                <a:sym typeface="Calibri"/>
              </a:rPr>
              <a:t>NOT</a:t>
            </a:r>
            <a:r>
              <a:rPr lang="en-US" sz="3400" b="0" i="0" u="none" strike="noStrike" cap="none">
                <a:solidFill>
                  <a:schemeClr val="dk1"/>
                </a:solidFill>
                <a:latin typeface="Calibri"/>
                <a:ea typeface="Calibri"/>
                <a:cs typeface="Calibri"/>
                <a:sym typeface="Calibri"/>
              </a:rPr>
              <a:t> a planet?</a:t>
            </a:r>
            <a:endParaRPr sz="1400" b="0" i="0" u="none" strike="noStrike" cap="none">
              <a:solidFill>
                <a:srgbClr val="000000"/>
              </a:solidFill>
              <a:latin typeface="Arial"/>
              <a:ea typeface="Arial"/>
              <a:cs typeface="Arial"/>
              <a:sym typeface="Arial"/>
            </a:endParaRPr>
          </a:p>
        </p:txBody>
      </p:sp>
      <p:sp>
        <p:nvSpPr>
          <p:cNvPr id="750" name="Google Shape;750;gcc792d3707_1_4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63"/>
          <p:cNvSpPr txBox="1"/>
          <p:nvPr/>
        </p:nvSpPr>
        <p:spPr>
          <a:xfrm>
            <a:off x="963842" y="280155"/>
            <a:ext cx="7968000" cy="615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00"/>
              <a:buFont typeface="Arial"/>
              <a:buNone/>
            </a:pPr>
            <a:r>
              <a:rPr lang="en-US" sz="3400" b="0" i="0" u="none" strike="noStrike" cap="none">
                <a:solidFill>
                  <a:schemeClr val="dk1"/>
                </a:solidFill>
                <a:latin typeface="Calibri"/>
                <a:ea typeface="Calibri"/>
                <a:cs typeface="Calibri"/>
                <a:sym typeface="Calibri"/>
              </a:rPr>
              <a:t>What is another non-example of a planet?</a:t>
            </a:r>
            <a:endParaRPr sz="1400" b="0" i="0" u="none" strike="noStrike" cap="none">
              <a:solidFill>
                <a:srgbClr val="000000"/>
              </a:solidFill>
              <a:latin typeface="Arial"/>
              <a:ea typeface="Arial"/>
              <a:cs typeface="Arial"/>
              <a:sym typeface="Arial"/>
            </a:endParaRPr>
          </a:p>
        </p:txBody>
      </p:sp>
      <p:sp>
        <p:nvSpPr>
          <p:cNvPr id="757" name="Google Shape;757;p6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58" name="Google Shape;758;p63"/>
          <p:cNvPicPr preferRelativeResize="0"/>
          <p:nvPr/>
        </p:nvPicPr>
        <p:blipFill rotWithShape="1">
          <a:blip r:embed="rId4">
            <a:alphaModFix/>
          </a:blip>
          <a:srcRect/>
          <a:stretch/>
        </p:blipFill>
        <p:spPr>
          <a:xfrm>
            <a:off x="1202306" y="1599054"/>
            <a:ext cx="6410848" cy="4199894"/>
          </a:xfrm>
          <a:prstGeom prst="rect">
            <a:avLst/>
          </a:prstGeom>
          <a:noFill/>
          <a:ln>
            <a:noFill/>
          </a:ln>
        </p:spPr>
      </p:pic>
      <p:sp>
        <p:nvSpPr>
          <p:cNvPr id="759" name="Google Shape;759;p63"/>
          <p:cNvSpPr txBox="1"/>
          <p:nvPr/>
        </p:nvSpPr>
        <p:spPr>
          <a:xfrm>
            <a:off x="1202306" y="2506133"/>
            <a:ext cx="145622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NON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68"/>
          <p:cNvSpPr txBox="1"/>
          <p:nvPr/>
        </p:nvSpPr>
        <p:spPr>
          <a:xfrm>
            <a:off x="1005840" y="424771"/>
            <a:ext cx="790041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Planets revolve around a _______.</a:t>
            </a:r>
            <a:endParaRPr sz="1400" b="0" i="0" u="none" strike="noStrike" cap="none">
              <a:solidFill>
                <a:srgbClr val="000000"/>
              </a:solidFill>
              <a:latin typeface="Arial"/>
              <a:ea typeface="Arial"/>
              <a:cs typeface="Arial"/>
              <a:sym typeface="Arial"/>
            </a:endParaRPr>
          </a:p>
        </p:txBody>
      </p:sp>
      <p:sp>
        <p:nvSpPr>
          <p:cNvPr id="766" name="Google Shape;766;p6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7" name="Google Shape;767;p68"/>
          <p:cNvSpPr txBox="1"/>
          <p:nvPr/>
        </p:nvSpPr>
        <p:spPr>
          <a:xfrm>
            <a:off x="424771" y="1812471"/>
            <a:ext cx="41475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Star</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Moon</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Asteroid</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Meteor</a:t>
            </a:r>
            <a:endParaRPr sz="1400" b="0" i="0" u="none" strike="noStrike" cap="none">
              <a:solidFill>
                <a:srgbClr val="000000"/>
              </a:solidFill>
              <a:latin typeface="Arial"/>
              <a:ea typeface="Arial"/>
              <a:cs typeface="Arial"/>
              <a:sym typeface="Arial"/>
            </a:endParaRPr>
          </a:p>
        </p:txBody>
      </p:sp>
      <p:pic>
        <p:nvPicPr>
          <p:cNvPr id="768" name="Google Shape;768;p68"/>
          <p:cNvPicPr preferRelativeResize="0"/>
          <p:nvPr/>
        </p:nvPicPr>
        <p:blipFill rotWithShape="1">
          <a:blip r:embed="rId4">
            <a:alphaModFix/>
          </a:blip>
          <a:srcRect/>
          <a:stretch/>
        </p:blipFill>
        <p:spPr>
          <a:xfrm>
            <a:off x="5650485" y="4330364"/>
            <a:ext cx="3255771" cy="2289892"/>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dd5e4fa64b_0_78"/>
          <p:cNvSpPr txBox="1"/>
          <p:nvPr/>
        </p:nvSpPr>
        <p:spPr>
          <a:xfrm>
            <a:off x="1005840" y="424771"/>
            <a:ext cx="7900500" cy="646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Planets revolve around a _______.</a:t>
            </a:r>
            <a:endParaRPr sz="1400" b="0" i="0" u="none" strike="noStrike" cap="none">
              <a:solidFill>
                <a:srgbClr val="000000"/>
              </a:solidFill>
              <a:latin typeface="Arial"/>
              <a:ea typeface="Arial"/>
              <a:cs typeface="Arial"/>
              <a:sym typeface="Arial"/>
            </a:endParaRPr>
          </a:p>
        </p:txBody>
      </p:sp>
      <p:sp>
        <p:nvSpPr>
          <p:cNvPr id="775" name="Google Shape;775;gdd5e4fa64b_0_78"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6" name="Google Shape;776;gdd5e4fa64b_0_78"/>
          <p:cNvSpPr txBox="1"/>
          <p:nvPr/>
        </p:nvSpPr>
        <p:spPr>
          <a:xfrm>
            <a:off x="424771" y="1812471"/>
            <a:ext cx="41475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Star</a:t>
            </a:r>
            <a:endParaRPr sz="1400" b="0" i="0" u="none" strike="noStrike" cap="none">
              <a:solidFill>
                <a:srgbClr val="FF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Moon</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Asteroid</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Meteor</a:t>
            </a:r>
            <a:endParaRPr sz="1400" b="0" i="0" u="none" strike="noStrike" cap="none">
              <a:solidFill>
                <a:srgbClr val="000000"/>
              </a:solidFill>
              <a:latin typeface="Arial"/>
              <a:ea typeface="Arial"/>
              <a:cs typeface="Arial"/>
              <a:sym typeface="Arial"/>
            </a:endParaRPr>
          </a:p>
        </p:txBody>
      </p:sp>
      <p:pic>
        <p:nvPicPr>
          <p:cNvPr id="777" name="Google Shape;777;gdd5e4fa64b_0_78"/>
          <p:cNvPicPr preferRelativeResize="0"/>
          <p:nvPr/>
        </p:nvPicPr>
        <p:blipFill rotWithShape="1">
          <a:blip r:embed="rId4">
            <a:alphaModFix/>
          </a:blip>
          <a:srcRect/>
          <a:stretch/>
        </p:blipFill>
        <p:spPr>
          <a:xfrm>
            <a:off x="5650485" y="4330364"/>
            <a:ext cx="3255771" cy="228989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Google Shape;783;p70"/>
          <p:cNvSpPr txBox="1"/>
          <p:nvPr/>
        </p:nvSpPr>
        <p:spPr>
          <a:xfrm>
            <a:off x="1005840" y="424771"/>
            <a:ext cx="790041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All of the following are planets in our solar system </a:t>
            </a:r>
            <a:r>
              <a:rPr lang="en-US" sz="3600" b="1" i="1" u="none" strike="noStrike" cap="none">
                <a:solidFill>
                  <a:schemeClr val="dk1"/>
                </a:solidFill>
                <a:latin typeface="Calibri"/>
                <a:ea typeface="Calibri"/>
                <a:cs typeface="Calibri"/>
                <a:sym typeface="Calibri"/>
              </a:rPr>
              <a:t>except</a:t>
            </a:r>
            <a:r>
              <a:rPr lang="en-US" sz="3600" b="0" i="0" u="none" strike="noStrike" cap="none">
                <a:solidFill>
                  <a:schemeClr val="dk1"/>
                </a:solidFill>
                <a:latin typeface="Calibri"/>
                <a:ea typeface="Calibri"/>
                <a:cs typeface="Calibri"/>
                <a:sym typeface="Calibri"/>
              </a:rPr>
              <a:t> which one?</a:t>
            </a:r>
            <a:endParaRPr sz="1400" b="0" i="0" u="none" strike="noStrike" cap="none">
              <a:solidFill>
                <a:srgbClr val="000000"/>
              </a:solidFill>
              <a:latin typeface="Arial"/>
              <a:ea typeface="Arial"/>
              <a:cs typeface="Arial"/>
              <a:sym typeface="Arial"/>
            </a:endParaRPr>
          </a:p>
        </p:txBody>
      </p:sp>
      <p:sp>
        <p:nvSpPr>
          <p:cNvPr id="784" name="Google Shape;784;p7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5" name="Google Shape;785;p70"/>
          <p:cNvSpPr txBox="1"/>
          <p:nvPr/>
        </p:nvSpPr>
        <p:spPr>
          <a:xfrm>
            <a:off x="424771" y="1812471"/>
            <a:ext cx="41475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Saturn</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Earth</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Mercury</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Ganymede</a:t>
            </a:r>
            <a:endParaRPr sz="1400" b="0" i="0" u="none" strike="noStrike" cap="none">
              <a:solidFill>
                <a:srgbClr val="000000"/>
              </a:solidFill>
              <a:latin typeface="Arial"/>
              <a:ea typeface="Arial"/>
              <a:cs typeface="Arial"/>
              <a:sym typeface="Arial"/>
            </a:endParaRPr>
          </a:p>
        </p:txBody>
      </p:sp>
      <p:pic>
        <p:nvPicPr>
          <p:cNvPr id="786" name="Google Shape;786;p70"/>
          <p:cNvPicPr preferRelativeResize="0"/>
          <p:nvPr/>
        </p:nvPicPr>
        <p:blipFill rotWithShape="1">
          <a:blip r:embed="rId4">
            <a:alphaModFix/>
          </a:blip>
          <a:srcRect/>
          <a:stretch/>
        </p:blipFill>
        <p:spPr>
          <a:xfrm>
            <a:off x="5650485" y="4330364"/>
            <a:ext cx="3255771" cy="228989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dd5e4fa64b_0_86"/>
          <p:cNvSpPr txBox="1"/>
          <p:nvPr/>
        </p:nvSpPr>
        <p:spPr>
          <a:xfrm>
            <a:off x="1005840" y="424771"/>
            <a:ext cx="7900500" cy="12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All of the following are planets in our solar system </a:t>
            </a:r>
            <a:r>
              <a:rPr lang="en-US" sz="3600" b="1" i="1" u="none" strike="noStrike" cap="none">
                <a:solidFill>
                  <a:schemeClr val="dk1"/>
                </a:solidFill>
                <a:latin typeface="Calibri"/>
                <a:ea typeface="Calibri"/>
                <a:cs typeface="Calibri"/>
                <a:sym typeface="Calibri"/>
              </a:rPr>
              <a:t>except</a:t>
            </a:r>
            <a:r>
              <a:rPr lang="en-US" sz="3600" b="0" i="0" u="none" strike="noStrike" cap="none">
                <a:solidFill>
                  <a:schemeClr val="dk1"/>
                </a:solidFill>
                <a:latin typeface="Calibri"/>
                <a:ea typeface="Calibri"/>
                <a:cs typeface="Calibri"/>
                <a:sym typeface="Calibri"/>
              </a:rPr>
              <a:t> which one?</a:t>
            </a:r>
            <a:endParaRPr sz="1400" b="0" i="0" u="none" strike="noStrike" cap="none">
              <a:solidFill>
                <a:srgbClr val="000000"/>
              </a:solidFill>
              <a:latin typeface="Arial"/>
              <a:ea typeface="Arial"/>
              <a:cs typeface="Arial"/>
              <a:sym typeface="Arial"/>
            </a:endParaRPr>
          </a:p>
        </p:txBody>
      </p:sp>
      <p:sp>
        <p:nvSpPr>
          <p:cNvPr id="793" name="Google Shape;793;gdd5e4fa64b_0_86"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gdd5e4fa64b_0_86"/>
          <p:cNvSpPr txBox="1"/>
          <p:nvPr/>
        </p:nvSpPr>
        <p:spPr>
          <a:xfrm>
            <a:off x="424771" y="1812471"/>
            <a:ext cx="4147500" cy="22842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Saturn</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Earth</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Mercury</a:t>
            </a:r>
            <a:endParaRPr sz="1400" b="0" i="0" u="none" strike="noStrike" cap="none">
              <a:solidFill>
                <a:srgbClr val="000000"/>
              </a:solidFill>
              <a:latin typeface="Arial"/>
              <a:ea typeface="Arial"/>
              <a:cs typeface="Arial"/>
              <a:sym typeface="Arial"/>
            </a:endParaRPr>
          </a:p>
          <a:p>
            <a:pPr marL="457200" marR="0" lvl="0" indent="-457200" algn="l" rtl="0">
              <a:lnSpc>
                <a:spcPct val="115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Ganymede</a:t>
            </a:r>
            <a:endParaRPr sz="1400" b="0" i="0" u="none" strike="noStrike" cap="none">
              <a:solidFill>
                <a:srgbClr val="FF0000"/>
              </a:solidFill>
              <a:latin typeface="Arial"/>
              <a:ea typeface="Arial"/>
              <a:cs typeface="Arial"/>
              <a:sym typeface="Arial"/>
            </a:endParaRPr>
          </a:p>
        </p:txBody>
      </p:sp>
      <p:pic>
        <p:nvPicPr>
          <p:cNvPr id="795" name="Google Shape;795;gdd5e4fa64b_0_86"/>
          <p:cNvPicPr preferRelativeResize="0"/>
          <p:nvPr/>
        </p:nvPicPr>
        <p:blipFill rotWithShape="1">
          <a:blip r:embed="rId4">
            <a:alphaModFix/>
          </a:blip>
          <a:srcRect/>
          <a:stretch/>
        </p:blipFill>
        <p:spPr>
          <a:xfrm>
            <a:off x="5650485" y="4330364"/>
            <a:ext cx="3255771" cy="228989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73"/>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802" name="Google Shape;802;p73"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74"/>
          <p:cNvSpPr txBox="1">
            <a:spLocks noGrp="1"/>
          </p:cNvSpPr>
          <p:nvPr>
            <p:ph type="ctrTitle"/>
          </p:nvPr>
        </p:nvSpPr>
        <p:spPr>
          <a:xfrm>
            <a:off x="1323551" y="187766"/>
            <a:ext cx="7564216"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Planet</a:t>
            </a:r>
            <a:r>
              <a:rPr lang="en-US" sz="3400" b="1"/>
              <a:t>: </a:t>
            </a:r>
            <a:r>
              <a:rPr lang="en-US" sz="3400"/>
              <a:t>a body or object in space that revolves around a star</a:t>
            </a:r>
            <a:endParaRPr sz="3400" b="1"/>
          </a:p>
        </p:txBody>
      </p:sp>
      <p:pic>
        <p:nvPicPr>
          <p:cNvPr id="809" name="Google Shape;809;p74" descr="200608250001_65511.jpg"/>
          <p:cNvPicPr preferRelativeResize="0"/>
          <p:nvPr/>
        </p:nvPicPr>
        <p:blipFill rotWithShape="1">
          <a:blip r:embed="rId3">
            <a:alphaModFix/>
          </a:blip>
          <a:srcRect/>
          <a:stretch/>
        </p:blipFill>
        <p:spPr>
          <a:xfrm>
            <a:off x="2708057" y="1807818"/>
            <a:ext cx="3861171" cy="4813593"/>
          </a:xfrm>
          <a:prstGeom prst="rect">
            <a:avLst/>
          </a:prstGeom>
          <a:noFill/>
          <a:ln>
            <a:noFill/>
          </a:ln>
        </p:spPr>
      </p:pic>
      <p:sp>
        <p:nvSpPr>
          <p:cNvPr id="810" name="Google Shape;810;p74"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pic>
        <p:nvPicPr>
          <p:cNvPr id="816" name="Google Shape;816;p75" descr="dreamstime_xl_52052094.jpg"/>
          <p:cNvPicPr preferRelativeResize="0"/>
          <p:nvPr/>
        </p:nvPicPr>
        <p:blipFill rotWithShape="1">
          <a:blip r:embed="rId3">
            <a:alphaModFix/>
          </a:blip>
          <a:srcRect/>
          <a:stretch/>
        </p:blipFill>
        <p:spPr>
          <a:xfrm>
            <a:off x="1802045" y="849542"/>
            <a:ext cx="5305778" cy="5305778"/>
          </a:xfrm>
          <a:prstGeom prst="rect">
            <a:avLst/>
          </a:prstGeom>
          <a:noFill/>
          <a:ln>
            <a:noFill/>
          </a:ln>
        </p:spPr>
      </p:pic>
      <p:sp>
        <p:nvSpPr>
          <p:cNvPr id="817" name="Google Shape;817;p75"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gdd5e4fa64b_0_94"/>
          <p:cNvSpPr txBox="1">
            <a:spLocks noGrp="1"/>
          </p:cNvSpPr>
          <p:nvPr>
            <p:ph type="ctrTitle"/>
          </p:nvPr>
        </p:nvSpPr>
        <p:spPr>
          <a:xfrm>
            <a:off x="849600" y="187775"/>
            <a:ext cx="8038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Inner Planets</a:t>
            </a:r>
            <a:r>
              <a:rPr lang="en-US" sz="3400" b="1"/>
              <a:t>: </a:t>
            </a:r>
            <a:r>
              <a:rPr lang="en-US" sz="3400"/>
              <a:t>first four (closest) planets in our solar system</a:t>
            </a:r>
            <a:endParaRPr sz="3400" b="1"/>
          </a:p>
        </p:txBody>
      </p:sp>
      <p:pic>
        <p:nvPicPr>
          <p:cNvPr id="824" name="Google Shape;824;gdd5e4fa64b_0_94"/>
          <p:cNvPicPr preferRelativeResize="0"/>
          <p:nvPr/>
        </p:nvPicPr>
        <p:blipFill>
          <a:blip r:embed="rId3">
            <a:alphaModFix/>
          </a:blip>
          <a:stretch>
            <a:fillRect/>
          </a:stretch>
        </p:blipFill>
        <p:spPr>
          <a:xfrm>
            <a:off x="1291500" y="1948100"/>
            <a:ext cx="6561000" cy="3693025"/>
          </a:xfrm>
          <a:prstGeom prst="rect">
            <a:avLst/>
          </a:prstGeom>
          <a:noFill/>
          <a:ln>
            <a:noFill/>
          </a:ln>
        </p:spPr>
      </p:pic>
      <p:sp>
        <p:nvSpPr>
          <p:cNvPr id="825" name="Google Shape;825;gdd5e4fa64b_0_94"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9"/>
          <p:cNvSpPr txBox="1"/>
          <p:nvPr/>
        </p:nvSpPr>
        <p:spPr>
          <a:xfrm>
            <a:off x="2293074" y="735230"/>
            <a:ext cx="4557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174" name="Google Shape;174;p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5" name="Google Shape;175;p9"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gdd5e4fa64b_0_101"/>
          <p:cNvSpPr txBox="1">
            <a:spLocks noGrp="1"/>
          </p:cNvSpPr>
          <p:nvPr>
            <p:ph type="ctrTitle"/>
          </p:nvPr>
        </p:nvSpPr>
        <p:spPr>
          <a:xfrm>
            <a:off x="849600" y="187775"/>
            <a:ext cx="80382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Outer Planets</a:t>
            </a:r>
            <a:r>
              <a:rPr lang="en-US" sz="3400" b="1"/>
              <a:t>: </a:t>
            </a:r>
            <a:r>
              <a:rPr lang="en-US" sz="3400"/>
              <a:t>last four (farthest) planets in our solar system</a:t>
            </a:r>
            <a:endParaRPr sz="3400" b="1"/>
          </a:p>
        </p:txBody>
      </p:sp>
      <p:pic>
        <p:nvPicPr>
          <p:cNvPr id="832" name="Google Shape;832;gdd5e4fa64b_0_101"/>
          <p:cNvPicPr preferRelativeResize="0"/>
          <p:nvPr/>
        </p:nvPicPr>
        <p:blipFill>
          <a:blip r:embed="rId3">
            <a:alphaModFix/>
          </a:blip>
          <a:stretch>
            <a:fillRect/>
          </a:stretch>
        </p:blipFill>
        <p:spPr>
          <a:xfrm>
            <a:off x="423175" y="1944075"/>
            <a:ext cx="8297650" cy="3611775"/>
          </a:xfrm>
          <a:prstGeom prst="rect">
            <a:avLst/>
          </a:prstGeom>
          <a:noFill/>
          <a:ln>
            <a:noFill/>
          </a:ln>
        </p:spPr>
      </p:pic>
      <p:sp>
        <p:nvSpPr>
          <p:cNvPr id="833" name="Google Shape;833;gdd5e4fa64b_0_101" descr="Rewind"/>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sp>
        <p:nvSpPr>
          <p:cNvPr id="839" name="Google Shape;839;gb6872ac8b7_0_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40" name="Google Shape;840;gb6872ac8b7_0_8"/>
          <p:cNvSpPr txBox="1"/>
          <p:nvPr/>
        </p:nvSpPr>
        <p:spPr>
          <a:xfrm>
            <a:off x="2270926" y="900404"/>
            <a:ext cx="46020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The Solar System</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841" name="Google Shape;841;gb6872ac8b7_0_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42" name="Google Shape;842;gb6872ac8b7_0_8"/>
          <p:cNvSpPr txBox="1"/>
          <p:nvPr/>
        </p:nvSpPr>
        <p:spPr>
          <a:xfrm>
            <a:off x="411982" y="2350092"/>
            <a:ext cx="25524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our solar system and learn more about the different components. </a:t>
            </a:r>
            <a:endParaRPr sz="1400" b="0" i="0" u="none" strike="noStrike" cap="none">
              <a:solidFill>
                <a:srgbClr val="000000"/>
              </a:solidFill>
              <a:latin typeface="Arial"/>
              <a:ea typeface="Arial"/>
              <a:cs typeface="Arial"/>
              <a:sym typeface="Arial"/>
            </a:endParaRPr>
          </a:p>
        </p:txBody>
      </p:sp>
      <p:sp>
        <p:nvSpPr>
          <p:cNvPr id="843" name="Google Shape;843;gb6872ac8b7_0_8"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44" name="Google Shape;844;gb6872ac8b7_0_8"/>
          <p:cNvPicPr preferRelativeResize="0"/>
          <p:nvPr/>
        </p:nvPicPr>
        <p:blipFill rotWithShape="1">
          <a:blip r:embed="rId6">
            <a:alphaModFix/>
          </a:blip>
          <a:srcRect/>
          <a:stretch/>
        </p:blipFill>
        <p:spPr>
          <a:xfrm>
            <a:off x="2964264" y="2350092"/>
            <a:ext cx="5932085" cy="398085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b6872ac8b7_0_18"/>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51" name="Google Shape;851;gb6872ac8b7_0_18"/>
          <p:cNvSpPr txBox="1"/>
          <p:nvPr/>
        </p:nvSpPr>
        <p:spPr>
          <a:xfrm>
            <a:off x="1852650" y="946000"/>
            <a:ext cx="54387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Comparing Earth and Venus</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852" name="Google Shape;852;gb6872ac8b7_0_18"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53" name="Google Shape;853;gb6872ac8b7_0_18"/>
          <p:cNvSpPr txBox="1"/>
          <p:nvPr/>
        </p:nvSpPr>
        <p:spPr>
          <a:xfrm>
            <a:off x="411982" y="2350092"/>
            <a:ext cx="25524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a:t>
            </a:r>
            <a:r>
              <a:rPr lang="en-US" sz="1800" i="1">
                <a:solidFill>
                  <a:schemeClr val="dk1"/>
                </a:solidFill>
                <a:latin typeface="Calibri"/>
                <a:ea typeface="Calibri"/>
                <a:cs typeface="Calibri"/>
                <a:sym typeface="Calibri"/>
              </a:rPr>
              <a:t> compare two planets, Earth and Venus, in terms of their rotation and revolution around the sun.</a:t>
            </a:r>
            <a:endParaRPr sz="1400" b="0" i="0" u="none" strike="noStrike" cap="none">
              <a:solidFill>
                <a:srgbClr val="000000"/>
              </a:solidFill>
              <a:latin typeface="Arial"/>
              <a:ea typeface="Arial"/>
              <a:cs typeface="Arial"/>
              <a:sym typeface="Arial"/>
            </a:endParaRPr>
          </a:p>
        </p:txBody>
      </p:sp>
      <p:sp>
        <p:nvSpPr>
          <p:cNvPr id="854" name="Google Shape;854;gb6872ac8b7_0_18"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5" name="Google Shape;855;gb6872ac8b7_0_18"/>
          <p:cNvPicPr preferRelativeResize="0"/>
          <p:nvPr/>
        </p:nvPicPr>
        <p:blipFill>
          <a:blip r:embed="rId6">
            <a:alphaModFix/>
          </a:blip>
          <a:stretch>
            <a:fillRect/>
          </a:stretch>
        </p:blipFill>
        <p:spPr>
          <a:xfrm>
            <a:off x="3071182" y="2431550"/>
            <a:ext cx="5874817" cy="394910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gb6872ac8b7_0_30"/>
          <p:cNvSpPr txBox="1"/>
          <p:nvPr/>
        </p:nvSpPr>
        <p:spPr>
          <a:xfrm>
            <a:off x="1768509" y="111160"/>
            <a:ext cx="56070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862" name="Google Shape;862;gb6872ac8b7_0_30"/>
          <p:cNvSpPr txBox="1"/>
          <p:nvPr/>
        </p:nvSpPr>
        <p:spPr>
          <a:xfrm>
            <a:off x="518250" y="983125"/>
            <a:ext cx="8107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Planetary Size and Distance Comparison</a:t>
            </a:r>
            <a:endParaRPr sz="1400" b="0" i="0" u="none" strike="noStrike" cap="none">
              <a:solidFill>
                <a:srgbClr val="000000"/>
              </a:solidFill>
              <a:latin typeface="Arial"/>
              <a:ea typeface="Arial"/>
              <a:cs typeface="Arial"/>
              <a:sym typeface="Arial"/>
            </a:endParaRPr>
          </a:p>
        </p:txBody>
      </p:sp>
      <p:pic>
        <p:nvPicPr>
          <p:cNvPr id="863" name="Google Shape;863;gb6872ac8b7_0_30"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64" name="Google Shape;864;gb6872ac8b7_0_30"/>
          <p:cNvSpPr txBox="1"/>
          <p:nvPr/>
        </p:nvSpPr>
        <p:spPr>
          <a:xfrm>
            <a:off x="411982" y="2350092"/>
            <a:ext cx="2552400" cy="1477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u="none" strike="noStrike" cap="none">
                <a:solidFill>
                  <a:schemeClr val="dk1"/>
                </a:solidFill>
                <a:latin typeface="Calibri"/>
                <a:ea typeface="Calibri"/>
                <a:cs typeface="Calibri"/>
                <a:sym typeface="Calibri"/>
              </a:rPr>
              <a:t>Click the link above to</a:t>
            </a:r>
            <a:r>
              <a:rPr lang="en-US" sz="1800" i="1">
                <a:solidFill>
                  <a:schemeClr val="dk1"/>
                </a:solidFill>
                <a:latin typeface="Calibri"/>
                <a:ea typeface="Calibri"/>
                <a:cs typeface="Calibri"/>
                <a:sym typeface="Calibri"/>
              </a:rPr>
              <a:t> </a:t>
            </a:r>
            <a:r>
              <a:rPr lang="en-US" sz="1800" i="1">
                <a:solidFill>
                  <a:schemeClr val="dk1"/>
                </a:solidFill>
                <a:highlight>
                  <a:srgbClr val="FFFFFF"/>
                </a:highlight>
                <a:latin typeface="Calibri"/>
                <a:ea typeface="Calibri"/>
                <a:cs typeface="Calibri"/>
                <a:sym typeface="Calibri"/>
              </a:rPr>
              <a:t>investigate the relative size and distance of the planets in our solar system.</a:t>
            </a:r>
            <a:endParaRPr sz="1800" i="1" u="none" strike="noStrike" cap="none">
              <a:solidFill>
                <a:schemeClr val="dk1"/>
              </a:solidFill>
              <a:latin typeface="Calibri"/>
              <a:ea typeface="Calibri"/>
              <a:cs typeface="Calibri"/>
              <a:sym typeface="Calibri"/>
            </a:endParaRPr>
          </a:p>
        </p:txBody>
      </p:sp>
      <p:sp>
        <p:nvSpPr>
          <p:cNvPr id="865" name="Google Shape;865;gb6872ac8b7_0_30" descr="Laptop"/>
          <p:cNvSpPr/>
          <p:nvPr/>
        </p:nvSpPr>
        <p:spPr>
          <a:xfrm>
            <a:off x="44367" y="0"/>
            <a:ext cx="735300" cy="73530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6" name="Google Shape;866;gb6872ac8b7_0_30"/>
          <p:cNvPicPr preferRelativeResize="0"/>
          <p:nvPr/>
        </p:nvPicPr>
        <p:blipFill>
          <a:blip r:embed="rId6">
            <a:alphaModFix/>
          </a:blip>
          <a:stretch>
            <a:fillRect/>
          </a:stretch>
        </p:blipFill>
        <p:spPr>
          <a:xfrm>
            <a:off x="2964382" y="2289275"/>
            <a:ext cx="5822046" cy="43694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gcc792d3707_1_69" descr="Lightbulb and gear"/>
          <p:cNvSpPr/>
          <p:nvPr/>
        </p:nvSpPr>
        <p:spPr>
          <a:xfrm>
            <a:off x="0" y="83361"/>
            <a:ext cx="722700" cy="7227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3" name="Google Shape;873;gcc792d3707_1_69"/>
          <p:cNvPicPr preferRelativeResize="0"/>
          <p:nvPr/>
        </p:nvPicPr>
        <p:blipFill rotWithShape="1">
          <a:blip r:embed="rId4">
            <a:alphaModFix/>
          </a:blip>
          <a:srcRect/>
          <a:stretch/>
        </p:blipFill>
        <p:spPr>
          <a:xfrm>
            <a:off x="1320800" y="1992086"/>
            <a:ext cx="6502400" cy="3657600"/>
          </a:xfrm>
          <a:prstGeom prst="rect">
            <a:avLst/>
          </a:prstGeom>
          <a:noFill/>
          <a:ln>
            <a:noFill/>
          </a:ln>
        </p:spPr>
      </p:pic>
      <p:sp>
        <p:nvSpPr>
          <p:cNvPr id="874" name="Google Shape;874;gcc792d3707_1_69"/>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pic>
        <p:nvPicPr>
          <p:cNvPr id="880" name="Google Shape;880;p77"/>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grpSp>
        <p:nvGrpSpPr>
          <p:cNvPr id="895" name="Google Shape;895;p79"/>
          <p:cNvGrpSpPr/>
          <p:nvPr/>
        </p:nvGrpSpPr>
        <p:grpSpPr>
          <a:xfrm>
            <a:off x="1505008" y="297180"/>
            <a:ext cx="5828913" cy="6262953"/>
            <a:chOff x="814636" y="0"/>
            <a:chExt cx="5828913" cy="6262953"/>
          </a:xfrm>
        </p:grpSpPr>
        <p:sp>
          <p:nvSpPr>
            <p:cNvPr id="896" name="Google Shape;896;p79"/>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p79"/>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898" name="Google Shape;898;p79"/>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9" name="Google Shape;899;p79"/>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0" name="Google Shape;900;p79"/>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01" name="Google Shape;901;p79"/>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2" name="Google Shape;902;p79"/>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3" name="Google Shape;903;p79"/>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04" name="Google Shape;904;p79"/>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5" name="Google Shape;905;p79"/>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6" name="Google Shape;906;p79"/>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907" name="Google Shape;907;p79"/>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8" name="Google Shape;908;p79"/>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09" name="Google Shape;909;p79"/>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910" name="Google Shape;910;p79"/>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1" name="Google Shape;911;p79"/>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2" name="Google Shape;912;p79"/>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913" name="Google Shape;913;p79"/>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14" name="Google Shape;914;p79"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915" name="Google Shape;915;p79"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916" name="Google Shape;916;p79"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917" name="Google Shape;917;p79"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918" name="Google Shape;918;p7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9" name="Google Shape;919;p7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80"/>
          <p:cNvSpPr txBox="1"/>
          <p:nvPr/>
        </p:nvSpPr>
        <p:spPr>
          <a:xfrm>
            <a:off x="1295400" y="381000"/>
            <a:ext cx="6629400"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Moons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6" name="Google Shape;926;p80"/>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7" name="Google Shape;927;p80"/>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928" name="Google Shape;928;p80" descr="dreamstime_xl_17597145.jpg"/>
          <p:cNvPicPr preferRelativeResize="0"/>
          <p:nvPr/>
        </p:nvPicPr>
        <p:blipFill rotWithShape="1">
          <a:blip r:embed="rId3">
            <a:alphaModFix/>
          </a:blip>
          <a:srcRect/>
          <a:stretch/>
        </p:blipFill>
        <p:spPr>
          <a:xfrm>
            <a:off x="1926772" y="1787849"/>
            <a:ext cx="5402086" cy="4567617"/>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81"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5" name="Google Shape;935;p81"/>
          <p:cNvPicPr preferRelativeResize="0"/>
          <p:nvPr/>
        </p:nvPicPr>
        <p:blipFill rotWithShape="1">
          <a:blip r:embed="rId4">
            <a:alphaModFix/>
          </a:blip>
          <a:srcRect/>
          <a:stretch/>
        </p:blipFill>
        <p:spPr>
          <a:xfrm>
            <a:off x="1320800" y="2024743"/>
            <a:ext cx="6502400" cy="3657600"/>
          </a:xfrm>
          <a:prstGeom prst="rect">
            <a:avLst/>
          </a:prstGeom>
          <a:noFill/>
          <a:ln>
            <a:noFill/>
          </a:ln>
        </p:spPr>
      </p:pic>
      <p:sp>
        <p:nvSpPr>
          <p:cNvPr id="936" name="Google Shape;936;p81"/>
          <p:cNvSpPr txBox="1"/>
          <p:nvPr/>
        </p:nvSpPr>
        <p:spPr>
          <a:xfrm>
            <a:off x="722555" y="444638"/>
            <a:ext cx="82095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a:t>
            </a:r>
            <a:r>
              <a:rPr lang="en-US" sz="3000" b="0" i="0" u="none" strike="noStrike" cap="none">
                <a:solidFill>
                  <a:schemeClr val="dk1"/>
                </a:solidFill>
                <a:latin typeface="Calibri"/>
                <a:ea typeface="Calibri"/>
                <a:cs typeface="Calibri"/>
                <a:sym typeface="Calibri"/>
              </a:rPr>
              <a:t> What are the characteristics of the universe and a solar system?</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8108</Words>
  <Application>Microsoft Office PowerPoint</Application>
  <PresentationFormat>On-screen Show (4:3)</PresentationFormat>
  <Paragraphs>1018</Paragraphs>
  <Slides>263</Slides>
  <Notes>263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263</vt:i4>
      </vt:variant>
    </vt:vector>
  </HeadingPairs>
  <TitlesOfParts>
    <vt:vector size="26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PowerPoint Presentation</vt:lpstr>
      <vt:lpstr>PowerPoint Presentation</vt:lpstr>
      <vt:lpstr>PowerPoint Presentation</vt:lpstr>
      <vt:lpstr>PowerPoint Presentation</vt:lpstr>
      <vt:lpstr>PowerPoint Presentation</vt:lpstr>
      <vt:lpstr>Planet: a body or object in space that revolves around a star and has a spherical shape</vt:lpstr>
      <vt:lpstr>PowerPoint Presentation</vt:lpstr>
      <vt:lpstr>PowerPoint Presentation</vt:lpstr>
      <vt:lpstr>PowerPoint Presentation</vt:lpstr>
      <vt:lpstr>PowerPoint Presentation</vt:lpstr>
      <vt:lpstr>Inner Planets: first four (closest) planets in our solar system</vt:lpstr>
      <vt:lpstr>PowerPoint Presentation</vt:lpstr>
      <vt:lpstr>Outer Planets: last four (farthest) planets in our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Planet: a body or object in space that revolves around a star</vt:lpstr>
      <vt:lpstr>PowerPoint Presentation</vt:lpstr>
      <vt:lpstr>Inner Planets: first four (closest) planets in our solar system</vt:lpstr>
      <vt:lpstr>Outer Planets: last four (farthest) planets in our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Planet: a body or object in space that revolves around a star and has a spherical shape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True/False: Each planet has a different number of moons.</vt:lpstr>
      <vt:lpstr>True/False: Each planet has a different number of moons.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True/False:All planets have only one moon. </vt:lpstr>
      <vt:lpstr>True/False:All planets have only one moon.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Planet: a body or object in space that revolves around a star and has a spherical shape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Planet: a body or object in space that revolves around a star and has a spherical shape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Solar System: the sun with all the planets and other bodies that revolve around it</vt:lpstr>
      <vt:lpstr>Planet: a body or object in space that revolves around a star and has a spherical shape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1</cp:revision>
  <dcterms:created xsi:type="dcterms:W3CDTF">2020-11-12T13:41:17Z</dcterms:created>
  <dcterms:modified xsi:type="dcterms:W3CDTF">2021-08-03T17:28:21Z</dcterms:modified>
</cp:coreProperties>
</file>