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8"/>
  </p:notesMasterIdLst>
  <p:sldIdLst>
    <p:sldId id="256" r:id="rId2"/>
    <p:sldId id="257" r:id="rId3"/>
    <p:sldId id="258" r:id="rId4"/>
    <p:sldId id="516" r:id="rId5"/>
    <p:sldId id="260" r:id="rId6"/>
    <p:sldId id="547" r:id="rId7"/>
    <p:sldId id="548" r:id="rId8"/>
    <p:sldId id="517" r:id="rId9"/>
    <p:sldId id="518" r:id="rId10"/>
    <p:sldId id="545" r:id="rId11"/>
    <p:sldId id="546" r:id="rId12"/>
    <p:sldId id="261" r:id="rId13"/>
    <p:sldId id="549" r:id="rId14"/>
    <p:sldId id="262" r:id="rId15"/>
    <p:sldId id="550" r:id="rId16"/>
    <p:sldId id="551" r:id="rId17"/>
    <p:sldId id="522" r:id="rId18"/>
    <p:sldId id="524" r:id="rId19"/>
    <p:sldId id="552" r:id="rId20"/>
    <p:sldId id="553" r:id="rId21"/>
    <p:sldId id="554" r:id="rId22"/>
    <p:sldId id="555" r:id="rId23"/>
    <p:sldId id="264" r:id="rId24"/>
    <p:sldId id="265" r:id="rId25"/>
    <p:sldId id="266" r:id="rId26"/>
    <p:sldId id="267" r:id="rId27"/>
    <p:sldId id="268" r:id="rId28"/>
    <p:sldId id="269" r:id="rId29"/>
    <p:sldId id="559" r:id="rId30"/>
    <p:sldId id="560" r:id="rId31"/>
    <p:sldId id="561" r:id="rId32"/>
    <p:sldId id="562" r:id="rId33"/>
    <p:sldId id="270" r:id="rId34"/>
    <p:sldId id="565" r:id="rId35"/>
    <p:sldId id="566" r:id="rId36"/>
    <p:sldId id="570" r:id="rId37"/>
    <p:sldId id="272" r:id="rId38"/>
    <p:sldId id="273" r:id="rId39"/>
    <p:sldId id="563" r:id="rId40"/>
    <p:sldId id="274" r:id="rId41"/>
    <p:sldId id="275" r:id="rId42"/>
    <p:sldId id="564" r:id="rId43"/>
    <p:sldId id="276" r:id="rId44"/>
    <p:sldId id="277" r:id="rId45"/>
    <p:sldId id="278" r:id="rId46"/>
    <p:sldId id="557" r:id="rId47"/>
    <p:sldId id="280" r:id="rId48"/>
    <p:sldId id="281" r:id="rId49"/>
    <p:sldId id="282" r:id="rId50"/>
    <p:sldId id="571" r:id="rId51"/>
    <p:sldId id="284" r:id="rId52"/>
    <p:sldId id="285" r:id="rId53"/>
    <p:sldId id="572" r:id="rId54"/>
    <p:sldId id="573" r:id="rId55"/>
    <p:sldId id="288" r:id="rId56"/>
    <p:sldId id="574" r:id="rId57"/>
    <p:sldId id="575" r:id="rId58"/>
    <p:sldId id="291" r:id="rId59"/>
    <p:sldId id="576" r:id="rId60"/>
    <p:sldId id="577" r:id="rId61"/>
    <p:sldId id="294" r:id="rId62"/>
    <p:sldId id="558" r:id="rId63"/>
    <p:sldId id="556" r:id="rId64"/>
    <p:sldId id="298" r:id="rId65"/>
    <p:sldId id="299" r:id="rId66"/>
    <p:sldId id="300" r:id="rId67"/>
  </p:sldIdLst>
  <p:sldSz cx="9144000" cy="6858000" type="screen4x3"/>
  <p:notesSz cx="6858000" cy="9144000"/>
  <p:embeddedFontLst>
    <p:embeddedFont>
      <p:font typeface="Meiryo" panose="020B0604030504040204" pitchFamily="34" charset="-128"/>
      <p:regular r:id="rId69"/>
      <p:bold r:id="rId70"/>
      <p:italic r:id="rId71"/>
      <p:boldItalic r:id="rId72"/>
    </p:embeddedFont>
    <p:embeddedFont>
      <p:font typeface="Helvetica Neue Light" panose="02000403000000020004" pitchFamily="2" charset="0"/>
      <p:regular r:id=""/>
      <p:bold r:id=""/>
      <p:italic r:id=""/>
      <p:boldItalic r:id=""/>
    </p:embeddedFont>
    <p:embeddedFont>
      <p:font typeface="Montserrat" pitchFamily="2" charset="77"/>
      <p:regular r:id="rId73"/>
      <p:bold r:id="rId74"/>
      <p:italic r:id="rId75"/>
      <p:boldItalic r:id="rId76"/>
    </p:embeddedFont>
    <p:embeddedFont>
      <p:font typeface="Poppins" pitchFamily="2" charset="77"/>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gkIxMcQ2w4E51DsiyxnLBE7UI6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4"/>
    <p:restoredTop sz="75589"/>
  </p:normalViewPr>
  <p:slideViewPr>
    <p:cSldViewPr snapToGrid="0">
      <p:cViewPr varScale="1">
        <p:scale>
          <a:sx n="75" d="100"/>
          <a:sy n="75" d="100"/>
        </p:scale>
        <p:origin x="2152"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ocean is a giant body of saltwater.</a:t>
            </a:r>
            <a:endParaRPr/>
          </a:p>
          <a:p>
            <a:pPr marL="0" lvl="0" indent="0" algn="l" rtl="0">
              <a:lnSpc>
                <a:spcPct val="100000"/>
              </a:lnSpc>
              <a:spcBef>
                <a:spcPts val="0"/>
              </a:spcBef>
              <a:spcAft>
                <a:spcPts val="0"/>
              </a:spcAft>
              <a:buSzPts val="1400"/>
              <a:buNone/>
            </a:pPr>
            <a:endParaRPr/>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f0ceff0c26_1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f0ceff0c26_1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Wind: Moving air, especially a natural flow of air parallel to or along the ground.</a:t>
            </a:r>
            <a:endParaRPr/>
          </a:p>
        </p:txBody>
      </p:sp>
      <p:sp>
        <p:nvSpPr>
          <p:cNvPr id="180" name="Google Shape;180;g1f0ceff0c26_1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a5a1442303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2a5a1442303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dirty="0">
                <a:solidFill>
                  <a:srgbClr val="0D0D0D"/>
                </a:solidFill>
                <a:effectLst/>
                <a:latin typeface="Söhne"/>
              </a:rPr>
              <a:t>Moon:</a:t>
            </a:r>
            <a:r>
              <a:rPr lang="en-US" b="0" i="0" dirty="0">
                <a:solidFill>
                  <a:srgbClr val="0D0D0D"/>
                </a:solidFill>
                <a:effectLst/>
                <a:latin typeface="Söhne"/>
              </a:rPr>
              <a:t> Earth's natural satellite, that orbits around the Earth</a:t>
            </a:r>
            <a:r>
              <a:rPr lang="en-US" b="0" i="0" dirty="0">
                <a:solidFill>
                  <a:schemeClr val="dk1"/>
                </a:solidFill>
                <a:effectLst/>
                <a:latin typeface="Calibri"/>
              </a:rPr>
              <a:t>. H</a:t>
            </a:r>
            <a:r>
              <a:rPr lang="en-US" b="0" i="0" dirty="0">
                <a:solidFill>
                  <a:srgbClr val="0D0D0D"/>
                </a:solidFill>
                <a:effectLst/>
                <a:latin typeface="Söhne"/>
              </a:rPr>
              <a:t>as a key impact on tides.</a:t>
            </a:r>
            <a:endParaRPr lang="en-US" dirty="0"/>
          </a:p>
          <a:p>
            <a:pPr marL="0" lvl="0" indent="0" algn="l" rtl="0">
              <a:lnSpc>
                <a:spcPct val="100000"/>
              </a:lnSpc>
              <a:spcBef>
                <a:spcPts val="0"/>
              </a:spcBef>
              <a:spcAft>
                <a:spcPts val="0"/>
              </a:spcAft>
              <a:buSzPts val="1400"/>
              <a:buNone/>
            </a:pPr>
            <a:endParaRPr dirty="0"/>
          </a:p>
        </p:txBody>
      </p:sp>
      <p:sp>
        <p:nvSpPr>
          <p:cNvPr id="150" name="Google Shape;150;g2a5a1442303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dirty="0">
                <a:solidFill>
                  <a:srgbClr val="0D0D0D"/>
                </a:solidFill>
                <a:effectLst/>
                <a:latin typeface="Söhne"/>
              </a:rPr>
              <a:t>Gravity:</a:t>
            </a:r>
            <a:r>
              <a:rPr lang="en-US" b="0" i="0" dirty="0">
                <a:solidFill>
                  <a:srgbClr val="0D0D0D"/>
                </a:solidFill>
                <a:effectLst/>
                <a:latin typeface="Söhne"/>
              </a:rPr>
              <a:t> The force that pulls objects toward each other; Earth's gravity affects the movement of ocean water.</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808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56" name="Google Shape;15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a5a1442303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2a5a1442303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Water: The substance that covers most of the Earth's surface, found in ______</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r>
              <a:rPr lang="en-US" b="1"/>
              <a:t>c. oceans, rives, lakes, and streams</a:t>
            </a:r>
            <a:endParaRPr b="1"/>
          </a:p>
        </p:txBody>
      </p:sp>
      <p:sp>
        <p:nvSpPr>
          <p:cNvPr id="194" name="Google Shape;194;g2a5a1442303_0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f0ceff0c26_1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f0ceff0c26_1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Water: The substance that covers most of the Earth's surface, found in </a:t>
            </a:r>
            <a:r>
              <a:rPr lang="en-US" b="1"/>
              <a:t>c. oceans, rives, lakes, and streams</a:t>
            </a:r>
            <a:endParaRPr b="1"/>
          </a:p>
        </p:txBody>
      </p:sp>
      <p:sp>
        <p:nvSpPr>
          <p:cNvPr id="203" name="Google Shape;203;g1f0ceff0c26_1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True/False: An </a:t>
            </a:r>
            <a:r>
              <a:rPr lang="en-US" b="1" dirty="0"/>
              <a:t>ecosystem</a:t>
            </a:r>
            <a:r>
              <a:rPr lang="en-US" dirty="0"/>
              <a:t> is the area where living and nonliving things interact.</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[True]</a:t>
            </a:r>
            <a:endParaRPr b="0" dirty="0"/>
          </a:p>
          <a:p>
            <a:pPr marL="0" lvl="0" indent="0" algn="l" rtl="0">
              <a:lnSpc>
                <a:spcPct val="100000"/>
              </a:lnSpc>
              <a:spcBef>
                <a:spcPts val="0"/>
              </a:spcBef>
              <a:spcAft>
                <a:spcPts val="0"/>
              </a:spcAft>
              <a:buSzPts val="1400"/>
              <a:buNone/>
            </a:pPr>
            <a:endParaRPr dirty="0"/>
          </a:p>
        </p:txBody>
      </p:sp>
      <p:sp>
        <p:nvSpPr>
          <p:cNvPr id="252" name="Google Shape;25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728631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True: An </a:t>
            </a:r>
            <a:r>
              <a:rPr lang="en-US" b="1" dirty="0"/>
              <a:t>ecosystem</a:t>
            </a:r>
            <a:r>
              <a:rPr lang="en-US" dirty="0"/>
              <a:t> is the area where living and nonliving things interact.</a:t>
            </a:r>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lnSpc>
                <a:spcPct val="100000"/>
              </a:lnSpc>
              <a:spcBef>
                <a:spcPts val="0"/>
              </a:spcBef>
              <a:spcAft>
                <a:spcPts val="0"/>
              </a:spcAft>
              <a:buSzPts val="1400"/>
              <a:buNone/>
            </a:pPr>
            <a:endParaRPr dirty="0"/>
          </a:p>
        </p:txBody>
      </p:sp>
      <p:sp>
        <p:nvSpPr>
          <p:cNvPr id="252" name="Google Shape;25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448699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f0ceff0c26_1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1f0ceff0c26_1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What is the top layer or outermost part of something?</a:t>
            </a: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r>
              <a:rPr lang="en-US" b="1"/>
              <a:t>the surface</a:t>
            </a:r>
            <a:endParaRPr b="1"/>
          </a:p>
        </p:txBody>
      </p:sp>
      <p:sp>
        <p:nvSpPr>
          <p:cNvPr id="212" name="Google Shape;212;g1f0ceff0c26_1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Tide</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f0ceff0c26_1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1f0ceff0c26_1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What is the top layer or outermost part of something? </a:t>
            </a:r>
            <a:r>
              <a:rPr lang="en-US" b="1"/>
              <a:t>The surface</a:t>
            </a:r>
            <a:endParaRPr b="1"/>
          </a:p>
        </p:txBody>
      </p:sp>
      <p:sp>
        <p:nvSpPr>
          <p:cNvPr id="220" name="Google Shape;220;g1f0ceff0c26_1_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f0ceff0c26_1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f0ceff0c26_1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act or process of moving or being moved:</a:t>
            </a:r>
            <a:endParaRPr/>
          </a:p>
          <a:p>
            <a:pPr marL="0" lvl="0" indent="0" algn="l" rtl="0">
              <a:spcBef>
                <a:spcPts val="0"/>
              </a:spcBef>
              <a:spcAft>
                <a:spcPts val="0"/>
              </a:spcAft>
              <a:buNone/>
            </a:pPr>
            <a:endParaRPr/>
          </a:p>
          <a:p>
            <a:pPr marL="457200" lvl="0" indent="-317500" algn="l" rtl="0">
              <a:spcBef>
                <a:spcPts val="0"/>
              </a:spcBef>
              <a:spcAft>
                <a:spcPts val="0"/>
              </a:spcAft>
              <a:buSzPts val="1400"/>
              <a:buAutoNum type="alphaLcPeriod"/>
            </a:pPr>
            <a:r>
              <a:rPr lang="en-US" b="1"/>
              <a:t>motion</a:t>
            </a:r>
            <a:endParaRPr b="1"/>
          </a:p>
        </p:txBody>
      </p:sp>
      <p:sp>
        <p:nvSpPr>
          <p:cNvPr id="229" name="Google Shape;229;g1f0ceff0c26_1_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f0ceff0c26_1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f0ceff0c26_1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act or process of moving or being moved: </a:t>
            </a:r>
            <a:r>
              <a:rPr lang="en-US" b="1"/>
              <a:t>a. motion</a:t>
            </a:r>
            <a:endParaRPr b="1"/>
          </a:p>
        </p:txBody>
      </p:sp>
      <p:sp>
        <p:nvSpPr>
          <p:cNvPr id="238" name="Google Shape;238;g1f0ceff0c26_1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tide</a:t>
            </a:r>
            <a:r>
              <a:rPr lang="en-US"/>
              <a:t>.</a:t>
            </a:r>
            <a:endParaRPr/>
          </a:p>
        </p:txBody>
      </p:sp>
      <p:sp>
        <p:nvSpPr>
          <p:cNvPr id="168" name="Google Shape;16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solidFill>
                  <a:srgbClr val="374151"/>
                </a:solidFill>
                <a:highlight>
                  <a:srgbClr val="FFFFFF"/>
                </a:highlight>
                <a:latin typeface="Arial"/>
                <a:ea typeface="Arial"/>
                <a:cs typeface="Arial"/>
                <a:sym typeface="Arial"/>
              </a:rPr>
              <a:t>A </a:t>
            </a:r>
            <a:r>
              <a:rPr lang="en-US" sz="1000" b="1" dirty="0">
                <a:solidFill>
                  <a:srgbClr val="374151"/>
                </a:solidFill>
                <a:highlight>
                  <a:srgbClr val="FFFFFF"/>
                </a:highlight>
                <a:latin typeface="Arial"/>
                <a:ea typeface="Arial"/>
                <a:cs typeface="Arial"/>
                <a:sym typeface="Arial"/>
              </a:rPr>
              <a:t>tide</a:t>
            </a:r>
            <a:r>
              <a:rPr lang="en-US" sz="1000" dirty="0">
                <a:solidFill>
                  <a:srgbClr val="374151"/>
                </a:solidFill>
                <a:highlight>
                  <a:srgbClr val="FFFFFF"/>
                </a:highlight>
                <a:latin typeface="Arial"/>
                <a:ea typeface="Arial"/>
                <a:cs typeface="Arial"/>
                <a:sym typeface="Arial"/>
              </a:rPr>
              <a:t> is the regular rising and falling of the sea level caused by the moon and the sun's gravitational pull</a:t>
            </a:r>
            <a:endParaRPr b="1" dirty="0"/>
          </a:p>
        </p:txBody>
      </p:sp>
      <p:sp>
        <p:nvSpPr>
          <p:cNvPr id="176" name="Google Shape;17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85" name="Google Shape;18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rgbClr val="374151"/>
                </a:solidFill>
                <a:highlight>
                  <a:srgbClr val="FFFFFF"/>
                </a:highlight>
                <a:latin typeface="Arial"/>
                <a:ea typeface="Arial"/>
                <a:cs typeface="Arial"/>
                <a:sym typeface="Arial"/>
              </a:rPr>
              <a:t>A </a:t>
            </a:r>
            <a:r>
              <a:rPr lang="en-US" sz="1200" b="1" dirty="0">
                <a:solidFill>
                  <a:srgbClr val="374151"/>
                </a:solidFill>
                <a:highlight>
                  <a:srgbClr val="FFFFFF"/>
                </a:highlight>
                <a:latin typeface="Arial"/>
                <a:ea typeface="Arial"/>
                <a:cs typeface="Arial"/>
                <a:sym typeface="Arial"/>
              </a:rPr>
              <a:t>tide</a:t>
            </a:r>
            <a:r>
              <a:rPr lang="en-US" sz="1200" dirty="0">
                <a:solidFill>
                  <a:srgbClr val="374151"/>
                </a:solidFill>
                <a:highlight>
                  <a:srgbClr val="FFFFFF"/>
                </a:highlight>
                <a:latin typeface="Arial"/>
                <a:ea typeface="Arial"/>
                <a:cs typeface="Arial"/>
                <a:sym typeface="Arial"/>
              </a:rPr>
              <a:t> is the regular rising and falling of the sea level caused by the moon and the sun's gravitational pull</a:t>
            </a:r>
            <a:endParaRPr lang="en-US" b="1" dirty="0"/>
          </a:p>
          <a:p>
            <a:pPr marL="0" lvl="0" indent="0" algn="l" rtl="0">
              <a:lnSpc>
                <a:spcPct val="100000"/>
              </a:lnSpc>
              <a:spcBef>
                <a:spcPts val="0"/>
              </a:spcBef>
              <a:spcAft>
                <a:spcPts val="0"/>
              </a:spcAft>
              <a:buSzPts val="1400"/>
              <a:buNone/>
            </a:pPr>
            <a:endParaRPr b="0" dirty="0"/>
          </a:p>
        </p:txBody>
      </p:sp>
      <p:sp>
        <p:nvSpPr>
          <p:cNvPr id="191" name="Google Shape;191;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98" name="Google Shape;19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Tides are the regular rising and falling of the sea level. These movements are caused by the gravitational pull of two objects in the sky: the Moon and the Sun.</a:t>
            </a:r>
          </a:p>
          <a:p>
            <a:pPr marL="0" lvl="0" indent="0" algn="l" rtl="0">
              <a:lnSpc>
                <a:spcPct val="100000"/>
              </a:lnSpc>
              <a:spcBef>
                <a:spcPts val="0"/>
              </a:spcBef>
              <a:spcAft>
                <a:spcPts val="0"/>
              </a:spcAft>
              <a:buSzPts val="1100"/>
              <a:buNone/>
            </a:pPr>
            <a:endParaRPr dirty="0"/>
          </a:p>
        </p:txBody>
      </p:sp>
      <p:sp>
        <p:nvSpPr>
          <p:cNvPr id="205" name="Google Shape;205;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High Tide:</a:t>
            </a:r>
            <a:r>
              <a:rPr lang="en-US" sz="1200" b="0" i="0" kern="1200" dirty="0">
                <a:solidFill>
                  <a:schemeClr val="tx1"/>
                </a:solidFill>
                <a:effectLst/>
                <a:latin typeface="Calibri" panose="020F0502020204030204" pitchFamily="34" charset="0"/>
                <a:ea typeface="+mn-ea"/>
                <a:cs typeface="Calibri" panose="020F0502020204030204" pitchFamily="34" charset="0"/>
              </a:rPr>
              <a:t> When the Moon is directly above a location on Earth, its gravitational pull causes the water on that side to bulge, creating a high tide.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1809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i="0" dirty="0">
                <a:solidFill>
                  <a:srgbClr val="000000"/>
                </a:solidFill>
                <a:effectLst/>
                <a:latin typeface="Calibri" panose="020F0502020204030204" pitchFamily="34" charset="0"/>
                <a:cs typeface="Calibri" panose="020F0502020204030204" pitchFamily="34" charset="0"/>
              </a:rPr>
              <a:t>How do the daily changes in ocean tides not only shape the coastal environment but also affect the activities of marine life and impact our daily lives on land?</a:t>
            </a:r>
            <a:endParaRPr lang="en-US" b="1" dirty="0"/>
          </a:p>
          <a:p>
            <a:pPr marL="0" lvl="0" indent="0" algn="l" rtl="0">
              <a:lnSpc>
                <a:spcPct val="100000"/>
              </a:lnSpc>
              <a:spcBef>
                <a:spcPts val="0"/>
              </a:spcBef>
              <a:spcAft>
                <a:spcPts val="0"/>
              </a:spcAft>
              <a:buSzPts val="1400"/>
              <a:buNone/>
            </a:pPr>
            <a:r>
              <a:rPr lang="en-US" dirty="0"/>
              <a:t> </a:t>
            </a: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31" name="Google Shape;131;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Low Tide:</a:t>
            </a:r>
            <a:r>
              <a:rPr lang="en-US" sz="1200" b="0" i="0" kern="1200" dirty="0">
                <a:solidFill>
                  <a:schemeClr val="tx1"/>
                </a:solidFill>
                <a:effectLst/>
                <a:latin typeface="Calibri" panose="020F0502020204030204" pitchFamily="34" charset="0"/>
                <a:ea typeface="+mn-ea"/>
                <a:cs typeface="Calibri" panose="020F0502020204030204" pitchFamily="34" charset="0"/>
              </a:rPr>
              <a:t> When the Moon is in a different spot, it creates a low tide, where the water seems to retreat, revealing more of the shore.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5091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i="0" kern="1200" dirty="0">
                <a:solidFill>
                  <a:schemeClr val="bg1"/>
                </a:solidFill>
                <a:effectLst/>
                <a:latin typeface="Calibri" panose="020F0502020204030204" pitchFamily="34" charset="0"/>
                <a:ea typeface="+mn-ea"/>
                <a:cs typeface="Calibri" panose="020F0502020204030204" pitchFamily="34" charset="0"/>
              </a:rPr>
              <a:t>Sun's Influence:</a:t>
            </a:r>
            <a:r>
              <a:rPr lang="en-US" sz="1200" b="0" i="0" kern="1200" dirty="0">
                <a:solidFill>
                  <a:schemeClr val="bg1"/>
                </a:solidFill>
                <a:effectLst/>
                <a:latin typeface="Calibri" panose="020F0502020204030204" pitchFamily="34" charset="0"/>
                <a:ea typeface="+mn-ea"/>
                <a:cs typeface="Calibri" panose="020F0502020204030204" pitchFamily="34" charset="0"/>
              </a:rPr>
              <a:t> The Sun also affects tides. When the Sun and the Moon are aligned, their combined gravitational pull creates extra high tides called spring tides. When they are at right angles, we get neap tides, which are lower.</a:t>
            </a:r>
          </a:p>
          <a:p>
            <a:pPr marL="0" lvl="0" indent="0" algn="l" rtl="0">
              <a:lnSpc>
                <a:spcPct val="100000"/>
              </a:lnSpc>
              <a:spcBef>
                <a:spcPts val="0"/>
              </a:spcBef>
              <a:spcAft>
                <a:spcPts val="0"/>
              </a:spcAft>
              <a:buSzPts val="1100"/>
              <a:buNone/>
            </a:pPr>
            <a:endParaRPr lang="en-US" dirty="0"/>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9501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algn="l" fontAlgn="auto">
              <a:lnSpc>
                <a:spcPct val="90000"/>
              </a:lnSpc>
              <a:spcBef>
                <a:spcPts val="0"/>
              </a:spcBef>
              <a:spcAft>
                <a:spcPts val="600"/>
              </a:spcAft>
              <a:buClr>
                <a:srgbClr val="000000"/>
              </a:buClr>
              <a:buSzPts val="1400"/>
              <a:tabLst/>
              <a:defRPr/>
            </a:pPr>
            <a:r>
              <a:rPr lang="en-US" sz="1200" b="0" i="0" kern="1200" dirty="0">
                <a:solidFill>
                  <a:schemeClr val="bg1"/>
                </a:solidFill>
                <a:effectLst/>
                <a:latin typeface="Calibri" panose="020F0502020204030204" pitchFamily="34" charset="0"/>
                <a:ea typeface="+mn-ea"/>
                <a:cs typeface="Calibri" panose="020F0502020204030204" pitchFamily="34" charset="0"/>
              </a:rPr>
              <a:t>Understanding tides helps us predict when the water will be higher or lower along the coast.</a:t>
            </a:r>
          </a:p>
          <a:p>
            <a:pPr marL="228600" marR="0" lvl="0" algn="l" fontAlgn="auto">
              <a:lnSpc>
                <a:spcPct val="90000"/>
              </a:lnSpc>
              <a:spcBef>
                <a:spcPts val="0"/>
              </a:spcBef>
              <a:spcAft>
                <a:spcPts val="600"/>
              </a:spcAft>
              <a:buClr>
                <a:srgbClr val="000000"/>
              </a:buClr>
              <a:buSzPts val="1400"/>
              <a:tabLst/>
              <a:defRPr/>
            </a:pPr>
            <a:r>
              <a:rPr lang="en-US" sz="1200" b="0" i="0" kern="1200" dirty="0">
                <a:solidFill>
                  <a:schemeClr val="bg1"/>
                </a:solidFill>
                <a:effectLst/>
                <a:latin typeface="Calibri" panose="020F0502020204030204" pitchFamily="34" charset="0"/>
                <a:ea typeface="+mn-ea"/>
                <a:cs typeface="Calibri" panose="020F0502020204030204" pitchFamily="34" charset="0"/>
              </a:rPr>
              <a:t>High tides can flood certain areas, while low tides expose tide pools and marine life.</a:t>
            </a:r>
          </a:p>
          <a:p>
            <a:pPr marL="228600" marR="0" lvl="0" algn="l" fontAlgn="auto">
              <a:lnSpc>
                <a:spcPct val="90000"/>
              </a:lnSpc>
              <a:spcBef>
                <a:spcPts val="0"/>
              </a:spcBef>
              <a:spcAft>
                <a:spcPts val="600"/>
              </a:spcAft>
              <a:buClr>
                <a:srgbClr val="000000"/>
              </a:buClr>
              <a:buSzPts val="1400"/>
              <a:tabLst/>
              <a:defRPr/>
            </a:pPr>
            <a:r>
              <a:rPr lang="en-US" sz="1200" b="0" i="0" kern="1200" dirty="0">
                <a:solidFill>
                  <a:schemeClr val="bg1"/>
                </a:solidFill>
                <a:effectLst/>
                <a:latin typeface="Calibri" panose="020F0502020204030204" pitchFamily="34" charset="0"/>
                <a:ea typeface="+mn-ea"/>
                <a:cs typeface="Calibri" panose="020F0502020204030204" pitchFamily="34" charset="0"/>
              </a:rPr>
              <a:t>It’s a regular pattern influenced by the gravitational forces between the Earth, Moon, and Sun.</a:t>
            </a:r>
          </a:p>
          <a:p>
            <a:pPr algn="l"/>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6115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11" name="Google Shape;211;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Bef>
                <a:spcPct val="0"/>
              </a:spcBef>
              <a:spcAft>
                <a:spcPts val="600"/>
              </a:spcAft>
            </a:pPr>
            <a:r>
              <a:rPr lang="en-US" sz="1200" b="0" i="0" kern="1200" dirty="0">
                <a:solidFill>
                  <a:schemeClr val="tx1"/>
                </a:solidFill>
                <a:effectLst/>
                <a:latin typeface="Calibri" panose="020F0502020204030204" pitchFamily="34" charset="0"/>
                <a:ea typeface="+mj-ea"/>
                <a:cs typeface="Calibri" panose="020F0502020204030204" pitchFamily="34" charset="0"/>
              </a:rPr>
              <a:t>What two objects in space cause the tides?</a:t>
            </a:r>
          </a:p>
          <a:p>
            <a:pPr>
              <a:lnSpc>
                <a:spcPct val="90000"/>
              </a:lnSpc>
              <a:spcBef>
                <a:spcPct val="0"/>
              </a:spcBef>
              <a:spcAft>
                <a:spcPts val="600"/>
              </a:spcAft>
            </a:pPr>
            <a:endParaRPr lang="en-US" sz="1200" b="0" i="0" kern="1200" dirty="0">
              <a:solidFill>
                <a:schemeClr val="tx1"/>
              </a:solidFill>
              <a:effectLst/>
              <a:latin typeface="Calibri" panose="020F0502020204030204" pitchFamily="34" charset="0"/>
              <a:ea typeface="+mj-ea"/>
              <a:cs typeface="Calibri" panose="020F0502020204030204" pitchFamily="34" charset="0"/>
            </a:endParaRPr>
          </a:p>
          <a:p>
            <a:pPr>
              <a:lnSpc>
                <a:spcPct val="90000"/>
              </a:lnSpc>
              <a:spcBef>
                <a:spcPct val="0"/>
              </a:spcBef>
              <a:spcAft>
                <a:spcPts val="600"/>
              </a:spcAft>
            </a:pPr>
            <a:r>
              <a:rPr lang="en-US" sz="1200" b="0" i="0" kern="1200" dirty="0">
                <a:solidFill>
                  <a:schemeClr val="tx1"/>
                </a:solidFill>
                <a:effectLst/>
                <a:latin typeface="Calibri" panose="020F0502020204030204" pitchFamily="34" charset="0"/>
                <a:ea typeface="+mj-ea"/>
                <a:cs typeface="Calibri" panose="020F0502020204030204" pitchFamily="34" charset="0"/>
              </a:rPr>
              <a:t>[Moon and Sun]</a:t>
            </a:r>
            <a:endParaRPr lang="en-US" sz="1200" b="0" i="0" dirty="0">
              <a:solidFill>
                <a:schemeClr val="tx1"/>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205" name="Google Shape;205;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1315823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Match the following: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Low tide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High tide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kern="1200" dirty="0">
              <a:solidFill>
                <a:schemeClr val="tx1"/>
              </a:solidFill>
              <a:effectLst/>
              <a:latin typeface="Calibri" panose="020F0502020204030204" pitchFamily="34" charset="0"/>
              <a:ea typeface="+mn-ea"/>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lphaUcPeriod"/>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When the water rises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lphaUcPeriod"/>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When the water retreats</a:t>
            </a:r>
            <a:endParaRPr lang="en-US" sz="1200" b="0" i="0" kern="1200" dirty="0">
              <a:solidFill>
                <a:schemeClr val="tx1"/>
              </a:solidFill>
              <a:effectLst/>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4584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Match the following: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Low tide B.</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High tide A.</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kern="1200" dirty="0">
              <a:solidFill>
                <a:schemeClr val="tx1"/>
              </a:solidFill>
              <a:effectLst/>
              <a:latin typeface="Calibri" panose="020F0502020204030204" pitchFamily="34" charset="0"/>
              <a:ea typeface="+mn-ea"/>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lphaUcPeriod"/>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When the water rises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lphaUcPeriod"/>
              <a:tabLst/>
              <a:defRPr/>
            </a:pPr>
            <a:r>
              <a:rPr lang="en-US" sz="1200" b="1" i="0" kern="1200" dirty="0">
                <a:solidFill>
                  <a:schemeClr val="tx1"/>
                </a:solidFill>
                <a:effectLst/>
                <a:latin typeface="Calibri" panose="020F0502020204030204" pitchFamily="34" charset="0"/>
                <a:ea typeface="+mn-ea"/>
                <a:cs typeface="Calibri" panose="020F0502020204030204" pitchFamily="34" charset="0"/>
              </a:rPr>
              <a:t>When the water retreats</a:t>
            </a:r>
            <a:endParaRPr lang="en-US" sz="1200" b="0" i="0" kern="1200" dirty="0">
              <a:solidFill>
                <a:schemeClr val="tx1"/>
              </a:solidFill>
              <a:effectLst/>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3653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a:t>
            </a:r>
            <a:r>
              <a:rPr lang="en-US"/>
              <a:t>of </a:t>
            </a:r>
            <a:r>
              <a:rPr lang="en-US" b="1"/>
              <a:t>tides</a:t>
            </a:r>
            <a:r>
              <a:rPr lang="en-US"/>
              <a:t>.</a:t>
            </a:r>
            <a:endParaRPr dirty="0"/>
          </a:p>
        </p:txBody>
      </p:sp>
      <p:sp>
        <p:nvSpPr>
          <p:cNvPr id="223" name="Google Shape;223;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kern="1200" dirty="0">
                <a:solidFill>
                  <a:schemeClr val="tx1"/>
                </a:solidFill>
                <a:latin typeface="+mn-lt"/>
                <a:ea typeface="+mn-ea"/>
                <a:cs typeface="+mn-cs"/>
              </a:rPr>
              <a:t>High tide is an example or type of tide. It is when the </a:t>
            </a:r>
            <a:r>
              <a:rPr lang="en-US" sz="1100" b="0" i="0" kern="1200" dirty="0">
                <a:solidFill>
                  <a:schemeClr val="tx1"/>
                </a:solidFill>
                <a:effectLst/>
                <a:latin typeface="+mn-lt"/>
                <a:ea typeface="+mn-ea"/>
                <a:cs typeface="+mn-cs"/>
              </a:rPr>
              <a:t>gravitational pull  of the moon causes the water to rise. </a:t>
            </a:r>
            <a:r>
              <a:rPr lang="en-US" sz="1100" kern="1200" dirty="0">
                <a:solidFill>
                  <a:schemeClr val="tx1"/>
                </a:solidFill>
                <a:latin typeface="+mn-lt"/>
                <a:ea typeface="+mn-ea"/>
                <a:cs typeface="+mn-cs"/>
              </a:rPr>
              <a:t> </a:t>
            </a:r>
          </a:p>
          <a:p>
            <a:pPr marL="0" lvl="0" indent="0" algn="l" rtl="0">
              <a:lnSpc>
                <a:spcPct val="100000"/>
              </a:lnSpc>
              <a:spcBef>
                <a:spcPts val="0"/>
              </a:spcBef>
              <a:spcAft>
                <a:spcPts val="0"/>
              </a:spcAft>
              <a:buSzPts val="1400"/>
              <a:buNone/>
            </a:pPr>
            <a:endParaRPr sz="1100" dirty="0"/>
          </a:p>
        </p:txBody>
      </p:sp>
      <p:sp>
        <p:nvSpPr>
          <p:cNvPr id="230" name="Google Shape;230;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Calibri" panose="020F0502020204030204" pitchFamily="34" charset="0"/>
                <a:ea typeface="+mj-ea"/>
                <a:cs typeface="Calibri" panose="020F0502020204030204" pitchFamily="34" charset="0"/>
              </a:rPr>
              <a:t>Low tide is also an example or type of tide. This is when the water retreats from the shore.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56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936c336ece_0_1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2936c336ece_0_1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D0D0D"/>
                </a:solidFill>
                <a:effectLst/>
                <a:latin typeface="Söhne"/>
              </a:rPr>
              <a:t>A feasible and effective classroom demonstration to teach about tides involves the use of simple materials to illustrate the concept. Here's a demonstration idea:</a:t>
            </a:r>
          </a:p>
          <a:p>
            <a:pPr algn="l"/>
            <a:r>
              <a:rPr lang="en-US" b="1" i="0" dirty="0">
                <a:solidFill>
                  <a:srgbClr val="0D0D0D"/>
                </a:solidFill>
                <a:effectLst/>
                <a:latin typeface="Söhne"/>
              </a:rPr>
              <a:t>Materials needed:</a:t>
            </a:r>
            <a:endParaRPr lang="en-US" b="0" i="0" dirty="0">
              <a:solidFill>
                <a:srgbClr val="0D0D0D"/>
              </a:solidFill>
              <a:effectLst/>
              <a:latin typeface="Söhne"/>
            </a:endParaRPr>
          </a:p>
          <a:p>
            <a:pPr algn="l">
              <a:buFont typeface="+mj-lt"/>
              <a:buAutoNum type="arabicPeriod"/>
            </a:pPr>
            <a:r>
              <a:rPr lang="en-US" b="0" i="0" dirty="0">
                <a:solidFill>
                  <a:srgbClr val="0D0D0D"/>
                </a:solidFill>
                <a:effectLst/>
                <a:latin typeface="Söhne"/>
              </a:rPr>
              <a:t>A large shallow container (representing a section of the ocean)</a:t>
            </a:r>
          </a:p>
          <a:p>
            <a:pPr algn="l">
              <a:buFont typeface="+mj-lt"/>
              <a:buAutoNum type="arabicPeriod"/>
            </a:pPr>
            <a:r>
              <a:rPr lang="en-US" b="0" i="0" dirty="0">
                <a:solidFill>
                  <a:srgbClr val="0D0D0D"/>
                </a:solidFill>
                <a:effectLst/>
                <a:latin typeface="Söhne"/>
              </a:rPr>
              <a:t>Water</a:t>
            </a:r>
          </a:p>
          <a:p>
            <a:pPr algn="l">
              <a:buFont typeface="+mj-lt"/>
              <a:buAutoNum type="arabicPeriod"/>
            </a:pPr>
            <a:r>
              <a:rPr lang="en-US" b="0" i="0" dirty="0">
                <a:solidFill>
                  <a:srgbClr val="0D0D0D"/>
                </a:solidFill>
                <a:effectLst/>
                <a:latin typeface="Söhne"/>
              </a:rPr>
              <a:t>A lamp or flashlight (representing the Sun)</a:t>
            </a:r>
          </a:p>
          <a:p>
            <a:pPr algn="l">
              <a:buFont typeface="+mj-lt"/>
              <a:buAutoNum type="arabicPeriod"/>
            </a:pPr>
            <a:r>
              <a:rPr lang="en-US" b="0" i="0" dirty="0">
                <a:solidFill>
                  <a:srgbClr val="0D0D0D"/>
                </a:solidFill>
                <a:effectLst/>
                <a:latin typeface="Söhne"/>
              </a:rPr>
              <a:t>A smaller ball or model of the Moon</a:t>
            </a:r>
          </a:p>
          <a:p>
            <a:pPr algn="l">
              <a:buFont typeface="+mj-lt"/>
              <a:buAutoNum type="arabicPeriod"/>
            </a:pPr>
            <a:r>
              <a:rPr lang="en-US" b="0" i="0" dirty="0">
                <a:solidFill>
                  <a:srgbClr val="0D0D0D"/>
                </a:solidFill>
                <a:effectLst/>
                <a:latin typeface="Söhne"/>
              </a:rPr>
              <a:t>Optional: Small boats or objects to represent coastal features</a:t>
            </a:r>
          </a:p>
          <a:p>
            <a:pPr algn="l"/>
            <a:r>
              <a:rPr lang="en-US" b="1" i="0" dirty="0">
                <a:solidFill>
                  <a:srgbClr val="0D0D0D"/>
                </a:solidFill>
                <a:effectLst/>
                <a:latin typeface="Söhne"/>
              </a:rPr>
              <a:t>Procedure:</a:t>
            </a:r>
            <a:endParaRPr lang="en-US" b="0" i="0" dirty="0">
              <a:solidFill>
                <a:srgbClr val="0D0D0D"/>
              </a:solidFill>
              <a:effectLst/>
              <a:latin typeface="Söhne"/>
            </a:endParaRPr>
          </a:p>
          <a:p>
            <a:pPr algn="l">
              <a:buFont typeface="+mj-lt"/>
              <a:buAutoNum type="arabicPeriod"/>
            </a:pPr>
            <a:r>
              <a:rPr lang="en-US" b="0" i="0" dirty="0">
                <a:solidFill>
                  <a:srgbClr val="0D0D0D"/>
                </a:solidFill>
                <a:effectLst/>
                <a:latin typeface="Söhne"/>
              </a:rPr>
              <a:t>Fill the large container with water to create a mini-ocean.</a:t>
            </a:r>
          </a:p>
          <a:p>
            <a:pPr algn="l">
              <a:buFont typeface="+mj-lt"/>
              <a:buAutoNum type="arabicPeriod"/>
            </a:pPr>
            <a:r>
              <a:rPr lang="en-US" b="0" i="0" dirty="0">
                <a:solidFill>
                  <a:srgbClr val="0D0D0D"/>
                </a:solidFill>
                <a:effectLst/>
                <a:latin typeface="Söhne"/>
              </a:rPr>
              <a:t>Place the lamp or flashlight at one end to represent the Sun and the smaller ball or model of the Moon on the opposite side.</a:t>
            </a:r>
          </a:p>
          <a:p>
            <a:pPr algn="l">
              <a:buFont typeface="+mj-lt"/>
              <a:buAutoNum type="arabicPeriod"/>
            </a:pPr>
            <a:r>
              <a:rPr lang="en-US" b="0" i="0" dirty="0">
                <a:solidFill>
                  <a:srgbClr val="0D0D0D"/>
                </a:solidFill>
                <a:effectLst/>
                <a:latin typeface="Söhne"/>
              </a:rPr>
              <a:t>Discuss with students how the gravitational pull of the Moon and the Sun influences the water in the ocean, creating tides.</a:t>
            </a:r>
          </a:p>
          <a:p>
            <a:pPr algn="l">
              <a:buFont typeface="+mj-lt"/>
              <a:buAutoNum type="arabicPeriod"/>
            </a:pPr>
            <a:r>
              <a:rPr lang="en-US" b="0" i="0" dirty="0">
                <a:solidFill>
                  <a:srgbClr val="0D0D0D"/>
                </a:solidFill>
                <a:effectLst/>
                <a:latin typeface="Söhne"/>
              </a:rPr>
              <a:t>Move the Moon model closer to the water to simulate the gravitational pull during a "high tide" and then move it away to simulate a "low tide."</a:t>
            </a:r>
          </a:p>
          <a:p>
            <a:pPr algn="l">
              <a:buFont typeface="+mj-lt"/>
              <a:buAutoNum type="arabicPeriod"/>
            </a:pPr>
            <a:r>
              <a:rPr lang="en-US" b="0" i="0" dirty="0">
                <a:solidFill>
                  <a:srgbClr val="0D0D0D"/>
                </a:solidFill>
                <a:effectLst/>
                <a:latin typeface="Söhne"/>
              </a:rPr>
              <a:t>Explore how the position of the Sun and the Moon relative to Earth affects the timing and height of tides.</a:t>
            </a:r>
          </a:p>
          <a:p>
            <a:pPr algn="l">
              <a:buFont typeface="+mj-lt"/>
              <a:buAutoNum type="arabicPeriod"/>
            </a:pPr>
            <a:r>
              <a:rPr lang="en-US" b="0" i="0" dirty="0">
                <a:solidFill>
                  <a:srgbClr val="0D0D0D"/>
                </a:solidFill>
                <a:effectLst/>
                <a:latin typeface="Söhne"/>
              </a:rPr>
              <a:t>Discuss how tides impact coastal areas and marine life.</a:t>
            </a:r>
          </a:p>
          <a:p>
            <a:pPr algn="l"/>
            <a:r>
              <a:rPr lang="en-US" b="0" i="0" dirty="0">
                <a:solidFill>
                  <a:srgbClr val="0D0D0D"/>
                </a:solidFill>
                <a:effectLst/>
                <a:latin typeface="Söhne"/>
              </a:rPr>
              <a:t>This hands-on demonstration allows students to visualize the gravitational forces at play in generating tides and understand how the positions of the Moon and the Sun influence the ocean's behavior. It also provides an opportunity for interactive discussions and questions.</a:t>
            </a:r>
          </a:p>
          <a:p>
            <a:pPr marL="0" lvl="0" indent="0" algn="l" rtl="0">
              <a:spcBef>
                <a:spcPts val="0"/>
              </a:spcBef>
              <a:spcAft>
                <a:spcPts val="0"/>
              </a:spcAft>
              <a:buNone/>
            </a:pPr>
            <a:endParaRPr lang="en-US" dirty="0"/>
          </a:p>
        </p:txBody>
      </p:sp>
      <p:sp>
        <p:nvSpPr>
          <p:cNvPr id="722" name="Google Shape;722;g2936c336ece_0_1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752089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TERM HERE.</a:t>
            </a:r>
            <a:endParaRPr/>
          </a:p>
        </p:txBody>
      </p:sp>
      <p:sp>
        <p:nvSpPr>
          <p:cNvPr id="237" name="Google Shape;237;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dirty="0">
                <a:solidFill>
                  <a:srgbClr val="0D0D0D"/>
                </a:solidFill>
                <a:effectLst/>
                <a:latin typeface="Söhne"/>
              </a:rPr>
              <a:t>River Flow:</a:t>
            </a:r>
            <a:r>
              <a:rPr lang="en-US" b="0" i="0" dirty="0">
                <a:solidFill>
                  <a:srgbClr val="0D0D0D"/>
                </a:solidFill>
                <a:effectLst/>
                <a:latin typeface="Söhne"/>
              </a:rPr>
              <a:t> The movement of water in a river is </a:t>
            </a:r>
            <a:r>
              <a:rPr lang="en-US" b="1" i="0" dirty="0">
                <a:solidFill>
                  <a:srgbClr val="0D0D0D"/>
                </a:solidFill>
                <a:effectLst/>
                <a:latin typeface="Söhne"/>
              </a:rPr>
              <a:t>NOT</a:t>
            </a:r>
            <a:r>
              <a:rPr lang="en-US" b="0" i="0" dirty="0">
                <a:solidFill>
                  <a:srgbClr val="0D0D0D"/>
                </a:solidFill>
                <a:effectLst/>
                <a:latin typeface="Söhne"/>
              </a:rPr>
              <a:t> an example of a tide. A river’s flow is a continuous movement of water within a river channel, driven by factors like elevation and rain fall. Tides specifically refer to the rise and fall of sea levels influenced by the gravitational pull of the Moon and the Sun.</a:t>
            </a:r>
            <a:endParaRPr lang="en-US" dirty="0"/>
          </a:p>
          <a:p>
            <a:pPr marL="0" lvl="0" indent="0" algn="l" rtl="0">
              <a:lnSpc>
                <a:spcPct val="100000"/>
              </a:lnSpc>
              <a:spcBef>
                <a:spcPts val="0"/>
              </a:spcBef>
              <a:spcAft>
                <a:spcPts val="0"/>
              </a:spcAft>
              <a:buSzPts val="1400"/>
              <a:buNone/>
            </a:pPr>
            <a:endParaRPr dirty="0"/>
          </a:p>
        </p:txBody>
      </p:sp>
      <p:sp>
        <p:nvSpPr>
          <p:cNvPr id="244" name="Google Shape;244;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dirty="0">
                <a:solidFill>
                  <a:srgbClr val="0D0D0D"/>
                </a:solidFill>
                <a:effectLst/>
                <a:latin typeface="Söhne"/>
              </a:rPr>
              <a:t>Waterfall:</a:t>
            </a:r>
            <a:r>
              <a:rPr lang="en-US" b="0" i="0" dirty="0">
                <a:solidFill>
                  <a:srgbClr val="0D0D0D"/>
                </a:solidFill>
                <a:effectLst/>
                <a:latin typeface="Söhne"/>
              </a:rPr>
              <a:t> While a waterfall involves the movement of water, the continuous downward flow is </a:t>
            </a:r>
            <a:r>
              <a:rPr lang="en-US" b="1" i="0" dirty="0">
                <a:solidFill>
                  <a:srgbClr val="0D0D0D"/>
                </a:solidFill>
                <a:effectLst/>
                <a:latin typeface="Söhne"/>
              </a:rPr>
              <a:t>NOT</a:t>
            </a:r>
            <a:r>
              <a:rPr lang="en-US" b="0" i="0" dirty="0">
                <a:solidFill>
                  <a:srgbClr val="0D0D0D"/>
                </a:solidFill>
                <a:effectLst/>
                <a:latin typeface="Söhne"/>
              </a:rPr>
              <a:t> an example of a tide. Tides involve the rhythmic rise and fall of sea levels, not a unidirectional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D0D0D"/>
                </a:solidFill>
                <a:effectLst/>
                <a:latin typeface="Söhne"/>
              </a:rPr>
              <a:t>flow.</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4539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51" name="Google Shape;251;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Why are </a:t>
            </a:r>
            <a:r>
              <a:rPr lang="en-US" b="0" dirty="0"/>
              <a:t>a river flow </a:t>
            </a:r>
            <a:r>
              <a:rPr lang="en-US" dirty="0"/>
              <a:t>and</a:t>
            </a:r>
            <a:r>
              <a:rPr lang="en-US" b="1" dirty="0"/>
              <a:t> </a:t>
            </a:r>
            <a:r>
              <a:rPr lang="en-US" b="0" dirty="0"/>
              <a:t>waterfall</a:t>
            </a:r>
            <a:r>
              <a:rPr lang="en-US" b="1" dirty="0"/>
              <a:t> </a:t>
            </a:r>
            <a:r>
              <a:rPr lang="en-US" dirty="0"/>
              <a:t>not examples of </a:t>
            </a:r>
            <a:r>
              <a:rPr lang="en-US" b="0" dirty="0"/>
              <a:t>a tide</a:t>
            </a:r>
            <a:r>
              <a:rPr lang="en-US" b="1" dirty="0"/>
              <a:t>?</a:t>
            </a:r>
            <a:endParaRPr dirty="0"/>
          </a:p>
          <a:p>
            <a:pPr marL="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t>
            </a:r>
            <a:r>
              <a:rPr lang="en-US" sz="1200" b="0" i="0" kern="1200" dirty="0">
                <a:solidFill>
                  <a:schemeClr val="tx1"/>
                </a:solidFill>
                <a:effectLst/>
                <a:latin typeface="Calibri" panose="020F0502020204030204" pitchFamily="34" charset="0"/>
                <a:ea typeface="+mn-ea"/>
                <a:cs typeface="Calibri" panose="020F0502020204030204" pitchFamily="34" charset="0"/>
              </a:rPr>
              <a:t>A river flow is a continuous movement of water within a river channel, driven by factors like elevation and rain fall and a waterfall involves the movement of water, the continuous downward flow is not a tide. </a:t>
            </a:r>
            <a:r>
              <a:rPr lang="en-US" b="0" i="0" dirty="0">
                <a:solidFill>
                  <a:srgbClr val="0D0D0D"/>
                </a:solidFill>
                <a:effectLst/>
                <a:latin typeface="Söhne"/>
              </a:rPr>
              <a:t>Tides specifically refer to the rise and fall of sea levels influenced by the gravitational pull of the Moon and the Sun.</a:t>
            </a:r>
            <a:r>
              <a:rPr lang="en-US" b="1" i="0" dirty="0">
                <a:solidFill>
                  <a:srgbClr val="0D0D0D"/>
                </a:solidFill>
                <a:effectLst/>
                <a:latin typeface="Söhne"/>
              </a:rPr>
              <a:t>]</a:t>
            </a:r>
            <a:endParaRPr lang="en-US" dirty="0"/>
          </a:p>
        </p:txBody>
      </p:sp>
      <p:sp>
        <p:nvSpPr>
          <p:cNvPr id="257" name="Google Shape;257;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266" name="Google Shape;266;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solidFill>
                  <a:srgbClr val="374151"/>
                </a:solidFill>
                <a:highlight>
                  <a:srgbClr val="FFFFFF"/>
                </a:highlight>
                <a:latin typeface="Arial"/>
                <a:ea typeface="Arial"/>
                <a:cs typeface="Arial"/>
                <a:sym typeface="Arial"/>
              </a:rPr>
              <a:t>A </a:t>
            </a:r>
            <a:r>
              <a:rPr lang="en-US" sz="1000" b="1" dirty="0">
                <a:solidFill>
                  <a:srgbClr val="374151"/>
                </a:solidFill>
                <a:highlight>
                  <a:srgbClr val="FFFFFF"/>
                </a:highlight>
                <a:latin typeface="Arial"/>
                <a:ea typeface="Arial"/>
                <a:cs typeface="Arial"/>
                <a:sym typeface="Arial"/>
              </a:rPr>
              <a:t>tide</a:t>
            </a:r>
            <a:r>
              <a:rPr lang="en-US" sz="1000" dirty="0">
                <a:solidFill>
                  <a:srgbClr val="374151"/>
                </a:solidFill>
                <a:highlight>
                  <a:srgbClr val="FFFFFF"/>
                </a:highlight>
                <a:latin typeface="Arial"/>
                <a:ea typeface="Arial"/>
                <a:cs typeface="Arial"/>
                <a:sym typeface="Arial"/>
              </a:rPr>
              <a:t> is the regular rising and falling of the sea level caused by the moon and the sun's gravitational pull</a:t>
            </a:r>
            <a:endParaRPr b="1" dirty="0"/>
          </a:p>
        </p:txBody>
      </p:sp>
      <p:sp>
        <p:nvSpPr>
          <p:cNvPr id="176" name="Google Shape;17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23586722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TERM HERE</a:t>
            </a:r>
            <a:r>
              <a:rPr lang="en-US">
                <a:solidFill>
                  <a:srgbClr val="242424"/>
                </a:solidFill>
              </a:rPr>
              <a:t>. </a:t>
            </a:r>
            <a:endParaRPr/>
          </a:p>
        </p:txBody>
      </p:sp>
      <p:sp>
        <p:nvSpPr>
          <p:cNvPr id="279" name="Google Shape;279;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lang="en-US" b="1">
                <a:solidFill>
                  <a:srgbClr val="242424"/>
                </a:solidFill>
              </a:rPr>
              <a:t>tides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tide.</a:t>
            </a:r>
            <a:endParaRPr>
              <a:solidFill>
                <a:schemeClr val="dk1"/>
              </a:solidFill>
            </a:endParaRPr>
          </a:p>
        </p:txBody>
      </p:sp>
      <p:sp>
        <p:nvSpPr>
          <p:cNvPr id="290" name="Google Shape;290;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a:t>
            </a:r>
            <a:r>
              <a:rPr lang="en-US" dirty="0"/>
              <a:t> a </a:t>
            </a:r>
            <a:r>
              <a:rPr lang="en-US" b="1" dirty="0"/>
              <a:t>tide </a:t>
            </a:r>
            <a:r>
              <a:rPr lang="en-US" sz="1200" dirty="0">
                <a:solidFill>
                  <a:schemeClr val="dk1"/>
                </a:solidFill>
              </a:rPr>
              <a:t>from these four choices</a:t>
            </a:r>
            <a:r>
              <a:rPr lang="en-US" dirty="0"/>
              <a:t>.</a:t>
            </a:r>
          </a:p>
          <a:p>
            <a:pPr marL="0" marR="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SzPts val="1400"/>
              <a:buNone/>
            </a:pPr>
            <a:r>
              <a:rPr lang="en-US" dirty="0"/>
              <a:t>Tide image source: https://</a:t>
            </a:r>
            <a:r>
              <a:rPr lang="en-US" dirty="0" err="1"/>
              <a:t>iilss.net</a:t>
            </a:r>
            <a:r>
              <a:rPr lang="en-US" dirty="0"/>
              <a:t>/about-tide-in-the-</a:t>
            </a:r>
            <a:r>
              <a:rPr lang="en-US" dirty="0" err="1"/>
              <a:t>oceanthe</a:t>
            </a:r>
            <a:r>
              <a:rPr lang="en-US" dirty="0"/>
              <a:t>-tidal-ocean/</a:t>
            </a:r>
            <a:endParaRPr dirty="0"/>
          </a:p>
        </p:txBody>
      </p:sp>
      <p:sp>
        <p:nvSpPr>
          <p:cNvPr id="312" name="Google Shape;312;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4" name="Google Shape;14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an </a:t>
            </a:r>
            <a:r>
              <a:rPr lang="en-US" b="1" dirty="0"/>
              <a:t>tide.</a:t>
            </a:r>
            <a:endParaRPr lang="en-US" dirty="0"/>
          </a:p>
          <a:p>
            <a:pPr marL="0" marR="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SzPts val="1400"/>
              <a:buNone/>
            </a:pPr>
            <a:r>
              <a:rPr lang="en-US" dirty="0"/>
              <a:t>Tide image source: https://</a:t>
            </a:r>
            <a:r>
              <a:rPr lang="en-US" dirty="0" err="1"/>
              <a:t>iilss.net</a:t>
            </a:r>
            <a:r>
              <a:rPr lang="en-US" dirty="0"/>
              <a:t>/about-tide-in-the-</a:t>
            </a:r>
            <a:r>
              <a:rPr lang="en-US" dirty="0" err="1"/>
              <a:t>oceanthe</a:t>
            </a:r>
            <a:r>
              <a:rPr lang="en-US" dirty="0"/>
              <a:t>-tidal-ocean/</a:t>
            </a:r>
            <a:endParaRPr dirty="0"/>
          </a:p>
        </p:txBody>
      </p:sp>
      <p:sp>
        <p:nvSpPr>
          <p:cNvPr id="312" name="Google Shape;312;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9142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 </a:t>
            </a:r>
            <a:r>
              <a:rPr lang="en-US" b="1"/>
              <a:t>tide.</a:t>
            </a:r>
            <a:endParaRPr>
              <a:solidFill>
                <a:schemeClr val="dk1"/>
              </a:solidFill>
            </a:endParaRPr>
          </a:p>
        </p:txBody>
      </p:sp>
      <p:sp>
        <p:nvSpPr>
          <p:cNvPr id="345" name="Google Shape;345;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a:t>
            </a:r>
            <a:r>
              <a:rPr lang="en-US"/>
              <a:t> </a:t>
            </a:r>
            <a:r>
              <a:rPr lang="en-US" b="1"/>
              <a:t>tide </a:t>
            </a:r>
            <a:r>
              <a:rPr lang="en-US" sz="1200">
                <a:solidFill>
                  <a:schemeClr val="dk1"/>
                </a:solidFill>
              </a:rPr>
              <a:t>from these four choices.</a:t>
            </a:r>
            <a:endParaRPr sz="1200">
              <a:solidFill>
                <a:schemeClr val="dk1"/>
              </a:solidFill>
            </a:endParaRPr>
          </a:p>
        </p:txBody>
      </p:sp>
      <p:sp>
        <p:nvSpPr>
          <p:cNvPr id="367" name="Google Shape;36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chemeClr val="dk1"/>
                </a:solidFill>
                <a:highlight>
                  <a:srgbClr val="FFFFFF"/>
                </a:highlight>
                <a:latin typeface="Helvetica Light" panose="020B0403020202020204" pitchFamily="34" charset="0"/>
                <a:ea typeface="Helvetica Neue Light"/>
                <a:cs typeface="Helvetica Neue Light"/>
                <a:sym typeface="Helvetica Neue Light"/>
              </a:rPr>
              <a:t>T</a:t>
            </a:r>
            <a:r>
              <a:rPr lang="en-US" sz="1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he regular rising and falling of the sea level caused by the moon and the sun's gravitational pull</a:t>
            </a:r>
            <a:r>
              <a:rPr lang="en-US" dirty="0"/>
              <a:t>” is correct! This is the definition of a </a:t>
            </a:r>
            <a:r>
              <a:rPr lang="en-US" b="1" dirty="0"/>
              <a:t>tide</a:t>
            </a:r>
            <a:r>
              <a:rPr lang="en-US" dirty="0"/>
              <a:t>.</a:t>
            </a:r>
            <a:endParaRPr lang="en-US" sz="1200" dirty="0">
              <a:solidFill>
                <a:schemeClr val="dk1"/>
              </a:solidFill>
            </a:endParaRPr>
          </a:p>
        </p:txBody>
      </p:sp>
      <p:sp>
        <p:nvSpPr>
          <p:cNvPr id="367" name="Google Shape;36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04687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 </a:t>
            </a:r>
            <a:r>
              <a:rPr lang="en-US" b="1" dirty="0"/>
              <a:t>tide: </a:t>
            </a:r>
            <a:r>
              <a:rPr lang="en-US" sz="1200" dirty="0">
                <a:solidFill>
                  <a:schemeClr val="dk1"/>
                </a:solidFill>
                <a:highlight>
                  <a:srgbClr val="FFFFFF"/>
                </a:highlight>
                <a:latin typeface="Helvetica Light" panose="020B0403020202020204" pitchFamily="34" charset="0"/>
                <a:ea typeface="Helvetica Neue Light"/>
                <a:cs typeface="Helvetica Neue Light"/>
                <a:sym typeface="Helvetica Neue Light"/>
              </a:rPr>
              <a:t>T</a:t>
            </a:r>
            <a:r>
              <a:rPr lang="en-US" sz="1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he regular rising and falling of the sea level caused by the moon and the sun's gravitational pull</a:t>
            </a:r>
            <a:endParaRPr lang="en-US" sz="1200" u="none" strike="noStrike" cap="none" dirty="0">
              <a:solidFill>
                <a:srgbClr val="434343"/>
              </a:solidFill>
              <a:latin typeface="Helvetica Light" panose="020B0403020202020204" pitchFamily="34" charset="0"/>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345" name="Google Shape;345;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8752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 </a:t>
            </a:r>
            <a:r>
              <a:rPr lang="en-US" b="1"/>
              <a:t>tide</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433" name="Google Shape;433;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“Low tide” is correct! This is an example of a </a:t>
            </a:r>
            <a:r>
              <a:rPr lang="en-US" b="1" dirty="0"/>
              <a:t>tide.</a:t>
            </a:r>
            <a:endParaRPr lang="en-US" sz="1200" dirty="0">
              <a:solidFill>
                <a:schemeClr val="dk1"/>
              </a:solidFill>
            </a:endParaRPr>
          </a:p>
        </p:txBody>
      </p:sp>
      <p:sp>
        <p:nvSpPr>
          <p:cNvPr id="433" name="Google Shape;433;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507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 </a:t>
            </a:r>
            <a:r>
              <a:rPr lang="en-US" sz="1200" b="1" dirty="0"/>
              <a:t>tide</a:t>
            </a:r>
            <a:r>
              <a:rPr lang="en-US" sz="1200" dirty="0"/>
              <a:t>: Low tide</a:t>
            </a:r>
            <a:endParaRPr lang="en-US"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345" name="Google Shape;345;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57912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lang="en-US" b="1"/>
              <a:t>tides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500" name="Google Shape;500;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u="none" strike="noStrike" cap="none" dirty="0">
                <a:solidFill>
                  <a:srgbClr val="434343"/>
                </a:solidFill>
                <a:latin typeface="Helvetica Light" panose="020B0403020202020204" pitchFamily="34" charset="0"/>
                <a:ea typeface="Helvetica Neue Light"/>
                <a:cs typeface="Helvetica Neue Light"/>
                <a:sym typeface="Helvetica Neue Light"/>
              </a:rPr>
              <a:t>The ocean's tides affect your life by deciding when it's best to visit the beach, changing how sea animals act, and influencing certain fishing activities.</a:t>
            </a:r>
            <a:r>
              <a:rPr lang="en-US" sz="1200" dirty="0"/>
              <a:t>” That is correct! This is an example of how </a:t>
            </a:r>
            <a:r>
              <a:rPr lang="en-US" sz="1200" b="1" dirty="0"/>
              <a:t>tides </a:t>
            </a:r>
            <a:r>
              <a:rPr lang="en-US" sz="1200" dirty="0"/>
              <a:t>impact your life.</a:t>
            </a:r>
          </a:p>
        </p:txBody>
      </p:sp>
      <p:sp>
        <p:nvSpPr>
          <p:cNvPr id="500" name="Google Shape;500;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912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f0ceff0c26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f0ceff0c26_1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Water: The substance that covers most of the Earth's surface, found in oceans, rivers, lakes, and streams.</a:t>
            </a:r>
            <a:endParaRPr/>
          </a:p>
        </p:txBody>
      </p:sp>
      <p:sp>
        <p:nvSpPr>
          <p:cNvPr id="156" name="Google Shape;156;g1f0ceff0c26_1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200" dirty="0">
                <a:solidFill>
                  <a:schemeClr val="dk1"/>
                </a:solidFill>
              </a:rPr>
              <a:t>Here is the Frayer Model with a picture, definition, example, and a correct response to “how d</a:t>
            </a:r>
            <a:r>
              <a:rPr lang="en-US" sz="1200" dirty="0"/>
              <a:t>o </a:t>
            </a:r>
            <a:r>
              <a:rPr lang="en-US" sz="1200" b="1" dirty="0"/>
              <a:t>tides</a:t>
            </a:r>
            <a:r>
              <a:rPr lang="en-US" sz="1200" b="1" dirty="0">
                <a:solidFill>
                  <a:schemeClr val="dk1"/>
                </a:solidFill>
              </a:rPr>
              <a:t> </a:t>
            </a:r>
            <a:r>
              <a:rPr lang="en-US" sz="1200" dirty="0">
                <a:solidFill>
                  <a:schemeClr val="dk1"/>
                </a:solidFill>
              </a:rPr>
              <a:t>impact my life?”: </a:t>
            </a:r>
            <a:r>
              <a:rPr lang="en-US" sz="1200" u="none" strike="noStrike" cap="none" dirty="0">
                <a:solidFill>
                  <a:srgbClr val="434343"/>
                </a:solidFill>
                <a:latin typeface="Helvetica Light" panose="020B0403020202020204" pitchFamily="34" charset="0"/>
                <a:ea typeface="Helvetica Neue Light"/>
                <a:cs typeface="Helvetica Neue Light"/>
                <a:sym typeface="Helvetica Neue Light"/>
              </a:rPr>
              <a:t>The ocean's tides affect your life by deciding when it's best to visit</a:t>
            </a:r>
          </a:p>
          <a:p>
            <a:pPr marL="0" marR="0" lvl="0" indent="0" algn="l" rtl="0">
              <a:lnSpc>
                <a:spcPct val="100000"/>
              </a:lnSpc>
              <a:spcBef>
                <a:spcPts val="0"/>
              </a:spcBef>
              <a:spcAft>
                <a:spcPts val="0"/>
              </a:spcAft>
              <a:buClr>
                <a:srgbClr val="000000"/>
              </a:buClr>
              <a:buSzPts val="2200"/>
              <a:buFont typeface="Arial"/>
              <a:buNone/>
            </a:pPr>
            <a:r>
              <a:rPr lang="en-US" sz="1200" u="none" strike="noStrike" cap="none" dirty="0">
                <a:solidFill>
                  <a:srgbClr val="434343"/>
                </a:solidFill>
                <a:latin typeface="Helvetica Light" panose="020B0403020202020204" pitchFamily="34" charset="0"/>
                <a:ea typeface="Helvetica Neue Light"/>
                <a:cs typeface="Helvetica Neue Light"/>
                <a:sym typeface="Helvetica Neue Light"/>
              </a:rPr>
              <a:t>the beach, changing how sea animals act, and influencing certain fishing activities. </a:t>
            </a:r>
            <a:endParaRPr lang="en-US" sz="1200" u="none" strike="noStrike" cap="none" dirty="0">
              <a:solidFill>
                <a:srgbClr val="434343"/>
              </a:solidFill>
              <a:latin typeface="Helvetica Light" panose="020B0403020202020204" pitchFamily="34" charset="0"/>
              <a:sym typeface="Arial"/>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345" name="Google Shape;345;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21791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68" name="Google Shape;568;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solidFill>
                  <a:srgbClr val="374151"/>
                </a:solidFill>
                <a:highlight>
                  <a:srgbClr val="FFFFFF"/>
                </a:highlight>
                <a:latin typeface="Arial"/>
                <a:ea typeface="Arial"/>
                <a:cs typeface="Arial"/>
                <a:sym typeface="Arial"/>
              </a:rPr>
              <a:t>A </a:t>
            </a:r>
            <a:r>
              <a:rPr lang="en-US" sz="1000" b="1" dirty="0">
                <a:solidFill>
                  <a:srgbClr val="374151"/>
                </a:solidFill>
                <a:highlight>
                  <a:srgbClr val="FFFFFF"/>
                </a:highlight>
                <a:latin typeface="Arial"/>
                <a:ea typeface="Arial"/>
                <a:cs typeface="Arial"/>
                <a:sym typeface="Arial"/>
              </a:rPr>
              <a:t>tide</a:t>
            </a:r>
            <a:r>
              <a:rPr lang="en-US" sz="1000" dirty="0">
                <a:solidFill>
                  <a:srgbClr val="374151"/>
                </a:solidFill>
                <a:highlight>
                  <a:srgbClr val="FFFFFF"/>
                </a:highlight>
                <a:latin typeface="Arial"/>
                <a:ea typeface="Arial"/>
                <a:cs typeface="Arial"/>
                <a:sym typeface="Arial"/>
              </a:rPr>
              <a:t> is the regular rising and falling of the sea level caused by the moon and the sun's gravitational pull</a:t>
            </a:r>
            <a:endParaRPr b="1" dirty="0"/>
          </a:p>
        </p:txBody>
      </p:sp>
      <p:sp>
        <p:nvSpPr>
          <p:cNvPr id="176" name="Google Shape;17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5023999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a:t>
            </a:r>
            <a:r>
              <a:rPr lang="en-US" b="1" dirty="0"/>
              <a:t>:  </a:t>
            </a:r>
            <a:r>
              <a:rPr lang="en-US" sz="1200" b="1" i="0" kern="1200" dirty="0">
                <a:solidFill>
                  <a:schemeClr val="tx1"/>
                </a:solidFill>
                <a:effectLst/>
                <a:latin typeface="Calibri" panose="020F0502020204030204" pitchFamily="34" charset="0"/>
                <a:ea typeface="+mn-ea"/>
                <a:cs typeface="Calibri" panose="020F0502020204030204" pitchFamily="34" charset="0"/>
              </a:rPr>
              <a:t>How do the daily changes in ocean tides not only shape the coastal environment but also affect the activities of marine life and impact our daily lives on land?</a:t>
            </a:r>
            <a:r>
              <a:rPr lang="en-US" sz="12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p>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
        <p:nvSpPr>
          <p:cNvPr id="131" name="Google Shape;131;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35782843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Click the link above for a simulation to deepen your understanding of tides. </a:t>
            </a:r>
            <a:r>
              <a:rPr lang="en-US" b="0" i="0" dirty="0">
                <a:solidFill>
                  <a:srgbClr val="020101"/>
                </a:solidFill>
                <a:effectLst/>
                <a:latin typeface="Montserrat" panose="020F0502020204030204" pitchFamily="34" charset="0"/>
              </a:rPr>
              <a:t>The online tide simulations on this page help to understand this important phenomenon of nature and what the forces acting on a tide are like.</a:t>
            </a:r>
            <a:endParaRPr dirty="0"/>
          </a:p>
        </p:txBody>
      </p:sp>
      <p:sp>
        <p:nvSpPr>
          <p:cNvPr id="600" name="Google Shape;600;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611" name="Google Shape;61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6" name="Google Shape;61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f0ceff0c26_1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f0ceff0c26_1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Motion: The act or process of moving or being moved</a:t>
            </a:r>
            <a:endParaRPr/>
          </a:p>
        </p:txBody>
      </p:sp>
      <p:sp>
        <p:nvSpPr>
          <p:cNvPr id="172" name="Google Shape;172;g1f0ceff0c26_1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The </a:t>
            </a:r>
            <a:r>
              <a:rPr lang="en-US" b="1" dirty="0"/>
              <a:t>Water Cycle </a:t>
            </a:r>
            <a:r>
              <a:rPr lang="en-US" b="0" dirty="0"/>
              <a:t>is the process through which water moves from Earth through the atmosphere and returns to Earth.</a:t>
            </a:r>
            <a:endParaRPr dirty="0"/>
          </a:p>
          <a:p>
            <a:pPr marL="0" lvl="0" indent="0" algn="l" rtl="0">
              <a:spcBef>
                <a:spcPts val="0"/>
              </a:spcBef>
              <a:spcAft>
                <a:spcPts val="0"/>
              </a:spcAft>
              <a:buNone/>
            </a:pPr>
            <a:endParaRPr dirty="0"/>
          </a:p>
        </p:txBody>
      </p:sp>
      <p:sp>
        <p:nvSpPr>
          <p:cNvPr id="273" name="Google Shape;27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river is a long, winding stream of water that constantly moves.</a:t>
            </a:r>
            <a:endParaRPr/>
          </a:p>
          <a:p>
            <a:pPr marL="0" lvl="0" indent="0" algn="l" rtl="0">
              <a:lnSpc>
                <a:spcPct val="100000"/>
              </a:lnSpc>
              <a:spcBef>
                <a:spcPts val="0"/>
              </a:spcBef>
              <a:spcAft>
                <a:spcPts val="0"/>
              </a:spcAft>
              <a:buSzPts val="1400"/>
              <a:buNone/>
            </a:pPr>
            <a:endParaRPr/>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hyperlink" Target="https://stemonline.tech/en/earth-science/tide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4"/>
        <p:cNvGrpSpPr/>
        <p:nvPr/>
      </p:nvGrpSpPr>
      <p:grpSpPr>
        <a:xfrm>
          <a:off x="0" y="0"/>
          <a:ext cx="0" cy="0"/>
          <a:chOff x="0" y="0"/>
          <a:chExt cx="0" cy="0"/>
        </a:xfrm>
      </p:grpSpPr>
      <p:sp useBgFill="1">
        <p:nvSpPr>
          <p:cNvPr id="257" name="Rectangle 256">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Google Shape;245;g27e576c1a67_0_281"/>
          <p:cNvSpPr txBox="1">
            <a:spLocks noGrp="1"/>
          </p:cNvSpPr>
          <p:nvPr>
            <p:ph type="subTitle" idx="1"/>
          </p:nvPr>
        </p:nvSpPr>
        <p:spPr>
          <a:xfrm>
            <a:off x="213545" y="2588851"/>
            <a:ext cx="3330039" cy="1150811"/>
          </a:xfrm>
          <a:prstGeom prst="rect">
            <a:avLst/>
          </a:prstGeom>
          <a:noFill/>
        </p:spPr>
        <p:txBody>
          <a:bodyPr spcFirstLastPara="1" lIns="91425" tIns="45700" rIns="91425" bIns="45700" anchorCtr="0">
            <a:normAutofit/>
          </a:bodyPr>
          <a:lstStyle/>
          <a:p>
            <a:pPr marL="0" lvl="0" indent="0" algn="l" rtl="0">
              <a:spcBef>
                <a:spcPts val="0"/>
              </a:spcBef>
              <a:spcAft>
                <a:spcPts val="600"/>
              </a:spcAft>
              <a:buClr>
                <a:schemeClr val="dk1"/>
              </a:buClr>
              <a:buSzPts val="3200"/>
              <a:buNone/>
            </a:pPr>
            <a:r>
              <a:rPr lang="en-US" b="1" u="sng" dirty="0">
                <a:solidFill>
                  <a:schemeClr val="tx1"/>
                </a:solidFill>
              </a:rPr>
              <a:t>Ocean</a:t>
            </a:r>
            <a:r>
              <a:rPr lang="en-US" b="1" dirty="0">
                <a:solidFill>
                  <a:schemeClr val="tx1"/>
                </a:solidFill>
              </a:rPr>
              <a:t>: </a:t>
            </a:r>
            <a:r>
              <a:rPr lang="en-US" dirty="0">
                <a:solidFill>
                  <a:schemeClr val="tx1"/>
                </a:solidFill>
              </a:rPr>
              <a:t>A giant body of saltwater.</a:t>
            </a:r>
          </a:p>
        </p:txBody>
      </p:sp>
      <p:pic>
        <p:nvPicPr>
          <p:cNvPr id="248" name="Google Shape;248;g27e576c1a67_0_281" descr="A blue ocean with clouds in the sky&#10;&#10;Description automatically generated"/>
          <p:cNvPicPr preferRelativeResize="0"/>
          <p:nvPr/>
        </p:nvPicPr>
        <p:blipFill rotWithShape="1">
          <a:blip r:embed="rId3"/>
          <a:srcRect l="15519" r="32049" b="-1"/>
          <a:stretch/>
        </p:blipFill>
        <p:spPr>
          <a:xfrm>
            <a:off x="3757128" y="10"/>
            <a:ext cx="5386872" cy="6857990"/>
          </a:xfrm>
          <a:prstGeom prst="rect">
            <a:avLst/>
          </a:prstGeom>
          <a:noFill/>
        </p:spPr>
      </p:pic>
      <p:sp>
        <p:nvSpPr>
          <p:cNvPr id="2" name="Google Shape;233;gddcc69d69e_0_109" descr="Rewind">
            <a:extLst>
              <a:ext uri="{FF2B5EF4-FFF2-40B4-BE49-F238E27FC236}">
                <a16:creationId xmlns:a16="http://schemas.microsoft.com/office/drawing/2014/main" id="{E6149E54-C4E5-ABA5-7519-280C1121F6FF}"/>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1"/>
        <p:cNvGrpSpPr/>
        <p:nvPr/>
      </p:nvGrpSpPr>
      <p:grpSpPr>
        <a:xfrm>
          <a:off x="0" y="0"/>
          <a:ext cx="0" cy="0"/>
          <a:chOff x="0" y="0"/>
          <a:chExt cx="0" cy="0"/>
        </a:xfrm>
      </p:grpSpPr>
      <p:sp useBgFill="1">
        <p:nvSpPr>
          <p:cNvPr id="189" name="Rectangle 18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 name="Google Shape;184;g1f0ceff0c26_1_48"/>
          <p:cNvPicPr preferRelativeResize="0"/>
          <p:nvPr/>
        </p:nvPicPr>
        <p:blipFill rotWithShape="1">
          <a:blip r:embed="rId3"/>
          <a:srcRect r="29677"/>
          <a:stretch/>
        </p:blipFill>
        <p:spPr>
          <a:xfrm>
            <a:off x="1891768" y="10"/>
            <a:ext cx="7252232" cy="6857990"/>
          </a:xfrm>
          <a:prstGeom prst="rect">
            <a:avLst/>
          </a:prstGeom>
          <a:noFill/>
        </p:spPr>
      </p:pic>
      <p:sp>
        <p:nvSpPr>
          <p:cNvPr id="191" name="Rectangle 19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Google Shape;182;g1f0ceff0c26_1_48"/>
          <p:cNvSpPr txBox="1">
            <a:spLocks noGrp="1"/>
          </p:cNvSpPr>
          <p:nvPr>
            <p:ph type="title"/>
          </p:nvPr>
        </p:nvSpPr>
        <p:spPr>
          <a:xfrm>
            <a:off x="714171" y="743447"/>
            <a:ext cx="2980038" cy="3692028"/>
          </a:xfrm>
          <a:prstGeom prst="rect">
            <a:avLst/>
          </a:prstGeom>
          <a:noFill/>
        </p:spPr>
        <p:txBody>
          <a:bodyPr spcFirstLastPara="1" vert="horz" lIns="91440" tIns="45720" rIns="91440" bIns="45720" rtlCol="0" anchor="b" anchorCtr="0">
            <a:normAutofit/>
          </a:bodyPr>
          <a:lstStyle/>
          <a:p>
            <a:pPr marL="0" lvl="0" indent="0" algn="l">
              <a:lnSpc>
                <a:spcPct val="90000"/>
              </a:lnSpc>
              <a:spcBef>
                <a:spcPct val="0"/>
              </a:spcBef>
              <a:spcAft>
                <a:spcPts val="0"/>
              </a:spcAft>
              <a:buSzPts val="990"/>
            </a:pPr>
            <a:r>
              <a:rPr lang="en-US" sz="3500" b="1" u="sng" kern="1200">
                <a:solidFill>
                  <a:schemeClr val="tx1"/>
                </a:solidFill>
                <a:latin typeface="+mj-lt"/>
                <a:ea typeface="+mj-ea"/>
                <a:cs typeface="+mj-cs"/>
              </a:rPr>
              <a:t>Wind</a:t>
            </a:r>
            <a:r>
              <a:rPr lang="en-US" sz="3500" kern="1200">
                <a:solidFill>
                  <a:schemeClr val="tx1"/>
                </a:solidFill>
                <a:latin typeface="+mj-lt"/>
                <a:ea typeface="+mj-ea"/>
                <a:cs typeface="+mj-cs"/>
              </a:rPr>
              <a:t>: Moving air, especially a natural flow of air parallel to or along the ground.</a:t>
            </a:r>
          </a:p>
        </p:txBody>
      </p:sp>
      <p:sp>
        <p:nvSpPr>
          <p:cNvPr id="183" name="Google Shape;183;g1f0ceff0c26_1_48"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1"/>
        <p:cNvGrpSpPr/>
        <p:nvPr/>
      </p:nvGrpSpPr>
      <p:grpSpPr>
        <a:xfrm>
          <a:off x="0" y="0"/>
          <a:ext cx="0" cy="0"/>
          <a:chOff x="0" y="0"/>
          <a:chExt cx="0" cy="0"/>
        </a:xfrm>
      </p:grpSpPr>
      <p:sp useBgFill="1">
        <p:nvSpPr>
          <p:cNvPr id="157" name="Rectangle 15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ull moon in the sky&#10;&#10;Description automatically generated">
            <a:extLst>
              <a:ext uri="{FF2B5EF4-FFF2-40B4-BE49-F238E27FC236}">
                <a16:creationId xmlns:a16="http://schemas.microsoft.com/office/drawing/2014/main" id="{281002B4-4A88-489A-9EBF-839F0AED294D}"/>
              </a:ext>
            </a:extLst>
          </p:cNvPr>
          <p:cNvPicPr>
            <a:picLocks noChangeAspect="1"/>
          </p:cNvPicPr>
          <p:nvPr/>
        </p:nvPicPr>
        <p:blipFill rotWithShape="1">
          <a:blip r:embed="rId3"/>
          <a:srcRect l="21334" r="21827" b="1"/>
          <a:stretch/>
        </p:blipFill>
        <p:spPr>
          <a:xfrm>
            <a:off x="20" y="10"/>
            <a:ext cx="7252212" cy="6857990"/>
          </a:xfrm>
          <a:prstGeom prst="rect">
            <a:avLst/>
          </a:prstGeom>
        </p:spPr>
      </p:pic>
      <p:sp>
        <p:nvSpPr>
          <p:cNvPr id="159" name="Rectangle 15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46D99DA-9341-DAC0-968D-184136211820}"/>
              </a:ext>
            </a:extLst>
          </p:cNvPr>
          <p:cNvSpPr txBox="1"/>
          <p:nvPr/>
        </p:nvSpPr>
        <p:spPr>
          <a:xfrm>
            <a:off x="5963274" y="2137385"/>
            <a:ext cx="3051772" cy="2583229"/>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3500" b="1" i="0" kern="1200" dirty="0">
                <a:solidFill>
                  <a:schemeClr val="tx1"/>
                </a:solidFill>
                <a:effectLst/>
                <a:latin typeface="+mj-lt"/>
                <a:ea typeface="+mj-ea"/>
                <a:cs typeface="+mj-cs"/>
              </a:rPr>
              <a:t>Moon:</a:t>
            </a:r>
            <a:r>
              <a:rPr lang="en-US" sz="3500" b="0" i="0" kern="1200" dirty="0">
                <a:solidFill>
                  <a:schemeClr val="tx1"/>
                </a:solidFill>
                <a:effectLst/>
                <a:latin typeface="+mj-lt"/>
                <a:ea typeface="+mj-ea"/>
                <a:cs typeface="+mj-cs"/>
              </a:rPr>
              <a:t> Earth's natural satellite, that orbits around the Earth</a:t>
            </a:r>
            <a:endParaRPr lang="en-US" sz="3500" kern="1200" dirty="0">
              <a:solidFill>
                <a:schemeClr val="tx1"/>
              </a:solidFill>
              <a:latin typeface="+mj-lt"/>
              <a:ea typeface="+mj-ea"/>
              <a:cs typeface="+mj-cs"/>
            </a:endParaRPr>
          </a:p>
        </p:txBody>
      </p:sp>
      <p:sp>
        <p:nvSpPr>
          <p:cNvPr id="152" name="Google Shape;152;g2a5a1442303_0_281"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ree with apples on the ground&#10;&#10;Description automatically generated">
            <a:extLst>
              <a:ext uri="{FF2B5EF4-FFF2-40B4-BE49-F238E27FC236}">
                <a16:creationId xmlns:a16="http://schemas.microsoft.com/office/drawing/2014/main" id="{C5D117F6-26BE-B3D2-EDE9-54E50BF5B78A}"/>
              </a:ext>
            </a:extLst>
          </p:cNvPr>
          <p:cNvPicPr>
            <a:picLocks noChangeAspect="1"/>
          </p:cNvPicPr>
          <p:nvPr/>
        </p:nvPicPr>
        <p:blipFill rotWithShape="1">
          <a:blip r:embed="rId3"/>
          <a:srcRect t="26691" b="2622"/>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872A82B-BB47-76CB-C639-B4E43BB0A86A}"/>
              </a:ext>
            </a:extLst>
          </p:cNvPr>
          <p:cNvSpPr txBox="1"/>
          <p:nvPr/>
        </p:nvSpPr>
        <p:spPr>
          <a:xfrm>
            <a:off x="5820053" y="2776269"/>
            <a:ext cx="2866642" cy="1305461"/>
          </a:xfrm>
          <a:prstGeom prst="rect">
            <a:avLst/>
          </a:prstGeom>
        </p:spPr>
        <p:txBody>
          <a:bodyPr vert="horz" lIns="91440" tIns="45720" rIns="91440" bIns="45720" rtlCol="0">
            <a:normAutofit/>
          </a:bodyPr>
          <a:lstStyle/>
          <a:p>
            <a:pPr>
              <a:lnSpc>
                <a:spcPct val="90000"/>
              </a:lnSpc>
              <a:spcAft>
                <a:spcPts val="600"/>
              </a:spcAft>
            </a:pPr>
            <a:r>
              <a:rPr lang="en-US" sz="2800" b="1" i="0" kern="1200" dirty="0">
                <a:solidFill>
                  <a:schemeClr val="tx1"/>
                </a:solidFill>
                <a:effectLst/>
                <a:latin typeface="Calibri" panose="020F0502020204030204" pitchFamily="34" charset="0"/>
                <a:ea typeface="+mn-ea"/>
                <a:cs typeface="Calibri" panose="020F0502020204030204" pitchFamily="34" charset="0"/>
              </a:rPr>
              <a:t>Gravity:</a:t>
            </a:r>
            <a:r>
              <a:rPr lang="en-US" sz="2800" b="0" i="0" kern="1200" dirty="0">
                <a:solidFill>
                  <a:schemeClr val="tx1"/>
                </a:solidFill>
                <a:effectLst/>
                <a:latin typeface="Calibri" panose="020F0502020204030204" pitchFamily="34" charset="0"/>
                <a:ea typeface="+mn-ea"/>
                <a:cs typeface="Calibri" panose="020F0502020204030204" pitchFamily="34" charset="0"/>
              </a:rPr>
              <a:t> The force that pulls objects toward each other</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5" name="Google Shape;152;g2a5a1442303_0_281" descr="Rewind">
            <a:extLst>
              <a:ext uri="{FF2B5EF4-FFF2-40B4-BE49-F238E27FC236}">
                <a16:creationId xmlns:a16="http://schemas.microsoft.com/office/drawing/2014/main" id="{49CF0C75-5161-2337-CEB6-8DE07F192C6B}"/>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35118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a5a1442303_0_37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2a5a1442303_0_370"/>
          <p:cNvSpPr txBox="1">
            <a:spLocks noGrp="1"/>
          </p:cNvSpPr>
          <p:nvPr>
            <p:ph type="title" idx="4294967295"/>
          </p:nvPr>
        </p:nvSpPr>
        <p:spPr>
          <a:xfrm>
            <a:off x="983700" y="454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Water: The substance that covers most of the Earth's surface, found in ______</a:t>
            </a:r>
            <a:endParaRPr sz="3359"/>
          </a:p>
        </p:txBody>
      </p:sp>
      <p:sp>
        <p:nvSpPr>
          <p:cNvPr id="198" name="Google Shape;198;g2a5a1442303_0_370"/>
          <p:cNvSpPr txBox="1">
            <a:spLocks noGrp="1"/>
          </p:cNvSpPr>
          <p:nvPr>
            <p:ph type="title" idx="4294967295"/>
          </p:nvPr>
        </p:nvSpPr>
        <p:spPr>
          <a:xfrm>
            <a:off x="450200" y="3974400"/>
            <a:ext cx="5702400" cy="1143000"/>
          </a:xfrm>
          <a:prstGeom prst="rect">
            <a:avLst/>
          </a:prstGeom>
        </p:spPr>
        <p:txBody>
          <a:bodyPr spcFirstLastPara="1" wrap="square" lIns="91425" tIns="45700" rIns="91425" bIns="45700" anchor="ctr" anchorCtr="0">
            <a:noAutofit/>
          </a:bodyPr>
          <a:lstStyle/>
          <a:p>
            <a:pPr marL="457200" lvl="0" indent="-441960" algn="l" rtl="0">
              <a:spcBef>
                <a:spcPts val="0"/>
              </a:spcBef>
              <a:spcAft>
                <a:spcPts val="0"/>
              </a:spcAft>
              <a:buSzPts val="3360"/>
              <a:buAutoNum type="alphaLcPeriod"/>
            </a:pPr>
            <a:r>
              <a:rPr lang="en-US" sz="3359"/>
              <a:t>deserts and rocks</a:t>
            </a:r>
            <a:endParaRPr sz="3359"/>
          </a:p>
          <a:p>
            <a:pPr marL="457200" lvl="0" indent="-441960" algn="l" rtl="0">
              <a:spcBef>
                <a:spcPts val="0"/>
              </a:spcBef>
              <a:spcAft>
                <a:spcPts val="0"/>
              </a:spcAft>
              <a:buSzPts val="3360"/>
              <a:buAutoNum type="alphaLcPeriod"/>
            </a:pPr>
            <a:r>
              <a:rPr lang="en-US" sz="3359"/>
              <a:t>outer space</a:t>
            </a:r>
            <a:endParaRPr sz="3359"/>
          </a:p>
          <a:p>
            <a:pPr marL="457200" lvl="0" indent="-441960" algn="l" rtl="0">
              <a:spcBef>
                <a:spcPts val="0"/>
              </a:spcBef>
              <a:spcAft>
                <a:spcPts val="0"/>
              </a:spcAft>
              <a:buSzPts val="3360"/>
              <a:buAutoNum type="alphaLcPeriod"/>
            </a:pPr>
            <a:r>
              <a:rPr lang="en-US" sz="3359"/>
              <a:t>oceans, rives, lakes, and streams</a:t>
            </a:r>
            <a:endParaRPr sz="3359"/>
          </a:p>
          <a:p>
            <a:pPr marL="0" lvl="0" indent="0" algn="l" rtl="0">
              <a:spcBef>
                <a:spcPts val="0"/>
              </a:spcBef>
              <a:spcAft>
                <a:spcPts val="0"/>
              </a:spcAft>
              <a:buSzPts val="990"/>
              <a:buNone/>
            </a:pPr>
            <a:endParaRPr sz="3359"/>
          </a:p>
        </p:txBody>
      </p:sp>
      <p:pic>
        <p:nvPicPr>
          <p:cNvPr id="199" name="Google Shape;199;g2a5a1442303_0_370"/>
          <p:cNvPicPr preferRelativeResize="0"/>
          <p:nvPr/>
        </p:nvPicPr>
        <p:blipFill>
          <a:blip r:embed="rId4">
            <a:alphaModFix/>
          </a:blip>
          <a:stretch>
            <a:fillRect/>
          </a:stretch>
        </p:blipFill>
        <p:spPr>
          <a:xfrm>
            <a:off x="5734850" y="2308325"/>
            <a:ext cx="2974088" cy="1981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f0ceff0c26_1_6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1f0ceff0c26_1_63"/>
          <p:cNvSpPr txBox="1">
            <a:spLocks noGrp="1"/>
          </p:cNvSpPr>
          <p:nvPr>
            <p:ph type="title" idx="4294967295"/>
          </p:nvPr>
        </p:nvSpPr>
        <p:spPr>
          <a:xfrm>
            <a:off x="983700" y="454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Water: The substance that covers most of the Earth's surface, found in ______</a:t>
            </a:r>
            <a:endParaRPr sz="3359"/>
          </a:p>
        </p:txBody>
      </p:sp>
      <p:sp>
        <p:nvSpPr>
          <p:cNvPr id="207" name="Google Shape;207;g1f0ceff0c26_1_63"/>
          <p:cNvSpPr txBox="1">
            <a:spLocks noGrp="1"/>
          </p:cNvSpPr>
          <p:nvPr>
            <p:ph type="title" idx="4294967295"/>
          </p:nvPr>
        </p:nvSpPr>
        <p:spPr>
          <a:xfrm>
            <a:off x="450200" y="3974400"/>
            <a:ext cx="5702400" cy="1143000"/>
          </a:xfrm>
          <a:prstGeom prst="rect">
            <a:avLst/>
          </a:prstGeom>
        </p:spPr>
        <p:txBody>
          <a:bodyPr spcFirstLastPara="1" wrap="square" lIns="91425" tIns="45700" rIns="91425" bIns="45700" anchor="ctr" anchorCtr="0">
            <a:noAutofit/>
          </a:bodyPr>
          <a:lstStyle/>
          <a:p>
            <a:pPr marL="457200" lvl="0" indent="-441960" algn="l" rtl="0">
              <a:spcBef>
                <a:spcPts val="0"/>
              </a:spcBef>
              <a:spcAft>
                <a:spcPts val="0"/>
              </a:spcAft>
              <a:buSzPts val="3360"/>
              <a:buAutoNum type="alphaLcPeriod"/>
            </a:pPr>
            <a:r>
              <a:rPr lang="en-US" sz="3359"/>
              <a:t>deserts and rocks</a:t>
            </a:r>
            <a:endParaRPr sz="3359"/>
          </a:p>
          <a:p>
            <a:pPr marL="457200" lvl="0" indent="-441960" algn="l" rtl="0">
              <a:spcBef>
                <a:spcPts val="0"/>
              </a:spcBef>
              <a:spcAft>
                <a:spcPts val="0"/>
              </a:spcAft>
              <a:buSzPts val="3360"/>
              <a:buAutoNum type="alphaLcPeriod"/>
            </a:pPr>
            <a:r>
              <a:rPr lang="en-US" sz="3359"/>
              <a:t>outer space</a:t>
            </a:r>
            <a:endParaRPr sz="3359"/>
          </a:p>
          <a:p>
            <a:pPr marL="457200" lvl="0" indent="-441960" algn="l" rtl="0">
              <a:spcBef>
                <a:spcPts val="0"/>
              </a:spcBef>
              <a:spcAft>
                <a:spcPts val="0"/>
              </a:spcAft>
              <a:buClr>
                <a:srgbClr val="FF0000"/>
              </a:buClr>
              <a:buSzPts val="3360"/>
              <a:buAutoNum type="alphaLcPeriod"/>
            </a:pPr>
            <a:r>
              <a:rPr lang="en-US" sz="3359">
                <a:solidFill>
                  <a:srgbClr val="FF0000"/>
                </a:solidFill>
              </a:rPr>
              <a:t>oceans, rives, lakes, and streams</a:t>
            </a:r>
            <a:endParaRPr sz="3359">
              <a:solidFill>
                <a:srgbClr val="FF0000"/>
              </a:solidFill>
            </a:endParaRPr>
          </a:p>
          <a:p>
            <a:pPr marL="0" lvl="0" indent="0" algn="l" rtl="0">
              <a:spcBef>
                <a:spcPts val="0"/>
              </a:spcBef>
              <a:spcAft>
                <a:spcPts val="0"/>
              </a:spcAft>
              <a:buSzPts val="990"/>
              <a:buNone/>
            </a:pPr>
            <a:endParaRPr sz="3359"/>
          </a:p>
        </p:txBody>
      </p:sp>
      <p:pic>
        <p:nvPicPr>
          <p:cNvPr id="208" name="Google Shape;208;g1f0ceff0c26_1_63"/>
          <p:cNvPicPr preferRelativeResize="0"/>
          <p:nvPr/>
        </p:nvPicPr>
        <p:blipFill>
          <a:blip r:embed="rId4">
            <a:alphaModFix/>
          </a:blip>
          <a:stretch>
            <a:fillRect/>
          </a:stretch>
        </p:blipFill>
        <p:spPr>
          <a:xfrm>
            <a:off x="5734850" y="2308325"/>
            <a:ext cx="2974088" cy="1981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True/False: </a:t>
            </a:r>
            <a:r>
              <a:rPr lang="en-US" dirty="0">
                <a:solidFill>
                  <a:schemeClr val="dk1"/>
                </a:solidFill>
              </a:rPr>
              <a:t>An ecosystem is an area where living and nonliving things interact</a:t>
            </a:r>
            <a:endParaRPr dirty="0"/>
          </a:p>
        </p:txBody>
      </p:sp>
      <p:pic>
        <p:nvPicPr>
          <p:cNvPr id="257" name="Google Shape;257;g27e576c1a67_0_281"/>
          <p:cNvPicPr preferRelativeResize="0"/>
          <p:nvPr/>
        </p:nvPicPr>
        <p:blipFill>
          <a:blip r:embed="rId3">
            <a:alphaModFix/>
          </a:blip>
          <a:stretch>
            <a:fillRect/>
          </a:stretch>
        </p:blipFill>
        <p:spPr>
          <a:xfrm>
            <a:off x="1505550" y="2318427"/>
            <a:ext cx="5897500" cy="3314375"/>
          </a:xfrm>
          <a:prstGeom prst="rect">
            <a:avLst/>
          </a:prstGeom>
          <a:noFill/>
          <a:ln>
            <a:noFill/>
          </a:ln>
        </p:spPr>
      </p:pic>
      <p:sp>
        <p:nvSpPr>
          <p:cNvPr id="3" name="Google Shape;278;gddcc69d69e_0_117" descr="Questions">
            <a:extLst>
              <a:ext uri="{FF2B5EF4-FFF2-40B4-BE49-F238E27FC236}">
                <a16:creationId xmlns:a16="http://schemas.microsoft.com/office/drawing/2014/main" id="{7DB29572-87D0-78E5-7AC2-EEC7CDF5E90F}"/>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91206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rgbClr val="FF0000"/>
                </a:solidFill>
              </a:rPr>
              <a:t>True</a:t>
            </a:r>
            <a:r>
              <a:rPr lang="en-US" b="1" u="sng" dirty="0">
                <a:solidFill>
                  <a:schemeClr val="dk1"/>
                </a:solidFill>
              </a:rPr>
              <a:t>/False: </a:t>
            </a:r>
            <a:r>
              <a:rPr lang="en-US" dirty="0">
                <a:solidFill>
                  <a:schemeClr val="dk1"/>
                </a:solidFill>
              </a:rPr>
              <a:t>An ecosystem is an area where living and nonliving things interact</a:t>
            </a:r>
            <a:endParaRPr dirty="0"/>
          </a:p>
        </p:txBody>
      </p:sp>
      <p:pic>
        <p:nvPicPr>
          <p:cNvPr id="257" name="Google Shape;257;g27e576c1a67_0_281"/>
          <p:cNvPicPr preferRelativeResize="0"/>
          <p:nvPr/>
        </p:nvPicPr>
        <p:blipFill>
          <a:blip r:embed="rId3">
            <a:alphaModFix/>
          </a:blip>
          <a:stretch>
            <a:fillRect/>
          </a:stretch>
        </p:blipFill>
        <p:spPr>
          <a:xfrm>
            <a:off x="1505550" y="2318427"/>
            <a:ext cx="5897500" cy="3314375"/>
          </a:xfrm>
          <a:prstGeom prst="rect">
            <a:avLst/>
          </a:prstGeom>
          <a:noFill/>
          <a:ln>
            <a:noFill/>
          </a:ln>
        </p:spPr>
      </p:pic>
      <p:sp>
        <p:nvSpPr>
          <p:cNvPr id="3" name="Google Shape;278;gddcc69d69e_0_117" descr="Questions">
            <a:extLst>
              <a:ext uri="{FF2B5EF4-FFF2-40B4-BE49-F238E27FC236}">
                <a16:creationId xmlns:a16="http://schemas.microsoft.com/office/drawing/2014/main" id="{7DB29572-87D0-78E5-7AC2-EEC7CDF5E90F}"/>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80755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f0ceff0c26_1_71"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1f0ceff0c26_1_71"/>
          <p:cNvSpPr txBox="1">
            <a:spLocks noGrp="1"/>
          </p:cNvSpPr>
          <p:nvPr>
            <p:ph type="title" idx="4294967295"/>
          </p:nvPr>
        </p:nvSpPr>
        <p:spPr>
          <a:xfrm>
            <a:off x="983700" y="39875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What is the top layer or outermost part of something?</a:t>
            </a:r>
            <a:endParaRPr sz="3359"/>
          </a:p>
        </p:txBody>
      </p:sp>
      <p:pic>
        <p:nvPicPr>
          <p:cNvPr id="216" name="Google Shape;216;g1f0ceff0c26_1_71"/>
          <p:cNvPicPr preferRelativeResize="0"/>
          <p:nvPr/>
        </p:nvPicPr>
        <p:blipFill>
          <a:blip r:embed="rId4">
            <a:alphaModFix/>
          </a:blip>
          <a:stretch>
            <a:fillRect/>
          </a:stretch>
        </p:blipFill>
        <p:spPr>
          <a:xfrm>
            <a:off x="2271302" y="1823588"/>
            <a:ext cx="5016008" cy="3341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Tide</a:t>
            </a:r>
            <a:endParaRPr sz="1800" b="0" i="0" u="none" strike="noStrike" cap="none">
              <a:solidFill>
                <a:srgbClr val="000000"/>
              </a:solidFill>
              <a:latin typeface="Calibri"/>
              <a:ea typeface="Calibri"/>
              <a:cs typeface="Calibri"/>
              <a:sym typeface="Calibri"/>
            </a:endParaRPr>
          </a:p>
        </p:txBody>
      </p:sp>
      <p:pic>
        <p:nvPicPr>
          <p:cNvPr id="3" name="Picture 2" descr="Waves crashing waves on a beach&#10;&#10;Description automatically generated">
            <a:extLst>
              <a:ext uri="{FF2B5EF4-FFF2-40B4-BE49-F238E27FC236}">
                <a16:creationId xmlns:a16="http://schemas.microsoft.com/office/drawing/2014/main" id="{5C20C68F-ECEE-B747-6449-57D25EF15032}"/>
              </a:ext>
            </a:extLst>
          </p:cNvPr>
          <p:cNvPicPr>
            <a:picLocks noChangeAspect="1"/>
          </p:cNvPicPr>
          <p:nvPr/>
        </p:nvPicPr>
        <p:blipFill>
          <a:blip r:embed="rId3"/>
          <a:stretch>
            <a:fillRect/>
          </a:stretch>
        </p:blipFill>
        <p:spPr>
          <a:xfrm>
            <a:off x="435467" y="1303015"/>
            <a:ext cx="8273066" cy="55549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f0ceff0c26_1_8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1f0ceff0c26_1_82"/>
          <p:cNvSpPr txBox="1">
            <a:spLocks noGrp="1"/>
          </p:cNvSpPr>
          <p:nvPr>
            <p:ph type="title" idx="4294967295"/>
          </p:nvPr>
        </p:nvSpPr>
        <p:spPr>
          <a:xfrm>
            <a:off x="983700" y="39875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What is the top layer or outermost part of something?</a:t>
            </a:r>
            <a:endParaRPr sz="3359"/>
          </a:p>
        </p:txBody>
      </p:sp>
      <p:pic>
        <p:nvPicPr>
          <p:cNvPr id="224" name="Google Shape;224;g1f0ceff0c26_1_82"/>
          <p:cNvPicPr preferRelativeResize="0"/>
          <p:nvPr/>
        </p:nvPicPr>
        <p:blipFill>
          <a:blip r:embed="rId4">
            <a:alphaModFix/>
          </a:blip>
          <a:stretch>
            <a:fillRect/>
          </a:stretch>
        </p:blipFill>
        <p:spPr>
          <a:xfrm>
            <a:off x="2271302" y="1823588"/>
            <a:ext cx="5016008" cy="3341950"/>
          </a:xfrm>
          <a:prstGeom prst="rect">
            <a:avLst/>
          </a:prstGeom>
          <a:noFill/>
          <a:ln>
            <a:noFill/>
          </a:ln>
        </p:spPr>
      </p:pic>
      <p:sp>
        <p:nvSpPr>
          <p:cNvPr id="225" name="Google Shape;225;g1f0ceff0c26_1_82"/>
          <p:cNvSpPr txBox="1"/>
          <p:nvPr/>
        </p:nvSpPr>
        <p:spPr>
          <a:xfrm>
            <a:off x="2275950" y="5447375"/>
            <a:ext cx="4592100" cy="73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b="1">
                <a:solidFill>
                  <a:srgbClr val="FF0000"/>
                </a:solidFill>
                <a:latin typeface="Calibri"/>
                <a:ea typeface="Calibri"/>
                <a:cs typeface="Calibri"/>
                <a:sym typeface="Calibri"/>
              </a:rPr>
              <a:t>The Surface</a:t>
            </a:r>
            <a:endParaRPr sz="4000" b="1">
              <a:solidFill>
                <a:srgbClr val="FF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f0ceff0c26_1_92"/>
          <p:cNvSpPr txBox="1">
            <a:spLocks noGrp="1"/>
          </p:cNvSpPr>
          <p:nvPr>
            <p:ph type="title"/>
          </p:nvPr>
        </p:nvSpPr>
        <p:spPr>
          <a:xfrm>
            <a:off x="776400" y="439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The act or process of moving or being moved:</a:t>
            </a:r>
            <a:endParaRPr sz="3359"/>
          </a:p>
        </p:txBody>
      </p:sp>
      <p:pic>
        <p:nvPicPr>
          <p:cNvPr id="232" name="Google Shape;232;g1f0ceff0c26_1_92"/>
          <p:cNvPicPr preferRelativeResize="0"/>
          <p:nvPr/>
        </p:nvPicPr>
        <p:blipFill>
          <a:blip r:embed="rId3">
            <a:alphaModFix/>
          </a:blip>
          <a:stretch>
            <a:fillRect/>
          </a:stretch>
        </p:blipFill>
        <p:spPr>
          <a:xfrm>
            <a:off x="4101275" y="2476075"/>
            <a:ext cx="4814802" cy="3209101"/>
          </a:xfrm>
          <a:prstGeom prst="rect">
            <a:avLst/>
          </a:prstGeom>
          <a:noFill/>
          <a:ln>
            <a:noFill/>
          </a:ln>
        </p:spPr>
      </p:pic>
      <p:sp>
        <p:nvSpPr>
          <p:cNvPr id="233" name="Google Shape;233;g1f0ceff0c26_1_92"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1f0ceff0c26_1_92"/>
          <p:cNvSpPr txBox="1">
            <a:spLocks noGrp="1"/>
          </p:cNvSpPr>
          <p:nvPr>
            <p:ph type="title"/>
          </p:nvPr>
        </p:nvSpPr>
        <p:spPr>
          <a:xfrm>
            <a:off x="600275" y="3779300"/>
            <a:ext cx="5702400" cy="1143000"/>
          </a:xfrm>
          <a:prstGeom prst="rect">
            <a:avLst/>
          </a:prstGeom>
        </p:spPr>
        <p:txBody>
          <a:bodyPr spcFirstLastPara="1" wrap="square" lIns="91425" tIns="45700" rIns="91425" bIns="45700" anchor="ctr" anchorCtr="0">
            <a:noAutofit/>
          </a:bodyPr>
          <a:lstStyle/>
          <a:p>
            <a:pPr marL="457200" lvl="0" indent="-441960" algn="l" rtl="0">
              <a:spcBef>
                <a:spcPts val="0"/>
              </a:spcBef>
              <a:spcAft>
                <a:spcPts val="0"/>
              </a:spcAft>
              <a:buSzPts val="3360"/>
              <a:buAutoNum type="alphaLcPeriod"/>
            </a:pPr>
            <a:r>
              <a:rPr lang="en-US" sz="3359"/>
              <a:t>motion</a:t>
            </a:r>
            <a:endParaRPr sz="3359"/>
          </a:p>
          <a:p>
            <a:pPr marL="457200" lvl="0" indent="-441960" algn="l" rtl="0">
              <a:spcBef>
                <a:spcPts val="0"/>
              </a:spcBef>
              <a:spcAft>
                <a:spcPts val="0"/>
              </a:spcAft>
              <a:buClr>
                <a:srgbClr val="1F1F1F"/>
              </a:buClr>
              <a:buSzPts val="3360"/>
              <a:buAutoNum type="alphaLcPeriod"/>
            </a:pPr>
            <a:r>
              <a:rPr lang="en-US" sz="3359">
                <a:solidFill>
                  <a:srgbClr val="1F1F1F"/>
                </a:solidFill>
              </a:rPr>
              <a:t>lotion</a:t>
            </a:r>
            <a:endParaRPr sz="3359">
              <a:solidFill>
                <a:srgbClr val="1F1F1F"/>
              </a:solidFill>
            </a:endParaRPr>
          </a:p>
          <a:p>
            <a:pPr marL="457200" lvl="0" indent="-441960" algn="l" rtl="0">
              <a:spcBef>
                <a:spcPts val="0"/>
              </a:spcBef>
              <a:spcAft>
                <a:spcPts val="0"/>
              </a:spcAft>
              <a:buClr>
                <a:srgbClr val="1F1F1F"/>
              </a:buClr>
              <a:buSzPts val="3360"/>
              <a:buAutoNum type="alphaLcPeriod"/>
            </a:pPr>
            <a:r>
              <a:rPr lang="en-US" sz="3359">
                <a:solidFill>
                  <a:srgbClr val="1F1F1F"/>
                </a:solidFill>
              </a:rPr>
              <a:t>potion</a:t>
            </a:r>
            <a:endParaRPr sz="3359">
              <a:solidFill>
                <a:srgbClr val="1F1F1F"/>
              </a:solidFill>
            </a:endParaRPr>
          </a:p>
          <a:p>
            <a:pPr marL="0" lvl="0" indent="0" algn="l" rtl="0">
              <a:spcBef>
                <a:spcPts val="0"/>
              </a:spcBef>
              <a:spcAft>
                <a:spcPts val="0"/>
              </a:spcAft>
              <a:buSzPts val="990"/>
              <a:buNone/>
            </a:pPr>
            <a:endParaRPr sz="3359">
              <a:solidFill>
                <a:srgbClr val="1F1F1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1f0ceff0c26_1_102"/>
          <p:cNvSpPr txBox="1">
            <a:spLocks noGrp="1"/>
          </p:cNvSpPr>
          <p:nvPr>
            <p:ph type="title"/>
          </p:nvPr>
        </p:nvSpPr>
        <p:spPr>
          <a:xfrm>
            <a:off x="776400" y="439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a:t>The act or process of moving or being moved:</a:t>
            </a:r>
            <a:endParaRPr sz="3359"/>
          </a:p>
        </p:txBody>
      </p:sp>
      <p:pic>
        <p:nvPicPr>
          <p:cNvPr id="241" name="Google Shape;241;g1f0ceff0c26_1_102"/>
          <p:cNvPicPr preferRelativeResize="0"/>
          <p:nvPr/>
        </p:nvPicPr>
        <p:blipFill>
          <a:blip r:embed="rId3">
            <a:alphaModFix/>
          </a:blip>
          <a:stretch>
            <a:fillRect/>
          </a:stretch>
        </p:blipFill>
        <p:spPr>
          <a:xfrm>
            <a:off x="4101275" y="2476075"/>
            <a:ext cx="4814802" cy="3209101"/>
          </a:xfrm>
          <a:prstGeom prst="rect">
            <a:avLst/>
          </a:prstGeom>
          <a:noFill/>
          <a:ln>
            <a:noFill/>
          </a:ln>
        </p:spPr>
      </p:pic>
      <p:sp>
        <p:nvSpPr>
          <p:cNvPr id="242" name="Google Shape;242;g1f0ceff0c26_1_102"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1f0ceff0c26_1_102"/>
          <p:cNvSpPr txBox="1">
            <a:spLocks noGrp="1"/>
          </p:cNvSpPr>
          <p:nvPr>
            <p:ph type="title"/>
          </p:nvPr>
        </p:nvSpPr>
        <p:spPr>
          <a:xfrm>
            <a:off x="600275" y="3779300"/>
            <a:ext cx="5702400" cy="1143000"/>
          </a:xfrm>
          <a:prstGeom prst="rect">
            <a:avLst/>
          </a:prstGeom>
        </p:spPr>
        <p:txBody>
          <a:bodyPr spcFirstLastPara="1" wrap="square" lIns="91425" tIns="45700" rIns="91425" bIns="45700" anchor="ctr" anchorCtr="0">
            <a:noAutofit/>
          </a:bodyPr>
          <a:lstStyle/>
          <a:p>
            <a:pPr marL="457200" lvl="0" indent="-441960" algn="l" rtl="0">
              <a:spcBef>
                <a:spcPts val="0"/>
              </a:spcBef>
              <a:spcAft>
                <a:spcPts val="0"/>
              </a:spcAft>
              <a:buClr>
                <a:srgbClr val="FF0000"/>
              </a:buClr>
              <a:buSzPts val="3360"/>
              <a:buAutoNum type="alphaLcPeriod"/>
            </a:pPr>
            <a:r>
              <a:rPr lang="en-US" sz="3359">
                <a:solidFill>
                  <a:srgbClr val="FF0000"/>
                </a:solidFill>
              </a:rPr>
              <a:t>motion</a:t>
            </a:r>
            <a:endParaRPr sz="3359">
              <a:solidFill>
                <a:srgbClr val="FF0000"/>
              </a:solidFill>
            </a:endParaRPr>
          </a:p>
          <a:p>
            <a:pPr marL="457200" lvl="0" indent="-441960" algn="l" rtl="0">
              <a:spcBef>
                <a:spcPts val="0"/>
              </a:spcBef>
              <a:spcAft>
                <a:spcPts val="0"/>
              </a:spcAft>
              <a:buClr>
                <a:srgbClr val="1F1F1F"/>
              </a:buClr>
              <a:buSzPts val="3360"/>
              <a:buAutoNum type="alphaLcPeriod"/>
            </a:pPr>
            <a:r>
              <a:rPr lang="en-US" sz="3359">
                <a:solidFill>
                  <a:srgbClr val="1F1F1F"/>
                </a:solidFill>
              </a:rPr>
              <a:t>lotion</a:t>
            </a:r>
            <a:endParaRPr sz="3359">
              <a:solidFill>
                <a:srgbClr val="1F1F1F"/>
              </a:solidFill>
            </a:endParaRPr>
          </a:p>
          <a:p>
            <a:pPr marL="457200" lvl="0" indent="-441960" algn="l" rtl="0">
              <a:spcBef>
                <a:spcPts val="0"/>
              </a:spcBef>
              <a:spcAft>
                <a:spcPts val="0"/>
              </a:spcAft>
              <a:buClr>
                <a:srgbClr val="1F1F1F"/>
              </a:buClr>
              <a:buSzPts val="3360"/>
              <a:buAutoNum type="alphaLcPeriod"/>
            </a:pPr>
            <a:r>
              <a:rPr lang="en-US" sz="3359">
                <a:solidFill>
                  <a:srgbClr val="1F1F1F"/>
                </a:solidFill>
              </a:rPr>
              <a:t>potion</a:t>
            </a:r>
            <a:endParaRPr sz="3359">
              <a:solidFill>
                <a:srgbClr val="1F1F1F"/>
              </a:solidFill>
            </a:endParaRPr>
          </a:p>
          <a:p>
            <a:pPr marL="0" lvl="0" indent="0" algn="l" rtl="0">
              <a:spcBef>
                <a:spcPts val="0"/>
              </a:spcBef>
              <a:spcAft>
                <a:spcPts val="0"/>
              </a:spcAft>
              <a:buSzPts val="990"/>
              <a:buNone/>
            </a:pPr>
            <a:endParaRPr sz="3359">
              <a:solidFill>
                <a:srgbClr val="1F1F1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 name="Google Shape;171;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
        <p:nvSpPr>
          <p:cNvPr id="172" name="Google Shape;172;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latin typeface="Calibri"/>
                <a:ea typeface="Calibri"/>
                <a:cs typeface="Calibri"/>
                <a:sym typeface="Calibri"/>
              </a:rPr>
              <a:t>Tide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 name="Google Shape;179;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sp>
        <p:nvSpPr>
          <p:cNvPr id="180" name="Google Shape;180;g27e576c1a67_0_281"/>
          <p:cNvSpPr txBox="1"/>
          <p:nvPr/>
        </p:nvSpPr>
        <p:spPr>
          <a:xfrm>
            <a:off x="740100" y="622500"/>
            <a:ext cx="7663800" cy="1092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200" b="1" u="sng" dirty="0">
                <a:latin typeface="Calibri" panose="020F0502020204030204" pitchFamily="34" charset="0"/>
                <a:ea typeface="Calibri"/>
                <a:cs typeface="Calibri" panose="020F0502020204030204" pitchFamily="34" charset="0"/>
                <a:sym typeface="Calibri"/>
              </a:rPr>
              <a:t>Tide</a:t>
            </a:r>
            <a:r>
              <a:rPr lang="en-US" sz="3200" b="1" dirty="0">
                <a:solidFill>
                  <a:srgbClr val="000000"/>
                </a:solidFill>
                <a:latin typeface="Calibri" panose="020F0502020204030204" pitchFamily="34" charset="0"/>
                <a:ea typeface="Calibri"/>
                <a:cs typeface="Calibri" panose="020F0502020204030204" pitchFamily="34" charset="0"/>
                <a:sym typeface="Calibri"/>
              </a:rPr>
              <a:t>: </a:t>
            </a:r>
            <a:r>
              <a:rPr lang="en-US" sz="3200" dirty="0">
                <a:solidFill>
                  <a:srgbClr val="374151"/>
                </a:solidFill>
                <a:highlight>
                  <a:srgbClr val="FFFFFF"/>
                </a:highlight>
                <a:latin typeface="Calibri" panose="020F0502020204030204" pitchFamily="34" charset="0"/>
                <a:cs typeface="Calibri" panose="020F0502020204030204" pitchFamily="34" charset="0"/>
              </a:rPr>
              <a:t>the regular rising and falling of the sea level caused by the moon and the sun's gravitational pull</a:t>
            </a:r>
            <a:endParaRPr sz="3200" dirty="0">
              <a:highlight>
                <a:srgbClr val="FFFFFF"/>
              </a:highlight>
              <a:latin typeface="Calibri" panose="020F0502020204030204" pitchFamily="34" charset="0"/>
              <a:ea typeface="Calibri"/>
              <a:cs typeface="Calibri" panose="020F0502020204030204" pitchFamily="34" charset="0"/>
              <a:sym typeface="Calibri"/>
            </a:endParaRPr>
          </a:p>
        </p:txBody>
      </p:sp>
      <p:pic>
        <p:nvPicPr>
          <p:cNvPr id="181" name="Google Shape;181;g27e576c1a67_0_281"/>
          <p:cNvPicPr preferRelativeResize="0"/>
          <p:nvPr/>
        </p:nvPicPr>
        <p:blipFill>
          <a:blip r:embed="rId5">
            <a:alphaModFix/>
          </a:blip>
          <a:stretch>
            <a:fillRect/>
          </a:stretch>
        </p:blipFill>
        <p:spPr>
          <a:xfrm>
            <a:off x="824263" y="2180300"/>
            <a:ext cx="7495470" cy="4610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2"/>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Google Shape;193;g27e576c1a67_0_364"/>
          <p:cNvSpPr txBox="1"/>
          <p:nvPr/>
        </p:nvSpPr>
        <p:spPr>
          <a:xfrm>
            <a:off x="628650" y="5358141"/>
            <a:ext cx="7886700" cy="942664"/>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3600"/>
            </a:pPr>
            <a:r>
              <a:rPr lang="en-US" sz="4500" b="0" i="0" u="none" strike="noStrike" kern="1200" cap="none">
                <a:solidFill>
                  <a:schemeClr val="tx1"/>
                </a:solidFill>
                <a:latin typeface="+mj-lt"/>
                <a:ea typeface="+mj-ea"/>
                <a:cs typeface="+mj-cs"/>
                <a:sym typeface="Calibri"/>
              </a:rPr>
              <a:t>What is a </a:t>
            </a:r>
            <a:r>
              <a:rPr lang="en-US" sz="4500" kern="1200">
                <a:solidFill>
                  <a:schemeClr val="tx1"/>
                </a:solidFill>
                <a:latin typeface="+mj-lt"/>
                <a:ea typeface="+mj-ea"/>
                <a:cs typeface="+mj-cs"/>
                <a:sym typeface="Calibri"/>
              </a:rPr>
              <a:t>tide</a:t>
            </a:r>
            <a:r>
              <a:rPr lang="en-US" sz="4500" b="0" i="0" u="none" strike="noStrike" kern="1200" cap="none">
                <a:solidFill>
                  <a:schemeClr val="tx1"/>
                </a:solidFill>
                <a:latin typeface="+mj-lt"/>
                <a:ea typeface="+mj-ea"/>
                <a:cs typeface="+mj-cs"/>
                <a:sym typeface="Calibri"/>
              </a:rPr>
              <a:t>?</a:t>
            </a:r>
          </a:p>
        </p:txBody>
      </p:sp>
      <p:pic>
        <p:nvPicPr>
          <p:cNvPr id="2" name="Google Shape;181;g27e576c1a67_0_281">
            <a:extLst>
              <a:ext uri="{FF2B5EF4-FFF2-40B4-BE49-F238E27FC236}">
                <a16:creationId xmlns:a16="http://schemas.microsoft.com/office/drawing/2014/main" id="{4AF15383-A6E5-8D68-3033-66B0475C1FC7}"/>
              </a:ext>
            </a:extLst>
          </p:cNvPr>
          <p:cNvPicPr preferRelativeResize="0"/>
          <p:nvPr/>
        </p:nvPicPr>
        <p:blipFill>
          <a:blip r:embed="rId3"/>
          <a:stretch>
            <a:fillRect/>
          </a:stretch>
        </p:blipFill>
        <p:spPr>
          <a:xfrm>
            <a:off x="808392" y="557189"/>
            <a:ext cx="7527215" cy="4629236"/>
          </a:xfrm>
          <a:prstGeom prst="rect">
            <a:avLst/>
          </a:prstGeom>
          <a:noFill/>
        </p:spPr>
      </p:pic>
      <p:sp>
        <p:nvSpPr>
          <p:cNvPr id="194" name="Google Shape;194;g27e576c1a67_0_36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01" name="Google Shape;201;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6"/>
        <p:cNvGrpSpPr/>
        <p:nvPr/>
      </p:nvGrpSpPr>
      <p:grpSpPr>
        <a:xfrm>
          <a:off x="0" y="0"/>
          <a:ext cx="0" cy="0"/>
          <a:chOff x="0" y="0"/>
          <a:chExt cx="0" cy="0"/>
        </a:xfrm>
      </p:grpSpPr>
      <p:grpSp>
        <p:nvGrpSpPr>
          <p:cNvPr id="11" name="Group 10">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9144000" cy="1519356"/>
            <a:chOff x="0" y="-29768"/>
            <a:chExt cx="12202174" cy="1519356"/>
          </a:xfrm>
        </p:grpSpPr>
        <p:sp>
          <p:nvSpPr>
            <p:cNvPr id="12" name="Rectangle 11">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99FFA89-18AC-8B0A-0A89-A1D06E02291F}"/>
              </a:ext>
            </a:extLst>
          </p:cNvPr>
          <p:cNvSpPr txBox="1"/>
          <p:nvPr/>
        </p:nvSpPr>
        <p:spPr>
          <a:xfrm>
            <a:off x="474746" y="5654918"/>
            <a:ext cx="8194508" cy="91397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800" b="0" i="0" kern="1200" dirty="0">
                <a:solidFill>
                  <a:schemeClr val="bg1"/>
                </a:solidFill>
                <a:effectLst/>
                <a:latin typeface="Calibri" panose="020F0502020204030204" pitchFamily="34" charset="0"/>
                <a:ea typeface="+mj-ea"/>
                <a:cs typeface="Calibri" panose="020F0502020204030204" pitchFamily="34" charset="0"/>
              </a:rPr>
              <a:t>Tides are the regular rising and falling of the sea level.</a:t>
            </a:r>
            <a:r>
              <a:rPr lang="en-US" sz="2800" b="0" i="0" dirty="0">
                <a:solidFill>
                  <a:schemeClr val="bg1"/>
                </a:solidFill>
                <a:effectLst/>
                <a:latin typeface="Calibri" panose="020F0502020204030204" pitchFamily="34" charset="0"/>
                <a:cs typeface="Calibri" panose="020F0502020204030204" pitchFamily="34" charset="0"/>
              </a:rPr>
              <a:t> These movements are caused by the gravitational pull of two objects in the sky: the Moon and the Sun.</a:t>
            </a:r>
          </a:p>
        </p:txBody>
      </p:sp>
      <p:pic>
        <p:nvPicPr>
          <p:cNvPr id="6" name="Picture 5" descr="A planet in space with the sun&#10;&#10;Description automatically generated">
            <a:extLst>
              <a:ext uri="{FF2B5EF4-FFF2-40B4-BE49-F238E27FC236}">
                <a16:creationId xmlns:a16="http://schemas.microsoft.com/office/drawing/2014/main" id="{010E76D8-9A04-FC2A-7BC6-B9C40F385C00}"/>
              </a:ext>
            </a:extLst>
          </p:cNvPr>
          <p:cNvPicPr>
            <a:picLocks noChangeAspect="1"/>
          </p:cNvPicPr>
          <p:nvPr/>
        </p:nvPicPr>
        <p:blipFill rotWithShape="1">
          <a:blip r:embed="rId3"/>
          <a:srcRect r="7745" b="1"/>
          <a:stretch/>
        </p:blipFill>
        <p:spPr>
          <a:xfrm>
            <a:off x="20" y="10"/>
            <a:ext cx="9143979" cy="5352218"/>
          </a:xfrm>
          <a:prstGeom prst="rect">
            <a:avLst/>
          </a:prstGeom>
        </p:spPr>
      </p:pic>
      <p:sp>
        <p:nvSpPr>
          <p:cNvPr id="7" name="Google Shape;207;g2a5a1442303_0_494" descr="Artificial Intelligence">
            <a:extLst>
              <a:ext uri="{FF2B5EF4-FFF2-40B4-BE49-F238E27FC236}">
                <a16:creationId xmlns:a16="http://schemas.microsoft.com/office/drawing/2014/main" id="{170C5F38-17B4-BB30-81E1-A1FC774BB08A}"/>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aves crashing waves on a rocky beach&#10;&#10;Description automatically generated">
            <a:extLst>
              <a:ext uri="{FF2B5EF4-FFF2-40B4-BE49-F238E27FC236}">
                <a16:creationId xmlns:a16="http://schemas.microsoft.com/office/drawing/2014/main" id="{B5A95987-1060-D3C7-402E-C2E54F4D00C6}"/>
              </a:ext>
            </a:extLst>
          </p:cNvPr>
          <p:cNvPicPr>
            <a:picLocks noChangeAspect="1"/>
          </p:cNvPicPr>
          <p:nvPr/>
        </p:nvPicPr>
        <p:blipFill rotWithShape="1">
          <a:blip r:embed="rId3"/>
          <a:srcRect t="7459" r="1" b="18792"/>
          <a:stretch/>
        </p:blipFill>
        <p:spPr>
          <a:xfrm>
            <a:off x="20" y="10"/>
            <a:ext cx="9171076" cy="4666928"/>
          </a:xfrm>
          <a:prstGeom prst="rect">
            <a:avLst/>
          </a:prstGeom>
        </p:spPr>
      </p:pic>
      <p:grpSp>
        <p:nvGrpSpPr>
          <p:cNvPr id="11" name="Group 1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2" name="Freeform: Shape 1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 name="Freeform: Shape 1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8339D29D-0523-5FDD-1DB8-5AAEF147C419}"/>
              </a:ext>
            </a:extLst>
          </p:cNvPr>
          <p:cNvSpPr txBox="1"/>
          <p:nvPr/>
        </p:nvSpPr>
        <p:spPr>
          <a:xfrm>
            <a:off x="544183" y="4600540"/>
            <a:ext cx="8082272" cy="1509935"/>
          </a:xfrm>
          <a:prstGeom prst="rect">
            <a:avLst/>
          </a:prstGeom>
        </p:spPr>
        <p:txBody>
          <a:bodyPr vert="horz" lIns="91440" tIns="45720" rIns="91440" bIns="45720" rtlCol="0" anchor="ctr">
            <a:noAutofit/>
          </a:bodyPr>
          <a:lstStyle/>
          <a:p>
            <a:pPr>
              <a:lnSpc>
                <a:spcPct val="90000"/>
              </a:lnSpc>
              <a:spcAft>
                <a:spcPts val="600"/>
              </a:spcAft>
            </a:pPr>
            <a:r>
              <a:rPr lang="en-US" sz="3200" b="1" i="0" kern="1200" dirty="0">
                <a:solidFill>
                  <a:schemeClr val="tx1"/>
                </a:solidFill>
                <a:effectLst/>
                <a:latin typeface="Calibri" panose="020F0502020204030204" pitchFamily="34" charset="0"/>
                <a:ea typeface="+mn-ea"/>
                <a:cs typeface="Calibri" panose="020F0502020204030204" pitchFamily="34" charset="0"/>
              </a:rPr>
              <a:t>High Tide:</a:t>
            </a:r>
            <a:r>
              <a:rPr lang="en-US" sz="3200" b="0" i="0" kern="1200" dirty="0">
                <a:solidFill>
                  <a:schemeClr val="tx1"/>
                </a:solidFill>
                <a:effectLst/>
                <a:latin typeface="Calibri" panose="020F0502020204030204" pitchFamily="34" charset="0"/>
                <a:ea typeface="+mn-ea"/>
                <a:cs typeface="Calibri" panose="020F0502020204030204" pitchFamily="34" charset="0"/>
              </a:rPr>
              <a:t> When the Moon is directly above a location on Earth, its gravitational pull causes the water on that side to bulge, creating a high tide.</a:t>
            </a:r>
          </a:p>
        </p:txBody>
      </p:sp>
      <p:sp>
        <p:nvSpPr>
          <p:cNvPr id="5" name="Google Shape;207;g2a5a1442303_0_494" descr="Artificial Intelligence">
            <a:extLst>
              <a:ext uri="{FF2B5EF4-FFF2-40B4-BE49-F238E27FC236}">
                <a16:creationId xmlns:a16="http://schemas.microsoft.com/office/drawing/2014/main" id="{A8378824-DE25-8179-1A94-897A585A400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6323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2"/>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seaweed in a shallow pool&#10;&#10;Description automatically generated">
            <a:extLst>
              <a:ext uri="{FF2B5EF4-FFF2-40B4-BE49-F238E27FC236}">
                <a16:creationId xmlns:a16="http://schemas.microsoft.com/office/drawing/2014/main" id="{8F224EB3-6C35-20F9-46DC-DE6371D38220}"/>
              </a:ext>
            </a:extLst>
          </p:cNvPr>
          <p:cNvPicPr>
            <a:picLocks noChangeAspect="1"/>
          </p:cNvPicPr>
          <p:nvPr/>
        </p:nvPicPr>
        <p:blipFill rotWithShape="1">
          <a:blip r:embed="rId3"/>
          <a:srcRect l="24569" r="4314" b="-2"/>
          <a:stretch/>
        </p:blipFill>
        <p:spPr>
          <a:xfrm>
            <a:off x="1891767" y="10"/>
            <a:ext cx="7252231" cy="6857990"/>
          </a:xfrm>
          <a:prstGeom prst="rect">
            <a:avLst/>
          </a:prstGeom>
        </p:spPr>
      </p:pic>
      <p:sp>
        <p:nvSpPr>
          <p:cNvPr id="141" name="Rectangle 14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Google Shape;134;g27e68c1a8e3_0_0"/>
          <p:cNvSpPr txBox="1"/>
          <p:nvPr/>
        </p:nvSpPr>
        <p:spPr>
          <a:xfrm>
            <a:off x="179471" y="1557619"/>
            <a:ext cx="3125203" cy="3742762"/>
          </a:xfrm>
          <a:prstGeom prst="rect">
            <a:avLst/>
          </a:prstGeom>
        </p:spPr>
        <p:txBody>
          <a:bodyPr spcFirstLastPara="1" vert="horz" lIns="91440" tIns="45720" rIns="91440" bIns="45720" rtlCol="0" anchorCtr="0">
            <a:noAutofit/>
          </a:bodyPr>
          <a:lstStyle/>
          <a:p>
            <a:pPr>
              <a:lnSpc>
                <a:spcPct val="90000"/>
              </a:lnSpc>
              <a:spcAft>
                <a:spcPts val="600"/>
              </a:spcAft>
            </a:pPr>
            <a:r>
              <a:rPr lang="en-US" sz="28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800" b="0" i="0" kern="1200" dirty="0">
                <a:solidFill>
                  <a:schemeClr val="tx1"/>
                </a:solidFill>
                <a:effectLst/>
                <a:latin typeface="Calibri" panose="020F0502020204030204" pitchFamily="34" charset="0"/>
                <a:ea typeface="+mn-ea"/>
                <a:cs typeface="Calibri" panose="020F0502020204030204" pitchFamily="34" charset="0"/>
              </a:rPr>
              <a:t>How do the daily changes in ocean tides not only shape the coastal environment but also affect the activities of marine life and impact our daily lives on land?</a:t>
            </a:r>
            <a:r>
              <a:rPr lang="en-US" sz="28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133" name="Google Shape;133;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beach&#10;&#10;Description automatically generated">
            <a:extLst>
              <a:ext uri="{FF2B5EF4-FFF2-40B4-BE49-F238E27FC236}">
                <a16:creationId xmlns:a16="http://schemas.microsoft.com/office/drawing/2014/main" id="{D34406B4-0D05-58A3-A4C8-4D53FA73BC19}"/>
              </a:ext>
            </a:extLst>
          </p:cNvPr>
          <p:cNvPicPr>
            <a:picLocks noChangeAspect="1"/>
          </p:cNvPicPr>
          <p:nvPr/>
        </p:nvPicPr>
        <p:blipFill rotWithShape="1">
          <a:blip r:embed="rId3"/>
          <a:srcRect r="1" b="26251"/>
          <a:stretch/>
        </p:blipFill>
        <p:spPr>
          <a:xfrm>
            <a:off x="20" y="10"/>
            <a:ext cx="9171076" cy="4666928"/>
          </a:xfrm>
          <a:prstGeom prst="rect">
            <a:avLst/>
          </a:prstGeom>
        </p:spPr>
      </p:pic>
      <p:grpSp>
        <p:nvGrpSpPr>
          <p:cNvPr id="11" name="Group 1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2" name="Freeform: Shape 1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 name="Freeform: Shape 1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63180CE9-68FD-F1CD-D925-E193AD40DC1D}"/>
              </a:ext>
            </a:extLst>
          </p:cNvPr>
          <p:cNvSpPr txBox="1"/>
          <p:nvPr/>
        </p:nvSpPr>
        <p:spPr>
          <a:xfrm>
            <a:off x="375741" y="4613639"/>
            <a:ext cx="8419156" cy="1509935"/>
          </a:xfrm>
          <a:prstGeom prst="rect">
            <a:avLst/>
          </a:prstGeom>
        </p:spPr>
        <p:txBody>
          <a:bodyPr vert="horz" lIns="91440" tIns="45720" rIns="91440" bIns="45720" rtlCol="0" anchor="ctr">
            <a:noAutofit/>
          </a:bodyPr>
          <a:lstStyle/>
          <a:p>
            <a:pPr>
              <a:lnSpc>
                <a:spcPct val="90000"/>
              </a:lnSpc>
              <a:spcAft>
                <a:spcPts val="600"/>
              </a:spcAft>
            </a:pPr>
            <a:r>
              <a:rPr lang="en-US" sz="3200" b="1" i="0" kern="1200" dirty="0">
                <a:solidFill>
                  <a:schemeClr val="tx1"/>
                </a:solidFill>
                <a:effectLst/>
                <a:latin typeface="Calibri" panose="020F0502020204030204" pitchFamily="34" charset="0"/>
                <a:ea typeface="+mn-ea"/>
                <a:cs typeface="Calibri" panose="020F0502020204030204" pitchFamily="34" charset="0"/>
              </a:rPr>
              <a:t>Low Tide:</a:t>
            </a:r>
            <a:r>
              <a:rPr lang="en-US" sz="3200" b="0" i="0" kern="1200" dirty="0">
                <a:solidFill>
                  <a:schemeClr val="tx1"/>
                </a:solidFill>
                <a:effectLst/>
                <a:latin typeface="Calibri" panose="020F0502020204030204" pitchFamily="34" charset="0"/>
                <a:ea typeface="+mn-ea"/>
                <a:cs typeface="Calibri" panose="020F0502020204030204" pitchFamily="34" charset="0"/>
              </a:rPr>
              <a:t> When the Moon is in a different spot, it creates a low tide, where the water seems to retreat, revealing more of the shore.</a:t>
            </a:r>
          </a:p>
        </p:txBody>
      </p:sp>
      <p:sp>
        <p:nvSpPr>
          <p:cNvPr id="5" name="Google Shape;207;g2a5a1442303_0_494" descr="Artificial Intelligence">
            <a:extLst>
              <a:ext uri="{FF2B5EF4-FFF2-40B4-BE49-F238E27FC236}">
                <a16:creationId xmlns:a16="http://schemas.microsoft.com/office/drawing/2014/main" id="{EE93146E-67F5-355C-8EDF-AC5F31B5B5D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05012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Waves by the sea">
            <a:extLst>
              <a:ext uri="{FF2B5EF4-FFF2-40B4-BE49-F238E27FC236}">
                <a16:creationId xmlns:a16="http://schemas.microsoft.com/office/drawing/2014/main" id="{CDF27635-E649-7585-9FCF-5CCC7FE84E6E}"/>
              </a:ext>
            </a:extLst>
          </p:cNvPr>
          <p:cNvPicPr>
            <a:picLocks noChangeAspect="1"/>
          </p:cNvPicPr>
          <p:nvPr/>
        </p:nvPicPr>
        <p:blipFill rotWithShape="1">
          <a:blip r:embed="rId3"/>
          <a:srcRect l="24082" r="3304" b="-1"/>
          <a:stretch/>
        </p:blipFill>
        <p:spPr>
          <a:xfrm>
            <a:off x="20" y="10"/>
            <a:ext cx="7460291" cy="6857990"/>
          </a:xfrm>
          <a:prstGeom prst="rect">
            <a:avLst/>
          </a:prstGeom>
        </p:spPr>
      </p:pic>
      <p:sp>
        <p:nvSpPr>
          <p:cNvPr id="10" name="Freeform: Shape 9">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2" name="Freeform: Shape 11">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6DBD6E3A-C5CE-D087-AF6B-84592D33977A}"/>
              </a:ext>
            </a:extLst>
          </p:cNvPr>
          <p:cNvSpPr txBox="1"/>
          <p:nvPr/>
        </p:nvSpPr>
        <p:spPr>
          <a:xfrm>
            <a:off x="5578021" y="1643338"/>
            <a:ext cx="3565979" cy="2700062"/>
          </a:xfrm>
          <a:prstGeom prst="rect">
            <a:avLst/>
          </a:prstGeom>
        </p:spPr>
        <p:txBody>
          <a:bodyPr vert="horz" lIns="91440" tIns="45720" rIns="91440" bIns="45720" rtlCol="0">
            <a:noAutofit/>
          </a:bodyPr>
          <a:lstStyle/>
          <a:p>
            <a:pPr algn="ctr">
              <a:lnSpc>
                <a:spcPct val="90000"/>
              </a:lnSpc>
              <a:spcAft>
                <a:spcPts val="600"/>
              </a:spcAft>
            </a:pPr>
            <a:r>
              <a:rPr lang="en-US" sz="2600" b="1" i="0" kern="1200" dirty="0">
                <a:solidFill>
                  <a:schemeClr val="bg1"/>
                </a:solidFill>
                <a:effectLst/>
                <a:latin typeface="Calibri" panose="020F0502020204030204" pitchFamily="34" charset="0"/>
                <a:ea typeface="+mn-ea"/>
                <a:cs typeface="Calibri" panose="020F0502020204030204" pitchFamily="34" charset="0"/>
              </a:rPr>
              <a:t>Sun's Influence:</a:t>
            </a:r>
            <a:r>
              <a:rPr lang="en-US" sz="2600" b="0" i="0" kern="1200" dirty="0">
                <a:solidFill>
                  <a:schemeClr val="bg1"/>
                </a:solidFill>
                <a:effectLst/>
                <a:latin typeface="Calibri" panose="020F0502020204030204" pitchFamily="34" charset="0"/>
                <a:ea typeface="+mn-ea"/>
                <a:cs typeface="Calibri" panose="020F0502020204030204" pitchFamily="34" charset="0"/>
              </a:rPr>
              <a:t> The Sun also affects tides. When the Sun and the Moon are aligned, their combined gravitational pull creates extra high tides called spring tides. When they are at right angles, we get neap tides, which are lower.</a:t>
            </a:r>
          </a:p>
        </p:txBody>
      </p:sp>
      <p:sp>
        <p:nvSpPr>
          <p:cNvPr id="3" name="Google Shape;207;g2a5a1442303_0_494" descr="Artificial Intelligence">
            <a:extLst>
              <a:ext uri="{FF2B5EF4-FFF2-40B4-BE49-F238E27FC236}">
                <a16:creationId xmlns:a16="http://schemas.microsoft.com/office/drawing/2014/main" id="{07AA1D59-D490-CEB0-99DF-167B9362DA45}"/>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74276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Colourful paint patterns">
            <a:extLst>
              <a:ext uri="{FF2B5EF4-FFF2-40B4-BE49-F238E27FC236}">
                <a16:creationId xmlns:a16="http://schemas.microsoft.com/office/drawing/2014/main" id="{55A40CF4-096E-4EA4-B9C2-BBF11625636B}"/>
              </a:ext>
            </a:extLst>
          </p:cNvPr>
          <p:cNvPicPr>
            <a:picLocks noChangeAspect="1"/>
          </p:cNvPicPr>
          <p:nvPr/>
        </p:nvPicPr>
        <p:blipFill rotWithShape="1">
          <a:blip r:embed="rId3"/>
          <a:srcRect l="18464" r="20346"/>
          <a:stretch/>
        </p:blipFill>
        <p:spPr>
          <a:xfrm>
            <a:off x="20" y="10"/>
            <a:ext cx="7460291" cy="6857990"/>
          </a:xfrm>
          <a:prstGeom prst="rect">
            <a:avLst/>
          </a:prstGeom>
        </p:spPr>
      </p:pic>
      <p:sp>
        <p:nvSpPr>
          <p:cNvPr id="10" name="Freeform: Shape 9">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1">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554384DA-AF8B-90B3-9780-018E6F74FC25}"/>
              </a:ext>
            </a:extLst>
          </p:cNvPr>
          <p:cNvSpPr txBox="1"/>
          <p:nvPr/>
        </p:nvSpPr>
        <p:spPr>
          <a:xfrm>
            <a:off x="5874127" y="857275"/>
            <a:ext cx="3172367" cy="2700062"/>
          </a:xfrm>
          <a:prstGeom prst="rect">
            <a:avLst/>
          </a:prstGeom>
        </p:spPr>
        <p:txBody>
          <a:bodyPr vert="horz" lIns="91440" tIns="45720" rIns="91440" bIns="45720" rtlCol="0">
            <a:noAutofit/>
          </a:bodyPr>
          <a:lstStyle/>
          <a:p>
            <a:pPr marL="228600" marR="0" lvl="0" algn="ctr" fontAlgn="auto">
              <a:lnSpc>
                <a:spcPct val="90000"/>
              </a:lnSpc>
              <a:spcBef>
                <a:spcPts val="0"/>
              </a:spcBef>
              <a:spcAft>
                <a:spcPts val="600"/>
              </a:spcAft>
              <a:buClr>
                <a:srgbClr val="000000"/>
              </a:buClr>
              <a:buSzPts val="1400"/>
              <a:tabLst/>
              <a:defRPr/>
            </a:pPr>
            <a:r>
              <a:rPr lang="en-US" sz="2400" b="0" i="0" kern="1200" dirty="0">
                <a:solidFill>
                  <a:schemeClr val="bg1"/>
                </a:solidFill>
                <a:effectLst/>
                <a:latin typeface="Calibri" panose="020F0502020204030204" pitchFamily="34" charset="0"/>
                <a:ea typeface="+mn-ea"/>
                <a:cs typeface="Calibri" panose="020F0502020204030204" pitchFamily="34" charset="0"/>
              </a:rPr>
              <a:t>Understanding tides helps us predict when the water will be higher or lower along the coast.</a:t>
            </a:r>
          </a:p>
          <a:p>
            <a:pPr marL="228600" marR="0" lvl="0" algn="ctr" fontAlgn="auto">
              <a:lnSpc>
                <a:spcPct val="90000"/>
              </a:lnSpc>
              <a:spcBef>
                <a:spcPts val="0"/>
              </a:spcBef>
              <a:spcAft>
                <a:spcPts val="600"/>
              </a:spcAft>
              <a:buClr>
                <a:srgbClr val="000000"/>
              </a:buClr>
              <a:buSzPts val="1400"/>
              <a:tabLst/>
              <a:defRPr/>
            </a:pPr>
            <a:r>
              <a:rPr lang="en-US" sz="2400" b="0" i="0" kern="1200" dirty="0">
                <a:solidFill>
                  <a:schemeClr val="bg1"/>
                </a:solidFill>
                <a:effectLst/>
                <a:latin typeface="Calibri" panose="020F0502020204030204" pitchFamily="34" charset="0"/>
                <a:ea typeface="+mn-ea"/>
                <a:cs typeface="Calibri" panose="020F0502020204030204" pitchFamily="34" charset="0"/>
              </a:rPr>
              <a:t>High tides can flood certain areas, while low tides expose tide pools and marine life.</a:t>
            </a:r>
          </a:p>
          <a:p>
            <a:pPr marL="228600" marR="0" lvl="0" algn="ctr" fontAlgn="auto">
              <a:lnSpc>
                <a:spcPct val="90000"/>
              </a:lnSpc>
              <a:spcBef>
                <a:spcPts val="0"/>
              </a:spcBef>
              <a:spcAft>
                <a:spcPts val="600"/>
              </a:spcAft>
              <a:buClr>
                <a:srgbClr val="000000"/>
              </a:buClr>
              <a:buSzPts val="1400"/>
              <a:tabLst/>
              <a:defRPr/>
            </a:pPr>
            <a:r>
              <a:rPr lang="en-US" sz="2400" b="0" i="0" kern="1200" dirty="0">
                <a:solidFill>
                  <a:schemeClr val="bg1"/>
                </a:solidFill>
                <a:effectLst/>
                <a:latin typeface="Calibri" panose="020F0502020204030204" pitchFamily="34" charset="0"/>
                <a:ea typeface="+mn-ea"/>
                <a:cs typeface="Calibri" panose="020F0502020204030204" pitchFamily="34" charset="0"/>
              </a:rPr>
              <a:t>It’s a regular pattern influenced by the gravitational forces between the Earth, Moon, and Sun.</a:t>
            </a:r>
          </a:p>
        </p:txBody>
      </p:sp>
    </p:spTree>
    <p:extLst>
      <p:ext uri="{BB962C8B-B14F-4D97-AF65-F5344CB8AC3E}">
        <p14:creationId xmlns:p14="http://schemas.microsoft.com/office/powerpoint/2010/main" val="2349084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extBox 1">
            <a:extLst>
              <a:ext uri="{FF2B5EF4-FFF2-40B4-BE49-F238E27FC236}">
                <a16:creationId xmlns:a16="http://schemas.microsoft.com/office/drawing/2014/main" id="{B99FFA89-18AC-8B0A-0A89-A1D06E02291F}"/>
              </a:ext>
            </a:extLst>
          </p:cNvPr>
          <p:cNvSpPr txBox="1"/>
          <p:nvPr/>
        </p:nvSpPr>
        <p:spPr>
          <a:xfrm>
            <a:off x="218072" y="5654918"/>
            <a:ext cx="8194508" cy="91397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b="0" i="0" kern="1200" dirty="0">
                <a:solidFill>
                  <a:schemeClr val="tx1"/>
                </a:solidFill>
                <a:effectLst/>
                <a:latin typeface="Calibri" panose="020F0502020204030204" pitchFamily="34" charset="0"/>
                <a:ea typeface="+mj-ea"/>
                <a:cs typeface="Calibri" panose="020F0502020204030204" pitchFamily="34" charset="0"/>
              </a:rPr>
              <a:t>What two objects in space cause the tides?</a:t>
            </a:r>
            <a:endParaRPr lang="en-US" sz="3600" b="0" i="0" dirty="0">
              <a:solidFill>
                <a:schemeClr val="tx1"/>
              </a:solidFill>
              <a:effectLst/>
              <a:latin typeface="Calibri" panose="020F0502020204030204" pitchFamily="34" charset="0"/>
              <a:cs typeface="Calibri" panose="020F0502020204030204" pitchFamily="34" charset="0"/>
            </a:endParaRPr>
          </a:p>
        </p:txBody>
      </p:sp>
      <p:pic>
        <p:nvPicPr>
          <p:cNvPr id="6" name="Picture 5" descr="A planet in space with the sun&#10;&#10;Description automatically generated">
            <a:extLst>
              <a:ext uri="{FF2B5EF4-FFF2-40B4-BE49-F238E27FC236}">
                <a16:creationId xmlns:a16="http://schemas.microsoft.com/office/drawing/2014/main" id="{010E76D8-9A04-FC2A-7BC6-B9C40F385C00}"/>
              </a:ext>
            </a:extLst>
          </p:cNvPr>
          <p:cNvPicPr>
            <a:picLocks noChangeAspect="1"/>
          </p:cNvPicPr>
          <p:nvPr/>
        </p:nvPicPr>
        <p:blipFill rotWithShape="1">
          <a:blip r:embed="rId3"/>
          <a:srcRect r="7745" b="1"/>
          <a:stretch/>
        </p:blipFill>
        <p:spPr>
          <a:xfrm>
            <a:off x="20" y="10"/>
            <a:ext cx="9143979" cy="5352218"/>
          </a:xfrm>
          <a:prstGeom prst="rect">
            <a:avLst/>
          </a:prstGeom>
        </p:spPr>
      </p:pic>
      <p:sp>
        <p:nvSpPr>
          <p:cNvPr id="3" name="Google Shape;219;g28c7b7e697c_0_69" descr="Questions">
            <a:extLst>
              <a:ext uri="{FF2B5EF4-FFF2-40B4-BE49-F238E27FC236}">
                <a16:creationId xmlns:a16="http://schemas.microsoft.com/office/drawing/2014/main" id="{43A5E997-6BBF-FEDC-1E99-B26A0E370616}"/>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00371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ves crashing waves on a rocky beach&#10;&#10;Description automatically generated">
            <a:extLst>
              <a:ext uri="{FF2B5EF4-FFF2-40B4-BE49-F238E27FC236}">
                <a16:creationId xmlns:a16="http://schemas.microsoft.com/office/drawing/2014/main" id="{B5A95987-1060-D3C7-402E-C2E54F4D00C6}"/>
              </a:ext>
            </a:extLst>
          </p:cNvPr>
          <p:cNvPicPr>
            <a:picLocks noChangeAspect="1"/>
          </p:cNvPicPr>
          <p:nvPr/>
        </p:nvPicPr>
        <p:blipFill rotWithShape="1">
          <a:blip r:embed="rId3"/>
          <a:srcRect t="7459" r="1" b="18792"/>
          <a:stretch/>
        </p:blipFill>
        <p:spPr>
          <a:xfrm>
            <a:off x="-44587" y="10"/>
            <a:ext cx="5946613" cy="4666928"/>
          </a:xfrm>
          <a:prstGeom prst="rect">
            <a:avLst/>
          </a:prstGeom>
        </p:spPr>
      </p:pic>
      <p:sp>
        <p:nvSpPr>
          <p:cNvPr id="2" name="TextBox 1">
            <a:extLst>
              <a:ext uri="{FF2B5EF4-FFF2-40B4-BE49-F238E27FC236}">
                <a16:creationId xmlns:a16="http://schemas.microsoft.com/office/drawing/2014/main" id="{8339D29D-0523-5FDD-1DB8-5AAEF147C419}"/>
              </a:ext>
            </a:extLst>
          </p:cNvPr>
          <p:cNvSpPr txBox="1"/>
          <p:nvPr/>
        </p:nvSpPr>
        <p:spPr>
          <a:xfrm>
            <a:off x="268913" y="5081804"/>
            <a:ext cx="4943605" cy="1509935"/>
          </a:xfrm>
          <a:prstGeom prst="rect">
            <a:avLst/>
          </a:prstGeom>
        </p:spPr>
        <p:txBody>
          <a:bodyPr vert="horz" lIns="91440" tIns="45720" rIns="91440" bIns="45720" rtlCol="0" anchor="ctr">
            <a:no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Low tide</a:t>
            </a:r>
          </a:p>
          <a:p>
            <a:pPr>
              <a:lnSpc>
                <a:spcPct val="90000"/>
              </a:lnSpc>
              <a:spcAft>
                <a:spcPts val="600"/>
              </a:spcAft>
            </a:pPr>
            <a:r>
              <a:rPr lang="en-US" sz="3200" kern="1200" dirty="0">
                <a:solidFill>
                  <a:schemeClr val="tx1"/>
                </a:solidFill>
                <a:latin typeface="Calibri" panose="020F0502020204030204" pitchFamily="34" charset="0"/>
                <a:ea typeface="+mn-ea"/>
                <a:cs typeface="Calibri" panose="020F0502020204030204" pitchFamily="34" charset="0"/>
              </a:rPr>
              <a:t>High tide</a:t>
            </a:r>
            <a:endParaRPr lang="en-US" sz="3200" b="0" i="0" kern="1200" dirty="0">
              <a:solidFill>
                <a:schemeClr val="tx1"/>
              </a:solidFill>
              <a:effectLst/>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EB6F6658-0858-A550-B0D2-7070DEAE6169}"/>
              </a:ext>
            </a:extLst>
          </p:cNvPr>
          <p:cNvSpPr txBox="1"/>
          <p:nvPr/>
        </p:nvSpPr>
        <p:spPr>
          <a:xfrm>
            <a:off x="4200395" y="5081804"/>
            <a:ext cx="4943605" cy="1509935"/>
          </a:xfrm>
          <a:prstGeom prst="rect">
            <a:avLst/>
          </a:prstGeom>
        </p:spPr>
        <p:txBody>
          <a:bodyPr vert="horz" lIns="91440" tIns="45720" rIns="91440" bIns="45720" rtlCol="0" anchor="ctr">
            <a:noAutofit/>
          </a:bodyPr>
          <a:lstStyle/>
          <a:p>
            <a:pPr marL="514350" indent="-514350">
              <a:lnSpc>
                <a:spcPct val="90000"/>
              </a:lnSpc>
              <a:spcAft>
                <a:spcPts val="600"/>
              </a:spcAft>
              <a:buAutoNum type="alphaUcPeriod"/>
            </a:pPr>
            <a:r>
              <a:rPr lang="en-US" sz="3200" b="0" i="0" kern="1200" dirty="0">
                <a:solidFill>
                  <a:schemeClr val="tx1"/>
                </a:solidFill>
                <a:effectLst/>
                <a:latin typeface="Calibri" panose="020F0502020204030204" pitchFamily="34" charset="0"/>
                <a:ea typeface="+mn-ea"/>
                <a:cs typeface="Calibri" panose="020F0502020204030204" pitchFamily="34" charset="0"/>
              </a:rPr>
              <a:t>When the water rises</a:t>
            </a:r>
          </a:p>
          <a:p>
            <a:pPr marL="514350" indent="-514350">
              <a:lnSpc>
                <a:spcPct val="90000"/>
              </a:lnSpc>
              <a:spcAft>
                <a:spcPts val="600"/>
              </a:spcAft>
              <a:buAutoNum type="alphaUcPeriod"/>
            </a:pPr>
            <a:r>
              <a:rPr lang="en-US" sz="3200" b="0" i="0" kern="1200" dirty="0">
                <a:solidFill>
                  <a:schemeClr val="tx1"/>
                </a:solidFill>
                <a:effectLst/>
                <a:latin typeface="Calibri" panose="020F0502020204030204" pitchFamily="34" charset="0"/>
                <a:ea typeface="+mn-ea"/>
                <a:cs typeface="Calibri" panose="020F0502020204030204" pitchFamily="34" charset="0"/>
              </a:rPr>
              <a:t>When the water retreats</a:t>
            </a:r>
          </a:p>
        </p:txBody>
      </p:sp>
      <p:sp>
        <p:nvSpPr>
          <p:cNvPr id="6" name="TextBox 5">
            <a:extLst>
              <a:ext uri="{FF2B5EF4-FFF2-40B4-BE49-F238E27FC236}">
                <a16:creationId xmlns:a16="http://schemas.microsoft.com/office/drawing/2014/main" id="{613F8BE8-701E-C64C-350C-5F00C6628ED3}"/>
              </a:ext>
            </a:extLst>
          </p:cNvPr>
          <p:cNvSpPr txBox="1"/>
          <p:nvPr/>
        </p:nvSpPr>
        <p:spPr>
          <a:xfrm>
            <a:off x="268913" y="4666938"/>
            <a:ext cx="3752950" cy="584775"/>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Match the following: </a:t>
            </a:r>
          </a:p>
        </p:txBody>
      </p:sp>
      <p:pic>
        <p:nvPicPr>
          <p:cNvPr id="7" name="Picture 6" descr="A close-up of a beach&#10;&#10;Description automatically generated">
            <a:extLst>
              <a:ext uri="{FF2B5EF4-FFF2-40B4-BE49-F238E27FC236}">
                <a16:creationId xmlns:a16="http://schemas.microsoft.com/office/drawing/2014/main" id="{F6B6E9C1-C6F4-D5FB-59DA-B8352BB55AAF}"/>
              </a:ext>
            </a:extLst>
          </p:cNvPr>
          <p:cNvPicPr>
            <a:picLocks noChangeAspect="1"/>
          </p:cNvPicPr>
          <p:nvPr/>
        </p:nvPicPr>
        <p:blipFill rotWithShape="1">
          <a:blip r:embed="rId4"/>
          <a:srcRect r="1" b="26251"/>
          <a:stretch/>
        </p:blipFill>
        <p:spPr>
          <a:xfrm>
            <a:off x="4572001" y="10"/>
            <a:ext cx="4572000" cy="4666928"/>
          </a:xfrm>
          <a:prstGeom prst="rect">
            <a:avLst/>
          </a:prstGeom>
        </p:spPr>
      </p:pic>
      <p:sp>
        <p:nvSpPr>
          <p:cNvPr id="8" name="Google Shape;219;g28c7b7e697c_0_69" descr="Questions">
            <a:extLst>
              <a:ext uri="{FF2B5EF4-FFF2-40B4-BE49-F238E27FC236}">
                <a16:creationId xmlns:a16="http://schemas.microsoft.com/office/drawing/2014/main" id="{A9FD6FBA-57AD-E415-01C8-2DF574C74F6F}"/>
              </a:ext>
            </a:extLst>
          </p:cNvPr>
          <p:cNvSpPr/>
          <p:nvPr/>
        </p:nvSpPr>
        <p:spPr>
          <a:xfrm>
            <a:off x="0" y="0"/>
            <a:ext cx="983700" cy="9540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8349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ves crashing waves on a rocky beach&#10;&#10;Description automatically generated">
            <a:extLst>
              <a:ext uri="{FF2B5EF4-FFF2-40B4-BE49-F238E27FC236}">
                <a16:creationId xmlns:a16="http://schemas.microsoft.com/office/drawing/2014/main" id="{B5A95987-1060-D3C7-402E-C2E54F4D00C6}"/>
              </a:ext>
            </a:extLst>
          </p:cNvPr>
          <p:cNvPicPr>
            <a:picLocks noChangeAspect="1"/>
          </p:cNvPicPr>
          <p:nvPr/>
        </p:nvPicPr>
        <p:blipFill rotWithShape="1">
          <a:blip r:embed="rId3"/>
          <a:srcRect t="7459" r="1" b="18792"/>
          <a:stretch/>
        </p:blipFill>
        <p:spPr>
          <a:xfrm>
            <a:off x="-44587" y="10"/>
            <a:ext cx="5946613" cy="4666928"/>
          </a:xfrm>
          <a:prstGeom prst="rect">
            <a:avLst/>
          </a:prstGeom>
        </p:spPr>
      </p:pic>
      <p:sp>
        <p:nvSpPr>
          <p:cNvPr id="2" name="TextBox 1">
            <a:extLst>
              <a:ext uri="{FF2B5EF4-FFF2-40B4-BE49-F238E27FC236}">
                <a16:creationId xmlns:a16="http://schemas.microsoft.com/office/drawing/2014/main" id="{8339D29D-0523-5FDD-1DB8-5AAEF147C419}"/>
              </a:ext>
            </a:extLst>
          </p:cNvPr>
          <p:cNvSpPr txBox="1"/>
          <p:nvPr/>
        </p:nvSpPr>
        <p:spPr>
          <a:xfrm>
            <a:off x="268913" y="5081804"/>
            <a:ext cx="4943605" cy="1509935"/>
          </a:xfrm>
          <a:prstGeom prst="rect">
            <a:avLst/>
          </a:prstGeom>
        </p:spPr>
        <p:txBody>
          <a:bodyPr vert="horz" lIns="91440" tIns="45720" rIns="91440" bIns="45720" rtlCol="0" anchor="ctr">
            <a:noAutofit/>
          </a:bodyPr>
          <a:lstStyle/>
          <a:p>
            <a:pPr>
              <a:lnSpc>
                <a:spcPct val="90000"/>
              </a:lnSpc>
              <a:spcAft>
                <a:spcPts val="600"/>
              </a:spcAft>
            </a:pPr>
            <a:r>
              <a:rPr lang="en-US" sz="3200" b="0" i="0" kern="1200" dirty="0">
                <a:solidFill>
                  <a:srgbClr val="FF0000"/>
                </a:solidFill>
                <a:effectLst/>
                <a:latin typeface="Calibri" panose="020F0502020204030204" pitchFamily="34" charset="0"/>
                <a:ea typeface="+mn-ea"/>
                <a:cs typeface="Calibri" panose="020F0502020204030204" pitchFamily="34" charset="0"/>
              </a:rPr>
              <a:t>B</a:t>
            </a:r>
            <a:r>
              <a:rPr lang="en-US" sz="3200" b="0" i="0" kern="1200" dirty="0">
                <a:solidFill>
                  <a:schemeClr val="tx1"/>
                </a:solidFill>
                <a:effectLst/>
                <a:latin typeface="Calibri" panose="020F0502020204030204" pitchFamily="34" charset="0"/>
                <a:ea typeface="+mn-ea"/>
                <a:cs typeface="Calibri" panose="020F0502020204030204" pitchFamily="34" charset="0"/>
              </a:rPr>
              <a:t>. Low tide</a:t>
            </a:r>
          </a:p>
          <a:p>
            <a:pPr>
              <a:lnSpc>
                <a:spcPct val="90000"/>
              </a:lnSpc>
              <a:spcAft>
                <a:spcPts val="600"/>
              </a:spcAft>
            </a:pPr>
            <a:r>
              <a:rPr lang="en-US" sz="3200" kern="1200" dirty="0">
                <a:solidFill>
                  <a:srgbClr val="FF0000"/>
                </a:solidFill>
                <a:latin typeface="Calibri" panose="020F0502020204030204" pitchFamily="34" charset="0"/>
                <a:ea typeface="+mn-ea"/>
                <a:cs typeface="Calibri" panose="020F0502020204030204" pitchFamily="34" charset="0"/>
              </a:rPr>
              <a:t>A. </a:t>
            </a:r>
            <a:r>
              <a:rPr lang="en-US" sz="3200" kern="1200" dirty="0">
                <a:solidFill>
                  <a:schemeClr val="tx1"/>
                </a:solidFill>
                <a:latin typeface="Calibri" panose="020F0502020204030204" pitchFamily="34" charset="0"/>
                <a:ea typeface="+mn-ea"/>
                <a:cs typeface="Calibri" panose="020F0502020204030204" pitchFamily="34" charset="0"/>
              </a:rPr>
              <a:t>High tide</a:t>
            </a:r>
            <a:endParaRPr lang="en-US" sz="3200" b="0" i="0" kern="1200" dirty="0">
              <a:solidFill>
                <a:schemeClr val="tx1"/>
              </a:solidFill>
              <a:effectLst/>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EB6F6658-0858-A550-B0D2-7070DEAE6169}"/>
              </a:ext>
            </a:extLst>
          </p:cNvPr>
          <p:cNvSpPr txBox="1"/>
          <p:nvPr/>
        </p:nvSpPr>
        <p:spPr>
          <a:xfrm>
            <a:off x="4200395" y="5081804"/>
            <a:ext cx="4943605" cy="1509935"/>
          </a:xfrm>
          <a:prstGeom prst="rect">
            <a:avLst/>
          </a:prstGeom>
        </p:spPr>
        <p:txBody>
          <a:bodyPr vert="horz" lIns="91440" tIns="45720" rIns="91440" bIns="45720" rtlCol="0" anchor="ctr">
            <a:noAutofit/>
          </a:bodyPr>
          <a:lstStyle/>
          <a:p>
            <a:pPr marL="514350" indent="-514350">
              <a:lnSpc>
                <a:spcPct val="90000"/>
              </a:lnSpc>
              <a:spcAft>
                <a:spcPts val="600"/>
              </a:spcAft>
              <a:buAutoNum type="alphaUcPeriod"/>
            </a:pPr>
            <a:r>
              <a:rPr lang="en-US" sz="3200" b="0" i="0" kern="1200" dirty="0">
                <a:solidFill>
                  <a:schemeClr val="tx1"/>
                </a:solidFill>
                <a:effectLst/>
                <a:latin typeface="Calibri" panose="020F0502020204030204" pitchFamily="34" charset="0"/>
                <a:ea typeface="+mn-ea"/>
                <a:cs typeface="Calibri" panose="020F0502020204030204" pitchFamily="34" charset="0"/>
              </a:rPr>
              <a:t>When the water rises</a:t>
            </a:r>
          </a:p>
          <a:p>
            <a:pPr marL="514350" indent="-514350">
              <a:lnSpc>
                <a:spcPct val="90000"/>
              </a:lnSpc>
              <a:spcAft>
                <a:spcPts val="600"/>
              </a:spcAft>
              <a:buAutoNum type="alphaUcPeriod"/>
            </a:pPr>
            <a:r>
              <a:rPr lang="en-US" sz="3200" b="0" i="0" kern="1200" dirty="0">
                <a:solidFill>
                  <a:schemeClr val="tx1"/>
                </a:solidFill>
                <a:effectLst/>
                <a:latin typeface="Calibri" panose="020F0502020204030204" pitchFamily="34" charset="0"/>
                <a:ea typeface="+mn-ea"/>
                <a:cs typeface="Calibri" panose="020F0502020204030204" pitchFamily="34" charset="0"/>
              </a:rPr>
              <a:t>When the water retreats</a:t>
            </a:r>
          </a:p>
        </p:txBody>
      </p:sp>
      <p:sp>
        <p:nvSpPr>
          <p:cNvPr id="6" name="TextBox 5">
            <a:extLst>
              <a:ext uri="{FF2B5EF4-FFF2-40B4-BE49-F238E27FC236}">
                <a16:creationId xmlns:a16="http://schemas.microsoft.com/office/drawing/2014/main" id="{613F8BE8-701E-C64C-350C-5F00C6628ED3}"/>
              </a:ext>
            </a:extLst>
          </p:cNvPr>
          <p:cNvSpPr txBox="1"/>
          <p:nvPr/>
        </p:nvSpPr>
        <p:spPr>
          <a:xfrm>
            <a:off x="268913" y="4666938"/>
            <a:ext cx="3752950" cy="584775"/>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Match the following: </a:t>
            </a:r>
          </a:p>
        </p:txBody>
      </p:sp>
      <p:pic>
        <p:nvPicPr>
          <p:cNvPr id="7" name="Picture 6" descr="A close-up of a beach&#10;&#10;Description automatically generated">
            <a:extLst>
              <a:ext uri="{FF2B5EF4-FFF2-40B4-BE49-F238E27FC236}">
                <a16:creationId xmlns:a16="http://schemas.microsoft.com/office/drawing/2014/main" id="{F6B6E9C1-C6F4-D5FB-59DA-B8352BB55AAF}"/>
              </a:ext>
            </a:extLst>
          </p:cNvPr>
          <p:cNvPicPr>
            <a:picLocks noChangeAspect="1"/>
          </p:cNvPicPr>
          <p:nvPr/>
        </p:nvPicPr>
        <p:blipFill rotWithShape="1">
          <a:blip r:embed="rId4"/>
          <a:srcRect r="1" b="26251"/>
          <a:stretch/>
        </p:blipFill>
        <p:spPr>
          <a:xfrm>
            <a:off x="4572001" y="10"/>
            <a:ext cx="4572000" cy="4666928"/>
          </a:xfrm>
          <a:prstGeom prst="rect">
            <a:avLst/>
          </a:prstGeom>
        </p:spPr>
      </p:pic>
      <p:sp>
        <p:nvSpPr>
          <p:cNvPr id="8" name="Google Shape;219;g28c7b7e697c_0_69" descr="Questions">
            <a:extLst>
              <a:ext uri="{FF2B5EF4-FFF2-40B4-BE49-F238E27FC236}">
                <a16:creationId xmlns:a16="http://schemas.microsoft.com/office/drawing/2014/main" id="{93E62B85-EB0F-2054-8BAC-5508C36F1315}"/>
              </a:ext>
            </a:extLst>
          </p:cNvPr>
          <p:cNvSpPr/>
          <p:nvPr/>
        </p:nvSpPr>
        <p:spPr>
          <a:xfrm>
            <a:off x="0" y="0"/>
            <a:ext cx="983700" cy="9540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47748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1"/>
        <p:cNvGrpSpPr/>
        <p:nvPr/>
      </p:nvGrpSpPr>
      <p:grpSpPr>
        <a:xfrm>
          <a:off x="0" y="0"/>
          <a:ext cx="0" cy="0"/>
          <a:chOff x="0" y="0"/>
          <a:chExt cx="0" cy="0"/>
        </a:xfrm>
      </p:grpSpPr>
      <p:sp useBgFill="1">
        <p:nvSpPr>
          <p:cNvPr id="238" name="Rectangle 2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er in the ocean&#10;&#10;Description automatically generated">
            <a:extLst>
              <a:ext uri="{FF2B5EF4-FFF2-40B4-BE49-F238E27FC236}">
                <a16:creationId xmlns:a16="http://schemas.microsoft.com/office/drawing/2014/main" id="{6F521728-DF1C-A41F-A484-3A4DD64047B3}"/>
              </a:ext>
            </a:extLst>
          </p:cNvPr>
          <p:cNvPicPr>
            <a:picLocks noChangeAspect="1"/>
          </p:cNvPicPr>
          <p:nvPr/>
        </p:nvPicPr>
        <p:blipFill rotWithShape="1">
          <a:blip r:embed="rId3"/>
          <a:srcRect l="4923" r="22112" b="1"/>
          <a:stretch/>
        </p:blipFill>
        <p:spPr>
          <a:xfrm>
            <a:off x="1891767" y="10"/>
            <a:ext cx="7252231" cy="6857990"/>
          </a:xfrm>
          <a:prstGeom prst="rect">
            <a:avLst/>
          </a:prstGeom>
        </p:spPr>
      </p:pic>
      <p:sp>
        <p:nvSpPr>
          <p:cNvPr id="240" name="Rectangle 2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235DEFC-ED0B-E955-90FC-AD223FEF5732}"/>
              </a:ext>
            </a:extLst>
          </p:cNvPr>
          <p:cNvSpPr txBox="1"/>
          <p:nvPr/>
        </p:nvSpPr>
        <p:spPr>
          <a:xfrm>
            <a:off x="259323" y="1948927"/>
            <a:ext cx="3264884" cy="1480073"/>
          </a:xfrm>
          <a:prstGeom prst="rect">
            <a:avLst/>
          </a:prstGeom>
        </p:spPr>
        <p:txBody>
          <a:bodyPr vert="horz" lIns="91440" tIns="45720" rIns="91440" bIns="45720" rtlCol="0">
            <a:noAutofit/>
          </a:bodyPr>
          <a:lstStyle/>
          <a:p>
            <a:pPr>
              <a:lnSpc>
                <a:spcPct val="90000"/>
              </a:lnSpc>
              <a:spcAft>
                <a:spcPts val="600"/>
              </a:spcAft>
            </a:pPr>
            <a:r>
              <a:rPr lang="en-US" sz="3400" kern="1200" dirty="0">
                <a:solidFill>
                  <a:schemeClr val="tx1"/>
                </a:solidFill>
                <a:latin typeface="Calibri" panose="020F0502020204030204" pitchFamily="34" charset="0"/>
                <a:ea typeface="+mn-ea"/>
                <a:cs typeface="Calibri" panose="020F0502020204030204" pitchFamily="34" charset="0"/>
              </a:rPr>
              <a:t>High tide is an example or type of tide. It is when the </a:t>
            </a:r>
            <a:r>
              <a:rPr lang="en-US" sz="3400" b="0" i="0" kern="1200" dirty="0">
                <a:solidFill>
                  <a:schemeClr val="tx1"/>
                </a:solidFill>
                <a:effectLst/>
                <a:latin typeface="Calibri" panose="020F0502020204030204" pitchFamily="34" charset="0"/>
                <a:ea typeface="+mn-ea"/>
                <a:cs typeface="Calibri" panose="020F0502020204030204" pitchFamily="34" charset="0"/>
              </a:rPr>
              <a:t>gravitational pull  of the moon causes the water to rise. </a:t>
            </a:r>
            <a:r>
              <a:rPr lang="en-US" sz="3400" kern="1200" dirty="0">
                <a:solidFill>
                  <a:schemeClr val="tx1"/>
                </a:solidFill>
                <a:latin typeface="Calibri" panose="020F0502020204030204" pitchFamily="34" charset="0"/>
                <a:ea typeface="+mn-ea"/>
                <a:cs typeface="Calibri" panose="020F0502020204030204" pitchFamily="34" charset="0"/>
              </a:rPr>
              <a:t> </a:t>
            </a:r>
          </a:p>
        </p:txBody>
      </p:sp>
      <p:sp>
        <p:nvSpPr>
          <p:cNvPr id="232" name="Google Shape;232;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3" name="Google Shape;233;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rocks in a body of water&#10;&#10;Description automatically generated">
            <a:extLst>
              <a:ext uri="{FF2B5EF4-FFF2-40B4-BE49-F238E27FC236}">
                <a16:creationId xmlns:a16="http://schemas.microsoft.com/office/drawing/2014/main" id="{463C8F82-F0EB-424A-3F36-0392876DD707}"/>
              </a:ext>
            </a:extLst>
          </p:cNvPr>
          <p:cNvPicPr>
            <a:picLocks noChangeAspect="1"/>
          </p:cNvPicPr>
          <p:nvPr/>
        </p:nvPicPr>
        <p:blipFill rotWithShape="1">
          <a:blip r:embed="rId3"/>
          <a:srcRect l="17562" r="9472" b="1"/>
          <a:stretch/>
        </p:blipFill>
        <p:spPr>
          <a:xfrm>
            <a:off x="1891768" y="10"/>
            <a:ext cx="725223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3EC572C-ED36-C1AF-730C-06A711F5F2B2}"/>
              </a:ext>
            </a:extLst>
          </p:cNvPr>
          <p:cNvSpPr txBox="1"/>
          <p:nvPr/>
        </p:nvSpPr>
        <p:spPr>
          <a:xfrm>
            <a:off x="401749" y="1722015"/>
            <a:ext cx="2980038"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3400" kern="1200" dirty="0">
                <a:solidFill>
                  <a:schemeClr val="tx1"/>
                </a:solidFill>
                <a:latin typeface="Calibri" panose="020F0502020204030204" pitchFamily="34" charset="0"/>
                <a:ea typeface="+mj-ea"/>
                <a:cs typeface="Calibri" panose="020F0502020204030204" pitchFamily="34" charset="0"/>
              </a:rPr>
              <a:t>Low tide is also an example or type of tide. This is when the water retreats from the shore.</a:t>
            </a:r>
          </a:p>
        </p:txBody>
      </p:sp>
      <p:sp>
        <p:nvSpPr>
          <p:cNvPr id="5" name="Google Shape;232;g27e576c1a67_0_796" descr="Artificial Intelligence">
            <a:extLst>
              <a:ext uri="{FF2B5EF4-FFF2-40B4-BE49-F238E27FC236}">
                <a16:creationId xmlns:a16="http://schemas.microsoft.com/office/drawing/2014/main" id="{F805590A-A3CF-6373-8C08-AD9EA0F04F97}"/>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233;g27e576c1a67_0_796" descr="Comment Like">
            <a:extLst>
              <a:ext uri="{FF2B5EF4-FFF2-40B4-BE49-F238E27FC236}">
                <a16:creationId xmlns:a16="http://schemas.microsoft.com/office/drawing/2014/main" id="{22DDB24B-CCF1-9BB8-968B-4313389E8EAB}"/>
              </a:ext>
            </a:extLst>
          </p:cNvPr>
          <p:cNvPicPr preferRelativeResize="0"/>
          <p:nvPr/>
        </p:nvPicPr>
        <p:blipFill rotWithShape="1">
          <a:blip r:embed="rId5">
            <a:alphaModFix/>
          </a:blip>
          <a:srcRect/>
          <a:stretch/>
        </p:blipFill>
        <p:spPr>
          <a:xfrm>
            <a:off x="849542" y="173309"/>
            <a:ext cx="502924" cy="502924"/>
          </a:xfrm>
          <a:prstGeom prst="rect">
            <a:avLst/>
          </a:prstGeom>
          <a:noFill/>
          <a:ln>
            <a:noFill/>
          </a:ln>
        </p:spPr>
      </p:pic>
    </p:spTree>
    <p:extLst>
      <p:ext uri="{BB962C8B-B14F-4D97-AF65-F5344CB8AC3E}">
        <p14:creationId xmlns:p14="http://schemas.microsoft.com/office/powerpoint/2010/main" val="2980735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936c336ece_0_1205"/>
          <p:cNvSpPr txBox="1"/>
          <p:nvPr/>
        </p:nvSpPr>
        <p:spPr>
          <a:xfrm>
            <a:off x="2301071" y="59429"/>
            <a:ext cx="4695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lang="en-US" sz="1400" b="0" i="0" u="none" strike="noStrike" cap="none" dirty="0">
              <a:solidFill>
                <a:srgbClr val="000000"/>
              </a:solidFill>
              <a:latin typeface="Arial"/>
              <a:ea typeface="Arial"/>
              <a:cs typeface="Arial"/>
              <a:sym typeface="Arial"/>
            </a:endParaRPr>
          </a:p>
        </p:txBody>
      </p:sp>
      <p:sp>
        <p:nvSpPr>
          <p:cNvPr id="725" name="Google Shape;725;g2936c336ece_0_1205"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E4B3286B-58C2-F387-2557-0506F04C2CA7}"/>
              </a:ext>
            </a:extLst>
          </p:cNvPr>
          <p:cNvSpPr txBox="1"/>
          <p:nvPr/>
        </p:nvSpPr>
        <p:spPr>
          <a:xfrm>
            <a:off x="205272" y="1339126"/>
            <a:ext cx="4366728" cy="52629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p>
          <a:p>
            <a:pPr marL="0" marR="0" lvl="0" indent="0" algn="l" rtl="0">
              <a:lnSpc>
                <a:spcPct val="100000"/>
              </a:lnSpc>
              <a:spcBef>
                <a:spcPts val="0"/>
              </a:spcBef>
              <a:spcAft>
                <a:spcPts val="0"/>
              </a:spcAft>
              <a:buClr>
                <a:srgbClr val="000000"/>
              </a:buClr>
              <a:buSzPts val="2000"/>
              <a:buFont typeface="Calibri"/>
              <a:buNone/>
            </a:pPr>
            <a:r>
              <a:rPr lang="en-US" sz="24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tides. Tell students today they will be learning about </a:t>
            </a:r>
            <a:r>
              <a:rPr lang="en-US" sz="2400" dirty="0">
                <a:latin typeface="Calibri Light" panose="020F0302020204030204" pitchFamily="34" charset="0"/>
                <a:ea typeface="Calibri"/>
                <a:cs typeface="Calibri Light" panose="020F0302020204030204" pitchFamily="34" charset="0"/>
                <a:sym typeface="Calibri"/>
              </a:rPr>
              <a:t>tides.</a:t>
            </a:r>
            <a:endParaRPr lang="en-US" sz="2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algn="l"/>
            <a:r>
              <a:rPr lang="en-US" sz="24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400" dirty="0">
                <a:solidFill>
                  <a:srgbClr val="0D0D0D"/>
                </a:solidFill>
                <a:effectLst/>
                <a:latin typeface="Calibri Light" panose="020F0302020204030204" pitchFamily="34" charset="0"/>
                <a:cs typeface="Calibri Light" panose="020F0302020204030204" pitchFamily="34" charset="0"/>
              </a:rPr>
              <a:t>Discuss with students how the gravitational pull of the Moon and the Sun influences the water in the ocean, creating tides.</a:t>
            </a:r>
          </a:p>
          <a:p>
            <a:endParaRPr lang="en-US" sz="24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4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400" dirty="0">
                <a:latin typeface="Calibri Light" panose="020F0302020204030204" pitchFamily="34" charset="0"/>
                <a:ea typeface="Calibri"/>
                <a:cs typeface="Calibri Light" panose="020F0302020204030204" pitchFamily="34" charset="0"/>
                <a:sym typeface="Calibri"/>
              </a:rPr>
              <a:t>the term tide.</a:t>
            </a:r>
            <a:endPar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4" name="Picture 3" descr="A moon over a beach&#10;&#10;Description automatically generated">
            <a:extLst>
              <a:ext uri="{FF2B5EF4-FFF2-40B4-BE49-F238E27FC236}">
                <a16:creationId xmlns:a16="http://schemas.microsoft.com/office/drawing/2014/main" id="{FEEC54AA-2837-9FC2-7EF9-831A3F4BB98C}"/>
              </a:ext>
            </a:extLst>
          </p:cNvPr>
          <p:cNvPicPr>
            <a:picLocks noChangeAspect="1"/>
          </p:cNvPicPr>
          <p:nvPr/>
        </p:nvPicPr>
        <p:blipFill>
          <a:blip r:embed="rId4"/>
          <a:stretch>
            <a:fillRect/>
          </a:stretch>
        </p:blipFill>
        <p:spPr>
          <a:xfrm>
            <a:off x="5013656" y="2987508"/>
            <a:ext cx="3925072" cy="1825123"/>
          </a:xfrm>
          <a:prstGeom prst="rect">
            <a:avLst/>
          </a:prstGeom>
        </p:spPr>
      </p:pic>
    </p:spTree>
    <p:extLst>
      <p:ext uri="{BB962C8B-B14F-4D97-AF65-F5344CB8AC3E}">
        <p14:creationId xmlns:p14="http://schemas.microsoft.com/office/powerpoint/2010/main" val="136358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 name="Google Shape;240;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5"/>
        <p:cNvGrpSpPr/>
        <p:nvPr/>
      </p:nvGrpSpPr>
      <p:grpSpPr>
        <a:xfrm>
          <a:off x="0" y="0"/>
          <a:ext cx="0" cy="0"/>
          <a:chOff x="0" y="0"/>
          <a:chExt cx="0" cy="0"/>
        </a:xfrm>
      </p:grpSpPr>
      <p:sp useBgFill="1">
        <p:nvSpPr>
          <p:cNvPr id="252" name="Rectangle 25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iver flowing through a forest&#10;&#10;Description automatically generated">
            <a:extLst>
              <a:ext uri="{FF2B5EF4-FFF2-40B4-BE49-F238E27FC236}">
                <a16:creationId xmlns:a16="http://schemas.microsoft.com/office/drawing/2014/main" id="{62576471-5E4B-0006-04CD-15A820444B25}"/>
              </a:ext>
            </a:extLst>
          </p:cNvPr>
          <p:cNvPicPr>
            <a:picLocks noChangeAspect="1"/>
          </p:cNvPicPr>
          <p:nvPr/>
        </p:nvPicPr>
        <p:blipFill rotWithShape="1">
          <a:blip r:embed="rId3"/>
          <a:srcRect l="17595" r="16872" b="2"/>
          <a:stretch/>
        </p:blipFill>
        <p:spPr>
          <a:xfrm>
            <a:off x="20" y="431"/>
            <a:ext cx="6086455" cy="6408311"/>
          </a:xfrm>
          <a:prstGeom prst="rect">
            <a:avLst/>
          </a:prstGeom>
        </p:spPr>
      </p:pic>
      <p:sp>
        <p:nvSpPr>
          <p:cNvPr id="3" name="TextBox 2">
            <a:extLst>
              <a:ext uri="{FF2B5EF4-FFF2-40B4-BE49-F238E27FC236}">
                <a16:creationId xmlns:a16="http://schemas.microsoft.com/office/drawing/2014/main" id="{27A970BD-47FA-85F4-ABD2-5487624C29DB}"/>
              </a:ext>
            </a:extLst>
          </p:cNvPr>
          <p:cNvSpPr txBox="1"/>
          <p:nvPr/>
        </p:nvSpPr>
        <p:spPr>
          <a:xfrm>
            <a:off x="6288608" y="1434239"/>
            <a:ext cx="2653255" cy="3540265"/>
          </a:xfrm>
          <a:prstGeom prst="rect">
            <a:avLst/>
          </a:prstGeom>
        </p:spPr>
        <p:txBody>
          <a:bodyPr vert="horz" lIns="91440" tIns="45720" rIns="91440" bIns="45720" rtlCol="0">
            <a:noAutofit/>
          </a:bodyPr>
          <a:lstStyle/>
          <a:p>
            <a:pPr>
              <a:lnSpc>
                <a:spcPct val="90000"/>
              </a:lnSpc>
              <a:spcAft>
                <a:spcPts val="600"/>
              </a:spcAft>
            </a:pPr>
            <a:r>
              <a:rPr lang="en-US" sz="2400" b="1" i="0" kern="1200" dirty="0">
                <a:solidFill>
                  <a:schemeClr val="tx1"/>
                </a:solidFill>
                <a:effectLst/>
                <a:latin typeface="Calibri" panose="020F0502020204030204" pitchFamily="34" charset="0"/>
                <a:ea typeface="+mn-ea"/>
                <a:cs typeface="Calibri" panose="020F0502020204030204" pitchFamily="34" charset="0"/>
              </a:rPr>
              <a:t>River Flow:</a:t>
            </a:r>
            <a:r>
              <a:rPr lang="en-US" sz="2400" b="0" i="0" kern="1200" dirty="0">
                <a:solidFill>
                  <a:schemeClr val="tx1"/>
                </a:solidFill>
                <a:effectLst/>
                <a:latin typeface="Calibri" panose="020F0502020204030204" pitchFamily="34" charset="0"/>
                <a:ea typeface="+mn-ea"/>
                <a:cs typeface="Calibri" panose="020F0502020204030204" pitchFamily="34" charset="0"/>
              </a:rPr>
              <a:t> The movement of water in a river is </a:t>
            </a:r>
            <a:r>
              <a:rPr lang="en-US" sz="2400" b="1" i="0" kern="1200" dirty="0">
                <a:solidFill>
                  <a:schemeClr val="tx1"/>
                </a:solidFill>
                <a:effectLst/>
                <a:latin typeface="Calibri" panose="020F0502020204030204" pitchFamily="34" charset="0"/>
                <a:ea typeface="+mn-ea"/>
                <a:cs typeface="Calibri" panose="020F0502020204030204" pitchFamily="34" charset="0"/>
              </a:rPr>
              <a:t>NOT</a:t>
            </a:r>
            <a:r>
              <a:rPr lang="en-US" sz="2400" b="0" i="0" kern="1200" dirty="0">
                <a:solidFill>
                  <a:schemeClr val="tx1"/>
                </a:solidFill>
                <a:effectLst/>
                <a:latin typeface="Calibri" panose="020F0502020204030204" pitchFamily="34" charset="0"/>
                <a:ea typeface="+mn-ea"/>
                <a:cs typeface="Calibri" panose="020F0502020204030204" pitchFamily="34" charset="0"/>
              </a:rPr>
              <a:t> an example of a tide. A river flow is a continuous movement of water within a river channel, driven by factors like elevation and rain fall. </a:t>
            </a:r>
            <a:endParaRPr lang="en-US" sz="2400" kern="1200" dirty="0">
              <a:solidFill>
                <a:schemeClr val="tx1"/>
              </a:solidFill>
              <a:latin typeface="Calibri" panose="020F0502020204030204" pitchFamily="34" charset="0"/>
              <a:ea typeface="+mn-ea"/>
              <a:cs typeface="Calibri" panose="020F0502020204030204" pitchFamily="34" charset="0"/>
            </a:endParaRPr>
          </a:p>
        </p:txBody>
      </p:sp>
      <p:sp>
        <p:nvSpPr>
          <p:cNvPr id="254" name="Rectangle 25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Google Shape;246;g25e11802ac4_0_86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g25e11802ac4_0_86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aterfall in a forest&#10;&#10;Description automatically generated">
            <a:extLst>
              <a:ext uri="{FF2B5EF4-FFF2-40B4-BE49-F238E27FC236}">
                <a16:creationId xmlns:a16="http://schemas.microsoft.com/office/drawing/2014/main" id="{96393C25-0D12-2A42-F557-E066D705293F}"/>
              </a:ext>
            </a:extLst>
          </p:cNvPr>
          <p:cNvPicPr>
            <a:picLocks noChangeAspect="1"/>
          </p:cNvPicPr>
          <p:nvPr/>
        </p:nvPicPr>
        <p:blipFill rotWithShape="1">
          <a:blip r:embed="rId3"/>
          <a:srcRect l="26814" r="7653" b="2"/>
          <a:stretch/>
        </p:blipFill>
        <p:spPr>
          <a:xfrm>
            <a:off x="20" y="431"/>
            <a:ext cx="6086455" cy="6408311"/>
          </a:xfrm>
          <a:prstGeom prst="rect">
            <a:avLst/>
          </a:prstGeom>
        </p:spPr>
      </p:pic>
      <p:sp>
        <p:nvSpPr>
          <p:cNvPr id="3" name="TextBox 2">
            <a:extLst>
              <a:ext uri="{FF2B5EF4-FFF2-40B4-BE49-F238E27FC236}">
                <a16:creationId xmlns:a16="http://schemas.microsoft.com/office/drawing/2014/main" id="{929FD62F-00A4-51C4-66C8-DBE76BED89F4}"/>
              </a:ext>
            </a:extLst>
          </p:cNvPr>
          <p:cNvSpPr txBox="1"/>
          <p:nvPr/>
        </p:nvSpPr>
        <p:spPr>
          <a:xfrm>
            <a:off x="6184345" y="1431602"/>
            <a:ext cx="2861782" cy="3540265"/>
          </a:xfrm>
          <a:prstGeom prst="rect">
            <a:avLst/>
          </a:prstGeom>
        </p:spPr>
        <p:txBody>
          <a:bodyPr vert="horz" lIns="91440" tIns="45720" rIns="91440" bIns="45720" rtlCol="0">
            <a:noAutofit/>
          </a:bodyPr>
          <a:lstStyle/>
          <a:p>
            <a:pPr>
              <a:lnSpc>
                <a:spcPct val="90000"/>
              </a:lnSpc>
              <a:spcAft>
                <a:spcPts val="600"/>
              </a:spcAft>
            </a:pPr>
            <a:r>
              <a:rPr lang="en-US" sz="2800" b="1" i="0" kern="1200" dirty="0">
                <a:solidFill>
                  <a:schemeClr val="tx1"/>
                </a:solidFill>
                <a:effectLst/>
                <a:latin typeface="Calibri" panose="020F0502020204030204" pitchFamily="34" charset="0"/>
                <a:ea typeface="+mn-ea"/>
                <a:cs typeface="Calibri" panose="020F0502020204030204" pitchFamily="34" charset="0"/>
              </a:rPr>
              <a:t>Waterfall:</a:t>
            </a:r>
            <a:r>
              <a:rPr lang="en-US" sz="2800" b="0" i="0" kern="1200" dirty="0">
                <a:solidFill>
                  <a:schemeClr val="tx1"/>
                </a:solidFill>
                <a:effectLst/>
                <a:latin typeface="Calibri" panose="020F0502020204030204" pitchFamily="34" charset="0"/>
                <a:ea typeface="+mn-ea"/>
                <a:cs typeface="Calibri" panose="020F0502020204030204" pitchFamily="34" charset="0"/>
              </a:rPr>
              <a:t> While a waterfall involves the movement of water, the continuous downward flow is </a:t>
            </a:r>
            <a:r>
              <a:rPr lang="en-US" sz="2800" b="1" i="0" kern="1200" dirty="0">
                <a:solidFill>
                  <a:schemeClr val="tx1"/>
                </a:solidFill>
                <a:effectLst/>
                <a:latin typeface="Calibri" panose="020F0502020204030204" pitchFamily="34" charset="0"/>
                <a:ea typeface="+mn-ea"/>
                <a:cs typeface="Calibri" panose="020F0502020204030204" pitchFamily="34" charset="0"/>
              </a:rPr>
              <a:t>NOT</a:t>
            </a:r>
            <a:r>
              <a:rPr lang="en-US" sz="2800" b="0" i="0" kern="1200" dirty="0">
                <a:solidFill>
                  <a:schemeClr val="tx1"/>
                </a:solidFill>
                <a:effectLst/>
                <a:latin typeface="Calibri" panose="020F0502020204030204" pitchFamily="34" charset="0"/>
                <a:ea typeface="+mn-ea"/>
                <a:cs typeface="Calibri" panose="020F0502020204030204" pitchFamily="34" charset="0"/>
              </a:rPr>
              <a:t> an example of a tide. </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6;g25e11802ac4_0_864" descr="Artificial Intelligence">
            <a:extLst>
              <a:ext uri="{FF2B5EF4-FFF2-40B4-BE49-F238E27FC236}">
                <a16:creationId xmlns:a16="http://schemas.microsoft.com/office/drawing/2014/main" id="{E63B9B57-CA8F-D1BA-3C12-9E4FC858E0D9}"/>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Google Shape;247;g25e11802ac4_0_864" descr="Comment Dislike">
            <a:extLst>
              <a:ext uri="{FF2B5EF4-FFF2-40B4-BE49-F238E27FC236}">
                <a16:creationId xmlns:a16="http://schemas.microsoft.com/office/drawing/2014/main" id="{C3D590D2-7458-A9F0-1A5D-08961C1B9EF5}"/>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extLst>
      <p:ext uri="{BB962C8B-B14F-4D97-AF65-F5344CB8AC3E}">
        <p14:creationId xmlns:p14="http://schemas.microsoft.com/office/powerpoint/2010/main" val="1981619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7430209113_0_1469"/>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a:t>
            </a:r>
            <a:r>
              <a:rPr lang="en-US" sz="3600" dirty="0">
                <a:solidFill>
                  <a:schemeClr val="dk1"/>
                </a:solidFill>
                <a:latin typeface="Calibri"/>
                <a:ea typeface="Calibri"/>
                <a:cs typeface="Calibri"/>
                <a:sym typeface="Calibri"/>
              </a:rPr>
              <a:t>a river flow </a:t>
            </a:r>
            <a:r>
              <a:rPr lang="en-US" sz="3600" b="0" i="0" u="none" strike="noStrike" cap="none" dirty="0">
                <a:solidFill>
                  <a:schemeClr val="dk1"/>
                </a:solidFill>
                <a:latin typeface="Calibri"/>
                <a:ea typeface="Calibri"/>
                <a:cs typeface="Calibri"/>
                <a:sym typeface="Calibri"/>
              </a:rPr>
              <a:t>and </a:t>
            </a:r>
            <a:r>
              <a:rPr lang="en-US" sz="3600" dirty="0">
                <a:solidFill>
                  <a:schemeClr val="dk1"/>
                </a:solidFill>
                <a:latin typeface="Calibri"/>
                <a:ea typeface="Calibri"/>
                <a:cs typeface="Calibri"/>
                <a:sym typeface="Calibri"/>
              </a:rPr>
              <a:t>waterfall</a:t>
            </a:r>
            <a:r>
              <a:rPr lang="en-US" sz="3600" b="0" i="0" u="none" strike="noStrike" cap="none" dirty="0">
                <a:solidFill>
                  <a:schemeClr val="dk1"/>
                </a:solidFill>
                <a:latin typeface="Calibri"/>
                <a:ea typeface="Calibri"/>
                <a:cs typeface="Calibri"/>
                <a:sym typeface="Calibri"/>
              </a:rPr>
              <a:t> </a:t>
            </a:r>
            <a:r>
              <a:rPr lang="en-US" sz="3600" b="1" i="0" u="none" strike="noStrike" cap="none" dirty="0">
                <a:solidFill>
                  <a:schemeClr val="dk1"/>
                </a:solidFill>
                <a:latin typeface="Calibri"/>
                <a:ea typeface="Calibri"/>
                <a:cs typeface="Calibri"/>
                <a:sym typeface="Calibri"/>
              </a:rPr>
              <a:t>NOT</a:t>
            </a:r>
            <a:r>
              <a:rPr lang="en-US" sz="3600" b="0" i="0" u="none" strike="noStrike" cap="none" dirty="0">
                <a:solidFill>
                  <a:schemeClr val="dk1"/>
                </a:solidFill>
                <a:latin typeface="Calibri"/>
                <a:ea typeface="Calibri"/>
                <a:cs typeface="Calibri"/>
                <a:sym typeface="Calibri"/>
              </a:rPr>
              <a:t> examples of </a:t>
            </a:r>
            <a:r>
              <a:rPr lang="en-US" sz="3600" dirty="0">
                <a:solidFill>
                  <a:schemeClr val="dk1"/>
                </a:solidFill>
                <a:latin typeface="Calibri"/>
                <a:ea typeface="Calibri"/>
                <a:cs typeface="Calibri"/>
                <a:sym typeface="Calibri"/>
              </a:rPr>
              <a:t>a</a:t>
            </a:r>
            <a:r>
              <a:rPr lang="en-US" sz="3600" b="1" dirty="0">
                <a:solidFill>
                  <a:schemeClr val="dk1"/>
                </a:solidFill>
                <a:latin typeface="Calibri"/>
                <a:ea typeface="Calibri"/>
                <a:cs typeface="Calibri"/>
                <a:sym typeface="Calibri"/>
              </a:rPr>
              <a:t> tide</a:t>
            </a:r>
            <a:r>
              <a:rPr lang="en-US" sz="36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260" name="Google Shape;260;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262" name="Google Shape;262;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2" name="Picture 1" descr="A waterfall in a forest&#10;&#10;Description automatically generated">
            <a:extLst>
              <a:ext uri="{FF2B5EF4-FFF2-40B4-BE49-F238E27FC236}">
                <a16:creationId xmlns:a16="http://schemas.microsoft.com/office/drawing/2014/main" id="{E7B5E7BC-01B1-1083-6D3F-FE7AE993A620}"/>
              </a:ext>
            </a:extLst>
          </p:cNvPr>
          <p:cNvPicPr>
            <a:picLocks noChangeAspect="1"/>
          </p:cNvPicPr>
          <p:nvPr/>
        </p:nvPicPr>
        <p:blipFill rotWithShape="1">
          <a:blip r:embed="rId5"/>
          <a:srcRect l="26814" r="7653" b="2"/>
          <a:stretch/>
        </p:blipFill>
        <p:spPr>
          <a:xfrm>
            <a:off x="4881725" y="2044504"/>
            <a:ext cx="3838650" cy="4041641"/>
          </a:xfrm>
          <a:prstGeom prst="rect">
            <a:avLst/>
          </a:prstGeom>
        </p:spPr>
      </p:pic>
      <p:pic>
        <p:nvPicPr>
          <p:cNvPr id="3" name="Picture 2" descr="A river flowing through a forest&#10;&#10;Description automatically generated">
            <a:extLst>
              <a:ext uri="{FF2B5EF4-FFF2-40B4-BE49-F238E27FC236}">
                <a16:creationId xmlns:a16="http://schemas.microsoft.com/office/drawing/2014/main" id="{BFD37B4F-05F7-AAE0-AE94-F66B430E1A63}"/>
              </a:ext>
            </a:extLst>
          </p:cNvPr>
          <p:cNvPicPr>
            <a:picLocks noChangeAspect="1"/>
          </p:cNvPicPr>
          <p:nvPr/>
        </p:nvPicPr>
        <p:blipFill rotWithShape="1">
          <a:blip r:embed="rId6"/>
          <a:srcRect l="17595" r="16872" b="2"/>
          <a:stretch/>
        </p:blipFill>
        <p:spPr>
          <a:xfrm>
            <a:off x="394155" y="2044504"/>
            <a:ext cx="3808139" cy="400951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269" name="Google Shape;269;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g27e576c1a67_0_281"/>
          <p:cNvSpPr txBox="1"/>
          <p:nvPr/>
        </p:nvSpPr>
        <p:spPr>
          <a:xfrm>
            <a:off x="740100" y="622500"/>
            <a:ext cx="7663800" cy="1092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000" b="1" u="sng">
                <a:latin typeface="Calibri"/>
                <a:ea typeface="Calibri"/>
                <a:cs typeface="Calibri"/>
                <a:sym typeface="Calibri"/>
              </a:rPr>
              <a:t>Tide</a:t>
            </a:r>
            <a:r>
              <a:rPr lang="en-US" sz="3000" b="1">
                <a:solidFill>
                  <a:srgbClr val="000000"/>
                </a:solidFill>
                <a:latin typeface="Calibri"/>
                <a:ea typeface="Calibri"/>
                <a:cs typeface="Calibri"/>
                <a:sym typeface="Calibri"/>
              </a:rPr>
              <a:t>: </a:t>
            </a:r>
            <a:r>
              <a:rPr lang="en-US" sz="3000">
                <a:solidFill>
                  <a:srgbClr val="374151"/>
                </a:solidFill>
                <a:highlight>
                  <a:srgbClr val="FFFFFF"/>
                </a:highlight>
              </a:rPr>
              <a:t>the regular rising and falling of the sea level caused by the moon and the sun's gravitational pull</a:t>
            </a:r>
            <a:endParaRPr sz="3000">
              <a:highlight>
                <a:srgbClr val="FFFFFF"/>
              </a:highlight>
              <a:latin typeface="Calibri"/>
              <a:ea typeface="Calibri"/>
              <a:cs typeface="Calibri"/>
              <a:sym typeface="Calibri"/>
            </a:endParaRPr>
          </a:p>
        </p:txBody>
      </p:sp>
      <p:pic>
        <p:nvPicPr>
          <p:cNvPr id="181" name="Google Shape;181;g27e576c1a67_0_281"/>
          <p:cNvPicPr preferRelativeResize="0"/>
          <p:nvPr/>
        </p:nvPicPr>
        <p:blipFill>
          <a:blip r:embed="rId3">
            <a:alphaModFix/>
          </a:blip>
          <a:stretch>
            <a:fillRect/>
          </a:stretch>
        </p:blipFill>
        <p:spPr>
          <a:xfrm>
            <a:off x="824263" y="2180300"/>
            <a:ext cx="7495470" cy="4610700"/>
          </a:xfrm>
          <a:prstGeom prst="rect">
            <a:avLst/>
          </a:prstGeom>
          <a:noFill/>
          <a:ln>
            <a:noFill/>
          </a:ln>
        </p:spPr>
      </p:pic>
      <p:sp>
        <p:nvSpPr>
          <p:cNvPr id="2" name="Google Shape;275;g2a613fe29c9_2_9" descr="Rewind">
            <a:extLst>
              <a:ext uri="{FF2B5EF4-FFF2-40B4-BE49-F238E27FC236}">
                <a16:creationId xmlns:a16="http://schemas.microsoft.com/office/drawing/2014/main" id="{DD82A930-3497-EA83-E595-F936DBFDDAE0}"/>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50979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82" name="Google Shape;282;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283" name="Google Shape;283;g25e11802ac4_0_1976"/>
          <p:cNvCxnSpPr>
            <a:stCxn id="284" idx="4"/>
            <a:endCxn id="281"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285" name="Google Shape;285;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286" name="Google Shape;286;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284" name="Google Shape;284;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93" name="Google Shape;293;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294" name="Google Shape;294;g25e11802ac4_0_1886"/>
          <p:cNvCxnSpPr>
            <a:stCxn id="295" idx="4"/>
            <a:endCxn id="2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296" name="Google Shape;296;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297" name="Google Shape;297;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295" name="Google Shape;295;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8" name="Google Shape;298;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Tide</a:t>
            </a:r>
            <a:endParaRPr sz="700" b="0" i="0" u="none" strike="noStrike" cap="none">
              <a:solidFill>
                <a:srgbClr val="000000"/>
              </a:solidFill>
              <a:latin typeface="Arial"/>
              <a:ea typeface="Arial"/>
              <a:cs typeface="Arial"/>
              <a:sym typeface="Arial"/>
            </a:endParaRPr>
          </a:p>
        </p:txBody>
      </p:sp>
      <p:sp>
        <p:nvSpPr>
          <p:cNvPr id="299" name="Google Shape;299;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300" name="Google Shape;300;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301" name="Google Shape;301;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02" name="Google Shape;302;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tides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
        <p:nvSpPr>
          <p:cNvPr id="303" name="Google Shape;303;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04" name="Google Shape;304;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305" name="Google Shape;305;g25e11802ac4_0_1886"/>
          <p:cNvCxnSpPr>
            <a:stCxn id="306" idx="4"/>
            <a:endCxn id="30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307" name="Google Shape;307;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308" name="Google Shape;308;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306" name="Google Shape;306;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15" name="Google Shape;315;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316" name="Google Shape;316;g25e11802ac4_0_1992"/>
          <p:cNvCxnSpPr>
            <a:stCxn id="317" idx="4"/>
            <a:endCxn id="31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318" name="Google Shape;318;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319" name="Google Shape;319;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317" name="Google Shape;317;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20" name="Google Shape;320;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tide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321" name="Google Shape;321;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322" name="Google Shape;322;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323" name="Google Shape;323;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324" name="Google Shape;324;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Celeste River in a forest&#10;&#10;Description automatically generated">
            <a:extLst>
              <a:ext uri="{FF2B5EF4-FFF2-40B4-BE49-F238E27FC236}">
                <a16:creationId xmlns:a16="http://schemas.microsoft.com/office/drawing/2014/main" id="{E3133522-FB91-D392-AF21-ABA2AA762A73}"/>
              </a:ext>
            </a:extLst>
          </p:cNvPr>
          <p:cNvPicPr>
            <a:picLocks noChangeAspect="1"/>
          </p:cNvPicPr>
          <p:nvPr/>
        </p:nvPicPr>
        <p:blipFill>
          <a:blip r:embed="rId3"/>
          <a:stretch>
            <a:fillRect/>
          </a:stretch>
        </p:blipFill>
        <p:spPr>
          <a:xfrm>
            <a:off x="1154363" y="4267693"/>
            <a:ext cx="3417637" cy="2361996"/>
          </a:xfrm>
          <a:prstGeom prst="rect">
            <a:avLst/>
          </a:prstGeom>
        </p:spPr>
      </p:pic>
      <p:pic>
        <p:nvPicPr>
          <p:cNvPr id="5" name="Picture 4" descr="A blue and green swirly water&#10;&#10;Description automatically generated with medium confidence">
            <a:extLst>
              <a:ext uri="{FF2B5EF4-FFF2-40B4-BE49-F238E27FC236}">
                <a16:creationId xmlns:a16="http://schemas.microsoft.com/office/drawing/2014/main" id="{DE77E54C-0AF7-DE01-39F7-2F5EF26A430E}"/>
              </a:ext>
            </a:extLst>
          </p:cNvPr>
          <p:cNvPicPr>
            <a:picLocks noChangeAspect="1"/>
          </p:cNvPicPr>
          <p:nvPr/>
        </p:nvPicPr>
        <p:blipFill>
          <a:blip r:embed="rId4"/>
          <a:stretch>
            <a:fillRect/>
          </a:stretch>
        </p:blipFill>
        <p:spPr>
          <a:xfrm>
            <a:off x="5516546" y="1858502"/>
            <a:ext cx="3349492" cy="2314900"/>
          </a:xfrm>
          <a:prstGeom prst="rect">
            <a:avLst/>
          </a:prstGeom>
        </p:spPr>
      </p:pic>
      <p:pic>
        <p:nvPicPr>
          <p:cNvPr id="7" name="Picture 6" descr="A river running through a forest&#10;&#10;Description automatically generated">
            <a:extLst>
              <a:ext uri="{FF2B5EF4-FFF2-40B4-BE49-F238E27FC236}">
                <a16:creationId xmlns:a16="http://schemas.microsoft.com/office/drawing/2014/main" id="{FCD296C9-0793-C1AD-96A8-F9F633884975}"/>
              </a:ext>
            </a:extLst>
          </p:cNvPr>
          <p:cNvPicPr>
            <a:picLocks noChangeAspect="1"/>
          </p:cNvPicPr>
          <p:nvPr/>
        </p:nvPicPr>
        <p:blipFill>
          <a:blip r:embed="rId5"/>
          <a:stretch>
            <a:fillRect/>
          </a:stretch>
        </p:blipFill>
        <p:spPr>
          <a:xfrm>
            <a:off x="5576738" y="4454030"/>
            <a:ext cx="3289300" cy="2273300"/>
          </a:xfrm>
          <a:prstGeom prst="rect">
            <a:avLst/>
          </a:prstGeom>
        </p:spPr>
      </p:pic>
      <p:pic>
        <p:nvPicPr>
          <p:cNvPr id="9" name="Picture 8" descr="A diagram of a beach&#10;&#10;Description automatically generated">
            <a:extLst>
              <a:ext uri="{FF2B5EF4-FFF2-40B4-BE49-F238E27FC236}">
                <a16:creationId xmlns:a16="http://schemas.microsoft.com/office/drawing/2014/main" id="{0CD9ED13-CDCF-9DDE-F9F8-8E7769726AAC}"/>
              </a:ext>
            </a:extLst>
          </p:cNvPr>
          <p:cNvPicPr>
            <a:picLocks noChangeAspect="1"/>
          </p:cNvPicPr>
          <p:nvPr/>
        </p:nvPicPr>
        <p:blipFill>
          <a:blip r:embed="rId6"/>
          <a:stretch>
            <a:fillRect/>
          </a:stretch>
        </p:blipFill>
        <p:spPr>
          <a:xfrm>
            <a:off x="987311" y="1724593"/>
            <a:ext cx="3922278" cy="23149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15" name="Google Shape;315;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316" name="Google Shape;316;g25e11802ac4_0_1992"/>
          <p:cNvCxnSpPr>
            <a:stCxn id="317" idx="4"/>
            <a:endCxn id="31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318" name="Google Shape;318;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319" name="Google Shape;319;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317" name="Google Shape;317;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20" name="Google Shape;320;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tide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321" name="Google Shape;321;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322" name="Google Shape;322;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323" name="Google Shape;323;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324" name="Google Shape;324;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Celeste River in a forest&#10;&#10;Description automatically generated">
            <a:extLst>
              <a:ext uri="{FF2B5EF4-FFF2-40B4-BE49-F238E27FC236}">
                <a16:creationId xmlns:a16="http://schemas.microsoft.com/office/drawing/2014/main" id="{E3133522-FB91-D392-AF21-ABA2AA762A73}"/>
              </a:ext>
            </a:extLst>
          </p:cNvPr>
          <p:cNvPicPr>
            <a:picLocks noChangeAspect="1"/>
          </p:cNvPicPr>
          <p:nvPr/>
        </p:nvPicPr>
        <p:blipFill>
          <a:blip r:embed="rId3"/>
          <a:stretch>
            <a:fillRect/>
          </a:stretch>
        </p:blipFill>
        <p:spPr>
          <a:xfrm>
            <a:off x="1154363" y="4267693"/>
            <a:ext cx="3417637" cy="2361996"/>
          </a:xfrm>
          <a:prstGeom prst="rect">
            <a:avLst/>
          </a:prstGeom>
        </p:spPr>
      </p:pic>
      <p:pic>
        <p:nvPicPr>
          <p:cNvPr id="5" name="Picture 4" descr="A blue and green swirly water&#10;&#10;Description automatically generated with medium confidence">
            <a:extLst>
              <a:ext uri="{FF2B5EF4-FFF2-40B4-BE49-F238E27FC236}">
                <a16:creationId xmlns:a16="http://schemas.microsoft.com/office/drawing/2014/main" id="{DE77E54C-0AF7-DE01-39F7-2F5EF26A430E}"/>
              </a:ext>
            </a:extLst>
          </p:cNvPr>
          <p:cNvPicPr>
            <a:picLocks noChangeAspect="1"/>
          </p:cNvPicPr>
          <p:nvPr/>
        </p:nvPicPr>
        <p:blipFill>
          <a:blip r:embed="rId4"/>
          <a:stretch>
            <a:fillRect/>
          </a:stretch>
        </p:blipFill>
        <p:spPr>
          <a:xfrm>
            <a:off x="5516546" y="1858502"/>
            <a:ext cx="3349492" cy="2314900"/>
          </a:xfrm>
          <a:prstGeom prst="rect">
            <a:avLst/>
          </a:prstGeom>
        </p:spPr>
      </p:pic>
      <p:pic>
        <p:nvPicPr>
          <p:cNvPr id="7" name="Picture 6" descr="A river running through a forest&#10;&#10;Description automatically generated">
            <a:extLst>
              <a:ext uri="{FF2B5EF4-FFF2-40B4-BE49-F238E27FC236}">
                <a16:creationId xmlns:a16="http://schemas.microsoft.com/office/drawing/2014/main" id="{FCD296C9-0793-C1AD-96A8-F9F633884975}"/>
              </a:ext>
            </a:extLst>
          </p:cNvPr>
          <p:cNvPicPr>
            <a:picLocks noChangeAspect="1"/>
          </p:cNvPicPr>
          <p:nvPr/>
        </p:nvPicPr>
        <p:blipFill>
          <a:blip r:embed="rId5"/>
          <a:stretch>
            <a:fillRect/>
          </a:stretch>
        </p:blipFill>
        <p:spPr>
          <a:xfrm>
            <a:off x="5576738" y="4454030"/>
            <a:ext cx="3289300" cy="2273300"/>
          </a:xfrm>
          <a:prstGeom prst="rect">
            <a:avLst/>
          </a:prstGeom>
        </p:spPr>
      </p:pic>
      <p:pic>
        <p:nvPicPr>
          <p:cNvPr id="9" name="Picture 8" descr="A diagram of a beach&#10;&#10;Description automatically generated">
            <a:extLst>
              <a:ext uri="{FF2B5EF4-FFF2-40B4-BE49-F238E27FC236}">
                <a16:creationId xmlns:a16="http://schemas.microsoft.com/office/drawing/2014/main" id="{0CD9ED13-CDCF-9DDE-F9F8-8E7769726AAC}"/>
              </a:ext>
            </a:extLst>
          </p:cNvPr>
          <p:cNvPicPr>
            <a:picLocks noChangeAspect="1"/>
          </p:cNvPicPr>
          <p:nvPr/>
        </p:nvPicPr>
        <p:blipFill>
          <a:blip r:embed="rId6"/>
          <a:stretch>
            <a:fillRect/>
          </a:stretch>
        </p:blipFill>
        <p:spPr>
          <a:xfrm>
            <a:off x="987311" y="1724593"/>
            <a:ext cx="3922278" cy="2314900"/>
          </a:xfrm>
          <a:prstGeom prst="rect">
            <a:avLst/>
          </a:prstGeom>
        </p:spPr>
      </p:pic>
      <p:sp>
        <p:nvSpPr>
          <p:cNvPr id="2" name="Google Shape;341;g2a613fe29c9_2_20">
            <a:extLst>
              <a:ext uri="{FF2B5EF4-FFF2-40B4-BE49-F238E27FC236}">
                <a16:creationId xmlns:a16="http://schemas.microsoft.com/office/drawing/2014/main" id="{722AF9FE-3375-A464-4A16-015ADB3D31C3}"/>
              </a:ext>
            </a:extLst>
          </p:cNvPr>
          <p:cNvSpPr/>
          <p:nvPr/>
        </p:nvSpPr>
        <p:spPr>
          <a:xfrm>
            <a:off x="456830" y="1329424"/>
            <a:ext cx="4541466" cy="2734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06453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2" name="Picture 1" descr="A diagram of a beach&#10;&#10;Description automatically generated">
            <a:extLst>
              <a:ext uri="{FF2B5EF4-FFF2-40B4-BE49-F238E27FC236}">
                <a16:creationId xmlns:a16="http://schemas.microsoft.com/office/drawing/2014/main" id="{7EA467A9-7917-3F3D-6A6A-58665BFC13E2}"/>
              </a:ext>
            </a:extLst>
          </p:cNvPr>
          <p:cNvPicPr>
            <a:picLocks noChangeAspect="1"/>
          </p:cNvPicPr>
          <p:nvPr/>
        </p:nvPicPr>
        <p:blipFill>
          <a:blip r:embed="rId3"/>
          <a:stretch>
            <a:fillRect/>
          </a:stretch>
        </p:blipFill>
        <p:spPr>
          <a:xfrm>
            <a:off x="4722903" y="1045987"/>
            <a:ext cx="3922278" cy="2314900"/>
          </a:xfrm>
          <a:prstGeom prst="rect">
            <a:avLst/>
          </a:prstGeom>
        </p:spPr>
      </p:pic>
      <p:sp>
        <p:nvSpPr>
          <p:cNvPr id="347" name="Google Shape;34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48" name="Google Shape;34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349" name="Google Shape;349;g25e11802ac4_0_2108"/>
          <p:cNvCxnSpPr>
            <a:stCxn id="350" idx="4"/>
            <a:endCxn id="34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351" name="Google Shape;35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352" name="Google Shape;35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350" name="Google Shape;35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53" name="Google Shape;35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54" name="Google Shape;35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355" name="Google Shape;355;g25e11802ac4_0_2108"/>
          <p:cNvCxnSpPr>
            <a:stCxn id="356" idx="4"/>
            <a:endCxn id="35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357" name="Google Shape;35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358" name="Google Shape;35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356" name="Google Shape;35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9" name="Google Shape;35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Tide</a:t>
            </a:r>
            <a:endParaRPr sz="700" b="0" i="0" u="none" strike="noStrike" cap="none">
              <a:solidFill>
                <a:srgbClr val="000000"/>
              </a:solidFill>
              <a:latin typeface="Arial"/>
              <a:ea typeface="Arial"/>
              <a:cs typeface="Arial"/>
              <a:sym typeface="Arial"/>
            </a:endParaRPr>
          </a:p>
        </p:txBody>
      </p:sp>
      <p:sp>
        <p:nvSpPr>
          <p:cNvPr id="360" name="Google Shape;36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361" name="Google Shape;36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362" name="Google Shape;36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63" name="Google Shape;363;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tides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70" name="Google Shape;37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371" name="Google Shape;371;g25e11802ac4_0_2130"/>
          <p:cNvCxnSpPr>
            <a:stCxn id="372" idx="4"/>
            <a:endCxn id="36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373" name="Google Shape;37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374" name="Google Shape;37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372" name="Google Shape;37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75" name="Google Shape;37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tide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376" name="Google Shape;376;g25e11802ac4_0_2130"/>
          <p:cNvSpPr txBox="1"/>
          <p:nvPr/>
        </p:nvSpPr>
        <p:spPr>
          <a:xfrm>
            <a:off x="1073532" y="5269290"/>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Light" panose="020B0403020202020204" pitchFamily="34" charset="0"/>
                <a:ea typeface="Helvetica Neue Light"/>
                <a:cs typeface="Helvetica Neue Light"/>
                <a:sym typeface="Helvetica Neue Light"/>
              </a:rPr>
              <a:t>T</a:t>
            </a:r>
            <a:r>
              <a:rPr lang="en-US" sz="24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he regular rising and falling of the sea level caused by the moon and the sun's gravitational pull</a:t>
            </a:r>
            <a:endParaRPr sz="24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377" name="Google Shape;377;g25e11802ac4_0_2130"/>
          <p:cNvSpPr txBox="1"/>
          <p:nvPr/>
        </p:nvSpPr>
        <p:spPr>
          <a:xfrm>
            <a:off x="1073532" y="4027020"/>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u="none" strike="noStrike" cap="none">
                <a:solidFill>
                  <a:srgbClr val="000000"/>
                </a:solidFill>
                <a:latin typeface="Helvetica Light" panose="020B0403020202020204" pitchFamily="34" charset="0"/>
                <a:ea typeface="Helvetica Neue Light"/>
                <a:cs typeface="Helvetica Neue Light"/>
                <a:sym typeface="Helvetica Neue Light"/>
              </a:rPr>
              <a:t>The process of breaking down a rock over a long period of time</a:t>
            </a:r>
            <a:endParaRPr sz="24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378" name="Google Shape;37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379" name="Google Shape;379;g25e11802ac4_0_2130"/>
          <p:cNvSpPr txBox="1"/>
          <p:nvPr/>
        </p:nvSpPr>
        <p:spPr>
          <a:xfrm>
            <a:off x="1073532" y="2016008"/>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 long, winding stream of water that constantly moves.</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380" name="Google Shape;38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381" name="Google Shape;38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382" name="Google Shape;38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383" name="Google Shape;38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384" name="Google Shape;38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 large body of saltwater</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70" name="Google Shape;37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371" name="Google Shape;371;g25e11802ac4_0_2130"/>
          <p:cNvCxnSpPr>
            <a:stCxn id="372" idx="4"/>
            <a:endCxn id="36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373" name="Google Shape;37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374" name="Google Shape;37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372" name="Google Shape;37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75" name="Google Shape;37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tide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376" name="Google Shape;376;g25e11802ac4_0_2130"/>
          <p:cNvSpPr txBox="1"/>
          <p:nvPr/>
        </p:nvSpPr>
        <p:spPr>
          <a:xfrm>
            <a:off x="1073532" y="5269290"/>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Light" panose="020B0403020202020204" pitchFamily="34" charset="0"/>
                <a:ea typeface="Helvetica Neue Light"/>
                <a:cs typeface="Helvetica Neue Light"/>
                <a:sym typeface="Helvetica Neue Light"/>
              </a:rPr>
              <a:t>T</a:t>
            </a:r>
            <a:r>
              <a:rPr lang="en-US" sz="24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he regular rising and falling of the sea level caused by the moon and the sun's gravitational pull</a:t>
            </a:r>
            <a:endParaRPr sz="24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377" name="Google Shape;377;g25e11802ac4_0_2130"/>
          <p:cNvSpPr txBox="1"/>
          <p:nvPr/>
        </p:nvSpPr>
        <p:spPr>
          <a:xfrm>
            <a:off x="1073532" y="4027020"/>
            <a:ext cx="78741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u="none" strike="noStrike" cap="none">
                <a:solidFill>
                  <a:srgbClr val="000000"/>
                </a:solidFill>
                <a:latin typeface="Helvetica Light" panose="020B0403020202020204" pitchFamily="34" charset="0"/>
                <a:ea typeface="Helvetica Neue Light"/>
                <a:cs typeface="Helvetica Neue Light"/>
                <a:sym typeface="Helvetica Neue Light"/>
              </a:rPr>
              <a:t>The process of breaking down a rock over a long period of time</a:t>
            </a:r>
            <a:endParaRPr sz="24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378" name="Google Shape;37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379" name="Google Shape;379;g25e11802ac4_0_2130"/>
          <p:cNvSpPr txBox="1"/>
          <p:nvPr/>
        </p:nvSpPr>
        <p:spPr>
          <a:xfrm>
            <a:off x="1073532" y="2016008"/>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 long, winding stream of water that constantly moves.</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380" name="Google Shape;38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381" name="Google Shape;38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382" name="Google Shape;38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383" name="Google Shape;38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384" name="Google Shape;384;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 large body of saltwater</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406;g2a613fe29c9_2_52">
            <a:extLst>
              <a:ext uri="{FF2B5EF4-FFF2-40B4-BE49-F238E27FC236}">
                <a16:creationId xmlns:a16="http://schemas.microsoft.com/office/drawing/2014/main" id="{8C81F5C0-395B-11E2-A044-D054625B5CEC}"/>
              </a:ext>
            </a:extLst>
          </p:cNvPr>
          <p:cNvSpPr/>
          <p:nvPr/>
        </p:nvSpPr>
        <p:spPr>
          <a:xfrm>
            <a:off x="316425" y="5224075"/>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59224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2" name="Picture 1" descr="A diagram of a beach&#10;&#10;Description automatically generated">
            <a:extLst>
              <a:ext uri="{FF2B5EF4-FFF2-40B4-BE49-F238E27FC236}">
                <a16:creationId xmlns:a16="http://schemas.microsoft.com/office/drawing/2014/main" id="{7EA467A9-7917-3F3D-6A6A-58665BFC13E2}"/>
              </a:ext>
            </a:extLst>
          </p:cNvPr>
          <p:cNvPicPr>
            <a:picLocks noChangeAspect="1"/>
          </p:cNvPicPr>
          <p:nvPr/>
        </p:nvPicPr>
        <p:blipFill>
          <a:blip r:embed="rId3"/>
          <a:stretch>
            <a:fillRect/>
          </a:stretch>
        </p:blipFill>
        <p:spPr>
          <a:xfrm>
            <a:off x="4722903" y="1045987"/>
            <a:ext cx="3922278" cy="2314900"/>
          </a:xfrm>
          <a:prstGeom prst="rect">
            <a:avLst/>
          </a:prstGeom>
        </p:spPr>
      </p:pic>
      <p:sp>
        <p:nvSpPr>
          <p:cNvPr id="347" name="Google Shape;34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48" name="Google Shape;34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349" name="Google Shape;349;g25e11802ac4_0_2108"/>
          <p:cNvCxnSpPr>
            <a:stCxn id="350" idx="4"/>
            <a:endCxn id="34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351" name="Google Shape;35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352" name="Google Shape;35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350" name="Google Shape;35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53" name="Google Shape;35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54" name="Google Shape;35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355" name="Google Shape;355;g25e11802ac4_0_2108"/>
          <p:cNvCxnSpPr>
            <a:stCxn id="356" idx="4"/>
            <a:endCxn id="35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357" name="Google Shape;35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358" name="Google Shape;35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356" name="Google Shape;35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9" name="Google Shape;35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Tide</a:t>
            </a:r>
            <a:endParaRPr sz="700" b="0" i="0" u="none" strike="noStrike" cap="none">
              <a:solidFill>
                <a:srgbClr val="000000"/>
              </a:solidFill>
              <a:latin typeface="Arial"/>
              <a:ea typeface="Arial"/>
              <a:cs typeface="Arial"/>
              <a:sym typeface="Arial"/>
            </a:endParaRPr>
          </a:p>
        </p:txBody>
      </p:sp>
      <p:sp>
        <p:nvSpPr>
          <p:cNvPr id="360" name="Google Shape;36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361" name="Google Shape;36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362" name="Google Shape;36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63" name="Google Shape;363;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tides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
        <p:nvSpPr>
          <p:cNvPr id="3" name="Google Shape;376;g25e11802ac4_0_2130">
            <a:extLst>
              <a:ext uri="{FF2B5EF4-FFF2-40B4-BE49-F238E27FC236}">
                <a16:creationId xmlns:a16="http://schemas.microsoft.com/office/drawing/2014/main" id="{8ECA80D7-6711-1A36-ACE8-E61D4264B767}"/>
              </a:ext>
            </a:extLst>
          </p:cNvPr>
          <p:cNvSpPr txBox="1"/>
          <p:nvPr/>
        </p:nvSpPr>
        <p:spPr>
          <a:xfrm>
            <a:off x="664026" y="1146769"/>
            <a:ext cx="3439014"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Light" panose="020B0403020202020204" pitchFamily="34" charset="0"/>
                <a:ea typeface="Helvetica Neue Light"/>
                <a:cs typeface="Helvetica Neue Light"/>
                <a:sym typeface="Helvetica Neue Light"/>
              </a:rPr>
              <a:t>T</a:t>
            </a:r>
            <a:r>
              <a:rPr lang="en-US" sz="24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he regular rising and falling of the sea level caused by the moon and the sun's gravitational pull</a:t>
            </a:r>
            <a:endParaRPr sz="24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Tree>
    <p:extLst>
      <p:ext uri="{BB962C8B-B14F-4D97-AF65-F5344CB8AC3E}">
        <p14:creationId xmlns:p14="http://schemas.microsoft.com/office/powerpoint/2010/main" val="4253518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36" name="Google Shape;436;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37" name="Google Shape;437;g25e11802ac4_0_2367"/>
          <p:cNvCxnSpPr>
            <a:stCxn id="438" idx="4"/>
            <a:endCxn id="4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39" name="Google Shape;439;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0" name="Google Shape;440;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38" name="Google Shape;438;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41" name="Google Shape;441;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tide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442" name="Google Shape;442;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A waterfall</a:t>
            </a:r>
            <a:endParaRPr sz="1400" b="0" i="0" u="none" strike="noStrike" cap="none" dirty="0">
              <a:solidFill>
                <a:srgbClr val="434343"/>
              </a:solidFill>
              <a:latin typeface="Arial"/>
              <a:ea typeface="Arial"/>
              <a:cs typeface="Arial"/>
              <a:sym typeface="Arial"/>
            </a:endParaRPr>
          </a:p>
        </p:txBody>
      </p:sp>
      <p:sp>
        <p:nvSpPr>
          <p:cNvPr id="443" name="Google Shape;443;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river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444" name="Google Shape;444;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445" name="Google Shape;445;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wave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446" name="Google Shape;446;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47" name="Google Shape;447;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48" name="Google Shape;448;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49" name="Google Shape;449;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450" name="Google Shape;450;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Low tide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36" name="Google Shape;436;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37" name="Google Shape;437;g25e11802ac4_0_2367"/>
          <p:cNvCxnSpPr>
            <a:stCxn id="438" idx="4"/>
            <a:endCxn id="43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39" name="Google Shape;439;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0" name="Google Shape;440;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38" name="Google Shape;438;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41" name="Google Shape;441;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tide</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442" name="Google Shape;442;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A waterfall</a:t>
            </a:r>
            <a:endParaRPr sz="1400" b="0" i="0" u="none" strike="noStrike" cap="none" dirty="0">
              <a:solidFill>
                <a:srgbClr val="434343"/>
              </a:solidFill>
              <a:latin typeface="Arial"/>
              <a:ea typeface="Arial"/>
              <a:cs typeface="Arial"/>
              <a:sym typeface="Arial"/>
            </a:endParaRPr>
          </a:p>
        </p:txBody>
      </p:sp>
      <p:sp>
        <p:nvSpPr>
          <p:cNvPr id="443" name="Google Shape;443;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river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444" name="Google Shape;444;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445" name="Google Shape;445;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wave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446" name="Google Shape;446;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47" name="Google Shape;447;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48" name="Google Shape;448;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49" name="Google Shape;449;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450" name="Google Shape;450;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Low tide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472;g2a613fe29c9_2_85">
            <a:extLst>
              <a:ext uri="{FF2B5EF4-FFF2-40B4-BE49-F238E27FC236}">
                <a16:creationId xmlns:a16="http://schemas.microsoft.com/office/drawing/2014/main" id="{B93E0E43-F3EE-778D-B931-CE6C893E4FFD}"/>
              </a:ext>
            </a:extLst>
          </p:cNvPr>
          <p:cNvSpPr/>
          <p:nvPr/>
        </p:nvSpPr>
        <p:spPr>
          <a:xfrm>
            <a:off x="235575" y="2744375"/>
            <a:ext cx="69531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153459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2" name="Picture 1" descr="A diagram of a beach&#10;&#10;Description automatically generated">
            <a:extLst>
              <a:ext uri="{FF2B5EF4-FFF2-40B4-BE49-F238E27FC236}">
                <a16:creationId xmlns:a16="http://schemas.microsoft.com/office/drawing/2014/main" id="{7EA467A9-7917-3F3D-6A6A-58665BFC13E2}"/>
              </a:ext>
            </a:extLst>
          </p:cNvPr>
          <p:cNvPicPr>
            <a:picLocks noChangeAspect="1"/>
          </p:cNvPicPr>
          <p:nvPr/>
        </p:nvPicPr>
        <p:blipFill>
          <a:blip r:embed="rId3"/>
          <a:stretch>
            <a:fillRect/>
          </a:stretch>
        </p:blipFill>
        <p:spPr>
          <a:xfrm>
            <a:off x="4722903" y="1045987"/>
            <a:ext cx="3922278" cy="2314900"/>
          </a:xfrm>
          <a:prstGeom prst="rect">
            <a:avLst/>
          </a:prstGeom>
        </p:spPr>
      </p:pic>
      <p:sp>
        <p:nvSpPr>
          <p:cNvPr id="347" name="Google Shape;34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48" name="Google Shape;34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349" name="Google Shape;349;g25e11802ac4_0_2108"/>
          <p:cNvCxnSpPr>
            <a:stCxn id="350" idx="4"/>
            <a:endCxn id="34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351" name="Google Shape;35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352" name="Google Shape;35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350" name="Google Shape;35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53" name="Google Shape;35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54" name="Google Shape;35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355" name="Google Shape;355;g25e11802ac4_0_2108"/>
          <p:cNvCxnSpPr>
            <a:stCxn id="356" idx="4"/>
            <a:endCxn id="35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357" name="Google Shape;35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358" name="Google Shape;35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356" name="Google Shape;35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9" name="Google Shape;35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Tide</a:t>
            </a:r>
            <a:endParaRPr sz="700" b="0" i="0" u="none" strike="noStrike" cap="none">
              <a:solidFill>
                <a:srgbClr val="000000"/>
              </a:solidFill>
              <a:latin typeface="Arial"/>
              <a:ea typeface="Arial"/>
              <a:cs typeface="Arial"/>
              <a:sym typeface="Arial"/>
            </a:endParaRPr>
          </a:p>
        </p:txBody>
      </p:sp>
      <p:sp>
        <p:nvSpPr>
          <p:cNvPr id="360" name="Google Shape;36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361" name="Google Shape;36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362" name="Google Shape;36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63" name="Google Shape;363;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tides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
        <p:nvSpPr>
          <p:cNvPr id="3" name="Google Shape;376;g25e11802ac4_0_2130">
            <a:extLst>
              <a:ext uri="{FF2B5EF4-FFF2-40B4-BE49-F238E27FC236}">
                <a16:creationId xmlns:a16="http://schemas.microsoft.com/office/drawing/2014/main" id="{8ECA80D7-6711-1A36-ACE8-E61D4264B767}"/>
              </a:ext>
            </a:extLst>
          </p:cNvPr>
          <p:cNvSpPr txBox="1"/>
          <p:nvPr/>
        </p:nvSpPr>
        <p:spPr>
          <a:xfrm>
            <a:off x="664026" y="1146769"/>
            <a:ext cx="3439014"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Light" panose="020B0403020202020204" pitchFamily="34" charset="0"/>
                <a:ea typeface="Helvetica Neue Light"/>
                <a:cs typeface="Helvetica Neue Light"/>
                <a:sym typeface="Helvetica Neue Light"/>
              </a:rPr>
              <a:t>T</a:t>
            </a:r>
            <a:r>
              <a:rPr lang="en-US" sz="24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he regular rising and falling of the sea level caused by the moon and the sun's gravitational pull</a:t>
            </a:r>
            <a:endParaRPr sz="24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4" name="Google Shape;450;g25e11802ac4_0_2367">
            <a:extLst>
              <a:ext uri="{FF2B5EF4-FFF2-40B4-BE49-F238E27FC236}">
                <a16:creationId xmlns:a16="http://schemas.microsoft.com/office/drawing/2014/main" id="{25CE6BD6-D04C-816A-2A60-E4630A45E529}"/>
              </a:ext>
            </a:extLst>
          </p:cNvPr>
          <p:cNvSpPr txBox="1"/>
          <p:nvPr/>
        </p:nvSpPr>
        <p:spPr>
          <a:xfrm>
            <a:off x="1039963" y="4831602"/>
            <a:ext cx="2876777"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Low tide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32361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03" name="Google Shape;503;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04" name="Google Shape;504;g25e11802ac4_0_2536"/>
          <p:cNvCxnSpPr>
            <a:stCxn id="505" idx="4"/>
            <a:endCxn id="50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6" name="Google Shape;506;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7" name="Google Shape;507;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05" name="Google Shape;505;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8" name="Google Shape;508;g25e11802ac4_0_2536"/>
          <p:cNvSpPr txBox="1"/>
          <p:nvPr/>
        </p:nvSpPr>
        <p:spPr>
          <a:xfrm>
            <a:off x="626731" y="355701"/>
            <a:ext cx="82095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 </a:t>
            </a:r>
            <a:r>
              <a:rPr lang="en-US" sz="2900" i="1">
                <a:latin typeface="Calibri"/>
                <a:ea typeface="Calibri"/>
                <a:cs typeface="Calibri"/>
                <a:sym typeface="Calibri"/>
              </a:rPr>
              <a:t>tides</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509" name="Google Shape;509;g25e11802ac4_0_2536"/>
          <p:cNvSpPr txBox="1"/>
          <p:nvPr/>
        </p:nvSpPr>
        <p:spPr>
          <a:xfrm>
            <a:off x="1073532" y="42750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The ocean's tides account for the amount of land we have on our planet versus </a:t>
            </a: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ocean</a:t>
            </a:r>
            <a:r>
              <a:rPr lang="en-US" sz="2200" dirty="0">
                <a:solidFill>
                  <a:srgbClr val="434343"/>
                </a:solidFill>
                <a:latin typeface="Helvetica Light" panose="020B0403020202020204" pitchFamily="34" charset="0"/>
                <a:ea typeface="Helvetica Neue Light"/>
                <a:cs typeface="Helvetica Neue Light"/>
                <a:sym typeface="Helvetica Neue Light"/>
              </a:rPr>
              <a:t> </a:t>
            </a: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and tells us where to build habitats.</a:t>
            </a:r>
            <a:endParaRPr sz="2200" u="none" strike="noStrike" cap="none" dirty="0">
              <a:solidFill>
                <a:srgbClr val="434343"/>
              </a:solidFill>
              <a:latin typeface="Helvetica Light" panose="020B0403020202020204" pitchFamily="34" charset="0"/>
              <a:sym typeface="Arial"/>
            </a:endParaRPr>
          </a:p>
        </p:txBody>
      </p:sp>
      <p:sp>
        <p:nvSpPr>
          <p:cNvPr id="510" name="Google Shape;510;g25e11802ac4_0_2536"/>
          <p:cNvSpPr txBox="1"/>
          <p:nvPr/>
        </p:nvSpPr>
        <p:spPr>
          <a:xfrm>
            <a:off x="1073532" y="3118276"/>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The ocean's tides</a:t>
            </a:r>
            <a:r>
              <a:rPr lang="en-US" sz="2200" u="none" strike="noStrike" cap="none" dirty="0">
                <a:solidFill>
                  <a:srgbClr val="43464D"/>
                </a:solidFill>
                <a:latin typeface="Helvetica Light" panose="020B0403020202020204" pitchFamily="34" charset="0"/>
                <a:ea typeface="Helvetica Neue Light"/>
                <a:cs typeface="Helvetica Neue Light"/>
                <a:sym typeface="Helvetica Neue Light"/>
              </a:rPr>
              <a:t> explain how movement of animals on our planet impacts food and crops we have available to us.</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11" name="Google Shape;511;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12" name="Google Shape;512;g25e11802ac4_0_2536"/>
          <p:cNvSpPr txBox="1"/>
          <p:nvPr/>
        </p:nvSpPr>
        <p:spPr>
          <a:xfrm>
            <a:off x="1073532" y="1558808"/>
            <a:ext cx="78741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The ocean's tides</a:t>
            </a:r>
            <a:r>
              <a:rPr lang="en-US" sz="2200" u="none" strike="noStrike" cap="none" dirty="0">
                <a:solidFill>
                  <a:srgbClr val="43464D"/>
                </a:solidFill>
                <a:latin typeface="Helvetica Light" panose="020B0403020202020204" pitchFamily="34" charset="0"/>
                <a:ea typeface="Helvetica Neue Light"/>
                <a:cs typeface="Helvetica Neue Light"/>
                <a:sym typeface="Helvetica Neue Light"/>
              </a:rPr>
              <a:t> can shake buildings, break roads, and sometimes cause power outages, making it important for us to be prepared and know how to stay safe during these shakes.</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13" name="Google Shape;513;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14" name="Google Shape;514;g25e11802ac4_0_2536"/>
          <p:cNvSpPr txBox="1"/>
          <p:nvPr/>
        </p:nvSpPr>
        <p:spPr>
          <a:xfrm>
            <a:off x="380509" y="31550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515" name="Google Shape;515;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C</a:t>
            </a:r>
            <a:endParaRPr sz="1400" b="0" i="0" u="none" strike="noStrike" cap="none" dirty="0">
              <a:solidFill>
                <a:srgbClr val="000000"/>
              </a:solidFill>
              <a:latin typeface="Arial"/>
              <a:ea typeface="Arial"/>
              <a:cs typeface="Arial"/>
              <a:sym typeface="Arial"/>
            </a:endParaRPr>
          </a:p>
        </p:txBody>
      </p:sp>
      <p:sp>
        <p:nvSpPr>
          <p:cNvPr id="516" name="Google Shape;516;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17" name="Google Shape;517;g25e11802ac4_0_2536"/>
          <p:cNvSpPr txBox="1"/>
          <p:nvPr/>
        </p:nvSpPr>
        <p:spPr>
          <a:xfrm>
            <a:off x="1073532" y="5356215"/>
            <a:ext cx="78741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The ocean's tides affect your life by deciding when it's best to visit the beach, changing how sea animals act, and influencing certain fishing activities. </a:t>
            </a:r>
            <a:endParaRPr sz="2200" u="none" strike="noStrike" cap="none" dirty="0">
              <a:solidFill>
                <a:srgbClr val="434343"/>
              </a:solidFill>
              <a:latin typeface="Helvetica Light" panose="020B0403020202020204" pitchFamily="34" charset="0"/>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03" name="Google Shape;503;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04" name="Google Shape;504;g25e11802ac4_0_2536"/>
          <p:cNvCxnSpPr>
            <a:stCxn id="505" idx="4"/>
            <a:endCxn id="50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6" name="Google Shape;506;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7" name="Google Shape;507;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05" name="Google Shape;505;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8" name="Google Shape;508;g25e11802ac4_0_2536"/>
          <p:cNvSpPr txBox="1"/>
          <p:nvPr/>
        </p:nvSpPr>
        <p:spPr>
          <a:xfrm>
            <a:off x="626731" y="355701"/>
            <a:ext cx="82095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 </a:t>
            </a:r>
            <a:r>
              <a:rPr lang="en-US" sz="2900" i="1">
                <a:latin typeface="Calibri"/>
                <a:ea typeface="Calibri"/>
                <a:cs typeface="Calibri"/>
                <a:sym typeface="Calibri"/>
              </a:rPr>
              <a:t>tides</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509" name="Google Shape;509;g25e11802ac4_0_2536"/>
          <p:cNvSpPr txBox="1"/>
          <p:nvPr/>
        </p:nvSpPr>
        <p:spPr>
          <a:xfrm>
            <a:off x="1073532" y="42750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The ocean's tides account for the amount of land we have on our planet versus </a:t>
            </a: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ocean</a:t>
            </a:r>
            <a:r>
              <a:rPr lang="en-US" sz="2200" dirty="0">
                <a:solidFill>
                  <a:srgbClr val="434343"/>
                </a:solidFill>
                <a:latin typeface="Helvetica Light" panose="020B0403020202020204" pitchFamily="34" charset="0"/>
                <a:ea typeface="Helvetica Neue Light"/>
                <a:cs typeface="Helvetica Neue Light"/>
                <a:sym typeface="Helvetica Neue Light"/>
              </a:rPr>
              <a:t> </a:t>
            </a: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and tells us where to build habitats.</a:t>
            </a:r>
            <a:endParaRPr sz="2200" u="none" strike="noStrike" cap="none" dirty="0">
              <a:solidFill>
                <a:srgbClr val="434343"/>
              </a:solidFill>
              <a:latin typeface="Helvetica Light" panose="020B0403020202020204" pitchFamily="34" charset="0"/>
              <a:sym typeface="Arial"/>
            </a:endParaRPr>
          </a:p>
        </p:txBody>
      </p:sp>
      <p:sp>
        <p:nvSpPr>
          <p:cNvPr id="510" name="Google Shape;510;g25e11802ac4_0_2536"/>
          <p:cNvSpPr txBox="1"/>
          <p:nvPr/>
        </p:nvSpPr>
        <p:spPr>
          <a:xfrm>
            <a:off x="1073532" y="3118276"/>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The ocean's tides</a:t>
            </a:r>
            <a:r>
              <a:rPr lang="en-US" sz="2200" u="none" strike="noStrike" cap="none" dirty="0">
                <a:solidFill>
                  <a:srgbClr val="43464D"/>
                </a:solidFill>
                <a:latin typeface="Helvetica Light" panose="020B0403020202020204" pitchFamily="34" charset="0"/>
                <a:ea typeface="Helvetica Neue Light"/>
                <a:cs typeface="Helvetica Neue Light"/>
                <a:sym typeface="Helvetica Neue Light"/>
              </a:rPr>
              <a:t> explain how movement of animals on our planet impacts food and crops we have available to us.</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11" name="Google Shape;511;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12" name="Google Shape;512;g25e11802ac4_0_2536"/>
          <p:cNvSpPr txBox="1"/>
          <p:nvPr/>
        </p:nvSpPr>
        <p:spPr>
          <a:xfrm>
            <a:off x="1073532" y="1558808"/>
            <a:ext cx="78741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The ocean's tides</a:t>
            </a:r>
            <a:r>
              <a:rPr lang="en-US" sz="2200" u="none" strike="noStrike" cap="none" dirty="0">
                <a:solidFill>
                  <a:srgbClr val="43464D"/>
                </a:solidFill>
                <a:latin typeface="Helvetica Light" panose="020B0403020202020204" pitchFamily="34" charset="0"/>
                <a:ea typeface="Helvetica Neue Light"/>
                <a:cs typeface="Helvetica Neue Light"/>
                <a:sym typeface="Helvetica Neue Light"/>
              </a:rPr>
              <a:t> can shake buildings, break roads, and sometimes cause power outages, making it important for us to be prepared and know how to stay safe during these shakes.</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13" name="Google Shape;513;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14" name="Google Shape;514;g25e11802ac4_0_2536"/>
          <p:cNvSpPr txBox="1"/>
          <p:nvPr/>
        </p:nvSpPr>
        <p:spPr>
          <a:xfrm>
            <a:off x="380509" y="31550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515" name="Google Shape;515;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C</a:t>
            </a:r>
            <a:endParaRPr sz="1400" b="0" i="0" u="none" strike="noStrike" cap="none" dirty="0">
              <a:solidFill>
                <a:srgbClr val="000000"/>
              </a:solidFill>
              <a:latin typeface="Arial"/>
              <a:ea typeface="Arial"/>
              <a:cs typeface="Arial"/>
              <a:sym typeface="Arial"/>
            </a:endParaRPr>
          </a:p>
        </p:txBody>
      </p:sp>
      <p:sp>
        <p:nvSpPr>
          <p:cNvPr id="516" name="Google Shape;516;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17" name="Google Shape;517;g25e11802ac4_0_2536"/>
          <p:cNvSpPr txBox="1"/>
          <p:nvPr/>
        </p:nvSpPr>
        <p:spPr>
          <a:xfrm>
            <a:off x="1073532" y="5356215"/>
            <a:ext cx="78741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solidFill>
                  <a:srgbClr val="434343"/>
                </a:solidFill>
                <a:latin typeface="Helvetica Light" panose="020B0403020202020204" pitchFamily="34" charset="0"/>
                <a:ea typeface="Helvetica Neue Light"/>
                <a:cs typeface="Helvetica Neue Light"/>
                <a:sym typeface="Helvetica Neue Light"/>
              </a:rPr>
              <a:t>The ocean's tides affect your life by deciding when it's best to visit the beach, changing how sea animals act, and influencing certain fishing activities. </a:t>
            </a:r>
            <a:endParaRPr sz="2200" u="none" strike="noStrike" cap="none" dirty="0">
              <a:solidFill>
                <a:srgbClr val="434343"/>
              </a:solidFill>
              <a:latin typeface="Helvetica Light" panose="020B0403020202020204" pitchFamily="34" charset="0"/>
              <a:sym typeface="Arial"/>
            </a:endParaRPr>
          </a:p>
        </p:txBody>
      </p:sp>
      <p:sp>
        <p:nvSpPr>
          <p:cNvPr id="2" name="Google Shape;539;g2a613fe29c9_2_121">
            <a:extLst>
              <a:ext uri="{FF2B5EF4-FFF2-40B4-BE49-F238E27FC236}">
                <a16:creationId xmlns:a16="http://schemas.microsoft.com/office/drawing/2014/main" id="{BC782F6F-AAF2-9228-6A87-0540946345C1}"/>
              </a:ext>
            </a:extLst>
          </p:cNvPr>
          <p:cNvSpPr/>
          <p:nvPr/>
        </p:nvSpPr>
        <p:spPr>
          <a:xfrm>
            <a:off x="308796" y="5129520"/>
            <a:ext cx="8790600" cy="1407600"/>
          </a:xfrm>
          <a:prstGeom prst="roundRect">
            <a:avLst>
              <a:gd name="adj" fmla="val 28064"/>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1493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7"/>
        <p:cNvGrpSpPr/>
        <p:nvPr/>
      </p:nvGrpSpPr>
      <p:grpSpPr>
        <a:xfrm>
          <a:off x="0" y="0"/>
          <a:ext cx="0" cy="0"/>
          <a:chOff x="0" y="0"/>
          <a:chExt cx="0" cy="0"/>
        </a:xfrm>
      </p:grpSpPr>
      <p:sp useBgFill="1">
        <p:nvSpPr>
          <p:cNvPr id="165" name="Rectangle 164">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Google Shape;158;g1f0ceff0c26_1_18"/>
          <p:cNvSpPr txBox="1">
            <a:spLocks noGrp="1"/>
          </p:cNvSpPr>
          <p:nvPr>
            <p:ph type="title"/>
          </p:nvPr>
        </p:nvSpPr>
        <p:spPr>
          <a:xfrm>
            <a:off x="628650" y="5358141"/>
            <a:ext cx="7886700" cy="942664"/>
          </a:xfrm>
          <a:prstGeom prst="rect">
            <a:avLst/>
          </a:prstGeom>
        </p:spPr>
        <p:txBody>
          <a:bodyPr spcFirstLastPara="1" lIns="91425" tIns="45700" rIns="91425" bIns="45700" anchorCtr="0">
            <a:normAutofit/>
          </a:bodyPr>
          <a:lstStyle/>
          <a:p>
            <a:pPr marL="0" lvl="0" indent="0" rtl="0">
              <a:lnSpc>
                <a:spcPct val="90000"/>
              </a:lnSpc>
              <a:spcBef>
                <a:spcPts val="0"/>
              </a:spcBef>
              <a:spcAft>
                <a:spcPts val="0"/>
              </a:spcAft>
              <a:buSzPts val="990"/>
              <a:buNone/>
            </a:pPr>
            <a:r>
              <a:rPr lang="en-US" sz="2800" b="1" u="sng"/>
              <a:t>Water</a:t>
            </a:r>
            <a:r>
              <a:rPr lang="en-US" sz="2800"/>
              <a:t>: The substance that covers most of the Earth's surface, found in oceans, rivers, lakes, and streams</a:t>
            </a:r>
          </a:p>
        </p:txBody>
      </p:sp>
      <p:pic>
        <p:nvPicPr>
          <p:cNvPr id="160" name="Google Shape;160;g1f0ceff0c26_1_18"/>
          <p:cNvPicPr preferRelativeResize="0"/>
          <p:nvPr/>
        </p:nvPicPr>
        <p:blipFill>
          <a:blip r:embed="rId3"/>
          <a:stretch>
            <a:fillRect/>
          </a:stretch>
        </p:blipFill>
        <p:spPr>
          <a:xfrm>
            <a:off x="1078236" y="557189"/>
            <a:ext cx="6987526" cy="4629236"/>
          </a:xfrm>
          <a:prstGeom prst="rect">
            <a:avLst/>
          </a:prstGeom>
          <a:noFill/>
        </p:spPr>
      </p:pic>
      <p:sp>
        <p:nvSpPr>
          <p:cNvPr id="159" name="Google Shape;159;g1f0ceff0c26_1_18"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2" name="Picture 1" descr="A diagram of a beach&#10;&#10;Description automatically generated">
            <a:extLst>
              <a:ext uri="{FF2B5EF4-FFF2-40B4-BE49-F238E27FC236}">
                <a16:creationId xmlns:a16="http://schemas.microsoft.com/office/drawing/2014/main" id="{7EA467A9-7917-3F3D-6A6A-58665BFC13E2}"/>
              </a:ext>
            </a:extLst>
          </p:cNvPr>
          <p:cNvPicPr>
            <a:picLocks noChangeAspect="1"/>
          </p:cNvPicPr>
          <p:nvPr/>
        </p:nvPicPr>
        <p:blipFill>
          <a:blip r:embed="rId3"/>
          <a:stretch>
            <a:fillRect/>
          </a:stretch>
        </p:blipFill>
        <p:spPr>
          <a:xfrm>
            <a:off x="4722903" y="1045987"/>
            <a:ext cx="3922278" cy="2314900"/>
          </a:xfrm>
          <a:prstGeom prst="rect">
            <a:avLst/>
          </a:prstGeom>
        </p:spPr>
      </p:pic>
      <p:sp>
        <p:nvSpPr>
          <p:cNvPr id="347" name="Google Shape;34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48" name="Google Shape;34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349" name="Google Shape;349;g25e11802ac4_0_2108"/>
          <p:cNvCxnSpPr>
            <a:stCxn id="350" idx="4"/>
            <a:endCxn id="34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351" name="Google Shape;35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352" name="Google Shape;35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350" name="Google Shape;35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53" name="Google Shape;35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54" name="Google Shape;35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355" name="Google Shape;355;g25e11802ac4_0_2108"/>
          <p:cNvCxnSpPr>
            <a:stCxn id="356" idx="4"/>
            <a:endCxn id="35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357" name="Google Shape;35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358" name="Google Shape;35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356" name="Google Shape;35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9" name="Google Shape;35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Tide</a:t>
            </a:r>
            <a:endParaRPr sz="700" b="0" i="0" u="none" strike="noStrike" cap="none">
              <a:solidFill>
                <a:srgbClr val="000000"/>
              </a:solidFill>
              <a:latin typeface="Arial"/>
              <a:ea typeface="Arial"/>
              <a:cs typeface="Arial"/>
              <a:sym typeface="Arial"/>
            </a:endParaRPr>
          </a:p>
        </p:txBody>
      </p:sp>
      <p:sp>
        <p:nvSpPr>
          <p:cNvPr id="360" name="Google Shape;36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361" name="Google Shape;36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362" name="Google Shape;36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63" name="Google Shape;363;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tides</a:t>
            </a:r>
            <a:r>
              <a:rPr lang="en-US" sz="1700" b="0" i="0" u="none" strike="noStrike" cap="none">
                <a:solidFill>
                  <a:srgbClr val="000000"/>
                </a:solidFill>
                <a:latin typeface="Helvetica Neue Light"/>
                <a:ea typeface="Helvetica Neue Light"/>
                <a:cs typeface="Helvetica Neue Light"/>
                <a:sym typeface="Helvetica Neue Light"/>
              </a:rPr>
              <a:t> impact my life?</a:t>
            </a:r>
            <a:endParaRPr sz="1700" b="0" i="0" u="none" strike="noStrike" cap="none">
              <a:solidFill>
                <a:srgbClr val="000000"/>
              </a:solidFill>
              <a:latin typeface="Arial"/>
              <a:ea typeface="Arial"/>
              <a:cs typeface="Arial"/>
              <a:sym typeface="Arial"/>
            </a:endParaRPr>
          </a:p>
        </p:txBody>
      </p:sp>
      <p:sp>
        <p:nvSpPr>
          <p:cNvPr id="3" name="Google Shape;376;g25e11802ac4_0_2130">
            <a:extLst>
              <a:ext uri="{FF2B5EF4-FFF2-40B4-BE49-F238E27FC236}">
                <a16:creationId xmlns:a16="http://schemas.microsoft.com/office/drawing/2014/main" id="{8ECA80D7-6711-1A36-ACE8-E61D4264B767}"/>
              </a:ext>
            </a:extLst>
          </p:cNvPr>
          <p:cNvSpPr txBox="1"/>
          <p:nvPr/>
        </p:nvSpPr>
        <p:spPr>
          <a:xfrm>
            <a:off x="664026" y="1146769"/>
            <a:ext cx="3439014"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Light" panose="020B0403020202020204" pitchFamily="34" charset="0"/>
                <a:ea typeface="Helvetica Neue Light"/>
                <a:cs typeface="Helvetica Neue Light"/>
                <a:sym typeface="Helvetica Neue Light"/>
              </a:rPr>
              <a:t>T</a:t>
            </a:r>
            <a:r>
              <a:rPr lang="en-US" sz="24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he regular rising and falling of the sea level caused by the moon and the sun's gravitational pull</a:t>
            </a:r>
            <a:endParaRPr sz="24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4" name="Google Shape;450;g25e11802ac4_0_2367">
            <a:extLst>
              <a:ext uri="{FF2B5EF4-FFF2-40B4-BE49-F238E27FC236}">
                <a16:creationId xmlns:a16="http://schemas.microsoft.com/office/drawing/2014/main" id="{25CE6BD6-D04C-816A-2A60-E4630A45E529}"/>
              </a:ext>
            </a:extLst>
          </p:cNvPr>
          <p:cNvSpPr txBox="1"/>
          <p:nvPr/>
        </p:nvSpPr>
        <p:spPr>
          <a:xfrm>
            <a:off x="1039963" y="4831602"/>
            <a:ext cx="2876777"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Low tide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517;g25e11802ac4_0_2536">
            <a:extLst>
              <a:ext uri="{FF2B5EF4-FFF2-40B4-BE49-F238E27FC236}">
                <a16:creationId xmlns:a16="http://schemas.microsoft.com/office/drawing/2014/main" id="{612FF862-77F8-33FD-0098-3AD536A99B17}"/>
              </a:ext>
            </a:extLst>
          </p:cNvPr>
          <p:cNvSpPr txBox="1"/>
          <p:nvPr/>
        </p:nvSpPr>
        <p:spPr>
          <a:xfrm>
            <a:off x="6044813" y="3998668"/>
            <a:ext cx="2660024" cy="203128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1800" u="none" strike="noStrike" cap="none" dirty="0">
                <a:solidFill>
                  <a:srgbClr val="434343"/>
                </a:solidFill>
                <a:latin typeface="Helvetica Light" panose="020B0403020202020204" pitchFamily="34" charset="0"/>
                <a:ea typeface="Helvetica Neue Light"/>
                <a:cs typeface="Helvetica Neue Light"/>
                <a:sym typeface="Helvetica Neue Light"/>
              </a:rPr>
              <a:t>The ocean's tides affect your life by deciding when it's best to visit the beach, changing how sea animals act, and influencing certain fishing activities. </a:t>
            </a:r>
            <a:endParaRPr sz="1800" u="none" strike="noStrike" cap="none" dirty="0">
              <a:solidFill>
                <a:srgbClr val="434343"/>
              </a:solidFill>
              <a:latin typeface="Helvetica Light" panose="020B0403020202020204" pitchFamily="34" charset="0"/>
              <a:sym typeface="Arial"/>
            </a:endParaRPr>
          </a:p>
        </p:txBody>
      </p:sp>
    </p:spTree>
    <p:extLst>
      <p:ext uri="{BB962C8B-B14F-4D97-AF65-F5344CB8AC3E}">
        <p14:creationId xmlns:p14="http://schemas.microsoft.com/office/powerpoint/2010/main" val="4011631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71" name="Google Shape;571;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g27e576c1a67_0_281"/>
          <p:cNvSpPr txBox="1"/>
          <p:nvPr/>
        </p:nvSpPr>
        <p:spPr>
          <a:xfrm>
            <a:off x="740100" y="622500"/>
            <a:ext cx="7663800" cy="1092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000" b="1" u="sng">
                <a:latin typeface="Calibri"/>
                <a:ea typeface="Calibri"/>
                <a:cs typeface="Calibri"/>
                <a:sym typeface="Calibri"/>
              </a:rPr>
              <a:t>Tide</a:t>
            </a:r>
            <a:r>
              <a:rPr lang="en-US" sz="3000" b="1">
                <a:solidFill>
                  <a:srgbClr val="000000"/>
                </a:solidFill>
                <a:latin typeface="Calibri"/>
                <a:ea typeface="Calibri"/>
                <a:cs typeface="Calibri"/>
                <a:sym typeface="Calibri"/>
              </a:rPr>
              <a:t>: </a:t>
            </a:r>
            <a:r>
              <a:rPr lang="en-US" sz="3000">
                <a:solidFill>
                  <a:srgbClr val="374151"/>
                </a:solidFill>
                <a:highlight>
                  <a:srgbClr val="FFFFFF"/>
                </a:highlight>
              </a:rPr>
              <a:t>the regular rising and falling of the sea level caused by the moon and the sun's gravitational pull</a:t>
            </a:r>
            <a:endParaRPr sz="3000">
              <a:highlight>
                <a:srgbClr val="FFFFFF"/>
              </a:highlight>
              <a:latin typeface="Calibri"/>
              <a:ea typeface="Calibri"/>
              <a:cs typeface="Calibri"/>
              <a:sym typeface="Calibri"/>
            </a:endParaRPr>
          </a:p>
        </p:txBody>
      </p:sp>
      <p:pic>
        <p:nvPicPr>
          <p:cNvPr id="181" name="Google Shape;181;g27e576c1a67_0_281"/>
          <p:cNvPicPr preferRelativeResize="0"/>
          <p:nvPr/>
        </p:nvPicPr>
        <p:blipFill>
          <a:blip r:embed="rId3">
            <a:alphaModFix/>
          </a:blip>
          <a:stretch>
            <a:fillRect/>
          </a:stretch>
        </p:blipFill>
        <p:spPr>
          <a:xfrm>
            <a:off x="824263" y="2180300"/>
            <a:ext cx="7495470" cy="4610700"/>
          </a:xfrm>
          <a:prstGeom prst="rect">
            <a:avLst/>
          </a:prstGeom>
          <a:noFill/>
          <a:ln>
            <a:noFill/>
          </a:ln>
        </p:spPr>
      </p:pic>
      <p:sp>
        <p:nvSpPr>
          <p:cNvPr id="2" name="Google Shape;275;g2a613fe29c9_2_9" descr="Rewind">
            <a:extLst>
              <a:ext uri="{FF2B5EF4-FFF2-40B4-BE49-F238E27FC236}">
                <a16:creationId xmlns:a16="http://schemas.microsoft.com/office/drawing/2014/main" id="{DD82A930-3497-EA83-E595-F936DBFDDAE0}"/>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48473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2"/>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seaweed in a shallow pool&#10;&#10;Description automatically generated">
            <a:extLst>
              <a:ext uri="{FF2B5EF4-FFF2-40B4-BE49-F238E27FC236}">
                <a16:creationId xmlns:a16="http://schemas.microsoft.com/office/drawing/2014/main" id="{8F224EB3-6C35-20F9-46DC-DE6371D38220}"/>
              </a:ext>
            </a:extLst>
          </p:cNvPr>
          <p:cNvPicPr>
            <a:picLocks noChangeAspect="1"/>
          </p:cNvPicPr>
          <p:nvPr/>
        </p:nvPicPr>
        <p:blipFill rotWithShape="1">
          <a:blip r:embed="rId3"/>
          <a:srcRect l="24569" r="4314" b="-2"/>
          <a:stretch/>
        </p:blipFill>
        <p:spPr>
          <a:xfrm>
            <a:off x="1891767" y="10"/>
            <a:ext cx="7252231" cy="6857990"/>
          </a:xfrm>
          <a:prstGeom prst="rect">
            <a:avLst/>
          </a:prstGeom>
        </p:spPr>
      </p:pic>
      <p:sp>
        <p:nvSpPr>
          <p:cNvPr id="141" name="Rectangle 14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Google Shape;133;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4;g27e68c1a8e3_0_0">
            <a:extLst>
              <a:ext uri="{FF2B5EF4-FFF2-40B4-BE49-F238E27FC236}">
                <a16:creationId xmlns:a16="http://schemas.microsoft.com/office/drawing/2014/main" id="{8EB79690-F01A-ACE6-7E05-1BFE67903B7C}"/>
              </a:ext>
            </a:extLst>
          </p:cNvPr>
          <p:cNvSpPr txBox="1"/>
          <p:nvPr/>
        </p:nvSpPr>
        <p:spPr>
          <a:xfrm>
            <a:off x="179471" y="1557619"/>
            <a:ext cx="3125203" cy="3742762"/>
          </a:xfrm>
          <a:prstGeom prst="rect">
            <a:avLst/>
          </a:prstGeom>
        </p:spPr>
        <p:txBody>
          <a:bodyPr spcFirstLastPara="1" vert="horz" lIns="91440" tIns="45720" rIns="91440" bIns="45720" rtlCol="0" anchorCtr="0">
            <a:noAutofit/>
          </a:bodyPr>
          <a:lstStyle/>
          <a:p>
            <a:pPr>
              <a:lnSpc>
                <a:spcPct val="90000"/>
              </a:lnSpc>
              <a:spcAft>
                <a:spcPts val="600"/>
              </a:spcAft>
            </a:pPr>
            <a:r>
              <a:rPr lang="en-US" sz="28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800" b="0" i="0" kern="1200" dirty="0">
                <a:solidFill>
                  <a:schemeClr val="tx1"/>
                </a:solidFill>
                <a:effectLst/>
                <a:latin typeface="Calibri" panose="020F0502020204030204" pitchFamily="34" charset="0"/>
                <a:ea typeface="+mn-ea"/>
                <a:cs typeface="Calibri" panose="020F0502020204030204" pitchFamily="34" charset="0"/>
              </a:rPr>
              <a:t>How do the daily changes in ocean tides not only shape the coastal environment but also affect the activities of marine life and impact our daily lives on land?</a:t>
            </a:r>
            <a:r>
              <a:rPr lang="en-US" sz="28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6361196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603" name="Google Shape;603;g28d164d3bd8_0_117"/>
          <p:cNvSpPr txBox="1"/>
          <p:nvPr/>
        </p:nvSpPr>
        <p:spPr>
          <a:xfrm>
            <a:off x="2270926" y="1281404"/>
            <a:ext cx="4602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dirty="0">
                <a:solidFill>
                  <a:schemeClr val="hlink"/>
                </a:solidFill>
                <a:latin typeface="Calibri"/>
                <a:ea typeface="Calibri"/>
                <a:cs typeface="Calibri"/>
                <a:sym typeface="Calibri"/>
                <a:hlinkClick r:id="rId3"/>
              </a:rPr>
              <a:t>Tides Simulator</a:t>
            </a:r>
            <a:endParaRPr sz="1400" b="0" i="0" u="none" strike="noStrike" cap="none" dirty="0">
              <a:solidFill>
                <a:srgbClr val="000000"/>
              </a:solidFill>
              <a:latin typeface="Arial"/>
              <a:ea typeface="Arial"/>
              <a:cs typeface="Arial"/>
              <a:sym typeface="Arial"/>
            </a:endParaRPr>
          </a:p>
        </p:txBody>
      </p:sp>
      <p:pic>
        <p:nvPicPr>
          <p:cNvPr id="604" name="Google Shape;604;g28d164d3bd8_0_11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605" name="Google Shape;605;g28d164d3bd8_0_117"/>
          <p:cNvSpPr txBox="1"/>
          <p:nvPr/>
        </p:nvSpPr>
        <p:spPr>
          <a:xfrm>
            <a:off x="243300" y="2230725"/>
            <a:ext cx="16575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Click the link above for a simulation to deepen your knowledge of tides.</a:t>
            </a:r>
            <a:endParaRPr sz="1400" b="0" i="0" u="none" strike="noStrike" cap="none" dirty="0">
              <a:solidFill>
                <a:srgbClr val="000000"/>
              </a:solidFill>
              <a:latin typeface="Arial"/>
              <a:ea typeface="Arial"/>
              <a:cs typeface="Arial"/>
              <a:sym typeface="Arial"/>
            </a:endParaRPr>
          </a:p>
        </p:txBody>
      </p:sp>
      <p:sp>
        <p:nvSpPr>
          <p:cNvPr id="606" name="Google Shape;606;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screenshot of a computer&#10;&#10;Description automatically generated">
            <a:extLst>
              <a:ext uri="{FF2B5EF4-FFF2-40B4-BE49-F238E27FC236}">
                <a16:creationId xmlns:a16="http://schemas.microsoft.com/office/drawing/2014/main" id="{A95F85E7-3611-662F-0DF3-CCF14B3E8083}"/>
              </a:ext>
            </a:extLst>
          </p:cNvPr>
          <p:cNvPicPr>
            <a:picLocks noChangeAspect="1"/>
          </p:cNvPicPr>
          <p:nvPr/>
        </p:nvPicPr>
        <p:blipFill>
          <a:blip r:embed="rId6"/>
          <a:stretch>
            <a:fillRect/>
          </a:stretch>
        </p:blipFill>
        <p:spPr>
          <a:xfrm>
            <a:off x="3048125" y="2143848"/>
            <a:ext cx="5607000" cy="4751537"/>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19" name="Google Shape;619;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20" name="Google Shape;620;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21" name="Google Shape;621;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622" name="Google Shape;622;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3"/>
        <p:cNvGrpSpPr/>
        <p:nvPr/>
      </p:nvGrpSpPr>
      <p:grpSpPr>
        <a:xfrm>
          <a:off x="0" y="0"/>
          <a:ext cx="0" cy="0"/>
          <a:chOff x="0" y="0"/>
          <a:chExt cx="0" cy="0"/>
        </a:xfrm>
      </p:grpSpPr>
      <p:sp useBgFill="1">
        <p:nvSpPr>
          <p:cNvPr id="181" name="Rectangle 180">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Google Shape;174;g1f0ceff0c26_1_37"/>
          <p:cNvSpPr txBox="1">
            <a:spLocks noGrp="1"/>
          </p:cNvSpPr>
          <p:nvPr>
            <p:ph type="title"/>
          </p:nvPr>
        </p:nvSpPr>
        <p:spPr>
          <a:xfrm>
            <a:off x="628650" y="5186423"/>
            <a:ext cx="7886700" cy="1114382"/>
          </a:xfrm>
          <a:prstGeom prst="rect">
            <a:avLst/>
          </a:prstGeom>
        </p:spPr>
        <p:txBody>
          <a:bodyPr spcFirstLastPara="1" lIns="91425" tIns="45700" rIns="91425" bIns="45700" anchorCtr="0">
            <a:normAutofit/>
          </a:bodyPr>
          <a:lstStyle/>
          <a:p>
            <a:pPr marL="0" lvl="0" indent="0" rtl="0">
              <a:lnSpc>
                <a:spcPct val="90000"/>
              </a:lnSpc>
              <a:spcBef>
                <a:spcPts val="0"/>
              </a:spcBef>
              <a:spcAft>
                <a:spcPts val="0"/>
              </a:spcAft>
              <a:buSzPts val="990"/>
              <a:buNone/>
            </a:pPr>
            <a:r>
              <a:rPr lang="en-US" sz="3500" b="1" u="sng"/>
              <a:t>Motion</a:t>
            </a:r>
            <a:r>
              <a:rPr lang="en-US" sz="3500"/>
              <a:t>: The act or process of moving or being moved</a:t>
            </a:r>
          </a:p>
        </p:txBody>
      </p:sp>
      <p:pic>
        <p:nvPicPr>
          <p:cNvPr id="176" name="Google Shape;176;g1f0ceff0c26_1_37"/>
          <p:cNvPicPr preferRelativeResize="0"/>
          <p:nvPr/>
        </p:nvPicPr>
        <p:blipFill rotWithShape="1">
          <a:blip r:embed="rId3"/>
          <a:srcRect t="9431" b="8410"/>
          <a:stretch/>
        </p:blipFill>
        <p:spPr>
          <a:xfrm>
            <a:off x="20" y="10"/>
            <a:ext cx="9143980" cy="5014697"/>
          </a:xfrm>
          <a:prstGeom prst="rect">
            <a:avLst/>
          </a:prstGeom>
          <a:noFill/>
        </p:spPr>
      </p:pic>
      <p:sp>
        <p:nvSpPr>
          <p:cNvPr id="175" name="Google Shape;175;g1f0ceff0c26_1_37"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74"/>
                                        </p:tgtEl>
                                        <p:attrNameLst>
                                          <p:attrName>style.visibility</p:attrName>
                                        </p:attrNameLst>
                                      </p:cBhvr>
                                      <p:to>
                                        <p:strVal val="visible"/>
                                      </p:to>
                                    </p:set>
                                    <p:animEffect transition="in" filter="fade">
                                      <p:cBhvr>
                                        <p:cTn id="7" dur="4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4"/>
        <p:cNvGrpSpPr/>
        <p:nvPr/>
      </p:nvGrpSpPr>
      <p:grpSpPr>
        <a:xfrm>
          <a:off x="0" y="0"/>
          <a:ext cx="0" cy="0"/>
          <a:chOff x="0" y="0"/>
          <a:chExt cx="0" cy="0"/>
        </a:xfrm>
      </p:grpSpPr>
      <p:sp useBgFill="1">
        <p:nvSpPr>
          <p:cNvPr id="287" name="Rectangle 286">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Google Shape;275;p20"/>
          <p:cNvSpPr txBox="1">
            <a:spLocks noGrp="1"/>
          </p:cNvSpPr>
          <p:nvPr>
            <p:ph type="ctrTitle"/>
          </p:nvPr>
        </p:nvSpPr>
        <p:spPr>
          <a:xfrm>
            <a:off x="628650" y="5186423"/>
            <a:ext cx="7886700" cy="1114382"/>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ct val="100000"/>
            </a:pPr>
            <a:r>
              <a:rPr lang="en-US" sz="2100" b="1" u="sng" kern="1200">
                <a:solidFill>
                  <a:schemeClr val="tx1"/>
                </a:solidFill>
                <a:latin typeface="+mj-lt"/>
                <a:ea typeface="+mj-ea"/>
                <a:cs typeface="+mj-cs"/>
              </a:rPr>
              <a:t>Water Cycle</a:t>
            </a:r>
            <a:r>
              <a:rPr lang="en-US" sz="2100" b="1" kern="1200">
                <a:solidFill>
                  <a:schemeClr val="tx1"/>
                </a:solidFill>
                <a:latin typeface="+mj-lt"/>
                <a:ea typeface="+mj-ea"/>
                <a:cs typeface="+mj-cs"/>
              </a:rPr>
              <a:t>: </a:t>
            </a:r>
            <a:r>
              <a:rPr lang="en-US" sz="2100" kern="1200">
                <a:solidFill>
                  <a:schemeClr val="tx1"/>
                </a:solidFill>
                <a:latin typeface="+mj-lt"/>
                <a:ea typeface="+mj-ea"/>
                <a:cs typeface="+mj-cs"/>
              </a:rPr>
              <a:t>the process through which water moves from Earth through the atmosphere and returns to Earth </a:t>
            </a:r>
            <a:endParaRPr lang="en-US" sz="2100" b="1" kern="1200">
              <a:solidFill>
                <a:schemeClr val="tx1"/>
              </a:solidFill>
              <a:latin typeface="+mj-lt"/>
              <a:ea typeface="+mj-ea"/>
              <a:cs typeface="+mj-cs"/>
            </a:endParaRPr>
          </a:p>
        </p:txBody>
      </p:sp>
      <p:pic>
        <p:nvPicPr>
          <p:cNvPr id="278" name="Google Shape;278;p20" descr="dreamstime_xl_26870237.jpg"/>
          <p:cNvPicPr preferRelativeResize="0"/>
          <p:nvPr/>
        </p:nvPicPr>
        <p:blipFill rotWithShape="1">
          <a:blip r:embed="rId3"/>
          <a:srcRect t="15303"/>
          <a:stretch/>
        </p:blipFill>
        <p:spPr>
          <a:xfrm>
            <a:off x="20" y="10"/>
            <a:ext cx="9143980" cy="5014697"/>
          </a:xfrm>
          <a:prstGeom prst="rect">
            <a:avLst/>
          </a:prstGeom>
          <a:noFill/>
        </p:spPr>
      </p:pic>
      <p:sp>
        <p:nvSpPr>
          <p:cNvPr id="2" name="Google Shape;233;gddcc69d69e_0_109" descr="Rewind">
            <a:extLst>
              <a:ext uri="{FF2B5EF4-FFF2-40B4-BE49-F238E27FC236}">
                <a16:creationId xmlns:a16="http://schemas.microsoft.com/office/drawing/2014/main" id="{75CF204E-B7FD-340F-27FE-7905679EE325}"/>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75"/>
                                        </p:tgtEl>
                                        <p:attrNameLst>
                                          <p:attrName>style.visibility</p:attrName>
                                        </p:attrNameLst>
                                      </p:cBhvr>
                                      <p:to>
                                        <p:strVal val="visible"/>
                                      </p:to>
                                    </p:set>
                                    <p:animEffect transition="in" filter="fade">
                                      <p:cBhvr>
                                        <p:cTn id="7" dur="4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4"/>
        <p:cNvGrpSpPr/>
        <p:nvPr/>
      </p:nvGrpSpPr>
      <p:grpSpPr>
        <a:xfrm>
          <a:off x="0" y="0"/>
          <a:ext cx="0" cy="0"/>
          <a:chOff x="0" y="0"/>
          <a:chExt cx="0" cy="0"/>
        </a:xfrm>
      </p:grpSpPr>
      <p:sp useBgFill="1">
        <p:nvSpPr>
          <p:cNvPr id="253" name="Rectangle 25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Google Shape;245;g27e576c1a67_0_281"/>
          <p:cNvSpPr txBox="1">
            <a:spLocks noGrp="1"/>
          </p:cNvSpPr>
          <p:nvPr>
            <p:ph type="subTitle" idx="1"/>
          </p:nvPr>
        </p:nvSpPr>
        <p:spPr>
          <a:xfrm>
            <a:off x="6089901" y="4960758"/>
            <a:ext cx="2960306" cy="1577202"/>
          </a:xfrm>
          <a:prstGeom prst="rect">
            <a:avLst/>
          </a:prstGeom>
          <a:noFill/>
        </p:spPr>
        <p:txBody>
          <a:bodyPr spcFirstLastPara="1" lIns="91425" tIns="45700" rIns="91425" bIns="45700" anchor="ctr" anchorCtr="0">
            <a:noAutofit/>
          </a:bodyPr>
          <a:lstStyle/>
          <a:p>
            <a:pPr marL="0" lvl="0" indent="0" algn="l" rtl="0">
              <a:lnSpc>
                <a:spcPct val="90000"/>
              </a:lnSpc>
              <a:spcBef>
                <a:spcPts val="0"/>
              </a:spcBef>
              <a:spcAft>
                <a:spcPts val="600"/>
              </a:spcAft>
              <a:buClr>
                <a:schemeClr val="dk1"/>
              </a:buClr>
              <a:buSzPts val="3200"/>
              <a:buNone/>
            </a:pPr>
            <a:r>
              <a:rPr lang="en-US" sz="2800" b="1" u="sng" dirty="0">
                <a:solidFill>
                  <a:schemeClr val="tx1"/>
                </a:solidFill>
              </a:rPr>
              <a:t>River</a:t>
            </a:r>
            <a:r>
              <a:rPr lang="en-US" sz="2800" b="1" dirty="0">
                <a:solidFill>
                  <a:schemeClr val="tx1"/>
                </a:solidFill>
              </a:rPr>
              <a:t>: </a:t>
            </a:r>
            <a:r>
              <a:rPr lang="en-US" sz="2800" dirty="0">
                <a:solidFill>
                  <a:schemeClr val="tx1"/>
                </a:solidFill>
              </a:rPr>
              <a:t>A long, winding stream of water that constantly moves.</a:t>
            </a:r>
          </a:p>
        </p:txBody>
      </p:sp>
      <p:pic>
        <p:nvPicPr>
          <p:cNvPr id="248" name="Google Shape;248;g27e576c1a67_0_281" descr="A river running through a green field&#10;&#10;Description automatically generated"/>
          <p:cNvPicPr preferRelativeResize="0"/>
          <p:nvPr/>
        </p:nvPicPr>
        <p:blipFill rotWithShape="1">
          <a:blip r:embed="rId3"/>
          <a:srcRect t="22530" r="-1" b="-1"/>
          <a:stretch/>
        </p:blipFill>
        <p:spPr>
          <a:xfrm>
            <a:off x="240030" y="320040"/>
            <a:ext cx="8661654" cy="4462272"/>
          </a:xfrm>
          <a:prstGeom prst="rect">
            <a:avLst/>
          </a:prstGeom>
          <a:noFill/>
        </p:spPr>
      </p:pic>
      <p:cxnSp>
        <p:nvCxnSpPr>
          <p:cNvPr id="255" name="Straight Connector 254">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70463" y="5121601"/>
            <a:ext cx="0" cy="914400"/>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sp>
        <p:nvSpPr>
          <p:cNvPr id="2" name="Google Shape;233;gddcc69d69e_0_109" descr="Rewind">
            <a:extLst>
              <a:ext uri="{FF2B5EF4-FFF2-40B4-BE49-F238E27FC236}">
                <a16:creationId xmlns:a16="http://schemas.microsoft.com/office/drawing/2014/main" id="{909DE0DD-024D-F08E-588C-1725AB2D860F}"/>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245">
                                            <p:txEl>
                                              <p:pRg st="0" end="0"/>
                                            </p:txEl>
                                          </p:spTgt>
                                        </p:tgtEl>
                                        <p:attrNameLst>
                                          <p:attrName>style.visibility</p:attrName>
                                        </p:attrNameLst>
                                      </p:cBhvr>
                                      <p:to>
                                        <p:strVal val="visible"/>
                                      </p:to>
                                    </p:set>
                                    <p:animEffect transition="in" filter="fade">
                                      <p:cBhvr>
                                        <p:cTn id="7" dur="400"/>
                                        <p:tgtEl>
                                          <p:spTgt spid="2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build="p"/>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1079</TotalTime>
  <Words>3409</Words>
  <Application>Microsoft Macintosh PowerPoint</Application>
  <PresentationFormat>On-screen Show (4:3)</PresentationFormat>
  <Paragraphs>365</Paragraphs>
  <Slides>66</Slides>
  <Notes>66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66</vt:i4>
      </vt:variant>
    </vt:vector>
  </HeadingPairs>
  <TitlesOfParts>
    <vt:vector size="77" baseType="lpstr">
      <vt:lpstr>Calibri</vt:lpstr>
      <vt:lpstr>Meiryo</vt:lpstr>
      <vt:lpstr>Helvetica Neue Light</vt:lpstr>
      <vt:lpstr>Poppins</vt:lpstr>
      <vt:lpstr>Calibri Light</vt:lpstr>
      <vt:lpstr>Arial</vt:lpstr>
      <vt:lpstr>Helvetica Light</vt:lpstr>
      <vt:lpstr>Helvetica Light</vt:lpstr>
      <vt:lpstr>Söhne</vt:lpstr>
      <vt:lpstr>Montserrat</vt:lpstr>
      <vt:lpstr>Office Theme</vt:lpstr>
      <vt:lpstr>PowerPoint Presentation</vt:lpstr>
      <vt:lpstr>PowerPoint Presentation</vt:lpstr>
      <vt:lpstr>PowerPoint Presentation</vt:lpstr>
      <vt:lpstr>PowerPoint Presentation</vt:lpstr>
      <vt:lpstr>PowerPoint Presentation</vt:lpstr>
      <vt:lpstr>Water: The substance that covers most of the Earth's surface, found in oceans, rivers, lakes, and streams</vt:lpstr>
      <vt:lpstr>Motion: The act or process of moving or being moved</vt:lpstr>
      <vt:lpstr>Water Cycle: the process through which water moves from Earth through the atmosphere and returns to Earth </vt:lpstr>
      <vt:lpstr>PowerPoint Presentation</vt:lpstr>
      <vt:lpstr>PowerPoint Presentation</vt:lpstr>
      <vt:lpstr>Wind: Moving air, especially a natural flow of air parallel to or along the ground.</vt:lpstr>
      <vt:lpstr>PowerPoint Presentation</vt:lpstr>
      <vt:lpstr>PowerPoint Presentation</vt:lpstr>
      <vt:lpstr>PowerPoint Presentation</vt:lpstr>
      <vt:lpstr>Water: The substance that covers most of the Earth's surface, found in ______</vt:lpstr>
      <vt:lpstr>Water: The substance that covers most of the Earth's surface, found in ______</vt:lpstr>
      <vt:lpstr>PowerPoint Presentation</vt:lpstr>
      <vt:lpstr>PowerPoint Presentation</vt:lpstr>
      <vt:lpstr>What is the top layer or outermost part of something?</vt:lpstr>
      <vt:lpstr>What is the top layer or outermost part of something?</vt:lpstr>
      <vt:lpstr>The act or process of moving or being moved:</vt:lpstr>
      <vt:lpstr>The act or process of moving or being moved: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8</cp:revision>
  <dcterms:created xsi:type="dcterms:W3CDTF">2017-05-16T13:21:17Z</dcterms:created>
  <dcterms:modified xsi:type="dcterms:W3CDTF">2024-02-19T01:49:12Z</dcterms:modified>
</cp:coreProperties>
</file>