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6858000" cx="9144000"/>
  <p:notesSz cx="6858000" cy="9144000"/>
  <p:embeddedFontLst>
    <p:embeddedFont>
      <p:font typeface="Poppins"/>
      <p:regular r:id="rId67"/>
      <p:bold r:id="rId68"/>
      <p:italic r:id="rId69"/>
      <p:boldItalic r:id="rId70"/>
    </p:embeddedFont>
    <p:embeddedFont>
      <p:font typeface="Helvetica Neue Light"/>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5" roundtripDataSignature="AMtx7mjGNWm9eLMrwjenCKc1KzFLwSv6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HelveticaNeueLight-italic.fntdata"/><Relationship Id="rId72" Type="http://schemas.openxmlformats.org/officeDocument/2006/relationships/font" Target="fonts/HelveticaNeueLight-bold.fntdata"/><Relationship Id="rId31" Type="http://schemas.openxmlformats.org/officeDocument/2006/relationships/slide" Target="slides/slide26.xml"/><Relationship Id="rId75" Type="http://customschemas.google.com/relationships/presentationmetadata" Target="metadata"/><Relationship Id="rId30" Type="http://schemas.openxmlformats.org/officeDocument/2006/relationships/slide" Target="slides/slide25.xml"/><Relationship Id="rId74" Type="http://schemas.openxmlformats.org/officeDocument/2006/relationships/font" Target="fonts/HelveticaNeueLight-bold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HelveticaNeueLight-regular.fntdata"/><Relationship Id="rId70" Type="http://schemas.openxmlformats.org/officeDocument/2006/relationships/font" Target="fonts/Poppins-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Poppins-bold.fntdata"/><Relationship Id="rId23" Type="http://schemas.openxmlformats.org/officeDocument/2006/relationships/slide" Target="slides/slide18.xml"/><Relationship Id="rId67" Type="http://schemas.openxmlformats.org/officeDocument/2006/relationships/font" Target="fonts/Poppins-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oppins-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a61d5b46a5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a61d5b46a5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Divergent boundaries</a:t>
            </a:r>
            <a:r>
              <a:rPr lang="en-US"/>
              <a:t> form when two tectonic plates move away from each other.</a:t>
            </a:r>
            <a:endParaRPr b="0"/>
          </a:p>
          <a:p>
            <a:pPr indent="0" lvl="0" marL="0" rtl="0" algn="l">
              <a:lnSpc>
                <a:spcPct val="100000"/>
              </a:lnSpc>
              <a:spcBef>
                <a:spcPts val="0"/>
              </a:spcBef>
              <a:spcAft>
                <a:spcPts val="0"/>
              </a:spcAft>
              <a:buSzPts val="1400"/>
              <a:buNone/>
            </a:pPr>
            <a:r>
              <a:t/>
            </a:r>
            <a:endParaRPr/>
          </a:p>
        </p:txBody>
      </p:sp>
      <p:sp>
        <p:nvSpPr>
          <p:cNvPr id="185" name="Google Shape;185;g2a61d5b46a5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a63d4063b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a63d4063bb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Convergent</a:t>
            </a:r>
            <a:r>
              <a:rPr b="1" lang="en-US"/>
              <a:t> boundaries</a:t>
            </a:r>
            <a:r>
              <a:rPr lang="en-US"/>
              <a:t> form when two tectonic plates move toward each other.</a:t>
            </a:r>
            <a:endParaRPr b="0"/>
          </a:p>
          <a:p>
            <a:pPr indent="0" lvl="0" marL="0" rtl="0" algn="l">
              <a:lnSpc>
                <a:spcPct val="100000"/>
              </a:lnSpc>
              <a:spcBef>
                <a:spcPts val="0"/>
              </a:spcBef>
              <a:spcAft>
                <a:spcPts val="0"/>
              </a:spcAft>
              <a:buSzPts val="1400"/>
              <a:buNone/>
            </a:pPr>
            <a:r>
              <a:t/>
            </a:r>
            <a:endParaRPr/>
          </a:p>
        </p:txBody>
      </p:sp>
      <p:sp>
        <p:nvSpPr>
          <p:cNvPr id="193" name="Google Shape;193;g2a63d4063bb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01" name="Google Shape;201;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936c336ece_0_9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936c336ece_0_9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four layers of the Earth?</a:t>
            </a:r>
            <a:endParaRPr/>
          </a:p>
          <a:p>
            <a:pPr indent="0" lvl="0" marL="0" rtl="0" algn="l">
              <a:lnSpc>
                <a:spcPct val="100000"/>
              </a:lnSpc>
              <a:spcBef>
                <a:spcPts val="0"/>
              </a:spcBef>
              <a:spcAft>
                <a:spcPts val="0"/>
              </a:spcAft>
              <a:buSzPts val="1400"/>
              <a:buNone/>
            </a:pPr>
            <a:r>
              <a:t/>
            </a:r>
            <a:endParaRPr/>
          </a:p>
        </p:txBody>
      </p:sp>
      <p:sp>
        <p:nvSpPr>
          <p:cNvPr id="207" name="Google Shape;207;g2936c336ece_0_9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a61a022504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a61a022504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four layers of the Earth? </a:t>
            </a:r>
            <a:r>
              <a:rPr b="1" lang="en-US"/>
              <a:t>Crust, Mantle, Inner Core, Outer Core</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9" name="Google Shape;219;g2a61a022504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a61a022504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a61a022504_0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lang="en-US"/>
              <a:t>Tectonic plates</a:t>
            </a:r>
            <a:r>
              <a:rPr lang="en-US"/>
              <a:t> are huge pieces of the Earth’s [surface] that fit together like a puzzle and move very slowly over time.</a:t>
            </a:r>
            <a:endParaRPr/>
          </a:p>
          <a:p>
            <a:pPr indent="0" lvl="0" marL="0" rtl="0" algn="l">
              <a:lnSpc>
                <a:spcPct val="100000"/>
              </a:lnSpc>
              <a:spcBef>
                <a:spcPts val="0"/>
              </a:spcBef>
              <a:spcAft>
                <a:spcPts val="0"/>
              </a:spcAft>
              <a:buSzPts val="1400"/>
              <a:buNone/>
            </a:pPr>
            <a:r>
              <a:t/>
            </a:r>
            <a:endParaRPr/>
          </a:p>
        </p:txBody>
      </p:sp>
      <p:sp>
        <p:nvSpPr>
          <p:cNvPr id="227" name="Google Shape;227;g2a61a022504_0_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a61a022504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2a61a022504_0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b="1" lang="en-US"/>
              <a:t>Tectonic plates</a:t>
            </a:r>
            <a:r>
              <a:rPr lang="en-US"/>
              <a:t> are huge pieces of the Earth’s [surface] that fit together like a puzzle and move very slowly over time.</a:t>
            </a:r>
            <a:endParaRPr/>
          </a:p>
          <a:p>
            <a:pPr indent="0" lvl="0" marL="0" rtl="0" algn="l">
              <a:lnSpc>
                <a:spcPct val="100000"/>
              </a:lnSpc>
              <a:spcBef>
                <a:spcPts val="0"/>
              </a:spcBef>
              <a:spcAft>
                <a:spcPts val="0"/>
              </a:spcAft>
              <a:buSzPts val="1400"/>
              <a:buNone/>
            </a:pPr>
            <a:r>
              <a:t/>
            </a:r>
            <a:endParaRPr/>
          </a:p>
        </p:txBody>
      </p:sp>
      <p:sp>
        <p:nvSpPr>
          <p:cNvPr id="236" name="Google Shape;236;g2a61a022504_0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a61d5b46a5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2a61d5b46a5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lang="en-US"/>
              <a:t>Divergent boundaries</a:t>
            </a:r>
            <a:r>
              <a:rPr lang="en-US"/>
              <a:t> form when two tectonic plates move _____ from each other.</a:t>
            </a:r>
            <a:endParaRPr/>
          </a:p>
          <a:p>
            <a:pPr indent="0" lvl="0" marL="0" rtl="0" algn="l">
              <a:lnSpc>
                <a:spcPct val="100000"/>
              </a:lnSpc>
              <a:spcBef>
                <a:spcPts val="0"/>
              </a:spcBef>
              <a:spcAft>
                <a:spcPts val="0"/>
              </a:spcAft>
              <a:buSzPts val="1400"/>
              <a:buNone/>
            </a:pPr>
            <a:r>
              <a:t/>
            </a:r>
            <a:endParaRPr/>
          </a:p>
        </p:txBody>
      </p:sp>
      <p:sp>
        <p:nvSpPr>
          <p:cNvPr id="245" name="Google Shape;245;g2a61d5b46a5_0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a61d5b46a5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2a61d5b46a5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lang="en-US"/>
              <a:t>Divergent boundaries</a:t>
            </a:r>
            <a:r>
              <a:rPr lang="en-US"/>
              <a:t> form when two tectonic plates move _____ from each other. </a:t>
            </a:r>
            <a:r>
              <a:rPr b="1" lang="en-US"/>
              <a:t>[Away from]</a:t>
            </a:r>
            <a:endParaRPr/>
          </a:p>
          <a:p>
            <a:pPr indent="0" lvl="0" marL="0" rtl="0" algn="l">
              <a:lnSpc>
                <a:spcPct val="100000"/>
              </a:lnSpc>
              <a:spcBef>
                <a:spcPts val="0"/>
              </a:spcBef>
              <a:spcAft>
                <a:spcPts val="0"/>
              </a:spcAft>
              <a:buSzPts val="1400"/>
              <a:buNone/>
            </a:pPr>
            <a:r>
              <a:t/>
            </a:r>
            <a:endParaRPr/>
          </a:p>
        </p:txBody>
      </p:sp>
      <p:sp>
        <p:nvSpPr>
          <p:cNvPr id="254" name="Google Shape;254;g2a61d5b46a5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a63d4063bb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2a63d4063bb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lang="en-US"/>
              <a:t>Convergent</a:t>
            </a:r>
            <a:r>
              <a:rPr b="1" lang="en-US"/>
              <a:t> boundaries</a:t>
            </a:r>
            <a:r>
              <a:rPr lang="en-US"/>
              <a:t> form when two tectonic plates move _____ from each other.</a:t>
            </a:r>
            <a:endParaRPr/>
          </a:p>
          <a:p>
            <a:pPr indent="0" lvl="0" marL="0" rtl="0" algn="l">
              <a:lnSpc>
                <a:spcPct val="100000"/>
              </a:lnSpc>
              <a:spcBef>
                <a:spcPts val="0"/>
              </a:spcBef>
              <a:spcAft>
                <a:spcPts val="0"/>
              </a:spcAft>
              <a:buSzPts val="1400"/>
              <a:buNone/>
            </a:pPr>
            <a:r>
              <a:t/>
            </a:r>
            <a:endParaRPr/>
          </a:p>
        </p:txBody>
      </p:sp>
      <p:sp>
        <p:nvSpPr>
          <p:cNvPr id="263" name="Google Shape;263;g2a63d4063bb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Transform</a:t>
            </a:r>
            <a:r>
              <a:rPr b="1" lang="en-US"/>
              <a:t> Boundary</a:t>
            </a:r>
            <a:r>
              <a:rPr lang="en-US"/>
              <a:t>.</a:t>
            </a:r>
            <a:endParaRPr/>
          </a:p>
        </p:txBody>
      </p:sp>
      <p:sp>
        <p:nvSpPr>
          <p:cNvPr id="122" name="Google Shape;122;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a63d4063bb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a63d4063bb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lang="en-US"/>
              <a:t>Convergent boundaries</a:t>
            </a:r>
            <a:r>
              <a:rPr lang="en-US"/>
              <a:t> form when two tectonic plates move _____ from each other. </a:t>
            </a:r>
            <a:r>
              <a:rPr b="1" lang="en-US"/>
              <a:t>[Toward]</a:t>
            </a:r>
            <a:endParaRPr/>
          </a:p>
          <a:p>
            <a:pPr indent="0" lvl="0" marL="0" rtl="0" algn="l">
              <a:lnSpc>
                <a:spcPct val="100000"/>
              </a:lnSpc>
              <a:spcBef>
                <a:spcPts val="0"/>
              </a:spcBef>
              <a:spcAft>
                <a:spcPts val="0"/>
              </a:spcAft>
              <a:buSzPts val="1400"/>
              <a:buNone/>
            </a:pPr>
            <a:r>
              <a:t/>
            </a:r>
            <a:endParaRPr/>
          </a:p>
        </p:txBody>
      </p:sp>
      <p:sp>
        <p:nvSpPr>
          <p:cNvPr id="272" name="Google Shape;272;g2a63d4063bb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Transform</a:t>
            </a:r>
            <a:r>
              <a:rPr b="1" lang="en-US"/>
              <a:t> Boundary.</a:t>
            </a:r>
            <a:endParaRPr/>
          </a:p>
        </p:txBody>
      </p:sp>
      <p:sp>
        <p:nvSpPr>
          <p:cNvPr id="281" name="Google Shape;28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Transform</a:t>
            </a:r>
            <a:r>
              <a:rPr b="1" lang="en-US"/>
              <a:t> boundaries</a:t>
            </a:r>
            <a:r>
              <a:rPr lang="en-US"/>
              <a:t> form when two tectonic plates move along or past each other. </a:t>
            </a:r>
            <a:endParaRPr/>
          </a:p>
        </p:txBody>
      </p:sp>
      <p:sp>
        <p:nvSpPr>
          <p:cNvPr id="289" name="Google Shape;289;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98" name="Google Shape;298;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936c336ece_0_1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936c336ece_0_1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 </a:t>
            </a:r>
            <a:r>
              <a:rPr b="1" lang="en-US"/>
              <a:t>transform </a:t>
            </a:r>
            <a:r>
              <a:rPr b="1" lang="en-US"/>
              <a:t>boundary</a:t>
            </a:r>
            <a:r>
              <a:rPr lang="en-US"/>
              <a: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[Form when two tectonic plates move along or past each other.]</a:t>
            </a:r>
            <a:endParaRPr/>
          </a:p>
          <a:p>
            <a:pPr indent="0" lvl="0" marL="0" rtl="0" algn="l">
              <a:lnSpc>
                <a:spcPct val="100000"/>
              </a:lnSpc>
              <a:spcBef>
                <a:spcPts val="0"/>
              </a:spcBef>
              <a:spcAft>
                <a:spcPts val="0"/>
              </a:spcAft>
              <a:buSzPts val="1400"/>
              <a:buNone/>
            </a:pPr>
            <a:r>
              <a:t/>
            </a:r>
            <a:endParaRPr/>
          </a:p>
        </p:txBody>
      </p:sp>
      <p:sp>
        <p:nvSpPr>
          <p:cNvPr id="304" name="Google Shape;304;g2936c336ece_0_11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12" name="Google Shape;31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9a0e60ffa9_0_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9a0e60ffa9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Transform boundaries are often characterized by frequent and sometimes powerful earthquakes.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a63d4063bb_0_3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a63d4063bb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of the most well known transform boundaries is the San Andreas Fault in California.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36" name="Google Shape;336;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often happens at transform boundaries?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[C. earthquakes]</a:t>
            </a:r>
            <a:endParaRPr/>
          </a:p>
        </p:txBody>
      </p:sp>
      <p:sp>
        <p:nvSpPr>
          <p:cNvPr id="342" name="Google Shape;342;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936c336ece_0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2936c336ece_0_3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happens when tectonic plates shift?</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p:txBody>
      </p:sp>
      <p:sp>
        <p:nvSpPr>
          <p:cNvPr id="131" name="Google Shape;131;g2936c336ece_0_3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a63d4063bb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a63d4063bb_0_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often happens at transform boundaries?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[C. earthquakes]</a:t>
            </a:r>
            <a:endParaRPr/>
          </a:p>
        </p:txBody>
      </p:sp>
      <p:sp>
        <p:nvSpPr>
          <p:cNvPr id="353" name="Google Shape;353;g2a63d4063bb_0_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transform </a:t>
            </a:r>
            <a:r>
              <a:rPr b="1" lang="en-US"/>
              <a:t>boundaries</a:t>
            </a:r>
            <a:r>
              <a:rPr lang="en-US"/>
              <a:t>.</a:t>
            </a:r>
            <a:endParaRPr/>
          </a:p>
        </p:txBody>
      </p:sp>
      <p:sp>
        <p:nvSpPr>
          <p:cNvPr id="364" name="Google Shape;364;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936c336ece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936c336ece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1100"/>
              <a:t>This is an example of a transform boundary. The plates are sliding along or past each other. </a:t>
            </a:r>
            <a:endParaRPr sz="1100">
              <a:latin typeface="Arial"/>
              <a:ea typeface="Arial"/>
              <a:cs typeface="Arial"/>
              <a:sym typeface="Arial"/>
            </a:endParaRPr>
          </a:p>
        </p:txBody>
      </p:sp>
      <p:sp>
        <p:nvSpPr>
          <p:cNvPr id="371" name="Google Shape;371;g2936c336ece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936c336ece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936c336ece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1100"/>
              <a:t>This is an example of a transform boundary. The plates are sliding along or past each other. </a:t>
            </a:r>
            <a:endParaRPr sz="1100"/>
          </a:p>
        </p:txBody>
      </p:sp>
      <p:sp>
        <p:nvSpPr>
          <p:cNvPr id="380" name="Google Shape;380;g2936c336ece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transform</a:t>
            </a:r>
            <a:r>
              <a:rPr b="1" lang="en-US"/>
              <a:t> boundaries.</a:t>
            </a:r>
            <a:endParaRPr/>
          </a:p>
        </p:txBody>
      </p:sp>
      <p:sp>
        <p:nvSpPr>
          <p:cNvPr id="389" name="Google Shape;389;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1100"/>
              <a:t>This is a non-example of a transform boundary. Here, the plates are moving away from each other.</a:t>
            </a:r>
            <a:endParaRPr sz="1100"/>
          </a:p>
        </p:txBody>
      </p:sp>
      <p:sp>
        <p:nvSpPr>
          <p:cNvPr id="396" name="Google Shape;396;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t>This is another non-example of a convergent boundary. Here, the plates are sliding toward each other.</a:t>
            </a:r>
            <a:endParaRPr sz="1100"/>
          </a:p>
        </p:txBody>
      </p:sp>
      <p:sp>
        <p:nvSpPr>
          <p:cNvPr id="405" name="Google Shape;405;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14" name="Google Shape;414;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936c336ece_0_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2936c336ece_0_2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example of a transform boundary?</a:t>
            </a:r>
            <a:endParaRPr/>
          </a:p>
        </p:txBody>
      </p:sp>
      <p:sp>
        <p:nvSpPr>
          <p:cNvPr id="420" name="Google Shape;420;g2936c336ece_0_2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a63d4063bb_0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a63d4063bb_0_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example of a transform boundary?</a:t>
            </a:r>
            <a:endParaRPr/>
          </a:p>
        </p:txBody>
      </p:sp>
      <p:sp>
        <p:nvSpPr>
          <p:cNvPr id="431" name="Google Shape;431;g2a63d4063bb_0_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39" name="Google Shape;139;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43" name="Google Shape;443;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936c336ece_0_1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2936c336ece_0_1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Transform boundaries form when two tectonic plates move along or past each other.</a:t>
            </a:r>
            <a:endParaRPr/>
          </a:p>
          <a:p>
            <a:pPr indent="0" lvl="0" marL="0" rtl="0" algn="l">
              <a:lnSpc>
                <a:spcPct val="100000"/>
              </a:lnSpc>
              <a:spcBef>
                <a:spcPts val="0"/>
              </a:spcBef>
              <a:spcAft>
                <a:spcPts val="0"/>
              </a:spcAft>
              <a:buSzPts val="1400"/>
              <a:buNone/>
            </a:pPr>
            <a:r>
              <a:t/>
            </a:r>
            <a:endParaRPr/>
          </a:p>
        </p:txBody>
      </p:sp>
      <p:sp>
        <p:nvSpPr>
          <p:cNvPr id="450" name="Google Shape;450;g2936c336ece_0_1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transform</a:t>
            </a:r>
            <a:r>
              <a:rPr b="1" lang="en-US"/>
              <a:t> boundary</a:t>
            </a:r>
            <a:r>
              <a:rPr lang="en-US">
                <a:solidFill>
                  <a:srgbClr val="242424"/>
                </a:solidFill>
              </a:rPr>
              <a:t>. </a:t>
            </a:r>
            <a:endParaRPr/>
          </a:p>
        </p:txBody>
      </p:sp>
      <p:sp>
        <p:nvSpPr>
          <p:cNvPr id="458" name="Google Shape;458;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transform</a:t>
            </a:r>
            <a:r>
              <a:rPr b="1" lang="en-US">
                <a:solidFill>
                  <a:srgbClr val="242424"/>
                </a:solidFill>
              </a:rPr>
              <a:t> boundary</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transform</a:t>
            </a:r>
            <a:r>
              <a:rPr b="1" lang="en-US"/>
              <a:t> boundary.</a:t>
            </a:r>
            <a:endParaRPr>
              <a:solidFill>
                <a:schemeClr val="dk1"/>
              </a:solidFill>
            </a:endParaRPr>
          </a:p>
        </p:txBody>
      </p:sp>
      <p:sp>
        <p:nvSpPr>
          <p:cNvPr id="469" name="Google Shape;469;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928e35bcaa_0_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928e35bcaa_0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transform boundary from these four choices.</a:t>
            </a:r>
            <a:endParaRPr/>
          </a:p>
        </p:txBody>
      </p:sp>
      <p:sp>
        <p:nvSpPr>
          <p:cNvPr id="491" name="Google Shape;491;g2928e35bcaa_0_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a63d4063bb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a63d4063bb_0_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transform boundary from these four choices.</a:t>
            </a:r>
            <a:endParaRPr/>
          </a:p>
        </p:txBody>
      </p:sp>
      <p:sp>
        <p:nvSpPr>
          <p:cNvPr id="511" name="Google Shape;511;g2a63d4063bb_0_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transform boundary.</a:t>
            </a:r>
            <a:endParaRPr>
              <a:solidFill>
                <a:schemeClr val="dk1"/>
              </a:solidFill>
            </a:endParaRPr>
          </a:p>
        </p:txBody>
      </p:sp>
      <p:sp>
        <p:nvSpPr>
          <p:cNvPr id="532" name="Google Shape;532;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928e35bcaa_0_7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928e35bcaa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definition of </a:t>
            </a:r>
            <a:r>
              <a:rPr b="1" lang="en-US"/>
              <a:t>transform</a:t>
            </a:r>
            <a:r>
              <a:rPr b="1" lang="en-US"/>
              <a:t> boundary </a:t>
            </a:r>
            <a:r>
              <a:rPr lang="en-US"/>
              <a:t>from these four choices.</a:t>
            </a:r>
            <a:endParaRPr/>
          </a:p>
        </p:txBody>
      </p:sp>
      <p:sp>
        <p:nvSpPr>
          <p:cNvPr id="555" name="Google Shape;555;g2928e35bcaa_0_7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a63d4063bb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2a63d4063bb_0_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“Forms when two tectonic plates move along or past each other” is correct! This is the definition of transform boundary.</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75" name="Google Shape;575;g2a63d4063bb_0_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transform</a:t>
            </a:r>
            <a:r>
              <a:rPr b="1" lang="en-US"/>
              <a:t> boundary: </a:t>
            </a:r>
            <a:r>
              <a:rPr lang="en-US"/>
              <a:t>Forms when two tectonic plates move along or past each other.</a:t>
            </a:r>
            <a:endParaRPr>
              <a:solidFill>
                <a:schemeClr val="dk1"/>
              </a:solidFill>
            </a:endParaRPr>
          </a:p>
        </p:txBody>
      </p:sp>
      <p:sp>
        <p:nvSpPr>
          <p:cNvPr id="596" name="Google Shape;596;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936c336ece_0_7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936c336ece_0_7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Crust</a:t>
            </a:r>
            <a:r>
              <a:rPr lang="en-US"/>
              <a:t> is the outermost shell of the Earth.</a:t>
            </a:r>
            <a:endParaRPr/>
          </a:p>
        </p:txBody>
      </p:sp>
      <p:sp>
        <p:nvSpPr>
          <p:cNvPr id="145" name="Google Shape;145;g2936c336ece_0_7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928e35bcaa_0_9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2928e35bcaa_0_9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example of </a:t>
            </a:r>
            <a:r>
              <a:rPr b="1" lang="en-US"/>
              <a:t>transform</a:t>
            </a:r>
            <a:r>
              <a:rPr b="1" lang="en-US"/>
              <a:t> boundary</a:t>
            </a:r>
            <a:r>
              <a:rPr lang="en-US"/>
              <a:t> from these four choices. </a:t>
            </a:r>
            <a:endParaRPr sz="1200">
              <a:latin typeface="Helvetica Neue Light"/>
              <a:ea typeface="Helvetica Neue Light"/>
              <a:cs typeface="Helvetica Neue Light"/>
              <a:sym typeface="Helvetica Neue Light"/>
            </a:endParaRPr>
          </a:p>
        </p:txBody>
      </p:sp>
      <p:sp>
        <p:nvSpPr>
          <p:cNvPr id="620" name="Google Shape;620;g2928e35bcaa_0_9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a63d4063bb_0_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2a63d4063bb_0_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“An earthquake” is correct! This is an example of </a:t>
            </a:r>
            <a:r>
              <a:rPr b="1" lang="en-US"/>
              <a:t>transform boundary.</a:t>
            </a:r>
            <a:endParaRPr>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641" name="Google Shape;641;g2a63d4063bb_0_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transform</a:t>
            </a:r>
            <a:r>
              <a:rPr b="1" lang="en-US" sz="1100"/>
              <a:t> boundary</a:t>
            </a:r>
            <a:r>
              <a:rPr lang="en-US" sz="1100"/>
              <a:t>: </a:t>
            </a:r>
            <a:r>
              <a:rPr lang="en-US"/>
              <a:t>An earthquake.</a:t>
            </a:r>
            <a:endParaRPr sz="1100">
              <a:solidFill>
                <a:schemeClr val="dk1"/>
              </a:solidFill>
            </a:endParaRPr>
          </a:p>
        </p:txBody>
      </p:sp>
      <p:sp>
        <p:nvSpPr>
          <p:cNvPr id="663" name="Google Shape;663;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transform</a:t>
            </a:r>
            <a:r>
              <a:rPr b="1" lang="en-US"/>
              <a:t> boundary</a:t>
            </a:r>
            <a:r>
              <a:rPr lang="en-US"/>
              <a:t>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88" name="Google Shape;688;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a63d4063bb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g2a63d4063bb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You chose “I might experience an earthquake caused by a transform boundary.” That is correct! This is an example of how </a:t>
            </a:r>
            <a:r>
              <a:rPr b="1" lang="en-US"/>
              <a:t>transform boundaries</a:t>
            </a:r>
            <a:r>
              <a:rPr lang="en-US"/>
              <a:t> impacts your life.</a:t>
            </a:r>
            <a:endParaRPr/>
          </a:p>
          <a:p>
            <a:pPr indent="0" lvl="0" marL="0" rtl="0" algn="l">
              <a:lnSpc>
                <a:spcPct val="100000"/>
              </a:lnSpc>
              <a:spcBef>
                <a:spcPts val="0"/>
              </a:spcBef>
              <a:spcAft>
                <a:spcPts val="0"/>
              </a:spcAft>
              <a:buSzPts val="1400"/>
              <a:buNone/>
            </a:pPr>
            <a:r>
              <a:t/>
            </a:r>
            <a:endParaRPr/>
          </a:p>
        </p:txBody>
      </p:sp>
      <p:sp>
        <p:nvSpPr>
          <p:cNvPr id="708" name="Google Shape;708;g2a63d4063bb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transform </a:t>
            </a:r>
            <a:r>
              <a:rPr b="1" lang="en-US"/>
              <a:t>boundary</a:t>
            </a:r>
            <a:r>
              <a:rPr b="1" lang="en-US" sz="1200">
                <a:solidFill>
                  <a:schemeClr val="dk1"/>
                </a:solidFill>
              </a:rPr>
              <a:t> </a:t>
            </a:r>
            <a:r>
              <a:rPr lang="en-US" sz="1200">
                <a:solidFill>
                  <a:schemeClr val="dk1"/>
                </a:solidFill>
              </a:rPr>
              <a:t>impact my life?”:</a:t>
            </a:r>
            <a:r>
              <a:rPr lang="en-US"/>
              <a:t> I might experience an earthquake caused by a transform boundary.</a:t>
            </a:r>
            <a:endParaRPr/>
          </a:p>
        </p:txBody>
      </p:sp>
      <p:sp>
        <p:nvSpPr>
          <p:cNvPr id="729" name="Google Shape;729;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55" name="Google Shape;755;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9a0e60ffa9_0_3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g29a0e60ffa9_0_3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Transform</a:t>
            </a:r>
            <a:r>
              <a:rPr b="1" lang="en-US"/>
              <a:t> boundaries</a:t>
            </a:r>
            <a:r>
              <a:rPr lang="en-US"/>
              <a:t> form when two tectonic plates move along or past each other. </a:t>
            </a:r>
            <a:endParaRPr/>
          </a:p>
          <a:p>
            <a:pPr indent="0" lvl="0" marL="0" rtl="0" algn="l">
              <a:lnSpc>
                <a:spcPct val="100000"/>
              </a:lnSpc>
              <a:spcBef>
                <a:spcPts val="0"/>
              </a:spcBef>
              <a:spcAft>
                <a:spcPts val="0"/>
              </a:spcAft>
              <a:buSzPts val="1400"/>
              <a:buNone/>
            </a:pPr>
            <a:r>
              <a:t/>
            </a:r>
            <a:endParaRPr/>
          </a:p>
        </p:txBody>
      </p:sp>
      <p:sp>
        <p:nvSpPr>
          <p:cNvPr id="762" name="Google Shape;762;g29a0e60ffa9_0_3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9a0e60ffa9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29a0e60ffa9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happens when tectonic plates shift?</a:t>
            </a:r>
            <a:endParaRPr b="0"/>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770" name="Google Shape;770;g29a0e60ffa9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9a0e60ffa9_0_3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g29a0e60ffa9_0_3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8" name="Google Shape;778;g29a0e60ffa9_0_3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936c336ece_0_6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2936c336ece_0_6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Mantle</a:t>
            </a:r>
            <a:r>
              <a:rPr lang="en-US"/>
              <a:t> is the layer of rock between the crust and the outer core.</a:t>
            </a:r>
            <a:endParaRPr b="0"/>
          </a:p>
          <a:p>
            <a:pPr indent="0" lvl="0" marL="0" rtl="0" algn="l">
              <a:lnSpc>
                <a:spcPct val="100000"/>
              </a:lnSpc>
              <a:spcBef>
                <a:spcPts val="0"/>
              </a:spcBef>
              <a:spcAft>
                <a:spcPts val="0"/>
              </a:spcAft>
              <a:buSzPts val="1400"/>
              <a:buNone/>
            </a:pPr>
            <a:r>
              <a:t/>
            </a:r>
            <a:endParaRPr/>
          </a:p>
        </p:txBody>
      </p:sp>
      <p:sp>
        <p:nvSpPr>
          <p:cNvPr id="153" name="Google Shape;153;g2936c336ece_0_6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and please continue watching and using CAPs available from this website.  </a:t>
            </a:r>
            <a:endParaRPr/>
          </a:p>
        </p:txBody>
      </p:sp>
      <p:sp>
        <p:nvSpPr>
          <p:cNvPr id="789" name="Google Shape;789;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4" name="Google Shape;79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9c31cddc2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29c31cddc2b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a:t>
            </a:r>
            <a:r>
              <a:rPr b="1" lang="en-US"/>
              <a:t>outer core</a:t>
            </a:r>
            <a:r>
              <a:rPr lang="en-US"/>
              <a:t> is the third layer of the Earth made of liquid iron and nickel.</a:t>
            </a:r>
            <a:endParaRPr b="0"/>
          </a:p>
          <a:p>
            <a:pPr indent="0" lvl="0" marL="0" rtl="0" algn="l">
              <a:lnSpc>
                <a:spcPct val="100000"/>
              </a:lnSpc>
              <a:spcBef>
                <a:spcPts val="0"/>
              </a:spcBef>
              <a:spcAft>
                <a:spcPts val="0"/>
              </a:spcAft>
              <a:buSzPts val="1400"/>
              <a:buNone/>
            </a:pPr>
            <a:r>
              <a:t/>
            </a:r>
            <a:endParaRPr/>
          </a:p>
        </p:txBody>
      </p:sp>
      <p:sp>
        <p:nvSpPr>
          <p:cNvPr id="161" name="Google Shape;161;g29c31cddc2b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9c31cddc2b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9c31cddc2b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a:t>
            </a:r>
            <a:r>
              <a:rPr b="1" lang="en-US"/>
              <a:t>inner core</a:t>
            </a:r>
            <a:r>
              <a:rPr lang="en-US"/>
              <a:t> is the innermost layer of the Earth.</a:t>
            </a:r>
            <a:endParaRPr b="0"/>
          </a:p>
          <a:p>
            <a:pPr indent="0" lvl="0" marL="0" rtl="0" algn="l">
              <a:lnSpc>
                <a:spcPct val="100000"/>
              </a:lnSpc>
              <a:spcBef>
                <a:spcPts val="0"/>
              </a:spcBef>
              <a:spcAft>
                <a:spcPts val="0"/>
              </a:spcAft>
              <a:buSzPts val="1400"/>
              <a:buNone/>
            </a:pPr>
            <a:r>
              <a:t/>
            </a:r>
            <a:endParaRPr/>
          </a:p>
        </p:txBody>
      </p:sp>
      <p:sp>
        <p:nvSpPr>
          <p:cNvPr id="169" name="Google Shape;169;g29c31cddc2b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a61a022504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a61a022504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Tectonic plates</a:t>
            </a:r>
            <a:r>
              <a:rPr lang="en-US"/>
              <a:t> are huge pieces of the Earth’s surface that fit together like a puzzle and move very slowly over time.</a:t>
            </a:r>
            <a:endParaRPr b="0"/>
          </a:p>
          <a:p>
            <a:pPr indent="0" lvl="0" marL="0" rtl="0" algn="l">
              <a:lnSpc>
                <a:spcPct val="100000"/>
              </a:lnSpc>
              <a:spcBef>
                <a:spcPts val="0"/>
              </a:spcBef>
              <a:spcAft>
                <a:spcPts val="0"/>
              </a:spcAft>
              <a:buSzPts val="1400"/>
              <a:buNone/>
            </a:pPr>
            <a:r>
              <a:t/>
            </a:r>
            <a:endParaRPr/>
          </a:p>
        </p:txBody>
      </p:sp>
      <p:sp>
        <p:nvSpPr>
          <p:cNvPr id="177" name="Google Shape;177;g2a61a022504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11" Type="http://schemas.openxmlformats.org/officeDocument/2006/relationships/image" Target="../media/image9.png"/><Relationship Id="rId10" Type="http://schemas.openxmlformats.org/officeDocument/2006/relationships/image" Target="../media/image8.png"/><Relationship Id="rId9"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jp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png"/><Relationship Id="rId4"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8.png"/><Relationship Id="rId4"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2.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9.png"/><Relationship Id="rId4" Type="http://schemas.openxmlformats.org/officeDocument/2006/relationships/image" Target="../media/image20.png"/><Relationship Id="rId5" Type="http://schemas.openxmlformats.org/officeDocument/2006/relationships/image" Target="../media/image51.png"/><Relationship Id="rId6"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9.png"/><Relationship Id="rId4" Type="http://schemas.openxmlformats.org/officeDocument/2006/relationships/image" Target="../media/image20.png"/><Relationship Id="rId5" Type="http://schemas.openxmlformats.org/officeDocument/2006/relationships/image" Target="../media/image51.png"/><Relationship Id="rId6"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1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2.png"/><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png"/><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sepup.lawrencehallofscience.org/geology-unit-plate-boundaries/" TargetMode="External"/><Relationship Id="rId4" Type="http://schemas.openxmlformats.org/officeDocument/2006/relationships/hyperlink" Target="https://sepup.lawrencehallofscience.org/geology-unit-plate-boundaries/" TargetMode="External"/><Relationship Id="rId5" Type="http://schemas.openxmlformats.org/officeDocument/2006/relationships/hyperlink" Target="https://sepup.lawrencehallofscience.org/geology-unit-plate-boundaries/" TargetMode="External"/><Relationship Id="rId6" Type="http://schemas.openxmlformats.org/officeDocument/2006/relationships/image" Target="../media/image44.png"/><Relationship Id="rId7" Type="http://schemas.openxmlformats.org/officeDocument/2006/relationships/image" Target="../media/image43.png"/><Relationship Id="rId8"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8.jpg"/><Relationship Id="rId4" Type="http://schemas.openxmlformats.org/officeDocument/2006/relationships/image" Target="../media/image45.png"/><Relationship Id="rId5"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sp>
        <p:nvSpPr>
          <p:cNvPr id="111" name="Google Shape;111;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3" name="Google Shape;113;p1"/>
          <p:cNvSpPr/>
          <p:nvPr/>
        </p:nvSpPr>
        <p:spPr>
          <a:xfrm>
            <a:off x="4319168" y="52360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4" name="Google Shape;114;p1"/>
          <p:cNvCxnSpPr/>
          <p:nvPr/>
        </p:nvCxnSpPr>
        <p:spPr>
          <a:xfrm>
            <a:off x="4455069" y="52360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5" name="Google Shape;115;p1"/>
          <p:cNvCxnSpPr>
            <a:stCxn id="116" idx="4"/>
            <a:endCxn id="113" idx="2"/>
          </p:cNvCxnSpPr>
          <p:nvPr/>
        </p:nvCxnSpPr>
        <p:spPr>
          <a:xfrm>
            <a:off x="4453879" y="54093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7" name="Google Shape;117;p1"/>
          <p:cNvCxnSpPr/>
          <p:nvPr/>
        </p:nvCxnSpPr>
        <p:spPr>
          <a:xfrm>
            <a:off x="4319168" y="53607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509603" y="5359127"/>
            <a:ext cx="80400" cy="0"/>
          </a:xfrm>
          <a:prstGeom prst="straightConnector1">
            <a:avLst/>
          </a:prstGeom>
          <a:noFill/>
          <a:ln cap="flat" cmpd="sng" w="25400">
            <a:solidFill>
              <a:srgbClr val="FF932B"/>
            </a:solidFill>
            <a:prstDash val="solid"/>
            <a:round/>
            <a:headEnd len="sm" w="sm" type="none"/>
            <a:tailEnd len="sm" w="sm" type="none"/>
          </a:ln>
        </p:spPr>
      </p:cxnSp>
      <p:sp>
        <p:nvSpPr>
          <p:cNvPr id="116" name="Google Shape;116;p1"/>
          <p:cNvSpPr/>
          <p:nvPr/>
        </p:nvSpPr>
        <p:spPr>
          <a:xfrm>
            <a:off x="4398229" y="53121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descr="Rewind" id="187" name="Google Shape;187;g2a61d5b46a5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2a61d5b46a5_0_2"/>
          <p:cNvSpPr txBox="1"/>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Divergent Boundary</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form when two tectonic plates move away from each other </a:t>
            </a:r>
            <a:endParaRPr b="0" i="0" sz="3000" u="none" cap="none" strike="noStrike">
              <a:solidFill>
                <a:srgbClr val="888888"/>
              </a:solidFill>
              <a:latin typeface="Calibri"/>
              <a:ea typeface="Calibri"/>
              <a:cs typeface="Calibri"/>
              <a:sym typeface="Calibri"/>
            </a:endParaRPr>
          </a:p>
        </p:txBody>
      </p:sp>
      <p:pic>
        <p:nvPicPr>
          <p:cNvPr id="189" name="Google Shape;189;g2a61d5b46a5_0_2"/>
          <p:cNvPicPr preferRelativeResize="0"/>
          <p:nvPr/>
        </p:nvPicPr>
        <p:blipFill rotWithShape="1">
          <a:blip r:embed="rId4">
            <a:alphaModFix/>
          </a:blip>
          <a:srcRect b="0" l="0" r="0" t="0"/>
          <a:stretch/>
        </p:blipFill>
        <p:spPr>
          <a:xfrm>
            <a:off x="1505850" y="2213675"/>
            <a:ext cx="6132301" cy="36799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descr="Rewind" id="195" name="Google Shape;195;g2a63d4063bb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2a63d4063bb_0_1"/>
          <p:cNvSpPr txBox="1"/>
          <p:nvPr/>
        </p:nvSpPr>
        <p:spPr>
          <a:xfrm>
            <a:off x="771749" y="748542"/>
            <a:ext cx="7600500" cy="1092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3000" u="sng">
                <a:solidFill>
                  <a:srgbClr val="000000"/>
                </a:solidFill>
                <a:latin typeface="Calibri"/>
                <a:ea typeface="Calibri"/>
                <a:cs typeface="Calibri"/>
                <a:sym typeface="Calibri"/>
              </a:rPr>
              <a:t>Convergent Boundary</a:t>
            </a:r>
            <a:r>
              <a:rPr b="1" lang="en-US" sz="3000">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form when two tectonic plates move toward each other </a:t>
            </a:r>
            <a:endParaRPr sz="3000">
              <a:solidFill>
                <a:srgbClr val="888888"/>
              </a:solidFill>
              <a:latin typeface="Calibri"/>
              <a:ea typeface="Calibri"/>
              <a:cs typeface="Calibri"/>
              <a:sym typeface="Calibri"/>
            </a:endParaRPr>
          </a:p>
        </p:txBody>
      </p:sp>
      <p:pic>
        <p:nvPicPr>
          <p:cNvPr id="197" name="Google Shape;197;g2a63d4063bb_0_1"/>
          <p:cNvPicPr preferRelativeResize="0"/>
          <p:nvPr/>
        </p:nvPicPr>
        <p:blipFill>
          <a:blip r:embed="rId4">
            <a:alphaModFix/>
          </a:blip>
          <a:stretch>
            <a:fillRect/>
          </a:stretch>
        </p:blipFill>
        <p:spPr>
          <a:xfrm>
            <a:off x="1157799" y="2082525"/>
            <a:ext cx="6828390" cy="41777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descr="Questions" id="203" name="Google Shape;203;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2936c336ece_0_991"/>
          <p:cNvSpPr txBox="1"/>
          <p:nvPr/>
        </p:nvSpPr>
        <p:spPr>
          <a:xfrm>
            <a:off x="1007775" y="442199"/>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are the four layers of the Earth?</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10" name="Google Shape;210;g2936c336ece_0_99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1" name="Google Shape;211;g2936c336ece_0_991"/>
          <p:cNvPicPr preferRelativeResize="0"/>
          <p:nvPr/>
        </p:nvPicPr>
        <p:blipFill rotWithShape="1">
          <a:blip r:embed="rId4">
            <a:alphaModFix/>
          </a:blip>
          <a:srcRect b="0" l="0" r="0" t="0"/>
          <a:stretch/>
        </p:blipFill>
        <p:spPr>
          <a:xfrm>
            <a:off x="1313988" y="1421097"/>
            <a:ext cx="6516024" cy="4581580"/>
          </a:xfrm>
          <a:prstGeom prst="rect">
            <a:avLst/>
          </a:prstGeom>
          <a:noFill/>
          <a:ln>
            <a:noFill/>
          </a:ln>
        </p:spPr>
      </p:pic>
      <p:sp>
        <p:nvSpPr>
          <p:cNvPr id="212" name="Google Shape;212;g2936c336ece_0_991"/>
          <p:cNvSpPr txBox="1"/>
          <p:nvPr/>
        </p:nvSpPr>
        <p:spPr>
          <a:xfrm>
            <a:off x="6284700" y="20796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13" name="Google Shape;213;g2936c336ece_0_991"/>
          <p:cNvSpPr txBox="1"/>
          <p:nvPr/>
        </p:nvSpPr>
        <p:spPr>
          <a:xfrm>
            <a:off x="6284700" y="27727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14" name="Google Shape;214;g2936c336ece_0_991"/>
          <p:cNvSpPr txBox="1"/>
          <p:nvPr/>
        </p:nvSpPr>
        <p:spPr>
          <a:xfrm>
            <a:off x="6048800" y="3477600"/>
            <a:ext cx="1425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15" name="Google Shape;215;g2936c336ece_0_991"/>
          <p:cNvSpPr txBox="1"/>
          <p:nvPr/>
        </p:nvSpPr>
        <p:spPr>
          <a:xfrm>
            <a:off x="6048800" y="4182425"/>
            <a:ext cx="1470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a61a022504_0_18"/>
          <p:cNvSpPr txBox="1"/>
          <p:nvPr/>
        </p:nvSpPr>
        <p:spPr>
          <a:xfrm>
            <a:off x="1007775" y="442199"/>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are the four layers of the Earth?</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22" name="Google Shape;222;g2a61a022504_0_1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 name="Google Shape;223;g2a61a022504_0_18"/>
          <p:cNvPicPr preferRelativeResize="0"/>
          <p:nvPr/>
        </p:nvPicPr>
        <p:blipFill rotWithShape="1">
          <a:blip r:embed="rId4">
            <a:alphaModFix/>
          </a:blip>
          <a:srcRect b="0" l="0" r="0" t="0"/>
          <a:stretch/>
        </p:blipFill>
        <p:spPr>
          <a:xfrm>
            <a:off x="1313988" y="1421097"/>
            <a:ext cx="6516024" cy="45815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a61a022504_0_37"/>
          <p:cNvSpPr txBox="1"/>
          <p:nvPr/>
        </p:nvSpPr>
        <p:spPr>
          <a:xfrm>
            <a:off x="1007775" y="442200"/>
            <a:ext cx="777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Tectonic plates</a:t>
            </a:r>
            <a:r>
              <a:rPr b="0" i="0" lang="en-US" sz="3600" u="none" cap="none" strike="noStrike">
                <a:solidFill>
                  <a:schemeClr val="dk1"/>
                </a:solidFill>
                <a:latin typeface="Calibri"/>
                <a:ea typeface="Calibri"/>
                <a:cs typeface="Calibri"/>
                <a:sym typeface="Calibri"/>
              </a:rPr>
              <a:t> are huge pieces of the Earth’s _______ that fit together like a puzzle and move very slowly over time.</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30" name="Google Shape;230;g2a61a022504_0_3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2a61a022504_0_37"/>
          <p:cNvSpPr txBox="1"/>
          <p:nvPr/>
        </p:nvSpPr>
        <p:spPr>
          <a:xfrm>
            <a:off x="776150" y="2636425"/>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Core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Surface</a:t>
            </a:r>
            <a:endParaRPr b="0" i="0" sz="3200" u="none" cap="none" strike="noStrike">
              <a:solidFill>
                <a:schemeClr val="dk1"/>
              </a:solidFill>
              <a:latin typeface="Calibri"/>
              <a:ea typeface="Calibri"/>
              <a:cs typeface="Calibri"/>
              <a:sym typeface="Calibri"/>
            </a:endParaRPr>
          </a:p>
        </p:txBody>
      </p:sp>
      <p:pic>
        <p:nvPicPr>
          <p:cNvPr id="232" name="Google Shape;232;g2a61a022504_0_37"/>
          <p:cNvPicPr preferRelativeResize="0"/>
          <p:nvPr/>
        </p:nvPicPr>
        <p:blipFill rotWithShape="1">
          <a:blip r:embed="rId4">
            <a:alphaModFix/>
          </a:blip>
          <a:srcRect b="0" l="0" r="0" t="0"/>
          <a:stretch/>
        </p:blipFill>
        <p:spPr>
          <a:xfrm>
            <a:off x="3541200" y="3429000"/>
            <a:ext cx="5245275" cy="3125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2a61a022504_0_46"/>
          <p:cNvSpPr txBox="1"/>
          <p:nvPr/>
        </p:nvSpPr>
        <p:spPr>
          <a:xfrm>
            <a:off x="1007775" y="442200"/>
            <a:ext cx="777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Tectonic plates</a:t>
            </a:r>
            <a:r>
              <a:rPr b="0" i="0" lang="en-US" sz="3600" u="none" cap="none" strike="noStrike">
                <a:solidFill>
                  <a:schemeClr val="dk1"/>
                </a:solidFill>
                <a:latin typeface="Calibri"/>
                <a:ea typeface="Calibri"/>
                <a:cs typeface="Calibri"/>
                <a:sym typeface="Calibri"/>
              </a:rPr>
              <a:t> are huge pieces of the Earth’s _______ that fit together like a puzzle and move very slowly over time.</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39" name="Google Shape;239;g2a61a022504_0_4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2a61a022504_0_46"/>
          <p:cNvSpPr txBox="1"/>
          <p:nvPr/>
        </p:nvSpPr>
        <p:spPr>
          <a:xfrm>
            <a:off x="776150" y="2636425"/>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Core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Surface</a:t>
            </a:r>
            <a:endParaRPr b="0" i="0" sz="3200" u="none" cap="none" strike="noStrike">
              <a:solidFill>
                <a:srgbClr val="FF0000"/>
              </a:solidFill>
              <a:latin typeface="Calibri"/>
              <a:ea typeface="Calibri"/>
              <a:cs typeface="Calibri"/>
              <a:sym typeface="Calibri"/>
            </a:endParaRPr>
          </a:p>
        </p:txBody>
      </p:sp>
      <p:pic>
        <p:nvPicPr>
          <p:cNvPr id="241" name="Google Shape;241;g2a61a022504_0_46"/>
          <p:cNvPicPr preferRelativeResize="0"/>
          <p:nvPr/>
        </p:nvPicPr>
        <p:blipFill rotWithShape="1">
          <a:blip r:embed="rId4">
            <a:alphaModFix/>
          </a:blip>
          <a:srcRect b="0" l="0" r="0" t="0"/>
          <a:stretch/>
        </p:blipFill>
        <p:spPr>
          <a:xfrm>
            <a:off x="3541200" y="3429000"/>
            <a:ext cx="5245275" cy="3125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a61d5b46a5_0_11"/>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Divergent boundaries</a:t>
            </a:r>
            <a:r>
              <a:rPr b="0" i="0" lang="en-US" sz="3600" u="none" cap="none" strike="noStrike">
                <a:solidFill>
                  <a:schemeClr val="dk1"/>
                </a:solidFill>
                <a:latin typeface="Calibri"/>
                <a:ea typeface="Calibri"/>
                <a:cs typeface="Calibri"/>
                <a:sym typeface="Calibri"/>
              </a:rPr>
              <a:t> form when two tectonic plates move _____ each other.</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48" name="Google Shape;248;g2a61d5b46a5_0_1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2a61d5b46a5_0_11"/>
          <p:cNvSpPr txBox="1"/>
          <p:nvPr/>
        </p:nvSpPr>
        <p:spPr>
          <a:xfrm>
            <a:off x="776150" y="2429150"/>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Toward</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Away from</a:t>
            </a:r>
            <a:endParaRPr b="0" i="0" sz="3200" u="none" cap="none" strike="noStrike">
              <a:solidFill>
                <a:schemeClr val="dk1"/>
              </a:solidFill>
              <a:latin typeface="Calibri"/>
              <a:ea typeface="Calibri"/>
              <a:cs typeface="Calibri"/>
              <a:sym typeface="Calibri"/>
            </a:endParaRPr>
          </a:p>
        </p:txBody>
      </p:sp>
      <p:pic>
        <p:nvPicPr>
          <p:cNvPr id="250" name="Google Shape;250;g2a61d5b46a5_0_11"/>
          <p:cNvPicPr preferRelativeResize="0"/>
          <p:nvPr/>
        </p:nvPicPr>
        <p:blipFill rotWithShape="1">
          <a:blip r:embed="rId4">
            <a:alphaModFix/>
          </a:blip>
          <a:srcRect b="0" l="0" r="0" t="0"/>
          <a:stretch/>
        </p:blipFill>
        <p:spPr>
          <a:xfrm>
            <a:off x="3019825" y="3110000"/>
            <a:ext cx="5855053" cy="3513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a61d5b46a5_0_20"/>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Divergent boundaries</a:t>
            </a:r>
            <a:r>
              <a:rPr b="0" i="0" lang="en-US" sz="3600" u="none" cap="none" strike="noStrike">
                <a:solidFill>
                  <a:schemeClr val="dk1"/>
                </a:solidFill>
                <a:latin typeface="Calibri"/>
                <a:ea typeface="Calibri"/>
                <a:cs typeface="Calibri"/>
                <a:sym typeface="Calibri"/>
              </a:rPr>
              <a:t> form when two tectonic plates move _____ each other.</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57" name="Google Shape;257;g2a61d5b46a5_0_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2a61d5b46a5_0_20"/>
          <p:cNvSpPr txBox="1"/>
          <p:nvPr/>
        </p:nvSpPr>
        <p:spPr>
          <a:xfrm>
            <a:off x="776150" y="2429150"/>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Toward</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Away from</a:t>
            </a:r>
            <a:endParaRPr b="0" i="0" sz="3200" u="none" cap="none" strike="noStrike">
              <a:solidFill>
                <a:srgbClr val="FF0000"/>
              </a:solidFill>
              <a:latin typeface="Calibri"/>
              <a:ea typeface="Calibri"/>
              <a:cs typeface="Calibri"/>
              <a:sym typeface="Calibri"/>
            </a:endParaRPr>
          </a:p>
        </p:txBody>
      </p:sp>
      <p:pic>
        <p:nvPicPr>
          <p:cNvPr id="259" name="Google Shape;259;g2a61d5b46a5_0_20"/>
          <p:cNvPicPr preferRelativeResize="0"/>
          <p:nvPr/>
        </p:nvPicPr>
        <p:blipFill rotWithShape="1">
          <a:blip r:embed="rId4">
            <a:alphaModFix/>
          </a:blip>
          <a:srcRect b="0" l="0" r="0" t="0"/>
          <a:stretch/>
        </p:blipFill>
        <p:spPr>
          <a:xfrm>
            <a:off x="3019825" y="3110000"/>
            <a:ext cx="5855053" cy="351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2a63d4063bb_0_10"/>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Calibri"/>
                <a:ea typeface="Calibri"/>
                <a:cs typeface="Calibri"/>
                <a:sym typeface="Calibri"/>
              </a:rPr>
              <a:t>Convergent</a:t>
            </a:r>
            <a:r>
              <a:rPr b="1" i="0" lang="en-US" sz="3600" u="none" cap="none" strike="noStrike">
                <a:solidFill>
                  <a:schemeClr val="dk1"/>
                </a:solidFill>
                <a:latin typeface="Calibri"/>
                <a:ea typeface="Calibri"/>
                <a:cs typeface="Calibri"/>
                <a:sym typeface="Calibri"/>
              </a:rPr>
              <a:t> boundaries</a:t>
            </a:r>
            <a:r>
              <a:rPr b="0" i="0" lang="en-US" sz="3600" u="none" cap="none" strike="noStrike">
                <a:solidFill>
                  <a:schemeClr val="dk1"/>
                </a:solidFill>
                <a:latin typeface="Calibri"/>
                <a:ea typeface="Calibri"/>
                <a:cs typeface="Calibri"/>
                <a:sym typeface="Calibri"/>
              </a:rPr>
              <a:t> form when two tectonic plates move _____ each other.</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66" name="Google Shape;266;g2a63d4063bb_0_1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2a63d4063bb_0_10"/>
          <p:cNvSpPr txBox="1"/>
          <p:nvPr/>
        </p:nvSpPr>
        <p:spPr>
          <a:xfrm>
            <a:off x="776150" y="2429150"/>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Toward</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Away from</a:t>
            </a:r>
            <a:endParaRPr b="0" i="0" sz="3200" u="none" cap="none" strike="noStrike">
              <a:solidFill>
                <a:schemeClr val="dk1"/>
              </a:solidFill>
              <a:latin typeface="Calibri"/>
              <a:ea typeface="Calibri"/>
              <a:cs typeface="Calibri"/>
              <a:sym typeface="Calibri"/>
            </a:endParaRPr>
          </a:p>
        </p:txBody>
      </p:sp>
      <p:pic>
        <p:nvPicPr>
          <p:cNvPr id="268" name="Google Shape;268;g2a63d4063bb_0_10"/>
          <p:cNvPicPr preferRelativeResize="0"/>
          <p:nvPr/>
        </p:nvPicPr>
        <p:blipFill>
          <a:blip r:embed="rId4">
            <a:alphaModFix/>
          </a:blip>
          <a:stretch>
            <a:fillRect/>
          </a:stretch>
        </p:blipFill>
        <p:spPr>
          <a:xfrm>
            <a:off x="3677050" y="3429000"/>
            <a:ext cx="5109427" cy="3126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6" name="Google Shape;126;p2"/>
          <p:cNvSpPr txBox="1"/>
          <p:nvPr/>
        </p:nvSpPr>
        <p:spPr>
          <a:xfrm>
            <a:off x="1310175" y="269200"/>
            <a:ext cx="711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Transform</a:t>
            </a:r>
            <a:r>
              <a:rPr b="1" i="0" lang="en-US" sz="6000" u="none" cap="none" strike="noStrike">
                <a:solidFill>
                  <a:srgbClr val="000000"/>
                </a:solidFill>
                <a:latin typeface="Calibri"/>
                <a:ea typeface="Calibri"/>
                <a:cs typeface="Calibri"/>
                <a:sym typeface="Calibri"/>
              </a:rPr>
              <a:t> Boundary</a:t>
            </a:r>
            <a:endParaRPr b="0" i="0" sz="1800" u="none" cap="none" strike="noStrike">
              <a:solidFill>
                <a:srgbClr val="000000"/>
              </a:solidFill>
              <a:latin typeface="Calibri"/>
              <a:ea typeface="Calibri"/>
              <a:cs typeface="Calibri"/>
              <a:sym typeface="Calibri"/>
            </a:endParaRPr>
          </a:p>
        </p:txBody>
      </p:sp>
      <p:pic>
        <p:nvPicPr>
          <p:cNvPr id="127" name="Google Shape;127;p2"/>
          <p:cNvPicPr preferRelativeResize="0"/>
          <p:nvPr/>
        </p:nvPicPr>
        <p:blipFill rotWithShape="1">
          <a:blip r:embed="rId3">
            <a:alphaModFix/>
          </a:blip>
          <a:srcRect b="0" l="0" r="0" t="0"/>
          <a:stretch/>
        </p:blipFill>
        <p:spPr>
          <a:xfrm>
            <a:off x="1657350" y="2143475"/>
            <a:ext cx="5829300" cy="3143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a63d4063bb_0_19"/>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Calibri"/>
                <a:ea typeface="Calibri"/>
                <a:cs typeface="Calibri"/>
                <a:sym typeface="Calibri"/>
              </a:rPr>
              <a:t>Convergent</a:t>
            </a:r>
            <a:r>
              <a:rPr b="1" i="0" lang="en-US" sz="3600" u="none" cap="none" strike="noStrike">
                <a:solidFill>
                  <a:schemeClr val="dk1"/>
                </a:solidFill>
                <a:latin typeface="Calibri"/>
                <a:ea typeface="Calibri"/>
                <a:cs typeface="Calibri"/>
                <a:sym typeface="Calibri"/>
              </a:rPr>
              <a:t> boundaries</a:t>
            </a:r>
            <a:r>
              <a:rPr b="0" i="0" lang="en-US" sz="3600" u="none" cap="none" strike="noStrike">
                <a:solidFill>
                  <a:schemeClr val="dk1"/>
                </a:solidFill>
                <a:latin typeface="Calibri"/>
                <a:ea typeface="Calibri"/>
                <a:cs typeface="Calibri"/>
                <a:sym typeface="Calibri"/>
              </a:rPr>
              <a:t> form when two tectonic plates move _____ each other.</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75" name="Google Shape;275;g2a63d4063bb_0_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2a63d4063bb_0_19"/>
          <p:cNvSpPr txBox="1"/>
          <p:nvPr/>
        </p:nvSpPr>
        <p:spPr>
          <a:xfrm>
            <a:off x="776150" y="2429150"/>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Toward</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Away from</a:t>
            </a:r>
            <a:endParaRPr b="0" i="0" sz="3200" u="none" cap="none" strike="noStrike">
              <a:solidFill>
                <a:schemeClr val="dk1"/>
              </a:solidFill>
              <a:latin typeface="Calibri"/>
              <a:ea typeface="Calibri"/>
              <a:cs typeface="Calibri"/>
              <a:sym typeface="Calibri"/>
            </a:endParaRPr>
          </a:p>
        </p:txBody>
      </p:sp>
      <p:pic>
        <p:nvPicPr>
          <p:cNvPr id="277" name="Google Shape;277;g2a63d4063bb_0_19"/>
          <p:cNvPicPr preferRelativeResize="0"/>
          <p:nvPr/>
        </p:nvPicPr>
        <p:blipFill>
          <a:blip r:embed="rId4">
            <a:alphaModFix/>
          </a:blip>
          <a:stretch>
            <a:fillRect/>
          </a:stretch>
        </p:blipFill>
        <p:spPr>
          <a:xfrm>
            <a:off x="3677050" y="3429000"/>
            <a:ext cx="5109427" cy="3126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8"/>
          <p:cNvSpPr txBox="1"/>
          <p:nvPr/>
        </p:nvSpPr>
        <p:spPr>
          <a:xfrm>
            <a:off x="634050" y="1307025"/>
            <a:ext cx="78759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Transform</a:t>
            </a:r>
            <a:r>
              <a:rPr b="1" i="0" lang="en-US" sz="6600" u="none" cap="none" strike="noStrike">
                <a:solidFill>
                  <a:schemeClr val="dk1"/>
                </a:solidFill>
                <a:latin typeface="Calibri"/>
                <a:ea typeface="Calibri"/>
                <a:cs typeface="Calibri"/>
                <a:sym typeface="Calibri"/>
              </a:rPr>
              <a:t> Boundary</a:t>
            </a:r>
            <a:endParaRPr b="0" i="0" sz="1400" u="none" cap="none" strike="noStrike">
              <a:solidFill>
                <a:srgbClr val="000000"/>
              </a:solidFill>
              <a:latin typeface="Arial"/>
              <a:ea typeface="Arial"/>
              <a:cs typeface="Arial"/>
              <a:sym typeface="Arial"/>
            </a:endParaRPr>
          </a:p>
        </p:txBody>
      </p:sp>
      <p:sp>
        <p:nvSpPr>
          <p:cNvPr descr="Artificial Intelligence" id="284" name="Google Shape;284;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85" name="Google Shape;285;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27e576c1a67_0_28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Transform</a:t>
            </a:r>
            <a:r>
              <a:rPr b="1" lang="en-US" sz="3000" u="sng">
                <a:solidFill>
                  <a:schemeClr val="dk1"/>
                </a:solidFill>
              </a:rPr>
              <a:t> Boundary</a:t>
            </a:r>
            <a:r>
              <a:rPr b="1" lang="en-US" sz="3000">
                <a:solidFill>
                  <a:schemeClr val="dk1"/>
                </a:solidFill>
              </a:rPr>
              <a:t>: </a:t>
            </a:r>
            <a:r>
              <a:rPr lang="en-US" sz="3000">
                <a:solidFill>
                  <a:schemeClr val="dk1"/>
                </a:solidFill>
              </a:rPr>
              <a:t>form when two tectonic plates move along or past each other</a:t>
            </a:r>
            <a:endParaRPr sz="3000"/>
          </a:p>
        </p:txBody>
      </p:sp>
      <p:sp>
        <p:nvSpPr>
          <p:cNvPr descr="Artificial Intelligence" id="292" name="Google Shape;292;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93" name="Google Shape;293;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94" name="Google Shape;294;g27e576c1a67_0_281"/>
          <p:cNvPicPr preferRelativeResize="0"/>
          <p:nvPr/>
        </p:nvPicPr>
        <p:blipFill rotWithShape="1">
          <a:blip r:embed="rId5">
            <a:alphaModFix/>
          </a:blip>
          <a:srcRect b="0" l="0" r="0" t="0"/>
          <a:stretch/>
        </p:blipFill>
        <p:spPr>
          <a:xfrm>
            <a:off x="996688" y="2428675"/>
            <a:ext cx="7150625" cy="3855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descr="Questions" id="300" name="Google Shape;300;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2936c336ece_0_1123"/>
          <p:cNvSpPr txBox="1"/>
          <p:nvPr>
            <p:ph type="ctrTitle"/>
          </p:nvPr>
        </p:nvSpPr>
        <p:spPr>
          <a:xfrm>
            <a:off x="685800" y="485480"/>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What is a </a:t>
            </a:r>
            <a:r>
              <a:rPr b="1" lang="en-US" sz="3600"/>
              <a:t>transform</a:t>
            </a:r>
            <a:r>
              <a:rPr b="1" lang="en-US" sz="3600"/>
              <a:t> boundary</a:t>
            </a:r>
            <a:r>
              <a:rPr lang="en-US" sz="3600"/>
              <a:t>?</a:t>
            </a:r>
            <a:endParaRPr sz="3600"/>
          </a:p>
        </p:txBody>
      </p:sp>
      <p:sp>
        <p:nvSpPr>
          <p:cNvPr descr="Questions" id="307" name="Google Shape;307;g2936c336ece_0_112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8" name="Google Shape;308;g2936c336ece_0_1123"/>
          <p:cNvPicPr preferRelativeResize="0"/>
          <p:nvPr/>
        </p:nvPicPr>
        <p:blipFill rotWithShape="1">
          <a:blip r:embed="rId4">
            <a:alphaModFix/>
          </a:blip>
          <a:srcRect b="0" l="0" r="0" t="0"/>
          <a:stretch/>
        </p:blipFill>
        <p:spPr>
          <a:xfrm>
            <a:off x="996688" y="2428675"/>
            <a:ext cx="7150625" cy="3855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15" name="Google Shape;315;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descr="Artificial Intelligence" id="320" name="Google Shape;320;g29a0e60ffa9_0_3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29a0e60ffa9_0_32"/>
          <p:cNvSpPr txBox="1"/>
          <p:nvPr/>
        </p:nvSpPr>
        <p:spPr>
          <a:xfrm>
            <a:off x="875900" y="422875"/>
            <a:ext cx="8058000" cy="1467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latin typeface="Calibri"/>
                <a:ea typeface="Calibri"/>
                <a:cs typeface="Calibri"/>
                <a:sym typeface="Calibri"/>
              </a:rPr>
              <a:t>Transform</a:t>
            </a:r>
            <a:r>
              <a:rPr lang="en-US" sz="3000">
                <a:latin typeface="Calibri"/>
                <a:ea typeface="Calibri"/>
                <a:cs typeface="Calibri"/>
                <a:sym typeface="Calibri"/>
              </a:rPr>
              <a:t> boundaries are often </a:t>
            </a:r>
            <a:r>
              <a:rPr lang="en-US" sz="3000">
                <a:latin typeface="Calibri"/>
                <a:ea typeface="Calibri"/>
                <a:cs typeface="Calibri"/>
                <a:sym typeface="Calibri"/>
              </a:rPr>
              <a:t>characterized by frequent and sometimes powerful earthquakes</a:t>
            </a:r>
            <a:r>
              <a:rPr b="0" i="0" lang="en-US" sz="3000" u="none" cap="none" strike="noStrike">
                <a:solidFill>
                  <a:srgbClr val="000000"/>
                </a:solidFill>
                <a:latin typeface="Calibri"/>
                <a:ea typeface="Calibri"/>
                <a:cs typeface="Calibri"/>
                <a:sym typeface="Calibri"/>
              </a:rPr>
              <a:t>. </a:t>
            </a:r>
            <a:endParaRPr b="0" i="0" sz="3000" u="none" cap="none" strike="noStrike">
              <a:solidFill>
                <a:srgbClr val="000000"/>
              </a:solidFill>
              <a:latin typeface="Calibri"/>
              <a:ea typeface="Calibri"/>
              <a:cs typeface="Calibri"/>
              <a:sym typeface="Calibri"/>
            </a:endParaRPr>
          </a:p>
        </p:txBody>
      </p:sp>
      <p:pic>
        <p:nvPicPr>
          <p:cNvPr id="322" name="Google Shape;322;g29a0e60ffa9_0_32"/>
          <p:cNvPicPr preferRelativeResize="0"/>
          <p:nvPr/>
        </p:nvPicPr>
        <p:blipFill>
          <a:blip r:embed="rId4">
            <a:alphaModFix/>
          </a:blip>
          <a:stretch>
            <a:fillRect/>
          </a:stretch>
        </p:blipFill>
        <p:spPr>
          <a:xfrm>
            <a:off x="1085850" y="2283575"/>
            <a:ext cx="6972300" cy="3619500"/>
          </a:xfrm>
          <a:prstGeom prst="rect">
            <a:avLst/>
          </a:prstGeom>
          <a:noFill/>
          <a:ln>
            <a:noFill/>
          </a:ln>
        </p:spPr>
      </p:pic>
      <p:sp>
        <p:nvSpPr>
          <p:cNvPr id="323" name="Google Shape;323;g29a0e60ffa9_0_32"/>
          <p:cNvSpPr/>
          <p:nvPr/>
        </p:nvSpPr>
        <p:spPr>
          <a:xfrm rot="-3073320">
            <a:off x="3461854" y="2705609"/>
            <a:ext cx="1090204" cy="573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4" name="Google Shape;324;g29a0e60ffa9_0_32"/>
          <p:cNvSpPr/>
          <p:nvPr/>
        </p:nvSpPr>
        <p:spPr>
          <a:xfrm rot="7568110">
            <a:off x="4658486" y="3142055"/>
            <a:ext cx="1090230" cy="573887"/>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descr="Artificial Intelligence" id="329" name="Google Shape;329;g2a63d4063bb_0_3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a63d4063bb_0_33"/>
          <p:cNvSpPr txBox="1"/>
          <p:nvPr/>
        </p:nvSpPr>
        <p:spPr>
          <a:xfrm>
            <a:off x="875900" y="422875"/>
            <a:ext cx="8058000" cy="1467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latin typeface="Calibri"/>
                <a:ea typeface="Calibri"/>
                <a:cs typeface="Calibri"/>
                <a:sym typeface="Calibri"/>
              </a:rPr>
              <a:t>One of the most well known transform boundaries is the San Andreas Fault in California.</a:t>
            </a:r>
            <a:endParaRPr b="0" i="0" sz="3000" u="none" cap="none" strike="noStrike">
              <a:solidFill>
                <a:srgbClr val="000000"/>
              </a:solidFill>
              <a:latin typeface="Calibri"/>
              <a:ea typeface="Calibri"/>
              <a:cs typeface="Calibri"/>
              <a:sym typeface="Calibri"/>
            </a:endParaRPr>
          </a:p>
        </p:txBody>
      </p:sp>
      <p:pic>
        <p:nvPicPr>
          <p:cNvPr id="331" name="Google Shape;331;g2a63d4063bb_0_33"/>
          <p:cNvPicPr preferRelativeResize="0"/>
          <p:nvPr/>
        </p:nvPicPr>
        <p:blipFill>
          <a:blip r:embed="rId4">
            <a:alphaModFix/>
          </a:blip>
          <a:stretch>
            <a:fillRect/>
          </a:stretch>
        </p:blipFill>
        <p:spPr>
          <a:xfrm>
            <a:off x="347500" y="2108875"/>
            <a:ext cx="3429250" cy="4034400"/>
          </a:xfrm>
          <a:prstGeom prst="rect">
            <a:avLst/>
          </a:prstGeom>
          <a:noFill/>
          <a:ln>
            <a:noFill/>
          </a:ln>
        </p:spPr>
      </p:pic>
      <p:pic>
        <p:nvPicPr>
          <p:cNvPr id="332" name="Google Shape;332;g2a63d4063bb_0_33"/>
          <p:cNvPicPr preferRelativeResize="0"/>
          <p:nvPr/>
        </p:nvPicPr>
        <p:blipFill>
          <a:blip r:embed="rId5">
            <a:alphaModFix/>
          </a:blip>
          <a:stretch>
            <a:fillRect/>
          </a:stretch>
        </p:blipFill>
        <p:spPr>
          <a:xfrm>
            <a:off x="3929150" y="2437763"/>
            <a:ext cx="5062451" cy="33766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descr="Questions" id="338" name="Google Shape;338;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descr="Questions" id="344" name="Google Shape;344;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28c7b7e697c_0_78"/>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What often happens at transform boundaries?</a:t>
            </a:r>
            <a:endParaRPr b="0" i="0" sz="3000" u="none" cap="none" strike="noStrike">
              <a:solidFill>
                <a:schemeClr val="dk1"/>
              </a:solidFill>
              <a:latin typeface="Calibri"/>
              <a:ea typeface="Calibri"/>
              <a:cs typeface="Calibri"/>
              <a:sym typeface="Calibri"/>
            </a:endParaRPr>
          </a:p>
        </p:txBody>
      </p:sp>
      <p:sp>
        <p:nvSpPr>
          <p:cNvPr id="346" name="Google Shape;346;g28c7b7e697c_0_78"/>
          <p:cNvSpPr txBox="1"/>
          <p:nvPr/>
        </p:nvSpPr>
        <p:spPr>
          <a:xfrm>
            <a:off x="844025" y="2570650"/>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tornados</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hurricanes</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earthquakes</a:t>
            </a:r>
            <a:endParaRPr b="0" i="0" sz="3200" u="none" cap="none" strike="noStrike">
              <a:solidFill>
                <a:schemeClr val="dk1"/>
              </a:solidFill>
              <a:latin typeface="Calibri"/>
              <a:ea typeface="Calibri"/>
              <a:cs typeface="Calibri"/>
              <a:sym typeface="Calibri"/>
            </a:endParaRPr>
          </a:p>
        </p:txBody>
      </p:sp>
      <p:pic>
        <p:nvPicPr>
          <p:cNvPr id="347" name="Google Shape;347;g28c7b7e697c_0_78"/>
          <p:cNvPicPr preferRelativeResize="0"/>
          <p:nvPr/>
        </p:nvPicPr>
        <p:blipFill>
          <a:blip r:embed="rId4">
            <a:alphaModFix/>
          </a:blip>
          <a:stretch>
            <a:fillRect/>
          </a:stretch>
        </p:blipFill>
        <p:spPr>
          <a:xfrm>
            <a:off x="4092550" y="3724425"/>
            <a:ext cx="4571825" cy="2626200"/>
          </a:xfrm>
          <a:prstGeom prst="rect">
            <a:avLst/>
          </a:prstGeom>
          <a:noFill/>
          <a:ln>
            <a:noFill/>
          </a:ln>
        </p:spPr>
      </p:pic>
      <p:sp>
        <p:nvSpPr>
          <p:cNvPr id="348" name="Google Shape;348;g28c7b7e697c_0_78"/>
          <p:cNvSpPr/>
          <p:nvPr/>
        </p:nvSpPr>
        <p:spPr>
          <a:xfrm rot="-3241939">
            <a:off x="5626899" y="4042457"/>
            <a:ext cx="762094" cy="39249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9" name="Google Shape;349;g28c7b7e697c_0_78"/>
          <p:cNvSpPr/>
          <p:nvPr/>
        </p:nvSpPr>
        <p:spPr>
          <a:xfrm rot="7404589">
            <a:off x="6409904" y="4360339"/>
            <a:ext cx="765495" cy="39061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descr="Lightbulb and gear" id="133" name="Google Shape;133;g2936c336ece_0_30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2936c336ece_0_300"/>
          <p:cNvSpPr txBox="1"/>
          <p:nvPr/>
        </p:nvSpPr>
        <p:spPr>
          <a:xfrm>
            <a:off x="722555"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happens when tectonic plates shift?</a:t>
            </a:r>
            <a:endParaRPr b="0" i="0" sz="1400" u="none" cap="none" strike="noStrike">
              <a:solidFill>
                <a:srgbClr val="000000"/>
              </a:solidFill>
              <a:latin typeface="Arial"/>
              <a:ea typeface="Arial"/>
              <a:cs typeface="Arial"/>
              <a:sym typeface="Arial"/>
            </a:endParaRPr>
          </a:p>
        </p:txBody>
      </p:sp>
      <p:pic>
        <p:nvPicPr>
          <p:cNvPr id="135" name="Google Shape;135;g2936c336ece_0_300"/>
          <p:cNvPicPr preferRelativeResize="0"/>
          <p:nvPr/>
        </p:nvPicPr>
        <p:blipFill rotWithShape="1">
          <a:blip r:embed="rId4">
            <a:alphaModFix/>
          </a:blip>
          <a:srcRect b="0" l="0" r="0" t="0"/>
          <a:stretch/>
        </p:blipFill>
        <p:spPr>
          <a:xfrm>
            <a:off x="576900" y="1620075"/>
            <a:ext cx="7990201" cy="47611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descr="Questions" id="355" name="Google Shape;355;g2a63d4063bb_0_5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2a63d4063bb_0_56"/>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What often happens at transform boundaries?</a:t>
            </a:r>
            <a:endParaRPr b="0" i="0" sz="3000" u="none" cap="none" strike="noStrike">
              <a:solidFill>
                <a:schemeClr val="dk1"/>
              </a:solidFill>
              <a:latin typeface="Calibri"/>
              <a:ea typeface="Calibri"/>
              <a:cs typeface="Calibri"/>
              <a:sym typeface="Calibri"/>
            </a:endParaRPr>
          </a:p>
        </p:txBody>
      </p:sp>
      <p:sp>
        <p:nvSpPr>
          <p:cNvPr id="357" name="Google Shape;357;g2a63d4063bb_0_56"/>
          <p:cNvSpPr txBox="1"/>
          <p:nvPr/>
        </p:nvSpPr>
        <p:spPr>
          <a:xfrm>
            <a:off x="844025" y="2570650"/>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tornados</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hurricanes</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earthquakes</a:t>
            </a:r>
            <a:endParaRPr b="0" i="0" sz="3200" u="none" cap="none" strike="noStrike">
              <a:solidFill>
                <a:srgbClr val="FF0000"/>
              </a:solidFill>
              <a:latin typeface="Calibri"/>
              <a:ea typeface="Calibri"/>
              <a:cs typeface="Calibri"/>
              <a:sym typeface="Calibri"/>
            </a:endParaRPr>
          </a:p>
        </p:txBody>
      </p:sp>
      <p:pic>
        <p:nvPicPr>
          <p:cNvPr id="358" name="Google Shape;358;g2a63d4063bb_0_56"/>
          <p:cNvPicPr preferRelativeResize="0"/>
          <p:nvPr/>
        </p:nvPicPr>
        <p:blipFill>
          <a:blip r:embed="rId4">
            <a:alphaModFix/>
          </a:blip>
          <a:stretch>
            <a:fillRect/>
          </a:stretch>
        </p:blipFill>
        <p:spPr>
          <a:xfrm>
            <a:off x="4092550" y="3724425"/>
            <a:ext cx="4571825" cy="2626200"/>
          </a:xfrm>
          <a:prstGeom prst="rect">
            <a:avLst/>
          </a:prstGeom>
          <a:noFill/>
          <a:ln>
            <a:noFill/>
          </a:ln>
        </p:spPr>
      </p:pic>
      <p:sp>
        <p:nvSpPr>
          <p:cNvPr id="359" name="Google Shape;359;g2a63d4063bb_0_56"/>
          <p:cNvSpPr/>
          <p:nvPr/>
        </p:nvSpPr>
        <p:spPr>
          <a:xfrm rot="-3241939">
            <a:off x="5626899" y="4042457"/>
            <a:ext cx="762094" cy="39249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0" name="Google Shape;360;g2a63d4063bb_0_56"/>
          <p:cNvSpPr/>
          <p:nvPr/>
        </p:nvSpPr>
        <p:spPr>
          <a:xfrm rot="7404589">
            <a:off x="6409904" y="4360339"/>
            <a:ext cx="765495" cy="39061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descr="Artificial Intelligence" id="366" name="Google Shape;366;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7" name="Google Shape;367;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936c336ece_0_1"/>
          <p:cNvSpPr txBox="1"/>
          <p:nvPr/>
        </p:nvSpPr>
        <p:spPr>
          <a:xfrm>
            <a:off x="1369300" y="383425"/>
            <a:ext cx="72135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900" u="none" cap="none" strike="noStrike">
                <a:solidFill>
                  <a:schemeClr val="dk1"/>
                </a:solidFill>
                <a:latin typeface="Calibri"/>
                <a:ea typeface="Calibri"/>
                <a:cs typeface="Calibri"/>
                <a:sym typeface="Calibri"/>
              </a:rPr>
              <a:t>This is an example of a </a:t>
            </a:r>
            <a:r>
              <a:rPr lang="en-US" sz="2900">
                <a:solidFill>
                  <a:schemeClr val="dk1"/>
                </a:solidFill>
                <a:latin typeface="Calibri"/>
                <a:ea typeface="Calibri"/>
                <a:cs typeface="Calibri"/>
                <a:sym typeface="Calibri"/>
              </a:rPr>
              <a:t>transform</a:t>
            </a:r>
            <a:r>
              <a:rPr b="0" i="0" lang="en-US" sz="2900" u="none" cap="none" strike="noStrike">
                <a:solidFill>
                  <a:schemeClr val="dk1"/>
                </a:solidFill>
                <a:latin typeface="Calibri"/>
                <a:ea typeface="Calibri"/>
                <a:cs typeface="Calibri"/>
                <a:sym typeface="Calibri"/>
              </a:rPr>
              <a:t> boundary. The plates are sliding </a:t>
            </a:r>
            <a:r>
              <a:rPr lang="en-US" sz="2900">
                <a:solidFill>
                  <a:schemeClr val="dk1"/>
                </a:solidFill>
                <a:latin typeface="Calibri"/>
                <a:ea typeface="Calibri"/>
                <a:cs typeface="Calibri"/>
                <a:sym typeface="Calibri"/>
              </a:rPr>
              <a:t>along or past each other.</a:t>
            </a:r>
            <a:endParaRPr b="0" i="0" sz="2900" u="none" cap="none" strike="noStrike">
              <a:solidFill>
                <a:srgbClr val="000000"/>
              </a:solidFill>
              <a:latin typeface="Arial"/>
              <a:ea typeface="Arial"/>
              <a:cs typeface="Arial"/>
              <a:sym typeface="Arial"/>
            </a:endParaRPr>
          </a:p>
        </p:txBody>
      </p:sp>
      <p:sp>
        <p:nvSpPr>
          <p:cNvPr descr="Artificial Intelligence" id="374" name="Google Shape;374;g2936c336ece_0_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5" name="Google Shape;375;g2936c336ece_0_1"/>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76" name="Google Shape;376;g2936c336ece_0_1"/>
          <p:cNvPicPr preferRelativeResize="0"/>
          <p:nvPr/>
        </p:nvPicPr>
        <p:blipFill>
          <a:blip r:embed="rId5">
            <a:alphaModFix/>
          </a:blip>
          <a:stretch>
            <a:fillRect/>
          </a:stretch>
        </p:blipFill>
        <p:spPr>
          <a:xfrm>
            <a:off x="356800" y="1789083"/>
            <a:ext cx="8430403" cy="386531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2936c336ece_0_8"/>
          <p:cNvSpPr txBox="1"/>
          <p:nvPr/>
        </p:nvSpPr>
        <p:spPr>
          <a:xfrm>
            <a:off x="1055700" y="601800"/>
            <a:ext cx="72873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200"/>
              <a:buFont typeface="Calibri"/>
              <a:buNone/>
            </a:pPr>
            <a:r>
              <a:rPr b="0" i="0" lang="en-US" sz="2900" u="none" cap="none" strike="noStrike">
                <a:solidFill>
                  <a:srgbClr val="000000"/>
                </a:solidFill>
                <a:latin typeface="Calibri"/>
                <a:ea typeface="Calibri"/>
                <a:cs typeface="Calibri"/>
                <a:sym typeface="Calibri"/>
              </a:rPr>
              <a:t>This is an example of a </a:t>
            </a:r>
            <a:r>
              <a:rPr lang="en-US" sz="2900">
                <a:latin typeface="Calibri"/>
                <a:ea typeface="Calibri"/>
                <a:cs typeface="Calibri"/>
                <a:sym typeface="Calibri"/>
              </a:rPr>
              <a:t>transform</a:t>
            </a:r>
            <a:r>
              <a:rPr b="0" i="0" lang="en-US" sz="2900" u="none" cap="none" strike="noStrike">
                <a:solidFill>
                  <a:srgbClr val="000000"/>
                </a:solidFill>
                <a:latin typeface="Calibri"/>
                <a:ea typeface="Calibri"/>
                <a:cs typeface="Calibri"/>
                <a:sym typeface="Calibri"/>
              </a:rPr>
              <a:t> boundary. </a:t>
            </a:r>
            <a:r>
              <a:rPr lang="en-US" sz="2900">
                <a:solidFill>
                  <a:schemeClr val="dk1"/>
                </a:solidFill>
                <a:latin typeface="Calibri"/>
                <a:ea typeface="Calibri"/>
                <a:cs typeface="Calibri"/>
                <a:sym typeface="Calibri"/>
              </a:rPr>
              <a:t>The plates are sliding along or past each other</a:t>
            </a:r>
            <a:r>
              <a:rPr b="0" i="0" lang="en-US" sz="2900" u="none" cap="none" strike="noStrike">
                <a:solidFill>
                  <a:srgbClr val="000000"/>
                </a:solidFill>
                <a:latin typeface="Calibri"/>
                <a:ea typeface="Calibri"/>
                <a:cs typeface="Calibri"/>
                <a:sym typeface="Calibri"/>
              </a:rPr>
              <a:t>.</a:t>
            </a:r>
            <a:endParaRPr b="0" i="0" sz="2900" u="none" cap="none" strike="noStrike">
              <a:solidFill>
                <a:srgbClr val="000000"/>
              </a:solidFill>
              <a:latin typeface="Calibri"/>
              <a:ea typeface="Calibri"/>
              <a:cs typeface="Calibri"/>
              <a:sym typeface="Calibri"/>
            </a:endParaRPr>
          </a:p>
        </p:txBody>
      </p:sp>
      <p:sp>
        <p:nvSpPr>
          <p:cNvPr descr="Artificial Intelligence" id="383" name="Google Shape;383;g2936c336ece_0_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4" name="Google Shape;384;g2936c336ece_0_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85" name="Google Shape;385;g2936c336ece_0_8"/>
          <p:cNvPicPr preferRelativeResize="0"/>
          <p:nvPr/>
        </p:nvPicPr>
        <p:blipFill>
          <a:blip r:embed="rId5">
            <a:alphaModFix/>
          </a:blip>
          <a:stretch>
            <a:fillRect/>
          </a:stretch>
        </p:blipFill>
        <p:spPr>
          <a:xfrm>
            <a:off x="752113" y="1991375"/>
            <a:ext cx="7639777" cy="43010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descr="Artificial Intelligence" id="391" name="Google Shape;391;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2" name="Google Shape;392;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descr="Artificial Intelligence" id="398" name="Google Shape;398;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9" name="Google Shape;399;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00" name="Google Shape;400;g25e11802ac4_0_864"/>
          <p:cNvSpPr txBox="1"/>
          <p:nvPr/>
        </p:nvSpPr>
        <p:spPr>
          <a:xfrm>
            <a:off x="644750" y="626350"/>
            <a:ext cx="80649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3000" u="none" cap="none" strike="noStrike">
                <a:solidFill>
                  <a:schemeClr val="dk1"/>
                </a:solidFill>
                <a:latin typeface="Calibri"/>
                <a:ea typeface="Calibri"/>
                <a:cs typeface="Calibri"/>
                <a:sym typeface="Calibri"/>
              </a:rPr>
              <a:t>This is a non-example of a </a:t>
            </a:r>
            <a:r>
              <a:rPr lang="en-US" sz="3000">
                <a:solidFill>
                  <a:schemeClr val="dk1"/>
                </a:solidFill>
                <a:latin typeface="Calibri"/>
                <a:ea typeface="Calibri"/>
                <a:cs typeface="Calibri"/>
                <a:sym typeface="Calibri"/>
              </a:rPr>
              <a:t>transform</a:t>
            </a:r>
            <a:r>
              <a:rPr b="0" i="0" lang="en-US" sz="3000" u="none" cap="none" strike="noStrike">
                <a:solidFill>
                  <a:schemeClr val="dk1"/>
                </a:solidFill>
                <a:latin typeface="Calibri"/>
                <a:ea typeface="Calibri"/>
                <a:cs typeface="Calibri"/>
                <a:sym typeface="Calibri"/>
              </a:rPr>
              <a:t> boundary. Here, the plates are moving away from each other.</a:t>
            </a:r>
            <a:endParaRPr b="0" i="0" sz="3000" u="none" cap="none" strike="noStrike">
              <a:solidFill>
                <a:srgbClr val="000000"/>
              </a:solidFill>
              <a:latin typeface="Arial"/>
              <a:ea typeface="Arial"/>
              <a:cs typeface="Arial"/>
              <a:sym typeface="Arial"/>
            </a:endParaRPr>
          </a:p>
        </p:txBody>
      </p:sp>
      <p:pic>
        <p:nvPicPr>
          <p:cNvPr id="401" name="Google Shape;401;g25e11802ac4_0_864"/>
          <p:cNvPicPr preferRelativeResize="0"/>
          <p:nvPr/>
        </p:nvPicPr>
        <p:blipFill rotWithShape="1">
          <a:blip r:embed="rId5">
            <a:alphaModFix/>
          </a:blip>
          <a:srcRect b="0" l="0" r="0" t="0"/>
          <a:stretch/>
        </p:blipFill>
        <p:spPr>
          <a:xfrm>
            <a:off x="1505850" y="2174975"/>
            <a:ext cx="6132301" cy="36799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descr="Artificial Intelligence" id="407" name="Google Shape;407;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8" name="Google Shape;408;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09" name="Google Shape;409;g25e11802ac4_0_780"/>
          <p:cNvSpPr txBox="1"/>
          <p:nvPr/>
        </p:nvSpPr>
        <p:spPr>
          <a:xfrm>
            <a:off x="267300" y="517550"/>
            <a:ext cx="86094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400"/>
              <a:buFont typeface="Arial"/>
              <a:buNone/>
            </a:pPr>
            <a:r>
              <a:rPr b="0" i="0" lang="en-US" sz="3000" u="none" cap="none" strike="noStrike">
                <a:solidFill>
                  <a:srgbClr val="000000"/>
                </a:solidFill>
                <a:latin typeface="Calibri"/>
                <a:ea typeface="Calibri"/>
                <a:cs typeface="Calibri"/>
                <a:sym typeface="Calibri"/>
              </a:rPr>
              <a:t>This is another non-example of a </a:t>
            </a:r>
            <a:r>
              <a:rPr lang="en-US" sz="3000">
                <a:latin typeface="Calibri"/>
                <a:ea typeface="Calibri"/>
                <a:cs typeface="Calibri"/>
                <a:sym typeface="Calibri"/>
              </a:rPr>
              <a:t>transform</a:t>
            </a:r>
            <a:r>
              <a:rPr b="0" i="0" lang="en-US" sz="3000" u="none" cap="none" strike="noStrike">
                <a:solidFill>
                  <a:srgbClr val="000000"/>
                </a:solidFill>
                <a:latin typeface="Calibri"/>
                <a:ea typeface="Calibri"/>
                <a:cs typeface="Calibri"/>
                <a:sym typeface="Calibri"/>
              </a:rPr>
              <a:t> boundary. Here, the plates are sliding </a:t>
            </a:r>
            <a:r>
              <a:rPr lang="en-US" sz="3000">
                <a:latin typeface="Calibri"/>
                <a:ea typeface="Calibri"/>
                <a:cs typeface="Calibri"/>
                <a:sym typeface="Calibri"/>
              </a:rPr>
              <a:t>toward </a:t>
            </a:r>
            <a:r>
              <a:rPr b="0" i="0" lang="en-US" sz="3000" u="none" cap="none" strike="noStrike">
                <a:solidFill>
                  <a:srgbClr val="000000"/>
                </a:solidFill>
                <a:latin typeface="Calibri"/>
                <a:ea typeface="Calibri"/>
                <a:cs typeface="Calibri"/>
                <a:sym typeface="Calibri"/>
              </a:rPr>
              <a:t>each oth</a:t>
            </a:r>
            <a:r>
              <a:rPr lang="en-US" sz="3000">
                <a:latin typeface="Calibri"/>
                <a:ea typeface="Calibri"/>
                <a:cs typeface="Calibri"/>
                <a:sym typeface="Calibri"/>
              </a:rPr>
              <a:t>er.</a:t>
            </a:r>
            <a:endParaRPr b="0" i="0" sz="3000" u="none" cap="none" strike="noStrike">
              <a:solidFill>
                <a:srgbClr val="000000"/>
              </a:solidFill>
              <a:latin typeface="Calibri"/>
              <a:ea typeface="Calibri"/>
              <a:cs typeface="Calibri"/>
              <a:sym typeface="Calibri"/>
            </a:endParaRPr>
          </a:p>
        </p:txBody>
      </p:sp>
      <p:pic>
        <p:nvPicPr>
          <p:cNvPr id="410" name="Google Shape;410;g25e11802ac4_0_780"/>
          <p:cNvPicPr preferRelativeResize="0"/>
          <p:nvPr/>
        </p:nvPicPr>
        <p:blipFill>
          <a:blip r:embed="rId5">
            <a:alphaModFix/>
          </a:blip>
          <a:stretch>
            <a:fillRect/>
          </a:stretch>
        </p:blipFill>
        <p:spPr>
          <a:xfrm>
            <a:off x="1157799" y="2082525"/>
            <a:ext cx="6828390" cy="41777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descr="Questions" id="416" name="Google Shape;416;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2936c336ece_0_20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is an example of a </a:t>
            </a:r>
            <a:r>
              <a:rPr lang="en-US" sz="3600">
                <a:solidFill>
                  <a:schemeClr val="dk1"/>
                </a:solidFill>
                <a:latin typeface="Calibri"/>
                <a:ea typeface="Calibri"/>
                <a:cs typeface="Calibri"/>
                <a:sym typeface="Calibri"/>
              </a:rPr>
              <a:t>transform</a:t>
            </a:r>
            <a:r>
              <a:rPr b="0" i="0" lang="en-US" sz="3600" u="none" cap="none" strike="noStrike">
                <a:solidFill>
                  <a:schemeClr val="dk1"/>
                </a:solidFill>
                <a:latin typeface="Calibri"/>
                <a:ea typeface="Calibri"/>
                <a:cs typeface="Calibri"/>
                <a:sym typeface="Calibri"/>
              </a:rPr>
              <a:t> boundary?</a:t>
            </a:r>
            <a:endParaRPr b="0" i="0" sz="1400" u="none" cap="none" strike="noStrike">
              <a:solidFill>
                <a:srgbClr val="000000"/>
              </a:solidFill>
              <a:latin typeface="Arial"/>
              <a:ea typeface="Arial"/>
              <a:cs typeface="Arial"/>
              <a:sym typeface="Arial"/>
            </a:endParaRPr>
          </a:p>
        </p:txBody>
      </p:sp>
      <p:sp>
        <p:nvSpPr>
          <p:cNvPr descr="Questions" id="423" name="Google Shape;423;g2936c336ece_0_20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4" name="Google Shape;424;g2936c336ece_0_20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25" name="Google Shape;425;g2936c336ece_0_20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26" name="Google Shape;426;g2936c336ece_0_209"/>
          <p:cNvPicPr preferRelativeResize="0"/>
          <p:nvPr/>
        </p:nvPicPr>
        <p:blipFill rotWithShape="1">
          <a:blip r:embed="rId5">
            <a:alphaModFix/>
          </a:blip>
          <a:srcRect b="0" l="0" r="0" t="0"/>
          <a:stretch/>
        </p:blipFill>
        <p:spPr>
          <a:xfrm>
            <a:off x="508063" y="2796538"/>
            <a:ext cx="3580325" cy="2537576"/>
          </a:xfrm>
          <a:prstGeom prst="rect">
            <a:avLst/>
          </a:prstGeom>
          <a:noFill/>
          <a:ln>
            <a:noFill/>
          </a:ln>
        </p:spPr>
      </p:pic>
      <p:pic>
        <p:nvPicPr>
          <p:cNvPr id="427" name="Google Shape;427;g2936c336ece_0_209"/>
          <p:cNvPicPr preferRelativeResize="0"/>
          <p:nvPr/>
        </p:nvPicPr>
        <p:blipFill>
          <a:blip r:embed="rId6">
            <a:alphaModFix/>
          </a:blip>
          <a:stretch>
            <a:fillRect/>
          </a:stretch>
        </p:blipFill>
        <p:spPr>
          <a:xfrm>
            <a:off x="5010888" y="2768800"/>
            <a:ext cx="3580324" cy="25930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2a63d4063bb_0_70"/>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is an example of a </a:t>
            </a:r>
            <a:r>
              <a:rPr lang="en-US" sz="3600">
                <a:solidFill>
                  <a:schemeClr val="dk1"/>
                </a:solidFill>
                <a:latin typeface="Calibri"/>
                <a:ea typeface="Calibri"/>
                <a:cs typeface="Calibri"/>
                <a:sym typeface="Calibri"/>
              </a:rPr>
              <a:t>transform</a:t>
            </a:r>
            <a:r>
              <a:rPr b="0" i="0" lang="en-US" sz="3600" u="none" cap="none" strike="noStrike">
                <a:solidFill>
                  <a:schemeClr val="dk1"/>
                </a:solidFill>
                <a:latin typeface="Calibri"/>
                <a:ea typeface="Calibri"/>
                <a:cs typeface="Calibri"/>
                <a:sym typeface="Calibri"/>
              </a:rPr>
              <a:t> boundary?</a:t>
            </a:r>
            <a:endParaRPr b="0" i="0" sz="1400" u="none" cap="none" strike="noStrike">
              <a:solidFill>
                <a:srgbClr val="000000"/>
              </a:solidFill>
              <a:latin typeface="Arial"/>
              <a:ea typeface="Arial"/>
              <a:cs typeface="Arial"/>
              <a:sym typeface="Arial"/>
            </a:endParaRPr>
          </a:p>
        </p:txBody>
      </p:sp>
      <p:sp>
        <p:nvSpPr>
          <p:cNvPr descr="Questions" id="434" name="Google Shape;434;g2a63d4063bb_0_7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5" name="Google Shape;435;g2a63d4063bb_0_70"/>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36" name="Google Shape;436;g2a63d4063bb_0_70"/>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37" name="Google Shape;437;g2a63d4063bb_0_70"/>
          <p:cNvPicPr preferRelativeResize="0"/>
          <p:nvPr/>
        </p:nvPicPr>
        <p:blipFill rotWithShape="1">
          <a:blip r:embed="rId5">
            <a:alphaModFix/>
          </a:blip>
          <a:srcRect b="0" l="0" r="0" t="0"/>
          <a:stretch/>
        </p:blipFill>
        <p:spPr>
          <a:xfrm>
            <a:off x="508063" y="2796538"/>
            <a:ext cx="3580325" cy="2537576"/>
          </a:xfrm>
          <a:prstGeom prst="rect">
            <a:avLst/>
          </a:prstGeom>
          <a:noFill/>
          <a:ln>
            <a:noFill/>
          </a:ln>
        </p:spPr>
      </p:pic>
      <p:pic>
        <p:nvPicPr>
          <p:cNvPr id="438" name="Google Shape;438;g2a63d4063bb_0_70"/>
          <p:cNvPicPr preferRelativeResize="0"/>
          <p:nvPr/>
        </p:nvPicPr>
        <p:blipFill>
          <a:blip r:embed="rId6">
            <a:alphaModFix/>
          </a:blip>
          <a:stretch>
            <a:fillRect/>
          </a:stretch>
        </p:blipFill>
        <p:spPr>
          <a:xfrm>
            <a:off x="5010888" y="2768800"/>
            <a:ext cx="3580324" cy="2593051"/>
          </a:xfrm>
          <a:prstGeom prst="rect">
            <a:avLst/>
          </a:prstGeom>
          <a:noFill/>
          <a:ln>
            <a:noFill/>
          </a:ln>
        </p:spPr>
      </p:pic>
      <p:sp>
        <p:nvSpPr>
          <p:cNvPr id="439" name="Google Shape;439;g2a63d4063bb_0_70"/>
          <p:cNvSpPr/>
          <p:nvPr/>
        </p:nvSpPr>
        <p:spPr>
          <a:xfrm>
            <a:off x="4618100" y="1575800"/>
            <a:ext cx="4365900" cy="5156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descr="Rewind" id="141" name="Google Shape;141;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46" name="Google Shape;446;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descr="Rewind" id="452" name="Google Shape;452;g2936c336ece_0_1288"/>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2936c336ece_0_1288"/>
          <p:cNvSpPr txBox="1"/>
          <p:nvPr>
            <p:ph idx="1" type="subTitle"/>
          </p:nvPr>
        </p:nvSpPr>
        <p:spPr>
          <a:xfrm>
            <a:off x="771749" y="792605"/>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Transform Boundary</a:t>
            </a:r>
            <a:r>
              <a:rPr b="1" lang="en-US" sz="3000">
                <a:solidFill>
                  <a:schemeClr val="dk1"/>
                </a:solidFill>
              </a:rPr>
              <a:t>: </a:t>
            </a:r>
            <a:r>
              <a:rPr lang="en-US" sz="3000">
                <a:solidFill>
                  <a:schemeClr val="dk1"/>
                </a:solidFill>
              </a:rPr>
              <a:t>form when two tectonic plates move along or past each other</a:t>
            </a:r>
            <a:endParaRPr sz="3000"/>
          </a:p>
        </p:txBody>
      </p:sp>
      <p:pic>
        <p:nvPicPr>
          <p:cNvPr id="454" name="Google Shape;454;g2936c336ece_0_1288"/>
          <p:cNvPicPr preferRelativeResize="0"/>
          <p:nvPr/>
        </p:nvPicPr>
        <p:blipFill rotWithShape="1">
          <a:blip r:embed="rId4">
            <a:alphaModFix/>
          </a:blip>
          <a:srcRect b="0" l="0" r="0" t="0"/>
          <a:stretch/>
        </p:blipFill>
        <p:spPr>
          <a:xfrm>
            <a:off x="996688" y="2209663"/>
            <a:ext cx="7150625" cy="3855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61" name="Google Shape;461;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62" name="Google Shape;462;g25e11802ac4_0_1976"/>
          <p:cNvCxnSpPr>
            <a:stCxn id="463" idx="4"/>
            <a:endCxn id="460"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64" name="Google Shape;464;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65" name="Google Shape;465;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63" name="Google Shape;463;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72" name="Google Shape;472;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73" name="Google Shape;473;g25e11802ac4_0_1886"/>
          <p:cNvCxnSpPr>
            <a:stCxn id="474" idx="4"/>
            <a:endCxn id="47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75" name="Google Shape;475;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76" name="Google Shape;476;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74" name="Google Shape;474;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7" name="Google Shape;477;g25e11802ac4_0_1886"/>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Transform</a:t>
            </a:r>
            <a:r>
              <a:rPr b="1" i="0" lang="en-US" sz="2900" u="none" cap="none" strike="noStrike">
                <a:solidFill>
                  <a:srgbClr val="000000"/>
                </a:solidFill>
                <a:latin typeface="Poppins"/>
                <a:ea typeface="Poppins"/>
                <a:cs typeface="Poppins"/>
                <a:sym typeface="Poppins"/>
              </a:rPr>
              <a:t> Boundary</a:t>
            </a:r>
            <a:endParaRPr b="0" i="0" sz="700" u="none" cap="none" strike="noStrike">
              <a:solidFill>
                <a:srgbClr val="000000"/>
              </a:solidFill>
              <a:latin typeface="Arial"/>
              <a:ea typeface="Arial"/>
              <a:cs typeface="Arial"/>
              <a:sym typeface="Arial"/>
            </a:endParaRPr>
          </a:p>
        </p:txBody>
      </p:sp>
      <p:sp>
        <p:nvSpPr>
          <p:cNvPr id="478" name="Google Shape;478;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79" name="Google Shape;479;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80" name="Google Shape;480;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81" name="Google Shape;481;g25e11802ac4_0_1886"/>
          <p:cNvSpPr txBox="1"/>
          <p:nvPr/>
        </p:nvSpPr>
        <p:spPr>
          <a:xfrm>
            <a:off x="4182625" y="5889250"/>
            <a:ext cx="4504200" cy="615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transform</a:t>
            </a:r>
            <a:r>
              <a:rPr b="0" i="0" lang="en-US" sz="1700" u="none" cap="none" strike="noStrike">
                <a:solidFill>
                  <a:srgbClr val="000000"/>
                </a:solidFill>
                <a:latin typeface="Helvetica Neue Light"/>
                <a:ea typeface="Helvetica Neue Light"/>
                <a:cs typeface="Helvetica Neue Light"/>
                <a:sym typeface="Helvetica Neue Light"/>
              </a:rPr>
              <a:t> boundary</a:t>
            </a:r>
            <a:endParaRPr sz="17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sp>
        <p:nvSpPr>
          <p:cNvPr id="482" name="Google Shape;482;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83" name="Google Shape;483;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84" name="Google Shape;484;g25e11802ac4_0_1886"/>
          <p:cNvCxnSpPr>
            <a:stCxn id="485" idx="4"/>
            <a:endCxn id="48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86" name="Google Shape;486;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87" name="Google Shape;487;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85" name="Google Shape;485;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2928e35bcaa_0_616"/>
          <p:cNvSpPr txBox="1"/>
          <p:nvPr/>
        </p:nvSpPr>
        <p:spPr>
          <a:xfrm>
            <a:off x="549264" y="555125"/>
            <a:ext cx="7890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transform</a:t>
            </a:r>
            <a:r>
              <a:rPr b="1" i="0" lang="en-US" sz="3000" u="none" cap="none" strike="noStrike">
                <a:solidFill>
                  <a:srgbClr val="000000"/>
                </a:solidFill>
                <a:latin typeface="Calibri"/>
                <a:ea typeface="Calibri"/>
                <a:cs typeface="Calibri"/>
                <a:sym typeface="Calibri"/>
              </a:rPr>
              <a:t> boundary</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494" name="Google Shape;494;g2928e35bcaa_0_61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5" name="Google Shape;495;g2928e35bcaa_0_61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96" name="Google Shape;496;g2928e35bcaa_0_616"/>
          <p:cNvCxnSpPr>
            <a:stCxn id="497" idx="4"/>
            <a:endCxn id="4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98" name="Google Shape;498;g2928e35bcaa_0_61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99" name="Google Shape;499;g2928e35bcaa_0_61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97" name="Google Shape;497;g2928e35bcaa_0_61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00" name="Google Shape;500;g2928e35bcaa_0_616"/>
          <p:cNvSpPr txBox="1"/>
          <p:nvPr/>
        </p:nvSpPr>
        <p:spPr>
          <a:xfrm>
            <a:off x="393330" y="19739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01" name="Google Shape;501;g2928e35bcaa_0_616"/>
          <p:cNvSpPr txBox="1"/>
          <p:nvPr/>
        </p:nvSpPr>
        <p:spPr>
          <a:xfrm>
            <a:off x="5011271" y="19618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02" name="Google Shape;502;g2928e35bcaa_0_616"/>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03" name="Google Shape;503;g2928e35bcaa_0_616"/>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04" name="Google Shape;504;g2928e35bcaa_0_616"/>
          <p:cNvPicPr preferRelativeResize="0"/>
          <p:nvPr/>
        </p:nvPicPr>
        <p:blipFill rotWithShape="1">
          <a:blip r:embed="rId3">
            <a:alphaModFix/>
          </a:blip>
          <a:srcRect b="0" l="0" r="0" t="0"/>
          <a:stretch/>
        </p:blipFill>
        <p:spPr>
          <a:xfrm>
            <a:off x="1107026" y="4351057"/>
            <a:ext cx="3143174" cy="1922467"/>
          </a:xfrm>
          <a:prstGeom prst="rect">
            <a:avLst/>
          </a:prstGeom>
          <a:noFill/>
          <a:ln>
            <a:noFill/>
          </a:ln>
        </p:spPr>
      </p:pic>
      <p:pic>
        <p:nvPicPr>
          <p:cNvPr id="505" name="Google Shape;505;g2928e35bcaa_0_616"/>
          <p:cNvPicPr preferRelativeResize="0"/>
          <p:nvPr/>
        </p:nvPicPr>
        <p:blipFill rotWithShape="1">
          <a:blip r:embed="rId4">
            <a:alphaModFix/>
          </a:blip>
          <a:srcRect b="0" l="0" r="0" t="0"/>
          <a:stretch/>
        </p:blipFill>
        <p:spPr>
          <a:xfrm>
            <a:off x="1107026" y="1892245"/>
            <a:ext cx="3143173" cy="1886205"/>
          </a:xfrm>
          <a:prstGeom prst="rect">
            <a:avLst/>
          </a:prstGeom>
          <a:noFill/>
          <a:ln>
            <a:noFill/>
          </a:ln>
        </p:spPr>
      </p:pic>
      <p:pic>
        <p:nvPicPr>
          <p:cNvPr id="506" name="Google Shape;506;g2928e35bcaa_0_616"/>
          <p:cNvPicPr preferRelativeResize="0"/>
          <p:nvPr/>
        </p:nvPicPr>
        <p:blipFill rotWithShape="1">
          <a:blip r:embed="rId5">
            <a:alphaModFix/>
          </a:blip>
          <a:srcRect b="0" l="0" r="0" t="0"/>
          <a:stretch/>
        </p:blipFill>
        <p:spPr>
          <a:xfrm>
            <a:off x="5582525" y="4411650"/>
            <a:ext cx="3190676" cy="1801275"/>
          </a:xfrm>
          <a:prstGeom prst="rect">
            <a:avLst/>
          </a:prstGeom>
          <a:noFill/>
          <a:ln>
            <a:noFill/>
          </a:ln>
        </p:spPr>
      </p:pic>
      <p:pic>
        <p:nvPicPr>
          <p:cNvPr id="507" name="Google Shape;507;g2928e35bcaa_0_616"/>
          <p:cNvPicPr preferRelativeResize="0"/>
          <p:nvPr/>
        </p:nvPicPr>
        <p:blipFill rotWithShape="1">
          <a:blip r:embed="rId6">
            <a:alphaModFix/>
          </a:blip>
          <a:srcRect b="0" l="0" r="0" t="0"/>
          <a:stretch/>
        </p:blipFill>
        <p:spPr>
          <a:xfrm>
            <a:off x="5491138" y="1862100"/>
            <a:ext cx="3373445" cy="21633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2a63d4063bb_0_84"/>
          <p:cNvSpPr txBox="1"/>
          <p:nvPr/>
        </p:nvSpPr>
        <p:spPr>
          <a:xfrm>
            <a:off x="549264" y="555125"/>
            <a:ext cx="7890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transform</a:t>
            </a:r>
            <a:r>
              <a:rPr b="1" i="0" lang="en-US" sz="3000" u="none" cap="none" strike="noStrike">
                <a:solidFill>
                  <a:srgbClr val="000000"/>
                </a:solidFill>
                <a:latin typeface="Calibri"/>
                <a:ea typeface="Calibri"/>
                <a:cs typeface="Calibri"/>
                <a:sym typeface="Calibri"/>
              </a:rPr>
              <a:t> boundary</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14" name="Google Shape;514;g2a63d4063bb_0_8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5" name="Google Shape;515;g2a63d4063bb_0_8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6" name="Google Shape;516;g2a63d4063bb_0_84"/>
          <p:cNvCxnSpPr>
            <a:stCxn id="517" idx="4"/>
            <a:endCxn id="51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8" name="Google Shape;518;g2a63d4063bb_0_8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19" name="Google Shape;519;g2a63d4063bb_0_8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7" name="Google Shape;517;g2a63d4063bb_0_8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0" name="Google Shape;520;g2a63d4063bb_0_84"/>
          <p:cNvSpPr txBox="1"/>
          <p:nvPr/>
        </p:nvSpPr>
        <p:spPr>
          <a:xfrm>
            <a:off x="393330" y="19739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21" name="Google Shape;521;g2a63d4063bb_0_84"/>
          <p:cNvSpPr txBox="1"/>
          <p:nvPr/>
        </p:nvSpPr>
        <p:spPr>
          <a:xfrm>
            <a:off x="5011271" y="19618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22" name="Google Shape;522;g2a63d4063bb_0_84"/>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23" name="Google Shape;523;g2a63d4063bb_0_84"/>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24" name="Google Shape;524;g2a63d4063bb_0_84"/>
          <p:cNvPicPr preferRelativeResize="0"/>
          <p:nvPr/>
        </p:nvPicPr>
        <p:blipFill rotWithShape="1">
          <a:blip r:embed="rId3">
            <a:alphaModFix/>
          </a:blip>
          <a:srcRect b="0" l="0" r="0" t="0"/>
          <a:stretch/>
        </p:blipFill>
        <p:spPr>
          <a:xfrm>
            <a:off x="1107026" y="4351057"/>
            <a:ext cx="3143174" cy="1922467"/>
          </a:xfrm>
          <a:prstGeom prst="rect">
            <a:avLst/>
          </a:prstGeom>
          <a:noFill/>
          <a:ln>
            <a:noFill/>
          </a:ln>
        </p:spPr>
      </p:pic>
      <p:pic>
        <p:nvPicPr>
          <p:cNvPr id="525" name="Google Shape;525;g2a63d4063bb_0_84"/>
          <p:cNvPicPr preferRelativeResize="0"/>
          <p:nvPr/>
        </p:nvPicPr>
        <p:blipFill rotWithShape="1">
          <a:blip r:embed="rId4">
            <a:alphaModFix/>
          </a:blip>
          <a:srcRect b="0" l="0" r="0" t="0"/>
          <a:stretch/>
        </p:blipFill>
        <p:spPr>
          <a:xfrm>
            <a:off x="1107026" y="1892245"/>
            <a:ext cx="3143173" cy="1886205"/>
          </a:xfrm>
          <a:prstGeom prst="rect">
            <a:avLst/>
          </a:prstGeom>
          <a:noFill/>
          <a:ln>
            <a:noFill/>
          </a:ln>
        </p:spPr>
      </p:pic>
      <p:pic>
        <p:nvPicPr>
          <p:cNvPr id="526" name="Google Shape;526;g2a63d4063bb_0_84"/>
          <p:cNvPicPr preferRelativeResize="0"/>
          <p:nvPr/>
        </p:nvPicPr>
        <p:blipFill rotWithShape="1">
          <a:blip r:embed="rId5">
            <a:alphaModFix/>
          </a:blip>
          <a:srcRect b="0" l="0" r="0" t="0"/>
          <a:stretch/>
        </p:blipFill>
        <p:spPr>
          <a:xfrm>
            <a:off x="5582525" y="4411650"/>
            <a:ext cx="3190676" cy="1801275"/>
          </a:xfrm>
          <a:prstGeom prst="rect">
            <a:avLst/>
          </a:prstGeom>
          <a:noFill/>
          <a:ln>
            <a:noFill/>
          </a:ln>
        </p:spPr>
      </p:pic>
      <p:pic>
        <p:nvPicPr>
          <p:cNvPr id="527" name="Google Shape;527;g2a63d4063bb_0_84"/>
          <p:cNvPicPr preferRelativeResize="0"/>
          <p:nvPr/>
        </p:nvPicPr>
        <p:blipFill rotWithShape="1">
          <a:blip r:embed="rId6">
            <a:alphaModFix/>
          </a:blip>
          <a:srcRect b="0" l="0" r="0" t="0"/>
          <a:stretch/>
        </p:blipFill>
        <p:spPr>
          <a:xfrm>
            <a:off x="5491138" y="1862100"/>
            <a:ext cx="3373445" cy="2163350"/>
          </a:xfrm>
          <a:prstGeom prst="rect">
            <a:avLst/>
          </a:prstGeom>
          <a:noFill/>
          <a:ln>
            <a:noFill/>
          </a:ln>
        </p:spPr>
      </p:pic>
      <p:sp>
        <p:nvSpPr>
          <p:cNvPr id="528" name="Google Shape;528;g2a63d4063bb_0_84"/>
          <p:cNvSpPr/>
          <p:nvPr/>
        </p:nvSpPr>
        <p:spPr>
          <a:xfrm>
            <a:off x="4734600" y="1774700"/>
            <a:ext cx="4318200" cy="2328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5" name="Google Shape;535;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6" name="Google Shape;536;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7" name="Google Shape;537;g25e11802ac4_0_2108"/>
          <p:cNvCxnSpPr>
            <a:stCxn id="538" idx="4"/>
            <a:endCxn id="5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9" name="Google Shape;539;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0" name="Google Shape;540;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8" name="Google Shape;538;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1" name="Google Shape;541;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42" name="Google Shape;542;g25e11802ac4_0_2108"/>
          <p:cNvCxnSpPr>
            <a:stCxn id="543" idx="4"/>
            <a:endCxn id="53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44" name="Google Shape;544;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45" name="Google Shape;545;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43" name="Google Shape;543;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6" name="Google Shape;546;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47" name="Google Shape;547;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48" name="Google Shape;548;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49" name="Google Shape;549;g25e11802ac4_0_2108"/>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Transform</a:t>
            </a:r>
            <a:r>
              <a:rPr b="1" i="0" lang="en-US" sz="2900" u="none" cap="none" strike="noStrike">
                <a:solidFill>
                  <a:srgbClr val="000000"/>
                </a:solidFill>
                <a:latin typeface="Poppins"/>
                <a:ea typeface="Poppins"/>
                <a:cs typeface="Poppins"/>
                <a:sym typeface="Poppins"/>
              </a:rPr>
              <a:t> Boundary</a:t>
            </a:r>
            <a:endParaRPr b="0" i="0" sz="700" u="none" cap="none" strike="noStrike">
              <a:solidFill>
                <a:srgbClr val="000000"/>
              </a:solidFill>
              <a:latin typeface="Arial"/>
              <a:ea typeface="Arial"/>
              <a:cs typeface="Arial"/>
              <a:sym typeface="Arial"/>
            </a:endParaRPr>
          </a:p>
        </p:txBody>
      </p:sp>
      <p:sp>
        <p:nvSpPr>
          <p:cNvPr id="550" name="Google Shape;550;g25e11802ac4_0_2108"/>
          <p:cNvSpPr txBox="1"/>
          <p:nvPr/>
        </p:nvSpPr>
        <p:spPr>
          <a:xfrm>
            <a:off x="4182625" y="5889250"/>
            <a:ext cx="4504200" cy="615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transform</a:t>
            </a:r>
            <a:r>
              <a:rPr b="0" i="0" lang="en-US" sz="1700" u="none" cap="none" strike="noStrike">
                <a:solidFill>
                  <a:srgbClr val="000000"/>
                </a:solidFill>
                <a:latin typeface="Helvetica Neue Light"/>
                <a:ea typeface="Helvetica Neue Light"/>
                <a:cs typeface="Helvetica Neue Light"/>
                <a:sym typeface="Helvetica Neue Light"/>
              </a:rPr>
              <a:t> boundary</a:t>
            </a:r>
            <a:endParaRPr sz="17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551" name="Google Shape;551;g25e11802ac4_0_2108"/>
          <p:cNvPicPr preferRelativeResize="0"/>
          <p:nvPr/>
        </p:nvPicPr>
        <p:blipFill rotWithShape="1">
          <a:blip r:embed="rId3">
            <a:alphaModFix/>
          </a:blip>
          <a:srcRect b="0" l="0" r="0" t="0"/>
          <a:stretch/>
        </p:blipFill>
        <p:spPr>
          <a:xfrm>
            <a:off x="5933076" y="1181576"/>
            <a:ext cx="2594201" cy="16636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928e35bcaa_0_7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8" name="Google Shape;558;g2928e35bcaa_0_7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9" name="Google Shape;559;g2928e35bcaa_0_736"/>
          <p:cNvCxnSpPr>
            <a:stCxn id="560" idx="4"/>
            <a:endCxn id="5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1" name="Google Shape;561;g2928e35bcaa_0_7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2" name="Google Shape;562;g2928e35bcaa_0_7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0" name="Google Shape;560;g2928e35bcaa_0_7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3" name="Google Shape;563;g2928e35bcaa_0_736"/>
          <p:cNvSpPr txBox="1"/>
          <p:nvPr/>
        </p:nvSpPr>
        <p:spPr>
          <a:xfrm>
            <a:off x="187350" y="346150"/>
            <a:ext cx="876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transform</a:t>
            </a:r>
            <a:r>
              <a:rPr b="1" i="0" lang="en-US" sz="3000" u="none" cap="none" strike="noStrike">
                <a:solidFill>
                  <a:srgbClr val="000000"/>
                </a:solidFill>
                <a:latin typeface="Calibri"/>
                <a:ea typeface="Calibri"/>
                <a:cs typeface="Calibri"/>
                <a:sym typeface="Calibri"/>
              </a:rPr>
              <a:t> boundary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64" name="Google Shape;564;g2928e35bcaa_0_736"/>
          <p:cNvSpPr txBox="1"/>
          <p:nvPr/>
        </p:nvSpPr>
        <p:spPr>
          <a:xfrm>
            <a:off x="1073532" y="53777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Forms when two tectonic plates create a</a:t>
            </a:r>
            <a:r>
              <a:rPr lang="en-US" sz="2400">
                <a:solidFill>
                  <a:srgbClr val="434343"/>
                </a:solidFill>
                <a:latin typeface="Helvetica Neue Light"/>
                <a:ea typeface="Helvetica Neue Light"/>
                <a:cs typeface="Helvetica Neue Light"/>
                <a:sym typeface="Helvetica Neue Light"/>
              </a:rPr>
              <a:t> volcano</a:t>
            </a:r>
            <a:endParaRPr b="0" i="0" sz="1400" u="none" cap="none" strike="noStrike">
              <a:solidFill>
                <a:srgbClr val="434343"/>
              </a:solidFill>
              <a:latin typeface="Arial"/>
              <a:ea typeface="Arial"/>
              <a:cs typeface="Arial"/>
              <a:sym typeface="Arial"/>
            </a:endParaRPr>
          </a:p>
        </p:txBody>
      </p:sp>
      <p:sp>
        <p:nvSpPr>
          <p:cNvPr id="565" name="Google Shape;565;g2928e35bcaa_0_736"/>
          <p:cNvSpPr txBox="1"/>
          <p:nvPr/>
        </p:nvSpPr>
        <p:spPr>
          <a:xfrm>
            <a:off x="1073532" y="18370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Forms when two tectonic plates move toward each other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66" name="Google Shape;566;g2928e35bcaa_0_736"/>
          <p:cNvSpPr txBox="1"/>
          <p:nvPr/>
        </p:nvSpPr>
        <p:spPr>
          <a:xfrm>
            <a:off x="1073532" y="4205171"/>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Forms when two tectonic plates move along or past each other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67" name="Google Shape;567;g2928e35bcaa_0_7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68" name="Google Shape;568;g2928e35bcaa_0_7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69" name="Google Shape;569;g2928e35bcaa_0_736"/>
          <p:cNvSpPr txBox="1"/>
          <p:nvPr/>
        </p:nvSpPr>
        <p:spPr>
          <a:xfrm>
            <a:off x="367607" y="41241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70" name="Google Shape;570;g2928e35bcaa_0_736"/>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71" name="Google Shape;571;g2928e35bcaa_0_736"/>
          <p:cNvSpPr txBox="1"/>
          <p:nvPr/>
        </p:nvSpPr>
        <p:spPr>
          <a:xfrm>
            <a:off x="1073532" y="30326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Forms when two tectonic plates move away from each other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a63d4063bb_0_10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8" name="Google Shape;578;g2a63d4063bb_0_10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9" name="Google Shape;579;g2a63d4063bb_0_107"/>
          <p:cNvCxnSpPr>
            <a:stCxn id="580" idx="4"/>
            <a:endCxn id="57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1" name="Google Shape;581;g2a63d4063bb_0_10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2" name="Google Shape;582;g2a63d4063bb_0_10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0" name="Google Shape;580;g2a63d4063bb_0_10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3" name="Google Shape;583;g2a63d4063bb_0_107"/>
          <p:cNvSpPr txBox="1"/>
          <p:nvPr/>
        </p:nvSpPr>
        <p:spPr>
          <a:xfrm>
            <a:off x="187350" y="346150"/>
            <a:ext cx="876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transform</a:t>
            </a:r>
            <a:r>
              <a:rPr b="1" i="0" lang="en-US" sz="3000" u="none" cap="none" strike="noStrike">
                <a:solidFill>
                  <a:srgbClr val="000000"/>
                </a:solidFill>
                <a:latin typeface="Calibri"/>
                <a:ea typeface="Calibri"/>
                <a:cs typeface="Calibri"/>
                <a:sym typeface="Calibri"/>
              </a:rPr>
              <a:t> boundary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84" name="Google Shape;584;g2a63d4063bb_0_107"/>
          <p:cNvSpPr txBox="1"/>
          <p:nvPr/>
        </p:nvSpPr>
        <p:spPr>
          <a:xfrm>
            <a:off x="1073532" y="53777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Forms when two tectonic plates create a</a:t>
            </a:r>
            <a:r>
              <a:rPr lang="en-US" sz="2400">
                <a:solidFill>
                  <a:srgbClr val="434343"/>
                </a:solidFill>
                <a:latin typeface="Helvetica Neue Light"/>
                <a:ea typeface="Helvetica Neue Light"/>
                <a:cs typeface="Helvetica Neue Light"/>
                <a:sym typeface="Helvetica Neue Light"/>
              </a:rPr>
              <a:t> volcano</a:t>
            </a:r>
            <a:endParaRPr b="0" i="0" sz="1400" u="none" cap="none" strike="noStrike">
              <a:solidFill>
                <a:srgbClr val="434343"/>
              </a:solidFill>
              <a:latin typeface="Arial"/>
              <a:ea typeface="Arial"/>
              <a:cs typeface="Arial"/>
              <a:sym typeface="Arial"/>
            </a:endParaRPr>
          </a:p>
        </p:txBody>
      </p:sp>
      <p:sp>
        <p:nvSpPr>
          <p:cNvPr id="585" name="Google Shape;585;g2a63d4063bb_0_107"/>
          <p:cNvSpPr txBox="1"/>
          <p:nvPr/>
        </p:nvSpPr>
        <p:spPr>
          <a:xfrm>
            <a:off x="1073532" y="18370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Forms when two tectonic plates move toward each other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6" name="Google Shape;586;g2a63d4063bb_0_107"/>
          <p:cNvSpPr txBox="1"/>
          <p:nvPr/>
        </p:nvSpPr>
        <p:spPr>
          <a:xfrm>
            <a:off x="1073532" y="4205171"/>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Forms when two tectonic plates move along or past each other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7" name="Google Shape;587;g2a63d4063bb_0_107"/>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88" name="Google Shape;588;g2a63d4063bb_0_107"/>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9" name="Google Shape;589;g2a63d4063bb_0_107"/>
          <p:cNvSpPr txBox="1"/>
          <p:nvPr/>
        </p:nvSpPr>
        <p:spPr>
          <a:xfrm>
            <a:off x="367607" y="41241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0" name="Google Shape;590;g2a63d4063bb_0_107"/>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91" name="Google Shape;591;g2a63d4063bb_0_107"/>
          <p:cNvSpPr txBox="1"/>
          <p:nvPr/>
        </p:nvSpPr>
        <p:spPr>
          <a:xfrm>
            <a:off x="1073532" y="30326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Forms when two tectonic plates move away from each other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2" name="Google Shape;592;g2a63d4063bb_0_107"/>
          <p:cNvSpPr/>
          <p:nvPr/>
        </p:nvSpPr>
        <p:spPr>
          <a:xfrm>
            <a:off x="380700" y="4078077"/>
            <a:ext cx="8382600" cy="958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9" name="Google Shape;599;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0" name="Google Shape;600;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1" name="Google Shape;601;g25e11802ac4_0_2343"/>
          <p:cNvCxnSpPr>
            <a:stCxn id="602" idx="4"/>
            <a:endCxn id="59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3" name="Google Shape;603;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4" name="Google Shape;604;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2" name="Google Shape;602;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5" name="Google Shape;605;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06" name="Google Shape;606;g25e11802ac4_0_2343"/>
          <p:cNvCxnSpPr>
            <a:stCxn id="607" idx="4"/>
            <a:endCxn id="59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08" name="Google Shape;608;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09" name="Google Shape;609;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07" name="Google Shape;607;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0" name="Google Shape;610;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11" name="Google Shape;611;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12" name="Google Shape;612;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13" name="Google Shape;613;g25e11802ac4_0_2343"/>
          <p:cNvSpPr txBox="1"/>
          <p:nvPr/>
        </p:nvSpPr>
        <p:spPr>
          <a:xfrm>
            <a:off x="569525" y="1625113"/>
            <a:ext cx="3943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Forms when two tectonic plates move </a:t>
            </a:r>
            <a:r>
              <a:rPr lang="en-US" sz="2400">
                <a:solidFill>
                  <a:schemeClr val="dk1"/>
                </a:solidFill>
                <a:latin typeface="Calibri"/>
                <a:ea typeface="Calibri"/>
                <a:cs typeface="Calibri"/>
                <a:sym typeface="Calibri"/>
              </a:rPr>
              <a:t>along or past each other</a:t>
            </a:r>
            <a:endParaRPr b="0" i="0" sz="2400" u="none" cap="none" strike="noStrike">
              <a:solidFill>
                <a:srgbClr val="000000"/>
              </a:solidFill>
              <a:latin typeface="Arial"/>
              <a:ea typeface="Arial"/>
              <a:cs typeface="Arial"/>
              <a:sym typeface="Arial"/>
            </a:endParaRPr>
          </a:p>
        </p:txBody>
      </p:sp>
      <p:sp>
        <p:nvSpPr>
          <p:cNvPr id="614" name="Google Shape;614;g25e11802ac4_0_2343"/>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Transform</a:t>
            </a:r>
            <a:r>
              <a:rPr b="1" i="0" lang="en-US" sz="2900" u="none" cap="none" strike="noStrike">
                <a:solidFill>
                  <a:srgbClr val="000000"/>
                </a:solidFill>
                <a:latin typeface="Poppins"/>
                <a:ea typeface="Poppins"/>
                <a:cs typeface="Poppins"/>
                <a:sym typeface="Poppins"/>
              </a:rPr>
              <a:t> Boundary</a:t>
            </a:r>
            <a:endParaRPr b="0" i="0" sz="700" u="none" cap="none" strike="noStrike">
              <a:solidFill>
                <a:srgbClr val="000000"/>
              </a:solidFill>
              <a:latin typeface="Arial"/>
              <a:ea typeface="Arial"/>
              <a:cs typeface="Arial"/>
              <a:sym typeface="Arial"/>
            </a:endParaRPr>
          </a:p>
        </p:txBody>
      </p:sp>
      <p:sp>
        <p:nvSpPr>
          <p:cNvPr id="615" name="Google Shape;615;g25e11802ac4_0_2343"/>
          <p:cNvSpPr txBox="1"/>
          <p:nvPr/>
        </p:nvSpPr>
        <p:spPr>
          <a:xfrm>
            <a:off x="4182625" y="5889250"/>
            <a:ext cx="4504200" cy="615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transform</a:t>
            </a:r>
            <a:r>
              <a:rPr b="0" i="0" lang="en-US" sz="1700" u="none" cap="none" strike="noStrike">
                <a:solidFill>
                  <a:srgbClr val="000000"/>
                </a:solidFill>
                <a:latin typeface="Helvetica Neue Light"/>
                <a:ea typeface="Helvetica Neue Light"/>
                <a:cs typeface="Helvetica Neue Light"/>
                <a:sym typeface="Helvetica Neue Light"/>
              </a:rPr>
              <a:t> boundary</a:t>
            </a:r>
            <a:endParaRPr sz="17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16" name="Google Shape;616;g25e11802ac4_0_2343"/>
          <p:cNvPicPr preferRelativeResize="0"/>
          <p:nvPr/>
        </p:nvPicPr>
        <p:blipFill rotWithShape="1">
          <a:blip r:embed="rId3">
            <a:alphaModFix/>
          </a:blip>
          <a:srcRect b="0" l="0" r="0" t="0"/>
          <a:stretch/>
        </p:blipFill>
        <p:spPr>
          <a:xfrm>
            <a:off x="5933076" y="1181576"/>
            <a:ext cx="2594201" cy="1663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2936c336ece_0_739"/>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Crust</a:t>
            </a:r>
            <a:r>
              <a:rPr b="1" lang="en-US">
                <a:solidFill>
                  <a:schemeClr val="dk1"/>
                </a:solidFill>
              </a:rPr>
              <a:t>: </a:t>
            </a:r>
            <a:r>
              <a:rPr lang="en-US">
                <a:solidFill>
                  <a:schemeClr val="dk1"/>
                </a:solidFill>
              </a:rPr>
              <a:t>the outermost shell of the Earth</a:t>
            </a:r>
            <a:endParaRPr/>
          </a:p>
        </p:txBody>
      </p:sp>
      <p:sp>
        <p:nvSpPr>
          <p:cNvPr descr="Rewind" id="148" name="Google Shape;148;g2936c336ece_0_73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9" name="Google Shape;149;g2936c336ece_0_739"/>
          <p:cNvPicPr preferRelativeResize="0"/>
          <p:nvPr/>
        </p:nvPicPr>
        <p:blipFill rotWithShape="1">
          <a:blip r:embed="rId4">
            <a:alphaModFix/>
          </a:blip>
          <a:srcRect b="0" l="0" r="0" t="0"/>
          <a:stretch/>
        </p:blipFill>
        <p:spPr>
          <a:xfrm>
            <a:off x="2347650" y="1915267"/>
            <a:ext cx="4448683" cy="444868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2928e35bcaa_0_91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3" name="Google Shape;623;g2928e35bcaa_0_91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4" name="Google Shape;624;g2928e35bcaa_0_915"/>
          <p:cNvCxnSpPr>
            <a:stCxn id="625" idx="4"/>
            <a:endCxn id="62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6" name="Google Shape;626;g2928e35bcaa_0_91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7" name="Google Shape;627;g2928e35bcaa_0_91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5" name="Google Shape;625;g2928e35bcaa_0_91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8" name="Google Shape;628;g2928e35bcaa_0_915"/>
          <p:cNvSpPr txBox="1"/>
          <p:nvPr/>
        </p:nvSpPr>
        <p:spPr>
          <a:xfrm>
            <a:off x="269300" y="355700"/>
            <a:ext cx="8751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transform</a:t>
            </a:r>
            <a:r>
              <a:rPr b="1" i="0" lang="en-US" sz="3000" u="none" cap="none" strike="noStrike">
                <a:solidFill>
                  <a:srgbClr val="000000"/>
                </a:solidFill>
                <a:latin typeface="Calibri"/>
                <a:ea typeface="Calibri"/>
                <a:cs typeface="Calibri"/>
                <a:sym typeface="Calibri"/>
              </a:rPr>
              <a:t> boundary</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29" name="Google Shape;629;g2928e35bcaa_0_915"/>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rift valley</a:t>
            </a:r>
            <a:endParaRPr b="0" i="0" sz="1400" u="none" cap="none" strike="noStrike">
              <a:solidFill>
                <a:srgbClr val="434343"/>
              </a:solidFill>
              <a:latin typeface="Arial"/>
              <a:ea typeface="Arial"/>
              <a:cs typeface="Arial"/>
              <a:sym typeface="Arial"/>
            </a:endParaRPr>
          </a:p>
        </p:txBody>
      </p:sp>
      <p:sp>
        <p:nvSpPr>
          <p:cNvPr id="630" name="Google Shape;630;g2928e35bcaa_0_915"/>
          <p:cNvSpPr txBox="1"/>
          <p:nvPr/>
        </p:nvSpPr>
        <p:spPr>
          <a:xfrm>
            <a:off x="1073532" y="42175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hurricane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1" name="Google Shape;631;g2928e35bcaa_0_91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2" name="Google Shape;632;g2928e35bcaa_0_915"/>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mountain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3" name="Google Shape;633;g2928e35bcaa_0_915"/>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34" name="Google Shape;634;g2928e35bcaa_0_915"/>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35" name="Google Shape;635;g2928e35bcaa_0_915"/>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36" name="Google Shape;636;g2928e35bcaa_0_915"/>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37" name="Google Shape;637;g2928e35bcaa_0_915"/>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An earthquake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2a63d4063bb_0_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4" name="Google Shape;644;g2a63d4063bb_0_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5" name="Google Shape;645;g2a63d4063bb_0_130"/>
          <p:cNvCxnSpPr>
            <a:stCxn id="646" idx="4"/>
            <a:endCxn id="64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7" name="Google Shape;647;g2a63d4063bb_0_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8" name="Google Shape;648;g2a63d4063bb_0_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6" name="Google Shape;646;g2a63d4063bb_0_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9" name="Google Shape;649;g2a63d4063bb_0_130"/>
          <p:cNvSpPr txBox="1"/>
          <p:nvPr/>
        </p:nvSpPr>
        <p:spPr>
          <a:xfrm>
            <a:off x="269300" y="355700"/>
            <a:ext cx="8751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transform</a:t>
            </a:r>
            <a:r>
              <a:rPr b="1" i="0" lang="en-US" sz="3000" u="none" cap="none" strike="noStrike">
                <a:solidFill>
                  <a:srgbClr val="000000"/>
                </a:solidFill>
                <a:latin typeface="Calibri"/>
                <a:ea typeface="Calibri"/>
                <a:cs typeface="Calibri"/>
                <a:sym typeface="Calibri"/>
              </a:rPr>
              <a:t> boundary</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50" name="Google Shape;650;g2a63d4063bb_0_130"/>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rift valley</a:t>
            </a:r>
            <a:endParaRPr b="0" i="0" sz="1400" u="none" cap="none" strike="noStrike">
              <a:solidFill>
                <a:srgbClr val="434343"/>
              </a:solidFill>
              <a:latin typeface="Arial"/>
              <a:ea typeface="Arial"/>
              <a:cs typeface="Arial"/>
              <a:sym typeface="Arial"/>
            </a:endParaRPr>
          </a:p>
        </p:txBody>
      </p:sp>
      <p:sp>
        <p:nvSpPr>
          <p:cNvPr id="651" name="Google Shape;651;g2a63d4063bb_0_130"/>
          <p:cNvSpPr txBox="1"/>
          <p:nvPr/>
        </p:nvSpPr>
        <p:spPr>
          <a:xfrm>
            <a:off x="1073532" y="42175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hurricane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2" name="Google Shape;652;g2a63d4063bb_0_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3" name="Google Shape;653;g2a63d4063bb_0_130"/>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mountain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4" name="Google Shape;654;g2a63d4063bb_0_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55" name="Google Shape;655;g2a63d4063bb_0_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56" name="Google Shape;656;g2a63d4063bb_0_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57" name="Google Shape;657;g2a63d4063bb_0_130"/>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58" name="Google Shape;658;g2a63d4063bb_0_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An earthquake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9" name="Google Shape;659;g2a63d4063bb_0_130"/>
          <p:cNvSpPr/>
          <p:nvPr/>
        </p:nvSpPr>
        <p:spPr>
          <a:xfrm>
            <a:off x="362275" y="2853125"/>
            <a:ext cx="38244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6" name="Google Shape;666;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7" name="Google Shape;667;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8" name="Google Shape;668;g25e11802ac4_0_2511"/>
          <p:cNvCxnSpPr>
            <a:stCxn id="669" idx="4"/>
            <a:endCxn id="66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0" name="Google Shape;670;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1" name="Google Shape;671;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9" name="Google Shape;669;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2" name="Google Shape;672;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73" name="Google Shape;673;g25e11802ac4_0_2511"/>
          <p:cNvCxnSpPr>
            <a:stCxn id="674" idx="4"/>
            <a:endCxn id="66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75" name="Google Shape;675;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76" name="Google Shape;676;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74" name="Google Shape;674;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7" name="Google Shape;677;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78" name="Google Shape;678;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79" name="Google Shape;679;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80" name="Google Shape;680;g25e11802ac4_0_2511"/>
          <p:cNvSpPr txBox="1"/>
          <p:nvPr/>
        </p:nvSpPr>
        <p:spPr>
          <a:xfrm>
            <a:off x="569525" y="4918300"/>
            <a:ext cx="3943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A</a:t>
            </a:r>
            <a:r>
              <a:rPr lang="en-US" sz="2400">
                <a:solidFill>
                  <a:schemeClr val="dk1"/>
                </a:solidFill>
                <a:latin typeface="Calibri"/>
                <a:ea typeface="Calibri"/>
                <a:cs typeface="Calibri"/>
                <a:sym typeface="Calibri"/>
              </a:rPr>
              <a:t>n earthquake</a:t>
            </a:r>
            <a:endParaRPr b="0" i="0" sz="2400" u="none" cap="none" strike="noStrike">
              <a:solidFill>
                <a:srgbClr val="000000"/>
              </a:solidFill>
              <a:latin typeface="Arial"/>
              <a:ea typeface="Arial"/>
              <a:cs typeface="Arial"/>
              <a:sym typeface="Arial"/>
            </a:endParaRPr>
          </a:p>
        </p:txBody>
      </p:sp>
      <p:sp>
        <p:nvSpPr>
          <p:cNvPr id="681" name="Google Shape;681;g25e11802ac4_0_2511"/>
          <p:cNvSpPr txBox="1"/>
          <p:nvPr/>
        </p:nvSpPr>
        <p:spPr>
          <a:xfrm>
            <a:off x="569525" y="1625113"/>
            <a:ext cx="3943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Forms when two tectonic plates move </a:t>
            </a:r>
            <a:r>
              <a:rPr lang="en-US" sz="2400">
                <a:solidFill>
                  <a:schemeClr val="dk1"/>
                </a:solidFill>
                <a:latin typeface="Calibri"/>
                <a:ea typeface="Calibri"/>
                <a:cs typeface="Calibri"/>
                <a:sym typeface="Calibri"/>
              </a:rPr>
              <a:t>along or past each other</a:t>
            </a:r>
            <a:endParaRPr b="0" i="0" sz="2400" u="none" cap="none" strike="noStrike">
              <a:solidFill>
                <a:srgbClr val="000000"/>
              </a:solidFill>
              <a:latin typeface="Arial"/>
              <a:ea typeface="Arial"/>
              <a:cs typeface="Arial"/>
              <a:sym typeface="Arial"/>
            </a:endParaRPr>
          </a:p>
        </p:txBody>
      </p:sp>
      <p:sp>
        <p:nvSpPr>
          <p:cNvPr id="682" name="Google Shape;682;g25e11802ac4_0_2511"/>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Transform</a:t>
            </a:r>
            <a:r>
              <a:rPr b="1" i="0" lang="en-US" sz="2900" u="none" cap="none" strike="noStrike">
                <a:solidFill>
                  <a:srgbClr val="000000"/>
                </a:solidFill>
                <a:latin typeface="Poppins"/>
                <a:ea typeface="Poppins"/>
                <a:cs typeface="Poppins"/>
                <a:sym typeface="Poppins"/>
              </a:rPr>
              <a:t> Boundary</a:t>
            </a:r>
            <a:endParaRPr b="0" i="0" sz="700" u="none" cap="none" strike="noStrike">
              <a:solidFill>
                <a:srgbClr val="000000"/>
              </a:solidFill>
              <a:latin typeface="Arial"/>
              <a:ea typeface="Arial"/>
              <a:cs typeface="Arial"/>
              <a:sym typeface="Arial"/>
            </a:endParaRPr>
          </a:p>
        </p:txBody>
      </p:sp>
      <p:sp>
        <p:nvSpPr>
          <p:cNvPr id="683" name="Google Shape;683;g25e11802ac4_0_2511"/>
          <p:cNvSpPr txBox="1"/>
          <p:nvPr/>
        </p:nvSpPr>
        <p:spPr>
          <a:xfrm>
            <a:off x="4182625" y="5889250"/>
            <a:ext cx="4504200" cy="615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transform</a:t>
            </a:r>
            <a:r>
              <a:rPr b="0" i="0" lang="en-US" sz="1700" u="none" cap="none" strike="noStrike">
                <a:solidFill>
                  <a:srgbClr val="000000"/>
                </a:solidFill>
                <a:latin typeface="Helvetica Neue Light"/>
                <a:ea typeface="Helvetica Neue Light"/>
                <a:cs typeface="Helvetica Neue Light"/>
                <a:sym typeface="Helvetica Neue Light"/>
              </a:rPr>
              <a:t> boundary</a:t>
            </a:r>
            <a:endParaRPr sz="17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84" name="Google Shape;684;g25e11802ac4_0_2511"/>
          <p:cNvPicPr preferRelativeResize="0"/>
          <p:nvPr/>
        </p:nvPicPr>
        <p:blipFill rotWithShape="1">
          <a:blip r:embed="rId3">
            <a:alphaModFix/>
          </a:blip>
          <a:srcRect b="0" l="0" r="0" t="0"/>
          <a:stretch/>
        </p:blipFill>
        <p:spPr>
          <a:xfrm>
            <a:off x="5933076" y="1181576"/>
            <a:ext cx="2594201" cy="16636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1" name="Google Shape;691;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2" name="Google Shape;692;g25e11802ac4_0_2536"/>
          <p:cNvCxnSpPr>
            <a:stCxn id="693" idx="4"/>
            <a:endCxn id="69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4" name="Google Shape;694;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5" name="Google Shape;695;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3" name="Google Shape;693;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6" name="Google Shape;696;g25e11802ac4_0_2536"/>
          <p:cNvSpPr txBox="1"/>
          <p:nvPr/>
        </p:nvSpPr>
        <p:spPr>
          <a:xfrm>
            <a:off x="228900" y="203300"/>
            <a:ext cx="8840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rgbClr val="000000"/>
                </a:solidFill>
                <a:latin typeface="Calibri"/>
                <a:ea typeface="Calibri"/>
                <a:cs typeface="Calibri"/>
                <a:sym typeface="Calibri"/>
              </a:rPr>
              <a:t>Directions:</a:t>
            </a:r>
            <a:r>
              <a:rPr b="1" i="0" lang="en-US" sz="2600" u="none" cap="none" strike="noStrike">
                <a:solidFill>
                  <a:srgbClr val="000000"/>
                </a:solidFill>
                <a:latin typeface="Calibri"/>
                <a:ea typeface="Calibri"/>
                <a:cs typeface="Calibri"/>
                <a:sym typeface="Calibri"/>
              </a:rPr>
              <a:t> </a:t>
            </a:r>
            <a:r>
              <a:rPr b="0" i="0" lang="en-US" sz="2600" u="none" cap="none" strike="noStrike">
                <a:solidFill>
                  <a:srgbClr val="000000"/>
                </a:solidFill>
                <a:latin typeface="Calibri"/>
                <a:ea typeface="Calibri"/>
                <a:cs typeface="Calibri"/>
                <a:sym typeface="Calibri"/>
              </a:rPr>
              <a:t>Choose the correct response for </a:t>
            </a:r>
            <a:r>
              <a:rPr b="0" i="1" lang="en-US" sz="2600" u="none" cap="none" strike="noStrike">
                <a:solidFill>
                  <a:srgbClr val="000000"/>
                </a:solidFill>
                <a:latin typeface="Calibri"/>
                <a:ea typeface="Calibri"/>
                <a:cs typeface="Calibri"/>
                <a:sym typeface="Calibri"/>
              </a:rPr>
              <a:t>“how does </a:t>
            </a:r>
            <a:r>
              <a:rPr i="1" lang="en-US" sz="2600">
                <a:latin typeface="Calibri"/>
                <a:ea typeface="Calibri"/>
                <a:cs typeface="Calibri"/>
                <a:sym typeface="Calibri"/>
              </a:rPr>
              <a:t>transform</a:t>
            </a:r>
            <a:r>
              <a:rPr b="0" i="1" lang="en-US" sz="2600" u="none" cap="none" strike="noStrike">
                <a:solidFill>
                  <a:srgbClr val="000000"/>
                </a:solidFill>
                <a:latin typeface="Calibri"/>
                <a:ea typeface="Calibri"/>
                <a:cs typeface="Calibri"/>
                <a:sym typeface="Calibri"/>
              </a:rPr>
              <a:t> boundary impact my life?” </a:t>
            </a:r>
            <a:r>
              <a:rPr b="0" i="0" lang="en-US" sz="2600" u="none" cap="none" strike="noStrike">
                <a:solidFill>
                  <a:srgbClr val="000000"/>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697" name="Google Shape;697;g25e11802ac4_0_2536"/>
          <p:cNvSpPr txBox="1"/>
          <p:nvPr/>
        </p:nvSpPr>
        <p:spPr>
          <a:xfrm>
            <a:off x="976407" y="54084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I might experience an earthquake caused by a transform boundary</a:t>
            </a:r>
            <a:r>
              <a:rPr b="0" i="0" lang="en-US" sz="2200" u="none" cap="none" strike="noStrike">
                <a:solidFill>
                  <a:srgbClr val="434343"/>
                </a:solidFill>
                <a:latin typeface="Helvetica Neue Light"/>
                <a:ea typeface="Helvetica Neue Light"/>
                <a:cs typeface="Helvetica Neue Light"/>
                <a:sym typeface="Helvetica Neue Light"/>
              </a:rPr>
              <a:t>.</a:t>
            </a:r>
            <a:endParaRPr b="0" i="0" sz="1200" u="none" cap="none" strike="noStrike">
              <a:solidFill>
                <a:srgbClr val="434343"/>
              </a:solidFill>
              <a:latin typeface="Arial"/>
              <a:ea typeface="Arial"/>
              <a:cs typeface="Arial"/>
              <a:sym typeface="Arial"/>
            </a:endParaRPr>
          </a:p>
        </p:txBody>
      </p:sp>
      <p:sp>
        <p:nvSpPr>
          <p:cNvPr id="698" name="Google Shape;698;g25e11802ac4_0_2536"/>
          <p:cNvSpPr txBox="1"/>
          <p:nvPr/>
        </p:nvSpPr>
        <p:spPr>
          <a:xfrm>
            <a:off x="976407" y="1579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I might experience a hurricane caused by a transform boundary</a:t>
            </a:r>
            <a:r>
              <a:rPr b="0" i="0" lang="en-US" sz="2200" u="none" cap="none" strike="noStrike">
                <a:solidFill>
                  <a:srgbClr val="43464D"/>
                </a:solidFill>
                <a:latin typeface="Helvetica Neue Light"/>
                <a:ea typeface="Helvetica Neue Light"/>
                <a:cs typeface="Helvetica Neue Light"/>
                <a:sym typeface="Helvetica Neue Light"/>
              </a:rPr>
              <a: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99" name="Google Shape;699;g25e11802ac4_0_2536"/>
          <p:cNvSpPr txBox="1"/>
          <p:nvPr/>
        </p:nvSpPr>
        <p:spPr>
          <a:xfrm>
            <a:off x="976400" y="4154951"/>
            <a:ext cx="79770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I might experience a thunderstorm caused by a transform boundary.</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00" name="Google Shape;700;g25e11802ac4_0_2536"/>
          <p:cNvSpPr txBox="1"/>
          <p:nvPr/>
        </p:nvSpPr>
        <p:spPr>
          <a:xfrm>
            <a:off x="380509" y="1456047"/>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A</a:t>
            </a:r>
            <a:endParaRPr b="0" i="0" sz="1600" u="none" cap="none" strike="noStrike">
              <a:solidFill>
                <a:srgbClr val="000000"/>
              </a:solidFill>
              <a:latin typeface="Arial"/>
              <a:ea typeface="Arial"/>
              <a:cs typeface="Arial"/>
              <a:sym typeface="Arial"/>
            </a:endParaRPr>
          </a:p>
        </p:txBody>
      </p:sp>
      <p:sp>
        <p:nvSpPr>
          <p:cNvPr id="701" name="Google Shape;701;g25e11802ac4_0_2536"/>
          <p:cNvSpPr txBox="1"/>
          <p:nvPr/>
        </p:nvSpPr>
        <p:spPr>
          <a:xfrm>
            <a:off x="380508" y="2734264"/>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B</a:t>
            </a:r>
            <a:endParaRPr b="0" i="0" sz="1600" u="none" cap="none" strike="noStrike">
              <a:solidFill>
                <a:srgbClr val="000000"/>
              </a:solidFill>
              <a:latin typeface="Arial"/>
              <a:ea typeface="Arial"/>
              <a:cs typeface="Arial"/>
              <a:sym typeface="Arial"/>
            </a:endParaRPr>
          </a:p>
        </p:txBody>
      </p:sp>
      <p:sp>
        <p:nvSpPr>
          <p:cNvPr id="702" name="Google Shape;702;g25e11802ac4_0_2536"/>
          <p:cNvSpPr txBox="1"/>
          <p:nvPr/>
        </p:nvSpPr>
        <p:spPr>
          <a:xfrm>
            <a:off x="393332" y="4031804"/>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C</a:t>
            </a:r>
            <a:endParaRPr b="0" i="0" sz="1600" u="none" cap="none" strike="noStrike">
              <a:solidFill>
                <a:srgbClr val="000000"/>
              </a:solidFill>
              <a:latin typeface="Arial"/>
              <a:ea typeface="Arial"/>
              <a:cs typeface="Arial"/>
              <a:sym typeface="Arial"/>
            </a:endParaRPr>
          </a:p>
        </p:txBody>
      </p:sp>
      <p:sp>
        <p:nvSpPr>
          <p:cNvPr id="703" name="Google Shape;703;g25e11802ac4_0_2536"/>
          <p:cNvSpPr txBox="1"/>
          <p:nvPr/>
        </p:nvSpPr>
        <p:spPr>
          <a:xfrm>
            <a:off x="393330" y="5285345"/>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D</a:t>
            </a:r>
            <a:endParaRPr b="0" i="0" sz="1600" u="none" cap="none" strike="noStrike">
              <a:solidFill>
                <a:srgbClr val="000000"/>
              </a:solidFill>
              <a:latin typeface="Arial"/>
              <a:ea typeface="Arial"/>
              <a:cs typeface="Arial"/>
              <a:sym typeface="Arial"/>
            </a:endParaRPr>
          </a:p>
        </p:txBody>
      </p:sp>
      <p:sp>
        <p:nvSpPr>
          <p:cNvPr id="704" name="Google Shape;704;g25e11802ac4_0_2536"/>
          <p:cNvSpPr txBox="1"/>
          <p:nvPr/>
        </p:nvSpPr>
        <p:spPr>
          <a:xfrm>
            <a:off x="976407" y="2867071"/>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I might experience a tornado caused by a transform boundary</a:t>
            </a:r>
            <a:r>
              <a:rPr b="0" i="0" lang="en-US" sz="2200" u="none" cap="none" strike="noStrike">
                <a:solidFill>
                  <a:srgbClr val="43464D"/>
                </a:solidFill>
                <a:latin typeface="Helvetica Neue Light"/>
                <a:ea typeface="Helvetica Neue Light"/>
                <a:cs typeface="Helvetica Neue Light"/>
                <a:sym typeface="Helvetica Neue Light"/>
              </a:rPr>
              <a:t>.</a:t>
            </a:r>
            <a:endParaRPr b="0" i="0" sz="2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2a63d4063bb_0_15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1" name="Google Shape;711;g2a63d4063bb_0_15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2" name="Google Shape;712;g2a63d4063bb_0_155"/>
          <p:cNvCxnSpPr>
            <a:stCxn id="713" idx="4"/>
            <a:endCxn id="71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4" name="Google Shape;714;g2a63d4063bb_0_15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5" name="Google Shape;715;g2a63d4063bb_0_15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3" name="Google Shape;713;g2a63d4063bb_0_15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16" name="Google Shape;716;g2a63d4063bb_0_155"/>
          <p:cNvSpPr txBox="1"/>
          <p:nvPr/>
        </p:nvSpPr>
        <p:spPr>
          <a:xfrm>
            <a:off x="228900" y="203300"/>
            <a:ext cx="8840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rgbClr val="000000"/>
                </a:solidFill>
                <a:latin typeface="Calibri"/>
                <a:ea typeface="Calibri"/>
                <a:cs typeface="Calibri"/>
                <a:sym typeface="Calibri"/>
              </a:rPr>
              <a:t>Directions:</a:t>
            </a:r>
            <a:r>
              <a:rPr b="1" i="0" lang="en-US" sz="2600" u="none" cap="none" strike="noStrike">
                <a:solidFill>
                  <a:srgbClr val="000000"/>
                </a:solidFill>
                <a:latin typeface="Calibri"/>
                <a:ea typeface="Calibri"/>
                <a:cs typeface="Calibri"/>
                <a:sym typeface="Calibri"/>
              </a:rPr>
              <a:t> </a:t>
            </a:r>
            <a:r>
              <a:rPr b="0" i="0" lang="en-US" sz="2600" u="none" cap="none" strike="noStrike">
                <a:solidFill>
                  <a:srgbClr val="000000"/>
                </a:solidFill>
                <a:latin typeface="Calibri"/>
                <a:ea typeface="Calibri"/>
                <a:cs typeface="Calibri"/>
                <a:sym typeface="Calibri"/>
              </a:rPr>
              <a:t>Choose the correct response for </a:t>
            </a:r>
            <a:r>
              <a:rPr b="0" i="1" lang="en-US" sz="2600" u="none" cap="none" strike="noStrike">
                <a:solidFill>
                  <a:srgbClr val="000000"/>
                </a:solidFill>
                <a:latin typeface="Calibri"/>
                <a:ea typeface="Calibri"/>
                <a:cs typeface="Calibri"/>
                <a:sym typeface="Calibri"/>
              </a:rPr>
              <a:t>“how does </a:t>
            </a:r>
            <a:r>
              <a:rPr i="1" lang="en-US" sz="2600">
                <a:latin typeface="Calibri"/>
                <a:ea typeface="Calibri"/>
                <a:cs typeface="Calibri"/>
                <a:sym typeface="Calibri"/>
              </a:rPr>
              <a:t>transform</a:t>
            </a:r>
            <a:r>
              <a:rPr b="0" i="1" lang="en-US" sz="2600" u="none" cap="none" strike="noStrike">
                <a:solidFill>
                  <a:srgbClr val="000000"/>
                </a:solidFill>
                <a:latin typeface="Calibri"/>
                <a:ea typeface="Calibri"/>
                <a:cs typeface="Calibri"/>
                <a:sym typeface="Calibri"/>
              </a:rPr>
              <a:t> boundary impact my life?” </a:t>
            </a:r>
            <a:r>
              <a:rPr b="0" i="0" lang="en-US" sz="2600" u="none" cap="none" strike="noStrike">
                <a:solidFill>
                  <a:srgbClr val="000000"/>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717" name="Google Shape;717;g2a63d4063bb_0_155"/>
          <p:cNvSpPr txBox="1"/>
          <p:nvPr/>
        </p:nvSpPr>
        <p:spPr>
          <a:xfrm>
            <a:off x="976407" y="54084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I might experience an earthquake caused by a transform boundary</a:t>
            </a:r>
            <a:r>
              <a:rPr b="0" i="0" lang="en-US" sz="2200" u="none" cap="none" strike="noStrike">
                <a:solidFill>
                  <a:srgbClr val="434343"/>
                </a:solidFill>
                <a:latin typeface="Helvetica Neue Light"/>
                <a:ea typeface="Helvetica Neue Light"/>
                <a:cs typeface="Helvetica Neue Light"/>
                <a:sym typeface="Helvetica Neue Light"/>
              </a:rPr>
              <a:t>.</a:t>
            </a:r>
            <a:endParaRPr b="0" i="0" sz="1200" u="none" cap="none" strike="noStrike">
              <a:solidFill>
                <a:srgbClr val="434343"/>
              </a:solidFill>
              <a:latin typeface="Arial"/>
              <a:ea typeface="Arial"/>
              <a:cs typeface="Arial"/>
              <a:sym typeface="Arial"/>
            </a:endParaRPr>
          </a:p>
        </p:txBody>
      </p:sp>
      <p:sp>
        <p:nvSpPr>
          <p:cNvPr id="718" name="Google Shape;718;g2a63d4063bb_0_155"/>
          <p:cNvSpPr txBox="1"/>
          <p:nvPr/>
        </p:nvSpPr>
        <p:spPr>
          <a:xfrm>
            <a:off x="976407" y="1579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I might experience a hurricane caused by a transform boundary</a:t>
            </a:r>
            <a:r>
              <a:rPr b="0" i="0" lang="en-US" sz="2200" u="none" cap="none" strike="noStrike">
                <a:solidFill>
                  <a:srgbClr val="43464D"/>
                </a:solidFill>
                <a:latin typeface="Helvetica Neue Light"/>
                <a:ea typeface="Helvetica Neue Light"/>
                <a:cs typeface="Helvetica Neue Light"/>
                <a:sym typeface="Helvetica Neue Light"/>
              </a:rPr>
              <a: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19" name="Google Shape;719;g2a63d4063bb_0_155"/>
          <p:cNvSpPr txBox="1"/>
          <p:nvPr/>
        </p:nvSpPr>
        <p:spPr>
          <a:xfrm>
            <a:off x="976400" y="4154951"/>
            <a:ext cx="79770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I might experience a thunderstorm caused by a transform boundary.</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20" name="Google Shape;720;g2a63d4063bb_0_155"/>
          <p:cNvSpPr txBox="1"/>
          <p:nvPr/>
        </p:nvSpPr>
        <p:spPr>
          <a:xfrm>
            <a:off x="380509" y="1456047"/>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A</a:t>
            </a:r>
            <a:endParaRPr b="0" i="0" sz="1600" u="none" cap="none" strike="noStrike">
              <a:solidFill>
                <a:srgbClr val="000000"/>
              </a:solidFill>
              <a:latin typeface="Arial"/>
              <a:ea typeface="Arial"/>
              <a:cs typeface="Arial"/>
              <a:sym typeface="Arial"/>
            </a:endParaRPr>
          </a:p>
        </p:txBody>
      </p:sp>
      <p:sp>
        <p:nvSpPr>
          <p:cNvPr id="721" name="Google Shape;721;g2a63d4063bb_0_155"/>
          <p:cNvSpPr txBox="1"/>
          <p:nvPr/>
        </p:nvSpPr>
        <p:spPr>
          <a:xfrm>
            <a:off x="380508" y="2734264"/>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B</a:t>
            </a:r>
            <a:endParaRPr b="0" i="0" sz="1600" u="none" cap="none" strike="noStrike">
              <a:solidFill>
                <a:srgbClr val="000000"/>
              </a:solidFill>
              <a:latin typeface="Arial"/>
              <a:ea typeface="Arial"/>
              <a:cs typeface="Arial"/>
              <a:sym typeface="Arial"/>
            </a:endParaRPr>
          </a:p>
        </p:txBody>
      </p:sp>
      <p:sp>
        <p:nvSpPr>
          <p:cNvPr id="722" name="Google Shape;722;g2a63d4063bb_0_155"/>
          <p:cNvSpPr txBox="1"/>
          <p:nvPr/>
        </p:nvSpPr>
        <p:spPr>
          <a:xfrm>
            <a:off x="393332" y="4031804"/>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C</a:t>
            </a:r>
            <a:endParaRPr b="0" i="0" sz="1600" u="none" cap="none" strike="noStrike">
              <a:solidFill>
                <a:srgbClr val="000000"/>
              </a:solidFill>
              <a:latin typeface="Arial"/>
              <a:ea typeface="Arial"/>
              <a:cs typeface="Arial"/>
              <a:sym typeface="Arial"/>
            </a:endParaRPr>
          </a:p>
        </p:txBody>
      </p:sp>
      <p:sp>
        <p:nvSpPr>
          <p:cNvPr id="723" name="Google Shape;723;g2a63d4063bb_0_155"/>
          <p:cNvSpPr txBox="1"/>
          <p:nvPr/>
        </p:nvSpPr>
        <p:spPr>
          <a:xfrm>
            <a:off x="393330" y="5285345"/>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D</a:t>
            </a:r>
            <a:endParaRPr b="0" i="0" sz="1600" u="none" cap="none" strike="noStrike">
              <a:solidFill>
                <a:srgbClr val="000000"/>
              </a:solidFill>
              <a:latin typeface="Arial"/>
              <a:ea typeface="Arial"/>
              <a:cs typeface="Arial"/>
              <a:sym typeface="Arial"/>
            </a:endParaRPr>
          </a:p>
        </p:txBody>
      </p:sp>
      <p:sp>
        <p:nvSpPr>
          <p:cNvPr id="724" name="Google Shape;724;g2a63d4063bb_0_155"/>
          <p:cNvSpPr txBox="1"/>
          <p:nvPr/>
        </p:nvSpPr>
        <p:spPr>
          <a:xfrm>
            <a:off x="976407" y="2867071"/>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I might experience a tornado caused by a transform boundary</a:t>
            </a:r>
            <a:r>
              <a:rPr b="0" i="0" lang="en-US" sz="2200" u="none" cap="none" strike="noStrike">
                <a:solidFill>
                  <a:srgbClr val="43464D"/>
                </a:solidFill>
                <a:latin typeface="Helvetica Neue Light"/>
                <a:ea typeface="Helvetica Neue Light"/>
                <a:cs typeface="Helvetica Neue Light"/>
                <a:sym typeface="Helvetica Neue Light"/>
              </a:rPr>
              <a: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25" name="Google Shape;725;g2a63d4063bb_0_155"/>
          <p:cNvSpPr/>
          <p:nvPr/>
        </p:nvSpPr>
        <p:spPr>
          <a:xfrm>
            <a:off x="393325" y="5285350"/>
            <a:ext cx="82170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2" name="Google Shape;732;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3" name="Google Shape;733;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4" name="Google Shape;734;g25e11802ac4_0_2649"/>
          <p:cNvCxnSpPr>
            <a:stCxn id="735" idx="4"/>
            <a:endCxn id="73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6" name="Google Shape;736;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7" name="Google Shape;737;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5" name="Google Shape;735;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8" name="Google Shape;738;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39" name="Google Shape;739;g25e11802ac4_0_2649"/>
          <p:cNvCxnSpPr>
            <a:stCxn id="740" idx="4"/>
            <a:endCxn id="73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41" name="Google Shape;741;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42" name="Google Shape;742;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40" name="Google Shape;740;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3" name="Google Shape;743;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44" name="Google Shape;744;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45" name="Google Shape;745;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46" name="Google Shape;746;g25e11802ac4_0_2649"/>
          <p:cNvSpPr txBox="1"/>
          <p:nvPr/>
        </p:nvSpPr>
        <p:spPr>
          <a:xfrm>
            <a:off x="4571975" y="4763300"/>
            <a:ext cx="4040400" cy="861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I might experience an earthquake caused by a transform boundary</a:t>
            </a:r>
            <a:r>
              <a:rPr b="0" i="0" lang="en-US" sz="2200" u="none" cap="none" strike="noStrike">
                <a:solidFill>
                  <a:schemeClr val="dk1"/>
                </a:solidFill>
                <a:latin typeface="Calibri"/>
                <a:ea typeface="Calibri"/>
                <a:cs typeface="Calibri"/>
                <a:sym typeface="Calibri"/>
              </a:rPr>
              <a:t>.  </a:t>
            </a:r>
            <a:endParaRPr b="0" i="0" sz="2200" u="none" cap="none" strike="noStrike">
              <a:solidFill>
                <a:schemeClr val="dk1"/>
              </a:solidFill>
              <a:latin typeface="Calibri"/>
              <a:ea typeface="Calibri"/>
              <a:cs typeface="Calibri"/>
              <a:sym typeface="Calibri"/>
            </a:endParaRPr>
          </a:p>
        </p:txBody>
      </p:sp>
      <p:sp>
        <p:nvSpPr>
          <p:cNvPr id="747" name="Google Shape;747;g25e11802ac4_0_2649"/>
          <p:cNvSpPr txBox="1"/>
          <p:nvPr/>
        </p:nvSpPr>
        <p:spPr>
          <a:xfrm>
            <a:off x="569525" y="4918300"/>
            <a:ext cx="3943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A</a:t>
            </a:r>
            <a:r>
              <a:rPr lang="en-US" sz="2400">
                <a:solidFill>
                  <a:schemeClr val="dk1"/>
                </a:solidFill>
                <a:latin typeface="Calibri"/>
                <a:ea typeface="Calibri"/>
                <a:cs typeface="Calibri"/>
                <a:sym typeface="Calibri"/>
              </a:rPr>
              <a:t>n earthquake</a:t>
            </a:r>
            <a:endParaRPr b="0" i="0" sz="2400" u="none" cap="none" strike="noStrike">
              <a:solidFill>
                <a:srgbClr val="000000"/>
              </a:solidFill>
              <a:latin typeface="Arial"/>
              <a:ea typeface="Arial"/>
              <a:cs typeface="Arial"/>
              <a:sym typeface="Arial"/>
            </a:endParaRPr>
          </a:p>
        </p:txBody>
      </p:sp>
      <p:sp>
        <p:nvSpPr>
          <p:cNvPr id="748" name="Google Shape;748;g25e11802ac4_0_2649"/>
          <p:cNvSpPr txBox="1"/>
          <p:nvPr/>
        </p:nvSpPr>
        <p:spPr>
          <a:xfrm>
            <a:off x="569525" y="1625113"/>
            <a:ext cx="3943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Forms when two tectonic plates move </a:t>
            </a:r>
            <a:r>
              <a:rPr lang="en-US" sz="2400">
                <a:solidFill>
                  <a:schemeClr val="dk1"/>
                </a:solidFill>
                <a:latin typeface="Calibri"/>
                <a:ea typeface="Calibri"/>
                <a:cs typeface="Calibri"/>
                <a:sym typeface="Calibri"/>
              </a:rPr>
              <a:t>along or past each other</a:t>
            </a:r>
            <a:endParaRPr b="0" i="0" sz="2400" u="none" cap="none" strike="noStrike">
              <a:solidFill>
                <a:srgbClr val="000000"/>
              </a:solidFill>
              <a:latin typeface="Arial"/>
              <a:ea typeface="Arial"/>
              <a:cs typeface="Arial"/>
              <a:sym typeface="Arial"/>
            </a:endParaRPr>
          </a:p>
        </p:txBody>
      </p:sp>
      <p:sp>
        <p:nvSpPr>
          <p:cNvPr id="749" name="Google Shape;749;g25e11802ac4_0_2649"/>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Transform</a:t>
            </a:r>
            <a:r>
              <a:rPr b="1" i="0" lang="en-US" sz="2900" u="none" cap="none" strike="noStrike">
                <a:solidFill>
                  <a:srgbClr val="000000"/>
                </a:solidFill>
                <a:latin typeface="Poppins"/>
                <a:ea typeface="Poppins"/>
                <a:cs typeface="Poppins"/>
                <a:sym typeface="Poppins"/>
              </a:rPr>
              <a:t> Boundary</a:t>
            </a:r>
            <a:endParaRPr b="0" i="0" sz="700" u="none" cap="none" strike="noStrike">
              <a:solidFill>
                <a:srgbClr val="000000"/>
              </a:solidFill>
              <a:latin typeface="Arial"/>
              <a:ea typeface="Arial"/>
              <a:cs typeface="Arial"/>
              <a:sym typeface="Arial"/>
            </a:endParaRPr>
          </a:p>
        </p:txBody>
      </p:sp>
      <p:sp>
        <p:nvSpPr>
          <p:cNvPr id="750" name="Google Shape;750;g25e11802ac4_0_2649"/>
          <p:cNvSpPr txBox="1"/>
          <p:nvPr/>
        </p:nvSpPr>
        <p:spPr>
          <a:xfrm>
            <a:off x="4182625" y="5889250"/>
            <a:ext cx="4504200" cy="615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transform</a:t>
            </a:r>
            <a:r>
              <a:rPr b="0" i="0" lang="en-US" sz="1700" u="none" cap="none" strike="noStrike">
                <a:solidFill>
                  <a:srgbClr val="000000"/>
                </a:solidFill>
                <a:latin typeface="Helvetica Neue Light"/>
                <a:ea typeface="Helvetica Neue Light"/>
                <a:cs typeface="Helvetica Neue Light"/>
                <a:sym typeface="Helvetica Neue Light"/>
              </a:rPr>
              <a:t> boundary</a:t>
            </a:r>
            <a:endParaRPr sz="17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751" name="Google Shape;751;g25e11802ac4_0_2649"/>
          <p:cNvPicPr preferRelativeResize="0"/>
          <p:nvPr/>
        </p:nvPicPr>
        <p:blipFill rotWithShape="1">
          <a:blip r:embed="rId3">
            <a:alphaModFix/>
          </a:blip>
          <a:srcRect b="0" l="0" r="0" t="0"/>
          <a:stretch/>
        </p:blipFill>
        <p:spPr>
          <a:xfrm>
            <a:off x="5933076" y="1181576"/>
            <a:ext cx="2594201" cy="16636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58" name="Google Shape;758;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descr="Rewind" id="764" name="Google Shape;764;g29a0e60ffa9_0_363"/>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g29a0e60ffa9_0_363"/>
          <p:cNvSpPr txBox="1"/>
          <p:nvPr>
            <p:ph idx="1" type="subTitle"/>
          </p:nvPr>
        </p:nvSpPr>
        <p:spPr>
          <a:xfrm>
            <a:off x="771749" y="792605"/>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Transform Boundary</a:t>
            </a:r>
            <a:r>
              <a:rPr b="1" lang="en-US" sz="3000">
                <a:solidFill>
                  <a:schemeClr val="dk1"/>
                </a:solidFill>
              </a:rPr>
              <a:t>: </a:t>
            </a:r>
            <a:r>
              <a:rPr lang="en-US" sz="3000">
                <a:solidFill>
                  <a:schemeClr val="dk1"/>
                </a:solidFill>
              </a:rPr>
              <a:t>form when two tectonic plates move along or past each other</a:t>
            </a:r>
            <a:endParaRPr sz="3000"/>
          </a:p>
        </p:txBody>
      </p:sp>
      <p:pic>
        <p:nvPicPr>
          <p:cNvPr id="766" name="Google Shape;766;g29a0e60ffa9_0_363"/>
          <p:cNvPicPr preferRelativeResize="0"/>
          <p:nvPr/>
        </p:nvPicPr>
        <p:blipFill rotWithShape="1">
          <a:blip r:embed="rId4">
            <a:alphaModFix/>
          </a:blip>
          <a:srcRect b="0" l="0" r="0" t="0"/>
          <a:stretch/>
        </p:blipFill>
        <p:spPr>
          <a:xfrm>
            <a:off x="996688" y="2209663"/>
            <a:ext cx="7150625" cy="38557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descr="Lightbulb and gear" id="772" name="Google Shape;772;g29a0e60ffa9_0_1"/>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g29a0e60ffa9_0_1"/>
          <p:cNvSpPr txBox="1"/>
          <p:nvPr/>
        </p:nvSpPr>
        <p:spPr>
          <a:xfrm>
            <a:off x="722555"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happens when tectonic plates shift?</a:t>
            </a:r>
            <a:endParaRPr b="0" i="0" sz="1400" u="none" cap="none" strike="noStrike">
              <a:solidFill>
                <a:srgbClr val="000000"/>
              </a:solidFill>
              <a:latin typeface="Arial"/>
              <a:ea typeface="Arial"/>
              <a:cs typeface="Arial"/>
              <a:sym typeface="Arial"/>
            </a:endParaRPr>
          </a:p>
        </p:txBody>
      </p:sp>
      <p:pic>
        <p:nvPicPr>
          <p:cNvPr id="774" name="Google Shape;774;g29a0e60ffa9_0_1"/>
          <p:cNvPicPr preferRelativeResize="0"/>
          <p:nvPr/>
        </p:nvPicPr>
        <p:blipFill rotWithShape="1">
          <a:blip r:embed="rId4">
            <a:alphaModFix/>
          </a:blip>
          <a:srcRect b="0" l="0" r="0" t="0"/>
          <a:stretch/>
        </p:blipFill>
        <p:spPr>
          <a:xfrm>
            <a:off x="576900" y="1620075"/>
            <a:ext cx="7990201" cy="47611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9a0e60ffa9_0_371"/>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781" name="Google Shape;781;g29a0e60ffa9_0_371"/>
          <p:cNvSpPr txBox="1"/>
          <p:nvPr/>
        </p:nvSpPr>
        <p:spPr>
          <a:xfrm>
            <a:off x="1878725" y="934025"/>
            <a:ext cx="5947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hlink"/>
                </a:solidFill>
                <a:latin typeface="Calibri"/>
                <a:ea typeface="Calibri"/>
                <a:cs typeface="Calibri"/>
                <a:sym typeface="Calibri"/>
                <a:hlinkClick r:id="rId3"/>
              </a:rPr>
              <a:t>The Lawrence Hall of Science</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4"/>
              </a:rPr>
              <a:t>Transform</a:t>
            </a:r>
            <a:r>
              <a:rPr b="0" i="0" lang="en-US" sz="3600" u="sng" cap="none" strike="noStrike">
                <a:solidFill>
                  <a:schemeClr val="hlink"/>
                </a:solidFill>
                <a:latin typeface="Calibri"/>
                <a:ea typeface="Calibri"/>
                <a:cs typeface="Calibri"/>
                <a:sym typeface="Calibri"/>
                <a:hlinkClick r:id="rId5"/>
              </a:rPr>
              <a:t> Boundary</a:t>
            </a:r>
            <a:endParaRPr b="0" i="0" sz="3600" u="none" cap="none" strike="noStrike">
              <a:solidFill>
                <a:srgbClr val="000000"/>
              </a:solidFill>
              <a:latin typeface="Calibri"/>
              <a:ea typeface="Calibri"/>
              <a:cs typeface="Calibri"/>
              <a:sym typeface="Calibri"/>
            </a:endParaRPr>
          </a:p>
        </p:txBody>
      </p:sp>
      <p:pic>
        <p:nvPicPr>
          <p:cNvPr descr="Cursor" id="782" name="Google Shape;782;g29a0e60ffa9_0_371"/>
          <p:cNvPicPr preferRelativeResize="0"/>
          <p:nvPr/>
        </p:nvPicPr>
        <p:blipFill rotWithShape="1">
          <a:blip r:embed="rId6">
            <a:alphaModFix/>
          </a:blip>
          <a:srcRect b="0" l="0" r="0" t="0"/>
          <a:stretch/>
        </p:blipFill>
        <p:spPr>
          <a:xfrm rot="5400000">
            <a:off x="1584719" y="1517151"/>
            <a:ext cx="914400" cy="914400"/>
          </a:xfrm>
          <a:prstGeom prst="rect">
            <a:avLst/>
          </a:prstGeom>
          <a:noFill/>
          <a:ln>
            <a:noFill/>
          </a:ln>
        </p:spPr>
      </p:pic>
      <p:sp>
        <p:nvSpPr>
          <p:cNvPr id="783" name="Google Shape;783;g29a0e60ffa9_0_371"/>
          <p:cNvSpPr txBox="1"/>
          <p:nvPr/>
        </p:nvSpPr>
        <p:spPr>
          <a:xfrm>
            <a:off x="411982" y="2230734"/>
            <a:ext cx="25524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 simulation to deepen your understanding of </a:t>
            </a:r>
            <a:r>
              <a:rPr i="1" lang="en-US" sz="1800">
                <a:solidFill>
                  <a:schemeClr val="dk1"/>
                </a:solidFill>
                <a:latin typeface="Calibri"/>
                <a:ea typeface="Calibri"/>
                <a:cs typeface="Calibri"/>
                <a:sym typeface="Calibri"/>
              </a:rPr>
              <a:t>transform</a:t>
            </a:r>
            <a:r>
              <a:rPr b="0" i="1" lang="en-US" sz="1800" u="none" cap="none" strike="noStrike">
                <a:solidFill>
                  <a:schemeClr val="dk1"/>
                </a:solidFill>
                <a:latin typeface="Calibri"/>
                <a:ea typeface="Calibri"/>
                <a:cs typeface="Calibri"/>
                <a:sym typeface="Calibri"/>
              </a:rPr>
              <a:t> boundaries.</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Have students select</a:t>
            </a:r>
            <a:r>
              <a:rPr i="1" lang="en-US" sz="1800">
                <a:solidFill>
                  <a:schemeClr val="dk1"/>
                </a:solidFill>
                <a:latin typeface="Calibri"/>
                <a:ea typeface="Calibri"/>
                <a:cs typeface="Calibri"/>
                <a:sym typeface="Calibri"/>
              </a:rPr>
              <a:t> transform boundary</a:t>
            </a:r>
            <a:r>
              <a:rPr b="0" i="1" lang="en-US" sz="1800" u="none" cap="none" strike="noStrike">
                <a:solidFill>
                  <a:schemeClr val="dk1"/>
                </a:solidFill>
                <a:latin typeface="Calibri"/>
                <a:ea typeface="Calibri"/>
                <a:cs typeface="Calibri"/>
                <a:sym typeface="Calibri"/>
              </a:rPr>
              <a:t> from the options and see what happens as time passes.</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Make notes of observations and wonderings as you change values of time</a:t>
            </a:r>
            <a:endParaRPr b="0" i="1" sz="1800" u="none" cap="none" strike="noStrike">
              <a:solidFill>
                <a:schemeClr val="dk1"/>
              </a:solidFill>
              <a:latin typeface="Calibri"/>
              <a:ea typeface="Calibri"/>
              <a:cs typeface="Calibri"/>
              <a:sym typeface="Calibri"/>
            </a:endParaRPr>
          </a:p>
        </p:txBody>
      </p:sp>
      <p:sp>
        <p:nvSpPr>
          <p:cNvPr descr="Laptop" id="784" name="Google Shape;784;g29a0e60ffa9_0_371"/>
          <p:cNvSpPr/>
          <p:nvPr/>
        </p:nvSpPr>
        <p:spPr>
          <a:xfrm>
            <a:off x="44367" y="0"/>
            <a:ext cx="735300" cy="7353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5" name="Google Shape;785;g29a0e60ffa9_0_371"/>
          <p:cNvPicPr preferRelativeResize="0"/>
          <p:nvPr/>
        </p:nvPicPr>
        <p:blipFill>
          <a:blip r:embed="rId8">
            <a:alphaModFix/>
          </a:blip>
          <a:stretch>
            <a:fillRect/>
          </a:stretch>
        </p:blipFill>
        <p:spPr>
          <a:xfrm>
            <a:off x="3116782" y="2287025"/>
            <a:ext cx="5526103" cy="4418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2936c336ece_0_655"/>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Mantle</a:t>
            </a:r>
            <a:r>
              <a:rPr b="1" lang="en-US">
                <a:solidFill>
                  <a:schemeClr val="dk1"/>
                </a:solidFill>
              </a:rPr>
              <a:t>: </a:t>
            </a:r>
            <a:r>
              <a:rPr lang="en-US">
                <a:solidFill>
                  <a:schemeClr val="dk1"/>
                </a:solidFill>
              </a:rPr>
              <a:t>the layer of rock between the crust and the outer core</a:t>
            </a:r>
            <a:endParaRPr/>
          </a:p>
        </p:txBody>
      </p:sp>
      <p:sp>
        <p:nvSpPr>
          <p:cNvPr descr="Rewind" id="156" name="Google Shape;156;g2936c336ece_0_65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 name="Google Shape;157;g2936c336ece_0_655"/>
          <p:cNvPicPr preferRelativeResize="0"/>
          <p:nvPr/>
        </p:nvPicPr>
        <p:blipFill rotWithShape="1">
          <a:blip r:embed="rId4">
            <a:alphaModFix/>
          </a:blip>
          <a:srcRect b="0" l="0" r="0" t="0"/>
          <a:stretch/>
        </p:blipFill>
        <p:spPr>
          <a:xfrm>
            <a:off x="2600788" y="2628025"/>
            <a:ext cx="3942425" cy="39424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id="791" name="Google Shape;791;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descr="IEP Translation – Communication from OSEP regarding the ..." id="796" name="Google Shape;796;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797" name="Google Shape;797;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798" name="Google Shape;798;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799" name="Google Shape;799;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00" name="Google Shape;800;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9c31cddc2b_0_1"/>
          <p:cNvSpPr txBox="1"/>
          <p:nvPr>
            <p:ph idx="1" type="subTitle"/>
          </p:nvPr>
        </p:nvSpPr>
        <p:spPr>
          <a:xfrm>
            <a:off x="771749" y="77576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Outer Core</a:t>
            </a:r>
            <a:r>
              <a:rPr b="1" lang="en-US">
                <a:solidFill>
                  <a:schemeClr val="dk1"/>
                </a:solidFill>
              </a:rPr>
              <a:t>: </a:t>
            </a:r>
            <a:r>
              <a:rPr lang="en-US">
                <a:solidFill>
                  <a:schemeClr val="dk1"/>
                </a:solidFill>
              </a:rPr>
              <a:t>the third layer of the Earth made of liquid iron and nickel</a:t>
            </a:r>
            <a:r>
              <a:rPr b="1" lang="en-US">
                <a:solidFill>
                  <a:schemeClr val="dk1"/>
                </a:solidFill>
              </a:rPr>
              <a:t> </a:t>
            </a:r>
            <a:endParaRPr/>
          </a:p>
        </p:txBody>
      </p:sp>
      <p:sp>
        <p:nvSpPr>
          <p:cNvPr descr="Rewind" id="164" name="Google Shape;164;g29c31cddc2b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 name="Google Shape;165;g29c31cddc2b_0_1"/>
          <p:cNvPicPr preferRelativeResize="0"/>
          <p:nvPr/>
        </p:nvPicPr>
        <p:blipFill rotWithShape="1">
          <a:blip r:embed="rId4">
            <a:alphaModFix/>
          </a:blip>
          <a:srcRect b="0" l="0" r="0" t="0"/>
          <a:stretch/>
        </p:blipFill>
        <p:spPr>
          <a:xfrm>
            <a:off x="2465613" y="2456750"/>
            <a:ext cx="4212774" cy="42127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9c31cddc2b_0_8"/>
          <p:cNvSpPr txBox="1"/>
          <p:nvPr>
            <p:ph idx="1" type="subTitle"/>
          </p:nvPr>
        </p:nvSpPr>
        <p:spPr>
          <a:xfrm>
            <a:off x="771749" y="84959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Inner Core</a:t>
            </a:r>
            <a:r>
              <a:rPr b="1" lang="en-US">
                <a:solidFill>
                  <a:schemeClr val="dk1"/>
                </a:solidFill>
              </a:rPr>
              <a:t>: </a:t>
            </a:r>
            <a:r>
              <a:rPr lang="en-US">
                <a:solidFill>
                  <a:schemeClr val="dk1"/>
                </a:solidFill>
              </a:rPr>
              <a:t>the innermost layer of the Earth</a:t>
            </a:r>
            <a:endParaRPr/>
          </a:p>
        </p:txBody>
      </p:sp>
      <p:sp>
        <p:nvSpPr>
          <p:cNvPr descr="Rewind" id="172" name="Google Shape;172;g29c31cddc2b_0_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 name="Google Shape;173;g29c31cddc2b_0_8"/>
          <p:cNvPicPr preferRelativeResize="0"/>
          <p:nvPr/>
        </p:nvPicPr>
        <p:blipFill rotWithShape="1">
          <a:blip r:embed="rId4">
            <a:alphaModFix/>
          </a:blip>
          <a:srcRect b="0" l="0" r="0" t="0"/>
          <a:stretch/>
        </p:blipFill>
        <p:spPr>
          <a:xfrm>
            <a:off x="2420550" y="2078275"/>
            <a:ext cx="4302900" cy="4302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a61a022504_0_29"/>
          <p:cNvSpPr txBox="1"/>
          <p:nvPr>
            <p:ph idx="1" type="subTitle"/>
          </p:nvPr>
        </p:nvSpPr>
        <p:spPr>
          <a:xfrm>
            <a:off x="771750" y="849602"/>
            <a:ext cx="7600500" cy="13833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Tectonic Plates</a:t>
            </a:r>
            <a:r>
              <a:rPr b="1" lang="en-US">
                <a:solidFill>
                  <a:schemeClr val="dk1"/>
                </a:solidFill>
              </a:rPr>
              <a:t>: </a:t>
            </a:r>
            <a:r>
              <a:rPr lang="en-US">
                <a:solidFill>
                  <a:schemeClr val="dk1"/>
                </a:solidFill>
              </a:rPr>
              <a:t>huge pieces of the Earth’s surface that fit together like a puzzle and move very slowly over time</a:t>
            </a:r>
            <a:endParaRPr/>
          </a:p>
        </p:txBody>
      </p:sp>
      <p:sp>
        <p:nvSpPr>
          <p:cNvPr descr="Rewind" id="180" name="Google Shape;180;g2a61a022504_0_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 name="Google Shape;181;g2a61a022504_0_29"/>
          <p:cNvPicPr preferRelativeResize="0"/>
          <p:nvPr/>
        </p:nvPicPr>
        <p:blipFill rotWithShape="1">
          <a:blip r:embed="rId4">
            <a:alphaModFix/>
          </a:blip>
          <a:srcRect b="0" l="0" r="0" t="0"/>
          <a:stretch/>
        </p:blipFill>
        <p:spPr>
          <a:xfrm>
            <a:off x="911550" y="2271250"/>
            <a:ext cx="7320899" cy="4362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