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7"/>
  </p:notesMasterIdLst>
  <p:sldIdLst>
    <p:sldId id="256" r:id="rId2"/>
    <p:sldId id="335" r:id="rId3"/>
    <p:sldId id="427" r:id="rId4"/>
    <p:sldId id="414" r:id="rId5"/>
    <p:sldId id="337" r:id="rId6"/>
    <p:sldId id="419" r:id="rId7"/>
    <p:sldId id="340" r:id="rId8"/>
    <p:sldId id="390" r:id="rId9"/>
    <p:sldId id="423" r:id="rId10"/>
    <p:sldId id="424" r:id="rId11"/>
    <p:sldId id="271" r:id="rId12"/>
    <p:sldId id="421" r:id="rId13"/>
    <p:sldId id="422" r:id="rId14"/>
    <p:sldId id="341" r:id="rId15"/>
    <p:sldId id="343" r:id="rId16"/>
    <p:sldId id="391" r:id="rId17"/>
    <p:sldId id="415" r:id="rId18"/>
    <p:sldId id="416" r:id="rId19"/>
    <p:sldId id="398" r:id="rId20"/>
    <p:sldId id="425" r:id="rId21"/>
    <p:sldId id="426" r:id="rId22"/>
    <p:sldId id="344" r:id="rId23"/>
    <p:sldId id="345" r:id="rId24"/>
    <p:sldId id="346" r:id="rId25"/>
    <p:sldId id="347" r:id="rId26"/>
    <p:sldId id="348" r:id="rId27"/>
    <p:sldId id="311" r:id="rId28"/>
    <p:sldId id="396" r:id="rId29"/>
    <p:sldId id="394" r:id="rId30"/>
    <p:sldId id="441" r:id="rId31"/>
    <p:sldId id="351" r:id="rId32"/>
    <p:sldId id="442" r:id="rId33"/>
    <p:sldId id="444" r:id="rId34"/>
    <p:sldId id="439" r:id="rId35"/>
    <p:sldId id="440" r:id="rId36"/>
    <p:sldId id="438" r:id="rId37"/>
    <p:sldId id="353" r:id="rId38"/>
    <p:sldId id="354" r:id="rId39"/>
    <p:sldId id="355" r:id="rId40"/>
    <p:sldId id="372" r:id="rId41"/>
    <p:sldId id="373" r:id="rId42"/>
    <p:sldId id="374" r:id="rId43"/>
    <p:sldId id="357" r:id="rId44"/>
    <p:sldId id="358" r:id="rId45"/>
    <p:sldId id="402" r:id="rId46"/>
    <p:sldId id="445" r:id="rId47"/>
    <p:sldId id="375" r:id="rId48"/>
    <p:sldId id="376" r:id="rId49"/>
    <p:sldId id="431" r:id="rId50"/>
    <p:sldId id="389" r:id="rId51"/>
    <p:sldId id="430" r:id="rId52"/>
    <p:sldId id="380" r:id="rId53"/>
    <p:sldId id="432" r:id="rId54"/>
    <p:sldId id="433" r:id="rId55"/>
    <p:sldId id="383" r:id="rId56"/>
    <p:sldId id="434" r:id="rId57"/>
    <p:sldId id="435" r:id="rId58"/>
    <p:sldId id="386" r:id="rId59"/>
    <p:sldId id="436" r:id="rId60"/>
    <p:sldId id="437" r:id="rId61"/>
    <p:sldId id="365" r:id="rId62"/>
    <p:sldId id="429" r:id="rId63"/>
    <p:sldId id="428" r:id="rId64"/>
    <p:sldId id="369" r:id="rId65"/>
    <p:sldId id="370" r:id="rId6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21" roundtripDataSignature="AMtx7mhlOstCDrvRAJF6XrOd+4hb6V9fl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6"/>
    <p:restoredTop sz="73538"/>
  </p:normalViewPr>
  <p:slideViewPr>
    <p:cSldViewPr snapToGrid="0">
      <p:cViewPr varScale="1">
        <p:scale>
          <a:sx n="83" d="100"/>
          <a:sy n="83" d="100"/>
        </p:scale>
        <p:origin x="2480"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123"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121"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124"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12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u="none" kern="1200" dirty="0">
                <a:solidFill>
                  <a:schemeClr val="tx1"/>
                </a:solidFill>
                <a:latin typeface="Calibri" panose="020F0502020204030204" pitchFamily="34" charset="0"/>
                <a:ea typeface="+mj-ea"/>
                <a:cs typeface="Calibri" panose="020F0502020204030204" pitchFamily="34" charset="0"/>
              </a:rPr>
              <a:t>The</a:t>
            </a:r>
            <a:r>
              <a:rPr lang="en-US" sz="1200" b="1" u="sng" kern="1200" dirty="0">
                <a:solidFill>
                  <a:schemeClr val="tx1"/>
                </a:solidFill>
                <a:latin typeface="Calibri" panose="020F0502020204030204" pitchFamily="34" charset="0"/>
                <a:ea typeface="+mj-ea"/>
                <a:cs typeface="Calibri" panose="020F0502020204030204" pitchFamily="34" charset="0"/>
              </a:rPr>
              <a:t> Visible Light Spectrum </a:t>
            </a:r>
            <a:r>
              <a:rPr lang="en-US" sz="1200" b="0" i="0" u="none" kern="1200" dirty="0">
                <a:solidFill>
                  <a:schemeClr val="tx1"/>
                </a:solidFill>
                <a:latin typeface="Calibri" panose="020F0502020204030204" pitchFamily="34" charset="0"/>
                <a:ea typeface="+mj-ea"/>
                <a:cs typeface="Calibri" panose="020F0502020204030204" pitchFamily="34" charset="0"/>
              </a:rPr>
              <a:t>is the </a:t>
            </a:r>
            <a:r>
              <a:rPr lang="en-US" sz="1200" b="0" i="0" dirty="0">
                <a:solidFill>
                  <a:srgbClr val="374151"/>
                </a:solidFill>
                <a:effectLst/>
                <a:latin typeface="Calibri" panose="020F0502020204030204" pitchFamily="34" charset="0"/>
                <a:cs typeface="Calibri" panose="020F0502020204030204" pitchFamily="34" charset="0"/>
              </a:rPr>
              <a:t>range of all wavelengths that create colors that we can see with our eyes. </a:t>
            </a:r>
            <a:endParaRPr dirty="0"/>
          </a:p>
        </p:txBody>
      </p:sp>
      <p:sp>
        <p:nvSpPr>
          <p:cNvPr id="872" name="Google Shape;872;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Refraction</a:t>
            </a:r>
            <a:r>
              <a:rPr lang="en-US" dirty="0"/>
              <a:t> is the bending of light waves when the wave moves from one medium to another. </a:t>
            </a:r>
            <a:endParaRPr b="0" dirty="0"/>
          </a:p>
          <a:p>
            <a:pPr marL="0" lvl="0" indent="0" algn="l" rtl="0">
              <a:lnSpc>
                <a:spcPct val="100000"/>
              </a:lnSpc>
              <a:spcBef>
                <a:spcPts val="0"/>
              </a:spcBef>
              <a:spcAft>
                <a:spcPts val="0"/>
              </a:spcAft>
              <a:buSzPts val="1400"/>
              <a:buNone/>
            </a:pPr>
            <a:endParaRPr dirty="0"/>
          </a:p>
        </p:txBody>
      </p:sp>
      <p:sp>
        <p:nvSpPr>
          <p:cNvPr id="232" name="Google Shape;232;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u="sng" dirty="0"/>
              <a:t>Reflection</a:t>
            </a:r>
            <a:r>
              <a:rPr lang="en-US" b="1" u="none" dirty="0"/>
              <a:t> </a:t>
            </a:r>
            <a:r>
              <a:rPr lang="en-US" b="0" u="none" dirty="0"/>
              <a:t>is</a:t>
            </a:r>
            <a:r>
              <a:rPr lang="en-US" b="1" u="none" dirty="0"/>
              <a:t> </a:t>
            </a:r>
            <a:r>
              <a:rPr lang="en-US" b="0" i="0" dirty="0">
                <a:solidFill>
                  <a:srgbClr val="374151"/>
                </a:solidFill>
                <a:effectLst/>
                <a:latin typeface="Calibri" panose="020F0502020204030204" pitchFamily="34" charset="0"/>
                <a:cs typeface="Calibri" panose="020F0502020204030204" pitchFamily="34" charset="0"/>
              </a:rPr>
              <a:t>when light bounces back after hitting a surface.</a:t>
            </a:r>
            <a:endParaRPr dirty="0"/>
          </a:p>
        </p:txBody>
      </p:sp>
      <p:sp>
        <p:nvSpPr>
          <p:cNvPr id="872" name="Google Shape;872;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700842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u="sng" dirty="0"/>
              <a:t>Transparent</a:t>
            </a:r>
            <a:r>
              <a:rPr lang="en-US" b="1" dirty="0"/>
              <a:t>: </a:t>
            </a:r>
            <a:r>
              <a:rPr lang="en-US" b="0" i="0" dirty="0">
                <a:solidFill>
                  <a:srgbClr val="374151"/>
                </a:solidFill>
                <a:effectLst/>
                <a:latin typeface="Calibri" panose="020F0502020204030204" pitchFamily="34" charset="0"/>
                <a:cs typeface="Calibri" panose="020F0502020204030204" pitchFamily="34" charset="0"/>
              </a:rPr>
              <a:t>when light can travel through an object, and you can see clearly through it</a:t>
            </a:r>
          </a:p>
          <a:p>
            <a:pPr marL="0" lvl="0" indent="0" algn="l" rtl="0">
              <a:spcBef>
                <a:spcPts val="0"/>
              </a:spcBef>
              <a:spcAft>
                <a:spcPts val="0"/>
              </a:spcAft>
              <a:buNone/>
            </a:pPr>
            <a:endParaRPr lang="en-US" b="0" i="0" dirty="0">
              <a:solidFill>
                <a:srgbClr val="374151"/>
              </a:solidFill>
              <a:effectLst/>
              <a:latin typeface="Calibri" panose="020F0502020204030204" pitchFamily="34" charset="0"/>
              <a:cs typeface="Calibri" panose="020F0502020204030204" pitchFamily="34" charset="0"/>
            </a:endParaRPr>
          </a:p>
        </p:txBody>
      </p:sp>
      <p:sp>
        <p:nvSpPr>
          <p:cNvPr id="872" name="Google Shape;872;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p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8" name="Google Shape;838;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It's really important to make sure that you're providing students with frequent opportunities to respond as you're activating prior knowledge – it will save so you so much time if you confirm understanding before asking them to try something independently.</a:t>
            </a:r>
            <a:endParaRPr/>
          </a:p>
        </p:txBody>
      </p:sp>
      <p:sp>
        <p:nvSpPr>
          <p:cNvPr id="839" name="Google Shape;839;p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5" name="Google Shape;855;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t>What are electromagnetic waves? </a:t>
            </a:r>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US" sz="1200" dirty="0"/>
              <a:t>[Electromagnetic waves are waves that are created as a result of vibrations between an electric field and a magnetic field.</a:t>
            </a:r>
            <a:r>
              <a:rPr lang="en-US" dirty="0"/>
              <a:t>]</a:t>
            </a:r>
            <a:endParaRPr sz="1200" dirty="0"/>
          </a:p>
          <a:p>
            <a:pPr marL="0" lvl="0" indent="0" algn="l" rtl="0">
              <a:spcBef>
                <a:spcPts val="0"/>
              </a:spcBef>
              <a:spcAft>
                <a:spcPts val="0"/>
              </a:spcAft>
              <a:buNone/>
            </a:pPr>
            <a:endParaRPr b="0" dirty="0"/>
          </a:p>
        </p:txBody>
      </p:sp>
      <p:sp>
        <p:nvSpPr>
          <p:cNvPr id="856" name="Google Shape;856;p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t>What is the electromagnetic spectrum? </a:t>
            </a:r>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US" sz="1200" dirty="0"/>
              <a:t>[The electromagnetic spectrum is the range of all types of electromagnetic waves. These are created as result of vibrations between an electric field and a magnetic field.</a:t>
            </a:r>
            <a:r>
              <a:rPr lang="en-US" dirty="0"/>
              <a:t>]</a:t>
            </a:r>
            <a:endParaRPr b="0" dirty="0"/>
          </a:p>
        </p:txBody>
      </p:sp>
      <p:sp>
        <p:nvSpPr>
          <p:cNvPr id="236" name="Google Shape;236;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20933218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kern="1200" dirty="0">
                <a:solidFill>
                  <a:schemeClr val="tx1"/>
                </a:solidFill>
                <a:latin typeface="Calibri" panose="020F0502020204030204" pitchFamily="34" charset="0"/>
                <a:ea typeface="+mj-ea"/>
                <a:cs typeface="Calibri" panose="020F0502020204030204" pitchFamily="34" charset="0"/>
              </a:rPr>
              <a:t>T</a:t>
            </a:r>
            <a:r>
              <a:rPr lang="en-US" sz="1200" b="0" i="0" u="none" kern="1200" dirty="0">
                <a:solidFill>
                  <a:schemeClr val="tx1"/>
                </a:solidFill>
                <a:latin typeface="Calibri" panose="020F0502020204030204" pitchFamily="34" charset="0"/>
                <a:ea typeface="+mj-ea"/>
                <a:cs typeface="Calibri" panose="020F0502020204030204" pitchFamily="34" charset="0"/>
              </a:rPr>
              <a:t>he </a:t>
            </a:r>
            <a:r>
              <a:rPr lang="en-US" sz="1200" b="0" i="0" dirty="0">
                <a:solidFill>
                  <a:srgbClr val="374151"/>
                </a:solidFill>
                <a:effectLst/>
                <a:latin typeface="Calibri" panose="020F0502020204030204" pitchFamily="34" charset="0"/>
                <a:cs typeface="Calibri" panose="020F0502020204030204" pitchFamily="34" charset="0"/>
              </a:rPr>
              <a:t>range of all wavelengths that create colors that we can see with our eyes is</a:t>
            </a:r>
            <a:r>
              <a:rPr lang="en-US" sz="1200" kern="1200" dirty="0">
                <a:solidFill>
                  <a:schemeClr val="tx1"/>
                </a:solidFill>
                <a:latin typeface="Calibri" panose="020F0502020204030204" pitchFamily="34" charset="0"/>
                <a:ea typeface="+mj-ea"/>
                <a:cs typeface="Calibri" panose="020F0502020204030204" pitchFamily="34" charset="0"/>
              </a:rPr>
              <a:t>:</a:t>
            </a:r>
          </a:p>
          <a:p>
            <a:pPr marL="0" lvl="0" indent="0" algn="l" rtl="0">
              <a:spcBef>
                <a:spcPts val="0"/>
              </a:spcBef>
              <a:spcAft>
                <a:spcPts val="0"/>
              </a:spcAft>
              <a:buNone/>
            </a:pPr>
            <a:endParaRPr lang="en-US" sz="1200" kern="1200" dirty="0">
              <a:solidFill>
                <a:schemeClr val="tx1"/>
              </a:solidFill>
              <a:latin typeface="Calibri" panose="020F0502020204030204" pitchFamily="34" charset="0"/>
              <a:ea typeface="+mj-ea"/>
              <a:cs typeface="Calibri" panose="020F0502020204030204" pitchFamily="34" charset="0"/>
            </a:endParaRPr>
          </a:p>
          <a:p>
            <a:pPr marL="342900" indent="-342900">
              <a:buAutoNum type="alphaUcPeriod"/>
            </a:pPr>
            <a:r>
              <a:rPr lang="en-US" sz="1200" dirty="0">
                <a:latin typeface="Calibri" panose="020F0502020204030204" pitchFamily="34" charset="0"/>
                <a:cs typeface="Calibri" panose="020F0502020204030204" pitchFamily="34" charset="0"/>
              </a:rPr>
              <a:t>The Visible Light Spectrum</a:t>
            </a:r>
          </a:p>
          <a:p>
            <a:pPr marL="342900" indent="-342900">
              <a:buAutoNum type="alphaUcPeriod"/>
            </a:pPr>
            <a:r>
              <a:rPr lang="en-US" sz="1200" dirty="0">
                <a:latin typeface="Calibri" panose="020F0502020204030204" pitchFamily="34" charset="0"/>
                <a:cs typeface="Calibri" panose="020F0502020204030204" pitchFamily="34" charset="0"/>
              </a:rPr>
              <a:t>The Electromagnetic Spectrum</a:t>
            </a:r>
          </a:p>
          <a:p>
            <a:pPr marL="342900" indent="-342900">
              <a:buAutoNum type="alphaUcPeriod"/>
            </a:pPr>
            <a:r>
              <a:rPr lang="en-US" sz="1200" dirty="0">
                <a:latin typeface="Calibri" panose="020F0502020204030204" pitchFamily="34" charset="0"/>
                <a:cs typeface="Calibri" panose="020F0502020204030204" pitchFamily="34" charset="0"/>
              </a:rPr>
              <a:t>The Microwave Spectrum </a:t>
            </a:r>
            <a:endParaRPr lang="en-US" sz="1200" kern="1200" dirty="0">
              <a:solidFill>
                <a:schemeClr val="tx1"/>
              </a:solidFill>
              <a:latin typeface="Calibri" panose="020F0502020204030204" pitchFamily="34" charset="0"/>
              <a:ea typeface="+mj-ea"/>
              <a:cs typeface="Calibri" panose="020F0502020204030204" pitchFamily="34" charset="0"/>
            </a:endParaRPr>
          </a:p>
          <a:p>
            <a:pPr marL="0" lvl="0" indent="0" algn="l" rtl="0">
              <a:spcBef>
                <a:spcPts val="0"/>
              </a:spcBef>
              <a:spcAft>
                <a:spcPts val="0"/>
              </a:spcAft>
              <a:buNone/>
            </a:pPr>
            <a:endParaRPr lang="en-US" sz="1200" kern="1200" dirty="0">
              <a:solidFill>
                <a:schemeClr val="tx1"/>
              </a:solidFill>
              <a:latin typeface="Calibri" panose="020F0502020204030204" pitchFamily="34" charset="0"/>
              <a:ea typeface="+mj-ea"/>
              <a:cs typeface="Calibri" panose="020F0502020204030204" pitchFamily="34" charset="0"/>
            </a:endParaRPr>
          </a:p>
          <a:p>
            <a:pPr marL="0" lvl="0" indent="0" algn="l" rtl="0">
              <a:spcBef>
                <a:spcPts val="0"/>
              </a:spcBef>
              <a:spcAft>
                <a:spcPts val="0"/>
              </a:spcAft>
              <a:buNone/>
            </a:pPr>
            <a:r>
              <a:rPr lang="en-US" sz="1200" kern="1200" dirty="0">
                <a:solidFill>
                  <a:schemeClr val="tx1"/>
                </a:solidFill>
                <a:latin typeface="Calibri" panose="020F0502020204030204" pitchFamily="34" charset="0"/>
                <a:ea typeface="+mj-ea"/>
                <a:cs typeface="Calibri" panose="020F0502020204030204" pitchFamily="34" charset="0"/>
              </a:rPr>
              <a:t>[The Visible Light Spectrum]</a:t>
            </a:r>
            <a:endParaRPr dirty="0"/>
          </a:p>
        </p:txBody>
      </p:sp>
      <p:sp>
        <p:nvSpPr>
          <p:cNvPr id="872" name="Google Shape;872;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4168088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kern="1200" dirty="0">
                <a:solidFill>
                  <a:schemeClr val="tx1"/>
                </a:solidFill>
                <a:latin typeface="Calibri" panose="020F0502020204030204" pitchFamily="34" charset="0"/>
                <a:ea typeface="+mj-ea"/>
                <a:cs typeface="Calibri" panose="020F0502020204030204" pitchFamily="34" charset="0"/>
              </a:rPr>
              <a:t>T</a:t>
            </a:r>
            <a:r>
              <a:rPr lang="en-US" sz="1200" b="0" i="0" u="none" kern="1200" dirty="0">
                <a:solidFill>
                  <a:schemeClr val="tx1"/>
                </a:solidFill>
                <a:latin typeface="Calibri" panose="020F0502020204030204" pitchFamily="34" charset="0"/>
                <a:ea typeface="+mj-ea"/>
                <a:cs typeface="Calibri" panose="020F0502020204030204" pitchFamily="34" charset="0"/>
              </a:rPr>
              <a:t>he </a:t>
            </a:r>
            <a:r>
              <a:rPr lang="en-US" sz="1200" b="0" i="0" dirty="0">
                <a:solidFill>
                  <a:srgbClr val="374151"/>
                </a:solidFill>
                <a:effectLst/>
                <a:latin typeface="Calibri" panose="020F0502020204030204" pitchFamily="34" charset="0"/>
                <a:cs typeface="Calibri" panose="020F0502020204030204" pitchFamily="34" charset="0"/>
              </a:rPr>
              <a:t>range of all wavelengths that create colors that we can see with our eyes is</a:t>
            </a:r>
            <a:r>
              <a:rPr lang="en-US" sz="1200" b="1" kern="1200" dirty="0">
                <a:solidFill>
                  <a:schemeClr val="tx1"/>
                </a:solidFill>
                <a:latin typeface="Calibri" panose="020F0502020204030204" pitchFamily="34" charset="0"/>
                <a:ea typeface="+mj-ea"/>
                <a:cs typeface="Calibri" panose="020F0502020204030204" pitchFamily="34" charset="0"/>
              </a:rPr>
              <a:t>: The Visible Light Spectrum</a:t>
            </a:r>
          </a:p>
          <a:p>
            <a:pPr marL="0" lvl="0" indent="0" algn="l" rtl="0">
              <a:spcBef>
                <a:spcPts val="0"/>
              </a:spcBef>
              <a:spcAft>
                <a:spcPts val="0"/>
              </a:spcAft>
              <a:buNone/>
            </a:pPr>
            <a:endParaRPr lang="en-US" sz="1200" kern="1200" dirty="0">
              <a:solidFill>
                <a:schemeClr val="tx1"/>
              </a:solidFill>
              <a:latin typeface="Calibri" panose="020F0502020204030204" pitchFamily="34" charset="0"/>
              <a:ea typeface="+mj-ea"/>
              <a:cs typeface="Calibri" panose="020F0502020204030204" pitchFamily="34" charset="0"/>
            </a:endParaRPr>
          </a:p>
        </p:txBody>
      </p:sp>
      <p:sp>
        <p:nvSpPr>
          <p:cNvPr id="872" name="Google Shape;872;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1072650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None/>
            </a:pPr>
            <a:r>
              <a:rPr lang="en-US" sz="1200" dirty="0">
                <a:solidFill>
                  <a:schemeClr val="dk1"/>
                </a:solidFill>
              </a:rPr>
              <a:t>What is the difference between reflection and refraction?</a:t>
            </a:r>
          </a:p>
          <a:p>
            <a:pPr marL="0" lvl="0" indent="0" algn="l" rtl="0">
              <a:lnSpc>
                <a:spcPct val="100000"/>
              </a:lnSpc>
              <a:spcBef>
                <a:spcPts val="0"/>
              </a:spcBef>
              <a:spcAft>
                <a:spcPts val="0"/>
              </a:spcAft>
              <a:buClr>
                <a:schemeClr val="dk1"/>
              </a:buClr>
              <a:buSzPts val="3200"/>
              <a:buNone/>
            </a:pPr>
            <a:endParaRPr lang="en-US" sz="1200"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3200"/>
              <a:buFont typeface="Arial"/>
              <a:buNone/>
              <a:tabLst/>
              <a:defRPr/>
            </a:pPr>
            <a:r>
              <a:rPr lang="en-US" sz="1200" dirty="0">
                <a:solidFill>
                  <a:schemeClr val="dk1"/>
                </a:solidFill>
              </a:rPr>
              <a:t>[</a:t>
            </a:r>
            <a:r>
              <a:rPr lang="en-US" b="1" u="sng" dirty="0"/>
              <a:t>Reflection</a:t>
            </a:r>
            <a:r>
              <a:rPr lang="en-US" b="1" u="none" dirty="0"/>
              <a:t> </a:t>
            </a:r>
            <a:r>
              <a:rPr lang="en-US" b="0" u="none" dirty="0"/>
              <a:t>is</a:t>
            </a:r>
            <a:r>
              <a:rPr lang="en-US" b="1" u="none" dirty="0"/>
              <a:t> </a:t>
            </a:r>
            <a:r>
              <a:rPr lang="en-US" b="0" i="0" dirty="0">
                <a:solidFill>
                  <a:srgbClr val="374151"/>
                </a:solidFill>
                <a:effectLst/>
                <a:latin typeface="Calibri" panose="020F0502020204030204" pitchFamily="34" charset="0"/>
                <a:cs typeface="Calibri" panose="020F0502020204030204" pitchFamily="34" charset="0"/>
              </a:rPr>
              <a:t>when light bounces back after hitting a surface and </a:t>
            </a:r>
            <a:r>
              <a:rPr lang="en-US" b="1" i="0" u="sng" dirty="0">
                <a:solidFill>
                  <a:srgbClr val="374151"/>
                </a:solidFill>
                <a:effectLst/>
                <a:latin typeface="Calibri" panose="020F0502020204030204" pitchFamily="34" charset="0"/>
                <a:cs typeface="Calibri" panose="020F0502020204030204" pitchFamily="34" charset="0"/>
              </a:rPr>
              <a:t>Refraction</a:t>
            </a:r>
            <a:r>
              <a:rPr lang="en-US" b="1" i="0" dirty="0">
                <a:solidFill>
                  <a:srgbClr val="374151"/>
                </a:solidFill>
                <a:effectLst/>
                <a:latin typeface="Calibri" panose="020F0502020204030204" pitchFamily="34" charset="0"/>
                <a:cs typeface="Calibri" panose="020F0502020204030204" pitchFamily="34" charset="0"/>
              </a:rPr>
              <a:t> </a:t>
            </a:r>
            <a:r>
              <a:rPr lang="en-US" b="0" i="0" dirty="0">
                <a:solidFill>
                  <a:srgbClr val="374151"/>
                </a:solidFill>
                <a:effectLst/>
                <a:latin typeface="Calibri" panose="020F0502020204030204" pitchFamily="34" charset="0"/>
                <a:cs typeface="Calibri" panose="020F0502020204030204" pitchFamily="34" charset="0"/>
              </a:rPr>
              <a:t>is </a:t>
            </a:r>
            <a:r>
              <a:rPr lang="en-US" dirty="0"/>
              <a:t>the bending of light waves when the wave moves from one medium to another]</a:t>
            </a:r>
          </a:p>
          <a:p>
            <a:pPr marL="0" lvl="0" indent="0" algn="l" rtl="0">
              <a:lnSpc>
                <a:spcPct val="100000"/>
              </a:lnSpc>
              <a:spcBef>
                <a:spcPts val="0"/>
              </a:spcBef>
              <a:spcAft>
                <a:spcPts val="0"/>
              </a:spcAft>
              <a:buClr>
                <a:schemeClr val="dk1"/>
              </a:buClr>
              <a:buSzPts val="3200"/>
              <a:buNone/>
            </a:pPr>
            <a:endParaRPr lang="en-US" sz="1200" dirty="0">
              <a:solidFill>
                <a:schemeClr val="dk1"/>
              </a:solidFill>
            </a:endParaRPr>
          </a:p>
          <a:p>
            <a:pPr marL="0" lvl="0" indent="0" algn="l" rtl="0">
              <a:lnSpc>
                <a:spcPct val="100000"/>
              </a:lnSpc>
              <a:spcBef>
                <a:spcPts val="0"/>
              </a:spcBef>
              <a:spcAft>
                <a:spcPts val="0"/>
              </a:spcAft>
              <a:buClr>
                <a:schemeClr val="dk1"/>
              </a:buClr>
              <a:buSzPts val="3200"/>
              <a:buNone/>
            </a:pPr>
            <a:endParaRPr lang="en-US" sz="1200" dirty="0">
              <a:solidFill>
                <a:schemeClr val="dk1"/>
              </a:solidFill>
            </a:endParaRPr>
          </a:p>
          <a:p>
            <a:pPr marL="0" lvl="0" indent="0" algn="l" rtl="0">
              <a:lnSpc>
                <a:spcPct val="100000"/>
              </a:lnSpc>
              <a:spcBef>
                <a:spcPts val="0"/>
              </a:spcBef>
              <a:spcAft>
                <a:spcPts val="0"/>
              </a:spcAft>
              <a:buClr>
                <a:schemeClr val="dk1"/>
              </a:buClr>
              <a:buSzPts val="3200"/>
              <a:buNone/>
            </a:pPr>
            <a:endParaRPr lang="en-US" sz="1200" dirty="0"/>
          </a:p>
          <a:p>
            <a:pPr marL="0" lvl="0" indent="0" algn="l" rtl="0">
              <a:lnSpc>
                <a:spcPct val="100000"/>
              </a:lnSpc>
              <a:spcBef>
                <a:spcPts val="0"/>
              </a:spcBef>
              <a:spcAft>
                <a:spcPts val="0"/>
              </a:spcAft>
              <a:buSzPts val="1400"/>
              <a:buNone/>
            </a:pPr>
            <a:endParaRPr dirty="0"/>
          </a:p>
        </p:txBody>
      </p:sp>
      <p:sp>
        <p:nvSpPr>
          <p:cNvPr id="232" name="Google Shape;232;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extLst>
      <p:ext uri="{BB962C8B-B14F-4D97-AF65-F5344CB8AC3E}">
        <p14:creationId xmlns:p14="http://schemas.microsoft.com/office/powerpoint/2010/main" val="3847635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1" name="Google Shape;791;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dirty="0"/>
              <a:t>Today we’re going to learn about visible light.</a:t>
            </a:r>
            <a:endParaRPr dirty="0"/>
          </a:p>
        </p:txBody>
      </p:sp>
      <p:sp>
        <p:nvSpPr>
          <p:cNvPr id="792" name="Google Shape;792;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u="sng" dirty="0"/>
              <a:t>Transparent</a:t>
            </a:r>
            <a:r>
              <a:rPr lang="en-US" b="1" dirty="0"/>
              <a:t>: </a:t>
            </a:r>
            <a:r>
              <a:rPr lang="en-US" b="0" i="0" dirty="0">
                <a:solidFill>
                  <a:srgbClr val="374151"/>
                </a:solidFill>
                <a:effectLst/>
                <a:latin typeface="Calibri" panose="020F0502020204030204" pitchFamily="34" charset="0"/>
                <a:cs typeface="Calibri" panose="020F0502020204030204" pitchFamily="34" charset="0"/>
              </a:rPr>
              <a:t>when </a:t>
            </a:r>
            <a:r>
              <a:rPr lang="en-US" b="0" i="0" u="sng" dirty="0">
                <a:solidFill>
                  <a:srgbClr val="374151"/>
                </a:solidFill>
                <a:effectLst/>
                <a:latin typeface="Calibri" panose="020F0502020204030204" pitchFamily="34" charset="0"/>
                <a:cs typeface="Calibri" panose="020F0502020204030204" pitchFamily="34" charset="0"/>
              </a:rPr>
              <a:t>                 </a:t>
            </a:r>
            <a:r>
              <a:rPr lang="en-US" b="0" i="0" dirty="0">
                <a:solidFill>
                  <a:srgbClr val="374151"/>
                </a:solidFill>
                <a:effectLst/>
                <a:latin typeface="Calibri" panose="020F0502020204030204" pitchFamily="34" charset="0"/>
                <a:cs typeface="Calibri" panose="020F0502020204030204" pitchFamily="34" charset="0"/>
              </a:rPr>
              <a:t> can travel through an object, and you can see </a:t>
            </a:r>
            <a:r>
              <a:rPr lang="en-US" b="0" i="0" u="sng" dirty="0">
                <a:solidFill>
                  <a:srgbClr val="374151"/>
                </a:solidFill>
                <a:effectLst/>
                <a:latin typeface="Calibri" panose="020F0502020204030204" pitchFamily="34" charset="0"/>
                <a:cs typeface="Calibri" panose="020F0502020204030204" pitchFamily="34" charset="0"/>
              </a:rPr>
              <a:t>               </a:t>
            </a:r>
            <a:r>
              <a:rPr lang="en-US" b="0" i="0" dirty="0">
                <a:solidFill>
                  <a:srgbClr val="374151"/>
                </a:solidFill>
                <a:effectLst/>
                <a:latin typeface="Calibri" panose="020F0502020204030204" pitchFamily="34" charset="0"/>
                <a:cs typeface="Calibri" panose="020F0502020204030204" pitchFamily="34" charset="0"/>
              </a:rPr>
              <a:t> through it</a:t>
            </a:r>
          </a:p>
          <a:p>
            <a:pPr marL="0" lvl="0" indent="0" algn="l" rtl="0">
              <a:spcBef>
                <a:spcPts val="0"/>
              </a:spcBef>
              <a:spcAft>
                <a:spcPts val="0"/>
              </a:spcAft>
              <a:buNone/>
            </a:pPr>
            <a:endParaRPr lang="en-US" b="0" i="0" dirty="0">
              <a:solidFill>
                <a:srgbClr val="374151"/>
              </a:solidFill>
              <a:effectLst/>
              <a:latin typeface="Calibri" panose="020F0502020204030204" pitchFamily="34" charset="0"/>
              <a:cs typeface="Calibri" panose="020F0502020204030204" pitchFamily="34" charset="0"/>
            </a:endParaRPr>
          </a:p>
        </p:txBody>
      </p:sp>
      <p:sp>
        <p:nvSpPr>
          <p:cNvPr id="872" name="Google Shape;872;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475849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u="sng" dirty="0"/>
              <a:t>Transparent</a:t>
            </a:r>
            <a:r>
              <a:rPr lang="en-US" b="1" dirty="0"/>
              <a:t>: </a:t>
            </a:r>
            <a:r>
              <a:rPr lang="en-US" b="0" i="0" dirty="0">
                <a:solidFill>
                  <a:srgbClr val="374151"/>
                </a:solidFill>
                <a:effectLst/>
                <a:latin typeface="Calibri" panose="020F0502020204030204" pitchFamily="34" charset="0"/>
                <a:cs typeface="Calibri" panose="020F0502020204030204" pitchFamily="34" charset="0"/>
              </a:rPr>
              <a:t>when </a:t>
            </a:r>
            <a:r>
              <a:rPr lang="en-US" b="0" i="0" u="sng" dirty="0">
                <a:solidFill>
                  <a:srgbClr val="374151"/>
                </a:solidFill>
                <a:effectLst/>
                <a:latin typeface="Calibri" panose="020F0502020204030204" pitchFamily="34" charset="0"/>
                <a:cs typeface="Calibri" panose="020F0502020204030204" pitchFamily="34" charset="0"/>
              </a:rPr>
              <a:t>                 </a:t>
            </a:r>
            <a:r>
              <a:rPr lang="en-US" b="0" i="0" dirty="0">
                <a:solidFill>
                  <a:srgbClr val="374151"/>
                </a:solidFill>
                <a:effectLst/>
                <a:latin typeface="Calibri" panose="020F0502020204030204" pitchFamily="34" charset="0"/>
                <a:cs typeface="Calibri" panose="020F0502020204030204" pitchFamily="34" charset="0"/>
              </a:rPr>
              <a:t> can travel through an object, and you can see </a:t>
            </a:r>
            <a:r>
              <a:rPr lang="en-US" b="0" i="0" u="sng" dirty="0">
                <a:solidFill>
                  <a:srgbClr val="374151"/>
                </a:solidFill>
                <a:effectLst/>
                <a:latin typeface="Calibri" panose="020F0502020204030204" pitchFamily="34" charset="0"/>
                <a:cs typeface="Calibri" panose="020F0502020204030204" pitchFamily="34" charset="0"/>
              </a:rPr>
              <a:t>               </a:t>
            </a:r>
            <a:r>
              <a:rPr lang="en-US" b="0" i="0" dirty="0">
                <a:solidFill>
                  <a:srgbClr val="374151"/>
                </a:solidFill>
                <a:effectLst/>
                <a:latin typeface="Calibri" panose="020F0502020204030204" pitchFamily="34" charset="0"/>
                <a:cs typeface="Calibri" panose="020F0502020204030204" pitchFamily="34" charset="0"/>
              </a:rPr>
              <a:t> through it</a:t>
            </a:r>
          </a:p>
          <a:p>
            <a:pPr marL="0" lvl="0" indent="0" algn="l" rtl="0">
              <a:spcBef>
                <a:spcPts val="0"/>
              </a:spcBef>
              <a:spcAft>
                <a:spcPts val="0"/>
              </a:spcAft>
              <a:buNone/>
            </a:pPr>
            <a:endParaRPr lang="en-US" b="0" i="0" dirty="0">
              <a:solidFill>
                <a:srgbClr val="374151"/>
              </a:solidFill>
              <a:effectLst/>
              <a:latin typeface="Calibri" panose="020F0502020204030204" pitchFamily="34" charset="0"/>
              <a:cs typeface="Calibri" panose="020F0502020204030204" pitchFamily="34" charset="0"/>
            </a:endParaRPr>
          </a:p>
        </p:txBody>
      </p:sp>
      <p:sp>
        <p:nvSpPr>
          <p:cNvPr id="872" name="Google Shape;872;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14259628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3" name="Google Shape;863;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Now that we’ve reviewed, let’s define our new term, visible light.</a:t>
            </a:r>
            <a:endParaRPr dirty="0"/>
          </a:p>
        </p:txBody>
      </p:sp>
      <p:sp>
        <p:nvSpPr>
          <p:cNvPr id="864" name="Google Shape;864;p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u="sng" dirty="0"/>
              <a:t>Translucent</a:t>
            </a:r>
            <a:r>
              <a:rPr lang="en-US" b="1" dirty="0"/>
              <a:t>: </a:t>
            </a:r>
            <a:r>
              <a:rPr lang="en-US" sz="1200" b="0" i="0" dirty="0">
                <a:solidFill>
                  <a:srgbClr val="374151"/>
                </a:solidFill>
                <a:effectLst/>
                <a:latin typeface="Calibri" panose="020F0502020204030204" pitchFamily="34" charset="0"/>
                <a:cs typeface="Calibri" panose="020F0502020204030204" pitchFamily="34" charset="0"/>
              </a:rPr>
              <a:t>when some light can travel through an object, but you can’t see clearly through it</a:t>
            </a:r>
            <a:endParaRPr dirty="0"/>
          </a:p>
        </p:txBody>
      </p:sp>
      <p:sp>
        <p:nvSpPr>
          <p:cNvPr id="872" name="Google Shape;872;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p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0" name="Google Shape;880;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881" name="Google Shape;881;p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6" name="Google Shape;886;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t>What does translucent mean?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b="0" i="0" dirty="0">
                <a:solidFill>
                  <a:srgbClr val="374151"/>
                </a:solidFill>
                <a:effectLst/>
                <a:latin typeface="Calibri" panose="020F0502020204030204" pitchFamily="34" charset="0"/>
                <a:cs typeface="Calibri" panose="020F0502020204030204" pitchFamily="34" charset="0"/>
              </a:rPr>
              <a:t>[When light, sound, or heat bounces back after hitting a surface.]</a:t>
            </a:r>
            <a:endParaRPr dirty="0"/>
          </a:p>
        </p:txBody>
      </p:sp>
      <p:sp>
        <p:nvSpPr>
          <p:cNvPr id="887" name="Google Shape;887;p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p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4" name="Google Shape;894;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 </a:t>
            </a:r>
            <a:endParaRPr/>
          </a:p>
        </p:txBody>
      </p:sp>
      <p:sp>
        <p:nvSpPr>
          <p:cNvPr id="895" name="Google Shape;895;p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e4e4f802a9_0_3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ge4e4f802a9_0_3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a:solidFill>
                  <a:srgbClr val="374151"/>
                </a:solidFill>
                <a:effectLst/>
                <a:latin typeface="Söhne"/>
              </a:rPr>
              <a:t>Think about beautiful stained-glass windows in old churches. They are made of translucent glass, creating mesmerizing patterns when sunlight passes through. Architects often use translucent materials to create inviting and beautiful spaces while balancing light and privacy.</a:t>
            </a:r>
            <a:endParaRPr lang="en-US" dirty="0"/>
          </a:p>
        </p:txBody>
      </p:sp>
      <p:sp>
        <p:nvSpPr>
          <p:cNvPr id="566" name="Google Shape;566;ge4e4f802a9_0_3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Translucent materials are used in medical imaging, like X-ray films. These materials allow a controlled number of X-rays to pass through the body, helping doctors see bones and tissues. It's crucial for</a:t>
            </a:r>
          </a:p>
          <a:p>
            <a:r>
              <a:rPr lang="en-US" b="0" i="0" dirty="0">
                <a:solidFill>
                  <a:srgbClr val="374151"/>
                </a:solidFill>
                <a:effectLst/>
                <a:latin typeface="Söhne"/>
              </a:rPr>
              <a:t>diagnosing injuries and illnesses.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584354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Translucent materials can spread natural </a:t>
            </a:r>
            <a:r>
              <a:rPr lang="en-US" b="0" i="0" u="sng" dirty="0">
                <a:solidFill>
                  <a:srgbClr val="374151"/>
                </a:solidFill>
                <a:effectLst/>
                <a:latin typeface="Söhne"/>
              </a:rPr>
              <a:t>                      </a:t>
            </a:r>
            <a:r>
              <a:rPr lang="en-US" b="0" i="0" dirty="0">
                <a:solidFill>
                  <a:srgbClr val="374151"/>
                </a:solidFill>
                <a:effectLst/>
                <a:latin typeface="Söhne"/>
              </a:rPr>
              <a:t> out inside buildings.</a:t>
            </a:r>
          </a:p>
          <a:p>
            <a:endParaRPr lang="en-US" b="0" i="0" dirty="0">
              <a:solidFill>
                <a:srgbClr val="374151"/>
              </a:solidFill>
              <a:effectLst/>
              <a:latin typeface="Söhne"/>
            </a:endParaRPr>
          </a:p>
          <a:p>
            <a:r>
              <a:rPr lang="en-US" b="0" i="0" dirty="0">
                <a:solidFill>
                  <a:srgbClr val="374151"/>
                </a:solidFill>
                <a:effectLst/>
                <a:latin typeface="Söhne"/>
              </a:rPr>
              <a:t>[sunlight]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5146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0" name="Google Shape;800;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Before we start, let’s think about our “big question”: </a:t>
            </a:r>
            <a:r>
              <a:rPr lang="en-US" sz="1200" b="1" i="0" dirty="0">
                <a:solidFill>
                  <a:srgbClr val="374151"/>
                </a:solidFill>
                <a:effectLst/>
                <a:latin typeface="Calibri" panose="020F0502020204030204" pitchFamily="34" charset="0"/>
                <a:cs typeface="Calibri" panose="020F0502020204030204" pitchFamily="34" charset="0"/>
              </a:rPr>
              <a:t>How does understanding how light works with materials shape our daily experiences?"</a:t>
            </a:r>
            <a:endParaRPr lang="en-US" b="1" dirty="0"/>
          </a:p>
          <a:p>
            <a:pPr marL="0" lvl="0" indent="0" algn="l" rtl="0">
              <a:spcBef>
                <a:spcPts val="0"/>
              </a:spcBef>
              <a:spcAft>
                <a:spcPts val="0"/>
              </a:spcAft>
              <a:buNone/>
            </a:pPr>
            <a:r>
              <a:rPr lang="en-US" b="0" dirty="0"/>
              <a:t>[Pause and illicit predictions from students.]</a:t>
            </a:r>
            <a:endParaRPr b="0" dirty="0"/>
          </a:p>
          <a:p>
            <a:pPr marL="0" lvl="0" indent="0" algn="l" rtl="0">
              <a:spcBef>
                <a:spcPts val="0"/>
              </a:spcBef>
              <a:spcAft>
                <a:spcPts val="0"/>
              </a:spcAft>
              <a:buNone/>
            </a:pPr>
            <a:endParaRPr b="0" dirty="0"/>
          </a:p>
          <a:p>
            <a:pPr marL="0" lvl="0" indent="0" algn="l" rtl="0">
              <a:spcBef>
                <a:spcPts val="0"/>
              </a:spcBef>
              <a:spcAft>
                <a:spcPts val="0"/>
              </a:spcAft>
              <a:buNone/>
            </a:pPr>
            <a:r>
              <a:rPr lang="en-US" b="0" dirty="0"/>
              <a:t>I love all these thoughtful scientific hypotheses!  Be sure to keep this question and your predictions in mind as we move through these next few lessons, and we’ll continue to revisit it.</a:t>
            </a:r>
            <a:endParaRPr dirty="0"/>
          </a:p>
        </p:txBody>
      </p:sp>
      <p:sp>
        <p:nvSpPr>
          <p:cNvPr id="801" name="Google Shape;801;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Translucent materials can spread natural </a:t>
            </a:r>
            <a:r>
              <a:rPr lang="en-US" b="0" i="0" u="sng" dirty="0">
                <a:solidFill>
                  <a:srgbClr val="374151"/>
                </a:solidFill>
                <a:effectLst/>
                <a:latin typeface="Söhne"/>
              </a:rPr>
              <a:t>                      </a:t>
            </a:r>
            <a:r>
              <a:rPr lang="en-US" b="0" i="0" dirty="0">
                <a:solidFill>
                  <a:srgbClr val="374151"/>
                </a:solidFill>
                <a:effectLst/>
                <a:latin typeface="Söhne"/>
              </a:rPr>
              <a:t> out inside buildings.</a:t>
            </a:r>
          </a:p>
          <a:p>
            <a:endParaRPr lang="en-US" b="0" i="0" dirty="0">
              <a:solidFill>
                <a:srgbClr val="374151"/>
              </a:solidFill>
              <a:effectLst/>
              <a:latin typeface="Söhne"/>
            </a:endParaRPr>
          </a:p>
          <a:p>
            <a:r>
              <a:rPr lang="en-US" b="0" i="0" dirty="0">
                <a:solidFill>
                  <a:srgbClr val="374151"/>
                </a:solidFill>
                <a:effectLst/>
                <a:latin typeface="Söhne"/>
              </a:rPr>
              <a:t>[sunlight]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783071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p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1" name="Google Shape;921;p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922" name="Google Shape;922;p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e4e4f802a9_0_3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ge4e4f802a9_0_3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kern="1200" dirty="0">
                <a:solidFill>
                  <a:schemeClr val="tx1"/>
                </a:solidFill>
                <a:latin typeface="Calibri" panose="020F0502020204030204" pitchFamily="34" charset="0"/>
                <a:ea typeface="+mj-ea"/>
                <a:cs typeface="Calibri" panose="020F0502020204030204" pitchFamily="34" charset="0"/>
              </a:rPr>
              <a:t>Stained glass windows are made of:</a:t>
            </a:r>
          </a:p>
          <a:p>
            <a:pPr marL="0" lvl="0" indent="0" algn="l" rtl="0">
              <a:lnSpc>
                <a:spcPct val="100000"/>
              </a:lnSpc>
              <a:spcBef>
                <a:spcPts val="0"/>
              </a:spcBef>
              <a:spcAft>
                <a:spcPts val="0"/>
              </a:spcAft>
              <a:buSzPts val="1400"/>
              <a:buNone/>
            </a:pPr>
            <a:endParaRPr lang="en-US" dirty="0"/>
          </a:p>
          <a:p>
            <a:pPr marL="742950" indent="-742950">
              <a:lnSpc>
                <a:spcPct val="90000"/>
              </a:lnSpc>
              <a:spcBef>
                <a:spcPct val="0"/>
              </a:spcBef>
              <a:spcAft>
                <a:spcPts val="600"/>
              </a:spcAft>
              <a:buAutoNum type="alphaUcPeriod"/>
            </a:pPr>
            <a:r>
              <a:rPr lang="en-US" sz="1200" kern="1200" dirty="0">
                <a:solidFill>
                  <a:srgbClr val="FF0000"/>
                </a:solidFill>
                <a:latin typeface="Calibri" panose="020F0502020204030204" pitchFamily="34" charset="0"/>
                <a:ea typeface="+mj-ea"/>
                <a:cs typeface="Calibri" panose="020F0502020204030204" pitchFamily="34" charset="0"/>
              </a:rPr>
              <a:t>Translucent glass</a:t>
            </a:r>
          </a:p>
          <a:p>
            <a:pPr marL="742950" indent="-742950">
              <a:lnSpc>
                <a:spcPct val="90000"/>
              </a:lnSpc>
              <a:spcBef>
                <a:spcPct val="0"/>
              </a:spcBef>
              <a:spcAft>
                <a:spcPts val="600"/>
              </a:spcAft>
              <a:buAutoNum type="alphaUcPeriod"/>
            </a:pPr>
            <a:r>
              <a:rPr lang="en-US" sz="1200" kern="1200" dirty="0">
                <a:solidFill>
                  <a:schemeClr val="tx1"/>
                </a:solidFill>
                <a:latin typeface="Calibri" panose="020F0502020204030204" pitchFamily="34" charset="0"/>
                <a:ea typeface="+mj-ea"/>
                <a:cs typeface="Calibri" panose="020F0502020204030204" pitchFamily="34" charset="0"/>
              </a:rPr>
              <a:t>Transparent glass</a:t>
            </a:r>
          </a:p>
          <a:p>
            <a:pPr marL="742950" indent="-742950">
              <a:lnSpc>
                <a:spcPct val="90000"/>
              </a:lnSpc>
              <a:spcBef>
                <a:spcPct val="0"/>
              </a:spcBef>
              <a:spcAft>
                <a:spcPts val="600"/>
              </a:spcAft>
              <a:buAutoNum type="alphaUcPeriod"/>
            </a:pPr>
            <a:r>
              <a:rPr lang="en-US" sz="1200" kern="1200" dirty="0">
                <a:solidFill>
                  <a:schemeClr val="tx1"/>
                </a:solidFill>
                <a:latin typeface="Calibri" panose="020F0502020204030204" pitchFamily="34" charset="0"/>
                <a:ea typeface="+mj-ea"/>
                <a:cs typeface="Calibri" panose="020F0502020204030204" pitchFamily="34" charset="0"/>
              </a:rPr>
              <a:t>Opaque glass</a:t>
            </a:r>
          </a:p>
          <a:p>
            <a:pPr marL="742950" indent="-742950">
              <a:lnSpc>
                <a:spcPct val="90000"/>
              </a:lnSpc>
              <a:spcBef>
                <a:spcPct val="0"/>
              </a:spcBef>
              <a:spcAft>
                <a:spcPts val="600"/>
              </a:spcAft>
              <a:buAutoNum type="alphaUcPeriod"/>
            </a:pPr>
            <a:endParaRPr lang="en-US" sz="1200" kern="1200" dirty="0">
              <a:solidFill>
                <a:schemeClr val="tx1"/>
              </a:solidFill>
              <a:latin typeface="Calibri" panose="020F0502020204030204" pitchFamily="34" charset="0"/>
              <a:ea typeface="+mj-ea"/>
              <a:cs typeface="Calibri" panose="020F0502020204030204" pitchFamily="34" charset="0"/>
            </a:endParaRPr>
          </a:p>
          <a:p>
            <a:pPr marL="0" marR="0" lvl="0" indent="0" algn="l" defTabSz="914400" rtl="0" eaLnBrk="1" fontAlgn="auto" latinLnBrk="0" hangingPunct="1">
              <a:lnSpc>
                <a:spcPct val="90000"/>
              </a:lnSpc>
              <a:spcBef>
                <a:spcPct val="0"/>
              </a:spcBef>
              <a:spcAft>
                <a:spcPts val="600"/>
              </a:spcAft>
              <a:buClr>
                <a:srgbClr val="000000"/>
              </a:buClr>
              <a:buSzPts val="1400"/>
              <a:buFont typeface="Arial"/>
              <a:buNone/>
              <a:tabLst/>
              <a:defRPr/>
            </a:pPr>
            <a:r>
              <a:rPr lang="en-US" sz="1200" kern="1200" dirty="0">
                <a:solidFill>
                  <a:schemeClr val="tx1"/>
                </a:solidFill>
                <a:latin typeface="Calibri" panose="020F0502020204030204" pitchFamily="34" charset="0"/>
                <a:ea typeface="+mj-ea"/>
                <a:cs typeface="Calibri" panose="020F0502020204030204" pitchFamily="34" charset="0"/>
              </a:rPr>
              <a:t>[translucent glass]</a:t>
            </a:r>
          </a:p>
          <a:p>
            <a:pPr marL="742950" indent="-742950">
              <a:lnSpc>
                <a:spcPct val="90000"/>
              </a:lnSpc>
              <a:spcBef>
                <a:spcPct val="0"/>
              </a:spcBef>
              <a:spcAft>
                <a:spcPts val="600"/>
              </a:spcAft>
              <a:buAutoNum type="alphaUcPeriod"/>
            </a:pPr>
            <a:endParaRPr lang="en-US" sz="1200" kern="1200" dirty="0">
              <a:solidFill>
                <a:schemeClr val="tx1"/>
              </a:solidFill>
              <a:latin typeface="Calibri" panose="020F0502020204030204" pitchFamily="34" charset="0"/>
              <a:ea typeface="+mj-ea"/>
              <a:cs typeface="Calibri" panose="020F0502020204030204" pitchFamily="34" charset="0"/>
            </a:endParaRPr>
          </a:p>
        </p:txBody>
      </p:sp>
      <p:sp>
        <p:nvSpPr>
          <p:cNvPr id="566" name="Google Shape;566;ge4e4f802a9_0_3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e4e4f802a9_0_3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ge4e4f802a9_0_3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kern="1200" dirty="0">
                <a:solidFill>
                  <a:schemeClr val="tx1"/>
                </a:solidFill>
                <a:latin typeface="Calibri" panose="020F0502020204030204" pitchFamily="34" charset="0"/>
                <a:ea typeface="+mj-ea"/>
                <a:cs typeface="Calibri" panose="020F0502020204030204" pitchFamily="34" charset="0"/>
              </a:rPr>
              <a:t>Stained glass windows are made of:</a:t>
            </a:r>
          </a:p>
          <a:p>
            <a:pPr marL="0" lvl="0" indent="0" algn="l" rtl="0">
              <a:lnSpc>
                <a:spcPct val="100000"/>
              </a:lnSpc>
              <a:spcBef>
                <a:spcPts val="0"/>
              </a:spcBef>
              <a:spcAft>
                <a:spcPts val="0"/>
              </a:spcAft>
              <a:buSzPts val="1400"/>
              <a:buNone/>
            </a:pPr>
            <a:endParaRPr lang="en-US" dirty="0"/>
          </a:p>
          <a:p>
            <a:pPr marL="742950" indent="-742950">
              <a:lnSpc>
                <a:spcPct val="90000"/>
              </a:lnSpc>
              <a:spcBef>
                <a:spcPct val="0"/>
              </a:spcBef>
              <a:spcAft>
                <a:spcPts val="600"/>
              </a:spcAft>
              <a:buAutoNum type="alphaUcPeriod"/>
            </a:pPr>
            <a:r>
              <a:rPr lang="en-US" sz="1200" b="1" kern="1200" dirty="0">
                <a:solidFill>
                  <a:srgbClr val="FF0000"/>
                </a:solidFill>
                <a:latin typeface="Calibri" panose="020F0502020204030204" pitchFamily="34" charset="0"/>
                <a:ea typeface="+mj-ea"/>
                <a:cs typeface="Calibri" panose="020F0502020204030204" pitchFamily="34" charset="0"/>
              </a:rPr>
              <a:t>Translucent glass</a:t>
            </a:r>
          </a:p>
          <a:p>
            <a:pPr marL="0" lvl="0" indent="0" algn="l" rtl="0">
              <a:lnSpc>
                <a:spcPct val="100000"/>
              </a:lnSpc>
              <a:spcBef>
                <a:spcPts val="0"/>
              </a:spcBef>
              <a:spcAft>
                <a:spcPts val="0"/>
              </a:spcAft>
              <a:buSzPts val="1400"/>
              <a:buNone/>
            </a:pPr>
            <a:endParaRPr lang="en-US" dirty="0"/>
          </a:p>
        </p:txBody>
      </p:sp>
      <p:sp>
        <p:nvSpPr>
          <p:cNvPr id="566" name="Google Shape;566;ge4e4f802a9_0_3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extLst>
      <p:ext uri="{BB962C8B-B14F-4D97-AF65-F5344CB8AC3E}">
        <p14:creationId xmlns:p14="http://schemas.microsoft.com/office/powerpoint/2010/main" val="18114005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sng" kern="1200" dirty="0">
                <a:solidFill>
                  <a:schemeClr val="tx1"/>
                </a:solidFill>
                <a:effectLst/>
                <a:latin typeface="Calibri" panose="020F0502020204030204" pitchFamily="34" charset="0"/>
                <a:ea typeface="+mj-ea"/>
                <a:cs typeface="Calibri" panose="020F0502020204030204" pitchFamily="34" charset="0"/>
              </a:rPr>
              <a:t>True/False</a:t>
            </a:r>
            <a:r>
              <a:rPr lang="en-US" sz="1200" b="0" i="0" kern="1200" dirty="0">
                <a:solidFill>
                  <a:schemeClr val="tx1"/>
                </a:solidFill>
                <a:effectLst/>
                <a:latin typeface="Calibri" panose="020F0502020204030204" pitchFamily="34" charset="0"/>
                <a:ea typeface="+mj-ea"/>
                <a:cs typeface="Calibri" panose="020F0502020204030204" pitchFamily="34" charset="0"/>
              </a:rPr>
              <a:t>: Translucent materials are used in X-ray films to help control </a:t>
            </a:r>
            <a:r>
              <a:rPr lang="en-US" b="0" i="0" dirty="0">
                <a:solidFill>
                  <a:srgbClr val="374151"/>
                </a:solidFill>
                <a:effectLst/>
                <a:latin typeface="Söhne"/>
              </a:rPr>
              <a:t>the number of X-rays to pass through the body.</a:t>
            </a:r>
            <a:endParaRPr lang="en-US" sz="1200" b="0" i="0" kern="1200" dirty="0">
              <a:solidFill>
                <a:schemeClr val="tx1"/>
              </a:solidFill>
              <a:effectLst/>
              <a:latin typeface="Calibri" panose="020F0502020204030204" pitchFamily="34" charset="0"/>
              <a:ea typeface="+mj-ea"/>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kern="1200" dirty="0">
              <a:solidFill>
                <a:schemeClr val="tx1"/>
              </a:solidFill>
              <a:effectLst/>
              <a:latin typeface="Calibri" panose="020F0502020204030204" pitchFamily="34" charset="0"/>
              <a:ea typeface="+mj-ea"/>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kern="1200" dirty="0">
                <a:solidFill>
                  <a:schemeClr val="tx1"/>
                </a:solidFill>
                <a:effectLst/>
                <a:latin typeface="Calibri" panose="020F0502020204030204" pitchFamily="34" charset="0"/>
                <a:ea typeface="+mj-ea"/>
                <a:cs typeface="Calibri" panose="020F0502020204030204" pitchFamily="34" charset="0"/>
              </a:rPr>
              <a:t>[True]</a:t>
            </a:r>
            <a:endParaRPr lang="en-US" sz="1200" kern="1200" dirty="0">
              <a:solidFill>
                <a:schemeClr val="tx1"/>
              </a:solidFill>
              <a:latin typeface="Calibri" panose="020F0502020204030204" pitchFamily="34" charset="0"/>
              <a:ea typeface="+mj-ea"/>
              <a:cs typeface="Calibri" panose="020F0502020204030204" pitchFamily="34"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629059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sng" kern="1200" dirty="0">
                <a:solidFill>
                  <a:schemeClr val="tx1"/>
                </a:solidFill>
                <a:effectLst/>
                <a:latin typeface="Calibri" panose="020F0502020204030204" pitchFamily="34" charset="0"/>
                <a:ea typeface="+mj-ea"/>
                <a:cs typeface="Calibri" panose="020F0502020204030204" pitchFamily="34" charset="0"/>
              </a:rPr>
              <a:t>True</a:t>
            </a:r>
            <a:r>
              <a:rPr lang="en-US" sz="1200" b="0" i="0" kern="1200" dirty="0">
                <a:solidFill>
                  <a:schemeClr val="tx1"/>
                </a:solidFill>
                <a:effectLst/>
                <a:latin typeface="Calibri" panose="020F0502020204030204" pitchFamily="34" charset="0"/>
                <a:ea typeface="+mj-ea"/>
                <a:cs typeface="Calibri" panose="020F0502020204030204" pitchFamily="34" charset="0"/>
              </a:rPr>
              <a:t>: Translucent materials are used in X-ray films. </a:t>
            </a:r>
            <a:endParaRPr lang="en-US" sz="1200" kern="1200" dirty="0">
              <a:solidFill>
                <a:schemeClr val="tx1"/>
              </a:solidFill>
              <a:latin typeface="Calibri" panose="020F0502020204030204" pitchFamily="34" charset="0"/>
              <a:ea typeface="+mj-ea"/>
              <a:cs typeface="Calibri" panose="020F0502020204030204" pitchFamily="34"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490569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Translucent materials can spread natural sunlight out inside buildings, reducing the need for artificial lighting during the day. This practice is known as daylighting, and it saves energy and lowers</a:t>
            </a:r>
          </a:p>
          <a:p>
            <a:r>
              <a:rPr lang="en-US" b="0" i="0" dirty="0">
                <a:solidFill>
                  <a:srgbClr val="374151"/>
                </a:solidFill>
                <a:effectLst/>
                <a:latin typeface="Söhne"/>
              </a:rPr>
              <a:t>electricity bills.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52247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5" name="Google Shape;935;p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Now, let’s talk about some examples</a:t>
            </a:r>
            <a:r>
              <a:rPr lang="en-US" b="1" dirty="0"/>
              <a:t> </a:t>
            </a:r>
            <a:r>
              <a:rPr lang="en-US" dirty="0"/>
              <a:t>of </a:t>
            </a:r>
            <a:r>
              <a:rPr lang="en-US" b="1" dirty="0"/>
              <a:t>visible light</a:t>
            </a:r>
            <a:r>
              <a:rPr lang="en-US" b="0" dirty="0"/>
              <a:t>.  </a:t>
            </a:r>
            <a:endParaRPr b="0" dirty="0"/>
          </a:p>
          <a:p>
            <a:pPr marL="0" lvl="0" indent="0" algn="l" rtl="0">
              <a:spcBef>
                <a:spcPts val="0"/>
              </a:spcBef>
              <a:spcAft>
                <a:spcPts val="0"/>
              </a:spcAft>
              <a:buNone/>
            </a:pPr>
            <a:endParaRPr dirty="0"/>
          </a:p>
          <a:p>
            <a:pPr marL="0" lvl="0" indent="0" algn="l" rtl="0">
              <a:spcBef>
                <a:spcPts val="0"/>
              </a:spcBef>
              <a:spcAft>
                <a:spcPts val="0"/>
              </a:spcAft>
              <a:buNone/>
            </a:pPr>
            <a:r>
              <a:rPr lang="en-US" dirty="0"/>
              <a:t>Feedback: It's good to pick a variety of examples to work through with your students. This prepares them for some types that might trip them up when they try it on their own.</a:t>
            </a:r>
            <a:endParaRPr dirty="0"/>
          </a:p>
        </p:txBody>
      </p:sp>
      <p:sp>
        <p:nvSpPr>
          <p:cNvPr id="936" name="Google Shape;936;p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p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2" name="Google Shape;942;p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lnSpc>
                <a:spcPct val="90000"/>
              </a:lnSpc>
              <a:spcBef>
                <a:spcPct val="0"/>
              </a:spcBef>
              <a:spcAft>
                <a:spcPts val="600"/>
              </a:spcAft>
            </a:pPr>
            <a:r>
              <a:rPr lang="en-US" sz="1200" kern="1200" dirty="0">
                <a:solidFill>
                  <a:schemeClr val="tx1"/>
                </a:solidFill>
                <a:latin typeface="Calibri" panose="020F0502020204030204" pitchFamily="34" charset="0"/>
                <a:ea typeface="+mj-ea"/>
                <a:cs typeface="Calibri" panose="020F0502020204030204" pitchFamily="34" charset="0"/>
              </a:rPr>
              <a:t>A dragonfly’s wings are an example of something that is translucent. </a:t>
            </a:r>
            <a:r>
              <a:rPr lang="en-US" sz="1200" b="0" i="0" kern="1200" dirty="0">
                <a:solidFill>
                  <a:srgbClr val="374151"/>
                </a:solidFill>
                <a:effectLst/>
                <a:latin typeface="Calibri" panose="020F0502020204030204" pitchFamily="34" charset="0"/>
                <a:ea typeface="+mj-ea"/>
                <a:cs typeface="Calibri" panose="020F0502020204030204" pitchFamily="34" charset="0"/>
              </a:rPr>
              <a:t>S</a:t>
            </a:r>
            <a:r>
              <a:rPr lang="en-US" sz="1200" b="0" i="0" dirty="0">
                <a:solidFill>
                  <a:srgbClr val="374151"/>
                </a:solidFill>
                <a:effectLst/>
                <a:latin typeface="Calibri" panose="020F0502020204030204" pitchFamily="34" charset="0"/>
                <a:cs typeface="Calibri" panose="020F0502020204030204" pitchFamily="34" charset="0"/>
              </a:rPr>
              <a:t>ome light can through their wings, but you can’t see clearly through them. </a:t>
            </a:r>
            <a:br>
              <a:rPr lang="en-US" sz="1200" b="0" i="0" dirty="0">
                <a:solidFill>
                  <a:srgbClr val="374151"/>
                </a:solidFill>
                <a:effectLst/>
                <a:latin typeface="Calibri" panose="020F0502020204030204" pitchFamily="34" charset="0"/>
                <a:cs typeface="Calibri" panose="020F0502020204030204" pitchFamily="34" charset="0"/>
              </a:rPr>
            </a:br>
            <a:endParaRPr lang="en-US" sz="1200" kern="1200" dirty="0">
              <a:solidFill>
                <a:schemeClr val="tx1"/>
              </a:solidFill>
              <a:latin typeface="Calibri" panose="020F0502020204030204" pitchFamily="34" charset="0"/>
              <a:ea typeface="+mj-ea"/>
              <a:cs typeface="Calibri" panose="020F0502020204030204" pitchFamily="34" charset="0"/>
            </a:endParaRPr>
          </a:p>
        </p:txBody>
      </p:sp>
      <p:sp>
        <p:nvSpPr>
          <p:cNvPr id="943" name="Google Shape;943;p1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p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4" name="Google Shape;954;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en-US" sz="1200" b="0" i="0" dirty="0">
                <a:solidFill>
                  <a:srgbClr val="374151"/>
                </a:solidFill>
                <a:effectLst/>
                <a:latin typeface="Calibri" panose="020F0502020204030204" pitchFamily="34" charset="0"/>
                <a:cs typeface="Calibri" panose="020F0502020204030204" pitchFamily="34" charset="0"/>
              </a:rPr>
              <a:t>Grocery story plastic bags are </a:t>
            </a:r>
            <a:r>
              <a:rPr lang="en-US" sz="1200" dirty="0">
                <a:solidFill>
                  <a:srgbClr val="374151"/>
                </a:solidFill>
                <a:latin typeface="Calibri" panose="020F0502020204030204" pitchFamily="34" charset="0"/>
                <a:cs typeface="Calibri" panose="020F0502020204030204" pitchFamily="34" charset="0"/>
              </a:rPr>
              <a:t>a</a:t>
            </a:r>
            <a:r>
              <a:rPr lang="en-US" sz="1200" b="0" i="0" dirty="0">
                <a:solidFill>
                  <a:srgbClr val="374151"/>
                </a:solidFill>
                <a:effectLst/>
                <a:latin typeface="Calibri" panose="020F0502020204030204" pitchFamily="34" charset="0"/>
                <a:cs typeface="Calibri" panose="020F0502020204030204" pitchFamily="34" charset="0"/>
              </a:rPr>
              <a:t>nother example of something translucent.</a:t>
            </a:r>
            <a:endParaRPr lang="en-US" sz="1200" dirty="0">
              <a:latin typeface="Calibri" panose="020F0502020204030204" pitchFamily="34" charset="0"/>
              <a:cs typeface="Calibri" panose="020F0502020204030204" pitchFamily="34" charset="0"/>
            </a:endParaRPr>
          </a:p>
        </p:txBody>
      </p:sp>
      <p:sp>
        <p:nvSpPr>
          <p:cNvPr id="955" name="Google Shape;955;p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Söhne"/>
              </a:rPr>
              <a:t>Materials Needed:</a:t>
            </a:r>
          </a:p>
          <a:p>
            <a:pPr algn="l">
              <a:buFont typeface="Arial" panose="020B0604020202020204" pitchFamily="34" charset="0"/>
              <a:buChar char="•"/>
            </a:pPr>
            <a:r>
              <a:rPr lang="en-US" b="0" i="0" dirty="0">
                <a:solidFill>
                  <a:srgbClr val="000000"/>
                </a:solidFill>
                <a:effectLst/>
                <a:latin typeface="Söhne"/>
              </a:rPr>
              <a:t>Clear glass or plastic container</a:t>
            </a:r>
          </a:p>
          <a:p>
            <a:pPr algn="l">
              <a:buFont typeface="Arial" panose="020B0604020202020204" pitchFamily="34" charset="0"/>
              <a:buChar char="•"/>
            </a:pPr>
            <a:r>
              <a:rPr lang="en-US" b="0" i="0" dirty="0">
                <a:solidFill>
                  <a:srgbClr val="000000"/>
                </a:solidFill>
                <a:effectLst/>
                <a:latin typeface="Söhne"/>
              </a:rPr>
              <a:t>Water</a:t>
            </a:r>
          </a:p>
          <a:p>
            <a:pPr algn="l">
              <a:buFont typeface="Arial" panose="020B0604020202020204" pitchFamily="34" charset="0"/>
              <a:buChar char="•"/>
            </a:pPr>
            <a:r>
              <a:rPr lang="en-US" b="0" i="0" dirty="0">
                <a:solidFill>
                  <a:srgbClr val="000000"/>
                </a:solidFill>
                <a:effectLst/>
                <a:latin typeface="Söhne"/>
              </a:rPr>
              <a:t>Clear plastic cup</a:t>
            </a:r>
          </a:p>
          <a:p>
            <a:pPr algn="l">
              <a:buFont typeface="Arial" panose="020B0604020202020204" pitchFamily="34" charset="0"/>
              <a:buChar char="•"/>
            </a:pPr>
            <a:r>
              <a:rPr lang="en-US" b="0" i="0" dirty="0">
                <a:solidFill>
                  <a:srgbClr val="000000"/>
                </a:solidFill>
                <a:effectLst/>
                <a:latin typeface="Söhne"/>
              </a:rPr>
              <a:t>Wax paper</a:t>
            </a:r>
          </a:p>
          <a:p>
            <a:pPr algn="l">
              <a:buFont typeface="Arial" panose="020B0604020202020204" pitchFamily="34" charset="0"/>
              <a:buChar char="•"/>
            </a:pPr>
            <a:r>
              <a:rPr lang="en-US" b="0" i="0" dirty="0">
                <a:solidFill>
                  <a:srgbClr val="000000"/>
                </a:solidFill>
                <a:effectLst/>
                <a:latin typeface="Söhne"/>
              </a:rPr>
              <a:t>Aluminum foil</a:t>
            </a:r>
          </a:p>
          <a:p>
            <a:pPr algn="l">
              <a:buFont typeface="Arial" panose="020B0604020202020204" pitchFamily="34" charset="0"/>
              <a:buChar char="•"/>
            </a:pPr>
            <a:r>
              <a:rPr lang="en-US" b="0" i="0" dirty="0">
                <a:solidFill>
                  <a:srgbClr val="000000"/>
                </a:solidFill>
                <a:effectLst/>
                <a:latin typeface="Söhne"/>
              </a:rPr>
              <a:t>Flashlight</a:t>
            </a:r>
          </a:p>
          <a:p>
            <a:pPr algn="l"/>
            <a:r>
              <a:rPr lang="en-US" b="1" i="0" dirty="0">
                <a:solidFill>
                  <a:srgbClr val="000000"/>
                </a:solidFill>
                <a:effectLst/>
                <a:latin typeface="Söhne"/>
              </a:rPr>
              <a:t>Instructions:</a:t>
            </a:r>
          </a:p>
          <a:p>
            <a:pPr algn="l">
              <a:buFont typeface="+mj-lt"/>
              <a:buAutoNum type="arabicPeriod"/>
            </a:pPr>
            <a:r>
              <a:rPr lang="en-US" b="1" i="0" dirty="0">
                <a:solidFill>
                  <a:srgbClr val="000000"/>
                </a:solidFill>
                <a:effectLst/>
                <a:latin typeface="Söhne"/>
              </a:rPr>
              <a:t>Transparent Container:</a:t>
            </a:r>
            <a:endParaRPr lang="en-US" b="0" i="0" dirty="0">
              <a:solidFill>
                <a:srgbClr val="000000"/>
              </a:solidFill>
              <a:effectLst/>
              <a:latin typeface="Söhne"/>
            </a:endParaRPr>
          </a:p>
          <a:p>
            <a:pPr marL="742950" lvl="1" indent="-285750" algn="l">
              <a:buFont typeface="+mj-lt"/>
              <a:buAutoNum type="arabicPeriod"/>
            </a:pPr>
            <a:r>
              <a:rPr lang="en-US" b="0" i="0" dirty="0">
                <a:solidFill>
                  <a:srgbClr val="000000"/>
                </a:solidFill>
                <a:effectLst/>
                <a:latin typeface="Söhne"/>
              </a:rPr>
              <a:t>Fill a clear glass or plastic container with water. Explain to the students that the container is transparent because they can see through it and light passes through it.</a:t>
            </a:r>
          </a:p>
          <a:p>
            <a:pPr algn="l">
              <a:buFont typeface="+mj-lt"/>
              <a:buAutoNum type="arabicPeriod"/>
            </a:pPr>
            <a:r>
              <a:rPr lang="en-US" b="1" i="0" dirty="0">
                <a:solidFill>
                  <a:srgbClr val="000000"/>
                </a:solidFill>
                <a:effectLst/>
                <a:latin typeface="Söhne"/>
              </a:rPr>
              <a:t>Transparent Plastic Cup:</a:t>
            </a:r>
            <a:endParaRPr lang="en-US" b="0" i="0" dirty="0">
              <a:solidFill>
                <a:srgbClr val="000000"/>
              </a:solidFill>
              <a:effectLst/>
              <a:latin typeface="Söhne"/>
            </a:endParaRPr>
          </a:p>
          <a:p>
            <a:pPr marL="742950" lvl="1" indent="-285750" algn="l">
              <a:buFont typeface="+mj-lt"/>
              <a:buAutoNum type="arabicPeriod"/>
            </a:pPr>
            <a:r>
              <a:rPr lang="en-US" b="0" i="0" dirty="0">
                <a:solidFill>
                  <a:srgbClr val="000000"/>
                </a:solidFill>
                <a:effectLst/>
                <a:latin typeface="Söhne"/>
              </a:rPr>
              <a:t>Show a clear plastic cup to the students. Explain that it's also transparent because it lets light pass through. Hold it against a light source to demonstrate this.</a:t>
            </a:r>
          </a:p>
          <a:p>
            <a:pPr algn="l">
              <a:buFont typeface="+mj-lt"/>
              <a:buAutoNum type="arabicPeriod"/>
            </a:pPr>
            <a:r>
              <a:rPr lang="en-US" b="1" i="0" dirty="0">
                <a:solidFill>
                  <a:srgbClr val="000000"/>
                </a:solidFill>
                <a:effectLst/>
                <a:latin typeface="Söhne"/>
              </a:rPr>
              <a:t>Translucent Material - Wax Paper:</a:t>
            </a:r>
            <a:endParaRPr lang="en-US" b="0" i="0" dirty="0">
              <a:solidFill>
                <a:srgbClr val="000000"/>
              </a:solidFill>
              <a:effectLst/>
              <a:latin typeface="Söhne"/>
            </a:endParaRPr>
          </a:p>
          <a:p>
            <a:pPr marL="742950" lvl="1" indent="-285750" algn="l">
              <a:buFont typeface="+mj-lt"/>
              <a:buAutoNum type="arabicPeriod"/>
            </a:pPr>
            <a:r>
              <a:rPr lang="en-US" b="0" i="0" dirty="0">
                <a:solidFill>
                  <a:srgbClr val="000000"/>
                </a:solidFill>
                <a:effectLst/>
                <a:latin typeface="Söhne"/>
              </a:rPr>
              <a:t>Take a piece of wax paper and hold it up to the light. Explain that wax paper is translucent because it allows some light to pass through, but not as clearly as transparent materials.</a:t>
            </a:r>
          </a:p>
          <a:p>
            <a:pPr algn="l">
              <a:buFont typeface="+mj-lt"/>
              <a:buAutoNum type="arabicPeriod"/>
            </a:pPr>
            <a:r>
              <a:rPr lang="en-US" b="1" i="0" dirty="0">
                <a:solidFill>
                  <a:srgbClr val="000000"/>
                </a:solidFill>
                <a:effectLst/>
                <a:latin typeface="Söhne"/>
              </a:rPr>
              <a:t>Opaque Material - Aluminum Foil:</a:t>
            </a:r>
            <a:endParaRPr lang="en-US" b="0" i="0" dirty="0">
              <a:solidFill>
                <a:srgbClr val="000000"/>
              </a:solidFill>
              <a:effectLst/>
              <a:latin typeface="Söhne"/>
            </a:endParaRPr>
          </a:p>
          <a:p>
            <a:pPr marL="742950" lvl="1" indent="-285750" algn="l">
              <a:buFont typeface="+mj-lt"/>
              <a:buAutoNum type="arabicPeriod"/>
            </a:pPr>
            <a:r>
              <a:rPr lang="en-US" b="0" i="0" dirty="0">
                <a:solidFill>
                  <a:srgbClr val="000000"/>
                </a:solidFill>
                <a:effectLst/>
                <a:latin typeface="Söhne"/>
              </a:rPr>
              <a:t>Take a piece of aluminum foil and hold it up to the light. Explain that aluminum foil is opaque because it doesn't allow light to pass through at all.</a:t>
            </a:r>
          </a:p>
          <a:p>
            <a:pPr algn="l">
              <a:buFont typeface="+mj-lt"/>
              <a:buAutoNum type="arabicPeriod"/>
            </a:pPr>
            <a:r>
              <a:rPr lang="en-US" b="1" i="0" dirty="0">
                <a:solidFill>
                  <a:srgbClr val="000000"/>
                </a:solidFill>
                <a:effectLst/>
                <a:latin typeface="Söhne"/>
              </a:rPr>
              <a:t>Experiment:</a:t>
            </a:r>
            <a:endParaRPr lang="en-US" b="0" i="0" dirty="0">
              <a:solidFill>
                <a:srgbClr val="000000"/>
              </a:solidFill>
              <a:effectLst/>
              <a:latin typeface="Söhne"/>
            </a:endParaRPr>
          </a:p>
          <a:p>
            <a:pPr marL="742950" lvl="1" indent="-285750" algn="l">
              <a:buFont typeface="+mj-lt"/>
              <a:buAutoNum type="arabicPeriod"/>
            </a:pPr>
            <a:r>
              <a:rPr lang="en-US" b="0" i="0" dirty="0">
                <a:solidFill>
                  <a:srgbClr val="000000"/>
                </a:solidFill>
                <a:effectLst/>
                <a:latin typeface="Söhne"/>
              </a:rPr>
              <a:t>Shine a flashlight from behind each material (transparent container, plastic cup, wax paper, and aluminum foil) to demonstrate how light behaves differently with each material. Students can observe how much light passes through or if it's blocked entirely.</a:t>
            </a:r>
          </a:p>
          <a:p>
            <a:pPr algn="l">
              <a:buFont typeface="+mj-lt"/>
              <a:buAutoNum type="arabicPeriod"/>
            </a:pPr>
            <a:r>
              <a:rPr lang="en-US" b="1" i="0" dirty="0">
                <a:solidFill>
                  <a:srgbClr val="000000"/>
                </a:solidFill>
                <a:effectLst/>
                <a:latin typeface="Söhne"/>
              </a:rPr>
              <a:t>Discussion:</a:t>
            </a:r>
            <a:endParaRPr lang="en-US" b="0" i="0" dirty="0">
              <a:solidFill>
                <a:srgbClr val="000000"/>
              </a:solidFill>
              <a:effectLst/>
              <a:latin typeface="Söhne"/>
            </a:endParaRPr>
          </a:p>
          <a:p>
            <a:pPr marL="742950" lvl="1" indent="-285750" algn="l">
              <a:buFont typeface="+mj-lt"/>
              <a:buAutoNum type="arabicPeriod"/>
            </a:pPr>
            <a:r>
              <a:rPr lang="en-US" b="0" i="0" dirty="0">
                <a:solidFill>
                  <a:srgbClr val="000000"/>
                </a:solidFill>
                <a:effectLst/>
                <a:latin typeface="Söhne"/>
              </a:rPr>
              <a:t>Discuss the differences between transparent, translucent, and opaque materials based on the experiment. Encourage students to think of other materials they encounter in daily life that fall into these categories.</a:t>
            </a:r>
          </a:p>
          <a:p>
            <a:pPr algn="l"/>
            <a:r>
              <a:rPr lang="en-US" b="0" i="0" dirty="0">
                <a:solidFill>
                  <a:srgbClr val="000000"/>
                </a:solidFill>
                <a:effectLst/>
                <a:latin typeface="Söhne"/>
              </a:rPr>
              <a:t>This hands-on experiment provides a clear visual demonstration of how different materials interact with light, helping students understand the concept of transparency in a practical and engaging way.</a:t>
            </a:r>
          </a:p>
          <a:p>
            <a:pPr algn="l"/>
            <a:br>
              <a:rPr lang="en-US" b="0" i="0" dirty="0">
                <a:solidFill>
                  <a:srgbClr val="000000"/>
                </a:solidFill>
                <a:effectLst/>
                <a:latin typeface="Söhne"/>
              </a:rPr>
            </a:br>
            <a:endParaRPr lang="en-US" b="0" i="0" dirty="0">
              <a:solidFill>
                <a:srgbClr val="000000"/>
              </a:solidFill>
              <a:effectLst/>
              <a:latin typeface="Söhne"/>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693799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0" name="Google Shape;520;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Next, let’s talk about some non-examples of </a:t>
            </a:r>
            <a:r>
              <a:rPr lang="en-US" b="1" dirty="0"/>
              <a:t>visible light</a:t>
            </a:r>
            <a:r>
              <a:rPr lang="en-US" dirty="0"/>
              <a:t>.  </a:t>
            </a:r>
            <a:endParaRPr dirty="0"/>
          </a:p>
        </p:txBody>
      </p:sp>
      <p:sp>
        <p:nvSpPr>
          <p:cNvPr id="521" name="Google Shape;521;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extLst>
      <p:ext uri="{BB962C8B-B14F-4D97-AF65-F5344CB8AC3E}">
        <p14:creationId xmlns:p14="http://schemas.microsoft.com/office/powerpoint/2010/main" val="7398346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a:lnSpc>
                <a:spcPct val="90000"/>
              </a:lnSpc>
              <a:spcBef>
                <a:spcPct val="0"/>
              </a:spcBef>
              <a:spcAft>
                <a:spcPts val="600"/>
              </a:spcAft>
            </a:pPr>
            <a:r>
              <a:rPr lang="en-US" sz="1200" kern="1200" dirty="0">
                <a:solidFill>
                  <a:srgbClr val="FFFFFF"/>
                </a:solidFill>
                <a:latin typeface="+mj-lt"/>
                <a:ea typeface="+mj-ea"/>
                <a:cs typeface="+mj-cs"/>
                <a:sym typeface="Calibri"/>
              </a:rPr>
              <a:t>A clear glass is NOT an example of something translucent. A clear glass is transparent since it allows light to pass through and you can see through it clearly.</a:t>
            </a:r>
            <a:endParaRPr lang="en-US" sz="1200" kern="1200" dirty="0">
              <a:solidFill>
                <a:srgbClr val="FFFFFF"/>
              </a:solidFill>
              <a:latin typeface="+mj-lt"/>
              <a:ea typeface="+mj-ea"/>
              <a:cs typeface="+mj-cs"/>
            </a:endParaRPr>
          </a:p>
          <a:p>
            <a:pPr marL="0" lvl="0" indent="0" algn="l" rtl="0">
              <a:spcBef>
                <a:spcPts val="0"/>
              </a:spcBef>
              <a:spcAft>
                <a:spcPts val="0"/>
              </a:spcAft>
              <a:buNone/>
            </a:pPr>
            <a:endParaRPr dirty="0"/>
          </a:p>
          <a:p>
            <a:pPr marL="0" lvl="0" indent="0" algn="l" rtl="0">
              <a:spcBef>
                <a:spcPts val="0"/>
              </a:spcBef>
              <a:spcAft>
                <a:spcPts val="0"/>
              </a:spcAft>
              <a:buNone/>
            </a:pPr>
            <a:r>
              <a:rPr lang="en-US" dirty="0"/>
              <a:t>Feedback: Non-examples often need some explanation to make it clear to students the difference. Using clear and simple language can help with this.</a:t>
            </a:r>
            <a:endParaRPr dirty="0"/>
          </a:p>
        </p:txBody>
      </p:sp>
      <p:sp>
        <p:nvSpPr>
          <p:cNvPr id="528" name="Google Shape;528;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extLst>
      <p:ext uri="{BB962C8B-B14F-4D97-AF65-F5344CB8AC3E}">
        <p14:creationId xmlns:p14="http://schemas.microsoft.com/office/powerpoint/2010/main" val="33702208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ct val="0"/>
              </a:spcBef>
              <a:spcAft>
                <a:spcPts val="600"/>
              </a:spcAft>
              <a:buClr>
                <a:srgbClr val="000000"/>
              </a:buClr>
              <a:buSzPts val="1400"/>
              <a:buFont typeface="Arial"/>
              <a:buNone/>
              <a:tabLst/>
              <a:defRPr/>
            </a:pPr>
            <a:r>
              <a:rPr lang="en-US" sz="1200" kern="1200" dirty="0">
                <a:solidFill>
                  <a:srgbClr val="FFFFFF"/>
                </a:solidFill>
                <a:latin typeface="+mj-lt"/>
                <a:ea typeface="+mj-ea"/>
                <a:cs typeface="+mj-cs"/>
                <a:sym typeface="Calibri"/>
              </a:rPr>
              <a:t>A metal garage door is NOT an example of something translucent. A metal garage door is opaque, meaning no light passes through and you cannot see through it clearly.</a:t>
            </a:r>
            <a:endParaRPr lang="en-US" sz="1200" kern="1200" dirty="0">
              <a:solidFill>
                <a:srgbClr val="FFFFFF"/>
              </a:solidFill>
              <a:latin typeface="+mj-lt"/>
              <a:ea typeface="+mj-ea"/>
              <a:cs typeface="+mj-cs"/>
            </a:endParaRPr>
          </a:p>
        </p:txBody>
      </p:sp>
      <p:sp>
        <p:nvSpPr>
          <p:cNvPr id="528" name="Google Shape;528;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extLst>
      <p:ext uri="{BB962C8B-B14F-4D97-AF65-F5344CB8AC3E}">
        <p14:creationId xmlns:p14="http://schemas.microsoft.com/office/powerpoint/2010/main" val="32337774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dc67eaed7c_0_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0" name="Google Shape;970;gdc67eaed7c_0_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971" name="Google Shape;971;gdc67eaed7c_0_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p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6" name="Google Shape;976;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t>What are examples of things that are translucent? </a:t>
            </a:r>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[dragonfly wings, plastic shopping bags, stained-glass windows, frosted windows, wax paper]</a:t>
            </a:r>
            <a:endParaRPr dirty="0"/>
          </a:p>
          <a:p>
            <a:pPr marL="0" marR="0" lvl="0" indent="0" algn="l" rtl="0">
              <a:lnSpc>
                <a:spcPct val="100000"/>
              </a:lnSpc>
              <a:spcBef>
                <a:spcPts val="0"/>
              </a:spcBef>
              <a:spcAft>
                <a:spcPts val="0"/>
              </a:spcAft>
              <a:buClr>
                <a:schemeClr val="dk1"/>
              </a:buClr>
              <a:buSzPts val="1200"/>
              <a:buFont typeface="Calibri"/>
              <a:buNone/>
            </a:pPr>
            <a:endParaRPr sz="1200" dirty="0"/>
          </a:p>
          <a:p>
            <a:pPr marL="0" lvl="0" indent="0" algn="l" rtl="0">
              <a:spcBef>
                <a:spcPts val="0"/>
              </a:spcBef>
              <a:spcAft>
                <a:spcPts val="0"/>
              </a:spcAft>
              <a:buNone/>
            </a:pPr>
            <a:endParaRPr b="0" dirty="0"/>
          </a:p>
        </p:txBody>
      </p:sp>
      <p:sp>
        <p:nvSpPr>
          <p:cNvPr id="977" name="Google Shape;977;p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kern="1200" dirty="0">
                <a:solidFill>
                  <a:schemeClr val="tx1"/>
                </a:solidFill>
                <a:latin typeface="+mj-lt"/>
                <a:ea typeface="+mj-ea"/>
                <a:cs typeface="+mj-cs"/>
              </a:rPr>
              <a:t>True/False: A metal garage door is translucent.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kern="1200" dirty="0">
              <a:solidFill>
                <a:schemeClr val="tx1"/>
              </a:solidFill>
              <a:latin typeface="+mj-lt"/>
              <a:ea typeface="+mj-ea"/>
              <a:cs typeface="+mj-cs"/>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kern="1200" dirty="0">
                <a:solidFill>
                  <a:schemeClr val="tx1"/>
                </a:solidFill>
                <a:latin typeface="+mj-lt"/>
                <a:ea typeface="+mj-ea"/>
                <a:cs typeface="+mj-cs"/>
              </a:rPr>
              <a:t>[False]</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860822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kern="1200" dirty="0">
                <a:solidFill>
                  <a:schemeClr val="tx1"/>
                </a:solidFill>
                <a:latin typeface="+mj-lt"/>
                <a:ea typeface="+mj-ea"/>
                <a:cs typeface="+mj-cs"/>
              </a:rPr>
              <a:t>False: A metal garage door is NOT translucent, a metal garage door is opaque, no light can pass through it.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973957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5e11802ac4_0_19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g25e11802ac4_0_19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We will now complete this concept map, called a Frayer model, </a:t>
            </a:r>
            <a:r>
              <a:rPr lang="en-US" dirty="0">
                <a:solidFill>
                  <a:srgbClr val="242424"/>
                </a:solidFill>
              </a:rPr>
              <a:t>to summarize and further clarify what you have learned about the term</a:t>
            </a:r>
            <a:r>
              <a:rPr lang="en-US" dirty="0"/>
              <a:t> </a:t>
            </a:r>
            <a:r>
              <a:rPr lang="en-US" b="1" dirty="0"/>
              <a:t>reflection</a:t>
            </a:r>
            <a:r>
              <a:rPr lang="en-US" dirty="0">
                <a:solidFill>
                  <a:srgbClr val="242424"/>
                </a:solidFill>
              </a:rPr>
              <a:t>. </a:t>
            </a:r>
            <a:endParaRPr dirty="0"/>
          </a:p>
        </p:txBody>
      </p:sp>
      <p:sp>
        <p:nvSpPr>
          <p:cNvPr id="416" name="Google Shape;416;g25e11802ac4_0_19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dirty="0"/>
              <a:t>To complete the Frayer model,</a:t>
            </a:r>
            <a:r>
              <a:rPr lang="en-US" dirty="0">
                <a:solidFill>
                  <a:srgbClr val="242424"/>
                </a:solidFill>
              </a:rPr>
              <a:t> we will choose from four choices the correct picture, definition, example, and response to the question, “</a:t>
            </a:r>
            <a:r>
              <a:rPr lang="en-US" sz="1200" b="0" i="0" u="none" strike="noStrike" cap="none" dirty="0">
                <a:solidFill>
                  <a:srgbClr val="000000"/>
                </a:solidFill>
                <a:latin typeface="Helvetica Neue Light"/>
                <a:ea typeface="Helvetica Neue Light"/>
                <a:cs typeface="Helvetica Neue Light"/>
                <a:sym typeface="Helvetica Neue Light"/>
              </a:rPr>
              <a:t>How do things that are </a:t>
            </a:r>
            <a:r>
              <a:rPr lang="en-US" sz="1200" b="1" i="0" u="none" strike="noStrike" cap="none" dirty="0">
                <a:solidFill>
                  <a:srgbClr val="000000"/>
                </a:solidFill>
                <a:latin typeface="Helvetica Neue Light"/>
                <a:ea typeface="Helvetica Neue Light"/>
                <a:cs typeface="Helvetica Neue Light"/>
                <a:sym typeface="Helvetica Neue Light"/>
              </a:rPr>
              <a:t>translucent</a:t>
            </a:r>
            <a:r>
              <a:rPr lang="en-US" sz="1200" b="0" i="0" u="none" strike="noStrike" cap="none" dirty="0">
                <a:solidFill>
                  <a:srgbClr val="000000"/>
                </a:solidFill>
                <a:latin typeface="Helvetica Neue Light"/>
                <a:ea typeface="Helvetica Neue Light"/>
                <a:cs typeface="Helvetica Neue Light"/>
                <a:sym typeface="Helvetica Neue Light"/>
              </a:rPr>
              <a:t> impact my life?</a:t>
            </a:r>
            <a:endParaRPr lang="en-US" sz="1200" b="0" i="0" u="none" strike="noStrike" cap="none" dirty="0">
              <a:solidFill>
                <a:srgbClr val="000000"/>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dirty="0">
                <a:solidFill>
                  <a:srgbClr val="242424"/>
                </a:solidFill>
              </a:rPr>
              <a:t>?”</a:t>
            </a:r>
            <a:r>
              <a:rPr lang="en-US" dirty="0">
                <a:solidFill>
                  <a:schemeClr val="dk1"/>
                </a:solidFill>
              </a:rPr>
              <a:t> </a:t>
            </a:r>
            <a:r>
              <a:rPr lang="en-US" dirty="0">
                <a:solidFill>
                  <a:srgbClr val="242424"/>
                </a:solidFill>
              </a:rPr>
              <a:t>Select the best response for each question </a:t>
            </a:r>
            <a:r>
              <a:rPr lang="en-US" dirty="0">
                <a:solidFill>
                  <a:schemeClr val="dk1"/>
                </a:solidFill>
              </a:rPr>
              <a:t>using the information you just learned. As </a:t>
            </a:r>
            <a:r>
              <a:rPr lang="en-US" dirty="0"/>
              <a:t>we </a:t>
            </a:r>
            <a:r>
              <a:rPr lang="en-US" dirty="0">
                <a:solidFill>
                  <a:schemeClr val="dk1"/>
                </a:solidFill>
              </a:rPr>
              <a:t>select responses, </a:t>
            </a:r>
            <a:r>
              <a:rPr lang="en-US" dirty="0"/>
              <a:t>we</a:t>
            </a:r>
            <a:r>
              <a:rPr lang="en-US" dirty="0">
                <a:solidFill>
                  <a:schemeClr val="dk1"/>
                </a:solidFill>
              </a:rPr>
              <a:t> will see how this model looks filled in for the term</a:t>
            </a:r>
            <a:r>
              <a:rPr lang="en-US" dirty="0"/>
              <a:t> </a:t>
            </a:r>
            <a:r>
              <a:rPr lang="en-US" sz="1200" b="1" i="0" u="none" strike="noStrike" cap="none" dirty="0">
                <a:solidFill>
                  <a:srgbClr val="000000"/>
                </a:solidFill>
                <a:latin typeface="Helvetica Neue Light"/>
                <a:ea typeface="Helvetica Neue Light"/>
                <a:cs typeface="Helvetica Neue Light"/>
                <a:sym typeface="Helvetica Neue Light"/>
              </a:rPr>
              <a:t>translucent</a:t>
            </a:r>
            <a:r>
              <a:rPr lang="en-US" b="1" dirty="0"/>
              <a:t>.</a:t>
            </a:r>
            <a:endParaRPr dirty="0">
              <a:solidFill>
                <a:schemeClr val="dk1"/>
              </a:solidFill>
            </a:endParaRPr>
          </a:p>
        </p:txBody>
      </p:sp>
      <p:sp>
        <p:nvSpPr>
          <p:cNvPr id="427" name="Google Shape;427;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5e11802ac4_0_19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g25e11802ac4_0_19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dirty="0">
                <a:solidFill>
                  <a:schemeClr val="dk1"/>
                </a:solidFill>
              </a:rPr>
              <a:t>Choose the one correct picture of</a:t>
            </a:r>
            <a:r>
              <a:rPr lang="en-US" dirty="0"/>
              <a:t> something </a:t>
            </a:r>
            <a:r>
              <a:rPr lang="en-US" b="1" dirty="0"/>
              <a:t>translucent </a:t>
            </a:r>
            <a:r>
              <a:rPr lang="en-US" sz="1200" dirty="0">
                <a:solidFill>
                  <a:schemeClr val="dk1"/>
                </a:solidFill>
              </a:rPr>
              <a:t>from these four choices</a:t>
            </a:r>
            <a:r>
              <a:rPr lang="en-US" dirty="0"/>
              <a:t>.</a:t>
            </a:r>
            <a:endParaRPr dirty="0"/>
          </a:p>
        </p:txBody>
      </p:sp>
      <p:sp>
        <p:nvSpPr>
          <p:cNvPr id="449" name="Google Shape;449;g25e11802ac4_0_19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78288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8" name="Google Shape;808;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move on to our new vocabulary term, let’s review some other words &amp; concepts that you already learned and make sure you are firm in your understanding. </a:t>
            </a:r>
            <a:endParaRPr/>
          </a:p>
        </p:txBody>
      </p:sp>
      <p:sp>
        <p:nvSpPr>
          <p:cNvPr id="809" name="Google Shape;809;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5e11802ac4_0_19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g25e11802ac4_0_19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dirty="0">
                <a:solidFill>
                  <a:schemeClr val="dk1"/>
                </a:solidFill>
              </a:rPr>
              <a:t>This is the picture that shows something that is </a:t>
            </a:r>
            <a:r>
              <a:rPr lang="en-US" sz="1200" b="1" dirty="0">
                <a:solidFill>
                  <a:schemeClr val="dk1"/>
                </a:solidFill>
              </a:rPr>
              <a:t>translucent</a:t>
            </a:r>
            <a:r>
              <a:rPr lang="en-US" sz="1200" dirty="0">
                <a:solidFill>
                  <a:schemeClr val="dk1"/>
                </a:solidFill>
              </a:rPr>
              <a:t>. These are privacy glass windows that let some light pass through, but you cannot see through them clearly. </a:t>
            </a:r>
            <a:endParaRPr lang="en-US" dirty="0"/>
          </a:p>
        </p:txBody>
      </p:sp>
      <p:sp>
        <p:nvSpPr>
          <p:cNvPr id="449" name="Google Shape;449;g25e11802ac4_0_19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21623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Here is the Frayer model filled in with a picture of something that is </a:t>
            </a:r>
            <a:r>
              <a:rPr lang="en-US" b="1" dirty="0"/>
              <a:t>translucent</a:t>
            </a:r>
            <a:r>
              <a:rPr lang="en-US" dirty="0"/>
              <a:t>.</a:t>
            </a:r>
            <a:endParaRPr lang="en-US" dirty="0">
              <a:solidFill>
                <a:schemeClr val="dk1"/>
              </a:solidFill>
            </a:endParaRPr>
          </a:p>
        </p:txBody>
      </p:sp>
      <p:sp>
        <p:nvSpPr>
          <p:cNvPr id="427" name="Google Shape;427;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077992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25e11802ac4_0_2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g25e11802ac4_0_2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dirty="0">
                <a:solidFill>
                  <a:schemeClr val="dk1"/>
                </a:solidFill>
              </a:rPr>
              <a:t>Choose the one correct definition of </a:t>
            </a:r>
            <a:r>
              <a:rPr lang="en-US" b="1" dirty="0"/>
              <a:t>translucent </a:t>
            </a:r>
            <a:r>
              <a:rPr lang="en-US" sz="1200" dirty="0">
                <a:solidFill>
                  <a:schemeClr val="dk1"/>
                </a:solidFill>
              </a:rPr>
              <a:t>from these four choices.</a:t>
            </a:r>
            <a:endParaRPr sz="1200" dirty="0">
              <a:solidFill>
                <a:schemeClr val="dk1"/>
              </a:solidFill>
            </a:endParaRPr>
          </a:p>
        </p:txBody>
      </p:sp>
      <p:sp>
        <p:nvSpPr>
          <p:cNvPr id="513" name="Google Shape;513;g25e11802ac4_0_2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25e11802ac4_0_2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g25e11802ac4_0_2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a:t>
            </a:r>
            <a:r>
              <a:rPr lang="en-US" sz="1200" dirty="0">
                <a:solidFill>
                  <a:schemeClr val="dk1"/>
                </a:solidFill>
                <a:highlight>
                  <a:srgbClr val="FFFFFF"/>
                </a:highlight>
                <a:latin typeface="Helvetica Neue Light"/>
                <a:ea typeface="Helvetica Neue Light"/>
                <a:cs typeface="Helvetica Neue Light"/>
                <a:sym typeface="Helvetica Neue Light"/>
              </a:rPr>
              <a:t>When some light can pass through an object, but you can’t see clearly through it.</a:t>
            </a:r>
            <a:r>
              <a:rPr lang="en-US" dirty="0"/>
              <a:t>” is correct! This is the definition of </a:t>
            </a:r>
            <a:r>
              <a:rPr lang="en-US" b="1" dirty="0"/>
              <a:t>translucent.</a:t>
            </a:r>
            <a:endParaRPr lang="en-US" sz="1200" dirty="0">
              <a:solidFill>
                <a:schemeClr val="dk1"/>
              </a:solidFill>
            </a:endParaRPr>
          </a:p>
        </p:txBody>
      </p:sp>
      <p:sp>
        <p:nvSpPr>
          <p:cNvPr id="513" name="Google Shape;513;g25e11802ac4_0_2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74334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Here is the Frayer Model with a picture and the definition filled in for </a:t>
            </a:r>
            <a:r>
              <a:rPr lang="en-US" b="1" dirty="0"/>
              <a:t>translucent: </a:t>
            </a:r>
            <a:r>
              <a:rPr lang="en-US" sz="1200" dirty="0">
                <a:solidFill>
                  <a:schemeClr val="dk1"/>
                </a:solidFill>
                <a:highlight>
                  <a:srgbClr val="FFFFFF"/>
                </a:highlight>
                <a:latin typeface="Helvetica Neue Light"/>
                <a:ea typeface="Helvetica Neue Light"/>
                <a:cs typeface="Helvetica Neue Light"/>
                <a:sym typeface="Helvetica Neue Light"/>
              </a:rPr>
              <a:t>When some light can pass through an object, but you can’t see clearly through it</a:t>
            </a:r>
            <a:r>
              <a:rPr lang="en-US" dirty="0"/>
              <a:t>.</a:t>
            </a:r>
            <a:endParaRPr lang="en-US" dirty="0">
              <a:solidFill>
                <a:schemeClr val="dk1"/>
              </a:solidFill>
            </a:endParaRPr>
          </a:p>
        </p:txBody>
      </p:sp>
      <p:sp>
        <p:nvSpPr>
          <p:cNvPr id="427" name="Google Shape;427;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193745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25e11802ac4_0_2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g25e11802ac4_0_2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Choose the one correct example of </a:t>
            </a:r>
            <a:r>
              <a:rPr lang="en-US" dirty="0"/>
              <a:t>something that is </a:t>
            </a:r>
            <a:r>
              <a:rPr lang="en-US" b="1" dirty="0"/>
              <a:t>translucent </a:t>
            </a:r>
            <a:r>
              <a:rPr lang="en-US" sz="1200" dirty="0">
                <a:solidFill>
                  <a:schemeClr val="dk1"/>
                </a:solidFill>
                <a:latin typeface="Calibri"/>
                <a:ea typeface="Calibri"/>
                <a:cs typeface="Calibri"/>
                <a:sym typeface="Calibri"/>
              </a:rPr>
              <a:t>from these four choices. </a:t>
            </a:r>
            <a:endParaRPr sz="1200" dirty="0">
              <a:solidFill>
                <a:schemeClr val="dk1"/>
              </a:solidFill>
            </a:endParaRPr>
          </a:p>
        </p:txBody>
      </p:sp>
      <p:sp>
        <p:nvSpPr>
          <p:cNvPr id="580" name="Google Shape;580;g25e11802ac4_0_23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25e11802ac4_0_2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g25e11802ac4_0_2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a:t>
            </a:r>
            <a:r>
              <a:rPr lang="en-US" sz="1200" dirty="0">
                <a:solidFill>
                  <a:srgbClr val="43464D"/>
                </a:solidFill>
                <a:latin typeface="Helvetica Neue Light"/>
                <a:ea typeface="Helvetica Neue Light"/>
                <a:sym typeface="Helvetica Neue Light"/>
              </a:rPr>
              <a:t>Wax paper</a:t>
            </a:r>
            <a:r>
              <a:rPr lang="en-US" dirty="0"/>
              <a:t>” is correct! This is an example of something that is </a:t>
            </a:r>
            <a:r>
              <a:rPr lang="en-US" b="1" dirty="0"/>
              <a:t>translucent. </a:t>
            </a:r>
            <a:r>
              <a:rPr lang="en-US" b="0" dirty="0"/>
              <a:t>It lets some light pass through it, but you cannot see through it clearly.</a:t>
            </a:r>
            <a:endParaRPr lang="en-US" sz="1200" dirty="0">
              <a:solidFill>
                <a:schemeClr val="dk1"/>
              </a:solidFill>
            </a:endParaRPr>
          </a:p>
        </p:txBody>
      </p:sp>
      <p:sp>
        <p:nvSpPr>
          <p:cNvPr id="580" name="Google Shape;580;g25e11802ac4_0_23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14304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200" dirty="0"/>
              <a:t>Here is the Frayer Model with a picture, definition, and an example of</a:t>
            </a:r>
            <a:r>
              <a:rPr lang="en-US" sz="1200" b="1" dirty="0"/>
              <a:t> </a:t>
            </a:r>
            <a:r>
              <a:rPr lang="en-US" sz="1200" b="0" dirty="0"/>
              <a:t>something that is</a:t>
            </a:r>
            <a:r>
              <a:rPr lang="en-US" sz="1200" b="1" dirty="0"/>
              <a:t> translucent:</a:t>
            </a:r>
            <a:r>
              <a:rPr lang="en-US" sz="1200" dirty="0"/>
              <a:t> </a:t>
            </a:r>
            <a:r>
              <a:rPr lang="en-US" sz="1200" dirty="0">
                <a:solidFill>
                  <a:srgbClr val="43464D"/>
                </a:solidFill>
                <a:latin typeface="Calibri" panose="020F0502020204030204" pitchFamily="34" charset="0"/>
                <a:ea typeface="Helvetica Neue Light"/>
                <a:cs typeface="Calibri" panose="020F0502020204030204" pitchFamily="34" charset="0"/>
                <a:sym typeface="Helvetica Neue Light"/>
              </a:rPr>
              <a:t>Wax paper.</a:t>
            </a:r>
            <a:endParaRPr lang="en-US" sz="1200" dirty="0">
              <a:solidFill>
                <a:schemeClr val="dk1"/>
              </a:solidFill>
            </a:endParaRPr>
          </a:p>
        </p:txBody>
      </p:sp>
      <p:sp>
        <p:nvSpPr>
          <p:cNvPr id="427" name="Google Shape;427;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607939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7" name="Google Shape;647;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Calibri"/>
                <a:ea typeface="Calibri"/>
                <a:cs typeface="Calibri"/>
                <a:sym typeface="Calibri"/>
              </a:rPr>
              <a:t>Choose the one correct response for “</a:t>
            </a:r>
            <a:r>
              <a:rPr lang="en-US" sz="1200" b="0" i="0" u="none" strike="noStrike" cap="none" dirty="0">
                <a:solidFill>
                  <a:srgbClr val="000000"/>
                </a:solidFill>
                <a:latin typeface="Helvetica Neue Light"/>
                <a:ea typeface="Helvetica Neue Light"/>
                <a:cs typeface="Helvetica Neue Light"/>
                <a:sym typeface="Helvetica Neue Light"/>
              </a:rPr>
              <a:t>How do things that are </a:t>
            </a:r>
            <a:r>
              <a:rPr lang="en-US" sz="1200" b="1" i="0" u="none" strike="noStrike" cap="none" dirty="0">
                <a:solidFill>
                  <a:srgbClr val="000000"/>
                </a:solidFill>
                <a:latin typeface="Helvetica Neue Light"/>
                <a:ea typeface="Helvetica Neue Light"/>
                <a:cs typeface="Helvetica Neue Light"/>
                <a:sym typeface="Helvetica Neue Light"/>
              </a:rPr>
              <a:t>translucent</a:t>
            </a:r>
            <a:r>
              <a:rPr lang="en-US" sz="1200" b="0" i="0" u="none" strike="noStrike" cap="none" dirty="0">
                <a:solidFill>
                  <a:srgbClr val="000000"/>
                </a:solidFill>
                <a:latin typeface="Helvetica Neue Light"/>
                <a:ea typeface="Helvetica Neue Light"/>
                <a:cs typeface="Helvetica Neue Light"/>
                <a:sym typeface="Helvetica Neue Light"/>
              </a:rPr>
              <a:t> impact my life</a:t>
            </a:r>
            <a:r>
              <a:rPr lang="en-US" sz="1200" dirty="0">
                <a:solidFill>
                  <a:schemeClr val="dk1"/>
                </a:solidFill>
                <a:latin typeface="Calibri"/>
                <a:ea typeface="Calibri"/>
                <a:cs typeface="Calibri"/>
                <a:sym typeface="Calibri"/>
              </a:rPr>
              <a:t>?” from these four choices. </a:t>
            </a:r>
            <a:endParaRPr sz="1200" dirty="0">
              <a:solidFill>
                <a:schemeClr val="dk1"/>
              </a:solidFill>
            </a:endParaRPr>
          </a:p>
        </p:txBody>
      </p:sp>
      <p:sp>
        <p:nvSpPr>
          <p:cNvPr id="648" name="Google Shape;648;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7" name="Google Shape;647;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rgbClr val="434343"/>
                </a:solidFill>
                <a:latin typeface="Helvetica Neue Light"/>
                <a:ea typeface="Helvetica Neue Light"/>
                <a:cs typeface="Helvetica Neue Light"/>
                <a:sym typeface="Helvetica Neue Light"/>
              </a:rPr>
              <a:t>“Translucent things like frosted glass provide privacy in bathrooms or other spaces, allowing me to see and enjoy the light from outside, but preventing people outside to see clearly inside.” </a:t>
            </a:r>
            <a:r>
              <a:rPr lang="en-US" dirty="0"/>
              <a:t>That is correct! This is an example of how </a:t>
            </a:r>
            <a:r>
              <a:rPr lang="en-US" b="1" dirty="0"/>
              <a:t>translucent </a:t>
            </a:r>
            <a:r>
              <a:rPr lang="en-US" b="0" dirty="0"/>
              <a:t>things </a:t>
            </a:r>
            <a:r>
              <a:rPr lang="en-US" dirty="0"/>
              <a:t>impacts your life.</a:t>
            </a:r>
            <a:endParaRPr lang="en-US" sz="1200" b="0" i="0" u="none" strike="noStrike" cap="none" dirty="0">
              <a:solidFill>
                <a:srgbClr val="434343"/>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sz="1200" dirty="0">
              <a:solidFill>
                <a:schemeClr val="dk1"/>
              </a:solidFill>
            </a:endParaRPr>
          </a:p>
        </p:txBody>
      </p:sp>
      <p:sp>
        <p:nvSpPr>
          <p:cNvPr id="648" name="Google Shape;648;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27262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4" name="Google Shape;814;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Waves are </a:t>
            </a:r>
            <a:r>
              <a:rPr lang="en-US" sz="1200" dirty="0">
                <a:solidFill>
                  <a:srgbClr val="0C0C0C"/>
                </a:solidFill>
                <a:latin typeface="Calibri" panose="020F0502020204030204" pitchFamily="34" charset="0"/>
                <a:ea typeface="Calibri"/>
                <a:cs typeface="Calibri" panose="020F0502020204030204" pitchFamily="34" charset="0"/>
                <a:sym typeface="Calibri"/>
              </a:rPr>
              <a:t>a pattern of motions that</a:t>
            </a:r>
            <a:r>
              <a:rPr lang="en-US" sz="1200" b="1" dirty="0">
                <a:solidFill>
                  <a:srgbClr val="0C0C0C"/>
                </a:solidFill>
                <a:latin typeface="Calibri" panose="020F0502020204030204" pitchFamily="34" charset="0"/>
                <a:ea typeface="Calibri"/>
                <a:cs typeface="Calibri" panose="020F0502020204030204" pitchFamily="34" charset="0"/>
                <a:sym typeface="Calibri"/>
              </a:rPr>
              <a:t> </a:t>
            </a:r>
            <a:r>
              <a:rPr lang="en-US" sz="1200" b="0" i="0" dirty="0">
                <a:solidFill>
                  <a:srgbClr val="374151"/>
                </a:solidFill>
                <a:effectLst/>
                <a:latin typeface="Calibri" panose="020F0502020204030204" pitchFamily="34" charset="0"/>
                <a:cs typeface="Calibri" panose="020F0502020204030204" pitchFamily="34" charset="0"/>
              </a:rPr>
              <a:t>move through stuff, carrying energy from one place to another, but without carrying any matter</a:t>
            </a:r>
            <a:endParaRPr dirty="0"/>
          </a:p>
        </p:txBody>
      </p:sp>
      <p:sp>
        <p:nvSpPr>
          <p:cNvPr id="815" name="Google Shape;815;p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200" dirty="0"/>
              <a:t>Here is the Frayer Model with a picture, definition, and an example of</a:t>
            </a:r>
            <a:r>
              <a:rPr lang="en-US" sz="1200" b="1" dirty="0"/>
              <a:t> </a:t>
            </a:r>
            <a:r>
              <a:rPr lang="en-US" sz="1200" b="0" dirty="0"/>
              <a:t>something that is</a:t>
            </a:r>
            <a:r>
              <a:rPr lang="en-US" sz="1200" b="1" dirty="0"/>
              <a:t> translucent:</a:t>
            </a:r>
            <a:r>
              <a:rPr lang="en-US" sz="1200" dirty="0"/>
              <a:t> </a:t>
            </a:r>
            <a:r>
              <a:rPr lang="en-US" sz="1200" dirty="0">
                <a:solidFill>
                  <a:srgbClr val="43464D"/>
                </a:solidFill>
                <a:latin typeface="Calibri" panose="020F0502020204030204" pitchFamily="34" charset="0"/>
                <a:ea typeface="Helvetica Neue Light"/>
                <a:cs typeface="Calibri" panose="020F0502020204030204" pitchFamily="34" charset="0"/>
                <a:sym typeface="Helvetica Neue Light"/>
              </a:rPr>
              <a:t>Wax paper.</a:t>
            </a:r>
            <a:endParaRPr lang="en-US" sz="1200" dirty="0">
              <a:solidFill>
                <a:schemeClr val="dk1"/>
              </a:solidFill>
            </a:endParaRPr>
          </a:p>
        </p:txBody>
      </p:sp>
      <p:sp>
        <p:nvSpPr>
          <p:cNvPr id="427" name="Google Shape;427;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24892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p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2" name="Google Shape;1032;p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A good general strategy for information retention is: 1) tell them what you're going to teach them, 2) teach them, and 3) tell them what you just taught them. Make sure to include the third and final step. While it is easy to think a quick review of what you just went over is unnecessary, it can be incredibly useful in helping the students remember the information over the long term.</a:t>
            </a:r>
            <a:endParaRPr/>
          </a:p>
        </p:txBody>
      </p:sp>
      <p:sp>
        <p:nvSpPr>
          <p:cNvPr id="1033" name="Google Shape;1033;p1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u="sng" dirty="0"/>
              <a:t>Translucent </a:t>
            </a:r>
            <a:r>
              <a:rPr lang="en-US" b="0" u="none" dirty="0"/>
              <a:t>means </a:t>
            </a:r>
            <a:r>
              <a:rPr lang="en-US" sz="1200" b="0" i="0" dirty="0">
                <a:solidFill>
                  <a:srgbClr val="374151"/>
                </a:solidFill>
                <a:effectLst/>
                <a:latin typeface="Calibri" panose="020F0502020204030204" pitchFamily="34" charset="0"/>
                <a:cs typeface="Calibri" panose="020F0502020204030204" pitchFamily="34" charset="0"/>
              </a:rPr>
              <a:t>when some light can travel through an object, but you can’t see clearly through it</a:t>
            </a:r>
            <a:endParaRPr dirty="0"/>
          </a:p>
        </p:txBody>
      </p:sp>
      <p:sp>
        <p:nvSpPr>
          <p:cNvPr id="872" name="Google Shape;872;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extLst>
      <p:ext uri="{BB962C8B-B14F-4D97-AF65-F5344CB8AC3E}">
        <p14:creationId xmlns:p14="http://schemas.microsoft.com/office/powerpoint/2010/main" val="21318590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0" name="Google Shape;800;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Let’s reflect once more on our big question. Our “big question” is</a:t>
            </a:r>
            <a:r>
              <a:rPr lang="en-US" b="1" dirty="0"/>
              <a:t>:  </a:t>
            </a:r>
            <a:r>
              <a:rPr lang="en-US" sz="1200" b="1" i="0" dirty="0">
                <a:solidFill>
                  <a:srgbClr val="374151"/>
                </a:solidFill>
                <a:effectLst/>
                <a:latin typeface="Calibri" panose="020F0502020204030204" pitchFamily="34" charset="0"/>
                <a:cs typeface="Calibri" panose="020F0502020204030204" pitchFamily="34" charset="0"/>
              </a:rPr>
              <a:t>How does understanding how light works with materials shape our daily experiences?</a:t>
            </a:r>
          </a:p>
          <a:p>
            <a:pPr marL="0" lvl="0" indent="0" algn="l" rtl="0">
              <a:spcBef>
                <a:spcPts val="0"/>
              </a:spcBef>
              <a:spcAft>
                <a:spcPts val="0"/>
              </a:spcAft>
              <a:buNone/>
            </a:pPr>
            <a:endParaRPr lang="en-US" sz="1200" b="1" kern="1200" dirty="0">
              <a:solidFill>
                <a:schemeClr val="tx1">
                  <a:lumMod val="85000"/>
                  <a:lumOff val="15000"/>
                </a:schemeClr>
              </a:solidFill>
              <a:latin typeface="+mj-lt"/>
              <a:ea typeface="+mj-ea"/>
              <a:cs typeface="+mj-cs"/>
              <a:sym typeface="Calibri"/>
            </a:endParaRPr>
          </a:p>
          <a:p>
            <a:pPr marL="0" lvl="0" indent="0" algn="l" rtl="0">
              <a:spcBef>
                <a:spcPts val="0"/>
              </a:spcBef>
              <a:spcAft>
                <a:spcPts val="0"/>
              </a:spcAft>
              <a:buNone/>
            </a:pPr>
            <a:r>
              <a:rPr lang="en-US" dirty="0"/>
              <a:t>Does anyone have any additional examples to share that haven’t been discussed yet? </a:t>
            </a:r>
          </a:p>
          <a:p>
            <a:pPr marL="0" lvl="0" indent="0" algn="l" rtl="0">
              <a:spcBef>
                <a:spcPts val="0"/>
              </a:spcBef>
              <a:spcAft>
                <a:spcPts val="0"/>
              </a:spcAft>
              <a:buNone/>
            </a:pPr>
            <a:endParaRPr lang="en-US" dirty="0"/>
          </a:p>
        </p:txBody>
      </p:sp>
      <p:sp>
        <p:nvSpPr>
          <p:cNvPr id="801" name="Google Shape;801;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extLst>
      <p:ext uri="{BB962C8B-B14F-4D97-AF65-F5344CB8AC3E}">
        <p14:creationId xmlns:p14="http://schemas.microsoft.com/office/powerpoint/2010/main" val="22719454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p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7" name="Google Shape;1067;p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1068" name="Google Shape;1068;p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p1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3" name="Google Shape;1073;p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0" name="Google Shape;830;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Electromagnetic waves are waves that are created as a result of vibrations between an electric field and a magnetic field. </a:t>
            </a:r>
            <a:endParaRPr/>
          </a:p>
        </p:txBody>
      </p:sp>
      <p:sp>
        <p:nvSpPr>
          <p:cNvPr id="831" name="Google Shape;831;p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Google Shape;652;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The electromagnetic spectrum is the range of all types of magnetic waves. </a:t>
            </a:r>
            <a:endParaRPr/>
          </a:p>
          <a:p>
            <a:pPr marL="0" lvl="0" indent="0" algn="l" rtl="0">
              <a:spcBef>
                <a:spcPts val="0"/>
              </a:spcBef>
              <a:spcAft>
                <a:spcPts val="0"/>
              </a:spcAft>
              <a:buNone/>
            </a:pPr>
            <a:endParaRPr/>
          </a:p>
        </p:txBody>
      </p:sp>
      <p:sp>
        <p:nvSpPr>
          <p:cNvPr id="653" name="Google Shape;653;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2772003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Visible light are </a:t>
            </a:r>
            <a:r>
              <a:rPr lang="en-US" sz="1200" dirty="0"/>
              <a:t>wavelengths on the electromagnetic spectrum that people can see with their eyes</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Feedback: When providing more student-friendly definitions, it is helpful to provide students with cues so that they can be prepared and know what to expect and be ready to copy down the information.</a:t>
            </a:r>
            <a:endParaRPr dirty="0"/>
          </a:p>
        </p:txBody>
      </p:sp>
      <p:sp>
        <p:nvSpPr>
          <p:cNvPr id="872" name="Google Shape;872;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2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2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1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30"/>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31"/>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31"/>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2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1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2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2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1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2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12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1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2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12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12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12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1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2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2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12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1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2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29"/>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2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6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325592" y="297175"/>
            <a:ext cx="6484572" cy="6420630"/>
            <a:chOff x="814636" y="0"/>
            <a:chExt cx="5854087" cy="6420630"/>
          </a:xfrm>
        </p:grpSpPr>
        <p:sp>
          <p:nvSpPr>
            <p:cNvPr id="102" name="Google Shape;102;p1"/>
            <p:cNvSpPr/>
            <p:nvPr/>
          </p:nvSpPr>
          <p:spPr>
            <a:xfrm rot="10800000">
              <a:off x="1480729" y="3753657"/>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Engagement</a:t>
              </a:r>
              <a:endParaRPr sz="1400" b="0" i="0" u="none" strike="noStrike" cap="non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
            <p:cNvSpPr txBox="1"/>
            <p:nvPr/>
          </p:nvSpPr>
          <p:spPr>
            <a:xfrm>
              <a:off x="1899023" y="3753656"/>
              <a:ext cx="4769700" cy="1619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dirty="0">
                  <a:solidFill>
                    <a:schemeClr val="lt1"/>
                  </a:solidFill>
                  <a:latin typeface="Calibri"/>
                  <a:ea typeface="Calibri"/>
                  <a:cs typeface="Calibri"/>
                  <a:sym typeface="Calibri"/>
                </a:rPr>
                <a:t>Vocabulary</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dirty="0">
                  <a:solidFill>
                    <a:schemeClr val="lt1"/>
                  </a:solidFill>
                  <a:latin typeface="Calibri"/>
                  <a:ea typeface="Calibri"/>
                  <a:cs typeface="Calibri"/>
                  <a:sym typeface="Calibri"/>
                </a:rPr>
                <a:t>Student-Friendly Definition</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dirty="0">
                  <a:solidFill>
                    <a:schemeClr val="lt1"/>
                  </a:solidFill>
                  <a:latin typeface="Calibri"/>
                  <a:ea typeface="Calibri"/>
                  <a:cs typeface="Calibri"/>
                  <a:sym typeface="Calibri"/>
                </a:rPr>
                <a:t>Examples &amp; Non-Examples</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dirty="0">
                  <a:solidFill>
                    <a:schemeClr val="lt1"/>
                  </a:solidFill>
                  <a:latin typeface="Calibri"/>
                  <a:ea typeface="Calibri"/>
                  <a:cs typeface="Calibri"/>
                  <a:sym typeface="Calibri"/>
                </a:rPr>
                <a:t>Frayer Model</a:t>
              </a:r>
              <a:endParaRPr sz="1800" b="0" i="0" u="none" strike="noStrike" cap="none" dirty="0">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
            <p:cNvSpPr txBox="1"/>
            <p:nvPr/>
          </p:nvSpPr>
          <p:spPr>
            <a:xfrm>
              <a:off x="1682877" y="5556630"/>
              <a:ext cx="4981800" cy="8640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dirty="0">
                  <a:solidFill>
                    <a:schemeClr val="lt1"/>
                  </a:solidFill>
                  <a:latin typeface="Calibri"/>
                  <a:ea typeface="Calibri"/>
                  <a:cs typeface="Calibri"/>
                  <a:sym typeface="Calibri"/>
                </a:rPr>
                <a:t>Simulation/Activity</a:t>
              </a:r>
              <a:endParaRPr sz="1400" b="0" i="0" u="none" strike="noStrike" cap="none" dirty="0">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8" name="Google Shape;108;p1" descr="Comment Like"/>
          <p:cNvPicPr preferRelativeResize="0"/>
          <p:nvPr/>
        </p:nvPicPr>
        <p:blipFill rotWithShape="1">
          <a:blip r:embed="rId9">
            <a:alphaModFix/>
          </a:blip>
          <a:srcRect/>
          <a:stretch/>
        </p:blipFill>
        <p:spPr>
          <a:xfrm>
            <a:off x="5786600" y="4959804"/>
            <a:ext cx="385108"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6140137" y="4959804"/>
            <a:ext cx="385108"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913444" y="4638256"/>
            <a:ext cx="385108" cy="347619"/>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2" name="Google Shape;114;p1">
            <a:extLst>
              <a:ext uri="{FF2B5EF4-FFF2-40B4-BE49-F238E27FC236}">
                <a16:creationId xmlns:a16="http://schemas.microsoft.com/office/drawing/2014/main" id="{0090F39C-1450-A0BD-0C59-F4C554025718}"/>
              </a:ext>
            </a:extLst>
          </p:cNvPr>
          <p:cNvSpPr/>
          <p:nvPr/>
        </p:nvSpPr>
        <p:spPr>
          <a:xfrm>
            <a:off x="4452593" y="5254435"/>
            <a:ext cx="2709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15;p1">
            <a:extLst>
              <a:ext uri="{FF2B5EF4-FFF2-40B4-BE49-F238E27FC236}">
                <a16:creationId xmlns:a16="http://schemas.microsoft.com/office/drawing/2014/main" id="{B1DADD32-3BD5-3473-71EC-280529A586A0}"/>
              </a:ext>
            </a:extLst>
          </p:cNvPr>
          <p:cNvCxnSpPr/>
          <p:nvPr/>
        </p:nvCxnSpPr>
        <p:spPr>
          <a:xfrm>
            <a:off x="4588494" y="5254435"/>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16;p1">
            <a:extLst>
              <a:ext uri="{FF2B5EF4-FFF2-40B4-BE49-F238E27FC236}">
                <a16:creationId xmlns:a16="http://schemas.microsoft.com/office/drawing/2014/main" id="{71B5D812-9D84-5DAE-30A8-7A5FA375B516}"/>
              </a:ext>
            </a:extLst>
          </p:cNvPr>
          <p:cNvCxnSpPr>
            <a:stCxn id="7" idx="4"/>
            <a:endCxn id="2" idx="2"/>
          </p:cNvCxnSpPr>
          <p:nvPr/>
        </p:nvCxnSpPr>
        <p:spPr>
          <a:xfrm>
            <a:off x="4587304" y="5427726"/>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18;p1">
            <a:extLst>
              <a:ext uri="{FF2B5EF4-FFF2-40B4-BE49-F238E27FC236}">
                <a16:creationId xmlns:a16="http://schemas.microsoft.com/office/drawing/2014/main" id="{873FCBC9-77C1-1C2A-11A6-2E579E7DD386}"/>
              </a:ext>
            </a:extLst>
          </p:cNvPr>
          <p:cNvCxnSpPr/>
          <p:nvPr/>
        </p:nvCxnSpPr>
        <p:spPr>
          <a:xfrm>
            <a:off x="4452593" y="5379117"/>
            <a:ext cx="789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19;p1">
            <a:extLst>
              <a:ext uri="{FF2B5EF4-FFF2-40B4-BE49-F238E27FC236}">
                <a16:creationId xmlns:a16="http://schemas.microsoft.com/office/drawing/2014/main" id="{38B463FC-BF71-6587-2775-2FA217B930B8}"/>
              </a:ext>
            </a:extLst>
          </p:cNvPr>
          <p:cNvCxnSpPr/>
          <p:nvPr/>
        </p:nvCxnSpPr>
        <p:spPr>
          <a:xfrm>
            <a:off x="4643028" y="5377475"/>
            <a:ext cx="80400" cy="0"/>
          </a:xfrm>
          <a:prstGeom prst="straightConnector1">
            <a:avLst/>
          </a:prstGeom>
          <a:noFill/>
          <a:ln w="25400" cap="flat" cmpd="sng">
            <a:solidFill>
              <a:srgbClr val="FF932B"/>
            </a:solidFill>
            <a:prstDash val="solid"/>
            <a:round/>
            <a:headEnd type="none" w="sm" len="sm"/>
            <a:tailEnd type="none" w="sm" len="sm"/>
          </a:ln>
        </p:spPr>
      </p:cxnSp>
      <p:sp>
        <p:nvSpPr>
          <p:cNvPr id="7" name="Google Shape;117;p1">
            <a:extLst>
              <a:ext uri="{FF2B5EF4-FFF2-40B4-BE49-F238E27FC236}">
                <a16:creationId xmlns:a16="http://schemas.microsoft.com/office/drawing/2014/main" id="{E8201961-EE5F-D3C7-885D-5CDE65BED053}"/>
              </a:ext>
            </a:extLst>
          </p:cNvPr>
          <p:cNvSpPr/>
          <p:nvPr/>
        </p:nvSpPr>
        <p:spPr>
          <a:xfrm>
            <a:off x="4531654" y="5330526"/>
            <a:ext cx="111300" cy="97200"/>
          </a:xfrm>
          <a:prstGeom prst="ellipse">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92"/>
          <p:cNvSpPr txBox="1">
            <a:spLocks noGrp="1"/>
          </p:cNvSpPr>
          <p:nvPr>
            <p:ph type="ctrTitle"/>
          </p:nvPr>
        </p:nvSpPr>
        <p:spPr>
          <a:xfrm>
            <a:off x="162838" y="4823971"/>
            <a:ext cx="8818324" cy="1325563"/>
          </a:xfrm>
          <a:prstGeom prst="rect">
            <a:avLst/>
          </a:prstGeom>
        </p:spPr>
        <p:txBody>
          <a:bodyPr spcFirstLastPara="1" vert="horz" lIns="91440" tIns="45720" rIns="91440" bIns="45720" rtlCol="0" anchor="ctr" anchorCtr="0">
            <a:noAutofit/>
          </a:bodyPr>
          <a:lstStyle/>
          <a:p>
            <a:pPr marL="0" lvl="0" indent="0">
              <a:lnSpc>
                <a:spcPct val="90000"/>
              </a:lnSpc>
              <a:spcBef>
                <a:spcPct val="0"/>
              </a:spcBef>
              <a:spcAft>
                <a:spcPts val="0"/>
              </a:spcAft>
              <a:buClr>
                <a:schemeClr val="dk1"/>
              </a:buClr>
              <a:buSzPts val="3400"/>
            </a:pPr>
            <a:r>
              <a:rPr lang="en-US" sz="3600" b="1" u="sng" kern="1200" dirty="0">
                <a:solidFill>
                  <a:schemeClr val="tx1"/>
                </a:solidFill>
                <a:latin typeface="Calibri" panose="020F0502020204030204" pitchFamily="34" charset="0"/>
                <a:ea typeface="+mj-ea"/>
                <a:cs typeface="Calibri" panose="020F0502020204030204" pitchFamily="34" charset="0"/>
              </a:rPr>
              <a:t>Visible Light Spectrum</a:t>
            </a:r>
            <a:r>
              <a:rPr lang="en-US" sz="3600" b="1" kern="1200" dirty="0">
                <a:solidFill>
                  <a:schemeClr val="tx1"/>
                </a:solidFill>
                <a:latin typeface="Calibri" panose="020F0502020204030204" pitchFamily="34" charset="0"/>
                <a:ea typeface="+mj-ea"/>
                <a:cs typeface="Calibri" panose="020F0502020204030204" pitchFamily="34" charset="0"/>
              </a:rPr>
              <a:t>: </a:t>
            </a:r>
            <a:r>
              <a:rPr lang="en-US" sz="3600" b="0" i="0" dirty="0">
                <a:solidFill>
                  <a:srgbClr val="374151"/>
                </a:solidFill>
                <a:effectLst/>
                <a:latin typeface="Calibri" panose="020F0502020204030204" pitchFamily="34" charset="0"/>
                <a:cs typeface="Calibri" panose="020F0502020204030204" pitchFamily="34" charset="0"/>
              </a:rPr>
              <a:t>the range of all wavelengths that create colors that we can see with our eyes. </a:t>
            </a:r>
            <a:endParaRPr lang="en-US" sz="3600" b="1" kern="1200" dirty="0">
              <a:solidFill>
                <a:schemeClr val="tx1"/>
              </a:solidFill>
              <a:latin typeface="Calibri" panose="020F0502020204030204" pitchFamily="34" charset="0"/>
              <a:ea typeface="+mj-ea"/>
              <a:cs typeface="Calibri" panose="020F0502020204030204" pitchFamily="34" charset="0"/>
            </a:endParaRPr>
          </a:p>
        </p:txBody>
      </p:sp>
      <p:pic>
        <p:nvPicPr>
          <p:cNvPr id="5" name="Picture 4" descr="A screenshot of a screen&#10;&#10;Description automatically generated">
            <a:extLst>
              <a:ext uri="{FF2B5EF4-FFF2-40B4-BE49-F238E27FC236}">
                <a16:creationId xmlns:a16="http://schemas.microsoft.com/office/drawing/2014/main" id="{D4868F4F-87ED-9E52-F228-37A29A0C2FCF}"/>
              </a:ext>
            </a:extLst>
          </p:cNvPr>
          <p:cNvPicPr>
            <a:picLocks noChangeAspect="1"/>
          </p:cNvPicPr>
          <p:nvPr/>
        </p:nvPicPr>
        <p:blipFill>
          <a:blip r:embed="rId3"/>
          <a:stretch>
            <a:fillRect/>
          </a:stretch>
        </p:blipFill>
        <p:spPr>
          <a:xfrm>
            <a:off x="487836" y="1609692"/>
            <a:ext cx="8176104" cy="2309749"/>
          </a:xfrm>
          <a:prstGeom prst="rect">
            <a:avLst/>
          </a:prstGeom>
        </p:spPr>
      </p:pic>
      <p:sp>
        <p:nvSpPr>
          <p:cNvPr id="2" name="Google Shape;657;p70" descr="Rewind">
            <a:extLst>
              <a:ext uri="{FF2B5EF4-FFF2-40B4-BE49-F238E27FC236}">
                <a16:creationId xmlns:a16="http://schemas.microsoft.com/office/drawing/2014/main" id="{C2F72FE7-372B-6A3F-1348-577109B9F578}"/>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27e576c1a67_0_281"/>
          <p:cNvSpPr txBox="1">
            <a:spLocks noGrp="1"/>
          </p:cNvSpPr>
          <p:nvPr>
            <p:ph type="subTitle" idx="1"/>
          </p:nvPr>
        </p:nvSpPr>
        <p:spPr>
          <a:xfrm>
            <a:off x="771749" y="859217"/>
            <a:ext cx="76005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Refraction</a:t>
            </a:r>
            <a:r>
              <a:rPr lang="en-US" b="1">
                <a:solidFill>
                  <a:schemeClr val="dk1"/>
                </a:solidFill>
              </a:rPr>
              <a:t>: </a:t>
            </a:r>
            <a:r>
              <a:rPr lang="en-US">
                <a:solidFill>
                  <a:schemeClr val="dk1"/>
                </a:solidFill>
              </a:rPr>
              <a:t>bending of light waves when the wave moves from one medium to another</a:t>
            </a:r>
            <a:endParaRPr/>
          </a:p>
        </p:txBody>
      </p:sp>
      <p:pic>
        <p:nvPicPr>
          <p:cNvPr id="237" name="Google Shape;237;g27e576c1a67_0_281"/>
          <p:cNvPicPr preferRelativeResize="0"/>
          <p:nvPr/>
        </p:nvPicPr>
        <p:blipFill>
          <a:blip r:embed="rId3">
            <a:alphaModFix/>
          </a:blip>
          <a:stretch>
            <a:fillRect/>
          </a:stretch>
        </p:blipFill>
        <p:spPr>
          <a:xfrm>
            <a:off x="1434963" y="2149575"/>
            <a:ext cx="6274075" cy="4163800"/>
          </a:xfrm>
          <a:prstGeom prst="rect">
            <a:avLst/>
          </a:prstGeom>
          <a:noFill/>
          <a:ln>
            <a:noFill/>
          </a:ln>
        </p:spPr>
      </p:pic>
      <p:sp>
        <p:nvSpPr>
          <p:cNvPr id="2" name="Google Shape;657;p70" descr="Rewind">
            <a:extLst>
              <a:ext uri="{FF2B5EF4-FFF2-40B4-BE49-F238E27FC236}">
                <a16:creationId xmlns:a16="http://schemas.microsoft.com/office/drawing/2014/main" id="{FE1397FC-E276-8C75-6806-52F846B2C356}"/>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92"/>
          <p:cNvSpPr txBox="1">
            <a:spLocks noGrp="1"/>
          </p:cNvSpPr>
          <p:nvPr>
            <p:ph type="ctrTitle"/>
          </p:nvPr>
        </p:nvSpPr>
        <p:spPr>
          <a:xfrm>
            <a:off x="11013" y="874320"/>
            <a:ext cx="9121971" cy="1470025"/>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3400"/>
              <a:buFont typeface="Calibri"/>
              <a:buNone/>
            </a:pPr>
            <a:r>
              <a:rPr lang="en-US" b="1" u="sng" dirty="0"/>
              <a:t>Reflection</a:t>
            </a:r>
            <a:r>
              <a:rPr lang="en-US" b="1" dirty="0"/>
              <a:t>: </a:t>
            </a:r>
            <a:r>
              <a:rPr lang="en-US" b="0" i="0" dirty="0">
                <a:solidFill>
                  <a:srgbClr val="374151"/>
                </a:solidFill>
                <a:effectLst/>
                <a:latin typeface="Calibri" panose="020F0502020204030204" pitchFamily="34" charset="0"/>
                <a:cs typeface="Calibri" panose="020F0502020204030204" pitchFamily="34" charset="0"/>
              </a:rPr>
              <a:t>when light</a:t>
            </a:r>
            <a:r>
              <a:rPr lang="en-US" dirty="0">
                <a:solidFill>
                  <a:srgbClr val="374151"/>
                </a:solidFill>
                <a:latin typeface="Calibri" panose="020F0502020204030204" pitchFamily="34" charset="0"/>
                <a:cs typeface="Calibri" panose="020F0502020204030204" pitchFamily="34" charset="0"/>
              </a:rPr>
              <a:t> </a:t>
            </a:r>
            <a:r>
              <a:rPr lang="en-US" b="0" i="0" dirty="0">
                <a:solidFill>
                  <a:srgbClr val="374151"/>
                </a:solidFill>
                <a:effectLst/>
                <a:latin typeface="Calibri" panose="020F0502020204030204" pitchFamily="34" charset="0"/>
                <a:cs typeface="Calibri" panose="020F0502020204030204" pitchFamily="34" charset="0"/>
              </a:rPr>
              <a:t>bounces back after hitting a surface.</a:t>
            </a:r>
            <a:endParaRPr b="1" dirty="0">
              <a:latin typeface="Calibri" panose="020F0502020204030204" pitchFamily="34" charset="0"/>
              <a:cs typeface="Calibri" panose="020F0502020204030204" pitchFamily="34" charset="0"/>
            </a:endParaRPr>
          </a:p>
        </p:txBody>
      </p:sp>
      <p:pic>
        <p:nvPicPr>
          <p:cNvPr id="5" name="Picture 4" descr="A yellow arrow pointing to a white background&#10;&#10;Description automatically generated">
            <a:extLst>
              <a:ext uri="{FF2B5EF4-FFF2-40B4-BE49-F238E27FC236}">
                <a16:creationId xmlns:a16="http://schemas.microsoft.com/office/drawing/2014/main" id="{671E2F1F-E227-508A-A964-6A1088B14972}"/>
              </a:ext>
            </a:extLst>
          </p:cNvPr>
          <p:cNvPicPr>
            <a:picLocks noChangeAspect="1"/>
          </p:cNvPicPr>
          <p:nvPr/>
        </p:nvPicPr>
        <p:blipFill>
          <a:blip r:embed="rId3"/>
          <a:stretch>
            <a:fillRect/>
          </a:stretch>
        </p:blipFill>
        <p:spPr>
          <a:xfrm>
            <a:off x="269871" y="2852862"/>
            <a:ext cx="8604257" cy="4005138"/>
          </a:xfrm>
          <a:prstGeom prst="rect">
            <a:avLst/>
          </a:prstGeom>
        </p:spPr>
      </p:pic>
      <p:sp>
        <p:nvSpPr>
          <p:cNvPr id="2" name="Google Shape;657;p70" descr="Rewind">
            <a:extLst>
              <a:ext uri="{FF2B5EF4-FFF2-40B4-BE49-F238E27FC236}">
                <a16:creationId xmlns:a16="http://schemas.microsoft.com/office/drawing/2014/main" id="{C756527A-F2B5-B875-167B-D0137A3EF44E}"/>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4790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92"/>
          <p:cNvSpPr txBox="1">
            <a:spLocks noGrp="1"/>
          </p:cNvSpPr>
          <p:nvPr>
            <p:ph type="ctrTitle"/>
          </p:nvPr>
        </p:nvSpPr>
        <p:spPr>
          <a:xfrm>
            <a:off x="11013" y="493808"/>
            <a:ext cx="9132987" cy="1470025"/>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3400"/>
              <a:buFont typeface="Calibri"/>
              <a:buNone/>
            </a:pPr>
            <a:r>
              <a:rPr lang="en-US" sz="3400" b="1" u="sng" dirty="0"/>
              <a:t>Transparent</a:t>
            </a:r>
            <a:r>
              <a:rPr lang="en-US" sz="3400" b="1" dirty="0"/>
              <a:t>: </a:t>
            </a:r>
            <a:r>
              <a:rPr lang="en-US" sz="3400" b="0" i="0" dirty="0">
                <a:solidFill>
                  <a:srgbClr val="374151"/>
                </a:solidFill>
                <a:effectLst/>
                <a:latin typeface="Calibri" panose="020F0502020204030204" pitchFamily="34" charset="0"/>
                <a:cs typeface="Calibri" panose="020F0502020204030204" pitchFamily="34" charset="0"/>
              </a:rPr>
              <a:t>when light can travel through an object, and you can see clearly through it</a:t>
            </a:r>
            <a:endParaRPr sz="3400" b="1" dirty="0">
              <a:latin typeface="Calibri" panose="020F0502020204030204" pitchFamily="34" charset="0"/>
              <a:cs typeface="Calibri" panose="020F0502020204030204" pitchFamily="34" charset="0"/>
            </a:endParaRPr>
          </a:p>
        </p:txBody>
      </p:sp>
      <p:pic>
        <p:nvPicPr>
          <p:cNvPr id="7" name="Picture 6" descr="A double doors with a view of trees&#10;&#10;Description automatically generated">
            <a:extLst>
              <a:ext uri="{FF2B5EF4-FFF2-40B4-BE49-F238E27FC236}">
                <a16:creationId xmlns:a16="http://schemas.microsoft.com/office/drawing/2014/main" id="{C6896AED-3C76-1748-71DA-8E32FCE7F8E9}"/>
              </a:ext>
            </a:extLst>
          </p:cNvPr>
          <p:cNvPicPr>
            <a:picLocks noChangeAspect="1"/>
          </p:cNvPicPr>
          <p:nvPr/>
        </p:nvPicPr>
        <p:blipFill>
          <a:blip r:embed="rId3"/>
          <a:stretch>
            <a:fillRect/>
          </a:stretch>
        </p:blipFill>
        <p:spPr>
          <a:xfrm>
            <a:off x="685800" y="1989836"/>
            <a:ext cx="7772400" cy="4868164"/>
          </a:xfrm>
          <a:prstGeom prst="rect">
            <a:avLst/>
          </a:prstGeom>
        </p:spPr>
      </p:pic>
      <p:sp>
        <p:nvSpPr>
          <p:cNvPr id="2" name="Google Shape;657;p70" descr="Rewind">
            <a:extLst>
              <a:ext uri="{FF2B5EF4-FFF2-40B4-BE49-F238E27FC236}">
                <a16:creationId xmlns:a16="http://schemas.microsoft.com/office/drawing/2014/main" id="{ED38BF1A-758F-95A1-0187-C62486E18AEA}"/>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88"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90"/>
          <p:cNvSpPr txBox="1"/>
          <p:nvPr/>
        </p:nvSpPr>
        <p:spPr>
          <a:xfrm>
            <a:off x="946484" y="150361"/>
            <a:ext cx="7860632"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are electromagnetic waves?</a:t>
            </a:r>
            <a:endParaRPr/>
          </a:p>
        </p:txBody>
      </p:sp>
      <p:sp>
        <p:nvSpPr>
          <p:cNvPr id="859" name="Google Shape;859;p90"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0" name="Google Shape;860;p90"/>
          <p:cNvPicPr preferRelativeResize="0"/>
          <p:nvPr/>
        </p:nvPicPr>
        <p:blipFill rotWithShape="1">
          <a:blip r:embed="rId4">
            <a:alphaModFix/>
          </a:blip>
          <a:srcRect/>
          <a:stretch/>
        </p:blipFill>
        <p:spPr>
          <a:xfrm>
            <a:off x="1183643" y="1610477"/>
            <a:ext cx="6813529" cy="410853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6"/>
          <p:cNvSpPr txBox="1"/>
          <p:nvPr/>
        </p:nvSpPr>
        <p:spPr>
          <a:xfrm>
            <a:off x="1119554" y="198487"/>
            <a:ext cx="752714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electromagnetic spectrum?</a:t>
            </a:r>
            <a:endParaRPr/>
          </a:p>
        </p:txBody>
      </p:sp>
      <p:sp>
        <p:nvSpPr>
          <p:cNvPr id="239" name="Google Shape;239;p16"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0" name="Google Shape;240;p16" descr="spectrum.jpg"/>
          <p:cNvPicPr preferRelativeResize="0"/>
          <p:nvPr/>
        </p:nvPicPr>
        <p:blipFill rotWithShape="1">
          <a:blip r:embed="rId4">
            <a:alphaModFix/>
          </a:blip>
          <a:srcRect t="-2376" b="-2376"/>
          <a:stretch/>
        </p:blipFill>
        <p:spPr>
          <a:xfrm>
            <a:off x="977796" y="1556085"/>
            <a:ext cx="7298883" cy="4014104"/>
          </a:xfrm>
          <a:prstGeom prst="rect">
            <a:avLst/>
          </a:prstGeom>
          <a:noFill/>
          <a:ln>
            <a:noFill/>
          </a:ln>
        </p:spPr>
      </p:pic>
    </p:spTree>
    <p:extLst>
      <p:ext uri="{BB962C8B-B14F-4D97-AF65-F5344CB8AC3E}">
        <p14:creationId xmlns:p14="http://schemas.microsoft.com/office/powerpoint/2010/main" val="2201221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92"/>
          <p:cNvSpPr txBox="1">
            <a:spLocks noGrp="1"/>
          </p:cNvSpPr>
          <p:nvPr>
            <p:ph type="ctrTitle"/>
          </p:nvPr>
        </p:nvSpPr>
        <p:spPr>
          <a:xfrm>
            <a:off x="735230" y="672920"/>
            <a:ext cx="7886700" cy="1235500"/>
          </a:xfrm>
          <a:prstGeom prst="rect">
            <a:avLst/>
          </a:prstGeom>
        </p:spPr>
        <p:txBody>
          <a:bodyPr spcFirstLastPara="1" vert="horz" lIns="91440" tIns="45720" rIns="91440" bIns="45720" rtlCol="0" anchor="ctr" anchorCtr="0">
            <a:noAutofit/>
          </a:bodyPr>
          <a:lstStyle/>
          <a:p>
            <a:pPr marL="0" lvl="0" indent="0" algn="l">
              <a:lnSpc>
                <a:spcPct val="90000"/>
              </a:lnSpc>
              <a:spcBef>
                <a:spcPct val="0"/>
              </a:spcBef>
              <a:spcAft>
                <a:spcPts val="0"/>
              </a:spcAft>
              <a:buClr>
                <a:schemeClr val="dk1"/>
              </a:buClr>
              <a:buSzPts val="3400"/>
            </a:pPr>
            <a:r>
              <a:rPr lang="en-US" sz="3600" kern="1200" dirty="0">
                <a:solidFill>
                  <a:schemeClr val="tx1"/>
                </a:solidFill>
                <a:latin typeface="Calibri" panose="020F0502020204030204" pitchFamily="34" charset="0"/>
                <a:ea typeface="+mj-ea"/>
                <a:cs typeface="Calibri" panose="020F0502020204030204" pitchFamily="34" charset="0"/>
              </a:rPr>
              <a:t>T</a:t>
            </a:r>
            <a:r>
              <a:rPr lang="en-US" sz="3600" b="0" i="0" u="none" kern="1200" dirty="0">
                <a:solidFill>
                  <a:schemeClr val="tx1"/>
                </a:solidFill>
                <a:latin typeface="Calibri" panose="020F0502020204030204" pitchFamily="34" charset="0"/>
                <a:ea typeface="+mj-ea"/>
                <a:cs typeface="Calibri" panose="020F0502020204030204" pitchFamily="34" charset="0"/>
              </a:rPr>
              <a:t>he </a:t>
            </a:r>
            <a:r>
              <a:rPr lang="en-US" sz="3600" b="0" i="0" dirty="0">
                <a:solidFill>
                  <a:srgbClr val="374151"/>
                </a:solidFill>
                <a:effectLst/>
                <a:latin typeface="Calibri" panose="020F0502020204030204" pitchFamily="34" charset="0"/>
                <a:cs typeface="Calibri" panose="020F0502020204030204" pitchFamily="34" charset="0"/>
              </a:rPr>
              <a:t>range of all wavelengths that create colors that we can see with our eyes is</a:t>
            </a:r>
            <a:r>
              <a:rPr lang="en-US" sz="3600" kern="1200" dirty="0">
                <a:solidFill>
                  <a:schemeClr val="tx1"/>
                </a:solidFill>
                <a:latin typeface="Calibri" panose="020F0502020204030204" pitchFamily="34" charset="0"/>
                <a:ea typeface="+mj-ea"/>
                <a:cs typeface="Calibri" panose="020F0502020204030204" pitchFamily="34" charset="0"/>
              </a:rPr>
              <a:t>:</a:t>
            </a:r>
            <a:endParaRPr lang="en-US" sz="3600" b="1" kern="1200" dirty="0">
              <a:solidFill>
                <a:schemeClr val="tx1"/>
              </a:solidFill>
              <a:latin typeface="Calibri" panose="020F0502020204030204" pitchFamily="34" charset="0"/>
              <a:ea typeface="+mj-ea"/>
              <a:cs typeface="Calibri" panose="020F0502020204030204" pitchFamily="34" charset="0"/>
            </a:endParaRPr>
          </a:p>
        </p:txBody>
      </p:sp>
      <p:pic>
        <p:nvPicPr>
          <p:cNvPr id="3" name="Picture 2" descr="A screenshot of a screen&#10;&#10;Description automatically generated">
            <a:extLst>
              <a:ext uri="{FF2B5EF4-FFF2-40B4-BE49-F238E27FC236}">
                <a16:creationId xmlns:a16="http://schemas.microsoft.com/office/drawing/2014/main" id="{1BB57F80-F39F-45A1-83CA-FC8D6E8AE2FC}"/>
              </a:ext>
            </a:extLst>
          </p:cNvPr>
          <p:cNvPicPr>
            <a:picLocks noChangeAspect="1"/>
          </p:cNvPicPr>
          <p:nvPr/>
        </p:nvPicPr>
        <p:blipFill>
          <a:blip r:embed="rId3"/>
          <a:stretch>
            <a:fillRect/>
          </a:stretch>
        </p:blipFill>
        <p:spPr>
          <a:xfrm>
            <a:off x="629795" y="4404705"/>
            <a:ext cx="7884410" cy="2227345"/>
          </a:xfrm>
          <a:prstGeom prst="rect">
            <a:avLst/>
          </a:prstGeom>
        </p:spPr>
      </p:pic>
      <p:sp>
        <p:nvSpPr>
          <p:cNvPr id="4" name="Google Shape;239;p16" descr="Questions">
            <a:extLst>
              <a:ext uri="{FF2B5EF4-FFF2-40B4-BE49-F238E27FC236}">
                <a16:creationId xmlns:a16="http://schemas.microsoft.com/office/drawing/2014/main" id="{72A0661B-8E86-5707-1092-D2C51CABBEA3}"/>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02143DB2-9528-4128-7883-DCD90CD8923C}"/>
              </a:ext>
            </a:extLst>
          </p:cNvPr>
          <p:cNvSpPr txBox="1"/>
          <p:nvPr/>
        </p:nvSpPr>
        <p:spPr>
          <a:xfrm>
            <a:off x="735230" y="2217295"/>
            <a:ext cx="5658921" cy="1569660"/>
          </a:xfrm>
          <a:prstGeom prst="rect">
            <a:avLst/>
          </a:prstGeom>
          <a:noFill/>
        </p:spPr>
        <p:txBody>
          <a:bodyPr wrap="none" rtlCol="0">
            <a:spAutoFit/>
          </a:bodyPr>
          <a:lstStyle/>
          <a:p>
            <a:pPr marL="342900" indent="-342900">
              <a:buAutoNum type="alphaUcPeriod"/>
            </a:pPr>
            <a:r>
              <a:rPr lang="en-US" sz="3200" dirty="0">
                <a:latin typeface="Calibri" panose="020F0502020204030204" pitchFamily="34" charset="0"/>
                <a:cs typeface="Calibri" panose="020F0502020204030204" pitchFamily="34" charset="0"/>
              </a:rPr>
              <a:t>The Visible Light Spectrum</a:t>
            </a:r>
          </a:p>
          <a:p>
            <a:pPr marL="342900" indent="-342900">
              <a:buAutoNum type="alphaUcPeriod"/>
            </a:pPr>
            <a:r>
              <a:rPr lang="en-US" sz="3200" dirty="0">
                <a:latin typeface="Calibri" panose="020F0502020204030204" pitchFamily="34" charset="0"/>
                <a:cs typeface="Calibri" panose="020F0502020204030204" pitchFamily="34" charset="0"/>
              </a:rPr>
              <a:t>The Electromagnetic Spectrum</a:t>
            </a:r>
          </a:p>
          <a:p>
            <a:pPr marL="342900" indent="-342900">
              <a:buAutoNum type="alphaUcPeriod"/>
            </a:pPr>
            <a:r>
              <a:rPr lang="en-US" sz="3200" dirty="0">
                <a:latin typeface="Calibri" panose="020F0502020204030204" pitchFamily="34" charset="0"/>
                <a:cs typeface="Calibri" panose="020F0502020204030204" pitchFamily="34" charset="0"/>
              </a:rPr>
              <a:t>The Microwave Spectrum </a:t>
            </a:r>
          </a:p>
        </p:txBody>
      </p:sp>
    </p:spTree>
    <p:extLst>
      <p:ext uri="{BB962C8B-B14F-4D97-AF65-F5344CB8AC3E}">
        <p14:creationId xmlns:p14="http://schemas.microsoft.com/office/powerpoint/2010/main" val="3140823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92"/>
          <p:cNvSpPr txBox="1">
            <a:spLocks noGrp="1"/>
          </p:cNvSpPr>
          <p:nvPr>
            <p:ph type="ctrTitle"/>
          </p:nvPr>
        </p:nvSpPr>
        <p:spPr>
          <a:xfrm>
            <a:off x="735230" y="672920"/>
            <a:ext cx="7886700" cy="1235500"/>
          </a:xfrm>
          <a:prstGeom prst="rect">
            <a:avLst/>
          </a:prstGeom>
        </p:spPr>
        <p:txBody>
          <a:bodyPr spcFirstLastPara="1" vert="horz" lIns="91440" tIns="45720" rIns="91440" bIns="45720" rtlCol="0" anchor="ctr" anchorCtr="0">
            <a:noAutofit/>
          </a:bodyPr>
          <a:lstStyle/>
          <a:p>
            <a:pPr marL="0" lvl="0" indent="0" algn="l">
              <a:lnSpc>
                <a:spcPct val="90000"/>
              </a:lnSpc>
              <a:spcBef>
                <a:spcPct val="0"/>
              </a:spcBef>
              <a:spcAft>
                <a:spcPts val="0"/>
              </a:spcAft>
              <a:buClr>
                <a:schemeClr val="dk1"/>
              </a:buClr>
              <a:buSzPts val="3400"/>
            </a:pPr>
            <a:r>
              <a:rPr lang="en-US" sz="3600" kern="1200" dirty="0">
                <a:solidFill>
                  <a:schemeClr val="tx1"/>
                </a:solidFill>
                <a:latin typeface="Calibri" panose="020F0502020204030204" pitchFamily="34" charset="0"/>
                <a:ea typeface="+mj-ea"/>
                <a:cs typeface="Calibri" panose="020F0502020204030204" pitchFamily="34" charset="0"/>
              </a:rPr>
              <a:t>T</a:t>
            </a:r>
            <a:r>
              <a:rPr lang="en-US" sz="3600" b="0" i="0" u="none" kern="1200" dirty="0">
                <a:solidFill>
                  <a:schemeClr val="tx1"/>
                </a:solidFill>
                <a:latin typeface="Calibri" panose="020F0502020204030204" pitchFamily="34" charset="0"/>
                <a:ea typeface="+mj-ea"/>
                <a:cs typeface="Calibri" panose="020F0502020204030204" pitchFamily="34" charset="0"/>
              </a:rPr>
              <a:t>he </a:t>
            </a:r>
            <a:r>
              <a:rPr lang="en-US" sz="3600" b="0" i="0" dirty="0">
                <a:solidFill>
                  <a:srgbClr val="374151"/>
                </a:solidFill>
                <a:effectLst/>
                <a:latin typeface="Calibri" panose="020F0502020204030204" pitchFamily="34" charset="0"/>
                <a:cs typeface="Calibri" panose="020F0502020204030204" pitchFamily="34" charset="0"/>
              </a:rPr>
              <a:t>range of all wavelengths that create colors that we can see with our eyes is</a:t>
            </a:r>
            <a:r>
              <a:rPr lang="en-US" sz="3600" kern="1200" dirty="0">
                <a:solidFill>
                  <a:schemeClr val="tx1"/>
                </a:solidFill>
                <a:latin typeface="Calibri" panose="020F0502020204030204" pitchFamily="34" charset="0"/>
                <a:ea typeface="+mj-ea"/>
                <a:cs typeface="Calibri" panose="020F0502020204030204" pitchFamily="34" charset="0"/>
              </a:rPr>
              <a:t>:</a:t>
            </a:r>
            <a:endParaRPr lang="en-US" sz="3600" b="1" kern="1200" dirty="0">
              <a:solidFill>
                <a:schemeClr val="tx1"/>
              </a:solidFill>
              <a:latin typeface="Calibri" panose="020F0502020204030204" pitchFamily="34" charset="0"/>
              <a:ea typeface="+mj-ea"/>
              <a:cs typeface="Calibri" panose="020F0502020204030204" pitchFamily="34" charset="0"/>
            </a:endParaRPr>
          </a:p>
        </p:txBody>
      </p:sp>
      <p:pic>
        <p:nvPicPr>
          <p:cNvPr id="3" name="Picture 2" descr="A screenshot of a screen&#10;&#10;Description automatically generated">
            <a:extLst>
              <a:ext uri="{FF2B5EF4-FFF2-40B4-BE49-F238E27FC236}">
                <a16:creationId xmlns:a16="http://schemas.microsoft.com/office/drawing/2014/main" id="{1BB57F80-F39F-45A1-83CA-FC8D6E8AE2FC}"/>
              </a:ext>
            </a:extLst>
          </p:cNvPr>
          <p:cNvPicPr>
            <a:picLocks noChangeAspect="1"/>
          </p:cNvPicPr>
          <p:nvPr/>
        </p:nvPicPr>
        <p:blipFill>
          <a:blip r:embed="rId3"/>
          <a:stretch>
            <a:fillRect/>
          </a:stretch>
        </p:blipFill>
        <p:spPr>
          <a:xfrm>
            <a:off x="629795" y="4404705"/>
            <a:ext cx="7884410" cy="2227345"/>
          </a:xfrm>
          <a:prstGeom prst="rect">
            <a:avLst/>
          </a:prstGeom>
        </p:spPr>
      </p:pic>
      <p:sp>
        <p:nvSpPr>
          <p:cNvPr id="4" name="Google Shape;239;p16" descr="Questions">
            <a:extLst>
              <a:ext uri="{FF2B5EF4-FFF2-40B4-BE49-F238E27FC236}">
                <a16:creationId xmlns:a16="http://schemas.microsoft.com/office/drawing/2014/main" id="{72A0661B-8E86-5707-1092-D2C51CABBEA3}"/>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02143DB2-9528-4128-7883-DCD90CD8923C}"/>
              </a:ext>
            </a:extLst>
          </p:cNvPr>
          <p:cNvSpPr txBox="1"/>
          <p:nvPr/>
        </p:nvSpPr>
        <p:spPr>
          <a:xfrm>
            <a:off x="735230" y="2217295"/>
            <a:ext cx="5658921" cy="1569660"/>
          </a:xfrm>
          <a:prstGeom prst="rect">
            <a:avLst/>
          </a:prstGeom>
          <a:noFill/>
        </p:spPr>
        <p:txBody>
          <a:bodyPr wrap="none" rtlCol="0">
            <a:spAutoFit/>
          </a:bodyPr>
          <a:lstStyle/>
          <a:p>
            <a:pPr marL="342900" indent="-342900">
              <a:buAutoNum type="alphaUcPeriod"/>
            </a:pPr>
            <a:r>
              <a:rPr lang="en-US" sz="3200" dirty="0">
                <a:solidFill>
                  <a:srgbClr val="FF0000"/>
                </a:solidFill>
                <a:latin typeface="Calibri" panose="020F0502020204030204" pitchFamily="34" charset="0"/>
                <a:cs typeface="Calibri" panose="020F0502020204030204" pitchFamily="34" charset="0"/>
              </a:rPr>
              <a:t>The Visible Light Spectrum</a:t>
            </a:r>
          </a:p>
          <a:p>
            <a:pPr marL="342900" indent="-342900">
              <a:buAutoNum type="alphaUcPeriod"/>
            </a:pPr>
            <a:r>
              <a:rPr lang="en-US" sz="3200" dirty="0">
                <a:latin typeface="Calibri" panose="020F0502020204030204" pitchFamily="34" charset="0"/>
                <a:cs typeface="Calibri" panose="020F0502020204030204" pitchFamily="34" charset="0"/>
              </a:rPr>
              <a:t>The Electromagnetic Spectrum</a:t>
            </a:r>
          </a:p>
          <a:p>
            <a:pPr marL="342900" indent="-342900">
              <a:buAutoNum type="alphaUcPeriod"/>
            </a:pPr>
            <a:r>
              <a:rPr lang="en-US" sz="3200" dirty="0">
                <a:latin typeface="Calibri" panose="020F0502020204030204" pitchFamily="34" charset="0"/>
                <a:cs typeface="Calibri" panose="020F0502020204030204" pitchFamily="34" charset="0"/>
              </a:rPr>
              <a:t>The Microwave Spectrum </a:t>
            </a:r>
          </a:p>
        </p:txBody>
      </p:sp>
    </p:spTree>
    <p:extLst>
      <p:ext uri="{BB962C8B-B14F-4D97-AF65-F5344CB8AC3E}">
        <p14:creationId xmlns:p14="http://schemas.microsoft.com/office/powerpoint/2010/main" val="1142991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33"/>
        <p:cNvGrpSpPr/>
        <p:nvPr/>
      </p:nvGrpSpPr>
      <p:grpSpPr>
        <a:xfrm>
          <a:off x="0" y="0"/>
          <a:ext cx="0" cy="0"/>
          <a:chOff x="0" y="0"/>
          <a:chExt cx="0" cy="0"/>
        </a:xfrm>
      </p:grpSpPr>
      <p:sp useBgFill="1">
        <p:nvSpPr>
          <p:cNvPr id="239" name="Rectangle 238">
            <a:extLst>
              <a:ext uri="{FF2B5EF4-FFF2-40B4-BE49-F238E27FC236}">
                <a16:creationId xmlns:a16="http://schemas.microsoft.com/office/drawing/2014/main" id="{88263A24-0C1F-4677-B43C-4AE14E276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1" name="Rectangle 240">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3664" y="304802"/>
            <a:ext cx="8323012"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4" name="Google Shape;234;g27e576c1a67_0_281"/>
          <p:cNvSpPr txBox="1">
            <a:spLocks noGrp="1"/>
          </p:cNvSpPr>
          <p:nvPr>
            <p:ph type="subTitle" idx="1"/>
          </p:nvPr>
        </p:nvSpPr>
        <p:spPr>
          <a:xfrm>
            <a:off x="4569856" y="304802"/>
            <a:ext cx="4073652" cy="1573149"/>
          </a:xfrm>
          <a:prstGeom prst="rect">
            <a:avLst/>
          </a:prstGeom>
        </p:spPr>
        <p:txBody>
          <a:bodyPr spcFirstLastPara="1" lIns="91425" tIns="45700" rIns="91425" bIns="45700" anchor="ctr" anchorCtr="0">
            <a:noAutofit/>
          </a:bodyPr>
          <a:lstStyle/>
          <a:p>
            <a:pPr marL="0" lvl="0" indent="0" algn="l" rtl="0">
              <a:spcBef>
                <a:spcPts val="0"/>
              </a:spcBef>
              <a:spcAft>
                <a:spcPts val="600"/>
              </a:spcAft>
              <a:buClr>
                <a:schemeClr val="dk1"/>
              </a:buClr>
              <a:buSzPts val="3200"/>
              <a:buNone/>
            </a:pPr>
            <a:r>
              <a:rPr lang="en-US" sz="3000" dirty="0">
                <a:solidFill>
                  <a:schemeClr val="tx1"/>
                </a:solidFill>
              </a:rPr>
              <a:t>What is the difference between </a:t>
            </a:r>
            <a:r>
              <a:rPr lang="en-US" sz="3000" b="1" dirty="0">
                <a:solidFill>
                  <a:schemeClr val="tx1"/>
                </a:solidFill>
              </a:rPr>
              <a:t>reflection</a:t>
            </a:r>
            <a:r>
              <a:rPr lang="en-US" sz="3000" dirty="0">
                <a:solidFill>
                  <a:schemeClr val="tx1"/>
                </a:solidFill>
              </a:rPr>
              <a:t> and </a:t>
            </a:r>
            <a:r>
              <a:rPr lang="en-US" sz="3000" b="1" dirty="0">
                <a:solidFill>
                  <a:schemeClr val="tx1"/>
                </a:solidFill>
              </a:rPr>
              <a:t>refraction</a:t>
            </a:r>
            <a:r>
              <a:rPr lang="en-US" sz="3000" dirty="0">
                <a:solidFill>
                  <a:schemeClr val="tx1"/>
                </a:solidFill>
              </a:rPr>
              <a:t>?</a:t>
            </a:r>
          </a:p>
        </p:txBody>
      </p:sp>
      <p:sp>
        <p:nvSpPr>
          <p:cNvPr id="243" name="Rectangle 242">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088" y="76442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5" name="Rectangle 244">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62556" y="1072979"/>
            <a:ext cx="1021458" cy="685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encil in a beaker&#10;&#10;Description automatically generated">
            <a:extLst>
              <a:ext uri="{FF2B5EF4-FFF2-40B4-BE49-F238E27FC236}">
                <a16:creationId xmlns:a16="http://schemas.microsoft.com/office/drawing/2014/main" id="{0F7B7D16-D782-034B-9351-0BEB1B4CFFD8}"/>
              </a:ext>
            </a:extLst>
          </p:cNvPr>
          <p:cNvPicPr>
            <a:picLocks noChangeAspect="1"/>
          </p:cNvPicPr>
          <p:nvPr/>
        </p:nvPicPr>
        <p:blipFill>
          <a:blip r:embed="rId3"/>
          <a:stretch>
            <a:fillRect/>
          </a:stretch>
        </p:blipFill>
        <p:spPr>
          <a:xfrm>
            <a:off x="923857" y="2091095"/>
            <a:ext cx="3049524" cy="4206240"/>
          </a:xfrm>
          <a:prstGeom prst="rect">
            <a:avLst/>
          </a:prstGeom>
        </p:spPr>
      </p:pic>
      <p:pic>
        <p:nvPicPr>
          <p:cNvPr id="5" name="Picture 4" descr="A cartoon of a light beam&#10;&#10;Description automatically generated">
            <a:extLst>
              <a:ext uri="{FF2B5EF4-FFF2-40B4-BE49-F238E27FC236}">
                <a16:creationId xmlns:a16="http://schemas.microsoft.com/office/drawing/2014/main" id="{B1A33A5C-5BEC-153D-3FB3-581B769538A0}"/>
              </a:ext>
            </a:extLst>
          </p:cNvPr>
          <p:cNvPicPr>
            <a:picLocks noChangeAspect="1"/>
          </p:cNvPicPr>
          <p:nvPr/>
        </p:nvPicPr>
        <p:blipFill>
          <a:blip r:embed="rId4"/>
          <a:stretch>
            <a:fillRect/>
          </a:stretch>
        </p:blipFill>
        <p:spPr>
          <a:xfrm>
            <a:off x="4658556" y="2702319"/>
            <a:ext cx="4073652" cy="2973764"/>
          </a:xfrm>
          <a:prstGeom prst="rect">
            <a:avLst/>
          </a:prstGeom>
        </p:spPr>
      </p:pic>
      <p:sp>
        <p:nvSpPr>
          <p:cNvPr id="3" name="Google Shape;239;p16" descr="Questions">
            <a:extLst>
              <a:ext uri="{FF2B5EF4-FFF2-40B4-BE49-F238E27FC236}">
                <a16:creationId xmlns:a16="http://schemas.microsoft.com/office/drawing/2014/main" id="{ACB8C502-12B0-6C24-60D9-BC5DCC0176DF}"/>
              </a:ext>
            </a:extLst>
          </p:cNvPr>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Rectangle 7">
            <a:extLst>
              <a:ext uri="{FF2B5EF4-FFF2-40B4-BE49-F238E27FC236}">
                <a16:creationId xmlns:a16="http://schemas.microsoft.com/office/drawing/2014/main" id="{C6CA4F59-9031-97A1-75AD-DDF8E82652B2}"/>
              </a:ext>
            </a:extLst>
          </p:cNvPr>
          <p:cNvSpPr/>
          <p:nvPr/>
        </p:nvSpPr>
        <p:spPr>
          <a:xfrm>
            <a:off x="7135091" y="3034145"/>
            <a:ext cx="789709" cy="6373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81A9A11-28D8-9446-226B-603C8B1CAF50}"/>
              </a:ext>
            </a:extLst>
          </p:cNvPr>
          <p:cNvSpPr/>
          <p:nvPr/>
        </p:nvSpPr>
        <p:spPr>
          <a:xfrm>
            <a:off x="8148395" y="3352800"/>
            <a:ext cx="789709" cy="6373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3720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82"/>
          <p:cNvSpPr txBox="1"/>
          <p:nvPr/>
        </p:nvSpPr>
        <p:spPr>
          <a:xfrm>
            <a:off x="1680887" y="211015"/>
            <a:ext cx="5782226" cy="144650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800" dirty="0">
                <a:solidFill>
                  <a:schemeClr val="dk1"/>
                </a:solidFill>
                <a:latin typeface="Calibri"/>
                <a:ea typeface="Calibri"/>
                <a:cs typeface="Calibri"/>
                <a:sym typeface="Calibri"/>
              </a:rPr>
              <a:t>Translucent</a:t>
            </a:r>
            <a:endParaRPr sz="8800" dirty="0">
              <a:solidFill>
                <a:schemeClr val="dk1"/>
              </a:solidFill>
              <a:latin typeface="Calibri"/>
              <a:ea typeface="Calibri"/>
              <a:cs typeface="Calibri"/>
              <a:sym typeface="Calibri"/>
            </a:endParaRPr>
          </a:p>
        </p:txBody>
      </p:sp>
      <p:sp>
        <p:nvSpPr>
          <p:cNvPr id="795" name="Google Shape;795;p8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6" name="Google Shape;796;p8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pic>
        <p:nvPicPr>
          <p:cNvPr id="2" name="Picture 1" descr="A clear glass on a white surface&#10;&#10;Description automatically generated">
            <a:extLst>
              <a:ext uri="{FF2B5EF4-FFF2-40B4-BE49-F238E27FC236}">
                <a16:creationId xmlns:a16="http://schemas.microsoft.com/office/drawing/2014/main" id="{59E5521F-58FD-3C23-A200-B9B2551E00A1}"/>
              </a:ext>
            </a:extLst>
          </p:cNvPr>
          <p:cNvPicPr>
            <a:picLocks noChangeAspect="1"/>
          </p:cNvPicPr>
          <p:nvPr/>
        </p:nvPicPr>
        <p:blipFill>
          <a:blip r:embed="rId3"/>
          <a:stretch>
            <a:fillRect/>
          </a:stretch>
        </p:blipFill>
        <p:spPr>
          <a:xfrm>
            <a:off x="2171859" y="1791740"/>
            <a:ext cx="4800282" cy="506626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92"/>
          <p:cNvSpPr txBox="1">
            <a:spLocks noGrp="1"/>
          </p:cNvSpPr>
          <p:nvPr>
            <p:ph type="ctrTitle"/>
          </p:nvPr>
        </p:nvSpPr>
        <p:spPr>
          <a:xfrm>
            <a:off x="11013" y="493808"/>
            <a:ext cx="9132987" cy="1470025"/>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3400"/>
              <a:buFont typeface="Calibri"/>
              <a:buNone/>
            </a:pPr>
            <a:r>
              <a:rPr lang="en-US" sz="3400" b="1" u="sng" dirty="0"/>
              <a:t>Transparent</a:t>
            </a:r>
            <a:r>
              <a:rPr lang="en-US" sz="3400" b="1" dirty="0"/>
              <a:t>: </a:t>
            </a:r>
            <a:r>
              <a:rPr lang="en-US" sz="3400" b="0" i="0" dirty="0">
                <a:solidFill>
                  <a:srgbClr val="374151"/>
                </a:solidFill>
                <a:effectLst/>
                <a:latin typeface="Calibri" panose="020F0502020204030204" pitchFamily="34" charset="0"/>
                <a:cs typeface="Calibri" panose="020F0502020204030204" pitchFamily="34" charset="0"/>
              </a:rPr>
              <a:t>when </a:t>
            </a:r>
            <a:r>
              <a:rPr lang="en-US" sz="3400" b="0" i="0" u="sng" dirty="0">
                <a:solidFill>
                  <a:srgbClr val="374151"/>
                </a:solidFill>
                <a:effectLst/>
                <a:latin typeface="Calibri" panose="020F0502020204030204" pitchFamily="34" charset="0"/>
                <a:cs typeface="Calibri" panose="020F0502020204030204" pitchFamily="34" charset="0"/>
              </a:rPr>
              <a:t>                </a:t>
            </a:r>
            <a:r>
              <a:rPr lang="en-US" sz="3400" b="0" i="0" dirty="0">
                <a:solidFill>
                  <a:srgbClr val="374151"/>
                </a:solidFill>
                <a:effectLst/>
                <a:latin typeface="Calibri" panose="020F0502020204030204" pitchFamily="34" charset="0"/>
                <a:cs typeface="Calibri" panose="020F0502020204030204" pitchFamily="34" charset="0"/>
              </a:rPr>
              <a:t> can travel through an object, and you can see </a:t>
            </a:r>
            <a:r>
              <a:rPr lang="en-US" sz="3400" b="0" i="0" u="sng" dirty="0">
                <a:solidFill>
                  <a:srgbClr val="374151"/>
                </a:solidFill>
                <a:effectLst/>
                <a:latin typeface="Calibri" panose="020F0502020204030204" pitchFamily="34" charset="0"/>
                <a:cs typeface="Calibri" panose="020F0502020204030204" pitchFamily="34" charset="0"/>
              </a:rPr>
              <a:t>                  </a:t>
            </a:r>
            <a:r>
              <a:rPr lang="en-US" sz="3400" b="0" i="0" dirty="0">
                <a:solidFill>
                  <a:srgbClr val="374151"/>
                </a:solidFill>
                <a:effectLst/>
                <a:latin typeface="Calibri" panose="020F0502020204030204" pitchFamily="34" charset="0"/>
                <a:cs typeface="Calibri" panose="020F0502020204030204" pitchFamily="34" charset="0"/>
              </a:rPr>
              <a:t> through it</a:t>
            </a:r>
            <a:endParaRPr sz="3400" b="1" dirty="0">
              <a:latin typeface="Calibri" panose="020F0502020204030204" pitchFamily="34" charset="0"/>
              <a:cs typeface="Calibri" panose="020F0502020204030204" pitchFamily="34" charset="0"/>
            </a:endParaRPr>
          </a:p>
        </p:txBody>
      </p:sp>
      <p:pic>
        <p:nvPicPr>
          <p:cNvPr id="7" name="Picture 6" descr="A double doors with a view of trees&#10;&#10;Description automatically generated">
            <a:extLst>
              <a:ext uri="{FF2B5EF4-FFF2-40B4-BE49-F238E27FC236}">
                <a16:creationId xmlns:a16="http://schemas.microsoft.com/office/drawing/2014/main" id="{C6896AED-3C76-1748-71DA-8E32FCE7F8E9}"/>
              </a:ext>
            </a:extLst>
          </p:cNvPr>
          <p:cNvPicPr>
            <a:picLocks noChangeAspect="1"/>
          </p:cNvPicPr>
          <p:nvPr/>
        </p:nvPicPr>
        <p:blipFill>
          <a:blip r:embed="rId3"/>
          <a:stretch>
            <a:fillRect/>
          </a:stretch>
        </p:blipFill>
        <p:spPr>
          <a:xfrm>
            <a:off x="685800" y="1989836"/>
            <a:ext cx="7772400" cy="4868164"/>
          </a:xfrm>
          <a:prstGeom prst="rect">
            <a:avLst/>
          </a:prstGeom>
        </p:spPr>
      </p:pic>
      <p:sp>
        <p:nvSpPr>
          <p:cNvPr id="3" name="Google Shape;239;p16" descr="Questions">
            <a:extLst>
              <a:ext uri="{FF2B5EF4-FFF2-40B4-BE49-F238E27FC236}">
                <a16:creationId xmlns:a16="http://schemas.microsoft.com/office/drawing/2014/main" id="{2C80D1FB-F620-11CF-D8B6-1F1B5273D9F2}"/>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27592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92"/>
          <p:cNvSpPr txBox="1">
            <a:spLocks noGrp="1"/>
          </p:cNvSpPr>
          <p:nvPr>
            <p:ph type="ctrTitle"/>
          </p:nvPr>
        </p:nvSpPr>
        <p:spPr>
          <a:xfrm>
            <a:off x="11013" y="493808"/>
            <a:ext cx="9132987" cy="1470025"/>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3400"/>
              <a:buFont typeface="Calibri"/>
              <a:buNone/>
            </a:pPr>
            <a:r>
              <a:rPr lang="en-US" sz="3400" b="1" u="sng" dirty="0"/>
              <a:t>Transparent</a:t>
            </a:r>
            <a:r>
              <a:rPr lang="en-US" sz="3400" b="1" dirty="0"/>
              <a:t>: </a:t>
            </a:r>
            <a:r>
              <a:rPr lang="en-US" sz="3400" b="0" i="0" dirty="0">
                <a:solidFill>
                  <a:srgbClr val="374151"/>
                </a:solidFill>
                <a:effectLst/>
                <a:latin typeface="Calibri" panose="020F0502020204030204" pitchFamily="34" charset="0"/>
                <a:cs typeface="Calibri" panose="020F0502020204030204" pitchFamily="34" charset="0"/>
              </a:rPr>
              <a:t>when </a:t>
            </a:r>
            <a:r>
              <a:rPr lang="en-US" sz="3400" b="0" i="0" dirty="0">
                <a:solidFill>
                  <a:srgbClr val="FF0000"/>
                </a:solidFill>
                <a:effectLst/>
                <a:latin typeface="Calibri" panose="020F0502020204030204" pitchFamily="34" charset="0"/>
                <a:cs typeface="Calibri" panose="020F0502020204030204" pitchFamily="34" charset="0"/>
              </a:rPr>
              <a:t>light </a:t>
            </a:r>
            <a:r>
              <a:rPr lang="en-US" sz="3400" b="0" i="0" dirty="0">
                <a:solidFill>
                  <a:srgbClr val="374151"/>
                </a:solidFill>
                <a:effectLst/>
                <a:latin typeface="Calibri" panose="020F0502020204030204" pitchFamily="34" charset="0"/>
                <a:cs typeface="Calibri" panose="020F0502020204030204" pitchFamily="34" charset="0"/>
              </a:rPr>
              <a:t>can travel through an object, and you can see </a:t>
            </a:r>
            <a:r>
              <a:rPr lang="en-US" sz="3400" b="0" i="0" dirty="0">
                <a:solidFill>
                  <a:srgbClr val="FF0000"/>
                </a:solidFill>
                <a:effectLst/>
                <a:latin typeface="Calibri" panose="020F0502020204030204" pitchFamily="34" charset="0"/>
                <a:cs typeface="Calibri" panose="020F0502020204030204" pitchFamily="34" charset="0"/>
              </a:rPr>
              <a:t>clearly </a:t>
            </a:r>
            <a:r>
              <a:rPr lang="en-US" sz="3400" b="0" i="0" dirty="0">
                <a:solidFill>
                  <a:srgbClr val="374151"/>
                </a:solidFill>
                <a:effectLst/>
                <a:latin typeface="Calibri" panose="020F0502020204030204" pitchFamily="34" charset="0"/>
                <a:cs typeface="Calibri" panose="020F0502020204030204" pitchFamily="34" charset="0"/>
              </a:rPr>
              <a:t>through it</a:t>
            </a:r>
            <a:endParaRPr sz="3400" b="1" dirty="0">
              <a:latin typeface="Calibri" panose="020F0502020204030204" pitchFamily="34" charset="0"/>
              <a:cs typeface="Calibri" panose="020F0502020204030204" pitchFamily="34" charset="0"/>
            </a:endParaRPr>
          </a:p>
        </p:txBody>
      </p:sp>
      <p:pic>
        <p:nvPicPr>
          <p:cNvPr id="7" name="Picture 6" descr="A double doors with a view of trees&#10;&#10;Description automatically generated">
            <a:extLst>
              <a:ext uri="{FF2B5EF4-FFF2-40B4-BE49-F238E27FC236}">
                <a16:creationId xmlns:a16="http://schemas.microsoft.com/office/drawing/2014/main" id="{C6896AED-3C76-1748-71DA-8E32FCE7F8E9}"/>
              </a:ext>
            </a:extLst>
          </p:cNvPr>
          <p:cNvPicPr>
            <a:picLocks noChangeAspect="1"/>
          </p:cNvPicPr>
          <p:nvPr/>
        </p:nvPicPr>
        <p:blipFill>
          <a:blip r:embed="rId3"/>
          <a:stretch>
            <a:fillRect/>
          </a:stretch>
        </p:blipFill>
        <p:spPr>
          <a:xfrm>
            <a:off x="685800" y="1989836"/>
            <a:ext cx="7772400" cy="4868164"/>
          </a:xfrm>
          <a:prstGeom prst="rect">
            <a:avLst/>
          </a:prstGeom>
        </p:spPr>
      </p:pic>
      <p:sp>
        <p:nvSpPr>
          <p:cNvPr id="3" name="Google Shape;239;p16" descr="Questions">
            <a:extLst>
              <a:ext uri="{FF2B5EF4-FFF2-40B4-BE49-F238E27FC236}">
                <a16:creationId xmlns:a16="http://schemas.microsoft.com/office/drawing/2014/main" id="{2C80D1FB-F620-11CF-D8B6-1F1B5273D9F2}"/>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8798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91"/>
          <p:cNvSpPr txBox="1"/>
          <p:nvPr/>
        </p:nvSpPr>
        <p:spPr>
          <a:xfrm>
            <a:off x="1872579" y="883820"/>
            <a:ext cx="5398842"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dirty="0">
                <a:solidFill>
                  <a:schemeClr val="dk1"/>
                </a:solidFill>
                <a:latin typeface="Calibri"/>
                <a:ea typeface="Calibri"/>
                <a:cs typeface="Calibri"/>
                <a:sym typeface="Calibri"/>
              </a:rPr>
              <a:t>Translucent</a:t>
            </a:r>
            <a:endParaRPr sz="8000" b="1" dirty="0">
              <a:solidFill>
                <a:schemeClr val="dk1"/>
              </a:solidFill>
              <a:latin typeface="Calibri"/>
              <a:ea typeface="Calibri"/>
              <a:cs typeface="Calibri"/>
              <a:sym typeface="Calibri"/>
            </a:endParaRPr>
          </a:p>
        </p:txBody>
      </p:sp>
      <p:sp>
        <p:nvSpPr>
          <p:cNvPr id="867" name="Google Shape;867;p91"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8" name="Google Shape;868;p91"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92"/>
          <p:cNvSpPr txBox="1">
            <a:spLocks noGrp="1"/>
          </p:cNvSpPr>
          <p:nvPr>
            <p:ph type="ctrTitle"/>
          </p:nvPr>
        </p:nvSpPr>
        <p:spPr>
          <a:xfrm>
            <a:off x="-99823" y="780266"/>
            <a:ext cx="9121971" cy="1470025"/>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3400"/>
              <a:buFont typeface="Calibri"/>
              <a:buNone/>
            </a:pPr>
            <a:r>
              <a:rPr lang="en-US" sz="4000" b="1" u="sng" dirty="0"/>
              <a:t>Translucent</a:t>
            </a:r>
            <a:r>
              <a:rPr lang="en-US" sz="4000" b="1" dirty="0"/>
              <a:t>: </a:t>
            </a:r>
            <a:r>
              <a:rPr lang="en-US" sz="4000" b="0" i="0" dirty="0">
                <a:solidFill>
                  <a:srgbClr val="374151"/>
                </a:solidFill>
                <a:effectLst/>
                <a:latin typeface="Calibri" panose="020F0502020204030204" pitchFamily="34" charset="0"/>
                <a:cs typeface="Calibri" panose="020F0502020204030204" pitchFamily="34" charset="0"/>
              </a:rPr>
              <a:t>when some light can </a:t>
            </a:r>
            <a:br>
              <a:rPr lang="en-US" sz="4000" b="0" i="0" dirty="0">
                <a:solidFill>
                  <a:srgbClr val="374151"/>
                </a:solidFill>
                <a:effectLst/>
                <a:latin typeface="Calibri" panose="020F0502020204030204" pitchFamily="34" charset="0"/>
                <a:cs typeface="Calibri" panose="020F0502020204030204" pitchFamily="34" charset="0"/>
              </a:rPr>
            </a:br>
            <a:r>
              <a:rPr lang="en-US" sz="4000" b="0" i="0" dirty="0">
                <a:solidFill>
                  <a:srgbClr val="374151"/>
                </a:solidFill>
                <a:effectLst/>
                <a:latin typeface="Calibri" panose="020F0502020204030204" pitchFamily="34" charset="0"/>
                <a:cs typeface="Calibri" panose="020F0502020204030204" pitchFamily="34" charset="0"/>
              </a:rPr>
              <a:t>pass through an object, but you </a:t>
            </a:r>
            <a:br>
              <a:rPr lang="en-US" sz="4000" b="0" i="0" dirty="0">
                <a:solidFill>
                  <a:srgbClr val="374151"/>
                </a:solidFill>
                <a:effectLst/>
                <a:latin typeface="Calibri" panose="020F0502020204030204" pitchFamily="34" charset="0"/>
                <a:cs typeface="Calibri" panose="020F0502020204030204" pitchFamily="34" charset="0"/>
              </a:rPr>
            </a:br>
            <a:r>
              <a:rPr lang="en-US" sz="4000" b="0" i="0" dirty="0">
                <a:solidFill>
                  <a:srgbClr val="374151"/>
                </a:solidFill>
                <a:effectLst/>
                <a:latin typeface="Calibri" panose="020F0502020204030204" pitchFamily="34" charset="0"/>
                <a:cs typeface="Calibri" panose="020F0502020204030204" pitchFamily="34" charset="0"/>
              </a:rPr>
              <a:t>can’t see clearly through it</a:t>
            </a:r>
            <a:endParaRPr sz="4000" b="1" dirty="0">
              <a:latin typeface="Calibri" panose="020F0502020204030204" pitchFamily="34" charset="0"/>
              <a:cs typeface="Calibri" panose="020F0502020204030204" pitchFamily="34" charset="0"/>
            </a:endParaRPr>
          </a:p>
        </p:txBody>
      </p:sp>
      <p:sp>
        <p:nvSpPr>
          <p:cNvPr id="875" name="Google Shape;875;p92"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76" name="Google Shape;876;p92" descr="Blog"/>
          <p:cNvPicPr preferRelativeResize="0"/>
          <p:nvPr/>
        </p:nvPicPr>
        <p:blipFill rotWithShape="1">
          <a:blip r:embed="rId4">
            <a:alphaModFix/>
          </a:blip>
          <a:srcRect/>
          <a:stretch/>
        </p:blipFill>
        <p:spPr>
          <a:xfrm>
            <a:off x="849542" y="187766"/>
            <a:ext cx="474009" cy="474009"/>
          </a:xfrm>
          <a:prstGeom prst="rect">
            <a:avLst/>
          </a:prstGeom>
          <a:noFill/>
          <a:ln>
            <a:noFill/>
          </a:ln>
        </p:spPr>
      </p:pic>
      <p:pic>
        <p:nvPicPr>
          <p:cNvPr id="6" name="Picture 5" descr="A half of a red apple&#10;&#10;Description automatically generated">
            <a:extLst>
              <a:ext uri="{FF2B5EF4-FFF2-40B4-BE49-F238E27FC236}">
                <a16:creationId xmlns:a16="http://schemas.microsoft.com/office/drawing/2014/main" id="{45DEBD1F-CA21-1302-3220-BEFAD60E07E9}"/>
              </a:ext>
            </a:extLst>
          </p:cNvPr>
          <p:cNvPicPr>
            <a:picLocks noChangeAspect="1"/>
          </p:cNvPicPr>
          <p:nvPr/>
        </p:nvPicPr>
        <p:blipFill>
          <a:blip r:embed="rId5"/>
          <a:stretch>
            <a:fillRect/>
          </a:stretch>
        </p:blipFill>
        <p:spPr>
          <a:xfrm>
            <a:off x="1971963" y="2584535"/>
            <a:ext cx="5200074" cy="427346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Google Shape;883;p9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88"/>
        <p:cNvGrpSpPr/>
        <p:nvPr/>
      </p:nvGrpSpPr>
      <p:grpSpPr>
        <a:xfrm>
          <a:off x="0" y="0"/>
          <a:ext cx="0" cy="0"/>
          <a:chOff x="0" y="0"/>
          <a:chExt cx="0" cy="0"/>
        </a:xfrm>
      </p:grpSpPr>
      <p:sp>
        <p:nvSpPr>
          <p:cNvPr id="889" name="Google Shape;889;p94"/>
          <p:cNvSpPr txBox="1"/>
          <p:nvPr/>
        </p:nvSpPr>
        <p:spPr>
          <a:xfrm>
            <a:off x="5790585" y="1320127"/>
            <a:ext cx="3353415" cy="3049920"/>
          </a:xfrm>
          <a:prstGeom prst="rect">
            <a:avLst/>
          </a:prstGeom>
        </p:spPr>
        <p:txBody>
          <a:bodyPr spcFirstLastPara="1" vert="horz" lIns="91440" tIns="45720" rIns="91440" bIns="45720" rtlCol="0" anchor="t" anchorCtr="0">
            <a:normAutofit/>
          </a:bodyPr>
          <a:lstStyle/>
          <a:p>
            <a:pPr marL="0" marR="0" lvl="0" indent="0">
              <a:lnSpc>
                <a:spcPct val="90000"/>
              </a:lnSpc>
              <a:spcBef>
                <a:spcPct val="0"/>
              </a:spcBef>
              <a:spcAft>
                <a:spcPts val="600"/>
              </a:spcAft>
            </a:pPr>
            <a:r>
              <a:rPr lang="en-US" sz="4800" kern="1200" dirty="0">
                <a:solidFill>
                  <a:schemeClr val="tx1"/>
                </a:solidFill>
                <a:latin typeface="Calibri" panose="020F0502020204030204" pitchFamily="34" charset="0"/>
                <a:ea typeface="+mj-ea"/>
                <a:cs typeface="Calibri" panose="020F0502020204030204" pitchFamily="34" charset="0"/>
                <a:sym typeface="Calibri"/>
              </a:rPr>
              <a:t>What does translucent mean?</a:t>
            </a:r>
            <a:endParaRPr lang="en-US" sz="4800" kern="1200" dirty="0">
              <a:solidFill>
                <a:schemeClr val="tx1"/>
              </a:solidFill>
              <a:latin typeface="Calibri" panose="020F0502020204030204" pitchFamily="34" charset="0"/>
              <a:ea typeface="+mj-ea"/>
              <a:cs typeface="Calibri" panose="020F0502020204030204" pitchFamily="34" charset="0"/>
            </a:endParaRPr>
          </a:p>
        </p:txBody>
      </p:sp>
      <p:pic>
        <p:nvPicPr>
          <p:cNvPr id="6" name="Picture 5" descr="A clear glass on a white surface&#10;&#10;Description automatically generated">
            <a:extLst>
              <a:ext uri="{FF2B5EF4-FFF2-40B4-BE49-F238E27FC236}">
                <a16:creationId xmlns:a16="http://schemas.microsoft.com/office/drawing/2014/main" id="{B2597966-730E-5BC9-1824-407C0CCBEFE3}"/>
              </a:ext>
            </a:extLst>
          </p:cNvPr>
          <p:cNvPicPr>
            <a:picLocks noChangeAspect="1"/>
          </p:cNvPicPr>
          <p:nvPr/>
        </p:nvPicPr>
        <p:blipFill>
          <a:blip r:embed="rId3"/>
          <a:stretch>
            <a:fillRect/>
          </a:stretch>
        </p:blipFill>
        <p:spPr>
          <a:xfrm>
            <a:off x="586567" y="810058"/>
            <a:ext cx="4800282" cy="5066260"/>
          </a:xfrm>
          <a:prstGeom prst="rect">
            <a:avLst/>
          </a:prstGeom>
        </p:spPr>
      </p:pic>
      <p:grpSp>
        <p:nvGrpSpPr>
          <p:cNvPr id="907" name="Group 906">
            <a:extLst>
              <a:ext uri="{FF2B5EF4-FFF2-40B4-BE49-F238E27FC236}">
                <a16:creationId xmlns:a16="http://schemas.microsoft.com/office/drawing/2014/main" id="{7E0FE442-FDE7-03A0-48D0-17C4325DB2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68" y="6737718"/>
            <a:ext cx="9155399" cy="123363"/>
            <a:chOff x="-5025" y="6737718"/>
            <a:chExt cx="12207200" cy="123363"/>
          </a:xfrm>
        </p:grpSpPr>
        <p:sp>
          <p:nvSpPr>
            <p:cNvPr id="908" name="Rectangle 907">
              <a:extLst>
                <a:ext uri="{FF2B5EF4-FFF2-40B4-BE49-F238E27FC236}">
                  <a16:creationId xmlns:a16="http://schemas.microsoft.com/office/drawing/2014/main" id="{45A187A5-6081-1B66-F1E9-CB90253CCB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9" name="Rectangle 908">
              <a:extLst>
                <a:ext uri="{FF2B5EF4-FFF2-40B4-BE49-F238E27FC236}">
                  <a16:creationId xmlns:a16="http://schemas.microsoft.com/office/drawing/2014/main" id="{1122D013-AC81-41D9-9EAC-40AF2594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0" name="Google Shape;890;p94"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pic>
        <p:nvPicPr>
          <p:cNvPr id="897" name="Google Shape;897;p95"/>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898" name="Google Shape;898;p95"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67"/>
        <p:cNvGrpSpPr/>
        <p:nvPr/>
      </p:nvGrpSpPr>
      <p:grpSpPr>
        <a:xfrm>
          <a:off x="0" y="0"/>
          <a:ext cx="0" cy="0"/>
          <a:chOff x="0" y="0"/>
          <a:chExt cx="0" cy="0"/>
        </a:xfrm>
      </p:grpSpPr>
      <p:sp useBgFill="1">
        <p:nvSpPr>
          <p:cNvPr id="575" name="Rectangle 572">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2A9CF56-728B-EEF5-4476-1B16A21BB663}"/>
              </a:ext>
            </a:extLst>
          </p:cNvPr>
          <p:cNvSpPr txBox="1"/>
          <p:nvPr/>
        </p:nvSpPr>
        <p:spPr>
          <a:xfrm>
            <a:off x="627507" y="367650"/>
            <a:ext cx="7886700" cy="1128417"/>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4000" kern="1200" dirty="0">
                <a:solidFill>
                  <a:schemeClr val="tx1"/>
                </a:solidFill>
                <a:latin typeface="Calibri" panose="020F0502020204030204" pitchFamily="34" charset="0"/>
                <a:ea typeface="+mj-ea"/>
                <a:cs typeface="Calibri" panose="020F0502020204030204" pitchFamily="34" charset="0"/>
              </a:rPr>
              <a:t>Stained glass windows are made of translucent glass</a:t>
            </a:r>
          </a:p>
        </p:txBody>
      </p:sp>
      <p:sp>
        <p:nvSpPr>
          <p:cNvPr id="568" name="Google Shape;568;ge4e4f802a9_0_319"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 name="Picture 8" descr="A stained glass window in a church&#10;&#10;Description automatically generated">
            <a:extLst>
              <a:ext uri="{FF2B5EF4-FFF2-40B4-BE49-F238E27FC236}">
                <a16:creationId xmlns:a16="http://schemas.microsoft.com/office/drawing/2014/main" id="{DCB992B9-64AF-02AF-0B5E-1E804BD2189D}"/>
              </a:ext>
            </a:extLst>
          </p:cNvPr>
          <p:cNvPicPr>
            <a:picLocks noChangeAspect="1"/>
          </p:cNvPicPr>
          <p:nvPr/>
        </p:nvPicPr>
        <p:blipFill>
          <a:blip r:embed="rId4"/>
          <a:stretch>
            <a:fillRect/>
          </a:stretch>
        </p:blipFill>
        <p:spPr>
          <a:xfrm>
            <a:off x="1495358" y="1672862"/>
            <a:ext cx="6150997" cy="518513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E69D234-35BF-E12A-9D03-29B27CE11836}"/>
              </a:ext>
            </a:extLst>
          </p:cNvPr>
          <p:cNvSpPr txBox="1"/>
          <p:nvPr/>
        </p:nvSpPr>
        <p:spPr>
          <a:xfrm>
            <a:off x="628650" y="562271"/>
            <a:ext cx="7886700" cy="1128417"/>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4000" b="0" i="0" kern="1200">
                <a:solidFill>
                  <a:schemeClr val="tx1"/>
                </a:solidFill>
                <a:effectLst/>
                <a:latin typeface="Calibri" panose="020F0502020204030204" pitchFamily="34" charset="0"/>
                <a:ea typeface="+mj-ea"/>
                <a:cs typeface="Calibri" panose="020F0502020204030204" pitchFamily="34" charset="0"/>
              </a:rPr>
              <a:t>Translucent materials are used in medical imaging, like X-ray films. </a:t>
            </a:r>
            <a:endParaRPr lang="en-US" sz="4000" kern="1200">
              <a:solidFill>
                <a:schemeClr val="tx1"/>
              </a:solidFill>
              <a:latin typeface="Calibri" panose="020F0502020204030204" pitchFamily="34" charset="0"/>
              <a:ea typeface="+mj-ea"/>
              <a:cs typeface="Calibri" panose="020F0502020204030204" pitchFamily="34" charset="0"/>
            </a:endParaRPr>
          </a:p>
        </p:txBody>
      </p:sp>
      <p:pic>
        <p:nvPicPr>
          <p:cNvPr id="6" name="Picture 5" descr="X-ray of foot and foot bones&#10;&#10;Description automatically generated">
            <a:extLst>
              <a:ext uri="{FF2B5EF4-FFF2-40B4-BE49-F238E27FC236}">
                <a16:creationId xmlns:a16="http://schemas.microsoft.com/office/drawing/2014/main" id="{73BD4330-9300-4730-B0FF-B35A73F266A8}"/>
              </a:ext>
            </a:extLst>
          </p:cNvPr>
          <p:cNvPicPr>
            <a:picLocks noChangeAspect="1"/>
          </p:cNvPicPr>
          <p:nvPr/>
        </p:nvPicPr>
        <p:blipFill rotWithShape="1">
          <a:blip r:embed="rId3"/>
          <a:srcRect b="12149"/>
          <a:stretch/>
        </p:blipFill>
        <p:spPr>
          <a:xfrm>
            <a:off x="628650" y="1845426"/>
            <a:ext cx="7884410" cy="4450303"/>
          </a:xfrm>
          <a:prstGeom prst="rect">
            <a:avLst/>
          </a:prstGeom>
        </p:spPr>
      </p:pic>
      <p:sp>
        <p:nvSpPr>
          <p:cNvPr id="4" name="Google Shape;568;ge4e4f802a9_0_319" descr="Artificial Intelligence">
            <a:extLst>
              <a:ext uri="{FF2B5EF4-FFF2-40B4-BE49-F238E27FC236}">
                <a16:creationId xmlns:a16="http://schemas.microsoft.com/office/drawing/2014/main" id="{1C0BB540-3909-6E29-D05B-B709A1909DA7}"/>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059662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68;ge4e4f802a9_0_319" descr="Artificial Intelligence">
            <a:extLst>
              <a:ext uri="{FF2B5EF4-FFF2-40B4-BE49-F238E27FC236}">
                <a16:creationId xmlns:a16="http://schemas.microsoft.com/office/drawing/2014/main" id="{4B5B3892-F4DB-0EBF-1B66-C74A05253C74}"/>
              </a:ext>
            </a:extLst>
          </p:cNvPr>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TextBox 4">
            <a:extLst>
              <a:ext uri="{FF2B5EF4-FFF2-40B4-BE49-F238E27FC236}">
                <a16:creationId xmlns:a16="http://schemas.microsoft.com/office/drawing/2014/main" id="{2A680D4A-E386-427D-268F-9D048044CF51}"/>
              </a:ext>
            </a:extLst>
          </p:cNvPr>
          <p:cNvSpPr txBox="1"/>
          <p:nvPr/>
        </p:nvSpPr>
        <p:spPr>
          <a:xfrm>
            <a:off x="917840" y="259162"/>
            <a:ext cx="7308320" cy="1200329"/>
          </a:xfrm>
          <a:prstGeom prst="rect">
            <a:avLst/>
          </a:prstGeom>
          <a:noFill/>
        </p:spPr>
        <p:txBody>
          <a:bodyPr wrap="square" rtlCol="0">
            <a:spAutoFit/>
          </a:bodyPr>
          <a:lstStyle/>
          <a:p>
            <a:pPr algn="ctr"/>
            <a:r>
              <a:rPr lang="en-US" sz="3600" b="0" i="0" dirty="0">
                <a:solidFill>
                  <a:srgbClr val="374151"/>
                </a:solidFill>
                <a:effectLst/>
                <a:latin typeface="Calibri" panose="020F0502020204030204" pitchFamily="34" charset="0"/>
                <a:cs typeface="Calibri" panose="020F0502020204030204" pitchFamily="34" charset="0"/>
              </a:rPr>
              <a:t>Translucent materials can spread natural </a:t>
            </a:r>
            <a:r>
              <a:rPr lang="en-US" sz="3600" b="0" i="0" u="sng" dirty="0">
                <a:solidFill>
                  <a:srgbClr val="374151"/>
                </a:solidFill>
                <a:effectLst/>
                <a:latin typeface="Calibri" panose="020F0502020204030204" pitchFamily="34" charset="0"/>
                <a:cs typeface="Calibri" panose="020F0502020204030204" pitchFamily="34" charset="0"/>
              </a:rPr>
              <a:t>                  </a:t>
            </a:r>
            <a:r>
              <a:rPr lang="en-US" sz="3600" b="0" i="0" dirty="0">
                <a:solidFill>
                  <a:srgbClr val="374151"/>
                </a:solidFill>
                <a:effectLst/>
                <a:latin typeface="Calibri" panose="020F0502020204030204" pitchFamily="34" charset="0"/>
                <a:cs typeface="Calibri" panose="020F0502020204030204" pitchFamily="34" charset="0"/>
              </a:rPr>
              <a:t> out inside buildings</a:t>
            </a:r>
            <a:endParaRPr lang="en-US" sz="3600" dirty="0">
              <a:latin typeface="Calibri" panose="020F0502020204030204" pitchFamily="34" charset="0"/>
              <a:cs typeface="Calibri" panose="020F0502020204030204" pitchFamily="34" charset="0"/>
            </a:endParaRPr>
          </a:p>
        </p:txBody>
      </p:sp>
      <p:pic>
        <p:nvPicPr>
          <p:cNvPr id="6" name="Picture 5" descr="A large room with a large ceiling and a person walking&#10;&#10;Description automatically generated">
            <a:extLst>
              <a:ext uri="{FF2B5EF4-FFF2-40B4-BE49-F238E27FC236}">
                <a16:creationId xmlns:a16="http://schemas.microsoft.com/office/drawing/2014/main" id="{45915DF2-0351-275F-AEE6-AEBF6A7DB348}"/>
              </a:ext>
            </a:extLst>
          </p:cNvPr>
          <p:cNvPicPr>
            <a:picLocks noChangeAspect="1"/>
          </p:cNvPicPr>
          <p:nvPr/>
        </p:nvPicPr>
        <p:blipFill>
          <a:blip r:embed="rId4"/>
          <a:stretch>
            <a:fillRect/>
          </a:stretch>
        </p:blipFill>
        <p:spPr>
          <a:xfrm>
            <a:off x="1420498" y="1567979"/>
            <a:ext cx="6303004" cy="5290021"/>
          </a:xfrm>
          <a:prstGeom prst="rect">
            <a:avLst/>
          </a:prstGeom>
        </p:spPr>
      </p:pic>
    </p:spTree>
    <p:extLst>
      <p:ext uri="{BB962C8B-B14F-4D97-AF65-F5344CB8AC3E}">
        <p14:creationId xmlns:p14="http://schemas.microsoft.com/office/powerpoint/2010/main" val="1173907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02"/>
        <p:cNvGrpSpPr/>
        <p:nvPr/>
      </p:nvGrpSpPr>
      <p:grpSpPr>
        <a:xfrm>
          <a:off x="0" y="0"/>
          <a:ext cx="0" cy="0"/>
          <a:chOff x="0" y="0"/>
          <a:chExt cx="0" cy="0"/>
        </a:xfrm>
      </p:grpSpPr>
      <p:sp useBgFill="1">
        <p:nvSpPr>
          <p:cNvPr id="809" name="Rectangle 80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4" name="Google Shape;804;p83"/>
          <p:cNvSpPr txBox="1"/>
          <p:nvPr/>
        </p:nvSpPr>
        <p:spPr>
          <a:xfrm>
            <a:off x="626360" y="690059"/>
            <a:ext cx="7886700" cy="1128417"/>
          </a:xfrm>
          <a:prstGeom prst="rect">
            <a:avLst/>
          </a:prstGeom>
        </p:spPr>
        <p:txBody>
          <a:bodyPr spcFirstLastPara="1" vert="horz" lIns="91440" tIns="45720" rIns="91440" bIns="45720" rtlCol="0" anchor="ctr" anchorCtr="0">
            <a:noAutofit/>
          </a:bodyPr>
          <a:lstStyle/>
          <a:p>
            <a:pPr marL="0" marR="0" lvl="0" indent="0">
              <a:lnSpc>
                <a:spcPct val="90000"/>
              </a:lnSpc>
              <a:spcBef>
                <a:spcPct val="0"/>
              </a:spcBef>
              <a:spcAft>
                <a:spcPts val="600"/>
              </a:spcAft>
            </a:pPr>
            <a:r>
              <a:rPr lang="en-US" sz="3800" b="1" kern="1200" dirty="0">
                <a:solidFill>
                  <a:schemeClr val="tx1"/>
                </a:solidFill>
                <a:latin typeface="Calibri" panose="020F0502020204030204" pitchFamily="34" charset="0"/>
                <a:ea typeface="+mj-ea"/>
                <a:cs typeface="Calibri" panose="020F0502020204030204" pitchFamily="34" charset="0"/>
                <a:sym typeface="Calibri"/>
              </a:rPr>
              <a:t>Big Question: </a:t>
            </a:r>
            <a:r>
              <a:rPr lang="en-US" sz="3800" b="0" i="0" dirty="0">
                <a:solidFill>
                  <a:srgbClr val="374151"/>
                </a:solidFill>
                <a:effectLst/>
                <a:latin typeface="Calibri" panose="020F0502020204030204" pitchFamily="34" charset="0"/>
                <a:cs typeface="Calibri" panose="020F0502020204030204" pitchFamily="34" charset="0"/>
              </a:rPr>
              <a:t>How does understanding how light works with materials shape our daily experiences?</a:t>
            </a:r>
            <a:endParaRPr lang="en-US" sz="3800" kern="1200" dirty="0">
              <a:solidFill>
                <a:schemeClr val="tx1"/>
              </a:solidFill>
              <a:latin typeface="Calibri" panose="020F0502020204030204" pitchFamily="34" charset="0"/>
              <a:ea typeface="+mj-ea"/>
              <a:cs typeface="Calibri" panose="020F0502020204030204" pitchFamily="34" charset="0"/>
              <a:sym typeface="Calibri"/>
            </a:endParaRPr>
          </a:p>
        </p:txBody>
      </p:sp>
      <p:pic>
        <p:nvPicPr>
          <p:cNvPr id="2" name="Google Shape;369;p32" descr="blurry.jpg">
            <a:extLst>
              <a:ext uri="{FF2B5EF4-FFF2-40B4-BE49-F238E27FC236}">
                <a16:creationId xmlns:a16="http://schemas.microsoft.com/office/drawing/2014/main" id="{132E23C2-312B-0AEB-8A69-73E3E0BC70AD}"/>
              </a:ext>
            </a:extLst>
          </p:cNvPr>
          <p:cNvPicPr preferRelativeResize="0"/>
          <p:nvPr/>
        </p:nvPicPr>
        <p:blipFill rotWithShape="1">
          <a:blip r:embed="rId3"/>
          <a:srcRect t="7720" b="7719"/>
          <a:stretch/>
        </p:blipFill>
        <p:spPr>
          <a:xfrm>
            <a:off x="628650" y="2407697"/>
            <a:ext cx="7884410" cy="4450303"/>
          </a:xfrm>
          <a:prstGeom prst="rect">
            <a:avLst/>
          </a:prstGeom>
          <a:noFill/>
        </p:spPr>
      </p:pic>
      <p:sp>
        <p:nvSpPr>
          <p:cNvPr id="803" name="Google Shape;803;p83" descr="Lightbulb and gear"/>
          <p:cNvSpPr/>
          <p:nvPr/>
        </p:nvSpPr>
        <p:spPr>
          <a:xfrm>
            <a:off x="0" y="83361"/>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68;ge4e4f802a9_0_319" descr="Artificial Intelligence">
            <a:extLst>
              <a:ext uri="{FF2B5EF4-FFF2-40B4-BE49-F238E27FC236}">
                <a16:creationId xmlns:a16="http://schemas.microsoft.com/office/drawing/2014/main" id="{4B5B3892-F4DB-0EBF-1B66-C74A05253C74}"/>
              </a:ext>
            </a:extLst>
          </p:cNvPr>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TextBox 4">
            <a:extLst>
              <a:ext uri="{FF2B5EF4-FFF2-40B4-BE49-F238E27FC236}">
                <a16:creationId xmlns:a16="http://schemas.microsoft.com/office/drawing/2014/main" id="{2A680D4A-E386-427D-268F-9D048044CF51}"/>
              </a:ext>
            </a:extLst>
          </p:cNvPr>
          <p:cNvSpPr txBox="1"/>
          <p:nvPr/>
        </p:nvSpPr>
        <p:spPr>
          <a:xfrm>
            <a:off x="917840" y="259162"/>
            <a:ext cx="7308320" cy="1200329"/>
          </a:xfrm>
          <a:prstGeom prst="rect">
            <a:avLst/>
          </a:prstGeom>
          <a:noFill/>
        </p:spPr>
        <p:txBody>
          <a:bodyPr wrap="square" rtlCol="0">
            <a:spAutoFit/>
          </a:bodyPr>
          <a:lstStyle/>
          <a:p>
            <a:pPr algn="ctr"/>
            <a:r>
              <a:rPr lang="en-US" sz="3600" b="0" i="0" dirty="0">
                <a:solidFill>
                  <a:srgbClr val="374151"/>
                </a:solidFill>
                <a:effectLst/>
                <a:latin typeface="Calibri" panose="020F0502020204030204" pitchFamily="34" charset="0"/>
                <a:cs typeface="Calibri" panose="020F0502020204030204" pitchFamily="34" charset="0"/>
              </a:rPr>
              <a:t>Translucent materials can spread natural </a:t>
            </a:r>
            <a:r>
              <a:rPr lang="en-US" sz="3600" b="0" i="0" dirty="0">
                <a:solidFill>
                  <a:srgbClr val="FF0000"/>
                </a:solidFill>
                <a:effectLst/>
                <a:latin typeface="Calibri" panose="020F0502020204030204" pitchFamily="34" charset="0"/>
                <a:cs typeface="Calibri" panose="020F0502020204030204" pitchFamily="34" charset="0"/>
              </a:rPr>
              <a:t>sunlight</a:t>
            </a:r>
            <a:r>
              <a:rPr lang="en-US" sz="3600" b="0" i="0" dirty="0">
                <a:solidFill>
                  <a:srgbClr val="374151"/>
                </a:solidFill>
                <a:effectLst/>
                <a:latin typeface="Calibri" panose="020F0502020204030204" pitchFamily="34" charset="0"/>
                <a:cs typeface="Calibri" panose="020F0502020204030204" pitchFamily="34" charset="0"/>
              </a:rPr>
              <a:t> out inside buildings</a:t>
            </a:r>
            <a:endParaRPr lang="en-US" sz="3600" dirty="0">
              <a:latin typeface="Calibri" panose="020F0502020204030204" pitchFamily="34" charset="0"/>
              <a:cs typeface="Calibri" panose="020F0502020204030204" pitchFamily="34" charset="0"/>
            </a:endParaRPr>
          </a:p>
        </p:txBody>
      </p:sp>
      <p:pic>
        <p:nvPicPr>
          <p:cNvPr id="6" name="Picture 5" descr="A large room with a large ceiling and a person walking&#10;&#10;Description automatically generated">
            <a:extLst>
              <a:ext uri="{FF2B5EF4-FFF2-40B4-BE49-F238E27FC236}">
                <a16:creationId xmlns:a16="http://schemas.microsoft.com/office/drawing/2014/main" id="{45915DF2-0351-275F-AEE6-AEBF6A7DB348}"/>
              </a:ext>
            </a:extLst>
          </p:cNvPr>
          <p:cNvPicPr>
            <a:picLocks noChangeAspect="1"/>
          </p:cNvPicPr>
          <p:nvPr/>
        </p:nvPicPr>
        <p:blipFill>
          <a:blip r:embed="rId4"/>
          <a:stretch>
            <a:fillRect/>
          </a:stretch>
        </p:blipFill>
        <p:spPr>
          <a:xfrm>
            <a:off x="1420498" y="1567979"/>
            <a:ext cx="6303004" cy="5290021"/>
          </a:xfrm>
          <a:prstGeom prst="rect">
            <a:avLst/>
          </a:prstGeom>
        </p:spPr>
      </p:pic>
    </p:spTree>
    <p:extLst>
      <p:ext uri="{BB962C8B-B14F-4D97-AF65-F5344CB8AC3E}">
        <p14:creationId xmlns:p14="http://schemas.microsoft.com/office/powerpoint/2010/main" val="6784756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Google Shape;924;p98"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2" name="TextBox 1">
            <a:extLst>
              <a:ext uri="{FF2B5EF4-FFF2-40B4-BE49-F238E27FC236}">
                <a16:creationId xmlns:a16="http://schemas.microsoft.com/office/drawing/2014/main" id="{52A9CF56-728B-EEF5-4476-1B16A21BB663}"/>
              </a:ext>
            </a:extLst>
          </p:cNvPr>
          <p:cNvSpPr txBox="1"/>
          <p:nvPr/>
        </p:nvSpPr>
        <p:spPr>
          <a:xfrm>
            <a:off x="183114" y="1493891"/>
            <a:ext cx="5179299" cy="846313"/>
          </a:xfrm>
          <a:prstGeom prst="rect">
            <a:avLst/>
          </a:prstGeom>
        </p:spPr>
        <p:txBody>
          <a:bodyPr vert="horz" lIns="68580" tIns="34290" rIns="68580" bIns="34290" rtlCol="0" anchor="ctr">
            <a:noAutofit/>
          </a:bodyPr>
          <a:lstStyle/>
          <a:p>
            <a:pPr>
              <a:lnSpc>
                <a:spcPct val="90000"/>
              </a:lnSpc>
              <a:spcBef>
                <a:spcPct val="0"/>
              </a:spcBef>
              <a:spcAft>
                <a:spcPts val="450"/>
              </a:spcAft>
            </a:pPr>
            <a:r>
              <a:rPr lang="en-US" sz="3600" dirty="0">
                <a:latin typeface="Calibri" panose="020F0502020204030204" pitchFamily="34" charset="0"/>
                <a:ea typeface="+mj-ea"/>
                <a:cs typeface="Calibri" panose="020F0502020204030204" pitchFamily="34" charset="0"/>
              </a:rPr>
              <a:t>Stained glass windows are made of:</a:t>
            </a:r>
          </a:p>
        </p:txBody>
      </p:sp>
      <p:sp>
        <p:nvSpPr>
          <p:cNvPr id="5" name="TextBox 4">
            <a:extLst>
              <a:ext uri="{FF2B5EF4-FFF2-40B4-BE49-F238E27FC236}">
                <a16:creationId xmlns:a16="http://schemas.microsoft.com/office/drawing/2014/main" id="{8056DD78-D381-C3E9-A355-B1218D128456}"/>
              </a:ext>
            </a:extLst>
          </p:cNvPr>
          <p:cNvSpPr txBox="1"/>
          <p:nvPr/>
        </p:nvSpPr>
        <p:spPr>
          <a:xfrm>
            <a:off x="316283" y="3005843"/>
            <a:ext cx="4255717" cy="846313"/>
          </a:xfrm>
          <a:prstGeom prst="rect">
            <a:avLst/>
          </a:prstGeom>
        </p:spPr>
        <p:txBody>
          <a:bodyPr vert="horz" lIns="68580" tIns="34290" rIns="68580" bIns="34290" rtlCol="0" anchor="ctr">
            <a:noAutofit/>
          </a:bodyPr>
          <a:lstStyle/>
          <a:p>
            <a:pPr marL="557213" indent="-557213">
              <a:lnSpc>
                <a:spcPct val="90000"/>
              </a:lnSpc>
              <a:spcBef>
                <a:spcPct val="0"/>
              </a:spcBef>
              <a:spcAft>
                <a:spcPts val="450"/>
              </a:spcAft>
              <a:buAutoNum type="alphaUcPeriod"/>
            </a:pPr>
            <a:r>
              <a:rPr lang="en-US" sz="3600" dirty="0">
                <a:latin typeface="Calibri" panose="020F0502020204030204" pitchFamily="34" charset="0"/>
                <a:ea typeface="+mj-ea"/>
                <a:cs typeface="Calibri" panose="020F0502020204030204" pitchFamily="34" charset="0"/>
              </a:rPr>
              <a:t>Translucent glass</a:t>
            </a:r>
          </a:p>
          <a:p>
            <a:pPr marL="557213" indent="-557213">
              <a:lnSpc>
                <a:spcPct val="90000"/>
              </a:lnSpc>
              <a:spcBef>
                <a:spcPct val="0"/>
              </a:spcBef>
              <a:spcAft>
                <a:spcPts val="450"/>
              </a:spcAft>
              <a:buAutoNum type="alphaUcPeriod"/>
            </a:pPr>
            <a:r>
              <a:rPr lang="en-US" sz="3600" dirty="0">
                <a:latin typeface="Calibri" panose="020F0502020204030204" pitchFamily="34" charset="0"/>
                <a:ea typeface="+mj-ea"/>
                <a:cs typeface="Calibri" panose="020F0502020204030204" pitchFamily="34" charset="0"/>
              </a:rPr>
              <a:t>Transparent glass</a:t>
            </a:r>
          </a:p>
          <a:p>
            <a:pPr marL="557213" indent="-557213">
              <a:lnSpc>
                <a:spcPct val="90000"/>
              </a:lnSpc>
              <a:spcBef>
                <a:spcPct val="0"/>
              </a:spcBef>
              <a:spcAft>
                <a:spcPts val="450"/>
              </a:spcAft>
              <a:buAutoNum type="alphaUcPeriod"/>
            </a:pPr>
            <a:r>
              <a:rPr lang="en-US" sz="3600" dirty="0">
                <a:latin typeface="Calibri" panose="020F0502020204030204" pitchFamily="34" charset="0"/>
                <a:ea typeface="+mj-ea"/>
                <a:cs typeface="Calibri" panose="020F0502020204030204" pitchFamily="34" charset="0"/>
              </a:rPr>
              <a:t>Opaque glass</a:t>
            </a:r>
          </a:p>
        </p:txBody>
      </p:sp>
      <p:pic>
        <p:nvPicPr>
          <p:cNvPr id="7" name="Picture 6" descr="A stained glass window with a bright light&#10;&#10;Description automatically generated">
            <a:extLst>
              <a:ext uri="{FF2B5EF4-FFF2-40B4-BE49-F238E27FC236}">
                <a16:creationId xmlns:a16="http://schemas.microsoft.com/office/drawing/2014/main" id="{997A4AF1-B454-FC2E-73A3-A6B4773FE261}"/>
              </a:ext>
            </a:extLst>
          </p:cNvPr>
          <p:cNvPicPr>
            <a:picLocks noChangeAspect="1"/>
          </p:cNvPicPr>
          <p:nvPr/>
        </p:nvPicPr>
        <p:blipFill>
          <a:blip r:embed="rId3"/>
          <a:stretch>
            <a:fillRect/>
          </a:stretch>
        </p:blipFill>
        <p:spPr>
          <a:xfrm>
            <a:off x="5798581" y="631574"/>
            <a:ext cx="3162305" cy="5594849"/>
          </a:xfrm>
          <a:prstGeom prst="rect">
            <a:avLst/>
          </a:prstGeom>
        </p:spPr>
      </p:pic>
      <p:sp>
        <p:nvSpPr>
          <p:cNvPr id="3" name="Google Shape;931;p99" descr="Questions">
            <a:extLst>
              <a:ext uri="{FF2B5EF4-FFF2-40B4-BE49-F238E27FC236}">
                <a16:creationId xmlns:a16="http://schemas.microsoft.com/office/drawing/2014/main" id="{1BDA6986-D9B6-779E-801B-90F33B93E891}"/>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2" name="TextBox 1">
            <a:extLst>
              <a:ext uri="{FF2B5EF4-FFF2-40B4-BE49-F238E27FC236}">
                <a16:creationId xmlns:a16="http://schemas.microsoft.com/office/drawing/2014/main" id="{52A9CF56-728B-EEF5-4476-1B16A21BB663}"/>
              </a:ext>
            </a:extLst>
          </p:cNvPr>
          <p:cNvSpPr txBox="1"/>
          <p:nvPr/>
        </p:nvSpPr>
        <p:spPr>
          <a:xfrm>
            <a:off x="183114" y="1493891"/>
            <a:ext cx="5179299" cy="846313"/>
          </a:xfrm>
          <a:prstGeom prst="rect">
            <a:avLst/>
          </a:prstGeom>
        </p:spPr>
        <p:txBody>
          <a:bodyPr vert="horz" lIns="68580" tIns="34290" rIns="68580" bIns="34290" rtlCol="0" anchor="ctr">
            <a:noAutofit/>
          </a:bodyPr>
          <a:lstStyle/>
          <a:p>
            <a:pPr>
              <a:lnSpc>
                <a:spcPct val="90000"/>
              </a:lnSpc>
              <a:spcBef>
                <a:spcPct val="0"/>
              </a:spcBef>
              <a:spcAft>
                <a:spcPts val="450"/>
              </a:spcAft>
            </a:pPr>
            <a:r>
              <a:rPr lang="en-US" sz="3600" dirty="0">
                <a:latin typeface="Calibri" panose="020F0502020204030204" pitchFamily="34" charset="0"/>
                <a:ea typeface="+mj-ea"/>
                <a:cs typeface="Calibri" panose="020F0502020204030204" pitchFamily="34" charset="0"/>
              </a:rPr>
              <a:t>Stained glass windows are made of:</a:t>
            </a:r>
          </a:p>
        </p:txBody>
      </p:sp>
      <p:sp>
        <p:nvSpPr>
          <p:cNvPr id="5" name="TextBox 4">
            <a:extLst>
              <a:ext uri="{FF2B5EF4-FFF2-40B4-BE49-F238E27FC236}">
                <a16:creationId xmlns:a16="http://schemas.microsoft.com/office/drawing/2014/main" id="{8056DD78-D381-C3E9-A355-B1218D128456}"/>
              </a:ext>
            </a:extLst>
          </p:cNvPr>
          <p:cNvSpPr txBox="1"/>
          <p:nvPr/>
        </p:nvSpPr>
        <p:spPr>
          <a:xfrm>
            <a:off x="316283" y="3005843"/>
            <a:ext cx="4255717" cy="846313"/>
          </a:xfrm>
          <a:prstGeom prst="rect">
            <a:avLst/>
          </a:prstGeom>
        </p:spPr>
        <p:txBody>
          <a:bodyPr vert="horz" lIns="68580" tIns="34290" rIns="68580" bIns="34290" rtlCol="0" anchor="ctr">
            <a:noAutofit/>
          </a:bodyPr>
          <a:lstStyle/>
          <a:p>
            <a:pPr marL="557213" indent="-557213">
              <a:lnSpc>
                <a:spcPct val="90000"/>
              </a:lnSpc>
              <a:spcBef>
                <a:spcPct val="0"/>
              </a:spcBef>
              <a:spcAft>
                <a:spcPts val="450"/>
              </a:spcAft>
              <a:buAutoNum type="alphaUcPeriod"/>
            </a:pPr>
            <a:r>
              <a:rPr lang="en-US" sz="3600" dirty="0">
                <a:solidFill>
                  <a:srgbClr val="FF0000"/>
                </a:solidFill>
                <a:latin typeface="Calibri" panose="020F0502020204030204" pitchFamily="34" charset="0"/>
                <a:ea typeface="+mj-ea"/>
                <a:cs typeface="Calibri" panose="020F0502020204030204" pitchFamily="34" charset="0"/>
              </a:rPr>
              <a:t>Translucent glass</a:t>
            </a:r>
          </a:p>
          <a:p>
            <a:pPr marL="557213" indent="-557213">
              <a:lnSpc>
                <a:spcPct val="90000"/>
              </a:lnSpc>
              <a:spcBef>
                <a:spcPct val="0"/>
              </a:spcBef>
              <a:spcAft>
                <a:spcPts val="450"/>
              </a:spcAft>
              <a:buAutoNum type="alphaUcPeriod"/>
            </a:pPr>
            <a:r>
              <a:rPr lang="en-US" sz="3600" dirty="0">
                <a:latin typeface="Calibri" panose="020F0502020204030204" pitchFamily="34" charset="0"/>
                <a:ea typeface="+mj-ea"/>
                <a:cs typeface="Calibri" panose="020F0502020204030204" pitchFamily="34" charset="0"/>
              </a:rPr>
              <a:t>Transparent glass</a:t>
            </a:r>
          </a:p>
          <a:p>
            <a:pPr marL="557213" indent="-557213">
              <a:lnSpc>
                <a:spcPct val="90000"/>
              </a:lnSpc>
              <a:spcBef>
                <a:spcPct val="0"/>
              </a:spcBef>
              <a:spcAft>
                <a:spcPts val="450"/>
              </a:spcAft>
              <a:buAutoNum type="alphaUcPeriod"/>
            </a:pPr>
            <a:r>
              <a:rPr lang="en-US" sz="3600" dirty="0">
                <a:latin typeface="Calibri" panose="020F0502020204030204" pitchFamily="34" charset="0"/>
                <a:ea typeface="+mj-ea"/>
                <a:cs typeface="Calibri" panose="020F0502020204030204" pitchFamily="34" charset="0"/>
              </a:rPr>
              <a:t>Opaque glass</a:t>
            </a:r>
          </a:p>
        </p:txBody>
      </p:sp>
      <p:pic>
        <p:nvPicPr>
          <p:cNvPr id="7" name="Picture 6" descr="A stained glass window with a bright light&#10;&#10;Description automatically generated">
            <a:extLst>
              <a:ext uri="{FF2B5EF4-FFF2-40B4-BE49-F238E27FC236}">
                <a16:creationId xmlns:a16="http://schemas.microsoft.com/office/drawing/2014/main" id="{997A4AF1-B454-FC2E-73A3-A6B4773FE261}"/>
              </a:ext>
            </a:extLst>
          </p:cNvPr>
          <p:cNvPicPr>
            <a:picLocks noChangeAspect="1"/>
          </p:cNvPicPr>
          <p:nvPr/>
        </p:nvPicPr>
        <p:blipFill>
          <a:blip r:embed="rId3"/>
          <a:stretch>
            <a:fillRect/>
          </a:stretch>
        </p:blipFill>
        <p:spPr>
          <a:xfrm>
            <a:off x="5798581" y="631574"/>
            <a:ext cx="3162305" cy="5594849"/>
          </a:xfrm>
          <a:prstGeom prst="rect">
            <a:avLst/>
          </a:prstGeom>
        </p:spPr>
      </p:pic>
      <p:sp>
        <p:nvSpPr>
          <p:cNvPr id="3" name="Google Shape;931;p99" descr="Questions">
            <a:extLst>
              <a:ext uri="{FF2B5EF4-FFF2-40B4-BE49-F238E27FC236}">
                <a16:creationId xmlns:a16="http://schemas.microsoft.com/office/drawing/2014/main" id="{1BDA6986-D9B6-779E-801B-90F33B93E891}"/>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80197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E69D234-35BF-E12A-9D03-29B27CE11836}"/>
              </a:ext>
            </a:extLst>
          </p:cNvPr>
          <p:cNvSpPr txBox="1"/>
          <p:nvPr/>
        </p:nvSpPr>
        <p:spPr>
          <a:xfrm>
            <a:off x="628650" y="562271"/>
            <a:ext cx="7886700" cy="1128417"/>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4000" b="0" i="0" u="sng" kern="1200" dirty="0">
                <a:solidFill>
                  <a:schemeClr val="tx1"/>
                </a:solidFill>
                <a:effectLst/>
                <a:latin typeface="Calibri" panose="020F0502020204030204" pitchFamily="34" charset="0"/>
                <a:ea typeface="+mj-ea"/>
                <a:cs typeface="Calibri" panose="020F0502020204030204" pitchFamily="34" charset="0"/>
              </a:rPr>
              <a:t>True/False</a:t>
            </a:r>
            <a:r>
              <a:rPr lang="en-US" sz="4000" b="0" i="0" kern="1200" dirty="0">
                <a:solidFill>
                  <a:schemeClr val="tx1"/>
                </a:solidFill>
                <a:effectLst/>
                <a:latin typeface="Calibri" panose="020F0502020204030204" pitchFamily="34" charset="0"/>
                <a:ea typeface="+mj-ea"/>
                <a:cs typeface="Calibri" panose="020F0502020204030204" pitchFamily="34" charset="0"/>
              </a:rPr>
              <a:t>: Translucent materials are used in X-ray films. </a:t>
            </a:r>
            <a:endParaRPr lang="en-US" sz="4000" kern="1200" dirty="0">
              <a:solidFill>
                <a:schemeClr val="tx1"/>
              </a:solidFill>
              <a:latin typeface="Calibri" panose="020F0502020204030204" pitchFamily="34" charset="0"/>
              <a:ea typeface="+mj-ea"/>
              <a:cs typeface="Calibri" panose="020F0502020204030204" pitchFamily="34" charset="0"/>
            </a:endParaRPr>
          </a:p>
        </p:txBody>
      </p:sp>
      <p:pic>
        <p:nvPicPr>
          <p:cNvPr id="6" name="Picture 5" descr="X-ray of foot and foot bones&#10;&#10;Description automatically generated">
            <a:extLst>
              <a:ext uri="{FF2B5EF4-FFF2-40B4-BE49-F238E27FC236}">
                <a16:creationId xmlns:a16="http://schemas.microsoft.com/office/drawing/2014/main" id="{73BD4330-9300-4730-B0FF-B35A73F266A8}"/>
              </a:ext>
            </a:extLst>
          </p:cNvPr>
          <p:cNvPicPr>
            <a:picLocks noChangeAspect="1"/>
          </p:cNvPicPr>
          <p:nvPr/>
        </p:nvPicPr>
        <p:blipFill rotWithShape="1">
          <a:blip r:embed="rId3"/>
          <a:srcRect b="12149"/>
          <a:stretch/>
        </p:blipFill>
        <p:spPr>
          <a:xfrm>
            <a:off x="628650" y="1845426"/>
            <a:ext cx="7884410" cy="4450303"/>
          </a:xfrm>
          <a:prstGeom prst="rect">
            <a:avLst/>
          </a:prstGeom>
        </p:spPr>
      </p:pic>
      <p:sp>
        <p:nvSpPr>
          <p:cNvPr id="2" name="Google Shape;931;p99" descr="Questions">
            <a:extLst>
              <a:ext uri="{FF2B5EF4-FFF2-40B4-BE49-F238E27FC236}">
                <a16:creationId xmlns:a16="http://schemas.microsoft.com/office/drawing/2014/main" id="{981DA428-7324-5D0E-80CB-7ED56A62E235}"/>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96027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E69D234-35BF-E12A-9D03-29B27CE11836}"/>
              </a:ext>
            </a:extLst>
          </p:cNvPr>
          <p:cNvSpPr txBox="1"/>
          <p:nvPr/>
        </p:nvSpPr>
        <p:spPr>
          <a:xfrm>
            <a:off x="628650" y="562271"/>
            <a:ext cx="7886700" cy="1128417"/>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4000" b="0" i="0" u="sng" kern="1200" dirty="0">
                <a:solidFill>
                  <a:srgbClr val="FF0000"/>
                </a:solidFill>
                <a:effectLst/>
                <a:latin typeface="Calibri" panose="020F0502020204030204" pitchFamily="34" charset="0"/>
                <a:ea typeface="+mj-ea"/>
                <a:cs typeface="Calibri" panose="020F0502020204030204" pitchFamily="34" charset="0"/>
              </a:rPr>
              <a:t>True</a:t>
            </a:r>
            <a:r>
              <a:rPr lang="en-US" sz="4000" b="0" i="0" u="sng" kern="1200" dirty="0">
                <a:solidFill>
                  <a:schemeClr val="tx1"/>
                </a:solidFill>
                <a:effectLst/>
                <a:latin typeface="Calibri" panose="020F0502020204030204" pitchFamily="34" charset="0"/>
                <a:ea typeface="+mj-ea"/>
                <a:cs typeface="Calibri" panose="020F0502020204030204" pitchFamily="34" charset="0"/>
              </a:rPr>
              <a:t>/False</a:t>
            </a:r>
            <a:r>
              <a:rPr lang="en-US" sz="4000" b="0" i="0" kern="1200" dirty="0">
                <a:solidFill>
                  <a:schemeClr val="tx1"/>
                </a:solidFill>
                <a:effectLst/>
                <a:latin typeface="Calibri" panose="020F0502020204030204" pitchFamily="34" charset="0"/>
                <a:ea typeface="+mj-ea"/>
                <a:cs typeface="Calibri" panose="020F0502020204030204" pitchFamily="34" charset="0"/>
              </a:rPr>
              <a:t>: Translucent materials are used in X-ray films. </a:t>
            </a:r>
            <a:endParaRPr lang="en-US" sz="4000" kern="1200" dirty="0">
              <a:solidFill>
                <a:schemeClr val="tx1"/>
              </a:solidFill>
              <a:latin typeface="Calibri" panose="020F0502020204030204" pitchFamily="34" charset="0"/>
              <a:ea typeface="+mj-ea"/>
              <a:cs typeface="Calibri" panose="020F0502020204030204" pitchFamily="34" charset="0"/>
            </a:endParaRPr>
          </a:p>
        </p:txBody>
      </p:sp>
      <p:pic>
        <p:nvPicPr>
          <p:cNvPr id="6" name="Picture 5" descr="X-ray of foot and foot bones&#10;&#10;Description automatically generated">
            <a:extLst>
              <a:ext uri="{FF2B5EF4-FFF2-40B4-BE49-F238E27FC236}">
                <a16:creationId xmlns:a16="http://schemas.microsoft.com/office/drawing/2014/main" id="{73BD4330-9300-4730-B0FF-B35A73F266A8}"/>
              </a:ext>
            </a:extLst>
          </p:cNvPr>
          <p:cNvPicPr>
            <a:picLocks noChangeAspect="1"/>
          </p:cNvPicPr>
          <p:nvPr/>
        </p:nvPicPr>
        <p:blipFill rotWithShape="1">
          <a:blip r:embed="rId3"/>
          <a:srcRect b="12149"/>
          <a:stretch/>
        </p:blipFill>
        <p:spPr>
          <a:xfrm>
            <a:off x="628650" y="1845426"/>
            <a:ext cx="7884410" cy="4450303"/>
          </a:xfrm>
          <a:prstGeom prst="rect">
            <a:avLst/>
          </a:prstGeom>
        </p:spPr>
      </p:pic>
      <p:sp>
        <p:nvSpPr>
          <p:cNvPr id="2" name="Google Shape;931;p99" descr="Questions">
            <a:extLst>
              <a:ext uri="{FF2B5EF4-FFF2-40B4-BE49-F238E27FC236}">
                <a16:creationId xmlns:a16="http://schemas.microsoft.com/office/drawing/2014/main" id="{30DD56FF-8379-7D3C-9087-8C5E2773C289}"/>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87979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A680D4A-E386-427D-268F-9D048044CF51}"/>
              </a:ext>
            </a:extLst>
          </p:cNvPr>
          <p:cNvSpPr txBox="1"/>
          <p:nvPr/>
        </p:nvSpPr>
        <p:spPr>
          <a:xfrm>
            <a:off x="917840" y="135135"/>
            <a:ext cx="7308320" cy="1200329"/>
          </a:xfrm>
          <a:prstGeom prst="rect">
            <a:avLst/>
          </a:prstGeom>
          <a:noFill/>
        </p:spPr>
        <p:txBody>
          <a:bodyPr wrap="square" rtlCol="0">
            <a:spAutoFit/>
          </a:bodyPr>
          <a:lstStyle/>
          <a:p>
            <a:pPr algn="ctr"/>
            <a:r>
              <a:rPr lang="en-US" sz="3600" b="0" i="0" dirty="0">
                <a:solidFill>
                  <a:srgbClr val="374151"/>
                </a:solidFill>
                <a:effectLst/>
                <a:latin typeface="Calibri" panose="020F0502020204030204" pitchFamily="34" charset="0"/>
                <a:cs typeface="Calibri" panose="020F0502020204030204" pitchFamily="34" charset="0"/>
              </a:rPr>
              <a:t>Translucent materials can spread natural sunlight out inside buildings</a:t>
            </a:r>
            <a:endParaRPr lang="en-US" sz="3600" dirty="0">
              <a:latin typeface="Calibri" panose="020F0502020204030204" pitchFamily="34" charset="0"/>
              <a:cs typeface="Calibri" panose="020F0502020204030204" pitchFamily="34" charset="0"/>
            </a:endParaRPr>
          </a:p>
        </p:txBody>
      </p:sp>
      <p:pic>
        <p:nvPicPr>
          <p:cNvPr id="6" name="Picture 5" descr="A large room with a large ceiling and a person walking&#10;&#10;Description automatically generated">
            <a:extLst>
              <a:ext uri="{FF2B5EF4-FFF2-40B4-BE49-F238E27FC236}">
                <a16:creationId xmlns:a16="http://schemas.microsoft.com/office/drawing/2014/main" id="{45915DF2-0351-275F-AEE6-AEBF6A7DB348}"/>
              </a:ext>
            </a:extLst>
          </p:cNvPr>
          <p:cNvPicPr>
            <a:picLocks noChangeAspect="1"/>
          </p:cNvPicPr>
          <p:nvPr/>
        </p:nvPicPr>
        <p:blipFill>
          <a:blip r:embed="rId3"/>
          <a:stretch>
            <a:fillRect/>
          </a:stretch>
        </p:blipFill>
        <p:spPr>
          <a:xfrm>
            <a:off x="1420498" y="1567979"/>
            <a:ext cx="6303004" cy="5290021"/>
          </a:xfrm>
          <a:prstGeom prst="rect">
            <a:avLst/>
          </a:prstGeom>
        </p:spPr>
      </p:pic>
      <p:sp>
        <p:nvSpPr>
          <p:cNvPr id="2" name="Google Shape;931;p99" descr="Questions">
            <a:extLst>
              <a:ext uri="{FF2B5EF4-FFF2-40B4-BE49-F238E27FC236}">
                <a16:creationId xmlns:a16="http://schemas.microsoft.com/office/drawing/2014/main" id="{5A6CF956-268E-D9B4-2D40-38511221D5DF}"/>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35790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p100"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9" name="Google Shape;939;p100"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44"/>
        <p:cNvGrpSpPr/>
        <p:nvPr/>
      </p:nvGrpSpPr>
      <p:grpSpPr>
        <a:xfrm>
          <a:off x="0" y="0"/>
          <a:ext cx="0" cy="0"/>
          <a:chOff x="0" y="0"/>
          <a:chExt cx="0" cy="0"/>
        </a:xfrm>
      </p:grpSpPr>
      <p:sp>
        <p:nvSpPr>
          <p:cNvPr id="5" name="TextBox 4">
            <a:extLst>
              <a:ext uri="{FF2B5EF4-FFF2-40B4-BE49-F238E27FC236}">
                <a16:creationId xmlns:a16="http://schemas.microsoft.com/office/drawing/2014/main" id="{EEED12D9-6AA8-0C68-7B70-70E34128ADB1}"/>
              </a:ext>
            </a:extLst>
          </p:cNvPr>
          <p:cNvSpPr txBox="1"/>
          <p:nvPr/>
        </p:nvSpPr>
        <p:spPr>
          <a:xfrm>
            <a:off x="263473" y="2009378"/>
            <a:ext cx="3750589" cy="283551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kern="1200" dirty="0">
                <a:solidFill>
                  <a:schemeClr val="tx1"/>
                </a:solidFill>
                <a:latin typeface="Calibri" panose="020F0502020204030204" pitchFamily="34" charset="0"/>
                <a:ea typeface="+mj-ea"/>
                <a:cs typeface="Calibri" panose="020F0502020204030204" pitchFamily="34" charset="0"/>
              </a:rPr>
              <a:t>A dragonfly’s wings are an example of something that is translucent</a:t>
            </a:r>
          </a:p>
        </p:txBody>
      </p:sp>
      <p:pic>
        <p:nvPicPr>
          <p:cNvPr id="3" name="Picture 2" descr="A dragonfly on a branch&#10;&#10;Description automatically generated">
            <a:extLst>
              <a:ext uri="{FF2B5EF4-FFF2-40B4-BE49-F238E27FC236}">
                <a16:creationId xmlns:a16="http://schemas.microsoft.com/office/drawing/2014/main" id="{B5C8EF31-3206-B7C9-5D5B-75BDE5FCADD6}"/>
              </a:ext>
            </a:extLst>
          </p:cNvPr>
          <p:cNvPicPr>
            <a:picLocks noChangeAspect="1"/>
          </p:cNvPicPr>
          <p:nvPr/>
        </p:nvPicPr>
        <p:blipFill rotWithShape="1">
          <a:blip r:embed="rId3"/>
          <a:srcRect l="15485" r="14339"/>
          <a:stretch/>
        </p:blipFill>
        <p:spPr>
          <a:xfrm>
            <a:off x="4200041" y="-1"/>
            <a:ext cx="4943959" cy="6858001"/>
          </a:xfrm>
          <a:prstGeom prst="rect">
            <a:avLst/>
          </a:prstGeom>
        </p:spPr>
      </p:pic>
      <p:grpSp>
        <p:nvGrpSpPr>
          <p:cNvPr id="967" name="Group 950">
            <a:extLst>
              <a:ext uri="{FF2B5EF4-FFF2-40B4-BE49-F238E27FC236}">
                <a16:creationId xmlns:a16="http://schemas.microsoft.com/office/drawing/2014/main" id="{2B33CDD2-C0CB-D8AD-886D-0ABC95A02B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572000" y="-2"/>
            <a:ext cx="4572000" cy="6858001"/>
            <a:chOff x="-1" y="0"/>
            <a:chExt cx="7390263" cy="6858001"/>
          </a:xfrm>
        </p:grpSpPr>
        <p:sp>
          <p:nvSpPr>
            <p:cNvPr id="952" name="Rectangle 951">
              <a:extLst>
                <a:ext uri="{FF2B5EF4-FFF2-40B4-BE49-F238E27FC236}">
                  <a16:creationId xmlns:a16="http://schemas.microsoft.com/office/drawing/2014/main" id="{AC7F47A2-1E11-C302-6F8E-F03239998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879677" y="2347416"/>
              <a:ext cx="1630908" cy="7390262"/>
            </a:xfrm>
            <a:prstGeom prst="rect">
              <a:avLst/>
            </a:prstGeom>
            <a:gradFill>
              <a:gsLst>
                <a:gs pos="0">
                  <a:schemeClr val="accent5"/>
                </a:gs>
                <a:gs pos="47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3" name="Rectangle 952">
              <a:extLst>
                <a:ext uri="{FF2B5EF4-FFF2-40B4-BE49-F238E27FC236}">
                  <a16:creationId xmlns:a16="http://schemas.microsoft.com/office/drawing/2014/main" id="{06AED115-5F26-CFFE-25B4-8CCB743BA1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flipV="1">
              <a:off x="-1919061" y="1919060"/>
              <a:ext cx="6854280" cy="3016159"/>
            </a:xfrm>
            <a:prstGeom prst="rect">
              <a:avLst/>
            </a:prstGeom>
            <a:gradFill flip="none" rotWithShape="1">
              <a:gsLst>
                <a:gs pos="0">
                  <a:schemeClr val="accent5"/>
                </a:gs>
                <a:gs pos="47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954" name="Rectangle 953">
              <a:extLst>
                <a:ext uri="{FF2B5EF4-FFF2-40B4-BE49-F238E27FC236}">
                  <a16:creationId xmlns:a16="http://schemas.microsoft.com/office/drawing/2014/main" id="{FB3032F8-FDD1-98F1-B20E-FB9CDF9EB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461657" y="4425055"/>
              <a:ext cx="2928605" cy="2432945"/>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945" name="Google Shape;945;p101"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46" name="Google Shape;946;p101" descr="Comment Like"/>
          <p:cNvPicPr preferRelativeResize="0"/>
          <p:nvPr/>
        </p:nvPicPr>
        <p:blipFill rotWithShape="1">
          <a:blip r:embed="rId5">
            <a:alphaModFix/>
          </a:blip>
          <a:srcRect/>
          <a:stretch/>
        </p:blipFill>
        <p:spPr>
          <a:xfrm>
            <a:off x="779203" y="191374"/>
            <a:ext cx="557227" cy="55722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56"/>
        <p:cNvGrpSpPr/>
        <p:nvPr/>
      </p:nvGrpSpPr>
      <p:grpSpPr>
        <a:xfrm>
          <a:off x="0" y="0"/>
          <a:ext cx="0" cy="0"/>
          <a:chOff x="0" y="0"/>
          <a:chExt cx="0" cy="0"/>
        </a:xfrm>
      </p:grpSpPr>
      <p:sp>
        <p:nvSpPr>
          <p:cNvPr id="957" name="Google Shape;957;p102"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58" name="Google Shape;958;p102" descr="Comment Like"/>
          <p:cNvPicPr preferRelativeResize="0"/>
          <p:nvPr/>
        </p:nvPicPr>
        <p:blipFill rotWithShape="1">
          <a:blip r:embed="rId4">
            <a:alphaModFix/>
          </a:blip>
          <a:srcRect/>
          <a:stretch/>
        </p:blipFill>
        <p:spPr>
          <a:xfrm>
            <a:off x="779203" y="191374"/>
            <a:ext cx="557227" cy="557227"/>
          </a:xfrm>
          <a:prstGeom prst="rect">
            <a:avLst/>
          </a:prstGeom>
          <a:noFill/>
          <a:ln>
            <a:noFill/>
          </a:ln>
        </p:spPr>
      </p:pic>
      <p:sp>
        <p:nvSpPr>
          <p:cNvPr id="8" name="TextBox 7">
            <a:extLst>
              <a:ext uri="{FF2B5EF4-FFF2-40B4-BE49-F238E27FC236}">
                <a16:creationId xmlns:a16="http://schemas.microsoft.com/office/drawing/2014/main" id="{29E8E9B6-6A6B-1FAC-5E0A-E126D9D28F9E}"/>
              </a:ext>
            </a:extLst>
          </p:cNvPr>
          <p:cNvSpPr txBox="1"/>
          <p:nvPr/>
        </p:nvSpPr>
        <p:spPr>
          <a:xfrm>
            <a:off x="496795" y="632000"/>
            <a:ext cx="8150405" cy="1200329"/>
          </a:xfrm>
          <a:prstGeom prst="rect">
            <a:avLst/>
          </a:prstGeom>
          <a:noFill/>
        </p:spPr>
        <p:txBody>
          <a:bodyPr wrap="square" rtlCol="0">
            <a:spAutoFit/>
          </a:bodyPr>
          <a:lstStyle/>
          <a:p>
            <a:pPr algn="ctr"/>
            <a:r>
              <a:rPr lang="en-US" sz="3600" b="0" i="0" dirty="0">
                <a:solidFill>
                  <a:srgbClr val="374151"/>
                </a:solidFill>
                <a:effectLst/>
                <a:latin typeface="Calibri" panose="020F0502020204030204" pitchFamily="34" charset="0"/>
                <a:cs typeface="Calibri" panose="020F0502020204030204" pitchFamily="34" charset="0"/>
              </a:rPr>
              <a:t>Grocery story plastic bags are </a:t>
            </a:r>
            <a:r>
              <a:rPr lang="en-US" sz="3600" dirty="0">
                <a:solidFill>
                  <a:srgbClr val="374151"/>
                </a:solidFill>
                <a:latin typeface="Calibri" panose="020F0502020204030204" pitchFamily="34" charset="0"/>
                <a:cs typeface="Calibri" panose="020F0502020204030204" pitchFamily="34" charset="0"/>
              </a:rPr>
              <a:t>a</a:t>
            </a:r>
            <a:r>
              <a:rPr lang="en-US" sz="3600" b="0" i="0" dirty="0">
                <a:solidFill>
                  <a:srgbClr val="374151"/>
                </a:solidFill>
                <a:effectLst/>
                <a:latin typeface="Calibri" panose="020F0502020204030204" pitchFamily="34" charset="0"/>
                <a:cs typeface="Calibri" panose="020F0502020204030204" pitchFamily="34" charset="0"/>
              </a:rPr>
              <a:t>n example of something translucent</a:t>
            </a:r>
            <a:endParaRPr lang="en-US" sz="3600" dirty="0">
              <a:latin typeface="Calibri" panose="020F0502020204030204" pitchFamily="34" charset="0"/>
              <a:cs typeface="Calibri" panose="020F0502020204030204" pitchFamily="34" charset="0"/>
            </a:endParaRPr>
          </a:p>
        </p:txBody>
      </p:sp>
      <p:pic>
        <p:nvPicPr>
          <p:cNvPr id="3" name="Picture 2" descr="A person holding a plastic bag with a tomato in it&#10;&#10;Description automatically generated">
            <a:extLst>
              <a:ext uri="{FF2B5EF4-FFF2-40B4-BE49-F238E27FC236}">
                <a16:creationId xmlns:a16="http://schemas.microsoft.com/office/drawing/2014/main" id="{29ECD5CC-2482-2376-2266-4EEE82AC2E2B}"/>
              </a:ext>
            </a:extLst>
          </p:cNvPr>
          <p:cNvPicPr>
            <a:picLocks noChangeAspect="1"/>
          </p:cNvPicPr>
          <p:nvPr/>
        </p:nvPicPr>
        <p:blipFill>
          <a:blip r:embed="rId5"/>
          <a:stretch>
            <a:fillRect/>
          </a:stretch>
        </p:blipFill>
        <p:spPr>
          <a:xfrm>
            <a:off x="1419005" y="2032098"/>
            <a:ext cx="6305984" cy="482590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2;g28d0a459bb7_0_12">
            <a:extLst>
              <a:ext uri="{FF2B5EF4-FFF2-40B4-BE49-F238E27FC236}">
                <a16:creationId xmlns:a16="http://schemas.microsoft.com/office/drawing/2014/main" id="{FD08C0B2-0981-5DE5-8879-75B2E0287BA6}"/>
              </a:ext>
            </a:extLst>
          </p:cNvPr>
          <p:cNvSpPr txBox="1"/>
          <p:nvPr/>
        </p:nvSpPr>
        <p:spPr>
          <a:xfrm>
            <a:off x="2863840" y="181436"/>
            <a:ext cx="3416320" cy="813999"/>
          </a:xfrm>
          <a:prstGeom prst="rect">
            <a:avLst/>
          </a:prstGeom>
        </p:spPr>
        <p:txBody>
          <a:bodyPr spcFirstLastPara="1" vert="horz" lIns="91440" tIns="45720" rIns="91440" bIns="45720" rtlCol="0" anchor="ctr" anchorCtr="0">
            <a:noAutofit/>
          </a:bodyPr>
          <a:lstStyle/>
          <a:p>
            <a:pPr algn="ctr">
              <a:lnSpc>
                <a:spcPct val="90000"/>
              </a:lnSpc>
              <a:spcBef>
                <a:spcPct val="0"/>
              </a:spcBef>
              <a:spcAft>
                <a:spcPts val="438"/>
              </a:spcAft>
              <a:buSzPts val="5600"/>
            </a:pPr>
            <a:r>
              <a:rPr lang="en-US" sz="4000" b="0" i="0" u="none" strike="noStrike" kern="1200" cap="none" dirty="0">
                <a:solidFill>
                  <a:schemeClr val="tx1"/>
                </a:solidFill>
                <a:latin typeface="Calibri" panose="020F0502020204030204" pitchFamily="34" charset="0"/>
                <a:ea typeface="+mj-ea"/>
                <a:cs typeface="Calibri" panose="020F0502020204030204" pitchFamily="34" charset="0"/>
                <a:sym typeface="Calibri"/>
              </a:rPr>
              <a:t>Demonstration</a:t>
            </a:r>
            <a:endParaRPr lang="en-US" sz="4000" b="0" i="0" u="none" strike="noStrike" kern="1200" cap="none" dirty="0">
              <a:solidFill>
                <a:schemeClr val="tx1"/>
              </a:solidFill>
              <a:latin typeface="Calibri" panose="020F0502020204030204" pitchFamily="34" charset="0"/>
              <a:ea typeface="+mj-ea"/>
              <a:cs typeface="Calibri" panose="020F0502020204030204" pitchFamily="34" charset="0"/>
              <a:sym typeface="Arial"/>
            </a:endParaRPr>
          </a:p>
        </p:txBody>
      </p:sp>
      <p:sp>
        <p:nvSpPr>
          <p:cNvPr id="3" name="TextBox 2">
            <a:extLst>
              <a:ext uri="{FF2B5EF4-FFF2-40B4-BE49-F238E27FC236}">
                <a16:creationId xmlns:a16="http://schemas.microsoft.com/office/drawing/2014/main" id="{0827EC6A-226B-B6F7-F71D-0DA6CC80E4BE}"/>
              </a:ext>
            </a:extLst>
          </p:cNvPr>
          <p:cNvSpPr txBox="1"/>
          <p:nvPr/>
        </p:nvSpPr>
        <p:spPr>
          <a:xfrm>
            <a:off x="2211418" y="902715"/>
            <a:ext cx="4721164" cy="461665"/>
          </a:xfrm>
          <a:prstGeom prst="rect">
            <a:avLst/>
          </a:prstGeom>
          <a:noFill/>
        </p:spPr>
        <p:txBody>
          <a:bodyPr wrap="none" rtlCol="0">
            <a:spAutoFit/>
          </a:bodyPr>
          <a:lstStyle/>
          <a:p>
            <a:pPr>
              <a:spcAft>
                <a:spcPts val="600"/>
              </a:spcAft>
            </a:pPr>
            <a:r>
              <a:rPr lang="en-US" sz="2400" dirty="0"/>
              <a:t>Transparent/Translucent/Opaque</a:t>
            </a:r>
          </a:p>
        </p:txBody>
      </p:sp>
      <p:sp>
        <p:nvSpPr>
          <p:cNvPr id="4" name="Google Shape;139;gdbff74d4ed_1_1109">
            <a:extLst>
              <a:ext uri="{FF2B5EF4-FFF2-40B4-BE49-F238E27FC236}">
                <a16:creationId xmlns:a16="http://schemas.microsoft.com/office/drawing/2014/main" id="{E9CD49A0-9C15-31F3-7C77-9BF39CF35F64}"/>
              </a:ext>
            </a:extLst>
          </p:cNvPr>
          <p:cNvSpPr txBox="1"/>
          <p:nvPr/>
        </p:nvSpPr>
        <p:spPr>
          <a:xfrm>
            <a:off x="424813" y="1543652"/>
            <a:ext cx="4878054" cy="507827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Calibri"/>
              <a:buNone/>
            </a:pPr>
            <a:r>
              <a:rPr lang="en-US" sz="2400" b="1"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TEACHER DIRECTIONS:</a:t>
            </a:r>
            <a:endParaRPr sz="2400" b="1" u="none" strike="noStrike" cap="none" dirty="0">
              <a:solidFill>
                <a:srgbClr val="000000"/>
              </a:solidFill>
              <a:latin typeface="Calibri Light" panose="020F0302020204030204" pitchFamily="34" charset="0"/>
              <a:ea typeface="Calibri"/>
              <a:cs typeface="Calibri Light" panose="020F0302020204030204" pitchFamily="34" charset="0"/>
              <a:sym typeface="Calibri"/>
            </a:endParaRPr>
          </a:p>
          <a:p>
            <a:pPr marL="0" marR="0" lvl="0" indent="0" algn="l" rtl="0">
              <a:lnSpc>
                <a:spcPct val="100000"/>
              </a:lnSpc>
              <a:spcBef>
                <a:spcPts val="0"/>
              </a:spcBef>
              <a:spcAft>
                <a:spcPts val="0"/>
              </a:spcAft>
              <a:buClr>
                <a:srgbClr val="000000"/>
              </a:buClr>
              <a:buSzPts val="2000"/>
              <a:buFont typeface="Calibri"/>
              <a:buNone/>
            </a:pPr>
            <a:r>
              <a:rPr lang="en-US" sz="2000" b="1"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Before viewing</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Ask students what they already know about things that are translucent. Tell students today they will be learning about </a:t>
            </a:r>
            <a:r>
              <a:rPr lang="en-US" sz="2000" dirty="0">
                <a:latin typeface="Calibri Light" panose="020F0302020204030204" pitchFamily="34" charset="0"/>
                <a:ea typeface="Calibri"/>
                <a:cs typeface="Calibri Light" panose="020F0302020204030204" pitchFamily="34" charset="0"/>
                <a:sym typeface="Calibri"/>
              </a:rPr>
              <a:t>the things that are translucent.</a:t>
            </a:r>
            <a:endParaRPr sz="1400" u="none" strike="noStrike" cap="none" dirty="0">
              <a:solidFill>
                <a:srgbClr val="000000"/>
              </a:solidFill>
              <a:latin typeface="Calibri Light" panose="020F0302020204030204" pitchFamily="34" charset="0"/>
              <a:cs typeface="Calibri Light" panose="020F0302020204030204" pitchFamily="34" charset="0"/>
              <a:sym typeface="Arial"/>
            </a:endParaRPr>
          </a:p>
          <a:p>
            <a:pPr marL="0" marR="0" lvl="0" indent="0" algn="l" rtl="0">
              <a:lnSpc>
                <a:spcPct val="100000"/>
              </a:lnSpc>
              <a:spcBef>
                <a:spcPts val="0"/>
              </a:spcBef>
              <a:spcAft>
                <a:spcPts val="0"/>
              </a:spcAft>
              <a:buClr>
                <a:srgbClr val="000000"/>
              </a:buClr>
              <a:buSzPts val="2000"/>
              <a:buFont typeface="Calibri"/>
              <a:buNone/>
            </a:pPr>
            <a:endParaRPr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endParaRPr>
          </a:p>
          <a:p>
            <a:pPr algn="l"/>
            <a:r>
              <a:rPr lang="en-US" sz="2000" b="1"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During</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a:t>
            </a:r>
            <a:r>
              <a:rPr lang="en-US" sz="2000" dirty="0">
                <a:solidFill>
                  <a:srgbClr val="374151"/>
                </a:solidFill>
                <a:effectLst/>
                <a:latin typeface="Calibri Light" panose="020F0302020204030204" pitchFamily="34" charset="0"/>
                <a:cs typeface="Calibri Light" panose="020F0302020204030204" pitchFamily="34" charset="0"/>
              </a:rPr>
              <a:t>Discuss the differences between transparent, translucent, and opaque materials based on the experiment. Encourage students to think of other materials they encounter in daily life that fall into these categories.</a:t>
            </a:r>
          </a:p>
          <a:p>
            <a:pPr algn="l"/>
            <a:endParaRPr lang="en-US" sz="2000" dirty="0">
              <a:solidFill>
                <a:srgbClr val="374151"/>
              </a:solidFill>
              <a:effectLst/>
              <a:latin typeface="Calibri Light" panose="020F0302020204030204" pitchFamily="34" charset="0"/>
              <a:cs typeface="Calibri Light" panose="020F0302020204030204" pitchFamily="34" charset="0"/>
            </a:endParaRPr>
          </a:p>
          <a:p>
            <a:pPr marL="0" marR="0" lvl="0" indent="0" algn="l" rtl="0">
              <a:lnSpc>
                <a:spcPct val="100000"/>
              </a:lnSpc>
              <a:spcBef>
                <a:spcPts val="0"/>
              </a:spcBef>
              <a:spcAft>
                <a:spcPts val="0"/>
              </a:spcAft>
              <a:buClr>
                <a:srgbClr val="000000"/>
              </a:buClr>
              <a:buSzPts val="2000"/>
              <a:buFont typeface="Calibri"/>
              <a:buNone/>
            </a:pPr>
            <a:r>
              <a:rPr lang="en-US" sz="2000" b="1"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After</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Tell students that today they will be learning more about </a:t>
            </a:r>
            <a:r>
              <a:rPr lang="en-US" sz="2000" dirty="0">
                <a:latin typeface="Calibri Light" panose="020F0302020204030204" pitchFamily="34" charset="0"/>
                <a:ea typeface="Calibri"/>
                <a:cs typeface="Calibri Light" panose="020F0302020204030204" pitchFamily="34" charset="0"/>
                <a:sym typeface="Calibri"/>
              </a:rPr>
              <a:t>the term translucent.</a:t>
            </a:r>
            <a:endParaRPr sz="2400" u="none" strike="noStrike" cap="none" dirty="0">
              <a:solidFill>
                <a:srgbClr val="000000"/>
              </a:solidFill>
              <a:latin typeface="Calibri Light" panose="020F0302020204030204" pitchFamily="34" charset="0"/>
              <a:ea typeface="Calibri"/>
              <a:cs typeface="Calibri Light" panose="020F0302020204030204" pitchFamily="34" charset="0"/>
              <a:sym typeface="Calibri"/>
            </a:endParaRPr>
          </a:p>
        </p:txBody>
      </p:sp>
      <p:sp>
        <p:nvSpPr>
          <p:cNvPr id="5" name="Google Shape;137;gdbff74d4ed_1_1109" descr="Classroom">
            <a:extLst>
              <a:ext uri="{FF2B5EF4-FFF2-40B4-BE49-F238E27FC236}">
                <a16:creationId xmlns:a16="http://schemas.microsoft.com/office/drawing/2014/main" id="{6A1C2E50-D3B7-DE03-3C21-AC2798E94A72}"/>
              </a:ext>
            </a:extLst>
          </p:cNvPr>
          <p:cNvSpPr/>
          <p:nvPr/>
        </p:nvSpPr>
        <p:spPr>
          <a:xfrm>
            <a:off x="124754" y="87073"/>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 name="Picture 7" descr="A paper on a yellow background&#10;&#10;Description automatically generated">
            <a:extLst>
              <a:ext uri="{FF2B5EF4-FFF2-40B4-BE49-F238E27FC236}">
                <a16:creationId xmlns:a16="http://schemas.microsoft.com/office/drawing/2014/main" id="{E4105CE7-5B85-3B83-3BA2-B485C17B14AD}"/>
              </a:ext>
            </a:extLst>
          </p:cNvPr>
          <p:cNvPicPr>
            <a:picLocks noChangeAspect="1"/>
          </p:cNvPicPr>
          <p:nvPr/>
        </p:nvPicPr>
        <p:blipFill>
          <a:blip r:embed="rId4"/>
          <a:stretch>
            <a:fillRect/>
          </a:stretch>
        </p:blipFill>
        <p:spPr>
          <a:xfrm>
            <a:off x="5157312" y="2341435"/>
            <a:ext cx="3955692" cy="3482706"/>
          </a:xfrm>
          <a:prstGeom prst="rect">
            <a:avLst/>
          </a:prstGeom>
        </p:spPr>
      </p:pic>
    </p:spTree>
    <p:extLst>
      <p:ext uri="{BB962C8B-B14F-4D97-AF65-F5344CB8AC3E}">
        <p14:creationId xmlns:p14="http://schemas.microsoft.com/office/powerpoint/2010/main" val="34823831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49"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4" name="Google Shape;524;p49"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extLst>
      <p:ext uri="{BB962C8B-B14F-4D97-AF65-F5344CB8AC3E}">
        <p14:creationId xmlns:p14="http://schemas.microsoft.com/office/powerpoint/2010/main" val="11938721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29"/>
        <p:cNvGrpSpPr/>
        <p:nvPr/>
      </p:nvGrpSpPr>
      <p:grpSpPr>
        <a:xfrm>
          <a:off x="0" y="0"/>
          <a:ext cx="0" cy="0"/>
          <a:chOff x="0" y="0"/>
          <a:chExt cx="0" cy="0"/>
        </a:xfrm>
      </p:grpSpPr>
      <p:sp>
        <p:nvSpPr>
          <p:cNvPr id="537"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Google Shape;530;p50"/>
          <p:cNvSpPr txBox="1"/>
          <p:nvPr/>
        </p:nvSpPr>
        <p:spPr>
          <a:xfrm>
            <a:off x="582341" y="1604662"/>
            <a:ext cx="2193949" cy="3303108"/>
          </a:xfrm>
          <a:prstGeom prst="rect">
            <a:avLst/>
          </a:prstGeom>
          <a:noFill/>
        </p:spPr>
        <p:txBody>
          <a:bodyPr spcFirstLastPara="1" vert="horz" lIns="91440" tIns="45720" rIns="91440" bIns="45720" rtlCol="0" anchor="ctr" anchorCtr="0">
            <a:normAutofit/>
          </a:bodyPr>
          <a:lstStyle/>
          <a:p>
            <a:pPr marL="0" marR="0" lvl="0" indent="0" algn="ctr">
              <a:lnSpc>
                <a:spcPct val="90000"/>
              </a:lnSpc>
              <a:spcBef>
                <a:spcPct val="0"/>
              </a:spcBef>
              <a:spcAft>
                <a:spcPts val="600"/>
              </a:spcAft>
            </a:pPr>
            <a:r>
              <a:rPr lang="en-US" sz="2900" kern="1200" dirty="0">
                <a:solidFill>
                  <a:srgbClr val="FFFFFF"/>
                </a:solidFill>
                <a:latin typeface="+mj-lt"/>
                <a:ea typeface="+mj-ea"/>
                <a:cs typeface="+mj-cs"/>
                <a:sym typeface="Calibri"/>
              </a:rPr>
              <a:t>A clear glass is NOT an example of something translucent</a:t>
            </a:r>
            <a:endParaRPr lang="en-US" sz="2900" kern="1200" dirty="0">
              <a:solidFill>
                <a:srgbClr val="FFFFFF"/>
              </a:solidFill>
              <a:latin typeface="+mj-lt"/>
              <a:ea typeface="+mj-ea"/>
              <a:cs typeface="+mj-cs"/>
            </a:endParaRPr>
          </a:p>
        </p:txBody>
      </p:sp>
      <p:sp>
        <p:nvSpPr>
          <p:cNvPr id="531" name="Google Shape;531;p50"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2" name="Google Shape;532;p50"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2" name="Picture 1" descr="A clear glass with water in it&#10;&#10;Description automatically generated">
            <a:extLst>
              <a:ext uri="{FF2B5EF4-FFF2-40B4-BE49-F238E27FC236}">
                <a16:creationId xmlns:a16="http://schemas.microsoft.com/office/drawing/2014/main" id="{F4B85403-0807-AF4B-B08E-55C1CC6825DF}"/>
              </a:ext>
            </a:extLst>
          </p:cNvPr>
          <p:cNvPicPr>
            <a:picLocks noChangeAspect="1"/>
          </p:cNvPicPr>
          <p:nvPr/>
        </p:nvPicPr>
        <p:blipFill>
          <a:blip r:embed="rId5"/>
          <a:stretch>
            <a:fillRect/>
          </a:stretch>
        </p:blipFill>
        <p:spPr>
          <a:xfrm>
            <a:off x="4056997" y="704589"/>
            <a:ext cx="4504662" cy="5246760"/>
          </a:xfrm>
          <a:prstGeom prst="rect">
            <a:avLst/>
          </a:prstGeom>
        </p:spPr>
      </p:pic>
    </p:spTree>
    <p:extLst>
      <p:ext uri="{BB962C8B-B14F-4D97-AF65-F5344CB8AC3E}">
        <p14:creationId xmlns:p14="http://schemas.microsoft.com/office/powerpoint/2010/main" val="39679936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29"/>
        <p:cNvGrpSpPr/>
        <p:nvPr/>
      </p:nvGrpSpPr>
      <p:grpSpPr>
        <a:xfrm>
          <a:off x="0" y="0"/>
          <a:ext cx="0" cy="0"/>
          <a:chOff x="0" y="0"/>
          <a:chExt cx="0" cy="0"/>
        </a:xfrm>
      </p:grpSpPr>
      <p:sp>
        <p:nvSpPr>
          <p:cNvPr id="537"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Google Shape;530;p50"/>
          <p:cNvSpPr txBox="1"/>
          <p:nvPr/>
        </p:nvSpPr>
        <p:spPr>
          <a:xfrm>
            <a:off x="538066" y="1723456"/>
            <a:ext cx="2205135" cy="3184314"/>
          </a:xfrm>
          <a:prstGeom prst="rect">
            <a:avLst/>
          </a:prstGeom>
          <a:noFill/>
        </p:spPr>
        <p:txBody>
          <a:bodyPr spcFirstLastPara="1" vert="horz" lIns="91440" tIns="45720" rIns="91440" bIns="45720" rtlCol="0" anchor="ctr" anchorCtr="0">
            <a:normAutofit/>
          </a:bodyPr>
          <a:lstStyle/>
          <a:p>
            <a:pPr marL="0" marR="0" lvl="0" indent="0" algn="ctr">
              <a:lnSpc>
                <a:spcPct val="90000"/>
              </a:lnSpc>
              <a:spcBef>
                <a:spcPct val="0"/>
              </a:spcBef>
              <a:spcAft>
                <a:spcPts val="600"/>
              </a:spcAft>
            </a:pPr>
            <a:r>
              <a:rPr lang="en-US" sz="2800" kern="1200" dirty="0">
                <a:solidFill>
                  <a:srgbClr val="FFFFFF"/>
                </a:solidFill>
                <a:latin typeface="+mj-lt"/>
                <a:ea typeface="+mj-ea"/>
                <a:cs typeface="+mj-cs"/>
                <a:sym typeface="Calibri"/>
              </a:rPr>
              <a:t>A metal garage door is NOT an example of something translucent</a:t>
            </a:r>
            <a:endParaRPr lang="en-US" sz="2800" kern="1200" dirty="0">
              <a:solidFill>
                <a:srgbClr val="FFFFFF"/>
              </a:solidFill>
              <a:latin typeface="+mj-lt"/>
              <a:ea typeface="+mj-ea"/>
              <a:cs typeface="+mj-cs"/>
            </a:endParaRPr>
          </a:p>
        </p:txBody>
      </p:sp>
      <p:sp>
        <p:nvSpPr>
          <p:cNvPr id="531" name="Google Shape;531;p50"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2" name="Google Shape;532;p50"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3" name="Picture 2" descr="A garage with a white wall&#10;&#10;Description automatically generated">
            <a:extLst>
              <a:ext uri="{FF2B5EF4-FFF2-40B4-BE49-F238E27FC236}">
                <a16:creationId xmlns:a16="http://schemas.microsoft.com/office/drawing/2014/main" id="{18A0F055-54FD-98CA-8266-9BD557D98B53}"/>
              </a:ext>
            </a:extLst>
          </p:cNvPr>
          <p:cNvPicPr>
            <a:picLocks noChangeAspect="1"/>
          </p:cNvPicPr>
          <p:nvPr/>
        </p:nvPicPr>
        <p:blipFill>
          <a:blip r:embed="rId5"/>
          <a:stretch>
            <a:fillRect/>
          </a:stretch>
        </p:blipFill>
        <p:spPr>
          <a:xfrm>
            <a:off x="3405243" y="1210390"/>
            <a:ext cx="5738757" cy="4061009"/>
          </a:xfrm>
          <a:prstGeom prst="rect">
            <a:avLst/>
          </a:prstGeom>
        </p:spPr>
      </p:pic>
    </p:spTree>
    <p:extLst>
      <p:ext uri="{BB962C8B-B14F-4D97-AF65-F5344CB8AC3E}">
        <p14:creationId xmlns:p14="http://schemas.microsoft.com/office/powerpoint/2010/main" val="33157955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Google Shape;973;gdc67eaed7c_0_39"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104"/>
          <p:cNvSpPr txBox="1"/>
          <p:nvPr/>
        </p:nvSpPr>
        <p:spPr>
          <a:xfrm>
            <a:off x="808429" y="519755"/>
            <a:ext cx="7527141"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a:solidFill>
                  <a:schemeClr val="dk1"/>
                </a:solidFill>
                <a:latin typeface="Calibri"/>
                <a:ea typeface="Calibri"/>
                <a:cs typeface="Calibri"/>
                <a:sym typeface="Calibri"/>
              </a:rPr>
              <a:t>What are examples of things that are translucent?</a:t>
            </a:r>
            <a:endParaRPr dirty="0"/>
          </a:p>
        </p:txBody>
      </p:sp>
      <p:sp>
        <p:nvSpPr>
          <p:cNvPr id="980" name="Google Shape;980;p104"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1" name="Google Shape;981;p104"/>
          <p:cNvPicPr preferRelativeResize="0"/>
          <p:nvPr/>
        </p:nvPicPr>
        <p:blipFill rotWithShape="1">
          <a:blip r:embed="rId4">
            <a:alphaModFix/>
          </a:blip>
          <a:srcRect/>
          <a:stretch/>
        </p:blipFill>
        <p:spPr>
          <a:xfrm>
            <a:off x="1351935" y="1815185"/>
            <a:ext cx="6410848" cy="419989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5">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4AD7B40-E1C7-C55B-4ADE-E6FA6FAD4DDB}"/>
              </a:ext>
            </a:extLst>
          </p:cNvPr>
          <p:cNvSpPr txBox="1"/>
          <p:nvPr/>
        </p:nvSpPr>
        <p:spPr>
          <a:xfrm>
            <a:off x="979607" y="562271"/>
            <a:ext cx="7182496" cy="112841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500" kern="1200" dirty="0">
                <a:solidFill>
                  <a:schemeClr val="tx1"/>
                </a:solidFill>
                <a:latin typeface="+mj-lt"/>
                <a:ea typeface="+mj-ea"/>
                <a:cs typeface="+mj-cs"/>
              </a:rPr>
              <a:t>True/False: A metal garage door is translucent</a:t>
            </a:r>
          </a:p>
        </p:txBody>
      </p:sp>
      <p:pic>
        <p:nvPicPr>
          <p:cNvPr id="5" name="Picture 4" descr="A garage with a white wall&#10;&#10;Description automatically generated">
            <a:extLst>
              <a:ext uri="{FF2B5EF4-FFF2-40B4-BE49-F238E27FC236}">
                <a16:creationId xmlns:a16="http://schemas.microsoft.com/office/drawing/2014/main" id="{BF32AF44-6052-8FE1-3257-44B61A9B699D}"/>
              </a:ext>
            </a:extLst>
          </p:cNvPr>
          <p:cNvPicPr>
            <a:picLocks noChangeAspect="1"/>
          </p:cNvPicPr>
          <p:nvPr/>
        </p:nvPicPr>
        <p:blipFill rotWithShape="1">
          <a:blip r:embed="rId3"/>
          <a:srcRect t="14463" b="5757"/>
          <a:stretch/>
        </p:blipFill>
        <p:spPr>
          <a:xfrm>
            <a:off x="628650" y="1845426"/>
            <a:ext cx="7884410" cy="4450303"/>
          </a:xfrm>
          <a:prstGeom prst="rect">
            <a:avLst/>
          </a:prstGeom>
        </p:spPr>
      </p:pic>
      <p:sp>
        <p:nvSpPr>
          <p:cNvPr id="2" name="Google Shape;980;p104" descr="Questions">
            <a:extLst>
              <a:ext uri="{FF2B5EF4-FFF2-40B4-BE49-F238E27FC236}">
                <a16:creationId xmlns:a16="http://schemas.microsoft.com/office/drawing/2014/main" id="{E4E018FD-CF0D-7F81-DD33-AAE44F7AEDF0}"/>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67092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AD7B40-E1C7-C55B-4ADE-E6FA6FAD4DDB}"/>
              </a:ext>
            </a:extLst>
          </p:cNvPr>
          <p:cNvSpPr txBox="1"/>
          <p:nvPr/>
        </p:nvSpPr>
        <p:spPr>
          <a:xfrm>
            <a:off x="979607" y="562271"/>
            <a:ext cx="7182496" cy="112841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500" kern="1200" dirty="0">
                <a:solidFill>
                  <a:schemeClr val="tx1"/>
                </a:solidFill>
                <a:latin typeface="+mj-lt"/>
                <a:ea typeface="+mj-ea"/>
                <a:cs typeface="+mj-cs"/>
              </a:rPr>
              <a:t>True/</a:t>
            </a:r>
            <a:r>
              <a:rPr lang="en-US" sz="3500" kern="1200" dirty="0">
                <a:solidFill>
                  <a:srgbClr val="FF0000"/>
                </a:solidFill>
                <a:latin typeface="+mj-lt"/>
                <a:ea typeface="+mj-ea"/>
                <a:cs typeface="+mj-cs"/>
              </a:rPr>
              <a:t>False</a:t>
            </a:r>
            <a:r>
              <a:rPr lang="en-US" sz="3500" kern="1200" dirty="0">
                <a:solidFill>
                  <a:schemeClr val="tx1"/>
                </a:solidFill>
                <a:latin typeface="+mj-lt"/>
                <a:ea typeface="+mj-ea"/>
                <a:cs typeface="+mj-cs"/>
              </a:rPr>
              <a:t>: A metal garage door is translucent</a:t>
            </a:r>
          </a:p>
        </p:txBody>
      </p:sp>
      <p:pic>
        <p:nvPicPr>
          <p:cNvPr id="5" name="Picture 4" descr="A garage with a white wall&#10;&#10;Description automatically generated">
            <a:extLst>
              <a:ext uri="{FF2B5EF4-FFF2-40B4-BE49-F238E27FC236}">
                <a16:creationId xmlns:a16="http://schemas.microsoft.com/office/drawing/2014/main" id="{BF32AF44-6052-8FE1-3257-44B61A9B699D}"/>
              </a:ext>
            </a:extLst>
          </p:cNvPr>
          <p:cNvPicPr>
            <a:picLocks noChangeAspect="1"/>
          </p:cNvPicPr>
          <p:nvPr/>
        </p:nvPicPr>
        <p:blipFill rotWithShape="1">
          <a:blip r:embed="rId3"/>
          <a:srcRect t="14463" b="5757"/>
          <a:stretch/>
        </p:blipFill>
        <p:spPr>
          <a:xfrm>
            <a:off x="628650" y="1845426"/>
            <a:ext cx="7884410" cy="4450303"/>
          </a:xfrm>
          <a:prstGeom prst="rect">
            <a:avLst/>
          </a:prstGeom>
        </p:spPr>
      </p:pic>
      <p:sp>
        <p:nvSpPr>
          <p:cNvPr id="2" name="Google Shape;980;p104" descr="Questions">
            <a:extLst>
              <a:ext uri="{FF2B5EF4-FFF2-40B4-BE49-F238E27FC236}">
                <a16:creationId xmlns:a16="http://schemas.microsoft.com/office/drawing/2014/main" id="{E4E018FD-CF0D-7F81-DD33-AAE44F7AEDF0}"/>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95575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g25e11802ac4_0_1976"/>
          <p:cNvSpPr/>
          <p:nvPr/>
        </p:nvSpPr>
        <p:spPr>
          <a:xfrm>
            <a:off x="169647" y="319225"/>
            <a:ext cx="8804700" cy="5899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19" name="Google Shape;419;g25e11802ac4_0_1976"/>
          <p:cNvCxnSpPr/>
          <p:nvPr/>
        </p:nvCxnSpPr>
        <p:spPr>
          <a:xfrm>
            <a:off x="4587204" y="319225"/>
            <a:ext cx="0" cy="1794600"/>
          </a:xfrm>
          <a:prstGeom prst="straightConnector1">
            <a:avLst/>
          </a:prstGeom>
          <a:noFill/>
          <a:ln w="25400" cap="flat" cmpd="sng">
            <a:solidFill>
              <a:srgbClr val="FF932B"/>
            </a:solidFill>
            <a:prstDash val="solid"/>
            <a:round/>
            <a:headEnd type="none" w="sm" len="sm"/>
            <a:tailEnd type="none" w="sm" len="sm"/>
          </a:ln>
        </p:spPr>
      </p:cxnSp>
      <p:cxnSp>
        <p:nvCxnSpPr>
          <p:cNvPr id="420" name="Google Shape;420;g25e11802ac4_0_1976"/>
          <p:cNvCxnSpPr>
            <a:stCxn id="421" idx="4"/>
            <a:endCxn id="418" idx="2"/>
          </p:cNvCxnSpPr>
          <p:nvPr/>
        </p:nvCxnSpPr>
        <p:spPr>
          <a:xfrm>
            <a:off x="4549192" y="4400219"/>
            <a:ext cx="22800" cy="1818600"/>
          </a:xfrm>
          <a:prstGeom prst="straightConnector1">
            <a:avLst/>
          </a:prstGeom>
          <a:noFill/>
          <a:ln w="25400" cap="flat" cmpd="sng">
            <a:solidFill>
              <a:srgbClr val="FF932B"/>
            </a:solidFill>
            <a:prstDash val="solid"/>
            <a:round/>
            <a:headEnd type="none" w="sm" len="sm"/>
            <a:tailEnd type="none" w="sm" len="sm"/>
          </a:ln>
        </p:spPr>
      </p:cxnSp>
      <p:cxnSp>
        <p:nvCxnSpPr>
          <p:cNvPr id="422" name="Google Shape;422;g25e11802ac4_0_1976"/>
          <p:cNvCxnSpPr/>
          <p:nvPr/>
        </p:nvCxnSpPr>
        <p:spPr>
          <a:xfrm>
            <a:off x="169647" y="3255554"/>
            <a:ext cx="2571300" cy="0"/>
          </a:xfrm>
          <a:prstGeom prst="straightConnector1">
            <a:avLst/>
          </a:prstGeom>
          <a:noFill/>
          <a:ln w="25400" cap="flat" cmpd="sng">
            <a:solidFill>
              <a:srgbClr val="FF932B"/>
            </a:solidFill>
            <a:prstDash val="solid"/>
            <a:round/>
            <a:headEnd type="none" w="sm" len="sm"/>
            <a:tailEnd type="none" w="sm" len="sm"/>
          </a:ln>
        </p:spPr>
      </p:cxnSp>
      <p:cxnSp>
        <p:nvCxnSpPr>
          <p:cNvPr id="423" name="Google Shape;423;g25e11802ac4_0_1976"/>
          <p:cNvCxnSpPr/>
          <p:nvPr/>
        </p:nvCxnSpPr>
        <p:spPr>
          <a:xfrm>
            <a:off x="6359863" y="3216898"/>
            <a:ext cx="2614500" cy="0"/>
          </a:xfrm>
          <a:prstGeom prst="straightConnector1">
            <a:avLst/>
          </a:prstGeom>
          <a:noFill/>
          <a:ln w="25400" cap="flat" cmpd="sng">
            <a:solidFill>
              <a:srgbClr val="FF932B"/>
            </a:solidFill>
            <a:prstDash val="solid"/>
            <a:round/>
            <a:headEnd type="none" w="sm" len="sm"/>
            <a:tailEnd type="none" w="sm" len="sm"/>
          </a:ln>
        </p:spPr>
      </p:cxnSp>
      <p:sp>
        <p:nvSpPr>
          <p:cNvPr id="421" name="Google Shape;421;g25e11802ac4_0_1976"/>
          <p:cNvSpPr/>
          <p:nvPr/>
        </p:nvSpPr>
        <p:spPr>
          <a:xfrm>
            <a:off x="2739592" y="2111219"/>
            <a:ext cx="3619200" cy="22890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30" name="Google Shape;430;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31" name="Google Shape;431;g25e11802ac4_0_1886"/>
          <p:cNvCxnSpPr>
            <a:stCxn id="432" idx="4"/>
            <a:endCxn id="429"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33" name="Google Shape;433;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34" name="Google Shape;434;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32" name="Google Shape;432;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35" name="Google Shape;435;g25e11802ac4_0_1886"/>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Translucent</a:t>
            </a:r>
            <a:endParaRPr sz="700" b="0" i="0" u="none" strike="noStrike" cap="none" dirty="0">
              <a:solidFill>
                <a:srgbClr val="000000"/>
              </a:solidFill>
              <a:latin typeface="Arial"/>
              <a:ea typeface="Arial"/>
              <a:cs typeface="Arial"/>
              <a:sym typeface="Arial"/>
            </a:endParaRPr>
          </a:p>
        </p:txBody>
      </p:sp>
      <p:sp>
        <p:nvSpPr>
          <p:cNvPr id="436" name="Google Shape;436;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37" name="Google Shape;437;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38" name="Google Shape;438;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39" name="Google Shape;439;g25e11802ac4_0_1886"/>
          <p:cNvSpPr txBox="1"/>
          <p:nvPr/>
        </p:nvSpPr>
        <p:spPr>
          <a:xfrm>
            <a:off x="4537637" y="5791424"/>
            <a:ext cx="4107600" cy="64629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How do things that are translucent impact my life?</a:t>
            </a:r>
            <a:endParaRPr sz="1800" b="0" i="0" u="none" strike="noStrike" cap="none" dirty="0">
              <a:solidFill>
                <a:srgbClr val="000000"/>
              </a:solidFill>
              <a:latin typeface="Arial"/>
              <a:ea typeface="Arial"/>
              <a:cs typeface="Arial"/>
              <a:sym typeface="Arial"/>
            </a:endParaRPr>
          </a:p>
        </p:txBody>
      </p:sp>
      <p:sp>
        <p:nvSpPr>
          <p:cNvPr id="440" name="Google Shape;440;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41" name="Google Shape;441;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42" name="Google Shape;442;g25e11802ac4_0_1886"/>
          <p:cNvCxnSpPr>
            <a:stCxn id="443" idx="4"/>
            <a:endCxn id="440"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44" name="Google Shape;444;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45" name="Google Shape;445;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43" name="Google Shape;443;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g25e11802ac4_0_1992"/>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52" name="Google Shape;452;g25e11802ac4_0_1992"/>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53" name="Google Shape;453;g25e11802ac4_0_1992"/>
          <p:cNvCxnSpPr>
            <a:stCxn id="454" idx="4"/>
            <a:endCxn id="451"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55" name="Google Shape;455;g25e11802ac4_0_1992"/>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56" name="Google Shape;456;g25e11802ac4_0_1992"/>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54" name="Google Shape;454;g25e11802ac4_0_1992"/>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57" name="Google Shape;457;g25e11802ac4_0_1992"/>
          <p:cNvSpPr txBox="1"/>
          <p:nvPr/>
        </p:nvSpPr>
        <p:spPr>
          <a:xfrm>
            <a:off x="459992" y="401094"/>
            <a:ext cx="8224015"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200" b="1" i="0" u="sng" strike="noStrike" cap="none" dirty="0">
                <a:solidFill>
                  <a:srgbClr val="000000"/>
                </a:solidFill>
                <a:latin typeface="Calibri"/>
                <a:ea typeface="Calibri"/>
                <a:cs typeface="Calibri"/>
                <a:sym typeface="Calibri"/>
              </a:rPr>
              <a:t>Directions:</a:t>
            </a:r>
            <a:r>
              <a:rPr lang="en-US" sz="3200" b="1" i="0" u="none" strike="noStrike" cap="none" dirty="0">
                <a:solidFill>
                  <a:srgbClr val="000000"/>
                </a:solidFill>
                <a:latin typeface="Calibri"/>
                <a:ea typeface="Calibri"/>
                <a:cs typeface="Calibri"/>
                <a:sym typeface="Calibri"/>
              </a:rPr>
              <a:t> </a:t>
            </a:r>
            <a:r>
              <a:rPr lang="en-US" sz="3200" b="0" i="0" u="none" strike="noStrike" cap="none" dirty="0">
                <a:solidFill>
                  <a:srgbClr val="000000"/>
                </a:solidFill>
                <a:latin typeface="Calibri"/>
                <a:ea typeface="Calibri"/>
                <a:cs typeface="Calibri"/>
                <a:sym typeface="Calibri"/>
              </a:rPr>
              <a:t>Choose the correct </a:t>
            </a:r>
            <a:r>
              <a:rPr lang="en-US" sz="3200" b="0" i="1" u="none" strike="noStrike" cap="none" dirty="0">
                <a:solidFill>
                  <a:srgbClr val="000000"/>
                </a:solidFill>
                <a:latin typeface="Calibri"/>
                <a:ea typeface="Calibri"/>
                <a:cs typeface="Calibri"/>
                <a:sym typeface="Calibri"/>
              </a:rPr>
              <a:t>picture</a:t>
            </a:r>
            <a:r>
              <a:rPr lang="en-US" sz="3200" b="0" i="0" u="none" strike="noStrike" cap="none" dirty="0">
                <a:solidFill>
                  <a:srgbClr val="000000"/>
                </a:solidFill>
                <a:latin typeface="Calibri"/>
                <a:ea typeface="Calibri"/>
                <a:cs typeface="Calibri"/>
                <a:sym typeface="Calibri"/>
              </a:rPr>
              <a:t> of something </a:t>
            </a:r>
            <a:r>
              <a:rPr lang="en-US" sz="3200" b="1" i="0" u="none" strike="noStrike" cap="none" dirty="0">
                <a:solidFill>
                  <a:srgbClr val="000000"/>
                </a:solidFill>
                <a:latin typeface="Calibri"/>
                <a:ea typeface="Calibri"/>
                <a:cs typeface="Calibri"/>
                <a:sym typeface="Calibri"/>
              </a:rPr>
              <a:t>translucent</a:t>
            </a:r>
            <a:r>
              <a:rPr lang="en-US" sz="3200" b="0" i="0" u="none" strike="noStrike" cap="none" dirty="0">
                <a:solidFill>
                  <a:srgbClr val="000000"/>
                </a:solidFill>
                <a:latin typeface="Calibri"/>
                <a:ea typeface="Calibri"/>
                <a:cs typeface="Calibri"/>
                <a:sym typeface="Calibri"/>
              </a:rPr>
              <a:t> from the choices below. </a:t>
            </a:r>
            <a:endParaRPr sz="3200" b="0" i="0" u="none" strike="noStrike" cap="none" dirty="0">
              <a:solidFill>
                <a:srgbClr val="000000"/>
              </a:solidFill>
              <a:latin typeface="Arial"/>
              <a:ea typeface="Arial"/>
              <a:cs typeface="Arial"/>
              <a:sym typeface="Arial"/>
            </a:endParaRPr>
          </a:p>
        </p:txBody>
      </p:sp>
      <p:sp>
        <p:nvSpPr>
          <p:cNvPr id="458" name="Google Shape;458;g25e11802ac4_0_1992"/>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459" name="Google Shape;459;g25e11802ac4_0_1992"/>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460" name="Google Shape;460;g25e11802ac4_0_1992"/>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461" name="Google Shape;461;g25e11802ac4_0_1992"/>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3" name="Picture 2" descr="A window with frosted glass&#10;&#10;Description automatically generated">
            <a:extLst>
              <a:ext uri="{FF2B5EF4-FFF2-40B4-BE49-F238E27FC236}">
                <a16:creationId xmlns:a16="http://schemas.microsoft.com/office/drawing/2014/main" id="{636583A5-A3A8-0504-DECA-DD3A9E4D1B1C}"/>
              </a:ext>
            </a:extLst>
          </p:cNvPr>
          <p:cNvPicPr>
            <a:picLocks noChangeAspect="1"/>
          </p:cNvPicPr>
          <p:nvPr/>
        </p:nvPicPr>
        <p:blipFill>
          <a:blip r:embed="rId3"/>
          <a:stretch>
            <a:fillRect/>
          </a:stretch>
        </p:blipFill>
        <p:spPr>
          <a:xfrm>
            <a:off x="915078" y="4345754"/>
            <a:ext cx="3402700" cy="2425687"/>
          </a:xfrm>
          <a:prstGeom prst="rect">
            <a:avLst/>
          </a:prstGeom>
        </p:spPr>
      </p:pic>
      <p:pic>
        <p:nvPicPr>
          <p:cNvPr id="5" name="Picture 4" descr="A white brick wall and red tile floor&#10;&#10;Description automatically generated">
            <a:extLst>
              <a:ext uri="{FF2B5EF4-FFF2-40B4-BE49-F238E27FC236}">
                <a16:creationId xmlns:a16="http://schemas.microsoft.com/office/drawing/2014/main" id="{3AF90781-1DFA-4223-760D-DB836ED737D0}"/>
              </a:ext>
            </a:extLst>
          </p:cNvPr>
          <p:cNvPicPr>
            <a:picLocks noChangeAspect="1"/>
          </p:cNvPicPr>
          <p:nvPr/>
        </p:nvPicPr>
        <p:blipFill>
          <a:blip r:embed="rId4"/>
          <a:stretch>
            <a:fillRect/>
          </a:stretch>
        </p:blipFill>
        <p:spPr>
          <a:xfrm>
            <a:off x="5561663" y="1753153"/>
            <a:ext cx="3420337" cy="1979385"/>
          </a:xfrm>
          <a:prstGeom prst="rect">
            <a:avLst/>
          </a:prstGeom>
        </p:spPr>
      </p:pic>
      <p:pic>
        <p:nvPicPr>
          <p:cNvPr id="9" name="Picture 8" descr="A green door surrounded by ivy&#10;&#10;Description automatically generated">
            <a:extLst>
              <a:ext uri="{FF2B5EF4-FFF2-40B4-BE49-F238E27FC236}">
                <a16:creationId xmlns:a16="http://schemas.microsoft.com/office/drawing/2014/main" id="{97E3CA05-BB65-A4B7-5B08-CF6CB2DE7FA0}"/>
              </a:ext>
            </a:extLst>
          </p:cNvPr>
          <p:cNvPicPr>
            <a:picLocks noChangeAspect="1"/>
          </p:cNvPicPr>
          <p:nvPr/>
        </p:nvPicPr>
        <p:blipFill>
          <a:blip r:embed="rId5"/>
          <a:stretch>
            <a:fillRect/>
          </a:stretch>
        </p:blipFill>
        <p:spPr>
          <a:xfrm>
            <a:off x="898604" y="1754408"/>
            <a:ext cx="3053464" cy="2440024"/>
          </a:xfrm>
          <a:prstGeom prst="rect">
            <a:avLst/>
          </a:prstGeom>
        </p:spPr>
      </p:pic>
      <p:pic>
        <p:nvPicPr>
          <p:cNvPr id="12" name="Picture 11" descr="A large room with large windows&#10;&#10;Description automatically generated">
            <a:extLst>
              <a:ext uri="{FF2B5EF4-FFF2-40B4-BE49-F238E27FC236}">
                <a16:creationId xmlns:a16="http://schemas.microsoft.com/office/drawing/2014/main" id="{DEF9C706-396B-68CD-C7B1-FF86B75F7FF9}"/>
              </a:ext>
            </a:extLst>
          </p:cNvPr>
          <p:cNvPicPr>
            <a:picLocks noChangeAspect="1"/>
          </p:cNvPicPr>
          <p:nvPr/>
        </p:nvPicPr>
        <p:blipFill>
          <a:blip r:embed="rId6"/>
          <a:stretch>
            <a:fillRect/>
          </a:stretch>
        </p:blipFill>
        <p:spPr>
          <a:xfrm>
            <a:off x="5561663" y="4316627"/>
            <a:ext cx="3330100" cy="2356532"/>
          </a:xfrm>
          <a:prstGeom prst="rect">
            <a:avLst/>
          </a:prstGeom>
        </p:spPr>
      </p:pic>
    </p:spTree>
    <p:extLst>
      <p:ext uri="{BB962C8B-B14F-4D97-AF65-F5344CB8AC3E}">
        <p14:creationId xmlns:p14="http://schemas.microsoft.com/office/powerpoint/2010/main" val="1704031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84"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g25e11802ac4_0_1992"/>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52" name="Google Shape;452;g25e11802ac4_0_1992"/>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53" name="Google Shape;453;g25e11802ac4_0_1992"/>
          <p:cNvCxnSpPr>
            <a:stCxn id="454" idx="4"/>
            <a:endCxn id="451"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55" name="Google Shape;455;g25e11802ac4_0_1992"/>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56" name="Google Shape;456;g25e11802ac4_0_1992"/>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54" name="Google Shape;454;g25e11802ac4_0_1992"/>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57" name="Google Shape;457;g25e11802ac4_0_1992"/>
          <p:cNvSpPr txBox="1"/>
          <p:nvPr/>
        </p:nvSpPr>
        <p:spPr>
          <a:xfrm>
            <a:off x="459992" y="401094"/>
            <a:ext cx="8224015"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200" b="1" i="0" u="sng" strike="noStrike" cap="none" dirty="0">
                <a:solidFill>
                  <a:srgbClr val="000000"/>
                </a:solidFill>
                <a:latin typeface="Calibri"/>
                <a:ea typeface="Calibri"/>
                <a:cs typeface="Calibri"/>
                <a:sym typeface="Calibri"/>
              </a:rPr>
              <a:t>Directions:</a:t>
            </a:r>
            <a:r>
              <a:rPr lang="en-US" sz="3200" b="1" i="0" u="none" strike="noStrike" cap="none" dirty="0">
                <a:solidFill>
                  <a:srgbClr val="000000"/>
                </a:solidFill>
                <a:latin typeface="Calibri"/>
                <a:ea typeface="Calibri"/>
                <a:cs typeface="Calibri"/>
                <a:sym typeface="Calibri"/>
              </a:rPr>
              <a:t> </a:t>
            </a:r>
            <a:r>
              <a:rPr lang="en-US" sz="3200" b="0" i="0" u="none" strike="noStrike" cap="none" dirty="0">
                <a:solidFill>
                  <a:srgbClr val="000000"/>
                </a:solidFill>
                <a:latin typeface="Calibri"/>
                <a:ea typeface="Calibri"/>
                <a:cs typeface="Calibri"/>
                <a:sym typeface="Calibri"/>
              </a:rPr>
              <a:t>Choose the correct </a:t>
            </a:r>
            <a:r>
              <a:rPr lang="en-US" sz="3200" b="0" i="1" u="none" strike="noStrike" cap="none" dirty="0">
                <a:solidFill>
                  <a:srgbClr val="000000"/>
                </a:solidFill>
                <a:latin typeface="Calibri"/>
                <a:ea typeface="Calibri"/>
                <a:cs typeface="Calibri"/>
                <a:sym typeface="Calibri"/>
              </a:rPr>
              <a:t>picture</a:t>
            </a:r>
            <a:r>
              <a:rPr lang="en-US" sz="3200" b="0" i="0" u="none" strike="noStrike" cap="none" dirty="0">
                <a:solidFill>
                  <a:srgbClr val="000000"/>
                </a:solidFill>
                <a:latin typeface="Calibri"/>
                <a:ea typeface="Calibri"/>
                <a:cs typeface="Calibri"/>
                <a:sym typeface="Calibri"/>
              </a:rPr>
              <a:t> of something </a:t>
            </a:r>
            <a:r>
              <a:rPr lang="en-US" sz="3200" b="1" i="0" u="none" strike="noStrike" cap="none" dirty="0">
                <a:solidFill>
                  <a:srgbClr val="000000"/>
                </a:solidFill>
                <a:latin typeface="Calibri"/>
                <a:ea typeface="Calibri"/>
                <a:cs typeface="Calibri"/>
                <a:sym typeface="Calibri"/>
              </a:rPr>
              <a:t>translucent</a:t>
            </a:r>
            <a:r>
              <a:rPr lang="en-US" sz="3200" b="0" i="0" u="none" strike="noStrike" cap="none" dirty="0">
                <a:solidFill>
                  <a:srgbClr val="000000"/>
                </a:solidFill>
                <a:latin typeface="Calibri"/>
                <a:ea typeface="Calibri"/>
                <a:cs typeface="Calibri"/>
                <a:sym typeface="Calibri"/>
              </a:rPr>
              <a:t> from the choices below. </a:t>
            </a:r>
            <a:endParaRPr sz="3200" b="0" i="0" u="none" strike="noStrike" cap="none" dirty="0">
              <a:solidFill>
                <a:srgbClr val="000000"/>
              </a:solidFill>
              <a:latin typeface="Arial"/>
              <a:ea typeface="Arial"/>
              <a:cs typeface="Arial"/>
              <a:sym typeface="Arial"/>
            </a:endParaRPr>
          </a:p>
        </p:txBody>
      </p:sp>
      <p:sp>
        <p:nvSpPr>
          <p:cNvPr id="458" name="Google Shape;458;g25e11802ac4_0_1992"/>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459" name="Google Shape;459;g25e11802ac4_0_1992"/>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460" name="Google Shape;460;g25e11802ac4_0_1992"/>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461" name="Google Shape;461;g25e11802ac4_0_1992"/>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3" name="Picture 2" descr="A window with frosted glass&#10;&#10;Description automatically generated">
            <a:extLst>
              <a:ext uri="{FF2B5EF4-FFF2-40B4-BE49-F238E27FC236}">
                <a16:creationId xmlns:a16="http://schemas.microsoft.com/office/drawing/2014/main" id="{636583A5-A3A8-0504-DECA-DD3A9E4D1B1C}"/>
              </a:ext>
            </a:extLst>
          </p:cNvPr>
          <p:cNvPicPr>
            <a:picLocks noChangeAspect="1"/>
          </p:cNvPicPr>
          <p:nvPr/>
        </p:nvPicPr>
        <p:blipFill>
          <a:blip r:embed="rId3"/>
          <a:stretch>
            <a:fillRect/>
          </a:stretch>
        </p:blipFill>
        <p:spPr>
          <a:xfrm>
            <a:off x="915078" y="4345754"/>
            <a:ext cx="3402700" cy="2425687"/>
          </a:xfrm>
          <a:prstGeom prst="rect">
            <a:avLst/>
          </a:prstGeom>
        </p:spPr>
      </p:pic>
      <p:pic>
        <p:nvPicPr>
          <p:cNvPr id="5" name="Picture 4" descr="A white brick wall and red tile floor&#10;&#10;Description automatically generated">
            <a:extLst>
              <a:ext uri="{FF2B5EF4-FFF2-40B4-BE49-F238E27FC236}">
                <a16:creationId xmlns:a16="http://schemas.microsoft.com/office/drawing/2014/main" id="{3AF90781-1DFA-4223-760D-DB836ED737D0}"/>
              </a:ext>
            </a:extLst>
          </p:cNvPr>
          <p:cNvPicPr>
            <a:picLocks noChangeAspect="1"/>
          </p:cNvPicPr>
          <p:nvPr/>
        </p:nvPicPr>
        <p:blipFill>
          <a:blip r:embed="rId4"/>
          <a:stretch>
            <a:fillRect/>
          </a:stretch>
        </p:blipFill>
        <p:spPr>
          <a:xfrm>
            <a:off x="5561663" y="1753153"/>
            <a:ext cx="3420337" cy="1979385"/>
          </a:xfrm>
          <a:prstGeom prst="rect">
            <a:avLst/>
          </a:prstGeom>
        </p:spPr>
      </p:pic>
      <p:pic>
        <p:nvPicPr>
          <p:cNvPr id="9" name="Picture 8" descr="A green door surrounded by ivy&#10;&#10;Description automatically generated">
            <a:extLst>
              <a:ext uri="{FF2B5EF4-FFF2-40B4-BE49-F238E27FC236}">
                <a16:creationId xmlns:a16="http://schemas.microsoft.com/office/drawing/2014/main" id="{97E3CA05-BB65-A4B7-5B08-CF6CB2DE7FA0}"/>
              </a:ext>
            </a:extLst>
          </p:cNvPr>
          <p:cNvPicPr>
            <a:picLocks noChangeAspect="1"/>
          </p:cNvPicPr>
          <p:nvPr/>
        </p:nvPicPr>
        <p:blipFill>
          <a:blip r:embed="rId5"/>
          <a:stretch>
            <a:fillRect/>
          </a:stretch>
        </p:blipFill>
        <p:spPr>
          <a:xfrm>
            <a:off x="898604" y="1754408"/>
            <a:ext cx="3053464" cy="2440024"/>
          </a:xfrm>
          <a:prstGeom prst="rect">
            <a:avLst/>
          </a:prstGeom>
        </p:spPr>
      </p:pic>
      <p:pic>
        <p:nvPicPr>
          <p:cNvPr id="12" name="Picture 11" descr="A large room with large windows&#10;&#10;Description automatically generated">
            <a:extLst>
              <a:ext uri="{FF2B5EF4-FFF2-40B4-BE49-F238E27FC236}">
                <a16:creationId xmlns:a16="http://schemas.microsoft.com/office/drawing/2014/main" id="{DEF9C706-396B-68CD-C7B1-FF86B75F7FF9}"/>
              </a:ext>
            </a:extLst>
          </p:cNvPr>
          <p:cNvPicPr>
            <a:picLocks noChangeAspect="1"/>
          </p:cNvPicPr>
          <p:nvPr/>
        </p:nvPicPr>
        <p:blipFill>
          <a:blip r:embed="rId6"/>
          <a:stretch>
            <a:fillRect/>
          </a:stretch>
        </p:blipFill>
        <p:spPr>
          <a:xfrm>
            <a:off x="5561663" y="4316627"/>
            <a:ext cx="3330100" cy="2356532"/>
          </a:xfrm>
          <a:prstGeom prst="rect">
            <a:avLst/>
          </a:prstGeom>
        </p:spPr>
      </p:pic>
      <p:sp>
        <p:nvSpPr>
          <p:cNvPr id="13" name="Google Shape;486;g28640247ed3_1_0">
            <a:extLst>
              <a:ext uri="{FF2B5EF4-FFF2-40B4-BE49-F238E27FC236}">
                <a16:creationId xmlns:a16="http://schemas.microsoft.com/office/drawing/2014/main" id="{0B5C376E-1EA2-45D1-2116-9C20F13FDCB9}"/>
              </a:ext>
            </a:extLst>
          </p:cNvPr>
          <p:cNvSpPr/>
          <p:nvPr/>
        </p:nvSpPr>
        <p:spPr>
          <a:xfrm>
            <a:off x="869961" y="4174888"/>
            <a:ext cx="3562554" cy="2588836"/>
          </a:xfrm>
          <a:prstGeom prst="roundRect">
            <a:avLst>
              <a:gd name="adj" fmla="val 16667"/>
            </a:avLst>
          </a:prstGeom>
          <a:noFill/>
          <a:ln w="698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extLst>
      <p:ext uri="{BB962C8B-B14F-4D97-AF65-F5344CB8AC3E}">
        <p14:creationId xmlns:p14="http://schemas.microsoft.com/office/powerpoint/2010/main" val="15022570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3" name="Picture 2" descr="A window with frosted glass&#10;&#10;Description automatically generated">
            <a:extLst>
              <a:ext uri="{FF2B5EF4-FFF2-40B4-BE49-F238E27FC236}">
                <a16:creationId xmlns:a16="http://schemas.microsoft.com/office/drawing/2014/main" id="{413663C9-F9C6-E243-9A6E-D97F75AF4F0A}"/>
              </a:ext>
            </a:extLst>
          </p:cNvPr>
          <p:cNvPicPr>
            <a:picLocks noChangeAspect="1"/>
          </p:cNvPicPr>
          <p:nvPr/>
        </p:nvPicPr>
        <p:blipFill>
          <a:blip r:embed="rId3"/>
          <a:stretch>
            <a:fillRect/>
          </a:stretch>
        </p:blipFill>
        <p:spPr>
          <a:xfrm>
            <a:off x="5276711" y="1113256"/>
            <a:ext cx="3402700" cy="2425687"/>
          </a:xfrm>
          <a:prstGeom prst="rect">
            <a:avLst/>
          </a:prstGeom>
        </p:spPr>
      </p:pic>
      <p:sp>
        <p:nvSpPr>
          <p:cNvPr id="429" name="Google Shape;429;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30" name="Google Shape;430;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31" name="Google Shape;431;g25e11802ac4_0_1886"/>
          <p:cNvCxnSpPr>
            <a:stCxn id="432" idx="4"/>
            <a:endCxn id="429"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33" name="Google Shape;433;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34" name="Google Shape;434;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32" name="Google Shape;432;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35" name="Google Shape;435;g25e11802ac4_0_1886"/>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Translucent</a:t>
            </a:r>
            <a:endParaRPr sz="700" b="0" i="0" u="none" strike="noStrike" cap="none" dirty="0">
              <a:solidFill>
                <a:srgbClr val="000000"/>
              </a:solidFill>
              <a:latin typeface="Arial"/>
              <a:ea typeface="Arial"/>
              <a:cs typeface="Arial"/>
              <a:sym typeface="Arial"/>
            </a:endParaRPr>
          </a:p>
        </p:txBody>
      </p:sp>
      <p:sp>
        <p:nvSpPr>
          <p:cNvPr id="436" name="Google Shape;436;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37" name="Google Shape;437;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38" name="Google Shape;438;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39" name="Google Shape;439;g25e11802ac4_0_1886"/>
          <p:cNvSpPr txBox="1"/>
          <p:nvPr/>
        </p:nvSpPr>
        <p:spPr>
          <a:xfrm>
            <a:off x="4537637" y="5791424"/>
            <a:ext cx="4107600" cy="64629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How do things that are translucent impact my life?</a:t>
            </a:r>
            <a:endParaRPr sz="1800" b="0" i="0" u="none" strike="noStrike" cap="none" dirty="0">
              <a:solidFill>
                <a:srgbClr val="000000"/>
              </a:solidFill>
              <a:latin typeface="Arial"/>
              <a:ea typeface="Arial"/>
              <a:cs typeface="Arial"/>
              <a:sym typeface="Arial"/>
            </a:endParaRPr>
          </a:p>
        </p:txBody>
      </p:sp>
      <p:sp>
        <p:nvSpPr>
          <p:cNvPr id="440" name="Google Shape;440;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41" name="Google Shape;441;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42" name="Google Shape;442;g25e11802ac4_0_1886"/>
          <p:cNvCxnSpPr>
            <a:stCxn id="443" idx="4"/>
            <a:endCxn id="440"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44" name="Google Shape;444;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45" name="Google Shape;445;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43" name="Google Shape;443;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3047781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g25e11802ac4_0_21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16" name="Google Shape;516;g25e11802ac4_0_21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17" name="Google Shape;517;g25e11802ac4_0_2130"/>
          <p:cNvCxnSpPr>
            <a:stCxn id="518" idx="4"/>
            <a:endCxn id="51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19" name="Google Shape;519;g25e11802ac4_0_21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20" name="Google Shape;520;g25e11802ac4_0_21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18" name="Google Shape;518;g25e11802ac4_0_21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21" name="Google Shape;521;g25e11802ac4_0_21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t>
            </a:r>
            <a:r>
              <a:rPr lang="en-US" sz="3000" b="1" dirty="0">
                <a:latin typeface="Calibri"/>
                <a:ea typeface="Calibri"/>
                <a:cs typeface="Calibri"/>
                <a:sym typeface="Calibri"/>
              </a:rPr>
              <a:t>translucent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22" name="Google Shape;522;g25e11802ac4_0_2130"/>
          <p:cNvSpPr txBox="1"/>
          <p:nvPr/>
        </p:nvSpPr>
        <p:spPr>
          <a:xfrm>
            <a:off x="1073532" y="5301545"/>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When light can travel through an object, and you can see clearly through it</a:t>
            </a:r>
            <a:endParaRPr sz="2400" i="0" u="none" strike="noStrike" cap="none" dirty="0">
              <a:solidFill>
                <a:srgbClr val="434343"/>
              </a:solidFill>
              <a:latin typeface="Helvetica Neue Light"/>
              <a:ea typeface="Helvetica Neue Light"/>
              <a:cs typeface="Helvetica Neue Light"/>
              <a:sym typeface="Helvetica Neue Light"/>
            </a:endParaRPr>
          </a:p>
        </p:txBody>
      </p:sp>
      <p:sp>
        <p:nvSpPr>
          <p:cNvPr id="523" name="Google Shape;523;g25e11802ac4_0_2130"/>
          <p:cNvSpPr txBox="1"/>
          <p:nvPr/>
        </p:nvSpPr>
        <p:spPr>
          <a:xfrm>
            <a:off x="1073532" y="4108004"/>
            <a:ext cx="7874100" cy="830956"/>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200"/>
              <a:buFont typeface="Calibri"/>
              <a:buNone/>
            </a:pPr>
            <a:r>
              <a:rPr lang="en-US" sz="2400" dirty="0">
                <a:solidFill>
                  <a:schemeClr val="dk1"/>
                </a:solidFill>
                <a:latin typeface="Helvetica Neue Light"/>
                <a:ea typeface="Helvetica Neue Light"/>
                <a:cs typeface="Helvetica Neue Light"/>
                <a:sym typeface="Helvetica Neue Light"/>
              </a:rPr>
              <a:t>When no light can pass through something, and you can not see through it</a:t>
            </a:r>
            <a:endParaRPr sz="2400" i="0" u="none" strike="noStrike" cap="none" dirty="0">
              <a:solidFill>
                <a:srgbClr val="434343"/>
              </a:solidFill>
              <a:latin typeface="Helvetica Neue Light"/>
              <a:ea typeface="Helvetica Neue Light"/>
              <a:cs typeface="Helvetica Neue Light"/>
              <a:sym typeface="Helvetica Neue Light"/>
            </a:endParaRPr>
          </a:p>
        </p:txBody>
      </p:sp>
      <p:sp>
        <p:nvSpPr>
          <p:cNvPr id="525" name="Google Shape;525;g25e11802ac4_0_2130"/>
          <p:cNvSpPr txBox="1"/>
          <p:nvPr/>
        </p:nvSpPr>
        <p:spPr>
          <a:xfrm>
            <a:off x="1073532" y="1854485"/>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latin typeface="Helvetica Neue Light"/>
                <a:ea typeface="Helvetica Neue Light"/>
                <a:cs typeface="Helvetica Neue Light"/>
                <a:sym typeface="Helvetica Neue Light"/>
              </a:rPr>
              <a:t>When light, sound, or heat bounces back after hitting a surface</a:t>
            </a:r>
            <a:endParaRPr sz="2400" i="0" u="none" strike="noStrike" cap="none" dirty="0">
              <a:solidFill>
                <a:srgbClr val="000000"/>
              </a:solidFill>
              <a:latin typeface="Helvetica Neue Light"/>
              <a:ea typeface="Helvetica Neue Light"/>
              <a:cs typeface="Helvetica Neue Light"/>
              <a:sym typeface="Helvetica Neue Light"/>
            </a:endParaRPr>
          </a:p>
        </p:txBody>
      </p:sp>
      <p:sp>
        <p:nvSpPr>
          <p:cNvPr id="526" name="Google Shape;526;g25e11802ac4_0_21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27" name="Google Shape;527;g25e11802ac4_0_21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28" name="Google Shape;528;g25e11802ac4_0_21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29" name="Google Shape;529;g25e11802ac4_0_21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530" name="Google Shape;530;g25e11802ac4_0_2130"/>
          <p:cNvSpPr txBox="1"/>
          <p:nvPr/>
        </p:nvSpPr>
        <p:spPr>
          <a:xfrm>
            <a:off x="1073532" y="3039064"/>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When some light can pass through an object, but you </a:t>
            </a:r>
            <a:br>
              <a:rPr lang="en-US" sz="2400" dirty="0">
                <a:solidFill>
                  <a:schemeClr val="dk1"/>
                </a:solidFill>
                <a:highlight>
                  <a:srgbClr val="FFFFFF"/>
                </a:highlight>
                <a:latin typeface="Helvetica Neue Light"/>
                <a:ea typeface="Helvetica Neue Light"/>
                <a:cs typeface="Helvetica Neue Light"/>
                <a:sym typeface="Helvetica Neue Light"/>
              </a:rPr>
            </a:br>
            <a:r>
              <a:rPr lang="en-US" sz="2400" dirty="0">
                <a:solidFill>
                  <a:schemeClr val="dk1"/>
                </a:solidFill>
                <a:highlight>
                  <a:srgbClr val="FFFFFF"/>
                </a:highlight>
                <a:latin typeface="Helvetica Neue Light"/>
                <a:ea typeface="Helvetica Neue Light"/>
                <a:cs typeface="Helvetica Neue Light"/>
                <a:sym typeface="Helvetica Neue Light"/>
              </a:rPr>
              <a:t>can’t see clearly through it</a:t>
            </a:r>
            <a:endParaRPr sz="2400" i="0" u="none" strike="noStrike" cap="none" dirty="0">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g25e11802ac4_0_21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16" name="Google Shape;516;g25e11802ac4_0_21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17" name="Google Shape;517;g25e11802ac4_0_2130"/>
          <p:cNvCxnSpPr>
            <a:stCxn id="518" idx="4"/>
            <a:endCxn id="51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19" name="Google Shape;519;g25e11802ac4_0_21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20" name="Google Shape;520;g25e11802ac4_0_21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18" name="Google Shape;518;g25e11802ac4_0_21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21" name="Google Shape;521;g25e11802ac4_0_21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t>
            </a:r>
            <a:r>
              <a:rPr lang="en-US" sz="3000" b="1" dirty="0">
                <a:latin typeface="Calibri"/>
                <a:ea typeface="Calibri"/>
                <a:cs typeface="Calibri"/>
                <a:sym typeface="Calibri"/>
              </a:rPr>
              <a:t>translucent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22" name="Google Shape;522;g25e11802ac4_0_2130"/>
          <p:cNvSpPr txBox="1"/>
          <p:nvPr/>
        </p:nvSpPr>
        <p:spPr>
          <a:xfrm>
            <a:off x="1073532" y="5301545"/>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When light can travel through an object, and you can see clearly through it</a:t>
            </a:r>
            <a:endParaRPr sz="2400" i="0" u="none" strike="noStrike" cap="none" dirty="0">
              <a:solidFill>
                <a:srgbClr val="434343"/>
              </a:solidFill>
              <a:latin typeface="Helvetica Neue Light"/>
              <a:ea typeface="Helvetica Neue Light"/>
              <a:cs typeface="Helvetica Neue Light"/>
              <a:sym typeface="Helvetica Neue Light"/>
            </a:endParaRPr>
          </a:p>
        </p:txBody>
      </p:sp>
      <p:sp>
        <p:nvSpPr>
          <p:cNvPr id="523" name="Google Shape;523;g25e11802ac4_0_2130"/>
          <p:cNvSpPr txBox="1"/>
          <p:nvPr/>
        </p:nvSpPr>
        <p:spPr>
          <a:xfrm>
            <a:off x="1073532" y="4108004"/>
            <a:ext cx="7874100" cy="830956"/>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200"/>
              <a:buFont typeface="Calibri"/>
              <a:buNone/>
            </a:pPr>
            <a:r>
              <a:rPr lang="en-US" sz="2400" dirty="0">
                <a:solidFill>
                  <a:schemeClr val="dk1"/>
                </a:solidFill>
                <a:latin typeface="Helvetica Neue Light"/>
                <a:ea typeface="Helvetica Neue Light"/>
                <a:cs typeface="Helvetica Neue Light"/>
                <a:sym typeface="Helvetica Neue Light"/>
              </a:rPr>
              <a:t>When no light can pass through something, and you can not see through it</a:t>
            </a:r>
            <a:endParaRPr sz="2400" i="0" u="none" strike="noStrike" cap="none" dirty="0">
              <a:solidFill>
                <a:srgbClr val="434343"/>
              </a:solidFill>
              <a:latin typeface="Helvetica Neue Light"/>
              <a:ea typeface="Helvetica Neue Light"/>
              <a:cs typeface="Helvetica Neue Light"/>
              <a:sym typeface="Helvetica Neue Light"/>
            </a:endParaRPr>
          </a:p>
        </p:txBody>
      </p:sp>
      <p:sp>
        <p:nvSpPr>
          <p:cNvPr id="525" name="Google Shape;525;g25e11802ac4_0_2130"/>
          <p:cNvSpPr txBox="1"/>
          <p:nvPr/>
        </p:nvSpPr>
        <p:spPr>
          <a:xfrm>
            <a:off x="1073532" y="1854485"/>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latin typeface="Helvetica Neue Light"/>
                <a:ea typeface="Helvetica Neue Light"/>
                <a:cs typeface="Helvetica Neue Light"/>
                <a:sym typeface="Helvetica Neue Light"/>
              </a:rPr>
              <a:t>When light, sound, or heat bounces back after hitting a surface</a:t>
            </a:r>
            <a:endParaRPr sz="2400" i="0" u="none" strike="noStrike" cap="none" dirty="0">
              <a:solidFill>
                <a:srgbClr val="000000"/>
              </a:solidFill>
              <a:latin typeface="Helvetica Neue Light"/>
              <a:ea typeface="Helvetica Neue Light"/>
              <a:cs typeface="Helvetica Neue Light"/>
              <a:sym typeface="Helvetica Neue Light"/>
            </a:endParaRPr>
          </a:p>
        </p:txBody>
      </p:sp>
      <p:sp>
        <p:nvSpPr>
          <p:cNvPr id="526" name="Google Shape;526;g25e11802ac4_0_21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27" name="Google Shape;527;g25e11802ac4_0_21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28" name="Google Shape;528;g25e11802ac4_0_21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29" name="Google Shape;529;g25e11802ac4_0_21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530" name="Google Shape;530;g25e11802ac4_0_2130"/>
          <p:cNvSpPr txBox="1"/>
          <p:nvPr/>
        </p:nvSpPr>
        <p:spPr>
          <a:xfrm>
            <a:off x="1073532" y="3039064"/>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When some light can pass through an object, but you </a:t>
            </a:r>
            <a:br>
              <a:rPr lang="en-US" sz="2400" dirty="0">
                <a:solidFill>
                  <a:schemeClr val="dk1"/>
                </a:solidFill>
                <a:highlight>
                  <a:srgbClr val="FFFFFF"/>
                </a:highlight>
                <a:latin typeface="Helvetica Neue Light"/>
                <a:ea typeface="Helvetica Neue Light"/>
                <a:cs typeface="Helvetica Neue Light"/>
                <a:sym typeface="Helvetica Neue Light"/>
              </a:rPr>
            </a:br>
            <a:r>
              <a:rPr lang="en-US" sz="2400" dirty="0">
                <a:solidFill>
                  <a:schemeClr val="dk1"/>
                </a:solidFill>
                <a:highlight>
                  <a:srgbClr val="FFFFFF"/>
                </a:highlight>
                <a:latin typeface="Helvetica Neue Light"/>
                <a:ea typeface="Helvetica Neue Light"/>
                <a:cs typeface="Helvetica Neue Light"/>
                <a:sym typeface="Helvetica Neue Light"/>
              </a:rPr>
              <a:t>can’t see clearly through it</a:t>
            </a:r>
            <a:endParaRPr sz="2400" i="0" u="none" strike="noStrike" cap="none" dirty="0">
              <a:solidFill>
                <a:srgbClr val="000000"/>
              </a:solidFill>
              <a:latin typeface="Helvetica Neue Light"/>
              <a:ea typeface="Helvetica Neue Light"/>
              <a:cs typeface="Helvetica Neue Light"/>
              <a:sym typeface="Helvetica Neue Light"/>
            </a:endParaRPr>
          </a:p>
        </p:txBody>
      </p:sp>
      <p:sp>
        <p:nvSpPr>
          <p:cNvPr id="2" name="Google Shape;552;g28640247ed3_1_32">
            <a:extLst>
              <a:ext uri="{FF2B5EF4-FFF2-40B4-BE49-F238E27FC236}">
                <a16:creationId xmlns:a16="http://schemas.microsoft.com/office/drawing/2014/main" id="{BBAA07B4-C65C-4BC2-11B7-87B64AA62F32}"/>
              </a:ext>
            </a:extLst>
          </p:cNvPr>
          <p:cNvSpPr/>
          <p:nvPr/>
        </p:nvSpPr>
        <p:spPr>
          <a:xfrm>
            <a:off x="325969" y="2843720"/>
            <a:ext cx="8696100" cy="11523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extLst>
      <p:ext uri="{BB962C8B-B14F-4D97-AF65-F5344CB8AC3E}">
        <p14:creationId xmlns:p14="http://schemas.microsoft.com/office/powerpoint/2010/main" val="41417165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3" name="Picture 2" descr="A window with frosted glass&#10;&#10;Description automatically generated">
            <a:extLst>
              <a:ext uri="{FF2B5EF4-FFF2-40B4-BE49-F238E27FC236}">
                <a16:creationId xmlns:a16="http://schemas.microsoft.com/office/drawing/2014/main" id="{413663C9-F9C6-E243-9A6E-D97F75AF4F0A}"/>
              </a:ext>
            </a:extLst>
          </p:cNvPr>
          <p:cNvPicPr>
            <a:picLocks noChangeAspect="1"/>
          </p:cNvPicPr>
          <p:nvPr/>
        </p:nvPicPr>
        <p:blipFill>
          <a:blip r:embed="rId3"/>
          <a:stretch>
            <a:fillRect/>
          </a:stretch>
        </p:blipFill>
        <p:spPr>
          <a:xfrm>
            <a:off x="5276711" y="1113256"/>
            <a:ext cx="3402700" cy="2425687"/>
          </a:xfrm>
          <a:prstGeom prst="rect">
            <a:avLst/>
          </a:prstGeom>
        </p:spPr>
      </p:pic>
      <p:sp>
        <p:nvSpPr>
          <p:cNvPr id="429" name="Google Shape;429;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30" name="Google Shape;430;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31" name="Google Shape;431;g25e11802ac4_0_1886"/>
          <p:cNvCxnSpPr>
            <a:stCxn id="432" idx="4"/>
            <a:endCxn id="429"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33" name="Google Shape;433;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34" name="Google Shape;434;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32" name="Google Shape;432;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35" name="Google Shape;435;g25e11802ac4_0_1886"/>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Translucent</a:t>
            </a:r>
            <a:endParaRPr sz="700" b="0" i="0" u="none" strike="noStrike" cap="none" dirty="0">
              <a:solidFill>
                <a:srgbClr val="000000"/>
              </a:solidFill>
              <a:latin typeface="Arial"/>
              <a:ea typeface="Arial"/>
              <a:cs typeface="Arial"/>
              <a:sym typeface="Arial"/>
            </a:endParaRPr>
          </a:p>
        </p:txBody>
      </p:sp>
      <p:sp>
        <p:nvSpPr>
          <p:cNvPr id="436" name="Google Shape;436;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37" name="Google Shape;437;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38" name="Google Shape;438;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39" name="Google Shape;439;g25e11802ac4_0_1886"/>
          <p:cNvSpPr txBox="1"/>
          <p:nvPr/>
        </p:nvSpPr>
        <p:spPr>
          <a:xfrm>
            <a:off x="4537637" y="5791424"/>
            <a:ext cx="4107600" cy="64629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How do things that are translucent impact my life?</a:t>
            </a:r>
            <a:endParaRPr sz="1800" b="0" i="0" u="none" strike="noStrike" cap="none" dirty="0">
              <a:solidFill>
                <a:srgbClr val="000000"/>
              </a:solidFill>
              <a:latin typeface="Arial"/>
              <a:ea typeface="Arial"/>
              <a:cs typeface="Arial"/>
              <a:sym typeface="Arial"/>
            </a:endParaRPr>
          </a:p>
        </p:txBody>
      </p:sp>
      <p:sp>
        <p:nvSpPr>
          <p:cNvPr id="440" name="Google Shape;440;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41" name="Google Shape;441;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42" name="Google Shape;442;g25e11802ac4_0_1886"/>
          <p:cNvCxnSpPr>
            <a:stCxn id="443" idx="4"/>
            <a:endCxn id="440"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44" name="Google Shape;444;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45" name="Google Shape;445;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43" name="Google Shape;443;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 name="Google Shape;530;g25e11802ac4_0_2130">
            <a:extLst>
              <a:ext uri="{FF2B5EF4-FFF2-40B4-BE49-F238E27FC236}">
                <a16:creationId xmlns:a16="http://schemas.microsoft.com/office/drawing/2014/main" id="{BF13EAD3-39A1-DC80-C837-297718EF32F6}"/>
              </a:ext>
            </a:extLst>
          </p:cNvPr>
          <p:cNvSpPr txBox="1"/>
          <p:nvPr/>
        </p:nvSpPr>
        <p:spPr>
          <a:xfrm>
            <a:off x="649939" y="1241973"/>
            <a:ext cx="2832810" cy="19389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When some light can pass through an object, but you </a:t>
            </a:r>
            <a:br>
              <a:rPr lang="en-US" sz="2400" dirty="0">
                <a:solidFill>
                  <a:schemeClr val="dk1"/>
                </a:solidFill>
                <a:highlight>
                  <a:srgbClr val="FFFFFF"/>
                </a:highlight>
                <a:latin typeface="Helvetica Neue Light"/>
                <a:ea typeface="Helvetica Neue Light"/>
                <a:cs typeface="Helvetica Neue Light"/>
                <a:sym typeface="Helvetica Neue Light"/>
              </a:rPr>
            </a:br>
            <a:r>
              <a:rPr lang="en-US" sz="2400" dirty="0">
                <a:solidFill>
                  <a:schemeClr val="dk1"/>
                </a:solidFill>
                <a:highlight>
                  <a:srgbClr val="FFFFFF"/>
                </a:highlight>
                <a:latin typeface="Helvetica Neue Light"/>
                <a:ea typeface="Helvetica Neue Light"/>
                <a:cs typeface="Helvetica Neue Light"/>
                <a:sym typeface="Helvetica Neue Light"/>
              </a:rPr>
              <a:t>can’t see clearly through it</a:t>
            </a:r>
            <a:endParaRPr sz="2400" i="0" u="none" strike="noStrike" cap="none"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6588380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g25e11802ac4_0_236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83" name="Google Shape;583;g25e11802ac4_0_236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84" name="Google Shape;584;g25e11802ac4_0_2367"/>
          <p:cNvCxnSpPr>
            <a:stCxn id="585" idx="4"/>
            <a:endCxn id="58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86" name="Google Shape;586;g25e11802ac4_0_236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87" name="Google Shape;587;g25e11802ac4_0_236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85" name="Google Shape;585;g25e11802ac4_0_236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88" name="Google Shape;588;g25e11802ac4_0_2367"/>
          <p:cNvSpPr txBox="1"/>
          <p:nvPr/>
        </p:nvSpPr>
        <p:spPr>
          <a:xfrm>
            <a:off x="289637" y="408416"/>
            <a:ext cx="8554301"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example</a:t>
            </a:r>
            <a:r>
              <a:rPr lang="en-US" sz="3000" b="0" i="0" u="none" strike="noStrike" cap="none" dirty="0">
                <a:solidFill>
                  <a:srgbClr val="000000"/>
                </a:solidFill>
                <a:latin typeface="Calibri"/>
                <a:ea typeface="Calibri"/>
                <a:cs typeface="Calibri"/>
                <a:sym typeface="Calibri"/>
              </a:rPr>
              <a:t> of </a:t>
            </a:r>
            <a:r>
              <a:rPr lang="en-US" sz="3000" dirty="0">
                <a:latin typeface="Calibri"/>
                <a:ea typeface="Calibri"/>
                <a:cs typeface="Calibri"/>
                <a:sym typeface="Calibri"/>
              </a:rPr>
              <a:t>something that is</a:t>
            </a:r>
            <a:r>
              <a:rPr lang="en-US" sz="3000" b="1" dirty="0">
                <a:latin typeface="Calibri"/>
                <a:ea typeface="Calibri"/>
                <a:cs typeface="Calibri"/>
                <a:sym typeface="Calibri"/>
              </a:rPr>
              <a:t> translucent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89" name="Google Shape;589;g25e11802ac4_0_2367"/>
          <p:cNvSpPr txBox="1"/>
          <p:nvPr/>
        </p:nvSpPr>
        <p:spPr>
          <a:xfrm>
            <a:off x="1073532" y="4964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43464D"/>
                </a:solidFill>
                <a:latin typeface="Helvetica Neue Light"/>
                <a:ea typeface="Helvetica Neue Light"/>
                <a:cs typeface="Helvetica Neue Light"/>
                <a:sym typeface="Helvetica Neue Light"/>
              </a:rPr>
              <a:t>Blackout curtains</a:t>
            </a:r>
            <a:endParaRPr lang="en-US" sz="2400" b="0" i="0" u="none" strike="noStrike" cap="none" dirty="0">
              <a:solidFill>
                <a:srgbClr val="000000"/>
              </a:solidFill>
              <a:latin typeface="Helvetica Neue Light"/>
              <a:ea typeface="Helvetica Neue Light"/>
              <a:cs typeface="Helvetica Neue Light"/>
              <a:sym typeface="Helvetica Neue Light"/>
            </a:endParaRPr>
          </a:p>
        </p:txBody>
      </p:sp>
      <p:sp>
        <p:nvSpPr>
          <p:cNvPr id="590" name="Google Shape;590;g25e11802ac4_0_2367"/>
          <p:cNvSpPr txBox="1"/>
          <p:nvPr/>
        </p:nvSpPr>
        <p:spPr>
          <a:xfrm>
            <a:off x="1090682" y="3920945"/>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Wax paper</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591" name="Google Shape;591;g25e11802ac4_0_2367"/>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92" name="Google Shape;592;g25e11802ac4_0_2367"/>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Helvetica Neue Light"/>
                <a:ea typeface="Helvetica Neue Light"/>
                <a:cs typeface="Helvetica Neue Light"/>
                <a:sym typeface="Helvetica Neue Light"/>
              </a:rPr>
              <a:t>Car windshield</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593" name="Google Shape;593;g25e11802ac4_0_2367"/>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94" name="Google Shape;594;g25e11802ac4_0_2367"/>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95" name="Google Shape;595;g25e11802ac4_0_2367"/>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96" name="Google Shape;596;g25e11802ac4_0_2367"/>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597" name="Google Shape;597;g25e11802ac4_0_2367"/>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Construction paper</a:t>
            </a:r>
            <a:endParaRPr sz="2400" b="0" i="0" u="none" strike="noStrike" cap="none" dirty="0">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g25e11802ac4_0_236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83" name="Google Shape;583;g25e11802ac4_0_236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84" name="Google Shape;584;g25e11802ac4_0_2367"/>
          <p:cNvCxnSpPr>
            <a:stCxn id="585" idx="4"/>
            <a:endCxn id="58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86" name="Google Shape;586;g25e11802ac4_0_236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87" name="Google Shape;587;g25e11802ac4_0_236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85" name="Google Shape;585;g25e11802ac4_0_236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88" name="Google Shape;588;g25e11802ac4_0_2367"/>
          <p:cNvSpPr txBox="1"/>
          <p:nvPr/>
        </p:nvSpPr>
        <p:spPr>
          <a:xfrm>
            <a:off x="289637" y="408416"/>
            <a:ext cx="8554301"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example</a:t>
            </a:r>
            <a:r>
              <a:rPr lang="en-US" sz="3000" b="0" i="0" u="none" strike="noStrike" cap="none" dirty="0">
                <a:solidFill>
                  <a:srgbClr val="000000"/>
                </a:solidFill>
                <a:latin typeface="Calibri"/>
                <a:ea typeface="Calibri"/>
                <a:cs typeface="Calibri"/>
                <a:sym typeface="Calibri"/>
              </a:rPr>
              <a:t> of </a:t>
            </a:r>
            <a:r>
              <a:rPr lang="en-US" sz="3000" dirty="0">
                <a:latin typeface="Calibri"/>
                <a:ea typeface="Calibri"/>
                <a:cs typeface="Calibri"/>
                <a:sym typeface="Calibri"/>
              </a:rPr>
              <a:t>something that is</a:t>
            </a:r>
            <a:r>
              <a:rPr lang="en-US" sz="3000" b="1" dirty="0">
                <a:latin typeface="Calibri"/>
                <a:ea typeface="Calibri"/>
                <a:cs typeface="Calibri"/>
                <a:sym typeface="Calibri"/>
              </a:rPr>
              <a:t> translucent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89" name="Google Shape;589;g25e11802ac4_0_2367"/>
          <p:cNvSpPr txBox="1"/>
          <p:nvPr/>
        </p:nvSpPr>
        <p:spPr>
          <a:xfrm>
            <a:off x="1073532" y="4964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43464D"/>
                </a:solidFill>
                <a:latin typeface="Helvetica Neue Light"/>
                <a:ea typeface="Helvetica Neue Light"/>
                <a:cs typeface="Helvetica Neue Light"/>
                <a:sym typeface="Helvetica Neue Light"/>
              </a:rPr>
              <a:t>Blackout curtains</a:t>
            </a:r>
            <a:endParaRPr lang="en-US" sz="2400" b="0" i="0" u="none" strike="noStrike" cap="none" dirty="0">
              <a:solidFill>
                <a:srgbClr val="000000"/>
              </a:solidFill>
              <a:latin typeface="Helvetica Neue Light"/>
              <a:ea typeface="Helvetica Neue Light"/>
              <a:cs typeface="Helvetica Neue Light"/>
              <a:sym typeface="Helvetica Neue Light"/>
            </a:endParaRPr>
          </a:p>
        </p:txBody>
      </p:sp>
      <p:sp>
        <p:nvSpPr>
          <p:cNvPr id="590" name="Google Shape;590;g25e11802ac4_0_2367"/>
          <p:cNvSpPr txBox="1"/>
          <p:nvPr/>
        </p:nvSpPr>
        <p:spPr>
          <a:xfrm>
            <a:off x="1090682" y="3920945"/>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Wax paper</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591" name="Google Shape;591;g25e11802ac4_0_2367"/>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92" name="Google Shape;592;g25e11802ac4_0_2367"/>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Helvetica Neue Light"/>
                <a:ea typeface="Helvetica Neue Light"/>
                <a:cs typeface="Helvetica Neue Light"/>
                <a:sym typeface="Helvetica Neue Light"/>
              </a:rPr>
              <a:t>Car windshield</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593" name="Google Shape;593;g25e11802ac4_0_2367"/>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94" name="Google Shape;594;g25e11802ac4_0_2367"/>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95" name="Google Shape;595;g25e11802ac4_0_2367"/>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96" name="Google Shape;596;g25e11802ac4_0_2367"/>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597" name="Google Shape;597;g25e11802ac4_0_2367"/>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Construction paper</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2" name="Google Shape;619;g28640247ed3_1_67">
            <a:extLst>
              <a:ext uri="{FF2B5EF4-FFF2-40B4-BE49-F238E27FC236}">
                <a16:creationId xmlns:a16="http://schemas.microsoft.com/office/drawing/2014/main" id="{62B6965E-F94A-69F2-1C59-BF3432FEB82B}"/>
              </a:ext>
            </a:extLst>
          </p:cNvPr>
          <p:cNvSpPr/>
          <p:nvPr/>
        </p:nvSpPr>
        <p:spPr>
          <a:xfrm>
            <a:off x="280438" y="3594224"/>
            <a:ext cx="8563500" cy="11520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extLst>
      <p:ext uri="{BB962C8B-B14F-4D97-AF65-F5344CB8AC3E}">
        <p14:creationId xmlns:p14="http://schemas.microsoft.com/office/powerpoint/2010/main" val="14438318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3" name="Picture 2" descr="A window with frosted glass&#10;&#10;Description automatically generated">
            <a:extLst>
              <a:ext uri="{FF2B5EF4-FFF2-40B4-BE49-F238E27FC236}">
                <a16:creationId xmlns:a16="http://schemas.microsoft.com/office/drawing/2014/main" id="{413663C9-F9C6-E243-9A6E-D97F75AF4F0A}"/>
              </a:ext>
            </a:extLst>
          </p:cNvPr>
          <p:cNvPicPr>
            <a:picLocks noChangeAspect="1"/>
          </p:cNvPicPr>
          <p:nvPr/>
        </p:nvPicPr>
        <p:blipFill>
          <a:blip r:embed="rId3"/>
          <a:stretch>
            <a:fillRect/>
          </a:stretch>
        </p:blipFill>
        <p:spPr>
          <a:xfrm>
            <a:off x="5276711" y="1113256"/>
            <a:ext cx="3402700" cy="2425687"/>
          </a:xfrm>
          <a:prstGeom prst="rect">
            <a:avLst/>
          </a:prstGeom>
        </p:spPr>
      </p:pic>
      <p:sp>
        <p:nvSpPr>
          <p:cNvPr id="429" name="Google Shape;429;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30" name="Google Shape;430;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31" name="Google Shape;431;g25e11802ac4_0_1886"/>
          <p:cNvCxnSpPr>
            <a:stCxn id="432" idx="4"/>
            <a:endCxn id="429"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33" name="Google Shape;433;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34" name="Google Shape;434;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32" name="Google Shape;432;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35" name="Google Shape;435;g25e11802ac4_0_1886"/>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Translucent</a:t>
            </a:r>
            <a:endParaRPr sz="700" b="0" i="0" u="none" strike="noStrike" cap="none" dirty="0">
              <a:solidFill>
                <a:srgbClr val="000000"/>
              </a:solidFill>
              <a:latin typeface="Arial"/>
              <a:ea typeface="Arial"/>
              <a:cs typeface="Arial"/>
              <a:sym typeface="Arial"/>
            </a:endParaRPr>
          </a:p>
        </p:txBody>
      </p:sp>
      <p:sp>
        <p:nvSpPr>
          <p:cNvPr id="436" name="Google Shape;436;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37" name="Google Shape;437;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38" name="Google Shape;438;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39" name="Google Shape;439;g25e11802ac4_0_1886"/>
          <p:cNvSpPr txBox="1"/>
          <p:nvPr/>
        </p:nvSpPr>
        <p:spPr>
          <a:xfrm>
            <a:off x="4537637" y="5791424"/>
            <a:ext cx="4107600" cy="64629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How do things that are translucent impact my life?</a:t>
            </a:r>
            <a:endParaRPr sz="1800" b="0" i="0" u="none" strike="noStrike" cap="none" dirty="0">
              <a:solidFill>
                <a:srgbClr val="000000"/>
              </a:solidFill>
              <a:latin typeface="Arial"/>
              <a:ea typeface="Arial"/>
              <a:cs typeface="Arial"/>
              <a:sym typeface="Arial"/>
            </a:endParaRPr>
          </a:p>
        </p:txBody>
      </p:sp>
      <p:sp>
        <p:nvSpPr>
          <p:cNvPr id="440" name="Google Shape;440;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41" name="Google Shape;441;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42" name="Google Shape;442;g25e11802ac4_0_1886"/>
          <p:cNvCxnSpPr>
            <a:stCxn id="443" idx="4"/>
            <a:endCxn id="440"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44" name="Google Shape;444;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45" name="Google Shape;445;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43" name="Google Shape;443;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 name="Google Shape;530;g25e11802ac4_0_2130">
            <a:extLst>
              <a:ext uri="{FF2B5EF4-FFF2-40B4-BE49-F238E27FC236}">
                <a16:creationId xmlns:a16="http://schemas.microsoft.com/office/drawing/2014/main" id="{BF13EAD3-39A1-DC80-C837-297718EF32F6}"/>
              </a:ext>
            </a:extLst>
          </p:cNvPr>
          <p:cNvSpPr txBox="1"/>
          <p:nvPr/>
        </p:nvSpPr>
        <p:spPr>
          <a:xfrm>
            <a:off x="649939" y="1241973"/>
            <a:ext cx="2832810" cy="19389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When some light can pass through an object, but you </a:t>
            </a:r>
            <a:br>
              <a:rPr lang="en-US" sz="2400" dirty="0">
                <a:solidFill>
                  <a:schemeClr val="dk1"/>
                </a:solidFill>
                <a:highlight>
                  <a:srgbClr val="FFFFFF"/>
                </a:highlight>
                <a:latin typeface="Helvetica Neue Light"/>
                <a:ea typeface="Helvetica Neue Light"/>
                <a:cs typeface="Helvetica Neue Light"/>
                <a:sym typeface="Helvetica Neue Light"/>
              </a:rPr>
            </a:br>
            <a:r>
              <a:rPr lang="en-US" sz="2400" dirty="0">
                <a:solidFill>
                  <a:schemeClr val="dk1"/>
                </a:solidFill>
                <a:highlight>
                  <a:srgbClr val="FFFFFF"/>
                </a:highlight>
                <a:latin typeface="Helvetica Neue Light"/>
                <a:ea typeface="Helvetica Neue Light"/>
                <a:cs typeface="Helvetica Neue Light"/>
                <a:sym typeface="Helvetica Neue Light"/>
              </a:rPr>
              <a:t>can’t see clearly through it</a:t>
            </a:r>
            <a:endParaRPr sz="2400" i="0" u="none" strike="noStrike" cap="none" dirty="0">
              <a:solidFill>
                <a:srgbClr val="000000"/>
              </a:solidFill>
              <a:latin typeface="Helvetica Neue Light"/>
              <a:ea typeface="Helvetica Neue Light"/>
              <a:cs typeface="Helvetica Neue Light"/>
              <a:sym typeface="Helvetica Neue Light"/>
            </a:endParaRPr>
          </a:p>
        </p:txBody>
      </p:sp>
      <p:sp>
        <p:nvSpPr>
          <p:cNvPr id="4" name="Google Shape;590;g25e11802ac4_0_2367">
            <a:extLst>
              <a:ext uri="{FF2B5EF4-FFF2-40B4-BE49-F238E27FC236}">
                <a16:creationId xmlns:a16="http://schemas.microsoft.com/office/drawing/2014/main" id="{BCDDFC4D-6C7C-9E6B-698D-04AE7F40CE62}"/>
              </a:ext>
            </a:extLst>
          </p:cNvPr>
          <p:cNvSpPr txBox="1"/>
          <p:nvPr/>
        </p:nvSpPr>
        <p:spPr>
          <a:xfrm>
            <a:off x="1039963" y="4834217"/>
            <a:ext cx="17658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Wax paper</a:t>
            </a:r>
            <a:endParaRPr sz="2400" b="0" i="0" u="none" strike="noStrike" cap="none"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4150814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51" name="Google Shape;651;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52" name="Google Shape;652;g25e11802ac4_0_2536"/>
          <p:cNvCxnSpPr>
            <a:stCxn id="653" idx="4"/>
            <a:endCxn id="650"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54" name="Google Shape;654;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55" name="Google Shape;655;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53" name="Google Shape;653;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56" name="Google Shape;656;g25e11802ac4_0_2536"/>
          <p:cNvSpPr txBox="1"/>
          <p:nvPr/>
        </p:nvSpPr>
        <p:spPr>
          <a:xfrm>
            <a:off x="483887" y="200665"/>
            <a:ext cx="8462100" cy="1446509"/>
          </a:xfrm>
          <a:prstGeom prst="rect">
            <a:avLst/>
          </a:prstGeom>
          <a:noFill/>
          <a:ln>
            <a:noFill/>
          </a:ln>
        </p:spPr>
        <p:txBody>
          <a:bodyPr spcFirstLastPara="1" wrap="square" lIns="91425" tIns="45700" rIns="91425" bIns="45700" anchor="t" anchorCtr="0">
            <a:spAutoFit/>
          </a:bodyPr>
          <a:lstStyle/>
          <a:p>
            <a:pPr algn="ctr">
              <a:buSzPts val="3000"/>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2900" b="0" i="0" u="none" strike="noStrike" cap="none" dirty="0">
                <a:solidFill>
                  <a:srgbClr val="000000"/>
                </a:solidFill>
                <a:latin typeface="Calibri"/>
                <a:ea typeface="Calibri"/>
                <a:cs typeface="Calibri"/>
                <a:sym typeface="Calibri"/>
              </a:rPr>
              <a:t>Choose the correct response for </a:t>
            </a:r>
            <a:r>
              <a:rPr lang="en-US" sz="2900" b="0" i="1" u="none" strike="noStrike" cap="none" dirty="0">
                <a:solidFill>
                  <a:srgbClr val="000000"/>
                </a:solidFill>
                <a:latin typeface="Calibri"/>
                <a:ea typeface="Calibri"/>
                <a:cs typeface="Calibri"/>
                <a:sym typeface="Calibri"/>
              </a:rPr>
              <a:t>“How do things that are translucent impact my life?” </a:t>
            </a:r>
            <a:r>
              <a:rPr lang="en-US" sz="2900" b="0" i="0" u="none" strike="noStrike" cap="none" dirty="0">
                <a:solidFill>
                  <a:srgbClr val="000000"/>
                </a:solidFill>
                <a:latin typeface="Calibri"/>
                <a:ea typeface="Calibri"/>
                <a:cs typeface="Calibri"/>
                <a:sym typeface="Calibri"/>
              </a:rPr>
              <a:t>from the choices below.</a:t>
            </a:r>
            <a:endParaRPr sz="1400" b="0" i="0" u="none" strike="noStrike" cap="none" dirty="0">
              <a:solidFill>
                <a:srgbClr val="000000"/>
              </a:solidFill>
              <a:latin typeface="Arial"/>
              <a:ea typeface="Arial"/>
              <a:cs typeface="Arial"/>
              <a:sym typeface="Arial"/>
            </a:endParaRPr>
          </a:p>
        </p:txBody>
      </p:sp>
      <p:sp>
        <p:nvSpPr>
          <p:cNvPr id="657" name="Google Shape;657;g25e11802ac4_0_2536"/>
          <p:cNvSpPr txBox="1"/>
          <p:nvPr/>
        </p:nvSpPr>
        <p:spPr>
          <a:xfrm>
            <a:off x="911430" y="4348803"/>
            <a:ext cx="8070600"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Translucent things like frosted glass provide privacy in bathrooms or other spaces, allowing me to see and enjoy the light from outside, but preventing people outside to see clearly inside. </a:t>
            </a:r>
            <a:endParaRPr sz="2200" b="0" i="0" u="none" strike="noStrike" cap="none" dirty="0">
              <a:solidFill>
                <a:srgbClr val="434343"/>
              </a:solidFill>
              <a:latin typeface="Arial"/>
              <a:ea typeface="Arial"/>
              <a:cs typeface="Arial"/>
              <a:sym typeface="Arial"/>
            </a:endParaRPr>
          </a:p>
        </p:txBody>
      </p:sp>
      <p:sp>
        <p:nvSpPr>
          <p:cNvPr id="658" name="Google Shape;658;g25e11802ac4_0_2536"/>
          <p:cNvSpPr txBox="1"/>
          <p:nvPr/>
        </p:nvSpPr>
        <p:spPr>
          <a:xfrm>
            <a:off x="872808" y="1732294"/>
            <a:ext cx="7874100" cy="120952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Translucent things block all sunlight from entering buildings. This helps to keep the buildings and people inside them, like me, cool in the summer.</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660" name="Google Shape;660;g25e11802ac4_0_2536"/>
          <p:cNvSpPr txBox="1"/>
          <p:nvPr/>
        </p:nvSpPr>
        <p:spPr>
          <a:xfrm>
            <a:off x="911430" y="3018591"/>
            <a:ext cx="7874100" cy="120952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I see my reflection in the mirror every morning. The mirror is always translucent, letting me clearly see how I look and helping me get ready for the day.</a:t>
            </a:r>
            <a:endParaRPr lang="en-US" sz="2200" b="0" i="0" u="none" strike="noStrike" cap="none" dirty="0">
              <a:solidFill>
                <a:srgbClr val="000000"/>
              </a:solidFill>
              <a:latin typeface="Helvetica Neue Light"/>
              <a:ea typeface="Helvetica Neue Light"/>
              <a:cs typeface="Helvetica Neue Light"/>
              <a:sym typeface="Helvetica Neue Light"/>
            </a:endParaRPr>
          </a:p>
        </p:txBody>
      </p:sp>
      <p:sp>
        <p:nvSpPr>
          <p:cNvPr id="661" name="Google Shape;661;g25e11802ac4_0_2536"/>
          <p:cNvSpPr txBox="1"/>
          <p:nvPr/>
        </p:nvSpPr>
        <p:spPr>
          <a:xfrm>
            <a:off x="380509" y="1825423"/>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A</a:t>
            </a:r>
            <a:endParaRPr sz="1400" b="0" i="0" u="none" strike="noStrike" cap="none" dirty="0">
              <a:solidFill>
                <a:srgbClr val="000000"/>
              </a:solidFill>
              <a:latin typeface="Arial"/>
              <a:ea typeface="Arial"/>
              <a:cs typeface="Arial"/>
              <a:sym typeface="Arial"/>
            </a:endParaRPr>
          </a:p>
        </p:txBody>
      </p:sp>
      <p:sp>
        <p:nvSpPr>
          <p:cNvPr id="662" name="Google Shape;662;g25e11802ac4_0_2536"/>
          <p:cNvSpPr txBox="1"/>
          <p:nvPr/>
        </p:nvSpPr>
        <p:spPr>
          <a:xfrm>
            <a:off x="380508" y="315142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B</a:t>
            </a:r>
            <a:endParaRPr sz="1400" b="0" i="0" u="none" strike="noStrike" cap="none" dirty="0">
              <a:solidFill>
                <a:srgbClr val="000000"/>
              </a:solidFill>
              <a:latin typeface="Arial"/>
              <a:ea typeface="Arial"/>
              <a:cs typeface="Arial"/>
              <a:sym typeface="Arial"/>
            </a:endParaRPr>
          </a:p>
        </p:txBody>
      </p:sp>
      <p:sp>
        <p:nvSpPr>
          <p:cNvPr id="663" name="Google Shape;663;g25e11802ac4_0_2536"/>
          <p:cNvSpPr txBox="1"/>
          <p:nvPr/>
        </p:nvSpPr>
        <p:spPr>
          <a:xfrm>
            <a:off x="393332" y="4401180"/>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64" name="Google Shape;664;g25e11802ac4_0_2536"/>
          <p:cNvSpPr txBox="1"/>
          <p:nvPr/>
        </p:nvSpPr>
        <p:spPr>
          <a:xfrm>
            <a:off x="393330" y="5730921"/>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65" name="Google Shape;665;g25e11802ac4_0_2536"/>
          <p:cNvSpPr txBox="1"/>
          <p:nvPr/>
        </p:nvSpPr>
        <p:spPr>
          <a:xfrm>
            <a:off x="872808" y="5684795"/>
            <a:ext cx="78741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Translucent things are used to help pull the moon toward earth and that affects the weather. </a:t>
            </a:r>
            <a:endParaRPr lang="en-US" sz="2200" b="0" i="0" u="none" strike="noStrike" cap="none" dirty="0">
              <a:solidFill>
                <a:srgbClr val="434343"/>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51" name="Google Shape;651;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52" name="Google Shape;652;g25e11802ac4_0_2536"/>
          <p:cNvCxnSpPr>
            <a:stCxn id="653" idx="4"/>
            <a:endCxn id="650"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54" name="Google Shape;654;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55" name="Google Shape;655;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53" name="Google Shape;653;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56" name="Google Shape;656;g25e11802ac4_0_2536"/>
          <p:cNvSpPr txBox="1"/>
          <p:nvPr/>
        </p:nvSpPr>
        <p:spPr>
          <a:xfrm>
            <a:off x="483887" y="200665"/>
            <a:ext cx="8462100" cy="1446509"/>
          </a:xfrm>
          <a:prstGeom prst="rect">
            <a:avLst/>
          </a:prstGeom>
          <a:noFill/>
          <a:ln>
            <a:noFill/>
          </a:ln>
        </p:spPr>
        <p:txBody>
          <a:bodyPr spcFirstLastPara="1" wrap="square" lIns="91425" tIns="45700" rIns="91425" bIns="45700" anchor="t" anchorCtr="0">
            <a:spAutoFit/>
          </a:bodyPr>
          <a:lstStyle/>
          <a:p>
            <a:pPr algn="ctr">
              <a:buSzPts val="3000"/>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2900" b="0" i="0" u="none" strike="noStrike" cap="none" dirty="0">
                <a:solidFill>
                  <a:srgbClr val="000000"/>
                </a:solidFill>
                <a:latin typeface="Calibri"/>
                <a:ea typeface="Calibri"/>
                <a:cs typeface="Calibri"/>
                <a:sym typeface="Calibri"/>
              </a:rPr>
              <a:t>Choose the correct response for </a:t>
            </a:r>
            <a:r>
              <a:rPr lang="en-US" sz="2900" b="0" i="1" u="none" strike="noStrike" cap="none" dirty="0">
                <a:solidFill>
                  <a:srgbClr val="000000"/>
                </a:solidFill>
                <a:latin typeface="Calibri"/>
                <a:ea typeface="Calibri"/>
                <a:cs typeface="Calibri"/>
                <a:sym typeface="Calibri"/>
              </a:rPr>
              <a:t>“How do things that are translucent impact my life?” </a:t>
            </a:r>
            <a:r>
              <a:rPr lang="en-US" sz="2900" b="0" i="0" u="none" strike="noStrike" cap="none" dirty="0">
                <a:solidFill>
                  <a:srgbClr val="000000"/>
                </a:solidFill>
                <a:latin typeface="Calibri"/>
                <a:ea typeface="Calibri"/>
                <a:cs typeface="Calibri"/>
                <a:sym typeface="Calibri"/>
              </a:rPr>
              <a:t>from the choices below.</a:t>
            </a:r>
            <a:endParaRPr sz="1400" b="0" i="0" u="none" strike="noStrike" cap="none" dirty="0">
              <a:solidFill>
                <a:srgbClr val="000000"/>
              </a:solidFill>
              <a:latin typeface="Arial"/>
              <a:ea typeface="Arial"/>
              <a:cs typeface="Arial"/>
              <a:sym typeface="Arial"/>
            </a:endParaRPr>
          </a:p>
        </p:txBody>
      </p:sp>
      <p:sp>
        <p:nvSpPr>
          <p:cNvPr id="657" name="Google Shape;657;g25e11802ac4_0_2536"/>
          <p:cNvSpPr txBox="1"/>
          <p:nvPr/>
        </p:nvSpPr>
        <p:spPr>
          <a:xfrm>
            <a:off x="911430" y="4348803"/>
            <a:ext cx="8070600"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Translucent things like frosted glass provide privacy in bathrooms or other spaces, allowing me to see and enjoy the light from outside, but preventing people outside to see clearly inside. </a:t>
            </a:r>
            <a:endParaRPr sz="2200" b="0" i="0" u="none" strike="noStrike" cap="none" dirty="0">
              <a:solidFill>
                <a:srgbClr val="434343"/>
              </a:solidFill>
              <a:latin typeface="Arial"/>
              <a:ea typeface="Arial"/>
              <a:cs typeface="Arial"/>
              <a:sym typeface="Arial"/>
            </a:endParaRPr>
          </a:p>
        </p:txBody>
      </p:sp>
      <p:sp>
        <p:nvSpPr>
          <p:cNvPr id="658" name="Google Shape;658;g25e11802ac4_0_2536"/>
          <p:cNvSpPr txBox="1"/>
          <p:nvPr/>
        </p:nvSpPr>
        <p:spPr>
          <a:xfrm>
            <a:off x="872808" y="1732294"/>
            <a:ext cx="7874100" cy="120952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Translucent things block all sunlight from entering buildings. This helps to keep the buildings and people inside them, like me, cool in the summer.</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660" name="Google Shape;660;g25e11802ac4_0_2536"/>
          <p:cNvSpPr txBox="1"/>
          <p:nvPr/>
        </p:nvSpPr>
        <p:spPr>
          <a:xfrm>
            <a:off x="911430" y="3018591"/>
            <a:ext cx="7874100" cy="120952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I see my reflection in the mirror every morning. The mirror is always translucent, letting me clearly see how I look and helping me get ready for the day.</a:t>
            </a:r>
            <a:endParaRPr lang="en-US" sz="2200" b="0" i="0" u="none" strike="noStrike" cap="none" dirty="0">
              <a:solidFill>
                <a:srgbClr val="000000"/>
              </a:solidFill>
              <a:latin typeface="Helvetica Neue Light"/>
              <a:ea typeface="Helvetica Neue Light"/>
              <a:cs typeface="Helvetica Neue Light"/>
              <a:sym typeface="Helvetica Neue Light"/>
            </a:endParaRPr>
          </a:p>
        </p:txBody>
      </p:sp>
      <p:sp>
        <p:nvSpPr>
          <p:cNvPr id="661" name="Google Shape;661;g25e11802ac4_0_2536"/>
          <p:cNvSpPr txBox="1"/>
          <p:nvPr/>
        </p:nvSpPr>
        <p:spPr>
          <a:xfrm>
            <a:off x="380509" y="1825423"/>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A</a:t>
            </a:r>
            <a:endParaRPr sz="1400" b="0" i="0" u="none" strike="noStrike" cap="none" dirty="0">
              <a:solidFill>
                <a:srgbClr val="000000"/>
              </a:solidFill>
              <a:latin typeface="Arial"/>
              <a:ea typeface="Arial"/>
              <a:cs typeface="Arial"/>
              <a:sym typeface="Arial"/>
            </a:endParaRPr>
          </a:p>
        </p:txBody>
      </p:sp>
      <p:sp>
        <p:nvSpPr>
          <p:cNvPr id="662" name="Google Shape;662;g25e11802ac4_0_2536"/>
          <p:cNvSpPr txBox="1"/>
          <p:nvPr/>
        </p:nvSpPr>
        <p:spPr>
          <a:xfrm>
            <a:off x="380508" y="315142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B</a:t>
            </a:r>
            <a:endParaRPr sz="1400" b="0" i="0" u="none" strike="noStrike" cap="none" dirty="0">
              <a:solidFill>
                <a:srgbClr val="000000"/>
              </a:solidFill>
              <a:latin typeface="Arial"/>
              <a:ea typeface="Arial"/>
              <a:cs typeface="Arial"/>
              <a:sym typeface="Arial"/>
            </a:endParaRPr>
          </a:p>
        </p:txBody>
      </p:sp>
      <p:sp>
        <p:nvSpPr>
          <p:cNvPr id="663" name="Google Shape;663;g25e11802ac4_0_2536"/>
          <p:cNvSpPr txBox="1"/>
          <p:nvPr/>
        </p:nvSpPr>
        <p:spPr>
          <a:xfrm>
            <a:off x="393332" y="4401180"/>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64" name="Google Shape;664;g25e11802ac4_0_2536"/>
          <p:cNvSpPr txBox="1"/>
          <p:nvPr/>
        </p:nvSpPr>
        <p:spPr>
          <a:xfrm>
            <a:off x="393330" y="5730921"/>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65" name="Google Shape;665;g25e11802ac4_0_2536"/>
          <p:cNvSpPr txBox="1"/>
          <p:nvPr/>
        </p:nvSpPr>
        <p:spPr>
          <a:xfrm>
            <a:off x="872808" y="5684795"/>
            <a:ext cx="78741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Translucent things are used to help pull the moon toward earth and that affects the weather. </a:t>
            </a:r>
            <a:endParaRPr lang="en-US" sz="2200" b="0" i="0" u="none" strike="noStrike" cap="none" dirty="0">
              <a:solidFill>
                <a:srgbClr val="434343"/>
              </a:solidFill>
              <a:latin typeface="Arial"/>
              <a:ea typeface="Arial"/>
              <a:cs typeface="Arial"/>
              <a:sym typeface="Arial"/>
            </a:endParaRPr>
          </a:p>
        </p:txBody>
      </p:sp>
      <p:sp>
        <p:nvSpPr>
          <p:cNvPr id="2" name="Google Shape;687;g28640247ed3_1_485">
            <a:extLst>
              <a:ext uri="{FF2B5EF4-FFF2-40B4-BE49-F238E27FC236}">
                <a16:creationId xmlns:a16="http://schemas.microsoft.com/office/drawing/2014/main" id="{ACD156AB-01D0-98AA-6DC2-CC40EDCBFBF9}"/>
              </a:ext>
            </a:extLst>
          </p:cNvPr>
          <p:cNvSpPr/>
          <p:nvPr/>
        </p:nvSpPr>
        <p:spPr>
          <a:xfrm>
            <a:off x="325969" y="4241112"/>
            <a:ext cx="8696100" cy="1311923"/>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extLst>
      <p:ext uri="{BB962C8B-B14F-4D97-AF65-F5344CB8AC3E}">
        <p14:creationId xmlns:p14="http://schemas.microsoft.com/office/powerpoint/2010/main" val="4260025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85"/>
          <p:cNvSpPr txBox="1"/>
          <p:nvPr/>
        </p:nvSpPr>
        <p:spPr>
          <a:xfrm>
            <a:off x="529044" y="424771"/>
            <a:ext cx="8085911" cy="173554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C0C0C"/>
              </a:buClr>
              <a:buSzPts val="3000"/>
              <a:buFont typeface="Arial"/>
              <a:buNone/>
            </a:pPr>
            <a:r>
              <a:rPr lang="en-US" sz="3200" b="1" u="sng" dirty="0">
                <a:solidFill>
                  <a:srgbClr val="0C0C0C"/>
                </a:solidFill>
                <a:latin typeface="Calibri" panose="020F0502020204030204" pitchFamily="34" charset="0"/>
                <a:ea typeface="Calibri"/>
                <a:cs typeface="Calibri" panose="020F0502020204030204" pitchFamily="34" charset="0"/>
                <a:sym typeface="Calibri"/>
              </a:rPr>
              <a:t>Waves</a:t>
            </a:r>
            <a:r>
              <a:rPr lang="en-US" sz="3200" b="1" dirty="0">
                <a:solidFill>
                  <a:srgbClr val="0C0C0C"/>
                </a:solidFill>
                <a:latin typeface="Calibri" panose="020F0502020204030204" pitchFamily="34" charset="0"/>
                <a:ea typeface="Calibri"/>
                <a:cs typeface="Calibri" panose="020F0502020204030204" pitchFamily="34" charset="0"/>
                <a:sym typeface="Calibri"/>
              </a:rPr>
              <a:t>: </a:t>
            </a:r>
            <a:r>
              <a:rPr lang="en-US" sz="3200" dirty="0">
                <a:solidFill>
                  <a:srgbClr val="0C0C0C"/>
                </a:solidFill>
                <a:latin typeface="Calibri" panose="020F0502020204030204" pitchFamily="34" charset="0"/>
                <a:ea typeface="Calibri"/>
                <a:cs typeface="Calibri" panose="020F0502020204030204" pitchFamily="34" charset="0"/>
                <a:sym typeface="Calibri"/>
              </a:rPr>
              <a:t>a pattern of motions that</a:t>
            </a:r>
            <a:r>
              <a:rPr lang="en-US" sz="3200" b="1" dirty="0">
                <a:solidFill>
                  <a:srgbClr val="0C0C0C"/>
                </a:solidFill>
                <a:latin typeface="Calibri" panose="020F0502020204030204" pitchFamily="34" charset="0"/>
                <a:ea typeface="Calibri"/>
                <a:cs typeface="Calibri" panose="020F0502020204030204" pitchFamily="34" charset="0"/>
                <a:sym typeface="Calibri"/>
              </a:rPr>
              <a:t> </a:t>
            </a:r>
            <a:r>
              <a:rPr lang="en-US" sz="3200" b="0" i="0" dirty="0">
                <a:solidFill>
                  <a:srgbClr val="374151"/>
                </a:solidFill>
                <a:effectLst/>
                <a:latin typeface="Calibri" panose="020F0502020204030204" pitchFamily="34" charset="0"/>
                <a:cs typeface="Calibri" panose="020F0502020204030204" pitchFamily="34" charset="0"/>
              </a:rPr>
              <a:t>move through stuff, carrying energy from one place to another, but without carrying any matter.</a:t>
            </a:r>
            <a:endParaRPr sz="3200" b="1"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818" name="Google Shape;818;p85"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9" name="Google Shape;819;p85" descr="he Physics of Sound"/>
          <p:cNvPicPr preferRelativeResize="0"/>
          <p:nvPr/>
        </p:nvPicPr>
        <p:blipFill rotWithShape="1">
          <a:blip r:embed="rId4">
            <a:alphaModFix/>
          </a:blip>
          <a:srcRect/>
          <a:stretch/>
        </p:blipFill>
        <p:spPr>
          <a:xfrm>
            <a:off x="1210865" y="1951717"/>
            <a:ext cx="6722268" cy="4481512"/>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3" name="Picture 2" descr="A window with frosted glass&#10;&#10;Description automatically generated">
            <a:extLst>
              <a:ext uri="{FF2B5EF4-FFF2-40B4-BE49-F238E27FC236}">
                <a16:creationId xmlns:a16="http://schemas.microsoft.com/office/drawing/2014/main" id="{413663C9-F9C6-E243-9A6E-D97F75AF4F0A}"/>
              </a:ext>
            </a:extLst>
          </p:cNvPr>
          <p:cNvPicPr>
            <a:picLocks noChangeAspect="1"/>
          </p:cNvPicPr>
          <p:nvPr/>
        </p:nvPicPr>
        <p:blipFill>
          <a:blip r:embed="rId3"/>
          <a:stretch>
            <a:fillRect/>
          </a:stretch>
        </p:blipFill>
        <p:spPr>
          <a:xfrm>
            <a:off x="5276711" y="1113256"/>
            <a:ext cx="3402700" cy="2425687"/>
          </a:xfrm>
          <a:prstGeom prst="rect">
            <a:avLst/>
          </a:prstGeom>
        </p:spPr>
      </p:pic>
      <p:sp>
        <p:nvSpPr>
          <p:cNvPr id="429" name="Google Shape;429;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30" name="Google Shape;430;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31" name="Google Shape;431;g25e11802ac4_0_1886"/>
          <p:cNvCxnSpPr>
            <a:stCxn id="432" idx="4"/>
            <a:endCxn id="429"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33" name="Google Shape;433;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34" name="Google Shape;434;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32" name="Google Shape;432;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35" name="Google Shape;435;g25e11802ac4_0_1886"/>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Translucent</a:t>
            </a:r>
            <a:endParaRPr sz="700" b="0" i="0" u="none" strike="noStrike" cap="none" dirty="0">
              <a:solidFill>
                <a:srgbClr val="000000"/>
              </a:solidFill>
              <a:latin typeface="Arial"/>
              <a:ea typeface="Arial"/>
              <a:cs typeface="Arial"/>
              <a:sym typeface="Arial"/>
            </a:endParaRPr>
          </a:p>
        </p:txBody>
      </p:sp>
      <p:sp>
        <p:nvSpPr>
          <p:cNvPr id="436" name="Google Shape;436;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37" name="Google Shape;437;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38" name="Google Shape;438;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39" name="Google Shape;439;g25e11802ac4_0_1886"/>
          <p:cNvSpPr txBox="1"/>
          <p:nvPr/>
        </p:nvSpPr>
        <p:spPr>
          <a:xfrm>
            <a:off x="4537637" y="5853416"/>
            <a:ext cx="4107600" cy="64629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How do things that are translucent impact my life?</a:t>
            </a:r>
            <a:endParaRPr sz="1800" b="0" i="0" u="none" strike="noStrike" cap="none" dirty="0">
              <a:solidFill>
                <a:srgbClr val="000000"/>
              </a:solidFill>
              <a:latin typeface="Arial"/>
              <a:ea typeface="Arial"/>
              <a:cs typeface="Arial"/>
              <a:sym typeface="Arial"/>
            </a:endParaRPr>
          </a:p>
        </p:txBody>
      </p:sp>
      <p:sp>
        <p:nvSpPr>
          <p:cNvPr id="440" name="Google Shape;440;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41" name="Google Shape;441;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42" name="Google Shape;442;g25e11802ac4_0_1886"/>
          <p:cNvCxnSpPr>
            <a:stCxn id="443" idx="4"/>
            <a:endCxn id="440"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44" name="Google Shape;444;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45" name="Google Shape;445;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43" name="Google Shape;443;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 name="Google Shape;530;g25e11802ac4_0_2130">
            <a:extLst>
              <a:ext uri="{FF2B5EF4-FFF2-40B4-BE49-F238E27FC236}">
                <a16:creationId xmlns:a16="http://schemas.microsoft.com/office/drawing/2014/main" id="{BF13EAD3-39A1-DC80-C837-297718EF32F6}"/>
              </a:ext>
            </a:extLst>
          </p:cNvPr>
          <p:cNvSpPr txBox="1"/>
          <p:nvPr/>
        </p:nvSpPr>
        <p:spPr>
          <a:xfrm>
            <a:off x="649939" y="1241973"/>
            <a:ext cx="2832810" cy="19389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When some light can pass through an object, but you </a:t>
            </a:r>
            <a:br>
              <a:rPr lang="en-US" sz="2400" dirty="0">
                <a:solidFill>
                  <a:schemeClr val="dk1"/>
                </a:solidFill>
                <a:highlight>
                  <a:srgbClr val="FFFFFF"/>
                </a:highlight>
                <a:latin typeface="Helvetica Neue Light"/>
                <a:ea typeface="Helvetica Neue Light"/>
                <a:cs typeface="Helvetica Neue Light"/>
                <a:sym typeface="Helvetica Neue Light"/>
              </a:rPr>
            </a:br>
            <a:r>
              <a:rPr lang="en-US" sz="2400" dirty="0">
                <a:solidFill>
                  <a:schemeClr val="dk1"/>
                </a:solidFill>
                <a:highlight>
                  <a:srgbClr val="FFFFFF"/>
                </a:highlight>
                <a:latin typeface="Helvetica Neue Light"/>
                <a:ea typeface="Helvetica Neue Light"/>
                <a:cs typeface="Helvetica Neue Light"/>
                <a:sym typeface="Helvetica Neue Light"/>
              </a:rPr>
              <a:t>can’t see clearly through it</a:t>
            </a:r>
            <a:endParaRPr sz="2400" i="0" u="none" strike="noStrike" cap="none" dirty="0">
              <a:solidFill>
                <a:srgbClr val="000000"/>
              </a:solidFill>
              <a:latin typeface="Helvetica Neue Light"/>
              <a:ea typeface="Helvetica Neue Light"/>
              <a:cs typeface="Helvetica Neue Light"/>
              <a:sym typeface="Helvetica Neue Light"/>
            </a:endParaRPr>
          </a:p>
        </p:txBody>
      </p:sp>
      <p:sp>
        <p:nvSpPr>
          <p:cNvPr id="4" name="Google Shape;590;g25e11802ac4_0_2367">
            <a:extLst>
              <a:ext uri="{FF2B5EF4-FFF2-40B4-BE49-F238E27FC236}">
                <a16:creationId xmlns:a16="http://schemas.microsoft.com/office/drawing/2014/main" id="{BCDDFC4D-6C7C-9E6B-698D-04AE7F40CE62}"/>
              </a:ext>
            </a:extLst>
          </p:cNvPr>
          <p:cNvSpPr txBox="1"/>
          <p:nvPr/>
        </p:nvSpPr>
        <p:spPr>
          <a:xfrm>
            <a:off x="1039963" y="4834217"/>
            <a:ext cx="17658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Wax paper</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5" name="Google Shape;657;g25e11802ac4_0_2536">
            <a:extLst>
              <a:ext uri="{FF2B5EF4-FFF2-40B4-BE49-F238E27FC236}">
                <a16:creationId xmlns:a16="http://schemas.microsoft.com/office/drawing/2014/main" id="{C84DB22A-6B9E-8FB0-C108-ECD5ED7B538B}"/>
              </a:ext>
            </a:extLst>
          </p:cNvPr>
          <p:cNvSpPr txBox="1"/>
          <p:nvPr/>
        </p:nvSpPr>
        <p:spPr>
          <a:xfrm>
            <a:off x="5969237" y="3818574"/>
            <a:ext cx="2713384" cy="2062063"/>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200"/>
              <a:buFont typeface="Arial"/>
              <a:buNone/>
            </a:pPr>
            <a:r>
              <a:rPr lang="en-US" sz="1600" dirty="0">
                <a:solidFill>
                  <a:srgbClr val="434343"/>
                </a:solidFill>
                <a:latin typeface="Helvetica Neue Light"/>
                <a:ea typeface="Helvetica Neue Light"/>
                <a:cs typeface="Helvetica Neue Light"/>
                <a:sym typeface="Helvetica Neue Light"/>
              </a:rPr>
              <a:t>Translucent things like frosted glass provide privacy in bathrooms or other spaces, allowing me to see and enjoy the light from outside, but preventing people outside to see clearly inside. </a:t>
            </a:r>
            <a:endParaRPr sz="1600" b="0" i="0" u="none" strike="noStrike" cap="none" dirty="0">
              <a:solidFill>
                <a:srgbClr val="434343"/>
              </a:solidFill>
              <a:latin typeface="Arial"/>
              <a:ea typeface="Arial"/>
              <a:cs typeface="Arial"/>
              <a:sym typeface="Arial"/>
            </a:endParaRPr>
          </a:p>
        </p:txBody>
      </p:sp>
    </p:spTree>
    <p:extLst>
      <p:ext uri="{BB962C8B-B14F-4D97-AF65-F5344CB8AC3E}">
        <p14:creationId xmlns:p14="http://schemas.microsoft.com/office/powerpoint/2010/main" val="31793448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Google Shape;1035;p114"/>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1036" name="Google Shape;1036;p114"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92"/>
          <p:cNvSpPr txBox="1">
            <a:spLocks noGrp="1"/>
          </p:cNvSpPr>
          <p:nvPr>
            <p:ph type="ctrTitle"/>
          </p:nvPr>
        </p:nvSpPr>
        <p:spPr>
          <a:xfrm>
            <a:off x="-99823" y="780266"/>
            <a:ext cx="9121971" cy="1470025"/>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3400"/>
              <a:buFont typeface="Calibri"/>
              <a:buNone/>
            </a:pPr>
            <a:r>
              <a:rPr lang="en-US" sz="4000" b="1" u="sng" dirty="0"/>
              <a:t>Translucent</a:t>
            </a:r>
            <a:r>
              <a:rPr lang="en-US" sz="4000" b="1" dirty="0"/>
              <a:t>: </a:t>
            </a:r>
            <a:r>
              <a:rPr lang="en-US" sz="4000" b="0" i="0" dirty="0">
                <a:solidFill>
                  <a:srgbClr val="374151"/>
                </a:solidFill>
                <a:effectLst/>
                <a:latin typeface="Calibri" panose="020F0502020204030204" pitchFamily="34" charset="0"/>
                <a:cs typeface="Calibri" panose="020F0502020204030204" pitchFamily="34" charset="0"/>
              </a:rPr>
              <a:t>when some light can </a:t>
            </a:r>
            <a:br>
              <a:rPr lang="en-US" sz="4000" b="0" i="0" dirty="0">
                <a:solidFill>
                  <a:srgbClr val="374151"/>
                </a:solidFill>
                <a:effectLst/>
                <a:latin typeface="Calibri" panose="020F0502020204030204" pitchFamily="34" charset="0"/>
                <a:cs typeface="Calibri" panose="020F0502020204030204" pitchFamily="34" charset="0"/>
              </a:rPr>
            </a:br>
            <a:r>
              <a:rPr lang="en-US" sz="4000" b="0" i="0" dirty="0">
                <a:solidFill>
                  <a:srgbClr val="374151"/>
                </a:solidFill>
                <a:effectLst/>
                <a:latin typeface="Calibri" panose="020F0502020204030204" pitchFamily="34" charset="0"/>
                <a:cs typeface="Calibri" panose="020F0502020204030204" pitchFamily="34" charset="0"/>
              </a:rPr>
              <a:t>pass through an object, but you </a:t>
            </a:r>
            <a:br>
              <a:rPr lang="en-US" sz="4000" b="0" i="0" dirty="0">
                <a:solidFill>
                  <a:srgbClr val="374151"/>
                </a:solidFill>
                <a:effectLst/>
                <a:latin typeface="Calibri" panose="020F0502020204030204" pitchFamily="34" charset="0"/>
                <a:cs typeface="Calibri" panose="020F0502020204030204" pitchFamily="34" charset="0"/>
              </a:rPr>
            </a:br>
            <a:r>
              <a:rPr lang="en-US" sz="4000" b="0" i="0" dirty="0">
                <a:solidFill>
                  <a:srgbClr val="374151"/>
                </a:solidFill>
                <a:effectLst/>
                <a:latin typeface="Calibri" panose="020F0502020204030204" pitchFamily="34" charset="0"/>
                <a:cs typeface="Calibri" panose="020F0502020204030204" pitchFamily="34" charset="0"/>
              </a:rPr>
              <a:t>can’t see clearly through it</a:t>
            </a:r>
            <a:endParaRPr sz="4000" b="1" dirty="0">
              <a:latin typeface="Calibri" panose="020F0502020204030204" pitchFamily="34" charset="0"/>
              <a:cs typeface="Calibri" panose="020F0502020204030204" pitchFamily="34" charset="0"/>
            </a:endParaRPr>
          </a:p>
        </p:txBody>
      </p:sp>
      <p:pic>
        <p:nvPicPr>
          <p:cNvPr id="6" name="Picture 5" descr="A half of a red apple&#10;&#10;Description automatically generated">
            <a:extLst>
              <a:ext uri="{FF2B5EF4-FFF2-40B4-BE49-F238E27FC236}">
                <a16:creationId xmlns:a16="http://schemas.microsoft.com/office/drawing/2014/main" id="{45DEBD1F-CA21-1302-3220-BEFAD60E07E9}"/>
              </a:ext>
            </a:extLst>
          </p:cNvPr>
          <p:cNvPicPr>
            <a:picLocks noChangeAspect="1"/>
          </p:cNvPicPr>
          <p:nvPr/>
        </p:nvPicPr>
        <p:blipFill>
          <a:blip r:embed="rId3"/>
          <a:stretch>
            <a:fillRect/>
          </a:stretch>
        </p:blipFill>
        <p:spPr>
          <a:xfrm>
            <a:off x="1971963" y="2584535"/>
            <a:ext cx="5200074" cy="4273465"/>
          </a:xfrm>
          <a:prstGeom prst="rect">
            <a:avLst/>
          </a:prstGeom>
        </p:spPr>
      </p:pic>
      <p:sp>
        <p:nvSpPr>
          <p:cNvPr id="2" name="Google Shape;1056;p116" descr="Rewind">
            <a:extLst>
              <a:ext uri="{FF2B5EF4-FFF2-40B4-BE49-F238E27FC236}">
                <a16:creationId xmlns:a16="http://schemas.microsoft.com/office/drawing/2014/main" id="{5C207115-8A4F-E2A0-90B5-191D01069FBD}"/>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81111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4" name="Google Shape;804;p83"/>
          <p:cNvSpPr txBox="1"/>
          <p:nvPr/>
        </p:nvSpPr>
        <p:spPr>
          <a:xfrm>
            <a:off x="626360" y="690059"/>
            <a:ext cx="7886700" cy="1128417"/>
          </a:xfrm>
          <a:prstGeom prst="rect">
            <a:avLst/>
          </a:prstGeom>
        </p:spPr>
        <p:txBody>
          <a:bodyPr spcFirstLastPara="1" vert="horz" lIns="91440" tIns="45720" rIns="91440" bIns="45720" rtlCol="0" anchor="ctr" anchorCtr="0">
            <a:noAutofit/>
          </a:bodyPr>
          <a:lstStyle/>
          <a:p>
            <a:pPr marL="0" marR="0" lvl="0" indent="0">
              <a:lnSpc>
                <a:spcPct val="90000"/>
              </a:lnSpc>
              <a:spcBef>
                <a:spcPct val="0"/>
              </a:spcBef>
              <a:spcAft>
                <a:spcPts val="600"/>
              </a:spcAft>
            </a:pPr>
            <a:r>
              <a:rPr lang="en-US" sz="3800" b="1" kern="1200" dirty="0">
                <a:solidFill>
                  <a:schemeClr val="tx1"/>
                </a:solidFill>
                <a:latin typeface="Calibri" panose="020F0502020204030204" pitchFamily="34" charset="0"/>
                <a:ea typeface="+mj-ea"/>
                <a:cs typeface="Calibri" panose="020F0502020204030204" pitchFamily="34" charset="0"/>
                <a:sym typeface="Calibri"/>
              </a:rPr>
              <a:t>Big Question: </a:t>
            </a:r>
            <a:r>
              <a:rPr lang="en-US" sz="3800" b="0" i="0" dirty="0">
                <a:solidFill>
                  <a:srgbClr val="374151"/>
                </a:solidFill>
                <a:effectLst/>
                <a:latin typeface="Calibri" panose="020F0502020204030204" pitchFamily="34" charset="0"/>
                <a:cs typeface="Calibri" panose="020F0502020204030204" pitchFamily="34" charset="0"/>
              </a:rPr>
              <a:t>How does understanding how light works with materials shape our daily experiences?</a:t>
            </a:r>
            <a:endParaRPr lang="en-US" sz="3800" kern="1200" dirty="0">
              <a:solidFill>
                <a:schemeClr val="tx1"/>
              </a:solidFill>
              <a:latin typeface="Calibri" panose="020F0502020204030204" pitchFamily="34" charset="0"/>
              <a:ea typeface="+mj-ea"/>
              <a:cs typeface="Calibri" panose="020F0502020204030204" pitchFamily="34" charset="0"/>
              <a:sym typeface="Calibri"/>
            </a:endParaRPr>
          </a:p>
        </p:txBody>
      </p:sp>
      <p:pic>
        <p:nvPicPr>
          <p:cNvPr id="2" name="Google Shape;369;p32" descr="blurry.jpg">
            <a:extLst>
              <a:ext uri="{FF2B5EF4-FFF2-40B4-BE49-F238E27FC236}">
                <a16:creationId xmlns:a16="http://schemas.microsoft.com/office/drawing/2014/main" id="{132E23C2-312B-0AEB-8A69-73E3E0BC70AD}"/>
              </a:ext>
            </a:extLst>
          </p:cNvPr>
          <p:cNvPicPr preferRelativeResize="0"/>
          <p:nvPr/>
        </p:nvPicPr>
        <p:blipFill rotWithShape="1">
          <a:blip r:embed="rId3"/>
          <a:srcRect t="7720" b="7719"/>
          <a:stretch/>
        </p:blipFill>
        <p:spPr>
          <a:xfrm>
            <a:off x="628650" y="2407697"/>
            <a:ext cx="7884410" cy="4450303"/>
          </a:xfrm>
          <a:prstGeom prst="rect">
            <a:avLst/>
          </a:prstGeom>
          <a:noFill/>
        </p:spPr>
      </p:pic>
      <p:sp>
        <p:nvSpPr>
          <p:cNvPr id="803" name="Google Shape;803;p83" descr="Lightbulb and gear"/>
          <p:cNvSpPr/>
          <p:nvPr/>
        </p:nvSpPr>
        <p:spPr>
          <a:xfrm>
            <a:off x="0" y="83361"/>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a:extLst>
              <a:ext uri="{FF2B5EF4-FFF2-40B4-BE49-F238E27FC236}">
                <a16:creationId xmlns:a16="http://schemas.microsoft.com/office/drawing/2014/main" id="{030DC904-AEF8-1E7F-FC22-CB49286DF5ED}"/>
              </a:ext>
            </a:extLst>
          </p:cNvPr>
          <p:cNvSpPr txBox="1"/>
          <p:nvPr/>
        </p:nvSpPr>
        <p:spPr>
          <a:xfrm>
            <a:off x="4510007" y="1100380"/>
            <a:ext cx="184731" cy="307777"/>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654656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pic>
        <p:nvPicPr>
          <p:cNvPr id="1070" name="Google Shape;1070;p118"/>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pic>
        <p:nvPicPr>
          <p:cNvPr id="1075" name="Google Shape;1075;p119" descr="IEP Translation – Communication from OSEP regarding the ..."/>
          <p:cNvPicPr preferRelativeResize="0"/>
          <p:nvPr/>
        </p:nvPicPr>
        <p:blipFill rotWithShape="1">
          <a:blip r:embed="rId3">
            <a:alphaModFix/>
          </a:blip>
          <a:srcRect/>
          <a:stretch/>
        </p:blipFill>
        <p:spPr>
          <a:xfrm>
            <a:off x="2095928" y="924218"/>
            <a:ext cx="5718382" cy="904494"/>
          </a:xfrm>
          <a:prstGeom prst="rect">
            <a:avLst/>
          </a:prstGeom>
          <a:noFill/>
          <a:ln>
            <a:noFill/>
          </a:ln>
        </p:spPr>
      </p:pic>
      <p:pic>
        <p:nvPicPr>
          <p:cNvPr id="1076" name="Google Shape;1076;p119" descr="United States Department of Education - Wikipedia"/>
          <p:cNvPicPr preferRelativeResize="0"/>
          <p:nvPr/>
        </p:nvPicPr>
        <p:blipFill rotWithShape="1">
          <a:blip r:embed="rId4">
            <a:alphaModFix/>
          </a:blip>
          <a:srcRect/>
          <a:stretch/>
        </p:blipFill>
        <p:spPr>
          <a:xfrm>
            <a:off x="3737160" y="1949664"/>
            <a:ext cx="2153432" cy="2006936"/>
          </a:xfrm>
          <a:prstGeom prst="rect">
            <a:avLst/>
          </a:prstGeom>
          <a:noFill/>
          <a:ln>
            <a:noFill/>
          </a:ln>
        </p:spPr>
      </p:pic>
      <p:pic>
        <p:nvPicPr>
          <p:cNvPr id="1077" name="Google Shape;1077;p119"/>
          <p:cNvPicPr preferRelativeResize="0"/>
          <p:nvPr/>
        </p:nvPicPr>
        <p:blipFill rotWithShape="1">
          <a:blip r:embed="rId5">
            <a:alphaModFix/>
          </a:blip>
          <a:srcRect/>
          <a:stretch/>
        </p:blipFill>
        <p:spPr>
          <a:xfrm>
            <a:off x="1056729" y="4236386"/>
            <a:ext cx="7452642" cy="1289764"/>
          </a:xfrm>
          <a:prstGeom prst="rect">
            <a:avLst/>
          </a:prstGeom>
          <a:noFill/>
          <a:ln>
            <a:noFill/>
          </a:ln>
        </p:spPr>
      </p:pic>
      <p:sp>
        <p:nvSpPr>
          <p:cNvPr id="1078" name="Google Shape;1078;p119"/>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1079" name="Google Shape;1079;p119"/>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87"/>
          <p:cNvSpPr txBox="1">
            <a:spLocks noGrp="1"/>
          </p:cNvSpPr>
          <p:nvPr>
            <p:ph type="ctrTitle"/>
          </p:nvPr>
        </p:nvSpPr>
        <p:spPr>
          <a:xfrm>
            <a:off x="1134725" y="366100"/>
            <a:ext cx="7159200" cy="16146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sz="2800" b="1" u="sng"/>
              <a:t>Electromagnetic Waves:</a:t>
            </a:r>
            <a:r>
              <a:rPr lang="en-US" sz="2800"/>
              <a:t> waves that are created as a result of vibrations between an electric field and a magnetic field</a:t>
            </a:r>
            <a:endParaRPr sz="2800"/>
          </a:p>
        </p:txBody>
      </p:sp>
      <p:pic>
        <p:nvPicPr>
          <p:cNvPr id="834" name="Google Shape;834;p87"/>
          <p:cNvPicPr preferRelativeResize="0"/>
          <p:nvPr/>
        </p:nvPicPr>
        <p:blipFill rotWithShape="1">
          <a:blip r:embed="rId3">
            <a:alphaModFix/>
          </a:blip>
          <a:srcRect/>
          <a:stretch/>
        </p:blipFill>
        <p:spPr>
          <a:xfrm>
            <a:off x="1165233" y="2212398"/>
            <a:ext cx="6813529" cy="4108533"/>
          </a:xfrm>
          <a:prstGeom prst="rect">
            <a:avLst/>
          </a:prstGeom>
          <a:noFill/>
          <a:ln>
            <a:noFill/>
          </a:ln>
        </p:spPr>
      </p:pic>
      <p:sp>
        <p:nvSpPr>
          <p:cNvPr id="835" name="Google Shape;835;p87"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70"/>
          <p:cNvSpPr txBox="1">
            <a:spLocks noGrp="1"/>
          </p:cNvSpPr>
          <p:nvPr>
            <p:ph type="ctrTitle"/>
          </p:nvPr>
        </p:nvSpPr>
        <p:spPr>
          <a:xfrm>
            <a:off x="1198722" y="135869"/>
            <a:ext cx="7754359" cy="1147499"/>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400"/>
              <a:buFont typeface="Calibri"/>
              <a:buNone/>
            </a:pPr>
            <a:r>
              <a:rPr lang="en-US" sz="3400" b="1" u="sng"/>
              <a:t>Electromagnetic Spectrum</a:t>
            </a:r>
            <a:r>
              <a:rPr lang="en-US" sz="3400" b="1"/>
              <a:t>: </a:t>
            </a:r>
            <a:r>
              <a:rPr lang="en-US" sz="3400"/>
              <a:t>range of all types of electromagnetic waves</a:t>
            </a:r>
            <a:endParaRPr sz="3400" b="1"/>
          </a:p>
        </p:txBody>
      </p:sp>
      <p:pic>
        <p:nvPicPr>
          <p:cNvPr id="656" name="Google Shape;656;p70" descr="spectrum.jpg"/>
          <p:cNvPicPr preferRelativeResize="0"/>
          <p:nvPr/>
        </p:nvPicPr>
        <p:blipFill rotWithShape="1">
          <a:blip r:embed="rId3">
            <a:alphaModFix/>
          </a:blip>
          <a:srcRect t="5192" b="5191"/>
          <a:stretch/>
        </p:blipFill>
        <p:spPr>
          <a:xfrm>
            <a:off x="514044" y="1941096"/>
            <a:ext cx="8110972" cy="3816100"/>
          </a:xfrm>
          <a:prstGeom prst="rect">
            <a:avLst/>
          </a:prstGeom>
          <a:noFill/>
          <a:ln>
            <a:noFill/>
          </a:ln>
        </p:spPr>
      </p:pic>
      <p:sp>
        <p:nvSpPr>
          <p:cNvPr id="657" name="Google Shape;657;p70"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0523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92"/>
          <p:cNvSpPr txBox="1">
            <a:spLocks noGrp="1"/>
          </p:cNvSpPr>
          <p:nvPr>
            <p:ph type="ctrTitle"/>
          </p:nvPr>
        </p:nvSpPr>
        <p:spPr>
          <a:xfrm>
            <a:off x="628650" y="562271"/>
            <a:ext cx="7886700" cy="1128417"/>
          </a:xfrm>
          <a:prstGeom prst="rect">
            <a:avLst/>
          </a:prstGeom>
        </p:spPr>
        <p:txBody>
          <a:bodyPr spcFirstLastPara="1" vert="horz" lIns="91440" tIns="45720" rIns="91440" bIns="45720" rtlCol="0" anchor="ctr" anchorCtr="0">
            <a:noAutofit/>
          </a:bodyPr>
          <a:lstStyle/>
          <a:p>
            <a:pPr marL="0" lvl="0" indent="0">
              <a:lnSpc>
                <a:spcPct val="90000"/>
              </a:lnSpc>
              <a:spcBef>
                <a:spcPct val="0"/>
              </a:spcBef>
              <a:spcAft>
                <a:spcPts val="0"/>
              </a:spcAft>
              <a:buClr>
                <a:schemeClr val="dk1"/>
              </a:buClr>
              <a:buSzPts val="3400"/>
            </a:pPr>
            <a:r>
              <a:rPr lang="en-US" sz="3200" b="1" u="sng" kern="1200" dirty="0">
                <a:solidFill>
                  <a:schemeClr val="tx1"/>
                </a:solidFill>
                <a:latin typeface="Calibri" panose="020F0502020204030204" pitchFamily="34" charset="0"/>
                <a:ea typeface="+mj-ea"/>
                <a:cs typeface="Calibri" panose="020F0502020204030204" pitchFamily="34" charset="0"/>
              </a:rPr>
              <a:t>Visible Light</a:t>
            </a:r>
            <a:r>
              <a:rPr lang="en-US" sz="3200" b="1" kern="1200" dirty="0">
                <a:solidFill>
                  <a:schemeClr val="tx1"/>
                </a:solidFill>
                <a:latin typeface="Calibri" panose="020F0502020204030204" pitchFamily="34" charset="0"/>
                <a:ea typeface="+mj-ea"/>
                <a:cs typeface="Calibri" panose="020F0502020204030204" pitchFamily="34" charset="0"/>
              </a:rPr>
              <a:t>: </a:t>
            </a:r>
            <a:r>
              <a:rPr lang="en-US" sz="3200" kern="1200" dirty="0">
                <a:solidFill>
                  <a:schemeClr val="tx1"/>
                </a:solidFill>
                <a:latin typeface="Calibri" panose="020F0502020204030204" pitchFamily="34" charset="0"/>
                <a:ea typeface="+mj-ea"/>
                <a:cs typeface="Calibri" panose="020F0502020204030204" pitchFamily="34" charset="0"/>
              </a:rPr>
              <a:t>wavelengths on the electromagnetic spectrum that people can see with their eyes</a:t>
            </a:r>
            <a:endParaRPr lang="en-US" sz="3200" b="1" kern="1200" dirty="0">
              <a:solidFill>
                <a:schemeClr val="tx1"/>
              </a:solidFill>
              <a:latin typeface="Calibri" panose="020F0502020204030204" pitchFamily="34" charset="0"/>
              <a:ea typeface="+mj-ea"/>
              <a:cs typeface="Calibri" panose="020F0502020204030204" pitchFamily="34" charset="0"/>
            </a:endParaRPr>
          </a:p>
        </p:txBody>
      </p:sp>
      <p:pic>
        <p:nvPicPr>
          <p:cNvPr id="4" name="Picture 3" descr="A rainbow colored lights on a black background&#10;&#10;Description automatically generated">
            <a:extLst>
              <a:ext uri="{FF2B5EF4-FFF2-40B4-BE49-F238E27FC236}">
                <a16:creationId xmlns:a16="http://schemas.microsoft.com/office/drawing/2014/main" id="{A093CBAE-4903-66BB-135D-FECB02387C1B}"/>
              </a:ext>
            </a:extLst>
          </p:cNvPr>
          <p:cNvPicPr>
            <a:picLocks noChangeAspect="1"/>
          </p:cNvPicPr>
          <p:nvPr/>
        </p:nvPicPr>
        <p:blipFill rotWithShape="1">
          <a:blip r:embed="rId3"/>
          <a:srcRect t="2557" b="7492"/>
          <a:stretch/>
        </p:blipFill>
        <p:spPr>
          <a:xfrm>
            <a:off x="628650" y="1845426"/>
            <a:ext cx="7884410" cy="4450303"/>
          </a:xfrm>
          <a:prstGeom prst="rect">
            <a:avLst/>
          </a:prstGeom>
        </p:spPr>
      </p:pic>
      <p:sp>
        <p:nvSpPr>
          <p:cNvPr id="2" name="Google Shape;657;p70" descr="Rewind">
            <a:extLst>
              <a:ext uri="{FF2B5EF4-FFF2-40B4-BE49-F238E27FC236}">
                <a16:creationId xmlns:a16="http://schemas.microsoft.com/office/drawing/2014/main" id="{AFE2712B-52C8-0222-E963-2569B7840750}"/>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874"/>
                                        </p:tgtEl>
                                        <p:attrNameLst>
                                          <p:attrName>style.visibility</p:attrName>
                                        </p:attrNameLst>
                                      </p:cBhvr>
                                      <p:to>
                                        <p:strVal val="visible"/>
                                      </p:to>
                                    </p:set>
                                    <p:animEffect transition="in" filter="fade">
                                      <p:cBhvr>
                                        <p:cTn id="7" dur="700"/>
                                        <p:tgtEl>
                                          <p:spTgt spid="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4" grpId="0"/>
    </p:bld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2716</TotalTime>
  <Words>3331</Words>
  <Application>Microsoft Macintosh PowerPoint</Application>
  <PresentationFormat>On-screen Show (4:3)</PresentationFormat>
  <Paragraphs>371</Paragraphs>
  <Slides>65</Slides>
  <Notes>65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65</vt:i4>
      </vt:variant>
    </vt:vector>
  </HeadingPairs>
  <TitlesOfParts>
    <vt:vector size="72" baseType="lpstr">
      <vt:lpstr>Arial</vt:lpstr>
      <vt:lpstr>Calibri</vt:lpstr>
      <vt:lpstr>Calibri Light</vt:lpstr>
      <vt:lpstr>Helvetica Neue Light</vt:lpstr>
      <vt:lpstr>Poppins</vt:lpstr>
      <vt:lpstr>Söhne</vt:lpstr>
      <vt:lpstr>Office Theme</vt:lpstr>
      <vt:lpstr>PowerPoint Presentation</vt:lpstr>
      <vt:lpstr>PowerPoint Presentation</vt:lpstr>
      <vt:lpstr>PowerPoint Presentation</vt:lpstr>
      <vt:lpstr>PowerPoint Presentation</vt:lpstr>
      <vt:lpstr>PowerPoint Presentation</vt:lpstr>
      <vt:lpstr>PowerPoint Presentation</vt:lpstr>
      <vt:lpstr>Electromagnetic Waves: waves that are created as a result of vibrations between an electric field and a magnetic field</vt:lpstr>
      <vt:lpstr>Electromagnetic Spectrum: range of all types of electromagnetic waves</vt:lpstr>
      <vt:lpstr>Visible Light: wavelengths on the electromagnetic spectrum that people can see with their eyes</vt:lpstr>
      <vt:lpstr>Visible Light Spectrum: the range of all wavelengths that create colors that we can see with our eyes. </vt:lpstr>
      <vt:lpstr>PowerPoint Presentation</vt:lpstr>
      <vt:lpstr>Reflection: when light bounces back after hitting a surface.</vt:lpstr>
      <vt:lpstr>Transparent: when light can travel through an object, and you can see clearly through it</vt:lpstr>
      <vt:lpstr>PowerPoint Presentation</vt:lpstr>
      <vt:lpstr>PowerPoint Presentation</vt:lpstr>
      <vt:lpstr>PowerPoint Presentation</vt:lpstr>
      <vt:lpstr>The range of all wavelengths that create colors that we can see with our eyes is:</vt:lpstr>
      <vt:lpstr>The range of all wavelengths that create colors that we can see with our eyes is:</vt:lpstr>
      <vt:lpstr>PowerPoint Presentation</vt:lpstr>
      <vt:lpstr>Transparent: when                  can travel through an object, and you can see                    through it</vt:lpstr>
      <vt:lpstr>Transparent: when light can travel through an object, and you can see clearly through it</vt:lpstr>
      <vt:lpstr>PowerPoint Presentation</vt:lpstr>
      <vt:lpstr>Translucent: when some light can  pass through an object, but you  can’t see clearly through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Translucent: when some light can  pass through an object, but you  can’t see clearly through it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Raquel Friedman</dc:creator>
  <cp:lastModifiedBy>Coleman, Olivia Fudge (rhz9xk)</cp:lastModifiedBy>
  <cp:revision>99</cp:revision>
  <dcterms:created xsi:type="dcterms:W3CDTF">2020-09-19T21:08:02Z</dcterms:created>
  <dcterms:modified xsi:type="dcterms:W3CDTF">2023-11-05T16:52:24Z</dcterms:modified>
</cp:coreProperties>
</file>