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56" r:id="rId2"/>
    <p:sldId id="335" r:id="rId3"/>
    <p:sldId id="336" r:id="rId4"/>
    <p:sldId id="414" r:id="rId5"/>
    <p:sldId id="337" r:id="rId6"/>
    <p:sldId id="427" r:id="rId7"/>
    <p:sldId id="428" r:id="rId8"/>
    <p:sldId id="340" r:id="rId9"/>
    <p:sldId id="390" r:id="rId10"/>
    <p:sldId id="415" r:id="rId11"/>
    <p:sldId id="416" r:id="rId12"/>
    <p:sldId id="409" r:id="rId13"/>
    <p:sldId id="271" r:id="rId14"/>
    <p:sldId id="341" r:id="rId15"/>
    <p:sldId id="342" r:id="rId16"/>
    <p:sldId id="343" r:id="rId17"/>
    <p:sldId id="391" r:id="rId18"/>
    <p:sldId id="417" r:id="rId19"/>
    <p:sldId id="418" r:id="rId20"/>
    <p:sldId id="398" r:id="rId21"/>
    <p:sldId id="400" r:id="rId22"/>
    <p:sldId id="344" r:id="rId23"/>
    <p:sldId id="345" r:id="rId24"/>
    <p:sldId id="346" r:id="rId25"/>
    <p:sldId id="347" r:id="rId26"/>
    <p:sldId id="348" r:id="rId27"/>
    <p:sldId id="311" r:id="rId28"/>
    <p:sldId id="396" r:id="rId29"/>
    <p:sldId id="394" r:id="rId30"/>
    <p:sldId id="351" r:id="rId31"/>
    <p:sldId id="410" r:id="rId32"/>
    <p:sldId id="411" r:id="rId33"/>
    <p:sldId id="353" r:id="rId34"/>
    <p:sldId id="354" r:id="rId35"/>
    <p:sldId id="355" r:id="rId36"/>
    <p:sldId id="397" r:id="rId37"/>
    <p:sldId id="372" r:id="rId38"/>
    <p:sldId id="373" r:id="rId39"/>
    <p:sldId id="374" r:id="rId40"/>
    <p:sldId id="357" r:id="rId41"/>
    <p:sldId id="358" r:id="rId42"/>
    <p:sldId id="402" r:id="rId43"/>
    <p:sldId id="412" r:id="rId44"/>
    <p:sldId id="375" r:id="rId45"/>
    <p:sldId id="376" r:id="rId46"/>
    <p:sldId id="389" r:id="rId47"/>
    <p:sldId id="413" r:id="rId48"/>
    <p:sldId id="379" r:id="rId49"/>
    <p:sldId id="380" r:id="rId50"/>
    <p:sldId id="419" r:id="rId51"/>
    <p:sldId id="420" r:id="rId52"/>
    <p:sldId id="383" r:id="rId53"/>
    <p:sldId id="421" r:id="rId54"/>
    <p:sldId id="422" r:id="rId55"/>
    <p:sldId id="386" r:id="rId56"/>
    <p:sldId id="423" r:id="rId57"/>
    <p:sldId id="424" r:id="rId58"/>
    <p:sldId id="365" r:id="rId59"/>
    <p:sldId id="425" r:id="rId60"/>
    <p:sldId id="426" r:id="rId61"/>
    <p:sldId id="369" r:id="rId62"/>
    <p:sldId id="370" r:id="rId6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hlOstCDrvRAJF6XrOd+4hb6V9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1154"/>
  </p:normalViewPr>
  <p:slideViewPr>
    <p:cSldViewPr snapToGrid="0">
      <p:cViewPr varScale="1">
        <p:scale>
          <a:sx n="105" d="100"/>
          <a:sy n="105" d="100"/>
        </p:scale>
        <p:origin x="184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12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Visible light are </a:t>
            </a:r>
            <a:r>
              <a:rPr lang="en-US" sz="1200" dirty="0"/>
              <a:t>wavelengths on the electromagnetic spectrum that people can see with their eyes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The</a:t>
            </a:r>
            <a:r>
              <a:rPr lang="en-US" sz="1200" b="1" u="sng" kern="1200" dirty="0">
                <a:solidFill>
                  <a:schemeClr val="tx1"/>
                </a:solidFill>
                <a:latin typeface="Calibri" panose="020F0502020204030204" pitchFamily="34" charset="0"/>
                <a:ea typeface="+mj-ea"/>
                <a:cs typeface="Calibri" panose="020F0502020204030204" pitchFamily="34" charset="0"/>
              </a:rPr>
              <a:t> Visible Light Spectrum </a:t>
            </a:r>
            <a:r>
              <a:rPr lang="en-US" sz="1200" b="0" i="0" u="none" kern="1200" dirty="0">
                <a:solidFill>
                  <a:schemeClr val="tx1"/>
                </a:solidFill>
                <a:latin typeface="Calibri" panose="020F0502020204030204" pitchFamily="34" charset="0"/>
                <a:ea typeface="+mj-ea"/>
                <a:cs typeface="Calibri" panose="020F0502020204030204" pitchFamily="34" charset="0"/>
              </a:rPr>
              <a:t>is 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u="none" dirty="0"/>
              <a:t>A reflection is </a:t>
            </a:r>
            <a:r>
              <a:rPr lang="en-US" b="0" i="0" u="none" dirty="0">
                <a:solidFill>
                  <a:srgbClr val="374151"/>
                </a:solidFill>
                <a:effectLst/>
                <a:latin typeface="Calibri" panose="020F0502020204030204" pitchFamily="34" charset="0"/>
                <a:cs typeface="Calibri" panose="020F0502020204030204" pitchFamily="34" charset="0"/>
              </a:rPr>
              <a:t>when light, sound, or heat bounces back after hitting a surface.</a:t>
            </a:r>
            <a:endParaRPr b="0" u="none"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Refraction</a:t>
            </a:r>
            <a:r>
              <a:rPr lang="en-US"/>
              <a:t> is the bending of light waves when the wave moves from one medium to another. </a:t>
            </a:r>
            <a:endParaRPr b="0"/>
          </a:p>
          <a:p>
            <a:pPr marL="0" lvl="0" indent="0" algn="l" rtl="0">
              <a:lnSpc>
                <a:spcPct val="100000"/>
              </a:lnSpc>
              <a:spcBef>
                <a:spcPts val="0"/>
              </a:spcBef>
              <a:spcAft>
                <a:spcPts val="0"/>
              </a:spcAft>
              <a:buSzPts val="1400"/>
              <a:buNone/>
            </a:pPr>
            <a:endParaRPr/>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839" name="Google Shape;8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the difference between waves and transverse waves? </a:t>
            </a:r>
          </a:p>
          <a:p>
            <a:pPr marL="0" lvl="0" indent="0" algn="l" rtl="0">
              <a:spcBef>
                <a:spcPts val="0"/>
              </a:spcBef>
              <a:spcAft>
                <a:spcPts val="0"/>
              </a:spcAft>
              <a:buNone/>
            </a:pPr>
            <a:endParaRPr dirty="0"/>
          </a:p>
          <a:p>
            <a:pPr marL="0" lvl="0" indent="0" algn="l" rtl="0">
              <a:spcBef>
                <a:spcPts val="0"/>
              </a:spcBef>
              <a:spcAft>
                <a:spcPts val="0"/>
              </a:spcAft>
              <a:buNone/>
            </a:pPr>
            <a:r>
              <a:rPr lang="en-US" dirty="0"/>
              <a:t>[Transverse waves are simply a type of wave that moves sideways to the direction they are moving. This is not the case for all waves.]</a:t>
            </a:r>
            <a:endParaRPr dirty="0"/>
          </a:p>
        </p:txBody>
      </p:sp>
      <p:sp>
        <p:nvSpPr>
          <p:cNvPr id="845" name="Google Shape;845;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electromagnetic waves? </a:t>
            </a:r>
            <a:endParaRPr/>
          </a:p>
          <a:p>
            <a:pPr marL="0" marR="0" lvl="0" indent="0" algn="l" rtl="0">
              <a:lnSpc>
                <a:spcPct val="100000"/>
              </a:lnSpc>
              <a:spcBef>
                <a:spcPts val="0"/>
              </a:spcBef>
              <a:spcAft>
                <a:spcPts val="0"/>
              </a:spcAft>
              <a:buClr>
                <a:schemeClr val="dk1"/>
              </a:buClr>
              <a:buSzPts val="1200"/>
              <a:buFont typeface="Calibri"/>
              <a:buNone/>
            </a:pPr>
            <a:r>
              <a:rPr lang="en-US" sz="1200"/>
              <a:t>[Electromagnetic waves are waves that are created as a result of vibrations between an electric field and a magnetic field.</a:t>
            </a:r>
            <a:r>
              <a:rPr lang="en-US"/>
              <a:t>]</a:t>
            </a:r>
            <a:endParaRPr sz="1200"/>
          </a:p>
          <a:p>
            <a:pPr marL="0" lvl="0" indent="0" algn="l" rtl="0">
              <a:spcBef>
                <a:spcPts val="0"/>
              </a:spcBef>
              <a:spcAft>
                <a:spcPts val="0"/>
              </a:spcAft>
              <a:buNone/>
            </a:pPr>
            <a:endParaRPr b="0"/>
          </a:p>
        </p:txBody>
      </p:sp>
      <p:sp>
        <p:nvSpPr>
          <p:cNvPr id="856" name="Google Shape;85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electromagnetic spectrum? </a:t>
            </a:r>
            <a:endParaRPr/>
          </a:p>
          <a:p>
            <a:pPr marL="0" marR="0" lvl="0" indent="0" algn="l" rtl="0">
              <a:lnSpc>
                <a:spcPct val="100000"/>
              </a:lnSpc>
              <a:spcBef>
                <a:spcPts val="0"/>
              </a:spcBef>
              <a:spcAft>
                <a:spcPts val="0"/>
              </a:spcAft>
              <a:buClr>
                <a:schemeClr val="dk1"/>
              </a:buClr>
              <a:buSzPts val="1200"/>
              <a:buFont typeface="Calibri"/>
              <a:buNone/>
            </a:pPr>
            <a:r>
              <a:rPr lang="en-US" sz="1200"/>
              <a:t>[The electromagnetic spectrum is the range of all types of electromagnetic waves. These are created as result of vibrations between an electric field and a magnetic field.</a:t>
            </a:r>
            <a:r>
              <a:rPr lang="en-US"/>
              <a:t>]</a:t>
            </a:r>
            <a:endParaRPr b="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093321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u="sng" dirty="0"/>
              <a:t>True/False</a:t>
            </a:r>
            <a:r>
              <a:rPr lang="en-US" sz="1200" b="1" dirty="0"/>
              <a:t>: </a:t>
            </a:r>
            <a:r>
              <a:rPr lang="en-US" sz="1200" kern="1200" dirty="0">
                <a:solidFill>
                  <a:schemeClr val="tx1"/>
                </a:solidFill>
                <a:latin typeface="Calibri" panose="020F0502020204030204" pitchFamily="34" charset="0"/>
                <a:ea typeface="+mj-ea"/>
                <a:cs typeface="Calibri" panose="020F0502020204030204" pitchFamily="34" charset="0"/>
              </a:rPr>
              <a:t>Visible Light is wavelengths on the electromagnetic spectrum that people can see with their eyes</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[True]</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89667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u="sng" dirty="0"/>
              <a:t>True: </a:t>
            </a:r>
            <a:r>
              <a:rPr lang="en-US" sz="1200" kern="1200" dirty="0">
                <a:solidFill>
                  <a:schemeClr val="tx1"/>
                </a:solidFill>
                <a:latin typeface="Calibri" panose="020F0502020204030204" pitchFamily="34" charset="0"/>
                <a:ea typeface="+mj-ea"/>
                <a:cs typeface="Calibri" panose="020F0502020204030204" pitchFamily="34" charset="0"/>
              </a:rPr>
              <a:t>Visible Light is wavelengths on the electromagnetic spectrum that people can see with their eyes</a:t>
            </a: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804327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Today we’re going to learn about visible light.</a:t>
            </a:r>
            <a:endParaRPr dirty="0"/>
          </a:p>
        </p:txBody>
      </p:sp>
      <p:sp>
        <p:nvSpPr>
          <p:cNvPr id="792" name="Google Shape;7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847635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741671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we’ve reviewed, let’s define our new term, transparent.</a:t>
            </a:r>
            <a:endParaRPr dirty="0"/>
          </a:p>
        </p:txBody>
      </p:sp>
      <p:sp>
        <p:nvSpPr>
          <p:cNvPr id="864" name="Google Shape;8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does transparent mean?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0"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r>
              <a:rPr lang="en-US" b="0" i="0" dirty="0">
                <a:solidFill>
                  <a:srgbClr val="374151"/>
                </a:solidFill>
                <a:effectLst/>
                <a:latin typeface="Calibri" panose="020F0502020204030204" pitchFamily="34" charset="0"/>
                <a:cs typeface="Calibri" panose="020F0502020204030204" pitchFamily="34" charset="0"/>
              </a:rPr>
              <a:t>.]</a:t>
            </a:r>
            <a:endParaRPr dirty="0"/>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95" name="Google Shape;89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indent="0" algn="l">
              <a:buFont typeface="Arial" panose="020B0604020202020204" pitchFamily="34" charset="0"/>
              <a:buNone/>
            </a:pPr>
            <a:r>
              <a:rPr lang="en-US" sz="1200" b="0" i="0" dirty="0">
                <a:solidFill>
                  <a:srgbClr val="374151"/>
                </a:solidFill>
                <a:effectLst/>
                <a:latin typeface="Calibri" panose="020F0502020204030204" pitchFamily="34" charset="0"/>
                <a:cs typeface="Calibri" panose="020F0502020204030204" pitchFamily="34" charset="0"/>
              </a:rPr>
              <a:t>Transparent materials, like clear plastic, glass, or water, </a:t>
            </a:r>
            <a:r>
              <a:rPr lang="en-US" sz="1200" b="0" i="0" dirty="0">
                <a:solidFill>
                  <a:srgbClr val="374151"/>
                </a:solidFill>
                <a:effectLst/>
                <a:latin typeface="Söhne"/>
              </a:rPr>
              <a:t>allow light to pass through them clearly without bending or scattering the light waves. </a:t>
            </a:r>
            <a:r>
              <a:rPr lang="en-US" b="0" i="0" dirty="0">
                <a:solidFill>
                  <a:srgbClr val="374151"/>
                </a:solidFill>
                <a:effectLst/>
                <a:latin typeface="Söhne"/>
              </a:rPr>
              <a:t>Think of a clear glass window – you can see through it, and it lets sunlight in, illuminating the room. </a:t>
            </a:r>
            <a:endParaRPr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Transparent materials, like glass or clear plastic, are used in greenhouses. Sunlight passes through the transparent walls and roof, creating a warm and well-lit environment for plants to grow. This helps in</a:t>
            </a:r>
          </a:p>
          <a:p>
            <a:r>
              <a:rPr lang="en-US" b="0" i="0" dirty="0">
                <a:solidFill>
                  <a:srgbClr val="374151"/>
                </a:solidFill>
                <a:effectLst/>
                <a:latin typeface="Söhne"/>
              </a:rPr>
              <a:t>agriculture by providing ideal conditions for plants to thrive, ensuring a steady supply of fresh fruits and vegetables.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435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Artists and scientists often use transparent materials to create optical illusions. For instance, a glass prism can split white light into its various colors, creating a rainbow effect. This phenomenon</a:t>
            </a:r>
          </a:p>
          <a:p>
            <a:r>
              <a:rPr lang="en-US" b="0" i="0" dirty="0">
                <a:solidFill>
                  <a:srgbClr val="374151"/>
                </a:solidFill>
                <a:effectLst/>
                <a:latin typeface="Söhne"/>
              </a:rPr>
              <a:t>demonstrates how transparent materials can manipulate light, leading to beautiful visual experiences.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14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we start, let’s think about our “big question”: </a:t>
            </a:r>
            <a:r>
              <a:rPr lang="en-US" sz="1200" b="1" kern="1200" dirty="0">
                <a:solidFill>
                  <a:schemeClr val="tx1">
                    <a:lumMod val="85000"/>
                    <a:lumOff val="15000"/>
                  </a:schemeClr>
                </a:solidFill>
                <a:latin typeface="+mj-lt"/>
                <a:ea typeface="+mj-ea"/>
                <a:cs typeface="+mj-cs"/>
                <a:sym typeface="Calibri"/>
              </a:rPr>
              <a:t>How do things that are transparent impact people’s environments and their daily lives? </a:t>
            </a:r>
          </a:p>
          <a:p>
            <a:pPr marL="0" lvl="0" indent="0" algn="l" rtl="0">
              <a:spcBef>
                <a:spcPts val="0"/>
              </a:spcBef>
              <a:spcAft>
                <a:spcPts val="0"/>
              </a:spcAft>
              <a:buNone/>
            </a:pPr>
            <a:r>
              <a:rPr lang="en-US" b="0" dirty="0"/>
              <a:t>[Pause and illicit predictions from students.]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2" name="Google Shape;922;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374151"/>
                </a:solidFill>
                <a:effectLst/>
                <a:latin typeface="Calibri" panose="020F0502020204030204" pitchFamily="34" charset="0"/>
                <a:cs typeface="Calibri" panose="020F0502020204030204" pitchFamily="34" charset="0"/>
              </a:rPr>
              <a:t>Transparent materials </a:t>
            </a:r>
            <a:r>
              <a:rPr lang="en-US" sz="1200" b="0" i="0" dirty="0">
                <a:solidFill>
                  <a:srgbClr val="374151"/>
                </a:solidFill>
                <a:effectLst/>
                <a:latin typeface="Söhne"/>
              </a:rPr>
              <a:t>allow </a:t>
            </a:r>
            <a:r>
              <a:rPr lang="en-US" sz="1200" b="0" i="0" u="sng" dirty="0">
                <a:solidFill>
                  <a:srgbClr val="374151"/>
                </a:solidFill>
                <a:effectLst/>
                <a:latin typeface="Söhne"/>
              </a:rPr>
              <a:t>               </a:t>
            </a:r>
            <a:r>
              <a:rPr lang="en-US" sz="1200" b="0" i="0" dirty="0">
                <a:solidFill>
                  <a:srgbClr val="374151"/>
                </a:solidFill>
                <a:effectLst/>
                <a:latin typeface="Söhne"/>
              </a:rPr>
              <a:t> to pass through them </a:t>
            </a:r>
            <a:r>
              <a:rPr lang="en-US" sz="1200" b="0" i="0" u="sng" dirty="0">
                <a:solidFill>
                  <a:srgbClr val="374151"/>
                </a:solidFill>
                <a:effectLst/>
                <a:latin typeface="Söhne"/>
              </a:rPr>
              <a:t>               </a:t>
            </a:r>
            <a:r>
              <a:rPr lang="en-US" sz="1200" b="0" i="0" dirty="0">
                <a:solidFill>
                  <a:srgbClr val="374151"/>
                </a:solidFill>
                <a:effectLst/>
                <a:latin typeface="Söhne"/>
              </a:rPr>
              <a:t> without bending or scattering the light waves.</a:t>
            </a:r>
          </a:p>
          <a:p>
            <a:pPr algn="l"/>
            <a:endParaRPr lang="en-US" sz="1200" b="0" i="0" dirty="0">
              <a:solidFill>
                <a:srgbClr val="374151"/>
              </a:solidFill>
              <a:effectLst/>
              <a:latin typeface="Söhne"/>
              <a:cs typeface="Calibri" panose="020F0502020204030204" pitchFamily="34" charset="0"/>
            </a:endParaRPr>
          </a:p>
          <a:p>
            <a:pPr algn="l"/>
            <a:r>
              <a:rPr lang="en-US" sz="1200" b="0" i="0" dirty="0">
                <a:solidFill>
                  <a:srgbClr val="374151"/>
                </a:solidFill>
                <a:effectLst/>
                <a:latin typeface="Söhne"/>
                <a:cs typeface="Calibri" panose="020F0502020204030204" pitchFamily="34" charset="0"/>
              </a:rPr>
              <a:t>[light, clearly]</a:t>
            </a:r>
            <a:endParaRPr lang="en-US" sz="1200" dirty="0">
              <a:latin typeface="Calibri" panose="020F0502020204030204" pitchFamily="34" charset="0"/>
              <a:cs typeface="Calibri" panose="020F0502020204030204" pitchFamily="34" charset="0"/>
            </a:endParaRPr>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351679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374151"/>
                </a:solidFill>
                <a:effectLst/>
                <a:latin typeface="Calibri" panose="020F0502020204030204" pitchFamily="34" charset="0"/>
                <a:cs typeface="Calibri" panose="020F0502020204030204" pitchFamily="34" charset="0"/>
              </a:rPr>
              <a:t>Transparent materials </a:t>
            </a:r>
            <a:r>
              <a:rPr lang="en-US" sz="1200" b="0" i="0" dirty="0">
                <a:solidFill>
                  <a:srgbClr val="374151"/>
                </a:solidFill>
                <a:effectLst/>
                <a:latin typeface="Söhne"/>
              </a:rPr>
              <a:t>allow </a:t>
            </a:r>
            <a:r>
              <a:rPr lang="en-US" sz="1200" b="1" i="0" dirty="0">
                <a:solidFill>
                  <a:srgbClr val="FF0000"/>
                </a:solidFill>
                <a:effectLst/>
                <a:latin typeface="Söhne"/>
              </a:rPr>
              <a:t>light</a:t>
            </a:r>
            <a:r>
              <a:rPr lang="en-US" sz="1200" b="0" i="0" dirty="0">
                <a:solidFill>
                  <a:srgbClr val="374151"/>
                </a:solidFill>
                <a:effectLst/>
                <a:latin typeface="Söhne"/>
              </a:rPr>
              <a:t> to pass through them </a:t>
            </a:r>
            <a:r>
              <a:rPr lang="en-US" sz="1200" b="1" i="0" dirty="0">
                <a:solidFill>
                  <a:srgbClr val="FF0000"/>
                </a:solidFill>
                <a:effectLst/>
                <a:latin typeface="Söhne"/>
              </a:rPr>
              <a:t>clearly</a:t>
            </a:r>
            <a:r>
              <a:rPr lang="en-US" sz="1200" b="0" i="0" dirty="0">
                <a:solidFill>
                  <a:srgbClr val="374151"/>
                </a:solidFill>
                <a:effectLst/>
                <a:latin typeface="Söhne"/>
              </a:rPr>
              <a:t> without bending or scattering the light waves</a:t>
            </a:r>
            <a:endParaRPr lang="en-US" sz="1200" dirty="0">
              <a:latin typeface="Calibri" panose="020F0502020204030204" pitchFamily="34" charset="0"/>
              <a:cs typeface="Calibri" panose="020F0502020204030204" pitchFamily="34" charset="0"/>
            </a:endParaRPr>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58779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let’s talk about some examples</a:t>
            </a:r>
            <a:r>
              <a:rPr lang="en-US" b="1" dirty="0"/>
              <a:t> </a:t>
            </a:r>
            <a:r>
              <a:rPr lang="en-US" dirty="0"/>
              <a:t>of things that are </a:t>
            </a:r>
            <a:r>
              <a:rPr lang="en-US" b="1" dirty="0"/>
              <a:t>transparent</a:t>
            </a:r>
            <a:r>
              <a:rPr lang="en-US"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It's good to pick a variety of examples to work through with your students. This prepares them for some types that might trip them up when they try it on their own.</a:t>
            </a:r>
            <a:endParaRPr dirty="0"/>
          </a:p>
        </p:txBody>
      </p:sp>
      <p:sp>
        <p:nvSpPr>
          <p:cNvPr id="936" name="Google Shape;93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rgbClr val="FFFFFF"/>
                </a:solidFill>
                <a:latin typeface="Calibri" panose="020F0502020204030204" pitchFamily="34" charset="0"/>
                <a:ea typeface="+mj-ea"/>
                <a:cs typeface="Calibri" panose="020F0502020204030204" pitchFamily="34" charset="0"/>
              </a:rPr>
              <a:t>The lenses in eyeglasses are an example of something that is transparent</a:t>
            </a:r>
            <a:r>
              <a:rPr lang="en-US" dirty="0"/>
              <a:t>. </a:t>
            </a:r>
            <a:r>
              <a:rPr lang="en-US" b="0" i="0" dirty="0">
                <a:solidFill>
                  <a:srgbClr val="374151"/>
                </a:solidFill>
                <a:effectLst/>
                <a:latin typeface="Söhne"/>
              </a:rPr>
              <a:t>Eyeglasses use transparent lenses to help people see better </a:t>
            </a:r>
            <a:endParaRPr dirty="0"/>
          </a:p>
        </p:txBody>
      </p:sp>
      <p:sp>
        <p:nvSpPr>
          <p:cNvPr id="943" name="Google Shape;9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Windows in buildings and cars are an example of something that is transparent. They allow us to see outside and bring natural light inside. </a:t>
            </a:r>
            <a:endParaRPr dirty="0"/>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rgbClr val="FFFFFF"/>
                </a:solidFill>
                <a:effectLst/>
                <a:latin typeface="Calibri" panose="020F0502020204030204" pitchFamily="34" charset="0"/>
                <a:ea typeface="+mj-ea"/>
                <a:cs typeface="Calibri" panose="020F0502020204030204" pitchFamily="34" charset="0"/>
              </a:rPr>
              <a:t>Another example of something transparent are car windshields. </a:t>
            </a:r>
            <a:r>
              <a:rPr lang="en-US" b="0" i="0" dirty="0">
                <a:solidFill>
                  <a:srgbClr val="374151"/>
                </a:solidFill>
                <a:effectLst/>
                <a:latin typeface="Söhne"/>
              </a:rPr>
              <a:t>Car windshields need to be transparent so we can clearly see through them as we drive.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752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let’s talk about some non-examples of </a:t>
            </a:r>
            <a:r>
              <a:rPr lang="en-US" b="1" dirty="0"/>
              <a:t>visible light</a:t>
            </a:r>
            <a:r>
              <a:rPr lang="en-US" dirty="0"/>
              <a:t>.  </a:t>
            </a:r>
            <a:endParaRPr dirty="0"/>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739834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pPr>
            <a:r>
              <a:rPr lang="en-US" sz="1200" kern="1200" dirty="0">
                <a:solidFill>
                  <a:srgbClr val="FFFFFF"/>
                </a:solidFill>
                <a:latin typeface="Calibri" panose="020F0502020204030204" pitchFamily="34" charset="0"/>
                <a:ea typeface="+mj-ea"/>
                <a:cs typeface="Calibri" panose="020F0502020204030204" pitchFamily="34" charset="0"/>
                <a:sym typeface="Calibri"/>
              </a:rPr>
              <a:t>A wooden door is NOT an example of something transparent. You cannot see through a wooden door.</a:t>
            </a:r>
            <a:endParaRPr lang="en-US" sz="1200" kern="1200" dirty="0">
              <a:solidFill>
                <a:srgbClr val="FFFFFF"/>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370220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effectLst/>
                <a:latin typeface="Söhne"/>
              </a:rPr>
              <a:t>Frosted glass is NOT an example of something transparent. Frosted glass is not completely clear like regular glass; it is treated to create a slightly rough surface. This rough surface scatters light as it</a:t>
            </a:r>
          </a:p>
          <a:p>
            <a:pPr algn="l"/>
            <a:r>
              <a:rPr lang="en-US" b="0" i="0" dirty="0">
                <a:effectLst/>
                <a:latin typeface="Söhne"/>
              </a:rPr>
              <a:t>Passes through, making the glass translucent. While you cannot see clearly through frosted glass, it still allows some light to pass through, diffusing it in a way that provides privacy while still letting in light.</a:t>
            </a:r>
          </a:p>
          <a:p>
            <a:pPr algn="l"/>
            <a:r>
              <a:rPr lang="en-US" b="0" i="0" dirty="0">
                <a:effectLst/>
                <a:latin typeface="Söhne"/>
              </a:rPr>
              <a:t>Frosted glass is often used in windows, shower doors, and partitions to balance privacy and illumination in various settings.</a:t>
            </a:r>
          </a:p>
          <a:p>
            <a:br>
              <a:rPr lang="en-US" dirty="0"/>
            </a:b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23377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öhne"/>
              </a:rPr>
              <a:t>Materials Needed:</a:t>
            </a:r>
          </a:p>
          <a:p>
            <a:pPr algn="l">
              <a:buFont typeface="Arial" panose="020B0604020202020204" pitchFamily="34" charset="0"/>
              <a:buChar char="•"/>
            </a:pPr>
            <a:r>
              <a:rPr lang="en-US" b="0" i="0" dirty="0">
                <a:solidFill>
                  <a:srgbClr val="000000"/>
                </a:solidFill>
                <a:effectLst/>
                <a:latin typeface="Söhne"/>
              </a:rPr>
              <a:t>Clear glass or plastic container</a:t>
            </a:r>
          </a:p>
          <a:p>
            <a:pPr algn="l">
              <a:buFont typeface="Arial" panose="020B0604020202020204" pitchFamily="34" charset="0"/>
              <a:buChar char="•"/>
            </a:pPr>
            <a:r>
              <a:rPr lang="en-US" b="0" i="0" dirty="0">
                <a:solidFill>
                  <a:srgbClr val="000000"/>
                </a:solidFill>
                <a:effectLst/>
                <a:latin typeface="Söhne"/>
              </a:rPr>
              <a:t>Water</a:t>
            </a:r>
          </a:p>
          <a:p>
            <a:pPr algn="l">
              <a:buFont typeface="Arial" panose="020B0604020202020204" pitchFamily="34" charset="0"/>
              <a:buChar char="•"/>
            </a:pPr>
            <a:r>
              <a:rPr lang="en-US" b="0" i="0" dirty="0">
                <a:solidFill>
                  <a:srgbClr val="000000"/>
                </a:solidFill>
                <a:effectLst/>
                <a:latin typeface="Söhne"/>
              </a:rPr>
              <a:t>Clear plastic cup</a:t>
            </a:r>
          </a:p>
          <a:p>
            <a:pPr algn="l">
              <a:buFont typeface="Arial" panose="020B0604020202020204" pitchFamily="34" charset="0"/>
              <a:buChar char="•"/>
            </a:pPr>
            <a:r>
              <a:rPr lang="en-US" b="0" i="0" dirty="0">
                <a:solidFill>
                  <a:srgbClr val="000000"/>
                </a:solidFill>
                <a:effectLst/>
                <a:latin typeface="Söhne"/>
              </a:rPr>
              <a:t>Wax paper</a:t>
            </a:r>
          </a:p>
          <a:p>
            <a:pPr algn="l">
              <a:buFont typeface="Arial" panose="020B0604020202020204" pitchFamily="34" charset="0"/>
              <a:buChar char="•"/>
            </a:pPr>
            <a:r>
              <a:rPr lang="en-US" b="0" i="0" dirty="0">
                <a:solidFill>
                  <a:srgbClr val="000000"/>
                </a:solidFill>
                <a:effectLst/>
                <a:latin typeface="Söhne"/>
              </a:rPr>
              <a:t>Aluminum foil</a:t>
            </a:r>
          </a:p>
          <a:p>
            <a:pPr algn="l">
              <a:buFont typeface="Arial" panose="020B0604020202020204" pitchFamily="34" charset="0"/>
              <a:buChar char="•"/>
            </a:pPr>
            <a:r>
              <a:rPr lang="en-US" b="0" i="0" dirty="0">
                <a:solidFill>
                  <a:srgbClr val="000000"/>
                </a:solidFill>
                <a:effectLst/>
                <a:latin typeface="Söhne"/>
              </a:rPr>
              <a:t>Flashlight</a:t>
            </a:r>
          </a:p>
          <a:p>
            <a:pPr algn="l"/>
            <a:r>
              <a:rPr lang="en-US" b="1" i="0" dirty="0">
                <a:solidFill>
                  <a:srgbClr val="000000"/>
                </a:solidFill>
                <a:effectLst/>
                <a:latin typeface="Söhne"/>
              </a:rPr>
              <a:t>Instructions:</a:t>
            </a:r>
          </a:p>
          <a:p>
            <a:pPr algn="l">
              <a:buFont typeface="+mj-lt"/>
              <a:buAutoNum type="arabicPeriod"/>
            </a:pPr>
            <a:r>
              <a:rPr lang="en-US" b="1" i="0" dirty="0">
                <a:solidFill>
                  <a:srgbClr val="000000"/>
                </a:solidFill>
                <a:effectLst/>
                <a:latin typeface="Söhne"/>
              </a:rPr>
              <a:t>Transparent Container:</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Fill a clear glass or plastic container with water. Explain to the students that the container is transparent because they can see through it and light passes through it.</a:t>
            </a:r>
          </a:p>
          <a:p>
            <a:pPr algn="l">
              <a:buFont typeface="+mj-lt"/>
              <a:buAutoNum type="arabicPeriod"/>
            </a:pPr>
            <a:r>
              <a:rPr lang="en-US" b="1" i="0" dirty="0">
                <a:solidFill>
                  <a:srgbClr val="000000"/>
                </a:solidFill>
                <a:effectLst/>
                <a:latin typeface="Söhne"/>
              </a:rPr>
              <a:t>Transparent Plastic Cup:</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Show a clear plastic cup to the students. Explain that it's also transparent because it lets light pass through. Hold it against a light source to demonstrate this.</a:t>
            </a:r>
          </a:p>
          <a:p>
            <a:pPr algn="l">
              <a:buFont typeface="+mj-lt"/>
              <a:buAutoNum type="arabicPeriod"/>
            </a:pPr>
            <a:r>
              <a:rPr lang="en-US" b="1" i="0" dirty="0">
                <a:solidFill>
                  <a:srgbClr val="000000"/>
                </a:solidFill>
                <a:effectLst/>
                <a:latin typeface="Söhne"/>
              </a:rPr>
              <a:t>Translucent Material - Wax Paper:</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Take a piece of wax paper and hold it up to the light. Explain that wax paper is translucent because it allows some light to pass through, but not as clearly as transparent materials.</a:t>
            </a:r>
          </a:p>
          <a:p>
            <a:pPr algn="l">
              <a:buFont typeface="+mj-lt"/>
              <a:buAutoNum type="arabicPeriod"/>
            </a:pPr>
            <a:r>
              <a:rPr lang="en-US" b="1" i="0" dirty="0">
                <a:solidFill>
                  <a:srgbClr val="000000"/>
                </a:solidFill>
                <a:effectLst/>
                <a:latin typeface="Söhne"/>
              </a:rPr>
              <a:t>Opaque Material - Aluminum Foil:</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Take a piece of aluminum foil and hold it up to the light. Explain that aluminum foil is opaque because it doesn't allow light to pass through at all.</a:t>
            </a:r>
          </a:p>
          <a:p>
            <a:pPr algn="l">
              <a:buFont typeface="+mj-lt"/>
              <a:buAutoNum type="arabicPeriod"/>
            </a:pPr>
            <a:r>
              <a:rPr lang="en-US" b="1" i="0" dirty="0">
                <a:solidFill>
                  <a:srgbClr val="000000"/>
                </a:solidFill>
                <a:effectLst/>
                <a:latin typeface="Söhne"/>
              </a:rPr>
              <a:t>Experiment:</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Shine a flashlight from behind each material (transparent container, plastic cup, wax paper, and aluminum foil) to demonstrate how light behaves differently with each material. Students can observe how much light passes through or if it's blocked entirely.</a:t>
            </a:r>
          </a:p>
          <a:p>
            <a:pPr algn="l">
              <a:buFont typeface="+mj-lt"/>
              <a:buAutoNum type="arabicPeriod"/>
            </a:pPr>
            <a:r>
              <a:rPr lang="en-US" b="1" i="0" dirty="0">
                <a:solidFill>
                  <a:srgbClr val="000000"/>
                </a:solidFill>
                <a:effectLst/>
                <a:latin typeface="Söhne"/>
              </a:rPr>
              <a:t>Discussion: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Discuss the differences between transparent, translucent, and opaque materials based on the experiment. Encourage students to think of other materials they encounter in daily life that fall into these categories.</a:t>
            </a:r>
          </a:p>
          <a:p>
            <a:pPr algn="l"/>
            <a:r>
              <a:rPr lang="en-US" b="0" i="0" dirty="0">
                <a:solidFill>
                  <a:srgbClr val="000000"/>
                </a:solidFill>
                <a:effectLst/>
                <a:latin typeface="Söhne"/>
              </a:rPr>
              <a:t>This hands-on experiment provides a clear visual demonstration of how different materials interact with light, helping students understand the concept of transparency in a practical and engaging way.</a:t>
            </a:r>
          </a:p>
          <a:p>
            <a:pPr algn="l"/>
            <a:br>
              <a:rPr lang="en-US" b="0" i="0" dirty="0">
                <a:solidFill>
                  <a:srgbClr val="000000"/>
                </a:solidFill>
                <a:effectLst/>
                <a:latin typeface="Söhne"/>
              </a:rPr>
            </a:br>
            <a:endParaRPr lang="en-US" b="0" i="0" dirty="0">
              <a:solidFill>
                <a:srgbClr val="000000"/>
              </a:solidFill>
              <a:effectLst/>
              <a:latin typeface="Söhne"/>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379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c67eaed7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c67eaed7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71" name="Google Shape;971;gdc67eaed7c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examples of things that are transparent?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[Car windshields, glasses lenses, windows]</a:t>
            </a:r>
            <a:endParaRPr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b="0" dirty="0"/>
          </a:p>
        </p:txBody>
      </p:sp>
      <p:sp>
        <p:nvSpPr>
          <p:cNvPr id="977" name="Google Shape;97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0"/>
              </a:spcBef>
              <a:spcAft>
                <a:spcPts val="600"/>
              </a:spcAft>
            </a:pPr>
            <a:r>
              <a:rPr lang="en-US" sz="1200" kern="1200" dirty="0">
                <a:solidFill>
                  <a:schemeClr val="tx1"/>
                </a:solidFill>
                <a:latin typeface="+mj-lt"/>
                <a:ea typeface="+mj-ea"/>
                <a:cs typeface="+mj-cs"/>
              </a:rPr>
              <a:t>True/False: Frosted glass is an example of something that is transparent.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mj-lt"/>
              <a:ea typeface="+mj-ea"/>
              <a:cs typeface="+mj-c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[False]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082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0"/>
              </a:spcBef>
              <a:spcAft>
                <a:spcPts val="600"/>
              </a:spcAft>
            </a:pPr>
            <a:r>
              <a:rPr lang="en-US" sz="1200" kern="1200" dirty="0">
                <a:solidFill>
                  <a:schemeClr val="tx1"/>
                </a:solidFill>
                <a:latin typeface="+mj-lt"/>
                <a:ea typeface="+mj-ea"/>
                <a:cs typeface="+mj-cs"/>
              </a:rPr>
              <a:t>False: Frosted glass is an example of something that is transparent.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mj-lt"/>
              <a:ea typeface="+mj-ea"/>
              <a:cs typeface="+mj-c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6006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transparent</a:t>
            </a:r>
            <a:r>
              <a:rPr lang="en-US" dirty="0">
                <a:solidFill>
                  <a:srgbClr val="242424"/>
                </a:solidFill>
              </a:rPr>
              <a:t>. </a:t>
            </a:r>
            <a:endParaRPr dirty="0"/>
          </a:p>
        </p:txBody>
      </p:sp>
      <p:sp>
        <p:nvSpPr>
          <p:cNvPr id="416" name="Google Shape;41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things that are </a:t>
            </a:r>
            <a:r>
              <a:rPr lang="en-US" b="1" dirty="0">
                <a:solidFill>
                  <a:srgbClr val="242424"/>
                </a:solidFill>
              </a:rPr>
              <a:t>transparent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transparent.</a:t>
            </a:r>
            <a:endParaRPr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something </a:t>
            </a:r>
            <a:r>
              <a:rPr lang="en-US" b="1" dirty="0"/>
              <a:t>transparent </a:t>
            </a:r>
            <a:r>
              <a:rPr lang="en-US" sz="1200" dirty="0">
                <a:solidFill>
                  <a:schemeClr val="dk1"/>
                </a:solidFill>
              </a:rPr>
              <a:t>from these four choices</a:t>
            </a:r>
            <a:r>
              <a:rPr lang="en-US" dirty="0"/>
              <a:t>.</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162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This is the picture that shows something that is </a:t>
            </a:r>
            <a:r>
              <a:rPr lang="en-US" sz="1200" b="1" dirty="0">
                <a:solidFill>
                  <a:schemeClr val="dk1"/>
                </a:solidFill>
              </a:rPr>
              <a:t>transparent</a:t>
            </a:r>
            <a:r>
              <a:rPr lang="en-US" sz="1200" dirty="0">
                <a:solidFill>
                  <a:schemeClr val="dk1"/>
                </a:solidFill>
              </a:rPr>
              <a:t>. This is glass of water; you can see clearly through this glass.</a:t>
            </a:r>
            <a:endParaRPr lang="en-US"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557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something that is </a:t>
            </a:r>
            <a:r>
              <a:rPr lang="en-US" b="1" dirty="0"/>
              <a:t>transparent</a:t>
            </a:r>
            <a:r>
              <a:rPr lang="en-US" dirty="0"/>
              <a:t>.</a:t>
            </a:r>
            <a:endParaRPr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sz="1200" b="1" dirty="0">
                <a:solidFill>
                  <a:schemeClr val="dk1"/>
                </a:solidFill>
              </a:rPr>
              <a:t>transparent</a:t>
            </a:r>
            <a:r>
              <a:rPr lang="en-US" sz="1200" dirty="0">
                <a:solidFill>
                  <a:schemeClr val="dk1"/>
                </a:solidFill>
              </a:rPr>
              <a:t> from these four choices.</a:t>
            </a:r>
            <a:endParaRPr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09" name="Google Shape;80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r>
              <a:rPr lang="en-US" dirty="0"/>
              <a:t>” is correct! This is the definition of </a:t>
            </a:r>
            <a:r>
              <a:rPr lang="en-US" b="1" dirty="0"/>
              <a:t>transparent.</a:t>
            </a:r>
            <a:endParaRPr lang="en-US"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6763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transparent: </a:t>
            </a:r>
            <a:r>
              <a:rPr lang="en-US" sz="12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lang="en-US" sz="1200" i="0" u="none" strike="noStrike" cap="none" dirty="0">
              <a:solidFill>
                <a:srgbClr val="434343"/>
              </a:solidFill>
              <a:latin typeface="Helvetica Neue Light"/>
              <a:ea typeface="Helvetica Neue Light"/>
              <a:cs typeface="Helvetica Neue Light"/>
              <a:sym typeface="Helvetica Neue Light"/>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4499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something that is</a:t>
            </a:r>
            <a:r>
              <a:rPr lang="en-US" dirty="0"/>
              <a:t> </a:t>
            </a:r>
            <a:r>
              <a:rPr lang="en-US" b="1" dirty="0"/>
              <a:t>transparent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rgbClr val="43464D"/>
                </a:solidFill>
                <a:latin typeface="Helvetica Neue Light"/>
                <a:ea typeface="Helvetica Neue Light"/>
                <a:cs typeface="Helvetica Neue Light"/>
                <a:sym typeface="Helvetica Neue Light"/>
              </a:rPr>
              <a:t>A clean sliding glass door</a:t>
            </a:r>
            <a:r>
              <a:rPr lang="en-US" dirty="0"/>
              <a:t>” is correct! This is an example of something that is </a:t>
            </a:r>
            <a:r>
              <a:rPr lang="en-US" b="1" dirty="0"/>
              <a:t>transparent.</a:t>
            </a:r>
            <a:endParaRPr lang="en-US"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2636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 something that is</a:t>
            </a:r>
            <a:r>
              <a:rPr lang="en-US" sz="1200" b="1" dirty="0"/>
              <a:t> transparent:</a:t>
            </a:r>
            <a:r>
              <a:rPr lang="en-US" sz="1200" dirty="0"/>
              <a:t> </a:t>
            </a:r>
            <a:r>
              <a:rPr lang="en-US" sz="1200" b="0" i="0" u="none" strike="noStrike" cap="none" dirty="0">
                <a:solidFill>
                  <a:srgbClr val="43464D"/>
                </a:solidFill>
                <a:latin typeface="Helvetica Neue Light"/>
                <a:ea typeface="Helvetica Neue Light"/>
                <a:cs typeface="Helvetica Neue Light"/>
                <a:sym typeface="Helvetica Neue Light"/>
              </a:rPr>
              <a:t>A clean sliding glass door</a:t>
            </a:r>
            <a:r>
              <a:rPr lang="en-US" sz="1200" dirty="0"/>
              <a:t>.</a:t>
            </a:r>
            <a:endParaRPr lang="en-US" sz="1200"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0789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things that are </a:t>
            </a:r>
            <a:r>
              <a:rPr lang="en-US" b="1" dirty="0"/>
              <a:t>transparent</a:t>
            </a:r>
            <a:r>
              <a:rPr lang="en-US" dirty="0"/>
              <a:t>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Transparent materials are used in microscopes. They enable doctors to see things more clearly, like germs, to help know how to keep me healthy.</a:t>
            </a:r>
            <a:r>
              <a:rPr lang="en-US" sz="1200" b="0" i="0" u="none" strike="noStrike" cap="none" dirty="0">
                <a:solidFill>
                  <a:srgbClr val="000000"/>
                </a:solidFill>
                <a:latin typeface="Helvetica Neue Light"/>
                <a:ea typeface="Helvetica Neue Light"/>
                <a:cs typeface="Helvetica Neue Light"/>
                <a:sym typeface="Helvetica Neue Light"/>
              </a:rPr>
              <a:t>” </a:t>
            </a:r>
            <a:r>
              <a:rPr lang="en-US" dirty="0"/>
              <a:t>That is correct! This is an example of how </a:t>
            </a:r>
            <a:r>
              <a:rPr lang="en-US" b="0" dirty="0"/>
              <a:t>things that are </a:t>
            </a:r>
            <a:r>
              <a:rPr lang="en-US" b="1" dirty="0"/>
              <a:t>transparent </a:t>
            </a:r>
            <a:r>
              <a:rPr lang="en-US" dirty="0"/>
              <a:t>impacts your life.</a:t>
            </a:r>
            <a:endParaRPr lang="en-US"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394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dirty="0"/>
              <a:t>o things that are </a:t>
            </a:r>
            <a:r>
              <a:rPr lang="en-US" b="1" dirty="0"/>
              <a:t>transparent</a:t>
            </a:r>
            <a:r>
              <a:rPr lang="en-US" sz="1200" b="1" dirty="0">
                <a:solidFill>
                  <a:schemeClr val="dk1"/>
                </a:solidFill>
              </a:rPr>
              <a:t>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Transparent materials are used in microscopes. They enable doctors to see things more clearly, like germs, to help know how to keep me healthy.</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SzPts val="1400"/>
              <a:buNone/>
            </a:pPr>
            <a:endParaRPr lang="en-US" dirty="0"/>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6548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033" name="Google Shape;103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189514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Waves are </a:t>
            </a:r>
            <a:r>
              <a:rPr lang="en-US" sz="1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1200" b="1" dirty="0">
                <a:solidFill>
                  <a:srgbClr val="0C0C0C"/>
                </a:solidFill>
                <a:latin typeface="Calibri" panose="020F0502020204030204" pitchFamily="34" charset="0"/>
                <a:ea typeface="Calibri"/>
                <a:cs typeface="Calibri" panose="020F0502020204030204" pitchFamily="34" charset="0"/>
                <a:sym typeface="Calibri"/>
              </a:rPr>
              <a:t> </a:t>
            </a:r>
            <a:r>
              <a:rPr lang="en-US" sz="1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dirty="0"/>
          </a:p>
        </p:txBody>
      </p:sp>
      <p:sp>
        <p:nvSpPr>
          <p:cNvPr id="815" name="Google Shape;815;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reflect once more on our big question. Our “big question” is</a:t>
            </a:r>
            <a:r>
              <a:rPr lang="en-US" b="1" dirty="0"/>
              <a:t>:  </a:t>
            </a:r>
            <a:r>
              <a:rPr lang="en-US" sz="1200" b="1" kern="1200" dirty="0">
                <a:solidFill>
                  <a:schemeClr val="tx1">
                    <a:lumMod val="85000"/>
                    <a:lumOff val="15000"/>
                  </a:schemeClr>
                </a:solidFill>
                <a:latin typeface="+mj-lt"/>
                <a:ea typeface="+mj-ea"/>
                <a:cs typeface="+mj-cs"/>
                <a:sym typeface="Calibri"/>
              </a:rPr>
              <a:t>How do things that are transparent impact people’s environments and their daily lives?</a:t>
            </a:r>
          </a:p>
          <a:p>
            <a:pPr marL="0" lvl="0" indent="0" algn="l" rtl="0">
              <a:spcBef>
                <a:spcPts val="0"/>
              </a:spcBef>
              <a:spcAft>
                <a:spcPts val="0"/>
              </a:spcAft>
              <a:buNone/>
            </a:pPr>
            <a:endParaRPr lang="en-US" sz="1200" kern="1200" dirty="0">
              <a:solidFill>
                <a:schemeClr val="tx1">
                  <a:lumMod val="85000"/>
                  <a:lumOff val="15000"/>
                </a:schemeClr>
              </a:solidFill>
              <a:latin typeface="+mj-lt"/>
              <a:ea typeface="+mj-ea"/>
              <a:cs typeface="+mj-cs"/>
              <a:sym typeface="Calibri"/>
            </a:endParaRPr>
          </a:p>
          <a:p>
            <a:pPr marL="0" lvl="0" indent="0" algn="l" rtl="0">
              <a:spcBef>
                <a:spcPts val="0"/>
              </a:spcBef>
              <a:spcAft>
                <a:spcPts val="0"/>
              </a:spcAft>
              <a:buNone/>
            </a:pPr>
            <a:r>
              <a:rPr lang="en-US" dirty="0"/>
              <a:t>Does anyone have any additional examples to share that haven’t been discussed yet? </a:t>
            </a:r>
          </a:p>
          <a:p>
            <a:pPr marL="0" lvl="0" indent="0" algn="l" rtl="0">
              <a:spcBef>
                <a:spcPts val="0"/>
              </a:spcBef>
              <a:spcAft>
                <a:spcPts val="0"/>
              </a:spcAft>
              <a:buNone/>
            </a:pPr>
            <a:endParaRPr lang="en-US"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1727727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68" name="Google Shape;106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Transverse waves are waves that travel sideways to the direction they are moving. </a:t>
            </a:r>
            <a:endParaRPr dirty="0"/>
          </a:p>
        </p:txBody>
      </p:sp>
      <p:sp>
        <p:nvSpPr>
          <p:cNvPr id="823" name="Google Shape;823;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are waves that are created as a result of vibrations between an electric field and a magnetic field. </a:t>
            </a:r>
            <a:endParaRPr/>
          </a:p>
        </p:txBody>
      </p:sp>
      <p:sp>
        <p:nvSpPr>
          <p:cNvPr id="831" name="Google Shape;83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electromagnetic spectrum is the range of all types of magnetic waves. </a:t>
            </a:r>
            <a:endParaRPr/>
          </a:p>
          <a:p>
            <a:pPr marL="0" lvl="0" indent="0" algn="l" rtl="0">
              <a:spcBef>
                <a:spcPts val="0"/>
              </a:spcBef>
              <a:spcAft>
                <a:spcPts val="0"/>
              </a:spcAft>
              <a:buNone/>
            </a:pPr>
            <a:endParaRPr/>
          </a:p>
        </p:txBody>
      </p:sp>
      <p:sp>
        <p:nvSpPr>
          <p:cNvPr id="653" name="Google Shape;6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7200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200" b="1" u="sng" kern="1200" dirty="0">
                <a:solidFill>
                  <a:schemeClr val="tx1"/>
                </a:solidFill>
                <a:latin typeface="Calibri" panose="020F0502020204030204" pitchFamily="34" charset="0"/>
                <a:ea typeface="+mj-ea"/>
                <a:cs typeface="Calibri" panose="020F0502020204030204" pitchFamily="34" charset="0"/>
              </a:rPr>
              <a:t>Visible Light</a:t>
            </a:r>
            <a:r>
              <a:rPr lang="en-US" sz="3200" b="1" kern="1200" dirty="0">
                <a:solidFill>
                  <a:schemeClr val="tx1"/>
                </a:solidFill>
                <a:latin typeface="Calibri" panose="020F0502020204030204" pitchFamily="34" charset="0"/>
                <a:ea typeface="+mj-ea"/>
                <a:cs typeface="Calibri" panose="020F0502020204030204" pitchFamily="34" charset="0"/>
              </a:rPr>
              <a:t>: </a:t>
            </a:r>
            <a:r>
              <a:rPr lang="en-US" sz="3200" kern="1200" dirty="0">
                <a:solidFill>
                  <a:schemeClr val="tx1"/>
                </a:solidFill>
                <a:latin typeface="Calibri" panose="020F0502020204030204" pitchFamily="34" charset="0"/>
                <a:ea typeface="+mj-ea"/>
                <a:cs typeface="Calibri" panose="020F0502020204030204" pitchFamily="34" charset="0"/>
              </a:rPr>
              <a:t>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2" name="Google Shape;657;p70" descr="Rewind">
            <a:extLst>
              <a:ext uri="{FF2B5EF4-FFF2-40B4-BE49-F238E27FC236}">
                <a16:creationId xmlns:a16="http://schemas.microsoft.com/office/drawing/2014/main" id="{AFE2712B-52C8-0222-E963-2569B784075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62838" y="4823971"/>
            <a:ext cx="8818324" cy="132556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600" b="1" u="sng" kern="1200" dirty="0">
                <a:solidFill>
                  <a:schemeClr val="tx1"/>
                </a:solidFill>
                <a:latin typeface="Calibri" panose="020F0502020204030204" pitchFamily="34" charset="0"/>
                <a:ea typeface="+mj-ea"/>
                <a:cs typeface="Calibri" panose="020F0502020204030204" pitchFamily="34" charset="0"/>
              </a:rPr>
              <a:t>Visible Light Spectrum</a:t>
            </a:r>
            <a:r>
              <a:rPr lang="en-US" sz="3600" b="1" kern="1200" dirty="0">
                <a:solidFill>
                  <a:schemeClr val="tx1"/>
                </a:solidFill>
                <a:latin typeface="Calibri" panose="020F0502020204030204" pitchFamily="34" charset="0"/>
                <a:ea typeface="+mj-ea"/>
                <a:cs typeface="Calibri" panose="020F0502020204030204" pitchFamily="34" charset="0"/>
              </a:rPr>
              <a:t>: </a:t>
            </a:r>
            <a:r>
              <a:rPr lang="en-US" sz="3600" b="0" i="0" dirty="0">
                <a:solidFill>
                  <a:srgbClr val="374151"/>
                </a:solidFill>
                <a:effectLst/>
                <a:latin typeface="Calibri" panose="020F0502020204030204" pitchFamily="34" charset="0"/>
                <a:cs typeface="Calibri" panose="020F0502020204030204" pitchFamily="34" charset="0"/>
              </a:rPr>
              <a:t>the range of all wavelengths that create colors that we can see with our eyes. </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5" name="Picture 4" descr="A screenshot of a screen&#10;&#10;Description automatically generated">
            <a:extLst>
              <a:ext uri="{FF2B5EF4-FFF2-40B4-BE49-F238E27FC236}">
                <a16:creationId xmlns:a16="http://schemas.microsoft.com/office/drawing/2014/main" id="{D4868F4F-87ED-9E52-F228-37A29A0C2FCF}"/>
              </a:ext>
            </a:extLst>
          </p:cNvPr>
          <p:cNvPicPr>
            <a:picLocks noChangeAspect="1"/>
          </p:cNvPicPr>
          <p:nvPr/>
        </p:nvPicPr>
        <p:blipFill>
          <a:blip r:embed="rId3"/>
          <a:stretch>
            <a:fillRect/>
          </a:stretch>
        </p:blipFill>
        <p:spPr>
          <a:xfrm>
            <a:off x="487836" y="1609692"/>
            <a:ext cx="8176104" cy="2309749"/>
          </a:xfrm>
          <a:prstGeom prst="rect">
            <a:avLst/>
          </a:prstGeom>
        </p:spPr>
      </p:pic>
      <p:sp>
        <p:nvSpPr>
          <p:cNvPr id="2" name="Google Shape;657;p70" descr="Rewind">
            <a:extLst>
              <a:ext uri="{FF2B5EF4-FFF2-40B4-BE49-F238E27FC236}">
                <a16:creationId xmlns:a16="http://schemas.microsoft.com/office/drawing/2014/main" id="{C2F72FE7-372B-6A3F-1348-577109B9F578}"/>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874320"/>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b="1" u="sng" dirty="0"/>
              <a:t>Reflection</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sound, or heat bounces back after hitting a surface.</a:t>
            </a:r>
            <a:endParaRPr b="1" dirty="0">
              <a:latin typeface="Calibri" panose="020F0502020204030204" pitchFamily="34" charset="0"/>
              <a:cs typeface="Calibri" panose="020F0502020204030204" pitchFamily="34" charset="0"/>
            </a:endParaRPr>
          </a:p>
        </p:txBody>
      </p:sp>
      <p:pic>
        <p:nvPicPr>
          <p:cNvPr id="5" name="Picture 4" descr="A yellow arrow pointing to a white background&#10;&#10;Description automatically generated">
            <a:extLst>
              <a:ext uri="{FF2B5EF4-FFF2-40B4-BE49-F238E27FC236}">
                <a16:creationId xmlns:a16="http://schemas.microsoft.com/office/drawing/2014/main" id="{671E2F1F-E227-508A-A964-6A1088B14972}"/>
              </a:ext>
            </a:extLst>
          </p:cNvPr>
          <p:cNvPicPr>
            <a:picLocks noChangeAspect="1"/>
          </p:cNvPicPr>
          <p:nvPr/>
        </p:nvPicPr>
        <p:blipFill>
          <a:blip r:embed="rId3"/>
          <a:stretch>
            <a:fillRect/>
          </a:stretch>
        </p:blipFill>
        <p:spPr>
          <a:xfrm>
            <a:off x="269871" y="2852862"/>
            <a:ext cx="8604257" cy="4005138"/>
          </a:xfrm>
          <a:prstGeom prst="rect">
            <a:avLst/>
          </a:prstGeom>
        </p:spPr>
      </p:pic>
      <p:sp>
        <p:nvSpPr>
          <p:cNvPr id="2" name="Google Shape;657;p70" descr="Rewind">
            <a:extLst>
              <a:ext uri="{FF2B5EF4-FFF2-40B4-BE49-F238E27FC236}">
                <a16:creationId xmlns:a16="http://schemas.microsoft.com/office/drawing/2014/main" id="{B439A88D-7CE9-71C5-8B32-3FB20ECA24CC}"/>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771749" y="8592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Refraction</a:t>
            </a:r>
            <a:r>
              <a:rPr lang="en-US" b="1">
                <a:solidFill>
                  <a:schemeClr val="dk1"/>
                </a:solidFill>
              </a:rPr>
              <a:t>: </a:t>
            </a:r>
            <a:r>
              <a:rPr lang="en-US">
                <a:solidFill>
                  <a:schemeClr val="dk1"/>
                </a:solidFill>
              </a:rPr>
              <a:t>bending of light waves when the wave moves from one medium to another</a:t>
            </a:r>
            <a:endParaRPr/>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2" name="Google Shape;657;p70" descr="Rewind">
            <a:extLst>
              <a:ext uri="{FF2B5EF4-FFF2-40B4-BE49-F238E27FC236}">
                <a16:creationId xmlns:a16="http://schemas.microsoft.com/office/drawing/2014/main" id="{FE1397FC-E276-8C75-6806-52F846B2C356}"/>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9"/>
          <p:cNvSpPr txBox="1"/>
          <p:nvPr/>
        </p:nvSpPr>
        <p:spPr>
          <a:xfrm>
            <a:off x="989762" y="216922"/>
            <a:ext cx="782493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waves and transverse waves?</a:t>
            </a:r>
            <a:endParaRPr/>
          </a:p>
        </p:txBody>
      </p:sp>
      <p:sp>
        <p:nvSpPr>
          <p:cNvPr id="848" name="Google Shape;848;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8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1" name="Google Shape;851;p89" descr="he Physics of Sound"/>
          <p:cNvPicPr preferRelativeResize="0"/>
          <p:nvPr/>
        </p:nvPicPr>
        <p:blipFill rotWithShape="1">
          <a:blip r:embed="rId4">
            <a:alphaModFix/>
          </a:blip>
          <a:srcRect/>
          <a:stretch/>
        </p:blipFill>
        <p:spPr>
          <a:xfrm>
            <a:off x="270913" y="2868596"/>
            <a:ext cx="3978442" cy="2652295"/>
          </a:xfrm>
          <a:prstGeom prst="rect">
            <a:avLst/>
          </a:prstGeom>
          <a:noFill/>
          <a:ln>
            <a:noFill/>
          </a:ln>
        </p:spPr>
      </p:pic>
      <p:pic>
        <p:nvPicPr>
          <p:cNvPr id="852" name="Google Shape;852;p89" descr="wavelength.jpg"/>
          <p:cNvPicPr preferRelativeResize="0"/>
          <p:nvPr/>
        </p:nvPicPr>
        <p:blipFill rotWithShape="1">
          <a:blip r:embed="rId5">
            <a:alphaModFix/>
          </a:blip>
          <a:srcRect l="-10572" r="-10572"/>
          <a:stretch/>
        </p:blipFill>
        <p:spPr>
          <a:xfrm>
            <a:off x="4388930" y="2883133"/>
            <a:ext cx="4769823" cy="26232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0"/>
          <p:cNvSpPr txBox="1"/>
          <p:nvPr/>
        </p:nvSpPr>
        <p:spPr>
          <a:xfrm>
            <a:off x="946484" y="150361"/>
            <a:ext cx="78606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electromagnetic waves?</a:t>
            </a:r>
            <a:endParaRPr/>
          </a:p>
        </p:txBody>
      </p:sp>
      <p:sp>
        <p:nvSpPr>
          <p:cNvPr id="859" name="Google Shape;859;p9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90"/>
          <p:cNvPicPr preferRelativeResize="0"/>
          <p:nvPr/>
        </p:nvPicPr>
        <p:blipFill rotWithShape="1">
          <a:blip r:embed="rId4">
            <a:alphaModFix/>
          </a:blip>
          <a:srcRect/>
          <a:stretch/>
        </p:blipFill>
        <p:spPr>
          <a:xfrm>
            <a:off x="1183643" y="1610477"/>
            <a:ext cx="6813529" cy="41085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p:nvPr/>
        </p:nvSpPr>
        <p:spPr>
          <a:xfrm>
            <a:off x="1119554" y="198487"/>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electromagnetic spectrum?</a:t>
            </a:r>
            <a:endParaRPr/>
          </a:p>
        </p:txBody>
      </p:sp>
      <p:sp>
        <p:nvSpPr>
          <p:cNvPr id="239" name="Google Shape;239;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descr="spectrum.jpg"/>
          <p:cNvPicPr preferRelativeResize="0"/>
          <p:nvPr/>
        </p:nvPicPr>
        <p:blipFill rotWithShape="1">
          <a:blip r:embed="rId4">
            <a:alphaModFix/>
          </a:blip>
          <a:srcRect t="-2376" b="-2376"/>
          <a:stretch/>
        </p:blipFill>
        <p:spPr>
          <a:xfrm>
            <a:off x="977796" y="1556085"/>
            <a:ext cx="7298883" cy="4014104"/>
          </a:xfrm>
          <a:prstGeom prst="rect">
            <a:avLst/>
          </a:prstGeom>
          <a:noFill/>
          <a:ln>
            <a:noFill/>
          </a:ln>
        </p:spPr>
      </p:pic>
    </p:spTree>
    <p:extLst>
      <p:ext uri="{BB962C8B-B14F-4D97-AF65-F5344CB8AC3E}">
        <p14:creationId xmlns:p14="http://schemas.microsoft.com/office/powerpoint/2010/main" val="220122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lvl="0">
              <a:lnSpc>
                <a:spcPct val="90000"/>
              </a:lnSpc>
              <a:spcBef>
                <a:spcPct val="0"/>
              </a:spcBef>
              <a:buSzPts val="3400"/>
            </a:pPr>
            <a:r>
              <a:rPr lang="en-US" sz="3200" b="1" u="sng" dirty="0"/>
              <a:t>True/False</a:t>
            </a:r>
            <a:r>
              <a:rPr lang="en-US" sz="3200" b="1" dirty="0"/>
              <a:t>: </a:t>
            </a:r>
            <a:r>
              <a:rPr lang="en-US" sz="3200" kern="1200" dirty="0">
                <a:solidFill>
                  <a:schemeClr val="tx1"/>
                </a:solidFill>
                <a:latin typeface="Calibri" panose="020F0502020204030204" pitchFamily="34" charset="0"/>
                <a:ea typeface="+mj-ea"/>
                <a:cs typeface="Calibri" panose="020F0502020204030204" pitchFamily="34" charset="0"/>
              </a:rPr>
              <a:t>Visible Light is 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3" name="Google Shape;239;p16" descr="Questions">
            <a:extLst>
              <a:ext uri="{FF2B5EF4-FFF2-40B4-BE49-F238E27FC236}">
                <a16:creationId xmlns:a16="http://schemas.microsoft.com/office/drawing/2014/main" id="{D3CEF8E3-CABA-B026-9484-5F558CC3CA47}"/>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9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lvl="0">
              <a:lnSpc>
                <a:spcPct val="90000"/>
              </a:lnSpc>
              <a:spcBef>
                <a:spcPct val="0"/>
              </a:spcBef>
              <a:buSzPts val="3400"/>
            </a:pPr>
            <a:r>
              <a:rPr lang="en-US" sz="3200" b="1" u="sng" dirty="0">
                <a:solidFill>
                  <a:srgbClr val="FF0000"/>
                </a:solidFill>
              </a:rPr>
              <a:t>True</a:t>
            </a:r>
            <a:r>
              <a:rPr lang="en-US" sz="3200" b="1" u="sng" dirty="0"/>
              <a:t>/False</a:t>
            </a:r>
            <a:r>
              <a:rPr lang="en-US" sz="3200" b="1" dirty="0"/>
              <a:t>: </a:t>
            </a:r>
            <a:r>
              <a:rPr lang="en-US" sz="3200" kern="1200" dirty="0">
                <a:solidFill>
                  <a:schemeClr val="tx1"/>
                </a:solidFill>
                <a:latin typeface="Calibri" panose="020F0502020204030204" pitchFamily="34" charset="0"/>
                <a:ea typeface="+mj-ea"/>
                <a:cs typeface="Calibri" panose="020F0502020204030204" pitchFamily="34" charset="0"/>
              </a:rPr>
              <a:t>Visible Light is 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3" name="Google Shape;239;p16" descr="Questions">
            <a:extLst>
              <a:ext uri="{FF2B5EF4-FFF2-40B4-BE49-F238E27FC236}">
                <a16:creationId xmlns:a16="http://schemas.microsoft.com/office/drawing/2014/main" id="{4BA40AFA-B90F-3A6C-3F3A-AA524539EC0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0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2"/>
          <p:cNvSpPr txBox="1"/>
          <p:nvPr/>
        </p:nvSpPr>
        <p:spPr>
          <a:xfrm>
            <a:off x="1704109" y="726667"/>
            <a:ext cx="5735781"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dirty="0">
                <a:solidFill>
                  <a:schemeClr val="dk1"/>
                </a:solidFill>
                <a:latin typeface="Calibri"/>
                <a:ea typeface="Calibri"/>
                <a:cs typeface="Calibri"/>
                <a:sym typeface="Calibri"/>
              </a:rPr>
              <a:t>Transparent</a:t>
            </a:r>
            <a:endParaRPr sz="8800" dirty="0">
              <a:solidFill>
                <a:schemeClr val="dk1"/>
              </a:solidFill>
              <a:latin typeface="Calibri"/>
              <a:ea typeface="Calibri"/>
              <a:cs typeface="Calibri"/>
              <a:sym typeface="Calibri"/>
            </a:endParaRPr>
          </a:p>
        </p:txBody>
      </p:sp>
      <p:sp>
        <p:nvSpPr>
          <p:cNvPr id="795" name="Google Shape;795;p8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8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3" name="Picture 12" descr="A pair of glasses on a book&#10;&#10;Description automatically generated">
            <a:extLst>
              <a:ext uri="{FF2B5EF4-FFF2-40B4-BE49-F238E27FC236}">
                <a16:creationId xmlns:a16="http://schemas.microsoft.com/office/drawing/2014/main" id="{1E012272-AB8C-F8B4-8967-4A0E7F272355}"/>
              </a:ext>
            </a:extLst>
          </p:cNvPr>
          <p:cNvPicPr>
            <a:picLocks noChangeAspect="1"/>
          </p:cNvPicPr>
          <p:nvPr/>
        </p:nvPicPr>
        <p:blipFill>
          <a:blip r:embed="rId3"/>
          <a:stretch>
            <a:fillRect/>
          </a:stretch>
        </p:blipFill>
        <p:spPr>
          <a:xfrm>
            <a:off x="685800" y="2421561"/>
            <a:ext cx="7772400" cy="42254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285237" y="735230"/>
            <a:ext cx="8573526" cy="114563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u="sng" dirty="0">
                <a:solidFill>
                  <a:schemeClr val="dk1"/>
                </a:solidFill>
              </a:rPr>
              <a:t>                           </a:t>
            </a:r>
            <a:r>
              <a:rPr lang="en-US" dirty="0">
                <a:solidFill>
                  <a:schemeClr val="dk1"/>
                </a:solidFill>
              </a:rPr>
              <a:t> is the bending of light waves when the wave moves from one medium to another</a:t>
            </a:r>
            <a:endParaRPr dirty="0"/>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2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285237" y="735230"/>
            <a:ext cx="8573526" cy="114563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dirty="0">
                <a:solidFill>
                  <a:srgbClr val="FF0000"/>
                </a:solidFill>
              </a:rPr>
              <a:t>Refraction</a:t>
            </a:r>
            <a:r>
              <a:rPr lang="en-US" dirty="0">
                <a:solidFill>
                  <a:schemeClr val="dk1"/>
                </a:solidFill>
              </a:rPr>
              <a:t> is the bending of light waves when the wave moves from one medium to another</a:t>
            </a:r>
            <a:endParaRPr dirty="0"/>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392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p:nvPr/>
        </p:nvSpPr>
        <p:spPr>
          <a:xfrm>
            <a:off x="1872578" y="883820"/>
            <a:ext cx="5398843"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dirty="0">
                <a:solidFill>
                  <a:schemeClr val="dk1"/>
                </a:solidFill>
                <a:latin typeface="Calibri"/>
                <a:ea typeface="Calibri"/>
                <a:cs typeface="Calibri"/>
                <a:sym typeface="Calibri"/>
              </a:rPr>
              <a:t>Transparent</a:t>
            </a:r>
            <a:endParaRPr sz="8000" b="1" dirty="0">
              <a:solidFill>
                <a:schemeClr val="dk1"/>
              </a:solidFill>
              <a:latin typeface="Calibri"/>
              <a:ea typeface="Calibri"/>
              <a:cs typeface="Calibri"/>
              <a:sym typeface="Calibri"/>
            </a:endParaRPr>
          </a:p>
        </p:txBody>
      </p:sp>
      <p:sp>
        <p:nvSpPr>
          <p:cNvPr id="867" name="Google Shape;867;p9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8" name="Google Shape;868;p9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590793"/>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endParaRPr sz="3400" b="1" dirty="0">
              <a:latin typeface="Calibri" panose="020F0502020204030204" pitchFamily="34" charset="0"/>
              <a:cs typeface="Calibri" panose="020F0502020204030204" pitchFamily="34" charset="0"/>
            </a:endParaRPr>
          </a:p>
        </p:txBody>
      </p:sp>
      <p:sp>
        <p:nvSpPr>
          <p:cNvPr id="875" name="Google Shape;875;p9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5"/>
          <a:stretch>
            <a:fillRect/>
          </a:stretch>
        </p:blipFill>
        <p:spPr>
          <a:xfrm>
            <a:off x="685800" y="1989836"/>
            <a:ext cx="7772400" cy="48681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pic>
        <p:nvPicPr>
          <p:cNvPr id="6" name="Picture 5" descr="A double doors with a view of trees&#10;&#10;Description automatically generated">
            <a:extLst>
              <a:ext uri="{FF2B5EF4-FFF2-40B4-BE49-F238E27FC236}">
                <a16:creationId xmlns:a16="http://schemas.microsoft.com/office/drawing/2014/main" id="{E8801895-1167-6330-B347-4CAA395D2E66}"/>
              </a:ext>
            </a:extLst>
          </p:cNvPr>
          <p:cNvPicPr>
            <a:picLocks noChangeAspect="1"/>
          </p:cNvPicPr>
          <p:nvPr/>
        </p:nvPicPr>
        <p:blipFill rotWithShape="1">
          <a:blip r:embed="rId3"/>
          <a:srcRect l="11496" r="4839" b="1"/>
          <a:stretch/>
        </p:blipFill>
        <p:spPr>
          <a:xfrm>
            <a:off x="20" y="10"/>
            <a:ext cx="9143980" cy="6857990"/>
          </a:xfrm>
          <a:prstGeom prst="rect">
            <a:avLst/>
          </a:prstGeom>
        </p:spPr>
      </p:pic>
      <p:sp>
        <p:nvSpPr>
          <p:cNvPr id="907" name="Rectangle 90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Google Shape;889;p94"/>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4000" kern="1200"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What does transparent mean?</a:t>
            </a:r>
            <a:endParaRPr lang="en-US" sz="4000" kern="1200" dirty="0">
              <a:solidFill>
                <a:schemeClr val="tx1">
                  <a:lumMod val="85000"/>
                  <a:lumOff val="15000"/>
                </a:schemeClr>
              </a:solidFill>
              <a:latin typeface="Calibri" panose="020F0502020204030204" pitchFamily="34" charset="0"/>
              <a:ea typeface="+mj-ea"/>
              <a:cs typeface="Calibri" panose="020F0502020204030204" pitchFamily="34" charset="0"/>
            </a:endParaRPr>
          </a:p>
        </p:txBody>
      </p:sp>
      <p:cxnSp>
        <p:nvCxnSpPr>
          <p:cNvPr id="909" name="Straight Connector 90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90" name="Google Shape;890;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98" name="Google Shape;898;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e4e4f802a9_0_31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9097372A-1F0B-9407-A176-DB85CF34AEB7}"/>
              </a:ext>
            </a:extLst>
          </p:cNvPr>
          <p:cNvSpPr txBox="1"/>
          <p:nvPr/>
        </p:nvSpPr>
        <p:spPr>
          <a:xfrm>
            <a:off x="1219200" y="367650"/>
            <a:ext cx="6705600" cy="1569660"/>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Transparent materials </a:t>
            </a:r>
            <a:r>
              <a:rPr lang="en-US" sz="3200" b="0" i="0" dirty="0">
                <a:solidFill>
                  <a:srgbClr val="374151"/>
                </a:solidFill>
                <a:effectLst/>
                <a:latin typeface="Söhne"/>
              </a:rPr>
              <a:t>allow light to pass through them clearly without bending or scattering the light waves</a:t>
            </a:r>
            <a:endParaRPr lang="en-US" sz="3200" dirty="0">
              <a:latin typeface="Calibri" panose="020F0502020204030204" pitchFamily="34" charset="0"/>
              <a:cs typeface="Calibri" panose="020F0502020204030204" pitchFamily="34" charset="0"/>
            </a:endParaRPr>
          </a:p>
        </p:txBody>
      </p:sp>
      <p:pic>
        <p:nvPicPr>
          <p:cNvPr id="5" name="Picture 4" descr="A hand holding a plastic wrap&#10;&#10;Description automatically generated">
            <a:extLst>
              <a:ext uri="{FF2B5EF4-FFF2-40B4-BE49-F238E27FC236}">
                <a16:creationId xmlns:a16="http://schemas.microsoft.com/office/drawing/2014/main" id="{90B0749D-9305-A826-702D-BE92AEC86E0B}"/>
              </a:ext>
            </a:extLst>
          </p:cNvPr>
          <p:cNvPicPr>
            <a:picLocks noChangeAspect="1"/>
          </p:cNvPicPr>
          <p:nvPr/>
        </p:nvPicPr>
        <p:blipFill>
          <a:blip r:embed="rId4"/>
          <a:stretch>
            <a:fillRect/>
          </a:stretch>
        </p:blipFill>
        <p:spPr>
          <a:xfrm>
            <a:off x="4804349" y="2629551"/>
            <a:ext cx="4153610" cy="3860797"/>
          </a:xfrm>
          <a:prstGeom prst="rect">
            <a:avLst/>
          </a:prstGeom>
        </p:spPr>
      </p:pic>
      <p:pic>
        <p:nvPicPr>
          <p:cNvPr id="7" name="Picture 6" descr="A hand holding a square glass&#10;&#10;Description automatically generated">
            <a:extLst>
              <a:ext uri="{FF2B5EF4-FFF2-40B4-BE49-F238E27FC236}">
                <a16:creationId xmlns:a16="http://schemas.microsoft.com/office/drawing/2014/main" id="{9B4E8805-B17A-850D-7061-5469BDD0925E}"/>
              </a:ext>
            </a:extLst>
          </p:cNvPr>
          <p:cNvPicPr>
            <a:picLocks noChangeAspect="1"/>
          </p:cNvPicPr>
          <p:nvPr/>
        </p:nvPicPr>
        <p:blipFill>
          <a:blip r:embed="rId5"/>
          <a:stretch>
            <a:fillRect/>
          </a:stretch>
        </p:blipFill>
        <p:spPr>
          <a:xfrm>
            <a:off x="186039" y="2629551"/>
            <a:ext cx="4153612" cy="38607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63118"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9D234-35BF-E12A-9D03-29B27CE11836}"/>
              </a:ext>
            </a:extLst>
          </p:cNvPr>
          <p:cNvSpPr txBox="1"/>
          <p:nvPr/>
        </p:nvSpPr>
        <p:spPr>
          <a:xfrm>
            <a:off x="248846" y="2478024"/>
            <a:ext cx="2965426" cy="1901952"/>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3600" b="0" i="0" kern="1200" dirty="0">
                <a:solidFill>
                  <a:schemeClr val="tx1"/>
                </a:solidFill>
                <a:effectLst/>
                <a:latin typeface="+mj-lt"/>
                <a:ea typeface="+mj-ea"/>
                <a:cs typeface="+mj-cs"/>
              </a:rPr>
              <a:t>Transparent materials are used in greenhouses.</a:t>
            </a:r>
            <a:endParaRPr lang="en-US" sz="3600" kern="1200" dirty="0">
              <a:solidFill>
                <a:schemeClr val="tx1"/>
              </a:solidFill>
              <a:latin typeface="+mj-lt"/>
              <a:ea typeface="+mj-ea"/>
              <a:cs typeface="+mj-cs"/>
            </a:endParaRPr>
          </a:p>
        </p:txBody>
      </p:sp>
      <p:pic>
        <p:nvPicPr>
          <p:cNvPr id="7" name="Picture 6" descr="A greenhouse with flowers in pots&#10;&#10;Description automatically generated">
            <a:extLst>
              <a:ext uri="{FF2B5EF4-FFF2-40B4-BE49-F238E27FC236}">
                <a16:creationId xmlns:a16="http://schemas.microsoft.com/office/drawing/2014/main" id="{0FD09BFC-1D7C-F53A-65EC-6CB65814769E}"/>
              </a:ext>
            </a:extLst>
          </p:cNvPr>
          <p:cNvPicPr>
            <a:picLocks noChangeAspect="1"/>
          </p:cNvPicPr>
          <p:nvPr/>
        </p:nvPicPr>
        <p:blipFill rotWithShape="1">
          <a:blip r:embed="rId3"/>
          <a:srcRect l="14725" r="25634" b="2"/>
          <a:stretch/>
        </p:blipFill>
        <p:spPr>
          <a:xfrm>
            <a:off x="3463117" y="1"/>
            <a:ext cx="5680883" cy="6858000"/>
          </a:xfrm>
          <a:prstGeom prst="rect">
            <a:avLst/>
          </a:prstGeom>
          <a:effectLst>
            <a:outerShdw blurRad="254000" dist="190500" dir="5580000" sx="90000" sy="90000" algn="ctr" rotWithShape="0">
              <a:srgbClr val="000000">
                <a:alpha val="25000"/>
              </a:srgbClr>
            </a:outerShdw>
          </a:effectLst>
        </p:spPr>
      </p:pic>
      <p:sp>
        <p:nvSpPr>
          <p:cNvPr id="4" name="Google Shape;568;ge4e4f802a9_0_319" descr="Artificial Intelligence">
            <a:extLst>
              <a:ext uri="{FF2B5EF4-FFF2-40B4-BE49-F238E27FC236}">
                <a16:creationId xmlns:a16="http://schemas.microsoft.com/office/drawing/2014/main" id="{1C0BB540-3909-6E29-D05B-B709A1909DA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5966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680D4A-E386-427D-268F-9D048044CF51}"/>
              </a:ext>
            </a:extLst>
          </p:cNvPr>
          <p:cNvSpPr txBox="1"/>
          <p:nvPr/>
        </p:nvSpPr>
        <p:spPr>
          <a:xfrm>
            <a:off x="713935" y="2074363"/>
            <a:ext cx="2064266" cy="2709275"/>
          </a:xfrm>
          <a:prstGeom prst="rect">
            <a:avLst/>
          </a:prstGeom>
          <a:solidFill>
            <a:srgbClr val="3D2B5D"/>
          </a:solidFill>
          <a:ln>
            <a:solidFill>
              <a:srgbClr val="3D2B5D"/>
            </a:solidFill>
          </a:ln>
        </p:spPr>
        <p:txBody>
          <a:bodyPr vert="horz" lIns="91440" tIns="45720" rIns="91440" bIns="45720" rtlCol="0" anchor="ctr">
            <a:noAutofit/>
          </a:bodyPr>
          <a:lstStyle/>
          <a:p>
            <a:pPr algn="ctr">
              <a:lnSpc>
                <a:spcPct val="90000"/>
              </a:lnSpc>
              <a:spcBef>
                <a:spcPct val="0"/>
              </a:spcBef>
              <a:spcAft>
                <a:spcPts val="600"/>
              </a:spcAft>
            </a:pPr>
            <a:r>
              <a:rPr lang="en-US" sz="2600" b="0" i="0" kern="1200" dirty="0">
                <a:solidFill>
                  <a:srgbClr val="FFFFFF"/>
                </a:solidFill>
                <a:effectLst/>
                <a:latin typeface="Calibri" panose="020F0502020204030204" pitchFamily="34" charset="0"/>
                <a:ea typeface="+mj-ea"/>
                <a:cs typeface="Calibri" panose="020F0502020204030204" pitchFamily="34" charset="0"/>
              </a:rPr>
              <a:t>Artists and scientists often use transparent materials to create optical illusions</a:t>
            </a:r>
            <a:endParaRPr lang="en-US" sz="2600" kern="1200" dirty="0">
              <a:solidFill>
                <a:srgbClr val="FFFFFF"/>
              </a:solidFill>
              <a:latin typeface="Calibri" panose="020F0502020204030204" pitchFamily="34" charset="0"/>
              <a:ea typeface="+mj-ea"/>
              <a:cs typeface="Calibri" panose="020F0502020204030204" pitchFamily="34" charset="0"/>
            </a:endParaRPr>
          </a:p>
        </p:txBody>
      </p:sp>
      <p:pic>
        <p:nvPicPr>
          <p:cNvPr id="9" name="Picture 8" descr="A close-up of a glass trophy&#10;&#10;Description automatically generated">
            <a:extLst>
              <a:ext uri="{FF2B5EF4-FFF2-40B4-BE49-F238E27FC236}">
                <a16:creationId xmlns:a16="http://schemas.microsoft.com/office/drawing/2014/main" id="{43DB85A8-2363-E01D-0B88-27D772CA44D9}"/>
              </a:ext>
            </a:extLst>
          </p:cNvPr>
          <p:cNvPicPr>
            <a:picLocks noChangeAspect="1"/>
          </p:cNvPicPr>
          <p:nvPr/>
        </p:nvPicPr>
        <p:blipFill>
          <a:blip r:embed="rId3"/>
          <a:stretch>
            <a:fillRect/>
          </a:stretch>
        </p:blipFill>
        <p:spPr>
          <a:xfrm>
            <a:off x="3009846" y="1286819"/>
            <a:ext cx="5971238" cy="4284362"/>
          </a:xfrm>
          <a:prstGeom prst="rect">
            <a:avLst/>
          </a:prstGeom>
        </p:spPr>
      </p:pic>
      <p:sp>
        <p:nvSpPr>
          <p:cNvPr id="4" name="Google Shape;568;ge4e4f802a9_0_319" descr="Artificial Intelligence">
            <a:extLst>
              <a:ext uri="{FF2B5EF4-FFF2-40B4-BE49-F238E27FC236}">
                <a16:creationId xmlns:a16="http://schemas.microsoft.com/office/drawing/2014/main" id="{4B5B3892-F4DB-0EBF-1B66-C74A05253C74}"/>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390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2"/>
        <p:cNvGrpSpPr/>
        <p:nvPr/>
      </p:nvGrpSpPr>
      <p:grpSpPr>
        <a:xfrm>
          <a:off x="0" y="0"/>
          <a:ext cx="0" cy="0"/>
          <a:chOff x="0" y="0"/>
          <a:chExt cx="0" cy="0"/>
        </a:xfrm>
      </p:grpSpPr>
      <p:pic>
        <p:nvPicPr>
          <p:cNvPr id="3" name="Picture 2" descr="A room with desks and windows&#10;&#10;Description automatically generated">
            <a:extLst>
              <a:ext uri="{FF2B5EF4-FFF2-40B4-BE49-F238E27FC236}">
                <a16:creationId xmlns:a16="http://schemas.microsoft.com/office/drawing/2014/main" id="{0B3AC6B3-1F4F-FA89-7806-AE52590B1890}"/>
              </a:ext>
            </a:extLst>
          </p:cNvPr>
          <p:cNvPicPr>
            <a:picLocks noChangeAspect="1"/>
          </p:cNvPicPr>
          <p:nvPr/>
        </p:nvPicPr>
        <p:blipFill rotWithShape="1">
          <a:blip r:embed="rId3"/>
          <a:srcRect l="4114" r="8220"/>
          <a:stretch/>
        </p:blipFill>
        <p:spPr>
          <a:xfrm>
            <a:off x="20" y="10"/>
            <a:ext cx="9143980" cy="6857990"/>
          </a:xfrm>
          <a:prstGeom prst="rect">
            <a:avLst/>
          </a:prstGeom>
        </p:spPr>
      </p:pic>
      <p:sp>
        <p:nvSpPr>
          <p:cNvPr id="809" name="Rectangle 80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Google Shape;804;p83"/>
          <p:cNvSpPr txBox="1"/>
          <p:nvPr/>
        </p:nvSpPr>
        <p:spPr>
          <a:xfrm>
            <a:off x="392906" y="531724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2400" b="1" kern="1200" dirty="0">
                <a:solidFill>
                  <a:schemeClr val="tx1">
                    <a:lumMod val="85000"/>
                    <a:lumOff val="15000"/>
                  </a:schemeClr>
                </a:solidFill>
                <a:latin typeface="+mj-lt"/>
                <a:ea typeface="+mj-ea"/>
                <a:cs typeface="+mj-cs"/>
                <a:sym typeface="Calibri"/>
              </a:rPr>
              <a:t>Big Question: </a:t>
            </a:r>
            <a:r>
              <a:rPr lang="en-US" sz="2400" kern="1200" dirty="0">
                <a:solidFill>
                  <a:schemeClr val="tx1">
                    <a:lumMod val="85000"/>
                    <a:lumOff val="15000"/>
                  </a:schemeClr>
                </a:solidFill>
                <a:latin typeface="+mj-lt"/>
                <a:ea typeface="+mj-ea"/>
                <a:cs typeface="+mj-cs"/>
                <a:sym typeface="Calibri"/>
              </a:rPr>
              <a:t>How do things that are transparent impact people’s environments and their daily lives?</a:t>
            </a:r>
          </a:p>
        </p:txBody>
      </p:sp>
      <p:cxnSp>
        <p:nvCxnSpPr>
          <p:cNvPr id="811" name="Straight Connector 8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03" name="Google Shape;803;p83"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a:extLst>
              <a:ext uri="{FF2B5EF4-FFF2-40B4-BE49-F238E27FC236}">
                <a16:creationId xmlns:a16="http://schemas.microsoft.com/office/drawing/2014/main" id="{9097372A-1F0B-9407-A176-DB85CF34AEB7}"/>
              </a:ext>
            </a:extLst>
          </p:cNvPr>
          <p:cNvSpPr txBox="1"/>
          <p:nvPr/>
        </p:nvSpPr>
        <p:spPr>
          <a:xfrm>
            <a:off x="1219200" y="367650"/>
            <a:ext cx="7065818" cy="1569660"/>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Transparent materials </a:t>
            </a:r>
            <a:r>
              <a:rPr lang="en-US" sz="3200" b="0" i="0" dirty="0">
                <a:solidFill>
                  <a:srgbClr val="374151"/>
                </a:solidFill>
                <a:effectLst/>
                <a:latin typeface="Söhne"/>
              </a:rPr>
              <a:t>allow </a:t>
            </a:r>
            <a:r>
              <a:rPr lang="en-US" sz="3200" b="0" i="0" u="sng" dirty="0">
                <a:solidFill>
                  <a:srgbClr val="374151"/>
                </a:solidFill>
                <a:effectLst/>
                <a:latin typeface="Söhne"/>
              </a:rPr>
              <a:t>               </a:t>
            </a:r>
            <a:r>
              <a:rPr lang="en-US" sz="3200" b="0" i="0" dirty="0">
                <a:solidFill>
                  <a:srgbClr val="374151"/>
                </a:solidFill>
                <a:effectLst/>
                <a:latin typeface="Söhne"/>
              </a:rPr>
              <a:t> to pass through them </a:t>
            </a:r>
            <a:r>
              <a:rPr lang="en-US" sz="3200" b="0" i="0" u="sng" dirty="0">
                <a:solidFill>
                  <a:srgbClr val="374151"/>
                </a:solidFill>
                <a:effectLst/>
                <a:latin typeface="Söhne"/>
              </a:rPr>
              <a:t>               </a:t>
            </a:r>
            <a:r>
              <a:rPr lang="en-US" sz="3200" b="0" i="0" dirty="0">
                <a:solidFill>
                  <a:srgbClr val="374151"/>
                </a:solidFill>
                <a:effectLst/>
                <a:latin typeface="Söhne"/>
              </a:rPr>
              <a:t> without bending or scattering the light waves</a:t>
            </a:r>
            <a:endParaRPr lang="en-US" sz="3200" dirty="0">
              <a:latin typeface="Calibri" panose="020F0502020204030204" pitchFamily="34" charset="0"/>
              <a:cs typeface="Calibri" panose="020F0502020204030204" pitchFamily="34" charset="0"/>
            </a:endParaRPr>
          </a:p>
        </p:txBody>
      </p:sp>
      <p:pic>
        <p:nvPicPr>
          <p:cNvPr id="5" name="Picture 4" descr="A hand holding a plastic wrap&#10;&#10;Description automatically generated">
            <a:extLst>
              <a:ext uri="{FF2B5EF4-FFF2-40B4-BE49-F238E27FC236}">
                <a16:creationId xmlns:a16="http://schemas.microsoft.com/office/drawing/2014/main" id="{90B0749D-9305-A826-702D-BE92AEC86E0B}"/>
              </a:ext>
            </a:extLst>
          </p:cNvPr>
          <p:cNvPicPr>
            <a:picLocks noChangeAspect="1"/>
          </p:cNvPicPr>
          <p:nvPr/>
        </p:nvPicPr>
        <p:blipFill>
          <a:blip r:embed="rId3"/>
          <a:stretch>
            <a:fillRect/>
          </a:stretch>
        </p:blipFill>
        <p:spPr>
          <a:xfrm>
            <a:off x="4804349" y="2629551"/>
            <a:ext cx="4153610" cy="3860797"/>
          </a:xfrm>
          <a:prstGeom prst="rect">
            <a:avLst/>
          </a:prstGeom>
        </p:spPr>
      </p:pic>
      <p:pic>
        <p:nvPicPr>
          <p:cNvPr id="7" name="Picture 6" descr="A hand holding a square glass&#10;&#10;Description automatically generated">
            <a:extLst>
              <a:ext uri="{FF2B5EF4-FFF2-40B4-BE49-F238E27FC236}">
                <a16:creationId xmlns:a16="http://schemas.microsoft.com/office/drawing/2014/main" id="{9B4E8805-B17A-850D-7061-5469BDD0925E}"/>
              </a:ext>
            </a:extLst>
          </p:cNvPr>
          <p:cNvPicPr>
            <a:picLocks noChangeAspect="1"/>
          </p:cNvPicPr>
          <p:nvPr/>
        </p:nvPicPr>
        <p:blipFill>
          <a:blip r:embed="rId4"/>
          <a:stretch>
            <a:fillRect/>
          </a:stretch>
        </p:blipFill>
        <p:spPr>
          <a:xfrm>
            <a:off x="186039" y="2629551"/>
            <a:ext cx="4153612" cy="3860799"/>
          </a:xfrm>
          <a:prstGeom prst="rect">
            <a:avLst/>
          </a:prstGeom>
        </p:spPr>
      </p:pic>
      <p:sp>
        <p:nvSpPr>
          <p:cNvPr id="2" name="Google Shape;931;p99" descr="Questions">
            <a:extLst>
              <a:ext uri="{FF2B5EF4-FFF2-40B4-BE49-F238E27FC236}">
                <a16:creationId xmlns:a16="http://schemas.microsoft.com/office/drawing/2014/main" id="{008ACB10-EE38-467F-237B-263DBB4EA375}"/>
              </a:ext>
            </a:extLst>
          </p:cNvPr>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8166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TextBox 2">
            <a:extLst>
              <a:ext uri="{FF2B5EF4-FFF2-40B4-BE49-F238E27FC236}">
                <a16:creationId xmlns:a16="http://schemas.microsoft.com/office/drawing/2014/main" id="{9097372A-1F0B-9407-A176-DB85CF34AEB7}"/>
              </a:ext>
            </a:extLst>
          </p:cNvPr>
          <p:cNvSpPr txBox="1"/>
          <p:nvPr/>
        </p:nvSpPr>
        <p:spPr>
          <a:xfrm>
            <a:off x="1219200" y="367650"/>
            <a:ext cx="7065818" cy="1569660"/>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Transparent materials </a:t>
            </a:r>
            <a:r>
              <a:rPr lang="en-US" sz="3200" b="0" i="0" dirty="0">
                <a:solidFill>
                  <a:srgbClr val="374151"/>
                </a:solidFill>
                <a:effectLst/>
                <a:latin typeface="Söhne"/>
              </a:rPr>
              <a:t>allow </a:t>
            </a:r>
            <a:r>
              <a:rPr lang="en-US" sz="3200" b="0" i="0" dirty="0">
                <a:solidFill>
                  <a:srgbClr val="FF0000"/>
                </a:solidFill>
                <a:effectLst/>
                <a:latin typeface="Söhne"/>
              </a:rPr>
              <a:t>light</a:t>
            </a:r>
            <a:r>
              <a:rPr lang="en-US" sz="3200" b="0" i="0" dirty="0">
                <a:solidFill>
                  <a:srgbClr val="374151"/>
                </a:solidFill>
                <a:effectLst/>
                <a:latin typeface="Söhne"/>
              </a:rPr>
              <a:t> to pass through them </a:t>
            </a:r>
            <a:r>
              <a:rPr lang="en-US" sz="3200" b="0" i="0" dirty="0">
                <a:solidFill>
                  <a:srgbClr val="FF0000"/>
                </a:solidFill>
                <a:effectLst/>
                <a:latin typeface="Söhne"/>
              </a:rPr>
              <a:t>clearly</a:t>
            </a:r>
            <a:r>
              <a:rPr lang="en-US" sz="3200" b="0" i="0" dirty="0">
                <a:solidFill>
                  <a:srgbClr val="374151"/>
                </a:solidFill>
                <a:effectLst/>
                <a:latin typeface="Söhne"/>
              </a:rPr>
              <a:t> without bending or scattering the light waves</a:t>
            </a:r>
            <a:endParaRPr lang="en-US" sz="3200" dirty="0">
              <a:latin typeface="Calibri" panose="020F0502020204030204" pitchFamily="34" charset="0"/>
              <a:cs typeface="Calibri" panose="020F0502020204030204" pitchFamily="34" charset="0"/>
            </a:endParaRPr>
          </a:p>
        </p:txBody>
      </p:sp>
      <p:pic>
        <p:nvPicPr>
          <p:cNvPr id="5" name="Picture 4" descr="A hand holding a plastic wrap&#10;&#10;Description automatically generated">
            <a:extLst>
              <a:ext uri="{FF2B5EF4-FFF2-40B4-BE49-F238E27FC236}">
                <a16:creationId xmlns:a16="http://schemas.microsoft.com/office/drawing/2014/main" id="{90B0749D-9305-A826-702D-BE92AEC86E0B}"/>
              </a:ext>
            </a:extLst>
          </p:cNvPr>
          <p:cNvPicPr>
            <a:picLocks noChangeAspect="1"/>
          </p:cNvPicPr>
          <p:nvPr/>
        </p:nvPicPr>
        <p:blipFill>
          <a:blip r:embed="rId3"/>
          <a:stretch>
            <a:fillRect/>
          </a:stretch>
        </p:blipFill>
        <p:spPr>
          <a:xfrm>
            <a:off x="4804349" y="2629551"/>
            <a:ext cx="4153610" cy="3860797"/>
          </a:xfrm>
          <a:prstGeom prst="rect">
            <a:avLst/>
          </a:prstGeom>
        </p:spPr>
      </p:pic>
      <p:pic>
        <p:nvPicPr>
          <p:cNvPr id="7" name="Picture 6" descr="A hand holding a square glass&#10;&#10;Description automatically generated">
            <a:extLst>
              <a:ext uri="{FF2B5EF4-FFF2-40B4-BE49-F238E27FC236}">
                <a16:creationId xmlns:a16="http://schemas.microsoft.com/office/drawing/2014/main" id="{9B4E8805-B17A-850D-7061-5469BDD0925E}"/>
              </a:ext>
            </a:extLst>
          </p:cNvPr>
          <p:cNvPicPr>
            <a:picLocks noChangeAspect="1"/>
          </p:cNvPicPr>
          <p:nvPr/>
        </p:nvPicPr>
        <p:blipFill>
          <a:blip r:embed="rId4"/>
          <a:stretch>
            <a:fillRect/>
          </a:stretch>
        </p:blipFill>
        <p:spPr>
          <a:xfrm>
            <a:off x="186039" y="2629551"/>
            <a:ext cx="4153612" cy="3860799"/>
          </a:xfrm>
          <a:prstGeom prst="rect">
            <a:avLst/>
          </a:prstGeom>
        </p:spPr>
      </p:pic>
      <p:sp>
        <p:nvSpPr>
          <p:cNvPr id="2" name="Google Shape;931;p99" descr="Questions">
            <a:extLst>
              <a:ext uri="{FF2B5EF4-FFF2-40B4-BE49-F238E27FC236}">
                <a16:creationId xmlns:a16="http://schemas.microsoft.com/office/drawing/2014/main" id="{4DB27F83-5EFE-688C-C2EE-C2552EAC06F6}"/>
              </a:ext>
            </a:extLst>
          </p:cNvPr>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4"/>
        <p:cNvGrpSpPr/>
        <p:nvPr/>
      </p:nvGrpSpPr>
      <p:grpSpPr>
        <a:xfrm>
          <a:off x="0" y="0"/>
          <a:ext cx="0" cy="0"/>
          <a:chOff x="0" y="0"/>
          <a:chExt cx="0" cy="0"/>
        </a:xfrm>
      </p:grpSpPr>
      <p:sp>
        <p:nvSpPr>
          <p:cNvPr id="95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ED12D9-6AA8-0C68-7B70-70E34128ADB1}"/>
              </a:ext>
            </a:extLst>
          </p:cNvPr>
          <p:cNvSpPr txBox="1"/>
          <p:nvPr/>
        </p:nvSpPr>
        <p:spPr>
          <a:xfrm>
            <a:off x="538067" y="1967266"/>
            <a:ext cx="2426806" cy="2547257"/>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000" kern="1200" dirty="0">
                <a:solidFill>
                  <a:srgbClr val="FFFFFF"/>
                </a:solidFill>
                <a:latin typeface="Calibri" panose="020F0502020204030204" pitchFamily="34" charset="0"/>
                <a:ea typeface="+mj-ea"/>
                <a:cs typeface="Calibri" panose="020F0502020204030204" pitchFamily="34" charset="0"/>
              </a:rPr>
              <a:t>The lenses in eyeglasses are an example of something that is transparent</a:t>
            </a:r>
          </a:p>
        </p:txBody>
      </p:sp>
      <p:pic>
        <p:nvPicPr>
          <p:cNvPr id="7" name="Picture 6" descr="A person holding glasses over a eye chart&#10;&#10;Description automatically generated">
            <a:extLst>
              <a:ext uri="{FF2B5EF4-FFF2-40B4-BE49-F238E27FC236}">
                <a16:creationId xmlns:a16="http://schemas.microsoft.com/office/drawing/2014/main" id="{A2CFC9D1-F60A-C1B8-0337-00BBD74470C1}"/>
              </a:ext>
            </a:extLst>
          </p:cNvPr>
          <p:cNvPicPr>
            <a:picLocks noChangeAspect="1"/>
          </p:cNvPicPr>
          <p:nvPr/>
        </p:nvPicPr>
        <p:blipFill>
          <a:blip r:embed="rId3"/>
          <a:stretch>
            <a:fillRect/>
          </a:stretch>
        </p:blipFill>
        <p:spPr>
          <a:xfrm>
            <a:off x="3582987" y="1832252"/>
            <a:ext cx="5085525" cy="3191166"/>
          </a:xfrm>
          <a:prstGeom prst="rect">
            <a:avLst/>
          </a:prstGeom>
        </p:spPr>
      </p:pic>
      <p:sp>
        <p:nvSpPr>
          <p:cNvPr id="945" name="Google Shape;945;p10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p101"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6"/>
        <p:cNvGrpSpPr/>
        <p:nvPr/>
      </p:nvGrpSpPr>
      <p:grpSpPr>
        <a:xfrm>
          <a:off x="0" y="0"/>
          <a:ext cx="0" cy="0"/>
          <a:chOff x="0" y="0"/>
          <a:chExt cx="0" cy="0"/>
        </a:xfrm>
      </p:grpSpPr>
      <p:sp>
        <p:nvSpPr>
          <p:cNvPr id="96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E8E9B6-6A6B-1FAC-5E0A-E126D9D28F9E}"/>
              </a:ext>
            </a:extLst>
          </p:cNvPr>
          <p:cNvSpPr txBox="1"/>
          <p:nvPr/>
        </p:nvSpPr>
        <p:spPr>
          <a:xfrm>
            <a:off x="538067" y="1967266"/>
            <a:ext cx="2371388" cy="2547257"/>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200" kern="1200" dirty="0">
                <a:solidFill>
                  <a:srgbClr val="FFFFFF"/>
                </a:solidFill>
                <a:latin typeface="Calibri" panose="020F0502020204030204" pitchFamily="34" charset="0"/>
                <a:ea typeface="+mj-ea"/>
                <a:cs typeface="Calibri" panose="020F0502020204030204" pitchFamily="34" charset="0"/>
              </a:rPr>
              <a:t>Windows are another example of something that is transparent</a:t>
            </a:r>
          </a:p>
        </p:txBody>
      </p:sp>
      <p:pic>
        <p:nvPicPr>
          <p:cNvPr id="10" name="Picture 9" descr="A large room with large windows&#10;&#10;Description automatically generated">
            <a:extLst>
              <a:ext uri="{FF2B5EF4-FFF2-40B4-BE49-F238E27FC236}">
                <a16:creationId xmlns:a16="http://schemas.microsoft.com/office/drawing/2014/main" id="{F927DFD7-F6A0-8289-DA81-7AD886D832A8}"/>
              </a:ext>
            </a:extLst>
          </p:cNvPr>
          <p:cNvPicPr>
            <a:picLocks noChangeAspect="1"/>
          </p:cNvPicPr>
          <p:nvPr/>
        </p:nvPicPr>
        <p:blipFill>
          <a:blip r:embed="rId3"/>
          <a:stretch>
            <a:fillRect/>
          </a:stretch>
        </p:blipFill>
        <p:spPr>
          <a:xfrm>
            <a:off x="3587439" y="1574020"/>
            <a:ext cx="5330456" cy="3544752"/>
          </a:xfrm>
          <a:prstGeom prst="rect">
            <a:avLst/>
          </a:prstGeom>
        </p:spPr>
      </p:pic>
      <p:sp>
        <p:nvSpPr>
          <p:cNvPr id="957" name="Google Shape;957;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C51BC8-9EF7-DBA7-DD5F-BA25DF703EF3}"/>
              </a:ext>
            </a:extLst>
          </p:cNvPr>
          <p:cNvSpPr txBox="1"/>
          <p:nvPr/>
        </p:nvSpPr>
        <p:spPr>
          <a:xfrm>
            <a:off x="475488" y="1967266"/>
            <a:ext cx="2468369" cy="2547257"/>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200" b="0" i="0" kern="1200" dirty="0">
                <a:solidFill>
                  <a:srgbClr val="FFFFFF"/>
                </a:solidFill>
                <a:effectLst/>
                <a:latin typeface="Calibri" panose="020F0502020204030204" pitchFamily="34" charset="0"/>
                <a:ea typeface="+mj-ea"/>
                <a:cs typeface="Calibri" panose="020F0502020204030204" pitchFamily="34" charset="0"/>
              </a:rPr>
              <a:t>Another example of something transparent are car windshields.</a:t>
            </a:r>
            <a:endParaRPr lang="en-US" sz="3200" kern="1200" dirty="0">
              <a:solidFill>
                <a:srgbClr val="FFFFFF"/>
              </a:solidFill>
              <a:latin typeface="Calibri" panose="020F0502020204030204" pitchFamily="34" charset="0"/>
              <a:ea typeface="+mj-ea"/>
              <a:cs typeface="Calibri" panose="020F0502020204030204" pitchFamily="34" charset="0"/>
            </a:endParaRPr>
          </a:p>
        </p:txBody>
      </p:sp>
      <p:pic>
        <p:nvPicPr>
          <p:cNvPr id="7" name="Picture 6" descr="A person using a tool to remove a windshield&#10;&#10;Description automatically generated">
            <a:extLst>
              <a:ext uri="{FF2B5EF4-FFF2-40B4-BE49-F238E27FC236}">
                <a16:creationId xmlns:a16="http://schemas.microsoft.com/office/drawing/2014/main" id="{DBF2783C-C708-BAD6-3A1D-0B088574F951}"/>
              </a:ext>
            </a:extLst>
          </p:cNvPr>
          <p:cNvPicPr>
            <a:picLocks noChangeAspect="1"/>
          </p:cNvPicPr>
          <p:nvPr/>
        </p:nvPicPr>
        <p:blipFill>
          <a:blip r:embed="rId3"/>
          <a:stretch>
            <a:fillRect/>
          </a:stretch>
        </p:blipFill>
        <p:spPr>
          <a:xfrm>
            <a:off x="3582987" y="1647902"/>
            <a:ext cx="5085525" cy="3559866"/>
          </a:xfrm>
          <a:prstGeom prst="rect">
            <a:avLst/>
          </a:prstGeom>
        </p:spPr>
      </p:pic>
      <p:sp>
        <p:nvSpPr>
          <p:cNvPr id="4" name="Google Shape;957;p102" descr="Artificial Intelligence">
            <a:extLst>
              <a:ext uri="{FF2B5EF4-FFF2-40B4-BE49-F238E27FC236}">
                <a16:creationId xmlns:a16="http://schemas.microsoft.com/office/drawing/2014/main" id="{B772E9A7-6F5B-586B-09D3-8639E297440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8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1193872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04505" y="1967266"/>
            <a:ext cx="2624329" cy="2547257"/>
          </a:xfrm>
          <a:prstGeom prst="rect">
            <a:avLst/>
          </a:prstGeom>
          <a:noFill/>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3300" kern="1200" dirty="0">
                <a:solidFill>
                  <a:srgbClr val="FFFFFF"/>
                </a:solidFill>
                <a:latin typeface="Calibri" panose="020F0502020204030204" pitchFamily="34" charset="0"/>
                <a:ea typeface="+mj-ea"/>
                <a:cs typeface="Calibri" panose="020F0502020204030204" pitchFamily="34" charset="0"/>
                <a:sym typeface="Calibri"/>
              </a:rPr>
              <a:t>A wooden door is NOT an example of something transparent.</a:t>
            </a:r>
            <a:endParaRPr lang="en-US" sz="3300" kern="1200" dirty="0">
              <a:solidFill>
                <a:srgbClr val="FFFFFF"/>
              </a:solidFill>
              <a:latin typeface="Calibri" panose="020F0502020204030204" pitchFamily="34" charset="0"/>
              <a:ea typeface="+mj-ea"/>
              <a:cs typeface="Calibri" panose="020F0502020204030204" pitchFamily="34" charset="0"/>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7" name="Picture 6" descr="A black door with a gold handle&#10;&#10;Description automatically generated">
            <a:extLst>
              <a:ext uri="{FF2B5EF4-FFF2-40B4-BE49-F238E27FC236}">
                <a16:creationId xmlns:a16="http://schemas.microsoft.com/office/drawing/2014/main" id="{2C7BCD34-27CA-BE00-9230-61912269C6A4}"/>
              </a:ext>
            </a:extLst>
          </p:cNvPr>
          <p:cNvPicPr>
            <a:picLocks noChangeAspect="1"/>
          </p:cNvPicPr>
          <p:nvPr/>
        </p:nvPicPr>
        <p:blipFill>
          <a:blip r:embed="rId5"/>
          <a:stretch>
            <a:fillRect/>
          </a:stretch>
        </p:blipFill>
        <p:spPr>
          <a:xfrm>
            <a:off x="4572000" y="0"/>
            <a:ext cx="4560407" cy="6956855"/>
          </a:xfrm>
          <a:prstGeom prst="rect">
            <a:avLst/>
          </a:prstGeom>
        </p:spPr>
      </p:pic>
    </p:spTree>
    <p:extLst>
      <p:ext uri="{BB962C8B-B14F-4D97-AF65-F5344CB8AC3E}">
        <p14:creationId xmlns:p14="http://schemas.microsoft.com/office/powerpoint/2010/main" val="3967993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38066" y="1967266"/>
            <a:ext cx="2479964" cy="2547257"/>
          </a:xfrm>
          <a:prstGeom prst="rect">
            <a:avLst/>
          </a:prstGeom>
          <a:noFill/>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3200" b="0" i="0" dirty="0">
                <a:solidFill>
                  <a:schemeClr val="bg1"/>
                </a:solidFill>
                <a:effectLst/>
                <a:latin typeface="Calibri" panose="020F0502020204030204" pitchFamily="34" charset="0"/>
                <a:cs typeface="Calibri" panose="020F0502020204030204" pitchFamily="34" charset="0"/>
              </a:rPr>
              <a:t>Frosted glass is NOT an example of something transparent. </a:t>
            </a:r>
            <a:endParaRPr lang="en-US" sz="3200" kern="1200" dirty="0">
              <a:solidFill>
                <a:schemeClr val="bg1"/>
              </a:solidFill>
              <a:latin typeface="Calibri" panose="020F0502020204030204" pitchFamily="34" charset="0"/>
              <a:ea typeface="+mj-ea"/>
              <a:cs typeface="Calibri" panose="020F0502020204030204" pitchFamily="34" charset="0"/>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7" name="Picture 6" descr="A window with frosted glass&#10;&#10;Description automatically generated">
            <a:extLst>
              <a:ext uri="{FF2B5EF4-FFF2-40B4-BE49-F238E27FC236}">
                <a16:creationId xmlns:a16="http://schemas.microsoft.com/office/drawing/2014/main" id="{33EA3D09-B8FA-A72C-FE9E-3F024CADA803}"/>
              </a:ext>
            </a:extLst>
          </p:cNvPr>
          <p:cNvPicPr>
            <a:picLocks noChangeAspect="1"/>
          </p:cNvPicPr>
          <p:nvPr/>
        </p:nvPicPr>
        <p:blipFill>
          <a:blip r:embed="rId5"/>
          <a:stretch>
            <a:fillRect/>
          </a:stretch>
        </p:blipFill>
        <p:spPr>
          <a:xfrm>
            <a:off x="3583881" y="858981"/>
            <a:ext cx="5560119" cy="4769848"/>
          </a:xfrm>
          <a:prstGeom prst="rect">
            <a:avLst/>
          </a:prstGeom>
        </p:spPr>
      </p:pic>
    </p:spTree>
    <p:extLst>
      <p:ext uri="{BB962C8B-B14F-4D97-AF65-F5344CB8AC3E}">
        <p14:creationId xmlns:p14="http://schemas.microsoft.com/office/powerpoint/2010/main" val="33157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g28d0a459bb7_0_12">
            <a:extLst>
              <a:ext uri="{FF2B5EF4-FFF2-40B4-BE49-F238E27FC236}">
                <a16:creationId xmlns:a16="http://schemas.microsoft.com/office/drawing/2014/main" id="{FD08C0B2-0981-5DE5-8879-75B2E0287BA6}"/>
              </a:ext>
            </a:extLst>
          </p:cNvPr>
          <p:cNvSpPr txBox="1"/>
          <p:nvPr/>
        </p:nvSpPr>
        <p:spPr>
          <a:xfrm>
            <a:off x="2863840" y="181436"/>
            <a:ext cx="3416320" cy="813999"/>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438"/>
              </a:spcAft>
              <a:buSzPts val="5600"/>
            </a:pPr>
            <a:r>
              <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Demonstration</a:t>
            </a:r>
            <a:endPar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3" name="TextBox 2">
            <a:extLst>
              <a:ext uri="{FF2B5EF4-FFF2-40B4-BE49-F238E27FC236}">
                <a16:creationId xmlns:a16="http://schemas.microsoft.com/office/drawing/2014/main" id="{0827EC6A-226B-B6F7-F71D-0DA6CC80E4BE}"/>
              </a:ext>
            </a:extLst>
          </p:cNvPr>
          <p:cNvSpPr txBox="1"/>
          <p:nvPr/>
        </p:nvSpPr>
        <p:spPr>
          <a:xfrm>
            <a:off x="2211418" y="902715"/>
            <a:ext cx="4721164" cy="461665"/>
          </a:xfrm>
          <a:prstGeom prst="rect">
            <a:avLst/>
          </a:prstGeom>
          <a:noFill/>
        </p:spPr>
        <p:txBody>
          <a:bodyPr wrap="none" rtlCol="0">
            <a:spAutoFit/>
          </a:bodyPr>
          <a:lstStyle/>
          <a:p>
            <a:pPr>
              <a:spcAft>
                <a:spcPts val="600"/>
              </a:spcAft>
            </a:pPr>
            <a:r>
              <a:rPr lang="en-US" sz="2400" dirty="0"/>
              <a:t>Transparent/Translucent/Opaque</a:t>
            </a:r>
          </a:p>
        </p:txBody>
      </p:sp>
      <p:sp>
        <p:nvSpPr>
          <p:cNvPr id="4" name="Google Shape;139;gdbff74d4ed_1_1109">
            <a:extLst>
              <a:ext uri="{FF2B5EF4-FFF2-40B4-BE49-F238E27FC236}">
                <a16:creationId xmlns:a16="http://schemas.microsoft.com/office/drawing/2014/main" id="{E9CD49A0-9C15-31F3-7C77-9BF39CF35F64}"/>
              </a:ext>
            </a:extLst>
          </p:cNvPr>
          <p:cNvSpPr txBox="1"/>
          <p:nvPr/>
        </p:nvSpPr>
        <p:spPr>
          <a:xfrm>
            <a:off x="424813" y="1543652"/>
            <a:ext cx="4878054"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things that are transparent.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the things that are transparent.</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algn="l"/>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the differences between transparent, translucent, and opaque materials based on the experiment. Encourage students to think of other materials they encounter in daily life that fall into these categories.</a:t>
            </a:r>
          </a:p>
          <a:p>
            <a:pPr algn="l"/>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term transparent.</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5" name="Google Shape;137;gdbff74d4ed_1_1109" descr="Classroom">
            <a:extLst>
              <a:ext uri="{FF2B5EF4-FFF2-40B4-BE49-F238E27FC236}">
                <a16:creationId xmlns:a16="http://schemas.microsoft.com/office/drawing/2014/main" id="{6A1C2E50-D3B7-DE03-3C21-AC2798E94A72}"/>
              </a:ext>
            </a:extLst>
          </p:cNvPr>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glass of water with a silver cap&#10;&#10;Description automatically generated">
            <a:extLst>
              <a:ext uri="{FF2B5EF4-FFF2-40B4-BE49-F238E27FC236}">
                <a16:creationId xmlns:a16="http://schemas.microsoft.com/office/drawing/2014/main" id="{C5C9FEC1-72EE-4B0C-AEAD-5F227BE66D5D}"/>
              </a:ext>
            </a:extLst>
          </p:cNvPr>
          <p:cNvPicPr>
            <a:picLocks noChangeAspect="1"/>
          </p:cNvPicPr>
          <p:nvPr/>
        </p:nvPicPr>
        <p:blipFill>
          <a:blip r:embed="rId4"/>
          <a:stretch>
            <a:fillRect/>
          </a:stretch>
        </p:blipFill>
        <p:spPr>
          <a:xfrm>
            <a:off x="5302867" y="1706775"/>
            <a:ext cx="3679870" cy="4899986"/>
          </a:xfrm>
          <a:prstGeom prst="rect">
            <a:avLst/>
          </a:prstGeom>
        </p:spPr>
      </p:pic>
    </p:spTree>
    <p:extLst>
      <p:ext uri="{BB962C8B-B14F-4D97-AF65-F5344CB8AC3E}">
        <p14:creationId xmlns:p14="http://schemas.microsoft.com/office/powerpoint/2010/main" val="348238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dc67eaed7c_0_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04"/>
          <p:cNvSpPr txBox="1"/>
          <p:nvPr/>
        </p:nvSpPr>
        <p:spPr>
          <a:xfrm>
            <a:off x="808429" y="519755"/>
            <a:ext cx="752714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are examples of things that are  transparent?</a:t>
            </a:r>
            <a:endParaRPr dirty="0"/>
          </a:p>
        </p:txBody>
      </p:sp>
      <p:sp>
        <p:nvSpPr>
          <p:cNvPr id="980" name="Google Shape;980;p10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104"/>
          <p:cNvPicPr preferRelativeResize="0"/>
          <p:nvPr/>
        </p:nvPicPr>
        <p:blipFill rotWithShape="1">
          <a:blip r:embed="rId4">
            <a:alphaModFix/>
          </a:blip>
          <a:srcRect/>
          <a:stretch/>
        </p:blipFill>
        <p:spPr>
          <a:xfrm>
            <a:off x="1351935" y="1815185"/>
            <a:ext cx="6410848" cy="41998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AD7B40-E1C7-C55B-4ADE-E6FA6FAD4DDB}"/>
              </a:ext>
            </a:extLst>
          </p:cNvPr>
          <p:cNvSpPr txBox="1"/>
          <p:nvPr/>
        </p:nvSpPr>
        <p:spPr>
          <a:xfrm>
            <a:off x="627505" y="371132"/>
            <a:ext cx="7886700" cy="150588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kern="1200" dirty="0">
                <a:solidFill>
                  <a:schemeClr val="tx1"/>
                </a:solidFill>
                <a:latin typeface="+mj-lt"/>
                <a:ea typeface="+mj-ea"/>
                <a:cs typeface="+mj-cs"/>
              </a:rPr>
              <a:t>True/False: Frosted glass is an example of something that is transparent.</a:t>
            </a:r>
          </a:p>
        </p:txBody>
      </p:sp>
      <p:pic>
        <p:nvPicPr>
          <p:cNvPr id="7" name="Picture 6" descr="A window with frosted glass&#10;&#10;Description automatically generated">
            <a:extLst>
              <a:ext uri="{FF2B5EF4-FFF2-40B4-BE49-F238E27FC236}">
                <a16:creationId xmlns:a16="http://schemas.microsoft.com/office/drawing/2014/main" id="{CB46D194-6D44-CCFE-8025-D08583740CB8}"/>
              </a:ext>
            </a:extLst>
          </p:cNvPr>
          <p:cNvPicPr>
            <a:picLocks noChangeAspect="1"/>
          </p:cNvPicPr>
          <p:nvPr/>
        </p:nvPicPr>
        <p:blipFill>
          <a:blip r:embed="rId3"/>
          <a:stretch>
            <a:fillRect/>
          </a:stretch>
        </p:blipFill>
        <p:spPr>
          <a:xfrm>
            <a:off x="1975926" y="1845426"/>
            <a:ext cx="5189858" cy="4450303"/>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709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D7B40-E1C7-C55B-4ADE-E6FA6FAD4DDB}"/>
              </a:ext>
            </a:extLst>
          </p:cNvPr>
          <p:cNvSpPr txBox="1"/>
          <p:nvPr/>
        </p:nvSpPr>
        <p:spPr>
          <a:xfrm>
            <a:off x="627505" y="371132"/>
            <a:ext cx="7886700" cy="150588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kern="1200" dirty="0">
                <a:solidFill>
                  <a:schemeClr val="tx1"/>
                </a:solidFill>
                <a:latin typeface="+mj-lt"/>
                <a:ea typeface="+mj-ea"/>
                <a:cs typeface="+mj-cs"/>
              </a:rPr>
              <a:t>True/</a:t>
            </a:r>
            <a:r>
              <a:rPr lang="en-US" sz="3100" kern="1200" dirty="0">
                <a:solidFill>
                  <a:srgbClr val="FF0000"/>
                </a:solidFill>
                <a:latin typeface="+mj-lt"/>
                <a:ea typeface="+mj-ea"/>
                <a:cs typeface="+mj-cs"/>
              </a:rPr>
              <a:t>False</a:t>
            </a:r>
            <a:r>
              <a:rPr lang="en-US" sz="3100" kern="1200" dirty="0">
                <a:solidFill>
                  <a:schemeClr val="tx1"/>
                </a:solidFill>
                <a:latin typeface="+mj-lt"/>
                <a:ea typeface="+mj-ea"/>
                <a:cs typeface="+mj-cs"/>
              </a:rPr>
              <a:t>: Frosted glass is an example of something that is transparent.</a:t>
            </a:r>
          </a:p>
        </p:txBody>
      </p:sp>
      <p:pic>
        <p:nvPicPr>
          <p:cNvPr id="7" name="Picture 6" descr="A window with frosted glass&#10;&#10;Description automatically generated">
            <a:extLst>
              <a:ext uri="{FF2B5EF4-FFF2-40B4-BE49-F238E27FC236}">
                <a16:creationId xmlns:a16="http://schemas.microsoft.com/office/drawing/2014/main" id="{CB46D194-6D44-CCFE-8025-D08583740CB8}"/>
              </a:ext>
            </a:extLst>
          </p:cNvPr>
          <p:cNvPicPr>
            <a:picLocks noChangeAspect="1"/>
          </p:cNvPicPr>
          <p:nvPr/>
        </p:nvPicPr>
        <p:blipFill>
          <a:blip r:embed="rId3"/>
          <a:stretch>
            <a:fillRect/>
          </a:stretch>
        </p:blipFill>
        <p:spPr>
          <a:xfrm>
            <a:off x="1975926" y="1845426"/>
            <a:ext cx="5189858" cy="4450303"/>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235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22" name="Google Shape;42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23" name="Google Shape;42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21" name="Google Shape;42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Transparent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Definition</a:t>
            </a:r>
            <a:endParaRPr sz="1400" b="0" i="0" u="none" strike="noStrike" cap="none" dirty="0">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a:t>
            </a:r>
            <a:endParaRPr sz="1400" b="0" i="0" u="none" strike="noStrike" cap="none" dirty="0">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71950" y="5816465"/>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How do things that are </a:t>
            </a:r>
            <a:r>
              <a:rPr lang="en-US" sz="1800" b="1"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transparent </a:t>
            </a: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impact my life?</a:t>
            </a:r>
            <a:endParaRPr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510029" y="522126"/>
            <a:ext cx="8123941"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something </a:t>
            </a:r>
            <a:r>
              <a:rPr lang="en-US" sz="3200" b="1" dirty="0">
                <a:latin typeface="Calibri"/>
                <a:ea typeface="Calibri"/>
                <a:cs typeface="Calibri"/>
                <a:sym typeface="Calibri"/>
              </a:rPr>
              <a:t>transparent</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2" name="Picture 11" descr="A close-up of a brick wall&#10;&#10;Description automatically generated">
            <a:extLst>
              <a:ext uri="{FF2B5EF4-FFF2-40B4-BE49-F238E27FC236}">
                <a16:creationId xmlns:a16="http://schemas.microsoft.com/office/drawing/2014/main" id="{6D011F77-C395-2867-6420-C2FFE4D3E155}"/>
              </a:ext>
            </a:extLst>
          </p:cNvPr>
          <p:cNvPicPr>
            <a:picLocks noChangeAspect="1"/>
          </p:cNvPicPr>
          <p:nvPr/>
        </p:nvPicPr>
        <p:blipFill>
          <a:blip r:embed="rId3"/>
          <a:stretch>
            <a:fillRect/>
          </a:stretch>
        </p:blipFill>
        <p:spPr>
          <a:xfrm>
            <a:off x="5503571" y="4506284"/>
            <a:ext cx="3264678" cy="2226168"/>
          </a:xfrm>
          <a:prstGeom prst="rect">
            <a:avLst/>
          </a:prstGeom>
        </p:spPr>
      </p:pic>
      <p:pic>
        <p:nvPicPr>
          <p:cNvPr id="14" name="Picture 13" descr="A close up of a window&#10;&#10;Description automatically generated">
            <a:extLst>
              <a:ext uri="{FF2B5EF4-FFF2-40B4-BE49-F238E27FC236}">
                <a16:creationId xmlns:a16="http://schemas.microsoft.com/office/drawing/2014/main" id="{513EC718-6A88-A9A5-1997-C8B10619BD70}"/>
              </a:ext>
            </a:extLst>
          </p:cNvPr>
          <p:cNvPicPr>
            <a:picLocks noChangeAspect="1"/>
          </p:cNvPicPr>
          <p:nvPr/>
        </p:nvPicPr>
        <p:blipFill>
          <a:blip r:embed="rId4"/>
          <a:stretch>
            <a:fillRect/>
          </a:stretch>
        </p:blipFill>
        <p:spPr>
          <a:xfrm>
            <a:off x="927303" y="4413326"/>
            <a:ext cx="3537323" cy="2412083"/>
          </a:xfrm>
          <a:prstGeom prst="rect">
            <a:avLst/>
          </a:prstGeom>
        </p:spPr>
      </p:pic>
      <p:pic>
        <p:nvPicPr>
          <p:cNvPr id="16" name="Picture 15" descr="A clear glass with water in it&#10;&#10;Description automatically generated">
            <a:extLst>
              <a:ext uri="{FF2B5EF4-FFF2-40B4-BE49-F238E27FC236}">
                <a16:creationId xmlns:a16="http://schemas.microsoft.com/office/drawing/2014/main" id="{73314F2B-5ED0-526F-C15D-47E3D1D81385}"/>
              </a:ext>
            </a:extLst>
          </p:cNvPr>
          <p:cNvPicPr>
            <a:picLocks noChangeAspect="1"/>
          </p:cNvPicPr>
          <p:nvPr/>
        </p:nvPicPr>
        <p:blipFill>
          <a:blip r:embed="rId5"/>
          <a:stretch>
            <a:fillRect/>
          </a:stretch>
        </p:blipFill>
        <p:spPr>
          <a:xfrm>
            <a:off x="1597414" y="1757577"/>
            <a:ext cx="2197100" cy="2559050"/>
          </a:xfrm>
          <a:prstGeom prst="rect">
            <a:avLst/>
          </a:prstGeom>
        </p:spPr>
      </p:pic>
      <p:pic>
        <p:nvPicPr>
          <p:cNvPr id="18" name="Picture 17" descr="A group of vases with plants in them&#10;&#10;Description automatically generated">
            <a:extLst>
              <a:ext uri="{FF2B5EF4-FFF2-40B4-BE49-F238E27FC236}">
                <a16:creationId xmlns:a16="http://schemas.microsoft.com/office/drawing/2014/main" id="{9CA3F404-651B-4707-DEF9-AD1B0398E63C}"/>
              </a:ext>
            </a:extLst>
          </p:cNvPr>
          <p:cNvPicPr>
            <a:picLocks noChangeAspect="1"/>
          </p:cNvPicPr>
          <p:nvPr/>
        </p:nvPicPr>
        <p:blipFill>
          <a:blip r:embed="rId6"/>
          <a:stretch>
            <a:fillRect/>
          </a:stretch>
        </p:blipFill>
        <p:spPr>
          <a:xfrm>
            <a:off x="5802713" y="1933670"/>
            <a:ext cx="2666393" cy="2412084"/>
          </a:xfrm>
          <a:prstGeom prst="rect">
            <a:avLst/>
          </a:prstGeom>
        </p:spPr>
      </p:pic>
    </p:spTree>
    <p:extLst>
      <p:ext uri="{BB962C8B-B14F-4D97-AF65-F5344CB8AC3E}">
        <p14:creationId xmlns:p14="http://schemas.microsoft.com/office/powerpoint/2010/main" val="1502257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510029" y="522126"/>
            <a:ext cx="8123941"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something </a:t>
            </a:r>
            <a:r>
              <a:rPr lang="en-US" sz="3200" b="1" dirty="0">
                <a:latin typeface="Calibri"/>
                <a:ea typeface="Calibri"/>
                <a:cs typeface="Calibri"/>
                <a:sym typeface="Calibri"/>
              </a:rPr>
              <a:t>transparent</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2" name="Picture 11" descr="A close-up of a brick wall&#10;&#10;Description automatically generated">
            <a:extLst>
              <a:ext uri="{FF2B5EF4-FFF2-40B4-BE49-F238E27FC236}">
                <a16:creationId xmlns:a16="http://schemas.microsoft.com/office/drawing/2014/main" id="{6D011F77-C395-2867-6420-C2FFE4D3E155}"/>
              </a:ext>
            </a:extLst>
          </p:cNvPr>
          <p:cNvPicPr>
            <a:picLocks noChangeAspect="1"/>
          </p:cNvPicPr>
          <p:nvPr/>
        </p:nvPicPr>
        <p:blipFill>
          <a:blip r:embed="rId3"/>
          <a:stretch>
            <a:fillRect/>
          </a:stretch>
        </p:blipFill>
        <p:spPr>
          <a:xfrm>
            <a:off x="5503571" y="4506284"/>
            <a:ext cx="3264678" cy="2226168"/>
          </a:xfrm>
          <a:prstGeom prst="rect">
            <a:avLst/>
          </a:prstGeom>
        </p:spPr>
      </p:pic>
      <p:pic>
        <p:nvPicPr>
          <p:cNvPr id="14" name="Picture 13" descr="A close up of a window&#10;&#10;Description automatically generated">
            <a:extLst>
              <a:ext uri="{FF2B5EF4-FFF2-40B4-BE49-F238E27FC236}">
                <a16:creationId xmlns:a16="http://schemas.microsoft.com/office/drawing/2014/main" id="{513EC718-6A88-A9A5-1997-C8B10619BD70}"/>
              </a:ext>
            </a:extLst>
          </p:cNvPr>
          <p:cNvPicPr>
            <a:picLocks noChangeAspect="1"/>
          </p:cNvPicPr>
          <p:nvPr/>
        </p:nvPicPr>
        <p:blipFill>
          <a:blip r:embed="rId4"/>
          <a:stretch>
            <a:fillRect/>
          </a:stretch>
        </p:blipFill>
        <p:spPr>
          <a:xfrm>
            <a:off x="927303" y="4413326"/>
            <a:ext cx="3537323" cy="2412083"/>
          </a:xfrm>
          <a:prstGeom prst="rect">
            <a:avLst/>
          </a:prstGeom>
        </p:spPr>
      </p:pic>
      <p:pic>
        <p:nvPicPr>
          <p:cNvPr id="16" name="Picture 15" descr="A clear glass with water in it&#10;&#10;Description automatically generated">
            <a:extLst>
              <a:ext uri="{FF2B5EF4-FFF2-40B4-BE49-F238E27FC236}">
                <a16:creationId xmlns:a16="http://schemas.microsoft.com/office/drawing/2014/main" id="{73314F2B-5ED0-526F-C15D-47E3D1D81385}"/>
              </a:ext>
            </a:extLst>
          </p:cNvPr>
          <p:cNvPicPr>
            <a:picLocks noChangeAspect="1"/>
          </p:cNvPicPr>
          <p:nvPr/>
        </p:nvPicPr>
        <p:blipFill>
          <a:blip r:embed="rId5"/>
          <a:stretch>
            <a:fillRect/>
          </a:stretch>
        </p:blipFill>
        <p:spPr>
          <a:xfrm>
            <a:off x="1597414" y="1757577"/>
            <a:ext cx="2197100" cy="2559050"/>
          </a:xfrm>
          <a:prstGeom prst="rect">
            <a:avLst/>
          </a:prstGeom>
        </p:spPr>
      </p:pic>
      <p:pic>
        <p:nvPicPr>
          <p:cNvPr id="18" name="Picture 17" descr="A group of vases with plants in them&#10;&#10;Description automatically generated">
            <a:extLst>
              <a:ext uri="{FF2B5EF4-FFF2-40B4-BE49-F238E27FC236}">
                <a16:creationId xmlns:a16="http://schemas.microsoft.com/office/drawing/2014/main" id="{9CA3F404-651B-4707-DEF9-AD1B0398E63C}"/>
              </a:ext>
            </a:extLst>
          </p:cNvPr>
          <p:cNvPicPr>
            <a:picLocks noChangeAspect="1"/>
          </p:cNvPicPr>
          <p:nvPr/>
        </p:nvPicPr>
        <p:blipFill>
          <a:blip r:embed="rId6"/>
          <a:stretch>
            <a:fillRect/>
          </a:stretch>
        </p:blipFill>
        <p:spPr>
          <a:xfrm>
            <a:off x="5802713" y="1933670"/>
            <a:ext cx="2666393" cy="2412084"/>
          </a:xfrm>
          <a:prstGeom prst="rect">
            <a:avLst/>
          </a:prstGeom>
        </p:spPr>
      </p:pic>
      <p:sp>
        <p:nvSpPr>
          <p:cNvPr id="2" name="Google Shape;486;g28640247ed3_1_0">
            <a:extLst>
              <a:ext uri="{FF2B5EF4-FFF2-40B4-BE49-F238E27FC236}">
                <a16:creationId xmlns:a16="http://schemas.microsoft.com/office/drawing/2014/main" id="{4C979159-8259-1C53-3D91-9F1170665E55}"/>
              </a:ext>
            </a:extLst>
          </p:cNvPr>
          <p:cNvSpPr/>
          <p:nvPr/>
        </p:nvSpPr>
        <p:spPr>
          <a:xfrm>
            <a:off x="1017906" y="1696003"/>
            <a:ext cx="3356115" cy="2588836"/>
          </a:xfrm>
          <a:prstGeom prst="roundRect">
            <a:avLst>
              <a:gd name="adj" fmla="val 16667"/>
            </a:avLst>
          </a:prstGeom>
          <a:noFill/>
          <a:ln w="698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549975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3" descr="A clear glass with water in it&#10;&#10;Description automatically generated">
            <a:extLst>
              <a:ext uri="{FF2B5EF4-FFF2-40B4-BE49-F238E27FC236}">
                <a16:creationId xmlns:a16="http://schemas.microsoft.com/office/drawing/2014/main" id="{09EBE343-DD76-8FC7-9804-F4B490557DBF}"/>
              </a:ext>
            </a:extLst>
          </p:cNvPr>
          <p:cNvPicPr>
            <a:picLocks noChangeAspect="1"/>
          </p:cNvPicPr>
          <p:nvPr/>
        </p:nvPicPr>
        <p:blipFill>
          <a:blip r:embed="rId3"/>
          <a:stretch>
            <a:fillRect/>
          </a:stretch>
        </p:blipFill>
        <p:spPr>
          <a:xfrm>
            <a:off x="6038239" y="957155"/>
            <a:ext cx="2197100" cy="2559050"/>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 name="Google Shape;435;g25e11802ac4_0_1886">
            <a:extLst>
              <a:ext uri="{FF2B5EF4-FFF2-40B4-BE49-F238E27FC236}">
                <a16:creationId xmlns:a16="http://schemas.microsoft.com/office/drawing/2014/main" id="{F4E0CD17-44BE-FFF1-8BF4-1291FD378D9E}"/>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Transparent</a:t>
            </a:r>
            <a:endParaRPr sz="700" b="0" i="0" u="none" strike="noStrike" cap="none" dirty="0">
              <a:solidFill>
                <a:srgbClr val="000000"/>
              </a:solidFill>
              <a:latin typeface="Arial"/>
              <a:ea typeface="Arial"/>
              <a:cs typeface="Arial"/>
              <a:sym typeface="Arial"/>
            </a:endParaRPr>
          </a:p>
        </p:txBody>
      </p:sp>
      <p:sp>
        <p:nvSpPr>
          <p:cNvPr id="6" name="Google Shape;439;g25e11802ac4_0_1886">
            <a:extLst>
              <a:ext uri="{FF2B5EF4-FFF2-40B4-BE49-F238E27FC236}">
                <a16:creationId xmlns:a16="http://schemas.microsoft.com/office/drawing/2014/main" id="{12BF4D33-3D7A-B1B1-12F7-52061DCB745C}"/>
              </a:ext>
            </a:extLst>
          </p:cNvPr>
          <p:cNvSpPr txBox="1"/>
          <p:nvPr/>
        </p:nvSpPr>
        <p:spPr>
          <a:xfrm>
            <a:off x="4571950" y="5816465"/>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How do things that are </a:t>
            </a:r>
            <a:r>
              <a:rPr lang="en-US" sz="1800" b="1"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transparent </a:t>
            </a: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impact my life?</a:t>
            </a:r>
            <a:endParaRPr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transparent</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11691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3039064"/>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The bending of light waves when the wave moves from one medium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401577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sound, or heat bounces back after hitting a surface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186268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transparent</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11691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3039064"/>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The bending of light waves when the wave moves from one medium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401577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sound, or heat bounces back after hitting a surface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1862682"/>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Wavelengths on the electromagnetic spectrum that people can see with their eyes</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52;g28640247ed3_1_32">
            <a:extLst>
              <a:ext uri="{FF2B5EF4-FFF2-40B4-BE49-F238E27FC236}">
                <a16:creationId xmlns:a16="http://schemas.microsoft.com/office/drawing/2014/main" id="{8F5FFAA2-B420-28A6-E227-37E4F0CBC1D3}"/>
              </a:ext>
            </a:extLst>
          </p:cNvPr>
          <p:cNvSpPr/>
          <p:nvPr/>
        </p:nvSpPr>
        <p:spPr>
          <a:xfrm>
            <a:off x="251532" y="4956245"/>
            <a:ext cx="8696100" cy="1152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697683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3" descr="A clear glass with water in it&#10;&#10;Description automatically generated">
            <a:extLst>
              <a:ext uri="{FF2B5EF4-FFF2-40B4-BE49-F238E27FC236}">
                <a16:creationId xmlns:a16="http://schemas.microsoft.com/office/drawing/2014/main" id="{09EBE343-DD76-8FC7-9804-F4B490557DBF}"/>
              </a:ext>
            </a:extLst>
          </p:cNvPr>
          <p:cNvPicPr>
            <a:picLocks noChangeAspect="1"/>
          </p:cNvPicPr>
          <p:nvPr/>
        </p:nvPicPr>
        <p:blipFill>
          <a:blip r:embed="rId3"/>
          <a:stretch>
            <a:fillRect/>
          </a:stretch>
        </p:blipFill>
        <p:spPr>
          <a:xfrm>
            <a:off x="6038239" y="957155"/>
            <a:ext cx="2197100" cy="2559050"/>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 name="Google Shape;435;g25e11802ac4_0_1886">
            <a:extLst>
              <a:ext uri="{FF2B5EF4-FFF2-40B4-BE49-F238E27FC236}">
                <a16:creationId xmlns:a16="http://schemas.microsoft.com/office/drawing/2014/main" id="{F4E0CD17-44BE-FFF1-8BF4-1291FD378D9E}"/>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Transparent</a:t>
            </a:r>
            <a:endParaRPr sz="700" b="0" i="0" u="none" strike="noStrike" cap="none" dirty="0">
              <a:solidFill>
                <a:srgbClr val="000000"/>
              </a:solidFill>
              <a:latin typeface="Arial"/>
              <a:ea typeface="Arial"/>
              <a:cs typeface="Arial"/>
              <a:sym typeface="Arial"/>
            </a:endParaRPr>
          </a:p>
        </p:txBody>
      </p:sp>
      <p:sp>
        <p:nvSpPr>
          <p:cNvPr id="6" name="Google Shape;439;g25e11802ac4_0_1886">
            <a:extLst>
              <a:ext uri="{FF2B5EF4-FFF2-40B4-BE49-F238E27FC236}">
                <a16:creationId xmlns:a16="http://schemas.microsoft.com/office/drawing/2014/main" id="{12BF4D33-3D7A-B1B1-12F7-52061DCB745C}"/>
              </a:ext>
            </a:extLst>
          </p:cNvPr>
          <p:cNvSpPr txBox="1"/>
          <p:nvPr/>
        </p:nvSpPr>
        <p:spPr>
          <a:xfrm>
            <a:off x="4571950" y="5816465"/>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How do things that are </a:t>
            </a:r>
            <a:r>
              <a:rPr lang="en-US" sz="1800" b="1"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transparent </a:t>
            </a: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impact my life?</a:t>
            </a:r>
            <a:endParaRPr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 name="Google Shape;522;g25e11802ac4_0_2130">
            <a:extLst>
              <a:ext uri="{FF2B5EF4-FFF2-40B4-BE49-F238E27FC236}">
                <a16:creationId xmlns:a16="http://schemas.microsoft.com/office/drawing/2014/main" id="{75FC7C05-8022-C313-A2B6-FA3B0E8E15E5}"/>
              </a:ext>
            </a:extLst>
          </p:cNvPr>
          <p:cNvSpPr txBox="1"/>
          <p:nvPr/>
        </p:nvSpPr>
        <p:spPr>
          <a:xfrm>
            <a:off x="805450" y="1358522"/>
            <a:ext cx="297141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852758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340128" y="445400"/>
            <a:ext cx="846374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something that is </a:t>
            </a:r>
            <a:r>
              <a:rPr lang="en-US" sz="3000" b="1" dirty="0">
                <a:latin typeface="Calibri"/>
                <a:ea typeface="Calibri"/>
                <a:cs typeface="Calibri"/>
                <a:sym typeface="Calibri"/>
              </a:rPr>
              <a:t>transparent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Muddy water</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clean sliding glass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metal garage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tin roof</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340128" y="445400"/>
            <a:ext cx="846374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something that is </a:t>
            </a:r>
            <a:r>
              <a:rPr lang="en-US" sz="3000" b="1" dirty="0">
                <a:latin typeface="Calibri"/>
                <a:ea typeface="Calibri"/>
                <a:cs typeface="Calibri"/>
                <a:sym typeface="Calibri"/>
              </a:rPr>
              <a:t>transparent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Muddy water</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clean sliding glass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metal garage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tin roof</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19;g28640247ed3_1_67">
            <a:extLst>
              <a:ext uri="{FF2B5EF4-FFF2-40B4-BE49-F238E27FC236}">
                <a16:creationId xmlns:a16="http://schemas.microsoft.com/office/drawing/2014/main" id="{0F5EAB83-F645-32C2-85D8-7B2C31A8E29F}"/>
              </a:ext>
            </a:extLst>
          </p:cNvPr>
          <p:cNvSpPr/>
          <p:nvPr/>
        </p:nvSpPr>
        <p:spPr>
          <a:xfrm>
            <a:off x="362269" y="3626654"/>
            <a:ext cx="8563500" cy="115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268734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3" descr="A clear glass with water in it&#10;&#10;Description automatically generated">
            <a:extLst>
              <a:ext uri="{FF2B5EF4-FFF2-40B4-BE49-F238E27FC236}">
                <a16:creationId xmlns:a16="http://schemas.microsoft.com/office/drawing/2014/main" id="{09EBE343-DD76-8FC7-9804-F4B490557DBF}"/>
              </a:ext>
            </a:extLst>
          </p:cNvPr>
          <p:cNvPicPr>
            <a:picLocks noChangeAspect="1"/>
          </p:cNvPicPr>
          <p:nvPr/>
        </p:nvPicPr>
        <p:blipFill>
          <a:blip r:embed="rId3"/>
          <a:stretch>
            <a:fillRect/>
          </a:stretch>
        </p:blipFill>
        <p:spPr>
          <a:xfrm>
            <a:off x="6038239" y="957155"/>
            <a:ext cx="2197100" cy="2559050"/>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 name="Google Shape;435;g25e11802ac4_0_1886">
            <a:extLst>
              <a:ext uri="{FF2B5EF4-FFF2-40B4-BE49-F238E27FC236}">
                <a16:creationId xmlns:a16="http://schemas.microsoft.com/office/drawing/2014/main" id="{F4E0CD17-44BE-FFF1-8BF4-1291FD378D9E}"/>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Transparent</a:t>
            </a:r>
            <a:endParaRPr sz="700" b="0" i="0" u="none" strike="noStrike" cap="none" dirty="0">
              <a:solidFill>
                <a:srgbClr val="000000"/>
              </a:solidFill>
              <a:latin typeface="Arial"/>
              <a:ea typeface="Arial"/>
              <a:cs typeface="Arial"/>
              <a:sym typeface="Arial"/>
            </a:endParaRPr>
          </a:p>
        </p:txBody>
      </p:sp>
      <p:sp>
        <p:nvSpPr>
          <p:cNvPr id="6" name="Google Shape;439;g25e11802ac4_0_1886">
            <a:extLst>
              <a:ext uri="{FF2B5EF4-FFF2-40B4-BE49-F238E27FC236}">
                <a16:creationId xmlns:a16="http://schemas.microsoft.com/office/drawing/2014/main" id="{12BF4D33-3D7A-B1B1-12F7-52061DCB745C}"/>
              </a:ext>
            </a:extLst>
          </p:cNvPr>
          <p:cNvSpPr txBox="1"/>
          <p:nvPr/>
        </p:nvSpPr>
        <p:spPr>
          <a:xfrm>
            <a:off x="4571950" y="5816465"/>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How do things that are </a:t>
            </a:r>
            <a:r>
              <a:rPr lang="en-US" sz="1800" b="1"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transparent </a:t>
            </a: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impact my life?</a:t>
            </a:r>
            <a:endParaRPr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 name="Google Shape;522;g25e11802ac4_0_2130">
            <a:extLst>
              <a:ext uri="{FF2B5EF4-FFF2-40B4-BE49-F238E27FC236}">
                <a16:creationId xmlns:a16="http://schemas.microsoft.com/office/drawing/2014/main" id="{75FC7C05-8022-C313-A2B6-FA3B0E8E15E5}"/>
              </a:ext>
            </a:extLst>
          </p:cNvPr>
          <p:cNvSpPr txBox="1"/>
          <p:nvPr/>
        </p:nvSpPr>
        <p:spPr>
          <a:xfrm>
            <a:off x="805450" y="1358522"/>
            <a:ext cx="297141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3" name="Google Shape;590;g25e11802ac4_0_2367">
            <a:extLst>
              <a:ext uri="{FF2B5EF4-FFF2-40B4-BE49-F238E27FC236}">
                <a16:creationId xmlns:a16="http://schemas.microsoft.com/office/drawing/2014/main" id="{3B87E05D-67B2-5720-9CDE-99C4698325AC}"/>
              </a:ext>
            </a:extLst>
          </p:cNvPr>
          <p:cNvSpPr txBox="1"/>
          <p:nvPr/>
        </p:nvSpPr>
        <p:spPr>
          <a:xfrm>
            <a:off x="653379" y="5015125"/>
            <a:ext cx="3698335"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clean sliding glass door</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88658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235123"/>
            <a:ext cx="84621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things that are transparent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3400" y="4292030"/>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Transparent materials are used to help pull the moon toward earth and that affects the weather. </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681632"/>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Transparent materials are used in microscopes. They enable doctors to see things more clearly, like germs, to help know how to keep me healthy.</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3400" y="3213576"/>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Transparent objects are used in my food to make it taste better.</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62269" y="1639893"/>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662" name="Google Shape;662;g25e11802ac4_0_2536"/>
          <p:cNvSpPr txBox="1"/>
          <p:nvPr/>
        </p:nvSpPr>
        <p:spPr>
          <a:xfrm>
            <a:off x="362269" y="3050212"/>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3400" y="5621771"/>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Transparent objects block the sun and keep me cool.</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235123"/>
            <a:ext cx="84621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things that are transparent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3400" y="4292030"/>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Transparent materials are used to help pull the moon toward earth and that affects the weather. </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681632"/>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Transparent materials are used in microscopes. They enable doctors to see things more clearly, like germs, to help know how to keep me healthy.</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3400" y="3213576"/>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Transparent objects are used in my food to make it taste better.</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62269" y="1639893"/>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662" name="Google Shape;662;g25e11802ac4_0_2536"/>
          <p:cNvSpPr txBox="1"/>
          <p:nvPr/>
        </p:nvSpPr>
        <p:spPr>
          <a:xfrm>
            <a:off x="362269" y="3050212"/>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3400" y="5621771"/>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Transparent objects block the sun and keep me cool.</a:t>
            </a:r>
            <a:endParaRPr sz="2200" b="0" i="0" u="none" strike="noStrike" cap="none" dirty="0">
              <a:solidFill>
                <a:srgbClr val="434343"/>
              </a:solidFill>
              <a:latin typeface="Arial"/>
              <a:ea typeface="Arial"/>
              <a:cs typeface="Arial"/>
              <a:sym typeface="Arial"/>
            </a:endParaRPr>
          </a:p>
        </p:txBody>
      </p:sp>
      <p:sp>
        <p:nvSpPr>
          <p:cNvPr id="2" name="Google Shape;687;g28640247ed3_1_485">
            <a:extLst>
              <a:ext uri="{FF2B5EF4-FFF2-40B4-BE49-F238E27FC236}">
                <a16:creationId xmlns:a16="http://schemas.microsoft.com/office/drawing/2014/main" id="{FB1CE30C-C7C0-4D91-D5F1-F7502D7785B5}"/>
              </a:ext>
            </a:extLst>
          </p:cNvPr>
          <p:cNvSpPr/>
          <p:nvPr/>
        </p:nvSpPr>
        <p:spPr>
          <a:xfrm>
            <a:off x="189137" y="1630247"/>
            <a:ext cx="8696100" cy="1260903"/>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038173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3" descr="A clear glass with water in it&#10;&#10;Description automatically generated">
            <a:extLst>
              <a:ext uri="{FF2B5EF4-FFF2-40B4-BE49-F238E27FC236}">
                <a16:creationId xmlns:a16="http://schemas.microsoft.com/office/drawing/2014/main" id="{09EBE343-DD76-8FC7-9804-F4B490557DBF}"/>
              </a:ext>
            </a:extLst>
          </p:cNvPr>
          <p:cNvPicPr>
            <a:picLocks noChangeAspect="1"/>
          </p:cNvPicPr>
          <p:nvPr/>
        </p:nvPicPr>
        <p:blipFill>
          <a:blip r:embed="rId3"/>
          <a:stretch>
            <a:fillRect/>
          </a:stretch>
        </p:blipFill>
        <p:spPr>
          <a:xfrm>
            <a:off x="6038239" y="957155"/>
            <a:ext cx="2197100" cy="2559050"/>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 name="Google Shape;435;g25e11802ac4_0_1886">
            <a:extLst>
              <a:ext uri="{FF2B5EF4-FFF2-40B4-BE49-F238E27FC236}">
                <a16:creationId xmlns:a16="http://schemas.microsoft.com/office/drawing/2014/main" id="{F4E0CD17-44BE-FFF1-8BF4-1291FD378D9E}"/>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Transparent</a:t>
            </a:r>
            <a:endParaRPr sz="700" b="0" i="0" u="none" strike="noStrike" cap="none" dirty="0">
              <a:solidFill>
                <a:srgbClr val="000000"/>
              </a:solidFill>
              <a:latin typeface="Arial"/>
              <a:ea typeface="Arial"/>
              <a:cs typeface="Arial"/>
              <a:sym typeface="Arial"/>
            </a:endParaRPr>
          </a:p>
        </p:txBody>
      </p:sp>
      <p:sp>
        <p:nvSpPr>
          <p:cNvPr id="6" name="Google Shape;439;g25e11802ac4_0_1886">
            <a:extLst>
              <a:ext uri="{FF2B5EF4-FFF2-40B4-BE49-F238E27FC236}">
                <a16:creationId xmlns:a16="http://schemas.microsoft.com/office/drawing/2014/main" id="{12BF4D33-3D7A-B1B1-12F7-52061DCB745C}"/>
              </a:ext>
            </a:extLst>
          </p:cNvPr>
          <p:cNvSpPr txBox="1"/>
          <p:nvPr/>
        </p:nvSpPr>
        <p:spPr>
          <a:xfrm>
            <a:off x="4571950" y="5816465"/>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How do things that are </a:t>
            </a:r>
            <a:r>
              <a:rPr lang="en-US" sz="1800" b="1"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transparent </a:t>
            </a:r>
            <a:r>
              <a:rPr lang="en-US" sz="18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rPr>
              <a:t>impact my life?</a:t>
            </a:r>
            <a:endParaRPr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 name="Google Shape;522;g25e11802ac4_0_2130">
            <a:extLst>
              <a:ext uri="{FF2B5EF4-FFF2-40B4-BE49-F238E27FC236}">
                <a16:creationId xmlns:a16="http://schemas.microsoft.com/office/drawing/2014/main" id="{75FC7C05-8022-C313-A2B6-FA3B0E8E15E5}"/>
              </a:ext>
            </a:extLst>
          </p:cNvPr>
          <p:cNvSpPr txBox="1"/>
          <p:nvPr/>
        </p:nvSpPr>
        <p:spPr>
          <a:xfrm>
            <a:off x="805450" y="1358522"/>
            <a:ext cx="297141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3" name="Google Shape;590;g25e11802ac4_0_2367">
            <a:extLst>
              <a:ext uri="{FF2B5EF4-FFF2-40B4-BE49-F238E27FC236}">
                <a16:creationId xmlns:a16="http://schemas.microsoft.com/office/drawing/2014/main" id="{3B87E05D-67B2-5720-9CDE-99C4698325AC}"/>
              </a:ext>
            </a:extLst>
          </p:cNvPr>
          <p:cNvSpPr txBox="1"/>
          <p:nvPr/>
        </p:nvSpPr>
        <p:spPr>
          <a:xfrm>
            <a:off x="653379" y="5015125"/>
            <a:ext cx="3698335"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clean sliding glass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 name="Google Shape;658;g25e11802ac4_0_2536">
            <a:extLst>
              <a:ext uri="{FF2B5EF4-FFF2-40B4-BE49-F238E27FC236}">
                <a16:creationId xmlns:a16="http://schemas.microsoft.com/office/drawing/2014/main" id="{0802BC6B-F93F-B250-10D5-992CE3350CB3}"/>
              </a:ext>
            </a:extLst>
          </p:cNvPr>
          <p:cNvSpPr txBox="1"/>
          <p:nvPr/>
        </p:nvSpPr>
        <p:spPr>
          <a:xfrm>
            <a:off x="6035014" y="4040401"/>
            <a:ext cx="2684130" cy="171735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1600" dirty="0">
                <a:solidFill>
                  <a:srgbClr val="43464D"/>
                </a:solidFill>
                <a:latin typeface="Helvetica Neue Light"/>
                <a:ea typeface="Helvetica Neue Light"/>
                <a:cs typeface="Helvetica Neue Light"/>
                <a:sym typeface="Helvetica Neue Light"/>
              </a:rPr>
              <a:t>Transparent materials are used in microscopes. They enable doctors to see things more clearly, like germs, to help know how to keep me healthy.</a:t>
            </a:r>
            <a:endParaRPr sz="16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505890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36" name="Google Shape;1036;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590793"/>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2" name="Google Shape;1044;p115" descr="Rewind">
            <a:extLst>
              <a:ext uri="{FF2B5EF4-FFF2-40B4-BE49-F238E27FC236}">
                <a16:creationId xmlns:a16="http://schemas.microsoft.com/office/drawing/2014/main" id="{E61DD682-E37A-A195-BF2C-ADF81CFFEDF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096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5"/>
          <p:cNvSpPr txBox="1"/>
          <p:nvPr/>
        </p:nvSpPr>
        <p:spPr>
          <a:xfrm>
            <a:off x="529044" y="424771"/>
            <a:ext cx="8085911" cy="17355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200" b="1" u="sng" dirty="0">
                <a:solidFill>
                  <a:srgbClr val="0C0C0C"/>
                </a:solidFill>
                <a:latin typeface="Calibri" panose="020F0502020204030204" pitchFamily="34" charset="0"/>
                <a:ea typeface="Calibri"/>
                <a:cs typeface="Calibri" panose="020F0502020204030204" pitchFamily="34" charset="0"/>
                <a:sym typeface="Calibri"/>
              </a:rPr>
              <a:t>Waves</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sz="3200" b="1"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818" name="Google Shape;818;p8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85" descr="he Physics of Sound"/>
          <p:cNvPicPr preferRelativeResize="0"/>
          <p:nvPr/>
        </p:nvPicPr>
        <p:blipFill rotWithShape="1">
          <a:blip r:embed="rId4">
            <a:alphaModFix/>
          </a:blip>
          <a:srcRect/>
          <a:stretch/>
        </p:blipFill>
        <p:spPr>
          <a:xfrm>
            <a:off x="1210865" y="1951717"/>
            <a:ext cx="6722268" cy="44815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2"/>
        <p:cNvGrpSpPr/>
        <p:nvPr/>
      </p:nvGrpSpPr>
      <p:grpSpPr>
        <a:xfrm>
          <a:off x="0" y="0"/>
          <a:ext cx="0" cy="0"/>
          <a:chOff x="0" y="0"/>
          <a:chExt cx="0" cy="0"/>
        </a:xfrm>
      </p:grpSpPr>
      <p:pic>
        <p:nvPicPr>
          <p:cNvPr id="3" name="Picture 2" descr="A room with desks and windows&#10;&#10;Description automatically generated">
            <a:extLst>
              <a:ext uri="{FF2B5EF4-FFF2-40B4-BE49-F238E27FC236}">
                <a16:creationId xmlns:a16="http://schemas.microsoft.com/office/drawing/2014/main" id="{0B3AC6B3-1F4F-FA89-7806-AE52590B1890}"/>
              </a:ext>
            </a:extLst>
          </p:cNvPr>
          <p:cNvPicPr>
            <a:picLocks noChangeAspect="1"/>
          </p:cNvPicPr>
          <p:nvPr/>
        </p:nvPicPr>
        <p:blipFill rotWithShape="1">
          <a:blip r:embed="rId3"/>
          <a:srcRect l="4114" r="8220"/>
          <a:stretch/>
        </p:blipFill>
        <p:spPr>
          <a:xfrm>
            <a:off x="20" y="10"/>
            <a:ext cx="9143980" cy="6857990"/>
          </a:xfrm>
          <a:prstGeom prst="rect">
            <a:avLst/>
          </a:prstGeom>
        </p:spPr>
      </p:pic>
      <p:sp>
        <p:nvSpPr>
          <p:cNvPr id="809" name="Rectangle 80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Google Shape;804;p83"/>
          <p:cNvSpPr txBox="1"/>
          <p:nvPr/>
        </p:nvSpPr>
        <p:spPr>
          <a:xfrm>
            <a:off x="367903" y="5379173"/>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2800" b="1" kern="1200"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Big Question: </a:t>
            </a:r>
            <a:r>
              <a:rPr lang="en-US" sz="2800" kern="1200"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How do things that are transparent impact people’s environments and their daily lives?</a:t>
            </a:r>
          </a:p>
        </p:txBody>
      </p:sp>
      <p:cxnSp>
        <p:nvCxnSpPr>
          <p:cNvPr id="811" name="Straight Connector 8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03" name="Google Shape;803;p83"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28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19" descr="IEP Translation – Communication from OSEP regarding the ..."/>
          <p:cNvPicPr preferRelativeResize="0"/>
          <p:nvPr/>
        </p:nvPicPr>
        <p:blipFill rotWithShape="1">
          <a:blip r:embed="rId3">
            <a:alphaModFix/>
          </a:blip>
          <a:srcRect/>
          <a:stretch/>
        </p:blipFill>
        <p:spPr>
          <a:xfrm>
            <a:off x="2095928" y="924218"/>
            <a:ext cx="5718382" cy="904494"/>
          </a:xfrm>
          <a:prstGeom prst="rect">
            <a:avLst/>
          </a:prstGeom>
          <a:noFill/>
          <a:ln>
            <a:noFill/>
          </a:ln>
        </p:spPr>
      </p:pic>
      <p:pic>
        <p:nvPicPr>
          <p:cNvPr id="1076" name="Google Shape;1076;p119"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77" name="Google Shape;1077;p119"/>
          <p:cNvPicPr preferRelativeResize="0"/>
          <p:nvPr/>
        </p:nvPicPr>
        <p:blipFill rotWithShape="1">
          <a:blip r:embed="rId5">
            <a:alphaModFix/>
          </a:blip>
          <a:srcRect/>
          <a:stretch/>
        </p:blipFill>
        <p:spPr>
          <a:xfrm>
            <a:off x="1056729" y="4236386"/>
            <a:ext cx="7452642" cy="1289764"/>
          </a:xfrm>
          <a:prstGeom prst="rect">
            <a:avLst/>
          </a:prstGeom>
          <a:noFill/>
          <a:ln>
            <a:noFill/>
          </a:ln>
        </p:spPr>
      </p:pic>
      <p:sp>
        <p:nvSpPr>
          <p:cNvPr id="1078" name="Google Shape;1078;p119"/>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79" name="Google Shape;1079;p119"/>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6"/>
          <p:cNvSpPr txBox="1"/>
          <p:nvPr/>
        </p:nvSpPr>
        <p:spPr>
          <a:xfrm>
            <a:off x="849541" y="123839"/>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dirty="0">
                <a:solidFill>
                  <a:srgbClr val="0C0C0C"/>
                </a:solidFill>
                <a:latin typeface="Calibri"/>
                <a:ea typeface="Calibri"/>
                <a:cs typeface="Calibri"/>
                <a:sym typeface="Calibri"/>
              </a:rPr>
              <a:t>Transverse Waves</a:t>
            </a:r>
            <a:r>
              <a:rPr lang="en-US" sz="2800" b="1" dirty="0">
                <a:solidFill>
                  <a:srgbClr val="0C0C0C"/>
                </a:solidFill>
                <a:latin typeface="Calibri"/>
                <a:ea typeface="Calibri"/>
                <a:cs typeface="Calibri"/>
                <a:sym typeface="Calibri"/>
              </a:rPr>
              <a:t>: </a:t>
            </a:r>
            <a:r>
              <a:rPr lang="en-US" sz="2800" dirty="0">
                <a:solidFill>
                  <a:srgbClr val="0C0C0C"/>
                </a:solidFill>
                <a:latin typeface="Calibri"/>
                <a:ea typeface="Calibri"/>
                <a:cs typeface="Calibri"/>
                <a:sym typeface="Calibri"/>
              </a:rPr>
              <a:t>waves that travel sideways to the direction they are moving</a:t>
            </a:r>
            <a:endParaRPr sz="2800" b="1" dirty="0">
              <a:solidFill>
                <a:schemeClr val="dk1"/>
              </a:solidFill>
              <a:latin typeface="Calibri"/>
              <a:ea typeface="Calibri"/>
              <a:cs typeface="Calibri"/>
              <a:sym typeface="Calibri"/>
            </a:endParaRPr>
          </a:p>
        </p:txBody>
      </p:sp>
      <p:sp>
        <p:nvSpPr>
          <p:cNvPr id="826" name="Google Shape;826;p8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86" descr="wavelength.jpg"/>
          <p:cNvPicPr preferRelativeResize="0"/>
          <p:nvPr/>
        </p:nvPicPr>
        <p:blipFill rotWithShape="1">
          <a:blip r:embed="rId4">
            <a:alphaModFix/>
          </a:blip>
          <a:srcRect l="-10572" r="-10572"/>
          <a:stretch/>
        </p:blipFill>
        <p:spPr>
          <a:xfrm>
            <a:off x="424771" y="1738814"/>
            <a:ext cx="8229600" cy="4525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7"/>
          <p:cNvSpPr txBox="1">
            <a:spLocks noGrp="1"/>
          </p:cNvSpPr>
          <p:nvPr>
            <p:ph type="ctrTitle"/>
          </p:nvPr>
        </p:nvSpPr>
        <p:spPr>
          <a:xfrm>
            <a:off x="1134725" y="366100"/>
            <a:ext cx="7159200" cy="161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b="1" u="sng"/>
              <a:t>Electromagnetic Waves:</a:t>
            </a:r>
            <a:r>
              <a:rPr lang="en-US" sz="2800"/>
              <a:t> waves that are created as a result of vibrations between an electric field and a magnetic field</a:t>
            </a:r>
            <a:endParaRPr sz="2800"/>
          </a:p>
        </p:txBody>
      </p:sp>
      <p:pic>
        <p:nvPicPr>
          <p:cNvPr id="834" name="Google Shape;834;p87"/>
          <p:cNvPicPr preferRelativeResize="0"/>
          <p:nvPr/>
        </p:nvPicPr>
        <p:blipFill rotWithShape="1">
          <a:blip r:embed="rId3">
            <a:alphaModFix/>
          </a:blip>
          <a:srcRect/>
          <a:stretch/>
        </p:blipFill>
        <p:spPr>
          <a:xfrm>
            <a:off x="1165233" y="2212398"/>
            <a:ext cx="6813529" cy="4108533"/>
          </a:xfrm>
          <a:prstGeom prst="rect">
            <a:avLst/>
          </a:prstGeom>
          <a:noFill/>
          <a:ln>
            <a:noFill/>
          </a:ln>
        </p:spPr>
      </p:pic>
      <p:sp>
        <p:nvSpPr>
          <p:cNvPr id="835" name="Google Shape;835;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ctrTitle"/>
          </p:nvPr>
        </p:nvSpPr>
        <p:spPr>
          <a:xfrm>
            <a:off x="692350" y="527054"/>
            <a:ext cx="7754359" cy="11474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dirty="0"/>
              <a:t>Electromagnetic Spectrum</a:t>
            </a:r>
            <a:r>
              <a:rPr lang="en-US" sz="3400" b="1" dirty="0"/>
              <a:t>: </a:t>
            </a:r>
            <a:r>
              <a:rPr lang="en-US" sz="3400" dirty="0"/>
              <a:t>range of all types of electromagnetic waves</a:t>
            </a:r>
            <a:endParaRPr sz="3400" b="1" dirty="0"/>
          </a:p>
        </p:txBody>
      </p:sp>
      <p:pic>
        <p:nvPicPr>
          <p:cNvPr id="656" name="Google Shape;656;p70" descr="spectrum.jpg"/>
          <p:cNvPicPr preferRelativeResize="0"/>
          <p:nvPr/>
        </p:nvPicPr>
        <p:blipFill rotWithShape="1">
          <a:blip r:embed="rId3">
            <a:alphaModFix/>
          </a:blip>
          <a:srcRect t="5192" b="5191"/>
          <a:stretch/>
        </p:blipFill>
        <p:spPr>
          <a:xfrm>
            <a:off x="514043" y="2201607"/>
            <a:ext cx="8110972" cy="3816100"/>
          </a:xfrm>
          <a:prstGeom prst="rect">
            <a:avLst/>
          </a:prstGeom>
          <a:noFill/>
          <a:ln>
            <a:noFill/>
          </a:ln>
        </p:spPr>
      </p:pic>
      <p:sp>
        <p:nvSpPr>
          <p:cNvPr id="657" name="Google Shape;657;p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2377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3350</TotalTime>
  <Words>3317</Words>
  <Application>Microsoft Macintosh PowerPoint</Application>
  <PresentationFormat>On-screen Show (4:3)</PresentationFormat>
  <Paragraphs>334</Paragraphs>
  <Slides>62</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Calibri Light</vt:lpstr>
      <vt:lpstr>Helvetica Neue</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Waves: waves that are created as a result of vibrations between an electric field and a magnetic field</vt:lpstr>
      <vt:lpstr>Electromagnetic Spectrum: range of all types of electromagnetic waves</vt:lpstr>
      <vt:lpstr>Visible Light: wavelengths on the electromagnetic spectrum that people can see with their eyes</vt:lpstr>
      <vt:lpstr>Visible Light Spectrum: the range of all wavelengths that create colors that we can see with our eyes. </vt:lpstr>
      <vt:lpstr>Reflection: when light, sound, or heat bounces back after hitting a surface.</vt:lpstr>
      <vt:lpstr>PowerPoint Presentation</vt:lpstr>
      <vt:lpstr>PowerPoint Presentation</vt:lpstr>
      <vt:lpstr>PowerPoint Presentation</vt:lpstr>
      <vt:lpstr>PowerPoint Presentation</vt:lpstr>
      <vt:lpstr>PowerPoint Presentation</vt:lpstr>
      <vt:lpstr>True/False: Visible Light is wavelengths on the electromagnetic spectrum that people can see with their eyes</vt:lpstr>
      <vt:lpstr>True/False: Visible Light is wavelengths on the electromagnetic spectrum that people can see with their eyes</vt:lpstr>
      <vt:lpstr>PowerPoint Presentation</vt:lpstr>
      <vt:lpstr>PowerPoint Presentation</vt:lpstr>
      <vt:lpstr>PowerPoint Presentation</vt:lpstr>
      <vt:lpstr>Transparent: when light can travel through an object, and you can see clearly through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Transparent: when light can travel through an object, and you can see clearly through 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Coleman, Olivia Fudge (rhz9xk)</cp:lastModifiedBy>
  <cp:revision>92</cp:revision>
  <dcterms:created xsi:type="dcterms:W3CDTF">2020-09-19T21:08:02Z</dcterms:created>
  <dcterms:modified xsi:type="dcterms:W3CDTF">2023-11-04T04:22:36Z</dcterms:modified>
</cp:coreProperties>
</file>