
<file path=[Content_Types].xml><?xml version="1.0" encoding="utf-8"?>
<Types xmlns="http://schemas.openxmlformats.org/package/2006/content-types">
  <Default Extension="gif" ContentType="image/gif"/>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48" r:id="rId1"/>
  </p:sldMasterIdLst>
  <p:notesMasterIdLst>
    <p:notesMasterId r:id="rId68"/>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9" r:id="rId34"/>
    <p:sldId id="288" r:id="rId35"/>
    <p:sldId id="597" r:id="rId36"/>
    <p:sldId id="290" r:id="rId37"/>
    <p:sldId id="291" r:id="rId38"/>
    <p:sldId id="292" r:id="rId39"/>
    <p:sldId id="293" r:id="rId40"/>
    <p:sldId id="294" r:id="rId41"/>
    <p:sldId id="611" r:id="rId42"/>
    <p:sldId id="295" r:id="rId43"/>
    <p:sldId id="598" r:id="rId44"/>
    <p:sldId id="599" r:id="rId45"/>
    <p:sldId id="600" r:id="rId46"/>
    <p:sldId id="601" r:id="rId47"/>
    <p:sldId id="602" r:id="rId48"/>
    <p:sldId id="603" r:id="rId49"/>
    <p:sldId id="604" r:id="rId50"/>
    <p:sldId id="605" r:id="rId51"/>
    <p:sldId id="606" r:id="rId52"/>
    <p:sldId id="607" r:id="rId53"/>
    <p:sldId id="608" r:id="rId54"/>
    <p:sldId id="609" r:id="rId55"/>
    <p:sldId id="610" r:id="rId56"/>
    <p:sldId id="296" r:id="rId57"/>
    <p:sldId id="297" r:id="rId58"/>
    <p:sldId id="298" r:id="rId59"/>
    <p:sldId id="299" r:id="rId60"/>
    <p:sldId id="300" r:id="rId61"/>
    <p:sldId id="301" r:id="rId62"/>
    <p:sldId id="302" r:id="rId63"/>
    <p:sldId id="303" r:id="rId64"/>
    <p:sldId id="304" r:id="rId65"/>
    <p:sldId id="305" r:id="rId66"/>
    <p:sldId id="596" r:id="rId67"/>
  </p:sldIdLst>
  <p:sldSz cx="9144000" cy="6858000" type="screen4x3"/>
  <p:notesSz cx="6858000" cy="9144000"/>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http://customooxmlschemas.google.com/">
      <go:slidesCustomData xmlns="" xmlns:mc="http://schemas.openxmlformats.org/markup-compatibility/2006" xmlns:mv="urn:schemas-microsoft-com:mac:vml" xmlns:c="http://schemas.openxmlformats.org/drawingml/2006/chart" xmlns:dgm="http://schemas.openxmlformats.org/drawingml/2006/diagram" xmlns:o="urn:schemas-microsoft-com:office:office" xmlns:v="urn:schemas-microsoft-com:vml" xmlns:pvml="urn:schemas-microsoft-com:office:powerpoint" xmlns:com="http://schemas.openxmlformats.org/drawingml/2006/compatibility" xmlns:p14="http://schemas.microsoft.com/office/powerpoint/2010/main" xmlns:p15="http://schemas.microsoft.com/office/powerpoint/2012/main" xmlns:ahyp="http://schemas.microsoft.com/office/drawing/2018/hyperlinkcolor" xmlns:go="http://customooxmlschemas.google.com/" r:id="rId69" roundtripDataSignature="AMtx7mjKm/DXTPbaETqR17lW8GDHilcafw=="/>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7"/>
    <p:restoredTop sz="94638"/>
  </p:normalViewPr>
  <p:slideViewPr>
    <p:cSldViewPr snapToGrid="0">
      <p:cViewPr varScale="1">
        <p:scale>
          <a:sx n="113" d="100"/>
          <a:sy n="113" d="100"/>
        </p:scale>
        <p:origin x="1840" y="176"/>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notesMaster" Target="notesMasters/notesMaster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customschemas.google.com/relationships/presentationmetadata" Target="metadata"/><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 Type="http://schemas.openxmlformats.org/officeDocument/2006/relationships/slide" Target="slides/slide6.xml"/><Relationship Id="rId71"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txBox="1">
            <a:spLocks noGrp="1"/>
          </p:cNvSpPr>
          <p:nvPr>
            <p:ph type="hdr" idx="2"/>
          </p:nvPr>
        </p:nvSpPr>
        <p:spPr>
          <a:xfrm>
            <a:off x="0" y="0"/>
            <a:ext cx="2971800" cy="457200"/>
          </a:xfrm>
          <a:prstGeom prst="rect">
            <a:avLst/>
          </a:prstGeom>
          <a:noFill/>
          <a:ln>
            <a:noFill/>
          </a:ln>
        </p:spPr>
        <p:txBody>
          <a:bodyPr spcFirstLastPara="1" wrap="square" lIns="91425" tIns="45700" rIns="91425" bIns="45700" anchor="t"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4" name="Google Shape;4;n"/>
          <p:cNvSpPr txBox="1">
            <a:spLocks noGrp="1"/>
          </p:cNvSpPr>
          <p:nvPr>
            <p:ph type="dt" idx="10"/>
          </p:nvPr>
        </p:nvSpPr>
        <p:spPr>
          <a:xfrm>
            <a:off x="3884613" y="0"/>
            <a:ext cx="2971800" cy="457200"/>
          </a:xfrm>
          <a:prstGeom prst="rect">
            <a:avLst/>
          </a:prstGeom>
          <a:noFill/>
          <a:ln>
            <a:noFill/>
          </a:ln>
        </p:spPr>
        <p:txBody>
          <a:bodyPr spcFirstLastPara="1" wrap="square" lIns="91425" tIns="45700" rIns="91425" bIns="45700" anchor="t" anchorCtr="0">
            <a:noAutofit/>
          </a:bodyPr>
          <a:lstStyle>
            <a:lvl1pPr marR="0" lvl="0" algn="r"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5" name="Google Shape;5;n"/>
          <p:cNvSpPr>
            <a:spLocks noGrp="1" noRot="1" noChangeAspect="1"/>
          </p:cNvSpPr>
          <p:nvPr>
            <p:ph type="sldImg" idx="3"/>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6" name="Google Shape;6;n"/>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L="914400" marR="0" lvl="1"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2pPr>
            <a:lvl3pPr marL="1371600" marR="0" lvl="2"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3pPr>
            <a:lvl4pPr marL="1828800" marR="0" lvl="3"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4pPr>
            <a:lvl5pPr marL="2286000" marR="0" lvl="4"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5pPr>
            <a:lvl6pPr marL="2743200" marR="0" lvl="5"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6pPr>
            <a:lvl7pPr marL="3200400" marR="0" lvl="6"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7pPr>
            <a:lvl8pPr marL="3657600" marR="0" lvl="7"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8pPr>
            <a:lvl9pPr marL="4114800" marR="0" lvl="8" indent="-22860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9pPr>
          </a:lstStyle>
          <a:p>
            <a:endParaRPr/>
          </a:p>
        </p:txBody>
      </p:sp>
      <p:sp>
        <p:nvSpPr>
          <p:cNvPr id="7" name="Google Shape;7;n"/>
          <p:cNvSpPr txBox="1">
            <a:spLocks noGrp="1"/>
          </p:cNvSpPr>
          <p:nvPr>
            <p:ph type="ftr" idx="11"/>
          </p:nvPr>
        </p:nvSpPr>
        <p:spPr>
          <a:xfrm>
            <a:off x="0" y="8685213"/>
            <a:ext cx="2971800" cy="457200"/>
          </a:xfrm>
          <a:prstGeom prst="rect">
            <a:avLst/>
          </a:prstGeom>
          <a:noFill/>
          <a:ln>
            <a:noFill/>
          </a:ln>
        </p:spPr>
        <p:txBody>
          <a:bodyPr spcFirstLastPara="1" wrap="square" lIns="91425" tIns="45700" rIns="91425" bIns="45700" anchor="b" anchorCtr="0">
            <a:noAutofit/>
          </a:bodyPr>
          <a:lstStyle>
            <a:lvl1pPr marR="0" lvl="0" algn="l" rtl="0">
              <a:spcBef>
                <a:spcPts val="0"/>
              </a:spcBef>
              <a:spcAft>
                <a:spcPts val="0"/>
              </a:spcAft>
              <a:buSzPts val="1400"/>
              <a:buNone/>
              <a:defRPr sz="1200" b="0" i="0" u="none" strike="noStrike" cap="none">
                <a:solidFill>
                  <a:schemeClr val="dk1"/>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8" name="Google Shape;8;n"/>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spcBef>
                <a:spcPts val="0"/>
              </a:spcBef>
              <a:spcAft>
                <a:spcPts val="0"/>
              </a:spcAft>
              <a:buNone/>
            </a:pPr>
            <a:fld id="{00000000-1234-1234-1234-123412341234}" type="slidenum">
              <a:rPr lang="en-US" sz="1200" b="0" i="0" u="none" strike="noStrike" cap="none">
                <a:solidFill>
                  <a:schemeClr val="dk1"/>
                </a:solidFill>
                <a:latin typeface="Calibri"/>
                <a:ea typeface="Calibri"/>
                <a:cs typeface="Calibri"/>
                <a:sym typeface="Calibri"/>
              </a:rPr>
              <a:t>‹#›</a:t>
            </a:fld>
            <a:endParaRPr sz="1200" b="0" i="0" u="none" strike="noStrike" cap="none">
              <a:solidFill>
                <a:schemeClr val="dk1"/>
              </a:solidFill>
              <a:latin typeface="Calibri"/>
              <a:ea typeface="Calibri"/>
              <a:cs typeface="Calibri"/>
              <a:sym typeface="Calibri"/>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4"/>
        <p:cNvGrpSpPr/>
        <p:nvPr/>
      </p:nvGrpSpPr>
      <p:grpSpPr>
        <a:xfrm>
          <a:off x="0" y="0"/>
          <a:ext cx="0" cy="0"/>
          <a:chOff x="0" y="0"/>
          <a:chExt cx="0" cy="0"/>
        </a:xfrm>
      </p:grpSpPr>
      <p:sp>
        <p:nvSpPr>
          <p:cNvPr id="85" name="Google Shape;85;p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86" name="Google Shape;86;p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latin typeface="Calibri"/>
                <a:ea typeface="Calibri"/>
                <a:cs typeface="Calibri"/>
                <a:sym typeface="Calibri"/>
              </a:rPr>
              <a:t>OK everyone, get ready for our next lesson. Just as a reminder, these are the different components that our lesson may include, and you’ll see these icons in the top left corner of each slide so that you can follow along more easily!</a:t>
            </a:r>
            <a:endParaRPr/>
          </a:p>
        </p:txBody>
      </p:sp>
      <p:sp>
        <p:nvSpPr>
          <p:cNvPr id="87" name="Google Shape;87;p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a:t>
            </a:fld>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5"/>
        <p:cNvGrpSpPr/>
        <p:nvPr/>
      </p:nvGrpSpPr>
      <p:grpSpPr>
        <a:xfrm>
          <a:off x="0" y="0"/>
          <a:ext cx="0" cy="0"/>
          <a:chOff x="0" y="0"/>
          <a:chExt cx="0" cy="0"/>
        </a:xfrm>
      </p:grpSpPr>
      <p:sp>
        <p:nvSpPr>
          <p:cNvPr id="176" name="Google Shape;176;p1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77" name="Google Shape;177;p1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that we’ve reviewed, let’s define our new term, transverse waves.</a:t>
            </a:r>
            <a:endParaRPr/>
          </a:p>
        </p:txBody>
      </p:sp>
      <p:sp>
        <p:nvSpPr>
          <p:cNvPr id="178" name="Google Shape;178;p1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10</a:t>
            </a:fld>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3"/>
        <p:cNvGrpSpPr/>
        <p:nvPr/>
      </p:nvGrpSpPr>
      <p:grpSpPr>
        <a:xfrm>
          <a:off x="0" y="0"/>
          <a:ext cx="0" cy="0"/>
          <a:chOff x="0" y="0"/>
          <a:chExt cx="0" cy="0"/>
        </a:xfrm>
      </p:grpSpPr>
      <p:sp>
        <p:nvSpPr>
          <p:cNvPr id="184" name="Google Shape;184;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85" name="Google Shape;185;p1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Transverse waves are waves that travel perpendicularly to the direction they are moving. </a:t>
            </a:r>
            <a:endParaRPr b="0"/>
          </a:p>
          <a:p>
            <a:pPr marL="0" lvl="0" indent="0" algn="l" rtl="0">
              <a:spcBef>
                <a:spcPts val="0"/>
              </a:spcBef>
              <a:spcAft>
                <a:spcPts val="0"/>
              </a:spcAft>
              <a:buNone/>
            </a:pPr>
            <a:endParaRPr/>
          </a:p>
        </p:txBody>
      </p:sp>
      <p:sp>
        <p:nvSpPr>
          <p:cNvPr id="186" name="Google Shape;186;p1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11</a:t>
            </a:fld>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
        <p:cNvGrpSpPr/>
        <p:nvPr/>
      </p:nvGrpSpPr>
      <p:grpSpPr>
        <a:xfrm>
          <a:off x="0" y="0"/>
          <a:ext cx="0" cy="0"/>
          <a:chOff x="0" y="0"/>
          <a:chExt cx="0" cy="0"/>
        </a:xfrm>
      </p:grpSpPr>
      <p:sp>
        <p:nvSpPr>
          <p:cNvPr id="193" name="Google Shape;193;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94" name="Google Shape;194;p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195" name="Google Shape;195;p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12</a:t>
            </a:fld>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8"/>
        <p:cNvGrpSpPr/>
        <p:nvPr/>
      </p:nvGrpSpPr>
      <p:grpSpPr>
        <a:xfrm>
          <a:off x="0" y="0"/>
          <a:ext cx="0" cy="0"/>
          <a:chOff x="0" y="0"/>
          <a:chExt cx="0" cy="0"/>
        </a:xfrm>
      </p:grpSpPr>
      <p:sp>
        <p:nvSpPr>
          <p:cNvPr id="199" name="Google Shape;199;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0" name="Google Shape;200;p1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are transverse waves?</a:t>
            </a:r>
            <a:endParaRPr/>
          </a:p>
          <a:p>
            <a:pPr marL="0" marR="0" lvl="0" indent="0" algn="l" rtl="0">
              <a:lnSpc>
                <a:spcPct val="100000"/>
              </a:lnSpc>
              <a:spcBef>
                <a:spcPts val="0"/>
              </a:spcBef>
              <a:spcAft>
                <a:spcPts val="0"/>
              </a:spcAft>
              <a:buClr>
                <a:schemeClr val="dk1"/>
              </a:buClr>
              <a:buSzPts val="1200"/>
              <a:buFont typeface="Calibri"/>
              <a:buNone/>
            </a:pPr>
            <a:r>
              <a:rPr lang="en-US" sz="1200"/>
              <a:t>[Transverse waves are waves that travel perpendicularly to the direction they are moving.]</a:t>
            </a:r>
            <a:endParaRPr sz="1200"/>
          </a:p>
          <a:p>
            <a:pPr marL="0" lvl="0" indent="0" algn="l" rtl="0">
              <a:spcBef>
                <a:spcPts val="0"/>
              </a:spcBef>
              <a:spcAft>
                <a:spcPts val="0"/>
              </a:spcAft>
              <a:buNone/>
            </a:pPr>
            <a:endParaRPr b="0"/>
          </a:p>
        </p:txBody>
      </p:sp>
      <p:sp>
        <p:nvSpPr>
          <p:cNvPr id="201" name="Google Shape;201;p1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13</a:t>
            </a:fld>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
        <p:cNvGrpSpPr/>
        <p:nvPr/>
      </p:nvGrpSpPr>
      <p:grpSpPr>
        <a:xfrm>
          <a:off x="0" y="0"/>
          <a:ext cx="0" cy="0"/>
          <a:chOff x="0" y="0"/>
          <a:chExt cx="0" cy="0"/>
        </a:xfrm>
      </p:grpSpPr>
      <p:sp>
        <p:nvSpPr>
          <p:cNvPr id="207" name="Google Shape;207;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08" name="Google Shape;208;p1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That is the basic definition, but there is a bit more you need to know. </a:t>
            </a:r>
            <a:endParaRPr/>
          </a:p>
        </p:txBody>
      </p:sp>
      <p:sp>
        <p:nvSpPr>
          <p:cNvPr id="209" name="Google Shape;209;p1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14</a:t>
            </a:fld>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
        <p:cNvGrpSpPr/>
        <p:nvPr/>
      </p:nvGrpSpPr>
      <p:grpSpPr>
        <a:xfrm>
          <a:off x="0" y="0"/>
          <a:ext cx="0" cy="0"/>
          <a:chOff x="0" y="0"/>
          <a:chExt cx="0" cy="0"/>
        </a:xfrm>
      </p:grpSpPr>
      <p:sp>
        <p:nvSpPr>
          <p:cNvPr id="214" name="Google Shape;214;gdb932abdbc_0_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5" name="Google Shape;215;gdb932abdbc_0_6:notes"/>
          <p:cNvSpPr txBox="1">
            <a:spLocks noGrp="1"/>
          </p:cNvSpPr>
          <p:nvPr>
            <p:ph type="body" idx="1"/>
          </p:nvPr>
        </p:nvSpPr>
        <p:spPr>
          <a:xfrm>
            <a:off x="685800" y="4343400"/>
            <a:ext cx="5486400" cy="4114800"/>
          </a:xfrm>
          <a:prstGeom prst="rect">
            <a:avLst/>
          </a:prstGeom>
        </p:spPr>
        <p:txBody>
          <a:bodyPr spcFirstLastPara="1" wrap="square" lIns="91425" tIns="45700" rIns="91425" bIns="45700" anchor="t" anchorCtr="0">
            <a:noAutofit/>
          </a:bodyPr>
          <a:lstStyle/>
          <a:p>
            <a:pPr marL="0" lvl="0" indent="0" algn="l" rtl="0">
              <a:spcBef>
                <a:spcPts val="0"/>
              </a:spcBef>
              <a:spcAft>
                <a:spcPts val="0"/>
              </a:spcAft>
              <a:buNone/>
            </a:pPr>
            <a:r>
              <a:rPr lang="en-US"/>
              <a:t>By perpendicular, we mean “at a right angle”</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It can be helpful to break the definition down and explicitly explain each part to help students understand the whole definition.</a:t>
            </a:r>
            <a:endParaRPr/>
          </a:p>
        </p:txBody>
      </p:sp>
      <p:sp>
        <p:nvSpPr>
          <p:cNvPr id="216" name="Google Shape;216;gdb932abdbc_0_6:notes"/>
          <p:cNvSpPr txBox="1">
            <a:spLocks noGrp="1"/>
          </p:cNvSpPr>
          <p:nvPr>
            <p:ph type="sldNum" idx="12"/>
          </p:nvPr>
        </p:nvSpPr>
        <p:spPr>
          <a:xfrm>
            <a:off x="3884613" y="8685213"/>
            <a:ext cx="2971800" cy="457200"/>
          </a:xfrm>
          <a:prstGeom prst="rect">
            <a:avLst/>
          </a:prstGeom>
        </p:spPr>
        <p:txBody>
          <a:bodyPr spcFirstLastPara="1" wrap="square" lIns="91425" tIns="45700" rIns="91425" bIns="45700" anchor="b" anchorCtr="0">
            <a:noAutofit/>
          </a:bodyPr>
          <a:lstStyle/>
          <a:p>
            <a:pPr marL="0" lvl="0" indent="0" algn="r" rtl="0">
              <a:spcBef>
                <a:spcPts val="0"/>
              </a:spcBef>
              <a:spcAft>
                <a:spcPts val="0"/>
              </a:spcAft>
              <a:buClr>
                <a:srgbClr val="000000"/>
              </a:buClr>
              <a:buFont typeface="Arial"/>
              <a:buNone/>
            </a:pPr>
            <a:fld id="{00000000-1234-1234-1234-123412341234}" type="slidenum">
              <a:rPr lang="en-US"/>
              <a:t>15</a:t>
            </a:fld>
            <a:endParaRPr/>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
        <p:cNvGrpSpPr/>
        <p:nvPr/>
      </p:nvGrpSpPr>
      <p:grpSpPr>
        <a:xfrm>
          <a:off x="0" y="0"/>
          <a:ext cx="0" cy="0"/>
          <a:chOff x="0" y="0"/>
          <a:chExt cx="0" cy="0"/>
        </a:xfrm>
      </p:grpSpPr>
      <p:sp>
        <p:nvSpPr>
          <p:cNvPr id="222" name="Google Shape;222;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23" name="Google Shape;223;p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Here we can see how the waves move up and down as they travel from left to right. </a:t>
            </a:r>
            <a:endParaRPr/>
          </a:p>
        </p:txBody>
      </p:sp>
      <p:sp>
        <p:nvSpPr>
          <p:cNvPr id="224" name="Google Shape;224;p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16</a:t>
            </a:fld>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
        <p:cNvGrpSpPr/>
        <p:nvPr/>
      </p:nvGrpSpPr>
      <p:grpSpPr>
        <a:xfrm>
          <a:off x="0" y="0"/>
          <a:ext cx="0" cy="0"/>
          <a:chOff x="0" y="0"/>
          <a:chExt cx="0" cy="0"/>
        </a:xfrm>
      </p:grpSpPr>
      <p:sp>
        <p:nvSpPr>
          <p:cNvPr id="230" name="Google Shape;230;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1" name="Google Shape;231;p1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Let’s take a look at the characteristics of waves. </a:t>
            </a:r>
            <a:endParaRPr/>
          </a:p>
        </p:txBody>
      </p:sp>
      <p:sp>
        <p:nvSpPr>
          <p:cNvPr id="232" name="Google Shape;232;p1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17</a:t>
            </a:fld>
            <a:endParaRPr/>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
        <p:cNvGrpSpPr/>
        <p:nvPr/>
      </p:nvGrpSpPr>
      <p:grpSpPr>
        <a:xfrm>
          <a:off x="0" y="0"/>
          <a:ext cx="0" cy="0"/>
          <a:chOff x="0" y="0"/>
          <a:chExt cx="0" cy="0"/>
        </a:xfrm>
      </p:grpSpPr>
      <p:sp>
        <p:nvSpPr>
          <p:cNvPr id="239" name="Google Shape;239;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0" name="Google Shape;240;p1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Transverse waves have crests. A crest is the highest point of a wave.</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Remember to use images with introducing new content such as student-friendly definitions it can help students remember key points and make sense of the new information.</a:t>
            </a:r>
            <a:endParaRPr/>
          </a:p>
        </p:txBody>
      </p:sp>
      <p:sp>
        <p:nvSpPr>
          <p:cNvPr id="241" name="Google Shape;241;p1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18</a:t>
            </a:fld>
            <a:endParaRPr/>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
        <p:cNvGrpSpPr/>
        <p:nvPr/>
      </p:nvGrpSpPr>
      <p:grpSpPr>
        <a:xfrm>
          <a:off x="0" y="0"/>
          <a:ext cx="0" cy="0"/>
          <a:chOff x="0" y="0"/>
          <a:chExt cx="0" cy="0"/>
        </a:xfrm>
      </p:grpSpPr>
      <p:sp>
        <p:nvSpPr>
          <p:cNvPr id="247" name="Google Shape;247;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48" name="Google Shape;248;p1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Transverse waves have troughs. A trough is the lowest point of a wave. </a:t>
            </a:r>
            <a:endParaRPr/>
          </a:p>
        </p:txBody>
      </p:sp>
      <p:sp>
        <p:nvSpPr>
          <p:cNvPr id="249" name="Google Shape;249;p1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19</a:t>
            </a:fld>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4"/>
        <p:cNvGrpSpPr/>
        <p:nvPr/>
      </p:nvGrpSpPr>
      <p:grpSpPr>
        <a:xfrm>
          <a:off x="0" y="0"/>
          <a:ext cx="0" cy="0"/>
          <a:chOff x="0" y="0"/>
          <a:chExt cx="0" cy="0"/>
        </a:xfrm>
      </p:grpSpPr>
      <p:sp>
        <p:nvSpPr>
          <p:cNvPr id="115" name="Google Shape;115;p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16" name="Google Shape;116;p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r>
              <a:rPr lang="en-US"/>
              <a:t>Today we will learn about transverse waves.</a:t>
            </a:r>
            <a:endParaRPr/>
          </a:p>
        </p:txBody>
      </p:sp>
      <p:sp>
        <p:nvSpPr>
          <p:cNvPr id="117" name="Google Shape;117;p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a:t>
            </a:fld>
            <a:endParaRPr/>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
        <p:cNvGrpSpPr/>
        <p:nvPr/>
      </p:nvGrpSpPr>
      <p:grpSpPr>
        <a:xfrm>
          <a:off x="0" y="0"/>
          <a:ext cx="0" cy="0"/>
          <a:chOff x="0" y="0"/>
          <a:chExt cx="0" cy="0"/>
        </a:xfrm>
      </p:grpSpPr>
      <p:sp>
        <p:nvSpPr>
          <p:cNvPr id="255" name="Google Shape;255;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6" name="Google Shape;256;p1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can measure the wavelength of transverse waves. Wavelength is the distance between two successive crests or troughs of a wave. </a:t>
            </a:r>
            <a:endParaRPr/>
          </a:p>
        </p:txBody>
      </p:sp>
      <p:sp>
        <p:nvSpPr>
          <p:cNvPr id="257" name="Google Shape;257;p1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20</a:t>
            </a:fld>
            <a:endParaRPr/>
          </a:p>
        </p:txBody>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
        <p:cNvGrpSpPr/>
        <p:nvPr/>
      </p:nvGrpSpPr>
      <p:grpSpPr>
        <a:xfrm>
          <a:off x="0" y="0"/>
          <a:ext cx="0" cy="0"/>
          <a:chOff x="0" y="0"/>
          <a:chExt cx="0" cy="0"/>
        </a:xfrm>
      </p:grpSpPr>
      <p:sp>
        <p:nvSpPr>
          <p:cNvPr id="262" name="Google Shape;262;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3" name="Google Shape;263;p2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can also measure the frequency of transverse waves. Frequency is the number of waves that pass a fixed point in unit time. </a:t>
            </a:r>
            <a:endParaRPr/>
          </a:p>
        </p:txBody>
      </p:sp>
      <p:sp>
        <p:nvSpPr>
          <p:cNvPr id="264" name="Google Shape;264;p2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21</a:t>
            </a:fld>
            <a:endParaRPr/>
          </a:p>
        </p:txBody>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
        <p:cNvGrpSpPr/>
        <p:nvPr/>
      </p:nvGrpSpPr>
      <p:grpSpPr>
        <a:xfrm>
          <a:off x="0" y="0"/>
          <a:ext cx="0" cy="0"/>
          <a:chOff x="0" y="0"/>
          <a:chExt cx="0" cy="0"/>
        </a:xfrm>
      </p:grpSpPr>
      <p:sp>
        <p:nvSpPr>
          <p:cNvPr id="269" name="Google Shape;269;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0" name="Google Shape;270;p2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Wavelength and frequency are inversely related. The longer the wavelength, the lower the frequency of the wave. The shorter the wavelength, the higher the frequency of the wave. </a:t>
            </a:r>
            <a:endParaRPr/>
          </a:p>
        </p:txBody>
      </p:sp>
      <p:sp>
        <p:nvSpPr>
          <p:cNvPr id="271" name="Google Shape;271;p2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22</a:t>
            </a:fld>
            <a:endParaRPr/>
          </a:p>
        </p:txBody>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
        <p:cNvGrpSpPr/>
        <p:nvPr/>
      </p:nvGrpSpPr>
      <p:grpSpPr>
        <a:xfrm>
          <a:off x="0" y="0"/>
          <a:ext cx="0" cy="0"/>
          <a:chOff x="0" y="0"/>
          <a:chExt cx="0" cy="0"/>
        </a:xfrm>
      </p:grpSpPr>
      <p:sp>
        <p:nvSpPr>
          <p:cNvPr id="276" name="Google Shape;276;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77" name="Google Shape;277;p2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can measure the amplitude of transverse waves. Amplitude is the maximum amount of displacement of a particle on the medium from its position. In short, the amplitude is the displacement from rest to crest or from rest to trough. </a:t>
            </a:r>
            <a:endParaRPr/>
          </a:p>
        </p:txBody>
      </p:sp>
      <p:sp>
        <p:nvSpPr>
          <p:cNvPr id="278" name="Google Shape;278;p2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23</a:t>
            </a:fld>
            <a:endParaRPr/>
          </a:p>
        </p:txBody>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2"/>
        <p:cNvGrpSpPr/>
        <p:nvPr/>
      </p:nvGrpSpPr>
      <p:grpSpPr>
        <a:xfrm>
          <a:off x="0" y="0"/>
          <a:ext cx="0" cy="0"/>
          <a:chOff x="0" y="0"/>
          <a:chExt cx="0" cy="0"/>
        </a:xfrm>
      </p:grpSpPr>
      <p:sp>
        <p:nvSpPr>
          <p:cNvPr id="283" name="Google Shape;283;p2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4" name="Google Shape;284;p2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Here we can see a diagram of transverse waves. Each part of the wave that we just learned is labeled (crest, trough, amplitude, and wavelength). We could also measure the frequency, but that depends on the unit of time we decide to measure it. </a:t>
            </a:r>
            <a:endParaRPr/>
          </a:p>
        </p:txBody>
      </p:sp>
      <p:sp>
        <p:nvSpPr>
          <p:cNvPr id="285" name="Google Shape;285;p2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24</a:t>
            </a:fld>
            <a:endParaRPr/>
          </a:p>
        </p:txBody>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0"/>
        <p:cNvGrpSpPr/>
        <p:nvPr/>
      </p:nvGrpSpPr>
      <p:grpSpPr>
        <a:xfrm>
          <a:off x="0" y="0"/>
          <a:ext cx="0" cy="0"/>
          <a:chOff x="0" y="0"/>
          <a:chExt cx="0" cy="0"/>
        </a:xfrm>
      </p:grpSpPr>
      <p:sp>
        <p:nvSpPr>
          <p:cNvPr id="291" name="Google Shape;291;p2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2" name="Google Shape;292;p2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293" name="Google Shape;293;p2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25</a:t>
            </a:fld>
            <a:endParaRPr/>
          </a:p>
        </p:txBody>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p2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p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are some characteristics of transverse waves?</a:t>
            </a:r>
            <a:endParaRPr/>
          </a:p>
          <a:p>
            <a:pPr marL="0" marR="0" lvl="0" indent="0" algn="l" rtl="0">
              <a:lnSpc>
                <a:spcPct val="100000"/>
              </a:lnSpc>
              <a:spcBef>
                <a:spcPts val="0"/>
              </a:spcBef>
              <a:spcAft>
                <a:spcPts val="0"/>
              </a:spcAft>
              <a:buClr>
                <a:schemeClr val="dk1"/>
              </a:buClr>
              <a:buSzPts val="1200"/>
              <a:buFont typeface="Calibri"/>
              <a:buNone/>
            </a:pPr>
            <a:r>
              <a:rPr lang="en-US"/>
              <a:t>[Frequency, amplitude, wavelength, crest/trough, etc.]</a:t>
            </a:r>
            <a:br>
              <a:rPr lang="en-US" sz="1200"/>
            </a:br>
            <a:endParaRPr sz="1200"/>
          </a:p>
          <a:p>
            <a:pPr marL="0" lvl="0" indent="0" algn="l" rtl="0">
              <a:spcBef>
                <a:spcPts val="0"/>
              </a:spcBef>
              <a:spcAft>
                <a:spcPts val="0"/>
              </a:spcAft>
              <a:buNone/>
            </a:pPr>
            <a:endParaRPr b="0"/>
          </a:p>
        </p:txBody>
      </p:sp>
      <p:sp>
        <p:nvSpPr>
          <p:cNvPr id="299" name="Google Shape;299;p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26</a:t>
            </a:fld>
            <a:endParaRPr/>
          </a:p>
        </p:txBody>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4"/>
        <p:cNvGrpSpPr/>
        <p:nvPr/>
      </p:nvGrpSpPr>
      <p:grpSpPr>
        <a:xfrm>
          <a:off x="0" y="0"/>
          <a:ext cx="0" cy="0"/>
          <a:chOff x="0" y="0"/>
          <a:chExt cx="0" cy="0"/>
        </a:xfrm>
      </p:grpSpPr>
      <p:sp>
        <p:nvSpPr>
          <p:cNvPr id="305" name="Google Shape;305;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06" name="Google Shape;306;p2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Now, let’s talk about some examples of </a:t>
            </a:r>
            <a:r>
              <a:rPr lang="en-US" b="1"/>
              <a:t>transverse waves</a:t>
            </a:r>
            <a:r>
              <a:rPr lang="en-US"/>
              <a:t>.  </a:t>
            </a:r>
            <a:endParaRPr/>
          </a:p>
        </p:txBody>
      </p:sp>
      <p:sp>
        <p:nvSpPr>
          <p:cNvPr id="307" name="Google Shape;307;p2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27</a:t>
            </a:fld>
            <a:endParaRPr/>
          </a:p>
        </p:txBody>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1"/>
        <p:cNvGrpSpPr/>
        <p:nvPr/>
      </p:nvGrpSpPr>
      <p:grpSpPr>
        <a:xfrm>
          <a:off x="0" y="0"/>
          <a:ext cx="0" cy="0"/>
          <a:chOff x="0" y="0"/>
          <a:chExt cx="0" cy="0"/>
        </a:xfrm>
      </p:grpSpPr>
      <p:sp>
        <p:nvSpPr>
          <p:cNvPr id="312" name="Google Shape;312;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3" name="Google Shape;313;p2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Electromagnetic waves, including all those on the spectrum, are examples of transverse waves. These waves travel perpendicularly to the direction they are moving. </a:t>
            </a:r>
            <a:endParaRPr/>
          </a:p>
        </p:txBody>
      </p:sp>
      <p:sp>
        <p:nvSpPr>
          <p:cNvPr id="314" name="Google Shape;314;p2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28</a:t>
            </a:fld>
            <a:endParaRPr/>
          </a:p>
        </p:txBody>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9"/>
        <p:cNvGrpSpPr/>
        <p:nvPr/>
      </p:nvGrpSpPr>
      <p:grpSpPr>
        <a:xfrm>
          <a:off x="0" y="0"/>
          <a:ext cx="0" cy="0"/>
          <a:chOff x="0" y="0"/>
          <a:chExt cx="0" cy="0"/>
        </a:xfrm>
      </p:grpSpPr>
      <p:sp>
        <p:nvSpPr>
          <p:cNvPr id="320" name="Google Shape;320;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1" name="Google Shape;321;p2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Ripples on the surface of water are examples of transverse waves. These ripples move perpendicularly to the direction they are moving. </a:t>
            </a:r>
            <a:endParaRPr/>
          </a:p>
        </p:txBody>
      </p:sp>
      <p:sp>
        <p:nvSpPr>
          <p:cNvPr id="322" name="Google Shape;322;p2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29</a:t>
            </a:fld>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
        <p:cNvGrpSpPr/>
        <p:nvPr/>
      </p:nvGrpSpPr>
      <p:grpSpPr>
        <a:xfrm>
          <a:off x="0" y="0"/>
          <a:ext cx="0" cy="0"/>
          <a:chOff x="0" y="0"/>
          <a:chExt cx="0" cy="0"/>
        </a:xfrm>
      </p:grpSpPr>
      <p:sp>
        <p:nvSpPr>
          <p:cNvPr id="124" name="Google Shape;12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25" name="Google Shape;125;p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Our “big question” is: </a:t>
            </a:r>
            <a:r>
              <a:rPr lang="en-US" b="1"/>
              <a:t>What are the characteristics of transverse waves?</a:t>
            </a:r>
            <a:endParaRPr b="0"/>
          </a:p>
          <a:p>
            <a:pPr marL="0" lvl="0" indent="0" algn="l" rtl="0">
              <a:spcBef>
                <a:spcPts val="0"/>
              </a:spcBef>
              <a:spcAft>
                <a:spcPts val="0"/>
              </a:spcAft>
              <a:buNone/>
            </a:pPr>
            <a:r>
              <a:rPr lang="en-US" b="0"/>
              <a:t>[Pause and illicit predictions from students.]</a:t>
            </a:r>
            <a:endParaRPr/>
          </a:p>
          <a:p>
            <a:pPr marL="0" lvl="0" indent="0" algn="l" rtl="0">
              <a:spcBef>
                <a:spcPts val="0"/>
              </a:spcBef>
              <a:spcAft>
                <a:spcPts val="0"/>
              </a:spcAft>
              <a:buNone/>
            </a:pPr>
            <a:endParaRPr b="0"/>
          </a:p>
          <a:p>
            <a:pPr marL="0" lvl="0" indent="0" algn="l" rtl="0">
              <a:spcBef>
                <a:spcPts val="0"/>
              </a:spcBef>
              <a:spcAft>
                <a:spcPts val="0"/>
              </a:spcAft>
              <a:buNone/>
            </a:pPr>
            <a:r>
              <a:rPr lang="en-US" b="0"/>
              <a:t>I love all these thoughtful scientific hypotheses!  Be sure to keep this question and your predictions in mind as we move through this lesson, and we’ll revisit it.</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Introducing an overarching “big question” at the beginning of a lesson can focus students’ attention and help to emphasize the most important concepts. </a:t>
            </a:r>
            <a:endParaRPr/>
          </a:p>
        </p:txBody>
      </p:sp>
      <p:sp>
        <p:nvSpPr>
          <p:cNvPr id="126" name="Google Shape;126;p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a:t>
            </a:fld>
            <a:endParaRPr/>
          </a:p>
        </p:txBody>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27"/>
        <p:cNvGrpSpPr/>
        <p:nvPr/>
      </p:nvGrpSpPr>
      <p:grpSpPr>
        <a:xfrm>
          <a:off x="0" y="0"/>
          <a:ext cx="0" cy="0"/>
          <a:chOff x="0" y="0"/>
          <a:chExt cx="0" cy="0"/>
        </a:xfrm>
      </p:grpSpPr>
      <p:sp>
        <p:nvSpPr>
          <p:cNvPr id="328" name="Google Shape;328;p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29" name="Google Shape;329;p2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330" name="Google Shape;330;p2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30</a:t>
            </a:fld>
            <a:endParaRPr/>
          </a:p>
        </p:txBody>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3"/>
        <p:cNvGrpSpPr/>
        <p:nvPr/>
      </p:nvGrpSpPr>
      <p:grpSpPr>
        <a:xfrm>
          <a:off x="0" y="0"/>
          <a:ext cx="0" cy="0"/>
          <a:chOff x="0" y="0"/>
          <a:chExt cx="0" cy="0"/>
        </a:xfrm>
      </p:grpSpPr>
      <p:sp>
        <p:nvSpPr>
          <p:cNvPr id="334" name="Google Shape;334;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5" name="Google Shape;335;p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are some examples of transverse waves? </a:t>
            </a:r>
            <a:endParaRPr/>
          </a:p>
          <a:p>
            <a:pPr marL="0" marR="0" lvl="0" indent="0" algn="l" rtl="0">
              <a:lnSpc>
                <a:spcPct val="100000"/>
              </a:lnSpc>
              <a:spcBef>
                <a:spcPts val="0"/>
              </a:spcBef>
              <a:spcAft>
                <a:spcPts val="0"/>
              </a:spcAft>
              <a:buClr>
                <a:schemeClr val="dk1"/>
              </a:buClr>
              <a:buSzPts val="1200"/>
              <a:buFont typeface="Calibri"/>
              <a:buNone/>
            </a:pPr>
            <a:r>
              <a:rPr lang="en-US"/>
              <a:t>[Waves on the electromagnetic spectrum (x-rays, gamma rays, visible light, uv rays, etc.), </a:t>
            </a:r>
            <a:endParaRPr/>
          </a:p>
          <a:p>
            <a:pPr marL="0" marR="0" lvl="0" indent="0" algn="l" rtl="0">
              <a:lnSpc>
                <a:spcPct val="100000"/>
              </a:lnSpc>
              <a:spcBef>
                <a:spcPts val="0"/>
              </a:spcBef>
              <a:spcAft>
                <a:spcPts val="0"/>
              </a:spcAft>
              <a:buClr>
                <a:schemeClr val="dk1"/>
              </a:buClr>
              <a:buSzPts val="1200"/>
              <a:buFont typeface="Calibri"/>
              <a:buNone/>
            </a:pPr>
            <a:r>
              <a:rPr lang="en-US"/>
              <a:t>ripples in water, etc.]</a:t>
            </a:r>
            <a:endParaRPr/>
          </a:p>
          <a:p>
            <a:pPr marL="0" lvl="0" indent="0" algn="l" rtl="0">
              <a:spcBef>
                <a:spcPts val="0"/>
              </a:spcBef>
              <a:spcAft>
                <a:spcPts val="0"/>
              </a:spcAft>
              <a:buNone/>
            </a:pPr>
            <a:endParaRPr b="0"/>
          </a:p>
        </p:txBody>
      </p:sp>
      <p:sp>
        <p:nvSpPr>
          <p:cNvPr id="336" name="Google Shape;336;p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31</a:t>
            </a:fld>
            <a:endParaRPr/>
          </a:p>
        </p:txBody>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1"/>
        <p:cNvGrpSpPr/>
        <p:nvPr/>
      </p:nvGrpSpPr>
      <p:grpSpPr>
        <a:xfrm>
          <a:off x="0" y="0"/>
          <a:ext cx="0" cy="0"/>
          <a:chOff x="0" y="0"/>
          <a:chExt cx="0" cy="0"/>
        </a:xfrm>
      </p:grpSpPr>
      <p:sp>
        <p:nvSpPr>
          <p:cNvPr id="342" name="Google Shape;342;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3" name="Google Shape;343;p3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Demonstration – Let’s see what transverse waves look like!</a:t>
            </a:r>
            <a:endParaRPr/>
          </a:p>
          <a:p>
            <a:pPr marL="0" lvl="0" indent="0" algn="l" rtl="0">
              <a:spcBef>
                <a:spcPts val="0"/>
              </a:spcBef>
              <a:spcAft>
                <a:spcPts val="0"/>
              </a:spcAft>
              <a:buNone/>
            </a:pPr>
            <a:endParaRPr/>
          </a:p>
          <a:p>
            <a:pPr marL="0" lvl="0" indent="0" algn="l" rtl="0">
              <a:spcBef>
                <a:spcPts val="0"/>
              </a:spcBef>
              <a:spcAft>
                <a:spcPts val="0"/>
              </a:spcAft>
              <a:buNone/>
            </a:pPr>
            <a:r>
              <a:rPr lang="en-US"/>
              <a:t>For this demonstration, all I need is a slinky.</a:t>
            </a:r>
            <a:endParaRPr/>
          </a:p>
          <a:p>
            <a:pPr marL="0" lvl="0" indent="0" algn="l" rtl="0">
              <a:spcBef>
                <a:spcPts val="0"/>
              </a:spcBef>
              <a:spcAft>
                <a:spcPts val="0"/>
              </a:spcAft>
              <a:buNone/>
            </a:pPr>
            <a:endParaRPr/>
          </a:p>
          <a:p>
            <a:pPr marL="0" lvl="0" indent="0" algn="l" rtl="0">
              <a:spcBef>
                <a:spcPts val="0"/>
              </a:spcBef>
              <a:spcAft>
                <a:spcPts val="0"/>
              </a:spcAft>
              <a:buNone/>
            </a:pPr>
            <a:r>
              <a:rPr lang="en-US"/>
              <a:t>I need to hold the slinky horizontally. Hold one end of the slinky still and move the other end up and down. This motion is creating the motion of a transverse wave.</a:t>
            </a:r>
            <a:endParaRPr/>
          </a:p>
          <a:p>
            <a:pPr marL="0" lvl="0" indent="0" algn="l" rtl="0">
              <a:spcBef>
                <a:spcPts val="0"/>
              </a:spcBef>
              <a:spcAft>
                <a:spcPts val="0"/>
              </a:spcAft>
              <a:buNone/>
            </a:pPr>
            <a:endParaRPr/>
          </a:p>
          <a:p>
            <a:pPr marL="0" lvl="0" indent="0" algn="l" rtl="0">
              <a:spcBef>
                <a:spcPts val="0"/>
              </a:spcBef>
              <a:spcAft>
                <a:spcPts val="0"/>
              </a:spcAft>
              <a:buNone/>
            </a:pPr>
            <a:r>
              <a:rPr lang="en-US"/>
              <a:t>Transverse waves move perpendicularly in the direction they are moving, which is what the slinky is doing when I move it like this.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Keep in mind that an organized structure and a clear demonstration will help your students understand the content and make predictions. Have everything (materials, guiding questions, etc.) ready before reaching this point in the lesson.</a:t>
            </a:r>
            <a:endParaRPr/>
          </a:p>
        </p:txBody>
      </p:sp>
      <p:sp>
        <p:nvSpPr>
          <p:cNvPr id="344" name="Google Shape;344;p3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32</a:t>
            </a:fld>
            <a:endParaRPr/>
          </a:p>
        </p:txBody>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In this demonstration, how is a slinky an example of a transverse wave?</a:t>
            </a:r>
            <a:endParaRPr sz="1200"/>
          </a:p>
          <a:p>
            <a:pPr marL="0" marR="0" lvl="0" indent="0" algn="l" rtl="0">
              <a:lnSpc>
                <a:spcPct val="100000"/>
              </a:lnSpc>
              <a:spcBef>
                <a:spcPts val="0"/>
              </a:spcBef>
              <a:spcAft>
                <a:spcPts val="0"/>
              </a:spcAft>
              <a:buClr>
                <a:schemeClr val="dk1"/>
              </a:buClr>
              <a:buSzPts val="1200"/>
              <a:buFont typeface="Calibri"/>
              <a:buNone/>
            </a:pPr>
            <a:endParaRPr b="0"/>
          </a:p>
        </p:txBody>
      </p:sp>
      <p:sp>
        <p:nvSpPr>
          <p:cNvPr id="358" name="Google Shape;358;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33</a:t>
            </a:fld>
            <a:endParaRPr/>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9"/>
        <p:cNvGrpSpPr/>
        <p:nvPr/>
      </p:nvGrpSpPr>
      <p:grpSpPr>
        <a:xfrm>
          <a:off x="0" y="0"/>
          <a:ext cx="0" cy="0"/>
          <a:chOff x="0" y="0"/>
          <a:chExt cx="0" cy="0"/>
        </a:xfrm>
      </p:grpSpPr>
      <p:sp>
        <p:nvSpPr>
          <p:cNvPr id="350" name="Google Shape;350;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1" name="Google Shape;351;p3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Let’s check-in for understanding.</a:t>
            </a:r>
            <a:endParaRPr/>
          </a:p>
        </p:txBody>
      </p:sp>
      <p:sp>
        <p:nvSpPr>
          <p:cNvPr id="352" name="Google Shape;352;p3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34</a:t>
            </a:fld>
            <a:endParaRPr/>
          </a:p>
        </p:txBody>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55"/>
        <p:cNvGrpSpPr/>
        <p:nvPr/>
      </p:nvGrpSpPr>
      <p:grpSpPr>
        <a:xfrm>
          <a:off x="0" y="0"/>
          <a:ext cx="0" cy="0"/>
          <a:chOff x="0" y="0"/>
          <a:chExt cx="0" cy="0"/>
        </a:xfrm>
      </p:grpSpPr>
      <p:sp>
        <p:nvSpPr>
          <p:cNvPr id="356" name="Google Shape;356;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57" name="Google Shape;357;p3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In this demonstration, how is a slinky an example of a transverse wave?</a:t>
            </a:r>
            <a:endParaRPr sz="1200"/>
          </a:p>
          <a:p>
            <a:pPr marL="0" marR="0" lvl="0" indent="0" algn="l" rtl="0">
              <a:lnSpc>
                <a:spcPct val="100000"/>
              </a:lnSpc>
              <a:spcBef>
                <a:spcPts val="0"/>
              </a:spcBef>
              <a:spcAft>
                <a:spcPts val="0"/>
              </a:spcAft>
              <a:buClr>
                <a:schemeClr val="dk1"/>
              </a:buClr>
              <a:buSzPts val="1200"/>
              <a:buFont typeface="Calibri"/>
              <a:buNone/>
            </a:pPr>
            <a:endParaRPr b="0"/>
          </a:p>
        </p:txBody>
      </p:sp>
      <p:sp>
        <p:nvSpPr>
          <p:cNvPr id="358" name="Google Shape;358;p3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35</a:t>
            </a:fld>
            <a:endParaRPr/>
          </a:p>
        </p:txBody>
      </p:sp>
    </p:spTree>
    <p:extLst>
      <p:ext uri="{BB962C8B-B14F-4D97-AF65-F5344CB8AC3E}">
        <p14:creationId xmlns:p14="http://schemas.microsoft.com/office/powerpoint/2010/main" val="34286107"/>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p3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are transverse waves?</a:t>
            </a:r>
            <a:endParaRPr/>
          </a:p>
          <a:p>
            <a:pPr marL="0" marR="0" lvl="0" indent="0" algn="l" rtl="0">
              <a:lnSpc>
                <a:spcPct val="100000"/>
              </a:lnSpc>
              <a:spcBef>
                <a:spcPts val="0"/>
              </a:spcBef>
              <a:spcAft>
                <a:spcPts val="0"/>
              </a:spcAft>
              <a:buClr>
                <a:schemeClr val="dk1"/>
              </a:buClr>
              <a:buSzPts val="1200"/>
              <a:buFont typeface="Calibri"/>
              <a:buNone/>
            </a:pPr>
            <a:r>
              <a:rPr lang="en-US" sz="1200"/>
              <a:t>[Transverse waves are waves that travel perpendicularly to the direction they are moving.]</a:t>
            </a:r>
            <a:endParaRPr sz="1200"/>
          </a:p>
          <a:p>
            <a:pPr marL="0" marR="0" lvl="0" indent="0" algn="l" rtl="0">
              <a:lnSpc>
                <a:spcPct val="100000"/>
              </a:lnSpc>
              <a:spcBef>
                <a:spcPts val="0"/>
              </a:spcBef>
              <a:spcAft>
                <a:spcPts val="0"/>
              </a:spcAft>
              <a:buClr>
                <a:schemeClr val="dk1"/>
              </a:buClr>
              <a:buSzPts val="1200"/>
              <a:buFont typeface="Calibri"/>
              <a:buNone/>
            </a:pPr>
            <a:endParaRPr/>
          </a:p>
          <a:p>
            <a:pPr marL="0" marR="0" lvl="0" indent="0" algn="l" rtl="0">
              <a:lnSpc>
                <a:spcPct val="100000"/>
              </a:lnSpc>
              <a:spcBef>
                <a:spcPts val="0"/>
              </a:spcBef>
              <a:spcAft>
                <a:spcPts val="0"/>
              </a:spcAft>
              <a:buClr>
                <a:schemeClr val="dk1"/>
              </a:buClr>
              <a:buSzPts val="1200"/>
              <a:buFont typeface="Calibri"/>
              <a:buNone/>
            </a:pPr>
            <a:r>
              <a:rPr lang="en-US"/>
              <a:t>Feedback: When introducing new vocabularies, it is crucial to require the students to give out their own interpretation. I would strongly encourage you to ask students to explain the concept in their own words.</a:t>
            </a:r>
            <a:endParaRPr/>
          </a:p>
          <a:p>
            <a:pPr marL="0" lvl="0" indent="0" algn="l" rtl="0">
              <a:spcBef>
                <a:spcPts val="0"/>
              </a:spcBef>
              <a:spcAft>
                <a:spcPts val="0"/>
              </a:spcAft>
              <a:buNone/>
            </a:pPr>
            <a:endParaRPr b="0"/>
          </a:p>
        </p:txBody>
      </p:sp>
      <p:sp>
        <p:nvSpPr>
          <p:cNvPr id="366" name="Google Shape;366;p3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36</a:t>
            </a:fld>
            <a:endParaRPr/>
          </a:p>
        </p:txBody>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1"/>
        <p:cNvGrpSpPr/>
        <p:nvPr/>
      </p:nvGrpSpPr>
      <p:grpSpPr>
        <a:xfrm>
          <a:off x="0" y="0"/>
          <a:ext cx="0" cy="0"/>
          <a:chOff x="0" y="0"/>
          <a:chExt cx="0" cy="0"/>
        </a:xfrm>
      </p:grpSpPr>
      <p:sp>
        <p:nvSpPr>
          <p:cNvPr id="372" name="Google Shape;372;p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73" name="Google Shape;373;p3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How are electromagnetic waves examples of transverse waves? </a:t>
            </a:r>
            <a:endParaRPr/>
          </a:p>
          <a:p>
            <a:pPr marL="0" marR="0" lvl="0" indent="0" algn="l" rtl="0">
              <a:lnSpc>
                <a:spcPct val="100000"/>
              </a:lnSpc>
              <a:spcBef>
                <a:spcPts val="0"/>
              </a:spcBef>
              <a:spcAft>
                <a:spcPts val="0"/>
              </a:spcAft>
              <a:buClr>
                <a:schemeClr val="dk1"/>
              </a:buClr>
              <a:buSzPts val="1200"/>
              <a:buFont typeface="Calibri"/>
              <a:buNone/>
            </a:pPr>
            <a:r>
              <a:rPr lang="en-US" sz="1200"/>
              <a:t>[These waves travel perpendicularly to the direction they are moving. They have all the characteristics of transverse waves.]</a:t>
            </a:r>
            <a:endParaRPr sz="1200"/>
          </a:p>
          <a:p>
            <a:pPr marL="0" lvl="0" indent="0" algn="l" rtl="0">
              <a:spcBef>
                <a:spcPts val="0"/>
              </a:spcBef>
              <a:spcAft>
                <a:spcPts val="0"/>
              </a:spcAft>
              <a:buNone/>
            </a:pPr>
            <a:endParaRPr b="0"/>
          </a:p>
        </p:txBody>
      </p:sp>
      <p:sp>
        <p:nvSpPr>
          <p:cNvPr id="374" name="Google Shape;374;p3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37</a:t>
            </a:fld>
            <a:endParaRPr/>
          </a:p>
        </p:txBody>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79"/>
        <p:cNvGrpSpPr/>
        <p:nvPr/>
      </p:nvGrpSpPr>
      <p:grpSpPr>
        <a:xfrm>
          <a:off x="0" y="0"/>
          <a:ext cx="0" cy="0"/>
          <a:chOff x="0" y="0"/>
          <a:chExt cx="0" cy="0"/>
        </a:xfrm>
      </p:grpSpPr>
      <p:sp>
        <p:nvSpPr>
          <p:cNvPr id="380" name="Google Shape;380;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1" name="Google Shape;381;p3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Describe wavelength and frequency. What is their relationship?</a:t>
            </a:r>
            <a:endParaRPr/>
          </a:p>
          <a:p>
            <a:pPr marL="0" marR="0" lvl="0" indent="0" algn="l" rtl="0">
              <a:lnSpc>
                <a:spcPct val="100000"/>
              </a:lnSpc>
              <a:spcBef>
                <a:spcPts val="0"/>
              </a:spcBef>
              <a:spcAft>
                <a:spcPts val="0"/>
              </a:spcAft>
              <a:buClr>
                <a:schemeClr val="dk1"/>
              </a:buClr>
              <a:buSzPts val="1200"/>
              <a:buFont typeface="Calibri"/>
              <a:buNone/>
            </a:pPr>
            <a:r>
              <a:rPr lang="en-US" sz="1200"/>
              <a:t>[Wavelength is the distance between two successive crests or troughs of a wave.</a:t>
            </a:r>
            <a:endParaRPr sz="1200"/>
          </a:p>
          <a:p>
            <a:pPr marL="0" marR="0" lvl="0" indent="0" algn="l" rtl="0">
              <a:lnSpc>
                <a:spcPct val="100000"/>
              </a:lnSpc>
              <a:spcBef>
                <a:spcPts val="0"/>
              </a:spcBef>
              <a:spcAft>
                <a:spcPts val="0"/>
              </a:spcAft>
              <a:buClr>
                <a:schemeClr val="dk1"/>
              </a:buClr>
              <a:buSzPts val="1200"/>
              <a:buFont typeface="Calibri"/>
              <a:buNone/>
            </a:pPr>
            <a:r>
              <a:rPr lang="en-US" sz="1200"/>
              <a:t>Frequency is the number of waves that pass a fixed point in unit time.</a:t>
            </a:r>
            <a:endParaRPr sz="1200"/>
          </a:p>
          <a:p>
            <a:pPr marL="0" marR="0" lvl="0" indent="0" algn="l" rtl="0">
              <a:lnSpc>
                <a:spcPct val="100000"/>
              </a:lnSpc>
              <a:spcBef>
                <a:spcPts val="0"/>
              </a:spcBef>
              <a:spcAft>
                <a:spcPts val="0"/>
              </a:spcAft>
              <a:buClr>
                <a:schemeClr val="dk1"/>
              </a:buClr>
              <a:buSzPts val="1200"/>
              <a:buFont typeface="Calibri"/>
              <a:buNone/>
            </a:pPr>
            <a:r>
              <a:rPr lang="en-US" sz="1200"/>
              <a:t>Wavelength and frequency are inversely related. The longer the wavelength, the lower the frequency of the wave. The shorter the wavelength, the higher the frequency of the wave.]</a:t>
            </a:r>
            <a:endParaRPr sz="1200"/>
          </a:p>
          <a:p>
            <a:pPr marL="0" lvl="0" indent="0" algn="l" rtl="0">
              <a:spcBef>
                <a:spcPts val="0"/>
              </a:spcBef>
              <a:spcAft>
                <a:spcPts val="0"/>
              </a:spcAft>
              <a:buNone/>
            </a:pPr>
            <a:endParaRPr b="0"/>
          </a:p>
        </p:txBody>
      </p:sp>
      <p:sp>
        <p:nvSpPr>
          <p:cNvPr id="382" name="Google Shape;382;p3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38</a:t>
            </a:fld>
            <a:endParaRPr/>
          </a:p>
        </p:txBody>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7"/>
        <p:cNvGrpSpPr/>
        <p:nvPr/>
      </p:nvGrpSpPr>
      <p:grpSpPr>
        <a:xfrm>
          <a:off x="0" y="0"/>
          <a:ext cx="0" cy="0"/>
          <a:chOff x="0" y="0"/>
          <a:chExt cx="0" cy="0"/>
        </a:xfrm>
      </p:grpSpPr>
      <p:sp>
        <p:nvSpPr>
          <p:cNvPr id="388" name="Google Shape;388;p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9" name="Google Shape;389;p3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How are crests and troughs related? </a:t>
            </a:r>
            <a:endParaRPr/>
          </a:p>
          <a:p>
            <a:pPr marL="0" marR="0" lvl="0" indent="0" algn="l" rtl="0">
              <a:lnSpc>
                <a:spcPct val="100000"/>
              </a:lnSpc>
              <a:spcBef>
                <a:spcPts val="0"/>
              </a:spcBef>
              <a:spcAft>
                <a:spcPts val="0"/>
              </a:spcAft>
              <a:buClr>
                <a:schemeClr val="dk1"/>
              </a:buClr>
              <a:buSzPts val="1200"/>
              <a:buFont typeface="Calibri"/>
              <a:buNone/>
            </a:pPr>
            <a:r>
              <a:rPr lang="en-US" sz="1200"/>
              <a:t>[Crests and troughs are the extreme points of a wave. Crests are the highest point and troughs are the lowest point of a wave.]</a:t>
            </a:r>
            <a:endParaRPr sz="1200"/>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spcBef>
                <a:spcPts val="0"/>
              </a:spcBef>
              <a:spcAft>
                <a:spcPts val="0"/>
              </a:spcAft>
              <a:buNone/>
            </a:pPr>
            <a:endParaRPr b="0"/>
          </a:p>
        </p:txBody>
      </p:sp>
      <p:sp>
        <p:nvSpPr>
          <p:cNvPr id="390" name="Google Shape;390;p3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39</a:t>
            </a:fld>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1"/>
        <p:cNvGrpSpPr/>
        <p:nvPr/>
      </p:nvGrpSpPr>
      <p:grpSpPr>
        <a:xfrm>
          <a:off x="0" y="0"/>
          <a:ext cx="0" cy="0"/>
          <a:chOff x="0" y="0"/>
          <a:chExt cx="0" cy="0"/>
        </a:xfrm>
      </p:grpSpPr>
      <p:sp>
        <p:nvSpPr>
          <p:cNvPr id="132" name="Google Shape;132;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3" name="Google Shape;133;p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Before we move on to our new vocabulary term, let’s review some other words &amp; concepts that you already learned and make sure you are firm in your understanding. </a:t>
            </a:r>
            <a:endParaRPr/>
          </a:p>
          <a:p>
            <a:pPr marL="0" lvl="0" indent="0" algn="l" rtl="0">
              <a:spcBef>
                <a:spcPts val="0"/>
              </a:spcBef>
              <a:spcAft>
                <a:spcPts val="0"/>
              </a:spcAft>
              <a:buNone/>
            </a:pPr>
            <a:endParaRPr/>
          </a:p>
          <a:p>
            <a:pPr marL="0" lvl="0" indent="0" algn="l" rtl="0">
              <a:spcBef>
                <a:spcPts val="0"/>
              </a:spcBef>
              <a:spcAft>
                <a:spcPts val="0"/>
              </a:spcAft>
              <a:buNone/>
            </a:pPr>
            <a:r>
              <a:rPr lang="en-US"/>
              <a:t>Feedback: It is important when reviewing previously learned material that you pause and check for understanding, if students are grasping previous material you may need to tailor your instruction.</a:t>
            </a:r>
            <a:endParaRPr/>
          </a:p>
        </p:txBody>
      </p:sp>
      <p:sp>
        <p:nvSpPr>
          <p:cNvPr id="134" name="Google Shape;134;p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a:t>
            </a:fld>
            <a:endParaRPr/>
          </a:p>
        </p:txBody>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5"/>
        <p:cNvGrpSpPr/>
        <p:nvPr/>
      </p:nvGrpSpPr>
      <p:grpSpPr>
        <a:xfrm>
          <a:off x="0" y="0"/>
          <a:ext cx="0" cy="0"/>
          <a:chOff x="0" y="0"/>
          <a:chExt cx="0" cy="0"/>
        </a:xfrm>
      </p:grpSpPr>
      <p:sp>
        <p:nvSpPr>
          <p:cNvPr id="396" name="Google Shape;396;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7" name="Google Shape;397;p3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information does amplitude give us about a wave? </a:t>
            </a:r>
            <a:endParaRPr/>
          </a:p>
          <a:p>
            <a:pPr marL="0" marR="0" lvl="0" indent="0" algn="l" rtl="0">
              <a:lnSpc>
                <a:spcPct val="100000"/>
              </a:lnSpc>
              <a:spcBef>
                <a:spcPts val="0"/>
              </a:spcBef>
              <a:spcAft>
                <a:spcPts val="0"/>
              </a:spcAft>
              <a:buClr>
                <a:schemeClr val="dk1"/>
              </a:buClr>
              <a:buSzPts val="1200"/>
              <a:buFont typeface="Calibri"/>
              <a:buNone/>
            </a:pPr>
            <a:r>
              <a:rPr lang="en-US" sz="1200"/>
              <a:t>[Amplitude tells us the maximum displacement of a particle on the medium from its rest position. It can tell us the displacement from rest to crest or the displacement from rest to trough.]</a:t>
            </a:r>
            <a:endParaRPr sz="1200"/>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spcBef>
                <a:spcPts val="0"/>
              </a:spcBef>
              <a:spcAft>
                <a:spcPts val="0"/>
              </a:spcAft>
              <a:buNone/>
            </a:pPr>
            <a:endParaRPr b="0"/>
          </a:p>
        </p:txBody>
      </p:sp>
      <p:sp>
        <p:nvSpPr>
          <p:cNvPr id="398" name="Google Shape;398;p3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40</a:t>
            </a:fld>
            <a:endParaRPr/>
          </a:p>
        </p:txBody>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1"/>
        <p:cNvGrpSpPr/>
        <p:nvPr/>
      </p:nvGrpSpPr>
      <p:grpSpPr>
        <a:xfrm>
          <a:off x="0" y="0"/>
          <a:ext cx="0" cy="0"/>
          <a:chOff x="0" y="0"/>
          <a:chExt cx="0" cy="0"/>
        </a:xfrm>
      </p:grpSpPr>
      <p:sp>
        <p:nvSpPr>
          <p:cNvPr id="212" name="Google Shape;212;g20568432cb1_0_80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3" name="Google Shape;213;g20568432cb1_0_80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rgbClr val="242424"/>
                </a:solidFill>
                <a:latin typeface="Calibri"/>
                <a:ea typeface="Calibri"/>
                <a:cs typeface="Calibri"/>
                <a:sym typeface="Calibri"/>
              </a:rPr>
              <a:t>The questions you answer next will help you to complete the Frayer model. </a:t>
            </a:r>
            <a:endParaRPr sz="1200">
              <a:solidFill>
                <a:srgbClr val="242424"/>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rgbClr val="242424"/>
              </a:solidFill>
            </a:endParaRPr>
          </a:p>
          <a:p>
            <a:pPr marL="177800" lvl="0" indent="-165100" algn="l" rtl="0">
              <a:lnSpc>
                <a:spcPct val="115000"/>
              </a:lnSpc>
              <a:spcBef>
                <a:spcPts val="0"/>
              </a:spcBef>
              <a:spcAft>
                <a:spcPts val="0"/>
              </a:spcAft>
              <a:buClr>
                <a:schemeClr val="dk1"/>
              </a:buClr>
              <a:buSzPts val="1100"/>
              <a:buFont typeface="Arial"/>
              <a:buNone/>
            </a:pPr>
            <a:endParaRPr>
              <a:solidFill>
                <a:schemeClr val="dk1"/>
              </a:solidFill>
            </a:endParaRPr>
          </a:p>
        </p:txBody>
      </p:sp>
      <p:sp>
        <p:nvSpPr>
          <p:cNvPr id="214" name="Google Shape;214;g20568432cb1_0_80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l" rtl="0">
              <a:lnSpc>
                <a:spcPct val="100000"/>
              </a:lnSpc>
              <a:spcBef>
                <a:spcPts val="0"/>
              </a:spcBef>
              <a:spcAft>
                <a:spcPts val="0"/>
              </a:spcAft>
              <a:buNone/>
            </a:pPr>
            <a:fld id="{00000000-1234-1234-1234-123412341234}" type="slidenum">
              <a:rPr lang="en"/>
              <a:t>41</a:t>
            </a:fld>
            <a:endParaRPr/>
          </a:p>
        </p:txBody>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03"/>
        <p:cNvGrpSpPr/>
        <p:nvPr/>
      </p:nvGrpSpPr>
      <p:grpSpPr>
        <a:xfrm>
          <a:off x="0" y="0"/>
          <a:ext cx="0" cy="0"/>
          <a:chOff x="0" y="0"/>
          <a:chExt cx="0" cy="0"/>
        </a:xfrm>
      </p:grpSpPr>
      <p:sp>
        <p:nvSpPr>
          <p:cNvPr id="404" name="Google Shape;404;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05" name="Google Shape;405;p4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Draw a diagram of a transverse wave. Make sure to label all the parts. </a:t>
            </a:r>
            <a:endParaRPr/>
          </a:p>
          <a:p>
            <a:pPr marL="0" marR="0" lvl="0" indent="0" algn="l" rtl="0">
              <a:lnSpc>
                <a:spcPct val="100000"/>
              </a:lnSpc>
              <a:spcBef>
                <a:spcPts val="0"/>
              </a:spcBef>
              <a:spcAft>
                <a:spcPts val="0"/>
              </a:spcAft>
              <a:buClr>
                <a:schemeClr val="dk1"/>
              </a:buClr>
              <a:buSzPts val="1200"/>
              <a:buFont typeface="Calibri"/>
              <a:buNone/>
            </a:pPr>
            <a:endParaRPr sz="1200"/>
          </a:p>
          <a:p>
            <a:pPr marL="0" lvl="0" indent="0" algn="l" rtl="0">
              <a:spcBef>
                <a:spcPts val="0"/>
              </a:spcBef>
              <a:spcAft>
                <a:spcPts val="0"/>
              </a:spcAft>
              <a:buNone/>
            </a:pPr>
            <a:endParaRPr b="0"/>
          </a:p>
        </p:txBody>
      </p:sp>
      <p:sp>
        <p:nvSpPr>
          <p:cNvPr id="406" name="Google Shape;406;p4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42</a:t>
            </a:fld>
            <a:endParaRPr/>
          </a:p>
        </p:txBody>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
        <p:cNvGrpSpPr/>
        <p:nvPr/>
      </p:nvGrpSpPr>
      <p:grpSpPr>
        <a:xfrm>
          <a:off x="0" y="0"/>
          <a:ext cx="0" cy="0"/>
          <a:chOff x="0" y="0"/>
          <a:chExt cx="0" cy="0"/>
        </a:xfrm>
      </p:grpSpPr>
      <p:sp>
        <p:nvSpPr>
          <p:cNvPr id="218" name="Google Shape;218;g20568432cb1_0_88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19" name="Google Shape;219;g20568432cb1_0_88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lnSpc>
                <a:spcPct val="115000"/>
              </a:lnSpc>
              <a:spcBef>
                <a:spcPts val="0"/>
              </a:spcBef>
              <a:spcAft>
                <a:spcPts val="0"/>
              </a:spcAft>
              <a:buClr>
                <a:schemeClr val="dk1"/>
              </a:buClr>
              <a:buSzPts val="1100"/>
              <a:buFont typeface="Arial"/>
              <a:buNone/>
            </a:pPr>
            <a:r>
              <a:rPr lang="en" sz="1200">
                <a:solidFill>
                  <a:schemeClr val="dk1"/>
                </a:solidFill>
                <a:latin typeface="Calibri"/>
                <a:ea typeface="Calibri"/>
                <a:cs typeface="Calibri"/>
                <a:sym typeface="Calibri"/>
              </a:rPr>
              <a:t>Here is the Frayer Model again. You will now answer the question below and other questions to complete the Frayer model. </a:t>
            </a:r>
            <a:r>
              <a:rPr lang="en" sz="1200">
                <a:solidFill>
                  <a:srgbClr val="242424"/>
                </a:solidFill>
                <a:latin typeface="Calibri"/>
                <a:ea typeface="Calibri"/>
                <a:cs typeface="Calibri"/>
                <a:sym typeface="Calibri"/>
              </a:rPr>
              <a:t>Select the best response for each question </a:t>
            </a:r>
            <a:r>
              <a:rPr lang="en" sz="1200">
                <a:solidFill>
                  <a:schemeClr val="dk1"/>
                </a:solidFill>
                <a:latin typeface="Calibri"/>
                <a:ea typeface="Calibri"/>
                <a:cs typeface="Calibri"/>
                <a:sym typeface="Calibri"/>
              </a:rPr>
              <a:t>using the information you just learned. As you select responses, you will see how this model looks filled in for the term </a:t>
            </a:r>
            <a:r>
              <a:rPr lang="en" sz="1200" b="1">
                <a:solidFill>
                  <a:schemeClr val="dk1"/>
                </a:solidFill>
                <a:latin typeface="Calibri"/>
                <a:ea typeface="Calibri"/>
                <a:cs typeface="Calibri"/>
                <a:sym typeface="Calibri"/>
              </a:rPr>
              <a:t>Transverse Waves</a:t>
            </a:r>
            <a:r>
              <a:rPr lang="en" sz="1200">
                <a:solidFill>
                  <a:schemeClr val="dk1"/>
                </a:solidFill>
                <a:latin typeface="Calibri"/>
                <a:ea typeface="Calibri"/>
                <a:cs typeface="Calibri"/>
                <a:sym typeface="Calibri"/>
              </a:rPr>
              <a:t>. Once you answer a question, click the arrow on the bottom right to continue. </a:t>
            </a:r>
            <a:endParaRPr sz="1200">
              <a:solidFill>
                <a:schemeClr val="dk1"/>
              </a:solidFill>
              <a:latin typeface="Calibri"/>
              <a:ea typeface="Calibri"/>
              <a:cs typeface="Calibri"/>
              <a:sym typeface="Calibri"/>
            </a:endParaRPr>
          </a:p>
          <a:p>
            <a:pPr marL="0" lvl="0" indent="0" algn="l" rtl="0">
              <a:spcBef>
                <a:spcPts val="0"/>
              </a:spcBef>
              <a:spcAft>
                <a:spcPts val="0"/>
              </a:spcAft>
              <a:buClr>
                <a:schemeClr val="dk1"/>
              </a:buClr>
              <a:buSzPts val="1400"/>
              <a:buFont typeface="Arial"/>
              <a:buNone/>
            </a:pPr>
            <a:endParaRPr sz="1200">
              <a:solidFill>
                <a:schemeClr val="dk1"/>
              </a:solidFill>
            </a:endParaRPr>
          </a:p>
        </p:txBody>
      </p:sp>
      <p:sp>
        <p:nvSpPr>
          <p:cNvPr id="220" name="Google Shape;220;g20568432cb1_0_88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43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
        <p:cNvGrpSpPr/>
        <p:nvPr/>
      </p:nvGrpSpPr>
      <p:grpSpPr>
        <a:xfrm>
          <a:off x="0" y="0"/>
          <a:ext cx="0" cy="0"/>
          <a:chOff x="0" y="0"/>
          <a:chExt cx="0" cy="0"/>
        </a:xfrm>
      </p:grpSpPr>
      <p:sp>
        <p:nvSpPr>
          <p:cNvPr id="234" name="Google Shape;234;g20568432cb1_0_89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35" name="Google Shape;235;g20568432cb1_0_89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 sz="1200">
                <a:solidFill>
                  <a:schemeClr val="dk1"/>
                </a:solidFill>
              </a:rPr>
              <a:t>Choose the one correct picture of </a:t>
            </a:r>
            <a:r>
              <a:rPr lang="en" sz="1200" b="1">
                <a:solidFill>
                  <a:schemeClr val="dk1"/>
                </a:solidFill>
              </a:rPr>
              <a:t>Transverse Waves </a:t>
            </a:r>
            <a:r>
              <a:rPr lang="en" sz="1200">
                <a:solidFill>
                  <a:schemeClr val="dk1"/>
                </a:solidFill>
              </a:rPr>
              <a:t>from these four choices and drag and place it in the picture box below.</a:t>
            </a:r>
            <a:endParaRPr/>
          </a:p>
        </p:txBody>
      </p:sp>
      <p:sp>
        <p:nvSpPr>
          <p:cNvPr id="236" name="Google Shape;236;g20568432cb1_0_89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44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
        <p:cNvGrpSpPr/>
        <p:nvPr/>
      </p:nvGrpSpPr>
      <p:grpSpPr>
        <a:xfrm>
          <a:off x="0" y="0"/>
          <a:ext cx="0" cy="0"/>
          <a:chOff x="0" y="0"/>
          <a:chExt cx="0" cy="0"/>
        </a:xfrm>
      </p:grpSpPr>
      <p:sp>
        <p:nvSpPr>
          <p:cNvPr id="249" name="Google Shape;249;g254284bd31c_0_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50" name="Google Shape;250;g254284bd31c_0_2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 sz="1200">
                <a:solidFill>
                  <a:schemeClr val="dk1"/>
                </a:solidFill>
              </a:rPr>
              <a:t>You chose the picture that shows </a:t>
            </a:r>
            <a:r>
              <a:rPr lang="en" sz="1200" b="1">
                <a:solidFill>
                  <a:schemeClr val="dk1"/>
                </a:solidFill>
              </a:rPr>
              <a:t>Transverse Waves</a:t>
            </a:r>
            <a:r>
              <a:rPr lang="en" sz="1200">
                <a:solidFill>
                  <a:schemeClr val="dk1"/>
                </a:solidFill>
              </a:rPr>
              <a:t>.</a:t>
            </a:r>
            <a:endParaRPr/>
          </a:p>
        </p:txBody>
      </p:sp>
      <p:sp>
        <p:nvSpPr>
          <p:cNvPr id="251" name="Google Shape;251;g254284bd31c_0_2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45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
        <p:cNvGrpSpPr/>
        <p:nvPr/>
      </p:nvGrpSpPr>
      <p:grpSpPr>
        <a:xfrm>
          <a:off x="0" y="0"/>
          <a:ext cx="0" cy="0"/>
          <a:chOff x="0" y="0"/>
          <a:chExt cx="0" cy="0"/>
        </a:xfrm>
      </p:grpSpPr>
      <p:sp>
        <p:nvSpPr>
          <p:cNvPr id="265" name="Google Shape;265;g20568432cb1_0_10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66" name="Google Shape;266;g20568432cb1_0_105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 sz="1200">
                <a:solidFill>
                  <a:schemeClr val="dk1"/>
                </a:solidFill>
              </a:rPr>
              <a:t>Here is the Frayer Model filled in with a picture of </a:t>
            </a:r>
            <a:r>
              <a:rPr lang="en" sz="1200" b="1">
                <a:solidFill>
                  <a:schemeClr val="dk1"/>
                </a:solidFill>
              </a:rPr>
              <a:t>Transverse Waves</a:t>
            </a:r>
            <a:r>
              <a:rPr lang="en" sz="1200">
                <a:solidFill>
                  <a:schemeClr val="dk1"/>
                </a:solidFill>
              </a:rPr>
              <a:t>.</a:t>
            </a:r>
            <a:endParaRPr/>
          </a:p>
        </p:txBody>
      </p:sp>
      <p:sp>
        <p:nvSpPr>
          <p:cNvPr id="267" name="Google Shape;267;g20568432cb1_0_105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46</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
        <p:cNvGrpSpPr/>
        <p:nvPr/>
      </p:nvGrpSpPr>
      <p:grpSpPr>
        <a:xfrm>
          <a:off x="0" y="0"/>
          <a:ext cx="0" cy="0"/>
          <a:chOff x="0" y="0"/>
          <a:chExt cx="0" cy="0"/>
        </a:xfrm>
      </p:grpSpPr>
      <p:sp>
        <p:nvSpPr>
          <p:cNvPr id="282" name="Google Shape;282;g250281745d3_0_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83" name="Google Shape;283;g250281745d3_0_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SzPts val="1400"/>
              <a:buNone/>
            </a:pPr>
            <a:r>
              <a:rPr lang="en" sz="1200">
                <a:solidFill>
                  <a:schemeClr val="dk1"/>
                </a:solidFill>
              </a:rPr>
              <a:t>Choose the one correct definition of </a:t>
            </a:r>
            <a:r>
              <a:rPr lang="en" sz="1200" b="1">
                <a:solidFill>
                  <a:schemeClr val="dk1"/>
                </a:solidFill>
              </a:rPr>
              <a:t>Transverse Waves</a:t>
            </a:r>
            <a:r>
              <a:rPr lang="en" sz="1200">
                <a:solidFill>
                  <a:schemeClr val="dk1"/>
                </a:solidFill>
              </a:rPr>
              <a:t> from these four choices and drag and place it in the definition box below.</a:t>
            </a:r>
            <a:endParaRPr sz="1200">
              <a:solidFill>
                <a:schemeClr val="dk1"/>
              </a:solidFill>
            </a:endParaRPr>
          </a:p>
        </p:txBody>
      </p:sp>
      <p:sp>
        <p:nvSpPr>
          <p:cNvPr id="284" name="Google Shape;284;g250281745d3_0_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47</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96"/>
        <p:cNvGrpSpPr/>
        <p:nvPr/>
      </p:nvGrpSpPr>
      <p:grpSpPr>
        <a:xfrm>
          <a:off x="0" y="0"/>
          <a:ext cx="0" cy="0"/>
          <a:chOff x="0" y="0"/>
          <a:chExt cx="0" cy="0"/>
        </a:xfrm>
      </p:grpSpPr>
      <p:sp>
        <p:nvSpPr>
          <p:cNvPr id="297" name="Google Shape;297;g254284bd31c_0_5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298" name="Google Shape;298;g254284bd31c_0_5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rPr>
              <a:t>You chose “Waves that travel perpendicularly to the direction they are moving.” This is correct! This is the definition of </a:t>
            </a:r>
            <a:r>
              <a:rPr lang="en" sz="1200" b="1">
                <a:solidFill>
                  <a:schemeClr val="dk1"/>
                </a:solidFill>
              </a:rPr>
              <a:t>Transverse Waves</a:t>
            </a:r>
            <a:r>
              <a:rPr lang="en" sz="1200">
                <a:solidFill>
                  <a:schemeClr val="dk1"/>
                </a:solidFill>
              </a:rPr>
              <a:t>. </a:t>
            </a:r>
            <a:endParaRPr sz="1200">
              <a:solidFill>
                <a:schemeClr val="dk1"/>
              </a:solidFill>
            </a:endParaRPr>
          </a:p>
        </p:txBody>
      </p:sp>
      <p:sp>
        <p:nvSpPr>
          <p:cNvPr id="299" name="Google Shape;299;g254284bd31c_0_5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48</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12"/>
        <p:cNvGrpSpPr/>
        <p:nvPr/>
      </p:nvGrpSpPr>
      <p:grpSpPr>
        <a:xfrm>
          <a:off x="0" y="0"/>
          <a:ext cx="0" cy="0"/>
          <a:chOff x="0" y="0"/>
          <a:chExt cx="0" cy="0"/>
        </a:xfrm>
      </p:grpSpPr>
      <p:sp>
        <p:nvSpPr>
          <p:cNvPr id="313" name="Google Shape;313;g24c17280fde_0_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14" name="Google Shape;314;g24c17280fde_0_1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rPr>
              <a:t>Here is the Frayer Model with a picture and the definition filled in for </a:t>
            </a:r>
            <a:r>
              <a:rPr lang="en" sz="1200" b="1">
                <a:solidFill>
                  <a:schemeClr val="dk1"/>
                </a:solidFill>
              </a:rPr>
              <a:t>Transverse Waves</a:t>
            </a:r>
            <a:r>
              <a:rPr lang="en" sz="1200">
                <a:solidFill>
                  <a:schemeClr val="dk1"/>
                </a:solidFill>
              </a:rPr>
              <a:t>: Waves that travel perpendicularly to the direction they are moving.</a:t>
            </a:r>
            <a:endParaRPr/>
          </a:p>
        </p:txBody>
      </p:sp>
      <p:sp>
        <p:nvSpPr>
          <p:cNvPr id="315" name="Google Shape;315;g24c17280fde_0_1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49</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7"/>
        <p:cNvGrpSpPr/>
        <p:nvPr/>
      </p:nvGrpSpPr>
      <p:grpSpPr>
        <a:xfrm>
          <a:off x="0" y="0"/>
          <a:ext cx="0" cy="0"/>
          <a:chOff x="0" y="0"/>
          <a:chExt cx="0" cy="0"/>
        </a:xfrm>
      </p:grpSpPr>
      <p:sp>
        <p:nvSpPr>
          <p:cNvPr id="138" name="Google Shape;138;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39" name="Google Shape;139;p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Waves are disturbances that travel through a medium, transporting energy from one location to another without transporting matter.</a:t>
            </a:r>
            <a:endParaRPr/>
          </a:p>
        </p:txBody>
      </p:sp>
      <p:sp>
        <p:nvSpPr>
          <p:cNvPr id="140" name="Google Shape;140;p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a:t>
            </a:fld>
            <a:endParaRPr/>
          </a:p>
        </p:txBody>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30"/>
        <p:cNvGrpSpPr/>
        <p:nvPr/>
      </p:nvGrpSpPr>
      <p:grpSpPr>
        <a:xfrm>
          <a:off x="0" y="0"/>
          <a:ext cx="0" cy="0"/>
          <a:chOff x="0" y="0"/>
          <a:chExt cx="0" cy="0"/>
        </a:xfrm>
      </p:grpSpPr>
      <p:sp>
        <p:nvSpPr>
          <p:cNvPr id="331" name="Google Shape;331;g24c17280fde_0_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32" name="Google Shape;332;g24c17280fde_0_3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 sz="1200">
                <a:solidFill>
                  <a:schemeClr val="dk1"/>
                </a:solidFill>
                <a:latin typeface="Calibri"/>
                <a:ea typeface="Calibri"/>
                <a:cs typeface="Calibri"/>
                <a:sym typeface="Calibri"/>
              </a:rPr>
              <a:t>Choose the one correct example of a </a:t>
            </a:r>
            <a:r>
              <a:rPr lang="en" sz="1200" b="1">
                <a:solidFill>
                  <a:schemeClr val="dk1"/>
                </a:solidFill>
                <a:latin typeface="Calibri"/>
                <a:ea typeface="Calibri"/>
                <a:cs typeface="Calibri"/>
                <a:sym typeface="Calibri"/>
              </a:rPr>
              <a:t>Transverse Waves </a:t>
            </a:r>
            <a:r>
              <a:rPr lang="en" sz="1200">
                <a:solidFill>
                  <a:schemeClr val="dk1"/>
                </a:solidFill>
                <a:latin typeface="Calibri"/>
                <a:ea typeface="Calibri"/>
                <a:cs typeface="Calibri"/>
                <a:sym typeface="Calibri"/>
              </a:rPr>
              <a:t>from these four choices and drag and place it in the example box below. </a:t>
            </a:r>
            <a:endParaRPr sz="1200">
              <a:solidFill>
                <a:schemeClr val="dk1"/>
              </a:solidFill>
            </a:endParaRPr>
          </a:p>
        </p:txBody>
      </p:sp>
      <p:sp>
        <p:nvSpPr>
          <p:cNvPr id="333" name="Google Shape;333;g24c17280fde_0_3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50</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46"/>
        <p:cNvGrpSpPr/>
        <p:nvPr/>
      </p:nvGrpSpPr>
      <p:grpSpPr>
        <a:xfrm>
          <a:off x="0" y="0"/>
          <a:ext cx="0" cy="0"/>
          <a:chOff x="0" y="0"/>
          <a:chExt cx="0" cy="0"/>
        </a:xfrm>
      </p:grpSpPr>
      <p:sp>
        <p:nvSpPr>
          <p:cNvPr id="347" name="Google Shape;347;g254284bd31c_0_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48" name="Google Shape;348;g254284bd31c_0_8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You chose “Ripples in a lake.” This is an example of </a:t>
            </a:r>
            <a:r>
              <a:rPr lang="en" sz="1200" b="1">
                <a:solidFill>
                  <a:schemeClr val="dk1"/>
                </a:solidFill>
                <a:latin typeface="Calibri"/>
                <a:ea typeface="Calibri"/>
                <a:cs typeface="Calibri"/>
                <a:sym typeface="Calibri"/>
              </a:rPr>
              <a:t>Transverse Waves</a:t>
            </a:r>
            <a:r>
              <a:rPr lang="en" sz="1200">
                <a:solidFill>
                  <a:schemeClr val="dk1"/>
                </a:solidFill>
                <a:latin typeface="Calibri"/>
                <a:ea typeface="Calibri"/>
                <a:cs typeface="Calibri"/>
                <a:sym typeface="Calibri"/>
              </a:rPr>
              <a:t>!</a:t>
            </a:r>
            <a:endParaRPr sz="1200">
              <a:solidFill>
                <a:schemeClr val="dk1"/>
              </a:solidFill>
            </a:endParaRPr>
          </a:p>
        </p:txBody>
      </p:sp>
      <p:sp>
        <p:nvSpPr>
          <p:cNvPr id="349" name="Google Shape;349;g254284bd31c_0_8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51</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63"/>
        <p:cNvGrpSpPr/>
        <p:nvPr/>
      </p:nvGrpSpPr>
      <p:grpSpPr>
        <a:xfrm>
          <a:off x="0" y="0"/>
          <a:ext cx="0" cy="0"/>
          <a:chOff x="0" y="0"/>
          <a:chExt cx="0" cy="0"/>
        </a:xfrm>
      </p:grpSpPr>
      <p:sp>
        <p:nvSpPr>
          <p:cNvPr id="364" name="Google Shape;364;g24c17280fde_0_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65" name="Google Shape;365;g24c17280fde_0_6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 sz="1200">
                <a:solidFill>
                  <a:schemeClr val="dk1"/>
                </a:solidFill>
              </a:rPr>
              <a:t>Here is the Frayer Model with a picture, definition, and an example of a </a:t>
            </a:r>
            <a:r>
              <a:rPr lang="en" sz="1200" b="1">
                <a:solidFill>
                  <a:schemeClr val="dk1"/>
                </a:solidFill>
              </a:rPr>
              <a:t>Transverse Waves</a:t>
            </a:r>
            <a:r>
              <a:rPr lang="en" sz="1200">
                <a:solidFill>
                  <a:schemeClr val="dk1"/>
                </a:solidFill>
              </a:rPr>
              <a:t>: Ripples in a lake.</a:t>
            </a:r>
            <a:endParaRPr/>
          </a:p>
        </p:txBody>
      </p:sp>
      <p:sp>
        <p:nvSpPr>
          <p:cNvPr id="366" name="Google Shape;366;g24c17280fde_0_6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52</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82"/>
        <p:cNvGrpSpPr/>
        <p:nvPr/>
      </p:nvGrpSpPr>
      <p:grpSpPr>
        <a:xfrm>
          <a:off x="0" y="0"/>
          <a:ext cx="0" cy="0"/>
          <a:chOff x="0" y="0"/>
          <a:chExt cx="0" cy="0"/>
        </a:xfrm>
      </p:grpSpPr>
      <p:sp>
        <p:nvSpPr>
          <p:cNvPr id="383" name="Google Shape;383;g24c17280fde_0_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84" name="Google Shape;384;g24c17280fde_0_7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 sz="1200">
                <a:solidFill>
                  <a:schemeClr val="dk1"/>
                </a:solidFill>
                <a:latin typeface="Calibri"/>
                <a:ea typeface="Calibri"/>
                <a:cs typeface="Calibri"/>
                <a:sym typeface="Calibri"/>
              </a:rPr>
              <a:t>Choose the one correct response for “how do </a:t>
            </a:r>
            <a:r>
              <a:rPr lang="en" sz="1200" b="1">
                <a:solidFill>
                  <a:schemeClr val="dk1"/>
                </a:solidFill>
                <a:latin typeface="Calibri"/>
                <a:ea typeface="Calibri"/>
                <a:cs typeface="Calibri"/>
                <a:sym typeface="Calibri"/>
              </a:rPr>
              <a:t>transverse waves </a:t>
            </a:r>
            <a:r>
              <a:rPr lang="en" sz="1200">
                <a:solidFill>
                  <a:schemeClr val="dk1"/>
                </a:solidFill>
                <a:latin typeface="Calibri"/>
                <a:ea typeface="Calibri"/>
                <a:cs typeface="Calibri"/>
                <a:sym typeface="Calibri"/>
              </a:rPr>
              <a:t>impact my life?” from these four choices and drag and place it in the box below. </a:t>
            </a:r>
            <a:endParaRPr sz="1200">
              <a:solidFill>
                <a:schemeClr val="dk1"/>
              </a:solidFill>
            </a:endParaRPr>
          </a:p>
        </p:txBody>
      </p:sp>
      <p:sp>
        <p:nvSpPr>
          <p:cNvPr id="385" name="Google Shape;385;g24c17280fde_0_7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53</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97"/>
        <p:cNvGrpSpPr/>
        <p:nvPr/>
      </p:nvGrpSpPr>
      <p:grpSpPr>
        <a:xfrm>
          <a:off x="0" y="0"/>
          <a:ext cx="0" cy="0"/>
          <a:chOff x="0" y="0"/>
          <a:chExt cx="0" cy="0"/>
        </a:xfrm>
      </p:grpSpPr>
      <p:sp>
        <p:nvSpPr>
          <p:cNvPr id="398" name="Google Shape;398;g254284bd31c_0_11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399" name="Google Shape;399;g254284bd31c_0_11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Clr>
                <a:schemeClr val="dk1"/>
              </a:buClr>
              <a:buSzPts val="1400"/>
              <a:buFont typeface="Arial"/>
              <a:buNone/>
            </a:pPr>
            <a:r>
              <a:rPr lang="en" sz="1200">
                <a:solidFill>
                  <a:schemeClr val="dk1"/>
                </a:solidFill>
                <a:latin typeface="Calibri"/>
                <a:ea typeface="Calibri"/>
                <a:cs typeface="Calibri"/>
                <a:sym typeface="Calibri"/>
              </a:rPr>
              <a:t>You chose “Transverse waves impact my life by enabling us to see colors, hear sounds, and use technologies for communication and entertainment.” That is correct! This is an example of how</a:t>
            </a:r>
            <a:r>
              <a:rPr lang="en" sz="1200" b="1">
                <a:solidFill>
                  <a:schemeClr val="dk1"/>
                </a:solidFill>
                <a:latin typeface="Calibri"/>
                <a:ea typeface="Calibri"/>
                <a:cs typeface="Calibri"/>
                <a:sym typeface="Calibri"/>
              </a:rPr>
              <a:t> transverse waves </a:t>
            </a:r>
            <a:r>
              <a:rPr lang="en" sz="1200">
                <a:solidFill>
                  <a:schemeClr val="dk1"/>
                </a:solidFill>
                <a:latin typeface="Calibri"/>
                <a:ea typeface="Calibri"/>
                <a:cs typeface="Calibri"/>
                <a:sym typeface="Calibri"/>
              </a:rPr>
              <a:t>impacts your life.</a:t>
            </a:r>
            <a:endParaRPr sz="1200">
              <a:solidFill>
                <a:schemeClr val="dk1"/>
              </a:solidFill>
            </a:endParaRPr>
          </a:p>
        </p:txBody>
      </p:sp>
      <p:sp>
        <p:nvSpPr>
          <p:cNvPr id="400" name="Google Shape;400;g254284bd31c_0_11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54</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3"/>
        <p:cNvGrpSpPr/>
        <p:nvPr/>
      </p:nvGrpSpPr>
      <p:grpSpPr>
        <a:xfrm>
          <a:off x="0" y="0"/>
          <a:ext cx="0" cy="0"/>
          <a:chOff x="0" y="0"/>
          <a:chExt cx="0" cy="0"/>
        </a:xfrm>
      </p:grpSpPr>
      <p:sp>
        <p:nvSpPr>
          <p:cNvPr id="414" name="Google Shape;414;g24c17280fde_0_10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5" name="Google Shape;415;g24c17280fde_0_10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SzPts val="1400"/>
              <a:buNone/>
            </a:pPr>
            <a:r>
              <a:rPr lang="en" sz="1200">
                <a:solidFill>
                  <a:schemeClr val="dk1"/>
                </a:solidFill>
              </a:rPr>
              <a:t>Here is the Frayer Model with a picture, definition, example, and a correct response to “how do </a:t>
            </a:r>
            <a:r>
              <a:rPr lang="en" sz="1200" b="1">
                <a:solidFill>
                  <a:schemeClr val="dk1"/>
                </a:solidFill>
              </a:rPr>
              <a:t>transverse waves </a:t>
            </a:r>
            <a:r>
              <a:rPr lang="en" sz="1200">
                <a:solidFill>
                  <a:schemeClr val="dk1"/>
                </a:solidFill>
              </a:rPr>
              <a:t>impact my life?”: </a:t>
            </a:r>
            <a:r>
              <a:rPr lang="en" sz="1200">
                <a:solidFill>
                  <a:schemeClr val="dk1"/>
                </a:solidFill>
                <a:latin typeface="Calibri"/>
                <a:ea typeface="Calibri"/>
                <a:cs typeface="Calibri"/>
                <a:sym typeface="Calibri"/>
              </a:rPr>
              <a:t>Transverse waves impact my life by enabling us to see colors, hear sounds, and use technologies for communication and entertainment.</a:t>
            </a:r>
            <a:endParaRPr/>
          </a:p>
        </p:txBody>
      </p:sp>
      <p:sp>
        <p:nvSpPr>
          <p:cNvPr id="416" name="Google Shape;416;g24c17280fde_0_10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marR="0" lvl="0" indent="0" algn="r" rtl="0">
              <a:lnSpc>
                <a:spcPct val="100000"/>
              </a:lnSpc>
              <a:spcBef>
                <a:spcPts val="0"/>
              </a:spcBef>
              <a:spcAft>
                <a:spcPts val="0"/>
              </a:spcAft>
              <a:buSzPts val="1200"/>
              <a:buNone/>
            </a:pPr>
            <a:fld id="{00000000-1234-1234-1234-123412341234}" type="slidenum">
              <a:rPr lang="en" sz="1200" b="0" i="0" u="none" strike="noStrike" cap="none">
                <a:solidFill>
                  <a:schemeClr val="dk1"/>
                </a:solidFill>
                <a:latin typeface="Calibri"/>
                <a:ea typeface="Calibri"/>
                <a:cs typeface="Calibri"/>
                <a:sym typeface="Calibri"/>
              </a:rPr>
              <a:t>55</a:t>
            </a:fld>
            <a:endParaRPr sz="1200" b="0" i="0" u="none" strike="noStrike" cap="none">
              <a:solidFill>
                <a:schemeClr val="dk1"/>
              </a:solidFill>
              <a:latin typeface="Calibri"/>
              <a:ea typeface="Calibri"/>
              <a:cs typeface="Calibri"/>
              <a:sym typeface="Calibri"/>
            </a:endParaRPr>
          </a:p>
        </p:txBody>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1"/>
        <p:cNvGrpSpPr/>
        <p:nvPr/>
      </p:nvGrpSpPr>
      <p:grpSpPr>
        <a:xfrm>
          <a:off x="0" y="0"/>
          <a:ext cx="0" cy="0"/>
          <a:chOff x="0" y="0"/>
          <a:chExt cx="0" cy="0"/>
        </a:xfrm>
      </p:grpSpPr>
      <p:sp>
        <p:nvSpPr>
          <p:cNvPr id="412" name="Google Shape;412;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13" name="Google Shape;413;p42: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So remember!</a:t>
            </a:r>
            <a:endParaRPr/>
          </a:p>
          <a:p>
            <a:pPr marL="0" lvl="0" indent="0" algn="l" rtl="0">
              <a:spcBef>
                <a:spcPts val="0"/>
              </a:spcBef>
              <a:spcAft>
                <a:spcPts val="0"/>
              </a:spcAft>
              <a:buNone/>
            </a:pPr>
            <a:endParaRPr/>
          </a:p>
        </p:txBody>
      </p:sp>
      <p:sp>
        <p:nvSpPr>
          <p:cNvPr id="414" name="Google Shape;414;p42: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56</a:t>
            </a:fld>
            <a:endParaRPr/>
          </a:p>
        </p:txBody>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18"/>
        <p:cNvGrpSpPr/>
        <p:nvPr/>
      </p:nvGrpSpPr>
      <p:grpSpPr>
        <a:xfrm>
          <a:off x="0" y="0"/>
          <a:ext cx="0" cy="0"/>
          <a:chOff x="0" y="0"/>
          <a:chExt cx="0" cy="0"/>
        </a:xfrm>
      </p:grpSpPr>
      <p:sp>
        <p:nvSpPr>
          <p:cNvPr id="419" name="Google Shape;419;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0" name="Google Shape;420;p43: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b="0"/>
              <a:t>Transverse waves are waves that travel perpendicularly to the direction they are moving. </a:t>
            </a:r>
            <a:endParaRPr b="0"/>
          </a:p>
          <a:p>
            <a:pPr marL="0" lvl="0" indent="0" algn="l" rtl="0">
              <a:spcBef>
                <a:spcPts val="0"/>
              </a:spcBef>
              <a:spcAft>
                <a:spcPts val="0"/>
              </a:spcAft>
              <a:buNone/>
            </a:pPr>
            <a:endParaRPr/>
          </a:p>
        </p:txBody>
      </p:sp>
      <p:sp>
        <p:nvSpPr>
          <p:cNvPr id="421" name="Google Shape;421;p43: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57</a:t>
            </a:fld>
            <a:endParaRPr/>
          </a:p>
        </p:txBody>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26"/>
        <p:cNvGrpSpPr/>
        <p:nvPr/>
      </p:nvGrpSpPr>
      <p:grpSpPr>
        <a:xfrm>
          <a:off x="0" y="0"/>
          <a:ext cx="0" cy="0"/>
          <a:chOff x="0" y="0"/>
          <a:chExt cx="0" cy="0"/>
        </a:xfrm>
      </p:grpSpPr>
      <p:sp>
        <p:nvSpPr>
          <p:cNvPr id="427" name="Google Shape;427;p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28" name="Google Shape;428;p44: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Transverse waves have crests and troughs.</a:t>
            </a:r>
            <a:endParaRPr/>
          </a:p>
          <a:p>
            <a:pPr marL="0" lvl="0" indent="0" algn="l" rtl="0">
              <a:spcBef>
                <a:spcPts val="0"/>
              </a:spcBef>
              <a:spcAft>
                <a:spcPts val="0"/>
              </a:spcAft>
              <a:buNone/>
            </a:pPr>
            <a:r>
              <a:rPr lang="en-US"/>
              <a:t>A crest is the highest point of a wave.</a:t>
            </a:r>
            <a:endParaRPr/>
          </a:p>
          <a:p>
            <a:pPr marL="0" lvl="0" indent="0" algn="l" rtl="0">
              <a:spcBef>
                <a:spcPts val="0"/>
              </a:spcBef>
              <a:spcAft>
                <a:spcPts val="0"/>
              </a:spcAft>
              <a:buNone/>
            </a:pPr>
            <a:r>
              <a:rPr lang="en-US"/>
              <a:t>A trough is the lowest point of a wave. </a:t>
            </a:r>
            <a:endParaRPr/>
          </a:p>
        </p:txBody>
      </p:sp>
      <p:sp>
        <p:nvSpPr>
          <p:cNvPr id="429" name="Google Shape;429;p44: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58</a:t>
            </a:fld>
            <a:endParaRPr/>
          </a:p>
        </p:txBody>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33"/>
        <p:cNvGrpSpPr/>
        <p:nvPr/>
      </p:nvGrpSpPr>
      <p:grpSpPr>
        <a:xfrm>
          <a:off x="0" y="0"/>
          <a:ext cx="0" cy="0"/>
          <a:chOff x="0" y="0"/>
          <a:chExt cx="0" cy="0"/>
        </a:xfrm>
      </p:grpSpPr>
      <p:sp>
        <p:nvSpPr>
          <p:cNvPr id="434" name="Google Shape;434;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35" name="Google Shape;435;p45: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can measure the wavelength of transverse waves. Wavelength is the distance between two successive crests or troughs of a wave. </a:t>
            </a:r>
            <a:endParaRPr/>
          </a:p>
        </p:txBody>
      </p:sp>
      <p:sp>
        <p:nvSpPr>
          <p:cNvPr id="436" name="Google Shape;436;p45: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59</a:t>
            </a:fld>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Google Shape;146;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47" name="Google Shape;147;p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A medium is any material that waves can travel through. </a:t>
            </a:r>
            <a:endParaRPr/>
          </a:p>
        </p:txBody>
      </p:sp>
      <p:sp>
        <p:nvSpPr>
          <p:cNvPr id="148" name="Google Shape;148;p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a:t>
            </a:fld>
            <a:endParaRPr/>
          </a:p>
        </p:txBody>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0"/>
        <p:cNvGrpSpPr/>
        <p:nvPr/>
      </p:nvGrpSpPr>
      <p:grpSpPr>
        <a:xfrm>
          <a:off x="0" y="0"/>
          <a:ext cx="0" cy="0"/>
          <a:chOff x="0" y="0"/>
          <a:chExt cx="0" cy="0"/>
        </a:xfrm>
      </p:grpSpPr>
      <p:sp>
        <p:nvSpPr>
          <p:cNvPr id="441" name="Google Shape;441;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2" name="Google Shape;442;p46: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can also measure the frequency of transverse waves. Frequency is the number of waves that pass a fixed point in unit time. </a:t>
            </a:r>
            <a:endParaRPr/>
          </a:p>
        </p:txBody>
      </p:sp>
      <p:sp>
        <p:nvSpPr>
          <p:cNvPr id="443" name="Google Shape;443;p46: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60</a:t>
            </a:fld>
            <a:endParaRPr/>
          </a:p>
        </p:txBody>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47"/>
        <p:cNvGrpSpPr/>
        <p:nvPr/>
      </p:nvGrpSpPr>
      <p:grpSpPr>
        <a:xfrm>
          <a:off x="0" y="0"/>
          <a:ext cx="0" cy="0"/>
          <a:chOff x="0" y="0"/>
          <a:chExt cx="0" cy="0"/>
        </a:xfrm>
      </p:grpSpPr>
      <p:sp>
        <p:nvSpPr>
          <p:cNvPr id="448" name="Google Shape;448;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49" name="Google Shape;449;p4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Wavelength and frequency are inversely related. The longer the wavelength, the lower the frequency of the wave. The shorter the wavelength, the higher the frequency of the wave. </a:t>
            </a:r>
            <a:endParaRPr/>
          </a:p>
        </p:txBody>
      </p:sp>
      <p:sp>
        <p:nvSpPr>
          <p:cNvPr id="450" name="Google Shape;450;p4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61</a:t>
            </a:fld>
            <a:endParaRPr/>
          </a:p>
        </p:txBody>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54"/>
        <p:cNvGrpSpPr/>
        <p:nvPr/>
      </p:nvGrpSpPr>
      <p:grpSpPr>
        <a:xfrm>
          <a:off x="0" y="0"/>
          <a:ext cx="0" cy="0"/>
          <a:chOff x="0" y="0"/>
          <a:chExt cx="0" cy="0"/>
        </a:xfrm>
      </p:grpSpPr>
      <p:sp>
        <p:nvSpPr>
          <p:cNvPr id="455" name="Google Shape;455;p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56" name="Google Shape;456;p4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We can measure the amplitude of transverse waves. Amplitude is the maximum amount of displacement of a particle on the medium from its position. In short, the amplitude is the displacement from rest to crest or from rest to trough. </a:t>
            </a:r>
            <a:endParaRPr/>
          </a:p>
        </p:txBody>
      </p:sp>
      <p:sp>
        <p:nvSpPr>
          <p:cNvPr id="457" name="Google Shape;457;p4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62</a:t>
            </a:fld>
            <a:endParaRPr/>
          </a:p>
        </p:txBody>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61"/>
        <p:cNvGrpSpPr/>
        <p:nvPr/>
      </p:nvGrpSpPr>
      <p:grpSpPr>
        <a:xfrm>
          <a:off x="0" y="0"/>
          <a:ext cx="0" cy="0"/>
          <a:chOff x="0" y="0"/>
          <a:chExt cx="0" cy="0"/>
        </a:xfrm>
      </p:grpSpPr>
      <p:sp>
        <p:nvSpPr>
          <p:cNvPr id="462" name="Google Shape;462;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63" name="Google Shape;463;p41: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Feedback: Remember to try and scaffold instruction to encourage students to build and use models when working through an inquiry-based problem, this will help deepen their understanding of the content</a:t>
            </a:r>
            <a:endParaRPr/>
          </a:p>
        </p:txBody>
      </p:sp>
      <p:sp>
        <p:nvSpPr>
          <p:cNvPr id="464" name="Google Shape;464;p41: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63</a:t>
            </a:fld>
            <a:endParaRPr/>
          </a:p>
        </p:txBody>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72"/>
        <p:cNvGrpSpPr/>
        <p:nvPr/>
      </p:nvGrpSpPr>
      <p:grpSpPr>
        <a:xfrm>
          <a:off x="0" y="0"/>
          <a:ext cx="0" cy="0"/>
          <a:chOff x="0" y="0"/>
          <a:chExt cx="0" cy="0"/>
        </a:xfrm>
      </p:grpSpPr>
      <p:sp>
        <p:nvSpPr>
          <p:cNvPr id="473" name="Google Shape;473;p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74" name="Google Shape;474;p4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1"/>
              <a:t>Explicit cue to revisit the big question at the end of the lesson: </a:t>
            </a:r>
            <a:r>
              <a:rPr lang="en-US" b="0"/>
              <a:t>Okay everyone. Now that we’ve learned the term, let’s reflect once more on our big question.  Was there anything that we predicted earlier that was correct or incorrect? Do you have any new hypotheses to share? </a:t>
            </a:r>
            <a:endParaRPr b="0"/>
          </a:p>
          <a:p>
            <a:pPr marL="0" lvl="0" indent="0" algn="l" rtl="0">
              <a:spcBef>
                <a:spcPts val="0"/>
              </a:spcBef>
              <a:spcAft>
                <a:spcPts val="0"/>
              </a:spcAft>
              <a:buNone/>
            </a:pPr>
            <a:endParaRPr/>
          </a:p>
          <a:p>
            <a:pPr marL="0" lvl="0" indent="0" algn="l" rtl="0">
              <a:spcBef>
                <a:spcPts val="0"/>
              </a:spcBef>
              <a:spcAft>
                <a:spcPts val="0"/>
              </a:spcAft>
              <a:buNone/>
            </a:pPr>
            <a:r>
              <a:rPr lang="en-US"/>
              <a:t>Feedback: Remember, it is important that students have an opportunity to ask questions at the end of the lesson so that they can clarify their own understanding, some students may need a clear cue that it is their turn to ask questions.</a:t>
            </a:r>
            <a:endParaRPr/>
          </a:p>
        </p:txBody>
      </p:sp>
      <p:sp>
        <p:nvSpPr>
          <p:cNvPr id="475" name="Google Shape;475;p4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64</a:t>
            </a:fld>
            <a:endParaRPr/>
          </a:p>
        </p:txBody>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480"/>
        <p:cNvGrpSpPr/>
        <p:nvPr/>
      </p:nvGrpSpPr>
      <p:grpSpPr>
        <a:xfrm>
          <a:off x="0" y="0"/>
          <a:ext cx="0" cy="0"/>
          <a:chOff x="0" y="0"/>
          <a:chExt cx="0" cy="0"/>
        </a:xfrm>
      </p:grpSpPr>
      <p:sp>
        <p:nvSpPr>
          <p:cNvPr id="481" name="Google Shape;481;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482" name="Google Shape;482;p50: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Thanks for watching, and please continue watching CAPs available from this website!</a:t>
            </a:r>
            <a:endParaRPr/>
          </a:p>
        </p:txBody>
      </p:sp>
      <p:sp>
        <p:nvSpPr>
          <p:cNvPr id="483" name="Google Shape;483;p50: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65</a:t>
            </a:fld>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55" name="Google Shape;155;p7: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b="0"/>
              <a:t>Now let’s pause for a moment to check your understanding.</a:t>
            </a:r>
            <a:endParaRPr b="0"/>
          </a:p>
        </p:txBody>
      </p:sp>
      <p:sp>
        <p:nvSpPr>
          <p:cNvPr id="156" name="Google Shape;156;p7: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7</a:t>
            </a:fld>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
        <p:cNvGrpSpPr/>
        <p:nvPr/>
      </p:nvGrpSpPr>
      <p:grpSpPr>
        <a:xfrm>
          <a:off x="0" y="0"/>
          <a:ext cx="0" cy="0"/>
          <a:chOff x="0" y="0"/>
          <a:chExt cx="0" cy="0"/>
        </a:xfrm>
      </p:grpSpPr>
      <p:sp>
        <p:nvSpPr>
          <p:cNvPr id="160" name="Google Shape;160;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1" name="Google Shape;161;p8: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marR="0" lvl="0" indent="0" algn="l" rtl="0">
              <a:lnSpc>
                <a:spcPct val="100000"/>
              </a:lnSpc>
              <a:spcBef>
                <a:spcPts val="0"/>
              </a:spcBef>
              <a:spcAft>
                <a:spcPts val="0"/>
              </a:spcAft>
              <a:buClr>
                <a:schemeClr val="dk1"/>
              </a:buClr>
              <a:buSzPts val="1200"/>
              <a:buFont typeface="Calibri"/>
              <a:buNone/>
            </a:pPr>
            <a:r>
              <a:rPr lang="en-US" sz="1200"/>
              <a:t>What are waves? </a:t>
            </a:r>
            <a:endParaRPr/>
          </a:p>
          <a:p>
            <a:pPr marL="0" marR="0" lvl="0" indent="0" algn="l" rtl="0">
              <a:lnSpc>
                <a:spcPct val="100000"/>
              </a:lnSpc>
              <a:spcBef>
                <a:spcPts val="0"/>
              </a:spcBef>
              <a:spcAft>
                <a:spcPts val="0"/>
              </a:spcAft>
              <a:buClr>
                <a:schemeClr val="dk1"/>
              </a:buClr>
              <a:buSzPts val="1200"/>
              <a:buFont typeface="Calibri"/>
              <a:buNone/>
            </a:pPr>
            <a:r>
              <a:rPr lang="en-US" sz="1200"/>
              <a:t>[Waves are disturbances that travel through a medium, transporting energy from one location to another without transporting matter.]</a:t>
            </a:r>
            <a:endParaRPr sz="1200"/>
          </a:p>
          <a:p>
            <a:pPr marL="0" lvl="0" indent="0" algn="l" rtl="0">
              <a:spcBef>
                <a:spcPts val="0"/>
              </a:spcBef>
              <a:spcAft>
                <a:spcPts val="0"/>
              </a:spcAft>
              <a:buNone/>
            </a:pPr>
            <a:endParaRPr/>
          </a:p>
        </p:txBody>
      </p:sp>
      <p:sp>
        <p:nvSpPr>
          <p:cNvPr id="162" name="Google Shape;162;p8: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8</a:t>
            </a:fld>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sm" len="sm"/>
            <a:tailEnd type="none" w="sm" len="sm"/>
          </a:ln>
        </p:spPr>
      </p:sp>
      <p:sp>
        <p:nvSpPr>
          <p:cNvPr id="169" name="Google Shape;169;p9:notes"/>
          <p:cNvSpPr txBox="1">
            <a:spLocks noGrp="1"/>
          </p:cNvSpPr>
          <p:nvPr>
            <p:ph type="body" idx="1"/>
          </p:nvPr>
        </p:nvSpPr>
        <p:spPr>
          <a:xfrm>
            <a:off x="685800" y="4343400"/>
            <a:ext cx="54864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a:t>How is a medium related to waves? </a:t>
            </a:r>
            <a:endParaRPr/>
          </a:p>
          <a:p>
            <a:pPr marL="0" lvl="0" indent="0" algn="l" rtl="0">
              <a:spcBef>
                <a:spcPts val="0"/>
              </a:spcBef>
              <a:spcAft>
                <a:spcPts val="0"/>
              </a:spcAft>
              <a:buNone/>
            </a:pPr>
            <a:r>
              <a:rPr lang="en-US"/>
              <a:t>[A medium is any kind of material that waves can travel through.]</a:t>
            </a:r>
            <a:endParaRPr/>
          </a:p>
        </p:txBody>
      </p:sp>
      <p:sp>
        <p:nvSpPr>
          <p:cNvPr id="170" name="Google Shape;170;p9:notes"/>
          <p:cNvSpPr txBox="1">
            <a:spLocks noGrp="1"/>
          </p:cNvSpPr>
          <p:nvPr>
            <p:ph type="sldNum" idx="12"/>
          </p:nvPr>
        </p:nvSpPr>
        <p:spPr>
          <a:xfrm>
            <a:off x="3884613" y="8685213"/>
            <a:ext cx="2971800" cy="457200"/>
          </a:xfrm>
          <a:prstGeom prst="rect">
            <a:avLst/>
          </a:prstGeom>
          <a:noFill/>
          <a:ln>
            <a:noFill/>
          </a:ln>
        </p:spPr>
        <p:txBody>
          <a:bodyPr spcFirstLastPara="1" wrap="square" lIns="91425" tIns="45700" rIns="91425" bIns="45700" anchor="b" anchorCtr="0">
            <a:noAutofit/>
          </a:bodyPr>
          <a:lstStyle/>
          <a:p>
            <a:pPr marL="0" lvl="0" indent="0" algn="r" rtl="0">
              <a:spcBef>
                <a:spcPts val="0"/>
              </a:spcBef>
              <a:spcAft>
                <a:spcPts val="0"/>
              </a:spcAft>
              <a:buNone/>
            </a:pPr>
            <a:fld id="{00000000-1234-1234-1234-123412341234}" type="slidenum">
              <a:rPr lang="en-US"/>
              <a:t>9</a:t>
            </a:fld>
            <a:endParaRP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5"/>
        <p:cNvGrpSpPr/>
        <p:nvPr/>
      </p:nvGrpSpPr>
      <p:grpSpPr>
        <a:xfrm>
          <a:off x="0" y="0"/>
          <a:ext cx="0" cy="0"/>
          <a:chOff x="0" y="0"/>
          <a:chExt cx="0" cy="0"/>
        </a:xfrm>
      </p:grpSpPr>
      <p:sp>
        <p:nvSpPr>
          <p:cNvPr id="16" name="Google Shape;16;p53"/>
          <p:cNvSpPr txBox="1">
            <a:spLocks noGrp="1"/>
          </p:cNvSpPr>
          <p:nvPr>
            <p:ph type="ctrTitle"/>
          </p:nvPr>
        </p:nvSpPr>
        <p:spPr>
          <a:xfrm>
            <a:off x="685800" y="2130425"/>
            <a:ext cx="7772400" cy="1470025"/>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17" name="Google Shape;17;p53"/>
          <p:cNvSpPr txBox="1">
            <a:spLocks noGrp="1"/>
          </p:cNvSpPr>
          <p:nvPr>
            <p:ph type="subTitle" idx="1"/>
          </p:nvPr>
        </p:nvSpPr>
        <p:spPr>
          <a:xfrm>
            <a:off x="1371600" y="3886200"/>
            <a:ext cx="6400800" cy="1752600"/>
          </a:xfrm>
          <a:prstGeom prst="rect">
            <a:avLst/>
          </a:prstGeom>
          <a:noFill/>
          <a:ln>
            <a:noFill/>
          </a:ln>
        </p:spPr>
        <p:txBody>
          <a:bodyPr spcFirstLastPara="1" wrap="square" lIns="91425" tIns="45700" rIns="91425" bIns="45700" anchor="t" anchorCtr="0">
            <a:normAutofit/>
          </a:bodyPr>
          <a:lstStyle>
            <a:lvl1pPr lvl="0" algn="ctr">
              <a:spcBef>
                <a:spcPts val="640"/>
              </a:spcBef>
              <a:spcAft>
                <a:spcPts val="0"/>
              </a:spcAft>
              <a:buClr>
                <a:srgbClr val="888888"/>
              </a:buClr>
              <a:buSzPts val="3200"/>
              <a:buNone/>
              <a:defRPr>
                <a:solidFill>
                  <a:srgbClr val="888888"/>
                </a:solidFill>
              </a:defRPr>
            </a:lvl1pPr>
            <a:lvl2pPr lvl="1" algn="ctr">
              <a:spcBef>
                <a:spcPts val="560"/>
              </a:spcBef>
              <a:spcAft>
                <a:spcPts val="0"/>
              </a:spcAft>
              <a:buClr>
                <a:srgbClr val="888888"/>
              </a:buClr>
              <a:buSzPts val="2800"/>
              <a:buNone/>
              <a:defRPr>
                <a:solidFill>
                  <a:srgbClr val="888888"/>
                </a:solidFill>
              </a:defRPr>
            </a:lvl2pPr>
            <a:lvl3pPr lvl="2" algn="ctr">
              <a:spcBef>
                <a:spcPts val="480"/>
              </a:spcBef>
              <a:spcAft>
                <a:spcPts val="0"/>
              </a:spcAft>
              <a:buClr>
                <a:srgbClr val="888888"/>
              </a:buClr>
              <a:buSzPts val="2400"/>
              <a:buNone/>
              <a:defRPr>
                <a:solidFill>
                  <a:srgbClr val="888888"/>
                </a:solidFill>
              </a:defRPr>
            </a:lvl3pPr>
            <a:lvl4pPr lvl="3" algn="ctr">
              <a:spcBef>
                <a:spcPts val="400"/>
              </a:spcBef>
              <a:spcAft>
                <a:spcPts val="0"/>
              </a:spcAft>
              <a:buClr>
                <a:srgbClr val="888888"/>
              </a:buClr>
              <a:buSzPts val="2000"/>
              <a:buNone/>
              <a:defRPr>
                <a:solidFill>
                  <a:srgbClr val="888888"/>
                </a:solidFill>
              </a:defRPr>
            </a:lvl4pPr>
            <a:lvl5pPr lvl="4" algn="ctr">
              <a:spcBef>
                <a:spcPts val="400"/>
              </a:spcBef>
              <a:spcAft>
                <a:spcPts val="0"/>
              </a:spcAft>
              <a:buClr>
                <a:srgbClr val="888888"/>
              </a:buClr>
              <a:buSzPts val="2000"/>
              <a:buNone/>
              <a:defRPr>
                <a:solidFill>
                  <a:srgbClr val="888888"/>
                </a:solidFill>
              </a:defRPr>
            </a:lvl5pPr>
            <a:lvl6pPr lvl="5" algn="ctr">
              <a:spcBef>
                <a:spcPts val="400"/>
              </a:spcBef>
              <a:spcAft>
                <a:spcPts val="0"/>
              </a:spcAft>
              <a:buClr>
                <a:srgbClr val="888888"/>
              </a:buClr>
              <a:buSzPts val="2000"/>
              <a:buNone/>
              <a:defRPr>
                <a:solidFill>
                  <a:srgbClr val="888888"/>
                </a:solidFill>
              </a:defRPr>
            </a:lvl6pPr>
            <a:lvl7pPr lvl="6" algn="ctr">
              <a:spcBef>
                <a:spcPts val="400"/>
              </a:spcBef>
              <a:spcAft>
                <a:spcPts val="0"/>
              </a:spcAft>
              <a:buClr>
                <a:srgbClr val="888888"/>
              </a:buClr>
              <a:buSzPts val="2000"/>
              <a:buNone/>
              <a:defRPr>
                <a:solidFill>
                  <a:srgbClr val="888888"/>
                </a:solidFill>
              </a:defRPr>
            </a:lvl7pPr>
            <a:lvl8pPr lvl="7" algn="ctr">
              <a:spcBef>
                <a:spcPts val="400"/>
              </a:spcBef>
              <a:spcAft>
                <a:spcPts val="0"/>
              </a:spcAft>
              <a:buClr>
                <a:srgbClr val="888888"/>
              </a:buClr>
              <a:buSzPts val="2000"/>
              <a:buNone/>
              <a:defRPr>
                <a:solidFill>
                  <a:srgbClr val="888888"/>
                </a:solidFill>
              </a:defRPr>
            </a:lvl8pPr>
            <a:lvl9pPr lvl="8" algn="ctr">
              <a:spcBef>
                <a:spcPts val="400"/>
              </a:spcBef>
              <a:spcAft>
                <a:spcPts val="0"/>
              </a:spcAft>
              <a:buClr>
                <a:srgbClr val="888888"/>
              </a:buClr>
              <a:buSzPts val="2000"/>
              <a:buNone/>
              <a:defRPr>
                <a:solidFill>
                  <a:srgbClr val="888888"/>
                </a:solidFill>
              </a:defRPr>
            </a:lvl9pPr>
          </a:lstStyle>
          <a:p>
            <a:endParaRPr/>
          </a:p>
        </p:txBody>
      </p:sp>
      <p:sp>
        <p:nvSpPr>
          <p:cNvPr id="18" name="Google Shape;18;p5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19" name="Google Shape;19;p5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0" name="Google Shape;20;p5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Vertical Text" type="vertTx">
  <p:cSld name="VERTICAL_TEXT">
    <p:spTree>
      <p:nvGrpSpPr>
        <p:cNvPr id="1" name="Shape 72"/>
        <p:cNvGrpSpPr/>
        <p:nvPr/>
      </p:nvGrpSpPr>
      <p:grpSpPr>
        <a:xfrm>
          <a:off x="0" y="0"/>
          <a:ext cx="0" cy="0"/>
          <a:chOff x="0" y="0"/>
          <a:chExt cx="0" cy="0"/>
        </a:xfrm>
      </p:grpSpPr>
      <p:sp>
        <p:nvSpPr>
          <p:cNvPr id="73" name="Google Shape;73;p6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74" name="Google Shape;74;p62"/>
          <p:cNvSpPr txBox="1">
            <a:spLocks noGrp="1"/>
          </p:cNvSpPr>
          <p:nvPr>
            <p:ph type="body" idx="1"/>
          </p:nvPr>
        </p:nvSpPr>
        <p:spPr>
          <a:xfrm rot="5400000">
            <a:off x="2309018" y="-251619"/>
            <a:ext cx="4525963" cy="82296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75" name="Google Shape;75;p6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6" name="Google Shape;76;p6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7" name="Google Shape;77;p6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Vertical Title and Text" type="vertTitleAndTx">
  <p:cSld name="VERTICAL_TITLE_AND_VERTICAL_TEXT">
    <p:spTree>
      <p:nvGrpSpPr>
        <p:cNvPr id="1" name="Shape 78"/>
        <p:cNvGrpSpPr/>
        <p:nvPr/>
      </p:nvGrpSpPr>
      <p:grpSpPr>
        <a:xfrm>
          <a:off x="0" y="0"/>
          <a:ext cx="0" cy="0"/>
          <a:chOff x="0" y="0"/>
          <a:chExt cx="0" cy="0"/>
        </a:xfrm>
      </p:grpSpPr>
      <p:sp>
        <p:nvSpPr>
          <p:cNvPr id="79" name="Google Shape;79;p63"/>
          <p:cNvSpPr txBox="1">
            <a:spLocks noGrp="1"/>
          </p:cNvSpPr>
          <p:nvPr>
            <p:ph type="title"/>
          </p:nvPr>
        </p:nvSpPr>
        <p:spPr>
          <a:xfrm rot="5400000">
            <a:off x="4732337" y="2171700"/>
            <a:ext cx="5851525" cy="20574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80" name="Google Shape;80;p63"/>
          <p:cNvSpPr txBox="1">
            <a:spLocks noGrp="1"/>
          </p:cNvSpPr>
          <p:nvPr>
            <p:ph type="body" idx="1"/>
          </p:nvPr>
        </p:nvSpPr>
        <p:spPr>
          <a:xfrm rot="5400000">
            <a:off x="541338" y="190501"/>
            <a:ext cx="5851525" cy="6019800"/>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81" name="Google Shape;81;p63"/>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2" name="Google Shape;82;p63"/>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83" name="Google Shape;83;p63"/>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21"/>
        <p:cNvGrpSpPr/>
        <p:nvPr/>
      </p:nvGrpSpPr>
      <p:grpSpPr>
        <a:xfrm>
          <a:off x="0" y="0"/>
          <a:ext cx="0" cy="0"/>
          <a:chOff x="0" y="0"/>
          <a:chExt cx="0" cy="0"/>
        </a:xfrm>
      </p:grpSpPr>
      <p:sp>
        <p:nvSpPr>
          <p:cNvPr id="22" name="Google Shape;22;p54"/>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3" name="Google Shape;23;p54"/>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4" name="Google Shape;24;p54"/>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type="obj">
  <p:cSld name="OBJECT">
    <p:spTree>
      <p:nvGrpSpPr>
        <p:cNvPr id="1" name="Shape 25"/>
        <p:cNvGrpSpPr/>
        <p:nvPr/>
      </p:nvGrpSpPr>
      <p:grpSpPr>
        <a:xfrm>
          <a:off x="0" y="0"/>
          <a:ext cx="0" cy="0"/>
          <a:chOff x="0" y="0"/>
          <a:chExt cx="0" cy="0"/>
        </a:xfrm>
      </p:grpSpPr>
      <p:sp>
        <p:nvSpPr>
          <p:cNvPr id="26" name="Google Shape;26;p55"/>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27" name="Google Shape;27;p55"/>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lvl="0" indent="-342900" algn="l">
              <a:spcBef>
                <a:spcPts val="360"/>
              </a:spcBef>
              <a:spcAft>
                <a:spcPts val="0"/>
              </a:spcAft>
              <a:buClr>
                <a:schemeClr val="dk1"/>
              </a:buClr>
              <a:buSzPts val="1800"/>
              <a:buChar char="•"/>
              <a:defRPr/>
            </a:lvl1pPr>
            <a:lvl2pPr marL="914400" lvl="1" indent="-342900" algn="l">
              <a:spcBef>
                <a:spcPts val="360"/>
              </a:spcBef>
              <a:spcAft>
                <a:spcPts val="0"/>
              </a:spcAft>
              <a:buClr>
                <a:schemeClr val="dk1"/>
              </a:buClr>
              <a:buSzPts val="1800"/>
              <a:buChar char="–"/>
              <a:defRPr/>
            </a:lvl2pPr>
            <a:lvl3pPr marL="1371600" lvl="2" indent="-342900" algn="l">
              <a:spcBef>
                <a:spcPts val="360"/>
              </a:spcBef>
              <a:spcAft>
                <a:spcPts val="0"/>
              </a:spcAft>
              <a:buClr>
                <a:schemeClr val="dk1"/>
              </a:buClr>
              <a:buSzPts val="1800"/>
              <a:buChar char="•"/>
              <a:defRPr/>
            </a:lvl3pPr>
            <a:lvl4pPr marL="1828800" lvl="3" indent="-342900" algn="l">
              <a:spcBef>
                <a:spcPts val="360"/>
              </a:spcBef>
              <a:spcAft>
                <a:spcPts val="0"/>
              </a:spcAft>
              <a:buClr>
                <a:schemeClr val="dk1"/>
              </a:buClr>
              <a:buSzPts val="1800"/>
              <a:buChar char="–"/>
              <a:defRPr/>
            </a:lvl4pPr>
            <a:lvl5pPr marL="2286000" lvl="4" indent="-342900" algn="l">
              <a:spcBef>
                <a:spcPts val="360"/>
              </a:spcBef>
              <a:spcAft>
                <a:spcPts val="0"/>
              </a:spcAft>
              <a:buClr>
                <a:schemeClr val="dk1"/>
              </a:buClr>
              <a:buSzPts val="1800"/>
              <a:buChar char="»"/>
              <a:defRPr/>
            </a:lvl5pPr>
            <a:lvl6pPr marL="2743200" lvl="5" indent="-342900" algn="l">
              <a:spcBef>
                <a:spcPts val="360"/>
              </a:spcBef>
              <a:spcAft>
                <a:spcPts val="0"/>
              </a:spcAft>
              <a:buClr>
                <a:schemeClr val="dk1"/>
              </a:buClr>
              <a:buSzPts val="1800"/>
              <a:buChar char="•"/>
              <a:defRPr/>
            </a:lvl6pPr>
            <a:lvl7pPr marL="3200400" lvl="6" indent="-342900" algn="l">
              <a:spcBef>
                <a:spcPts val="360"/>
              </a:spcBef>
              <a:spcAft>
                <a:spcPts val="0"/>
              </a:spcAft>
              <a:buClr>
                <a:schemeClr val="dk1"/>
              </a:buClr>
              <a:buSzPts val="1800"/>
              <a:buChar char="•"/>
              <a:defRPr/>
            </a:lvl7pPr>
            <a:lvl8pPr marL="3657600" lvl="7" indent="-342900" algn="l">
              <a:spcBef>
                <a:spcPts val="360"/>
              </a:spcBef>
              <a:spcAft>
                <a:spcPts val="0"/>
              </a:spcAft>
              <a:buClr>
                <a:schemeClr val="dk1"/>
              </a:buClr>
              <a:buSzPts val="1800"/>
              <a:buChar char="•"/>
              <a:defRPr/>
            </a:lvl8pPr>
            <a:lvl9pPr marL="4114800" lvl="8" indent="-342900" algn="l">
              <a:spcBef>
                <a:spcPts val="360"/>
              </a:spcBef>
              <a:spcAft>
                <a:spcPts val="0"/>
              </a:spcAft>
              <a:buClr>
                <a:schemeClr val="dk1"/>
              </a:buClr>
              <a:buSzPts val="1800"/>
              <a:buChar char="•"/>
              <a:defRPr/>
            </a:lvl9pPr>
          </a:lstStyle>
          <a:p>
            <a:endParaRPr/>
          </a:p>
        </p:txBody>
      </p:sp>
      <p:sp>
        <p:nvSpPr>
          <p:cNvPr id="28" name="Google Shape;28;p55"/>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29" name="Google Shape;29;p55"/>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0" name="Google Shape;30;p55"/>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31"/>
        <p:cNvGrpSpPr/>
        <p:nvPr/>
      </p:nvGrpSpPr>
      <p:grpSpPr>
        <a:xfrm>
          <a:off x="0" y="0"/>
          <a:ext cx="0" cy="0"/>
          <a:chOff x="0" y="0"/>
          <a:chExt cx="0" cy="0"/>
        </a:xfrm>
      </p:grpSpPr>
      <p:sp>
        <p:nvSpPr>
          <p:cNvPr id="32" name="Google Shape;32;p56"/>
          <p:cNvSpPr txBox="1">
            <a:spLocks noGrp="1"/>
          </p:cNvSpPr>
          <p:nvPr>
            <p:ph type="title"/>
          </p:nvPr>
        </p:nvSpPr>
        <p:spPr>
          <a:xfrm>
            <a:off x="722313" y="4406900"/>
            <a:ext cx="7772400" cy="1362075"/>
          </a:xfrm>
          <a:prstGeom prst="rect">
            <a:avLst/>
          </a:prstGeom>
          <a:noFill/>
          <a:ln>
            <a:noFill/>
          </a:ln>
        </p:spPr>
        <p:txBody>
          <a:bodyPr spcFirstLastPara="1" wrap="square" lIns="91425" tIns="45700" rIns="91425" bIns="45700" anchor="t" anchorCtr="0">
            <a:normAutofit/>
          </a:bodyPr>
          <a:lstStyle>
            <a:lvl1pPr lvl="0" algn="l">
              <a:spcBef>
                <a:spcPts val="0"/>
              </a:spcBef>
              <a:spcAft>
                <a:spcPts val="0"/>
              </a:spcAft>
              <a:buClr>
                <a:schemeClr val="dk1"/>
              </a:buClr>
              <a:buSzPts val="4000"/>
              <a:buFont typeface="Calibri"/>
              <a:buNone/>
              <a:defRPr sz="4000" b="1" cap="none"/>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3" name="Google Shape;33;p56"/>
          <p:cNvSpPr txBox="1">
            <a:spLocks noGrp="1"/>
          </p:cNvSpPr>
          <p:nvPr>
            <p:ph type="body" idx="1"/>
          </p:nvPr>
        </p:nvSpPr>
        <p:spPr>
          <a:xfrm>
            <a:off x="722313" y="2906713"/>
            <a:ext cx="7772400" cy="1500187"/>
          </a:xfrm>
          <a:prstGeom prst="rect">
            <a:avLst/>
          </a:prstGeom>
          <a:noFill/>
          <a:ln>
            <a:noFill/>
          </a:ln>
        </p:spPr>
        <p:txBody>
          <a:bodyPr spcFirstLastPara="1" wrap="square" lIns="91425" tIns="45700" rIns="91425" bIns="45700" anchor="b" anchorCtr="0">
            <a:normAutofit/>
          </a:bodyPr>
          <a:lstStyle>
            <a:lvl1pPr marL="457200" lvl="0" indent="-228600" algn="l">
              <a:spcBef>
                <a:spcPts val="400"/>
              </a:spcBef>
              <a:spcAft>
                <a:spcPts val="0"/>
              </a:spcAft>
              <a:buClr>
                <a:srgbClr val="888888"/>
              </a:buClr>
              <a:buSzPts val="2000"/>
              <a:buNone/>
              <a:defRPr sz="2000">
                <a:solidFill>
                  <a:srgbClr val="888888"/>
                </a:solidFill>
              </a:defRPr>
            </a:lvl1pPr>
            <a:lvl2pPr marL="914400" lvl="1" indent="-228600" algn="l">
              <a:spcBef>
                <a:spcPts val="360"/>
              </a:spcBef>
              <a:spcAft>
                <a:spcPts val="0"/>
              </a:spcAft>
              <a:buClr>
                <a:srgbClr val="888888"/>
              </a:buClr>
              <a:buSzPts val="1800"/>
              <a:buNone/>
              <a:defRPr sz="1800">
                <a:solidFill>
                  <a:srgbClr val="888888"/>
                </a:solidFill>
              </a:defRPr>
            </a:lvl2pPr>
            <a:lvl3pPr marL="1371600" lvl="2" indent="-228600" algn="l">
              <a:spcBef>
                <a:spcPts val="320"/>
              </a:spcBef>
              <a:spcAft>
                <a:spcPts val="0"/>
              </a:spcAft>
              <a:buClr>
                <a:srgbClr val="888888"/>
              </a:buClr>
              <a:buSzPts val="1600"/>
              <a:buNone/>
              <a:defRPr sz="1600">
                <a:solidFill>
                  <a:srgbClr val="888888"/>
                </a:solidFill>
              </a:defRPr>
            </a:lvl3pPr>
            <a:lvl4pPr marL="1828800" lvl="3" indent="-228600" algn="l">
              <a:spcBef>
                <a:spcPts val="280"/>
              </a:spcBef>
              <a:spcAft>
                <a:spcPts val="0"/>
              </a:spcAft>
              <a:buClr>
                <a:srgbClr val="888888"/>
              </a:buClr>
              <a:buSzPts val="1400"/>
              <a:buNone/>
              <a:defRPr sz="1400">
                <a:solidFill>
                  <a:srgbClr val="888888"/>
                </a:solidFill>
              </a:defRPr>
            </a:lvl4pPr>
            <a:lvl5pPr marL="2286000" lvl="4" indent="-228600" algn="l">
              <a:spcBef>
                <a:spcPts val="280"/>
              </a:spcBef>
              <a:spcAft>
                <a:spcPts val="0"/>
              </a:spcAft>
              <a:buClr>
                <a:srgbClr val="888888"/>
              </a:buClr>
              <a:buSzPts val="1400"/>
              <a:buNone/>
              <a:defRPr sz="1400">
                <a:solidFill>
                  <a:srgbClr val="888888"/>
                </a:solidFill>
              </a:defRPr>
            </a:lvl5pPr>
            <a:lvl6pPr marL="2743200" lvl="5" indent="-228600" algn="l">
              <a:spcBef>
                <a:spcPts val="280"/>
              </a:spcBef>
              <a:spcAft>
                <a:spcPts val="0"/>
              </a:spcAft>
              <a:buClr>
                <a:srgbClr val="888888"/>
              </a:buClr>
              <a:buSzPts val="1400"/>
              <a:buNone/>
              <a:defRPr sz="1400">
                <a:solidFill>
                  <a:srgbClr val="888888"/>
                </a:solidFill>
              </a:defRPr>
            </a:lvl6pPr>
            <a:lvl7pPr marL="3200400" lvl="6" indent="-228600" algn="l">
              <a:spcBef>
                <a:spcPts val="280"/>
              </a:spcBef>
              <a:spcAft>
                <a:spcPts val="0"/>
              </a:spcAft>
              <a:buClr>
                <a:srgbClr val="888888"/>
              </a:buClr>
              <a:buSzPts val="1400"/>
              <a:buNone/>
              <a:defRPr sz="1400">
                <a:solidFill>
                  <a:srgbClr val="888888"/>
                </a:solidFill>
              </a:defRPr>
            </a:lvl7pPr>
            <a:lvl8pPr marL="3657600" lvl="7" indent="-228600" algn="l">
              <a:spcBef>
                <a:spcPts val="280"/>
              </a:spcBef>
              <a:spcAft>
                <a:spcPts val="0"/>
              </a:spcAft>
              <a:buClr>
                <a:srgbClr val="888888"/>
              </a:buClr>
              <a:buSzPts val="1400"/>
              <a:buNone/>
              <a:defRPr sz="1400">
                <a:solidFill>
                  <a:srgbClr val="888888"/>
                </a:solidFill>
              </a:defRPr>
            </a:lvl8pPr>
            <a:lvl9pPr marL="4114800" lvl="8" indent="-228600" algn="l">
              <a:spcBef>
                <a:spcPts val="280"/>
              </a:spcBef>
              <a:spcAft>
                <a:spcPts val="0"/>
              </a:spcAft>
              <a:buClr>
                <a:srgbClr val="888888"/>
              </a:buClr>
              <a:buSzPts val="1400"/>
              <a:buNone/>
              <a:defRPr sz="1400">
                <a:solidFill>
                  <a:srgbClr val="888888"/>
                </a:solidFill>
              </a:defRPr>
            </a:lvl9pPr>
          </a:lstStyle>
          <a:p>
            <a:endParaRPr/>
          </a:p>
        </p:txBody>
      </p:sp>
      <p:sp>
        <p:nvSpPr>
          <p:cNvPr id="34" name="Google Shape;34;p56"/>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5" name="Google Shape;35;p56"/>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36" name="Google Shape;36;p56"/>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Two Content" type="twoObj">
  <p:cSld name="TWO_OBJECTS">
    <p:spTree>
      <p:nvGrpSpPr>
        <p:cNvPr id="1" name="Shape 37"/>
        <p:cNvGrpSpPr/>
        <p:nvPr/>
      </p:nvGrpSpPr>
      <p:grpSpPr>
        <a:xfrm>
          <a:off x="0" y="0"/>
          <a:ext cx="0" cy="0"/>
          <a:chOff x="0" y="0"/>
          <a:chExt cx="0" cy="0"/>
        </a:xfrm>
      </p:grpSpPr>
      <p:sp>
        <p:nvSpPr>
          <p:cNvPr id="38" name="Google Shape;38;p57"/>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39" name="Google Shape;39;p57"/>
          <p:cNvSpPr txBox="1">
            <a:spLocks noGrp="1"/>
          </p:cNvSpPr>
          <p:nvPr>
            <p:ph type="body" idx="1"/>
          </p:nvPr>
        </p:nvSpPr>
        <p:spPr>
          <a:xfrm>
            <a:off x="457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0" name="Google Shape;40;p57"/>
          <p:cNvSpPr txBox="1">
            <a:spLocks noGrp="1"/>
          </p:cNvSpPr>
          <p:nvPr>
            <p:ph type="body" idx="2"/>
          </p:nvPr>
        </p:nvSpPr>
        <p:spPr>
          <a:xfrm>
            <a:off x="4648200" y="1600200"/>
            <a:ext cx="4038600" cy="4525963"/>
          </a:xfrm>
          <a:prstGeom prst="rect">
            <a:avLst/>
          </a:prstGeom>
          <a:noFill/>
          <a:ln>
            <a:noFill/>
          </a:ln>
        </p:spPr>
        <p:txBody>
          <a:bodyPr spcFirstLastPara="1" wrap="square" lIns="91425" tIns="45700" rIns="91425" bIns="45700" anchor="t" anchorCtr="0">
            <a:normAutofit/>
          </a:bodyPr>
          <a:lstStyle>
            <a:lvl1pPr marL="457200" lvl="0" indent="-406400" algn="l">
              <a:spcBef>
                <a:spcPts val="560"/>
              </a:spcBef>
              <a:spcAft>
                <a:spcPts val="0"/>
              </a:spcAft>
              <a:buClr>
                <a:schemeClr val="dk1"/>
              </a:buClr>
              <a:buSzPts val="2800"/>
              <a:buChar char="•"/>
              <a:defRPr sz="2800"/>
            </a:lvl1pPr>
            <a:lvl2pPr marL="914400" lvl="1" indent="-381000" algn="l">
              <a:spcBef>
                <a:spcPts val="480"/>
              </a:spcBef>
              <a:spcAft>
                <a:spcPts val="0"/>
              </a:spcAft>
              <a:buClr>
                <a:schemeClr val="dk1"/>
              </a:buClr>
              <a:buSzPts val="2400"/>
              <a:buChar char="–"/>
              <a:defRPr sz="2400"/>
            </a:lvl2pPr>
            <a:lvl3pPr marL="1371600" lvl="2" indent="-355600" algn="l">
              <a:spcBef>
                <a:spcPts val="400"/>
              </a:spcBef>
              <a:spcAft>
                <a:spcPts val="0"/>
              </a:spcAft>
              <a:buClr>
                <a:schemeClr val="dk1"/>
              </a:buClr>
              <a:buSzPts val="2000"/>
              <a:buChar char="•"/>
              <a:defRPr sz="2000"/>
            </a:lvl3pPr>
            <a:lvl4pPr marL="1828800" lvl="3" indent="-342900" algn="l">
              <a:spcBef>
                <a:spcPts val="360"/>
              </a:spcBef>
              <a:spcAft>
                <a:spcPts val="0"/>
              </a:spcAft>
              <a:buClr>
                <a:schemeClr val="dk1"/>
              </a:buClr>
              <a:buSzPts val="1800"/>
              <a:buChar char="–"/>
              <a:defRPr sz="1800"/>
            </a:lvl4pPr>
            <a:lvl5pPr marL="2286000" lvl="4" indent="-342900" algn="l">
              <a:spcBef>
                <a:spcPts val="360"/>
              </a:spcBef>
              <a:spcAft>
                <a:spcPts val="0"/>
              </a:spcAft>
              <a:buClr>
                <a:schemeClr val="dk1"/>
              </a:buClr>
              <a:buSzPts val="1800"/>
              <a:buChar char="»"/>
              <a:defRPr sz="1800"/>
            </a:lvl5pPr>
            <a:lvl6pPr marL="2743200" lvl="5" indent="-342900" algn="l">
              <a:spcBef>
                <a:spcPts val="360"/>
              </a:spcBef>
              <a:spcAft>
                <a:spcPts val="0"/>
              </a:spcAft>
              <a:buClr>
                <a:schemeClr val="dk1"/>
              </a:buClr>
              <a:buSzPts val="1800"/>
              <a:buChar char="•"/>
              <a:defRPr sz="1800"/>
            </a:lvl6pPr>
            <a:lvl7pPr marL="3200400" lvl="6" indent="-342900" algn="l">
              <a:spcBef>
                <a:spcPts val="360"/>
              </a:spcBef>
              <a:spcAft>
                <a:spcPts val="0"/>
              </a:spcAft>
              <a:buClr>
                <a:schemeClr val="dk1"/>
              </a:buClr>
              <a:buSzPts val="1800"/>
              <a:buChar char="•"/>
              <a:defRPr sz="1800"/>
            </a:lvl7pPr>
            <a:lvl8pPr marL="3657600" lvl="7" indent="-342900" algn="l">
              <a:spcBef>
                <a:spcPts val="360"/>
              </a:spcBef>
              <a:spcAft>
                <a:spcPts val="0"/>
              </a:spcAft>
              <a:buClr>
                <a:schemeClr val="dk1"/>
              </a:buClr>
              <a:buSzPts val="1800"/>
              <a:buChar char="•"/>
              <a:defRPr sz="1800"/>
            </a:lvl8pPr>
            <a:lvl9pPr marL="4114800" lvl="8" indent="-342900" algn="l">
              <a:spcBef>
                <a:spcPts val="360"/>
              </a:spcBef>
              <a:spcAft>
                <a:spcPts val="0"/>
              </a:spcAft>
              <a:buClr>
                <a:schemeClr val="dk1"/>
              </a:buClr>
              <a:buSzPts val="1800"/>
              <a:buChar char="•"/>
              <a:defRPr sz="1800"/>
            </a:lvl9pPr>
          </a:lstStyle>
          <a:p>
            <a:endParaRPr/>
          </a:p>
        </p:txBody>
      </p:sp>
      <p:sp>
        <p:nvSpPr>
          <p:cNvPr id="41" name="Google Shape;41;p57"/>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2" name="Google Shape;42;p57"/>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43" name="Google Shape;43;p57"/>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Comparison" type="twoTxTwoObj">
  <p:cSld name="TWO_OBJECTS_WITH_TEXT">
    <p:spTree>
      <p:nvGrpSpPr>
        <p:cNvPr id="1" name="Shape 44"/>
        <p:cNvGrpSpPr/>
        <p:nvPr/>
      </p:nvGrpSpPr>
      <p:grpSpPr>
        <a:xfrm>
          <a:off x="0" y="0"/>
          <a:ext cx="0" cy="0"/>
          <a:chOff x="0" y="0"/>
          <a:chExt cx="0" cy="0"/>
        </a:xfrm>
      </p:grpSpPr>
      <p:sp>
        <p:nvSpPr>
          <p:cNvPr id="45" name="Google Shape;45;p58"/>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4400"/>
              <a:buFont typeface="Calibri"/>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46" name="Google Shape;46;p58"/>
          <p:cNvSpPr txBox="1">
            <a:spLocks noGrp="1"/>
          </p:cNvSpPr>
          <p:nvPr>
            <p:ph type="body" idx="1"/>
          </p:nvPr>
        </p:nvSpPr>
        <p:spPr>
          <a:xfrm>
            <a:off x="457200" y="1535113"/>
            <a:ext cx="4040188"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7" name="Google Shape;47;p58"/>
          <p:cNvSpPr txBox="1">
            <a:spLocks noGrp="1"/>
          </p:cNvSpPr>
          <p:nvPr>
            <p:ph type="body" idx="2"/>
          </p:nvPr>
        </p:nvSpPr>
        <p:spPr>
          <a:xfrm>
            <a:off x="457200" y="2174875"/>
            <a:ext cx="4040188"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48" name="Google Shape;48;p58"/>
          <p:cNvSpPr txBox="1">
            <a:spLocks noGrp="1"/>
          </p:cNvSpPr>
          <p:nvPr>
            <p:ph type="body" idx="3"/>
          </p:nvPr>
        </p:nvSpPr>
        <p:spPr>
          <a:xfrm>
            <a:off x="4645025" y="1535113"/>
            <a:ext cx="4041775" cy="639762"/>
          </a:xfrm>
          <a:prstGeom prst="rect">
            <a:avLst/>
          </a:prstGeom>
          <a:noFill/>
          <a:ln>
            <a:noFill/>
          </a:ln>
        </p:spPr>
        <p:txBody>
          <a:bodyPr spcFirstLastPara="1" wrap="square" lIns="91425" tIns="45700" rIns="91425" bIns="45700" anchor="b" anchorCtr="0">
            <a:normAutofit/>
          </a:bodyPr>
          <a:lstStyle>
            <a:lvl1pPr marL="457200" lvl="0" indent="-228600" algn="l">
              <a:spcBef>
                <a:spcPts val="480"/>
              </a:spcBef>
              <a:spcAft>
                <a:spcPts val="0"/>
              </a:spcAft>
              <a:buClr>
                <a:schemeClr val="dk1"/>
              </a:buClr>
              <a:buSzPts val="2400"/>
              <a:buNone/>
              <a:defRPr sz="2400" b="1"/>
            </a:lvl1pPr>
            <a:lvl2pPr marL="914400" lvl="1" indent="-228600" algn="l">
              <a:spcBef>
                <a:spcPts val="400"/>
              </a:spcBef>
              <a:spcAft>
                <a:spcPts val="0"/>
              </a:spcAft>
              <a:buClr>
                <a:schemeClr val="dk1"/>
              </a:buClr>
              <a:buSzPts val="2000"/>
              <a:buNone/>
              <a:defRPr sz="2000" b="1"/>
            </a:lvl2pPr>
            <a:lvl3pPr marL="1371600" lvl="2" indent="-228600" algn="l">
              <a:spcBef>
                <a:spcPts val="360"/>
              </a:spcBef>
              <a:spcAft>
                <a:spcPts val="0"/>
              </a:spcAft>
              <a:buClr>
                <a:schemeClr val="dk1"/>
              </a:buClr>
              <a:buSzPts val="1800"/>
              <a:buNone/>
              <a:defRPr sz="1800" b="1"/>
            </a:lvl3pPr>
            <a:lvl4pPr marL="1828800" lvl="3" indent="-228600" algn="l">
              <a:spcBef>
                <a:spcPts val="320"/>
              </a:spcBef>
              <a:spcAft>
                <a:spcPts val="0"/>
              </a:spcAft>
              <a:buClr>
                <a:schemeClr val="dk1"/>
              </a:buClr>
              <a:buSzPts val="1600"/>
              <a:buNone/>
              <a:defRPr sz="1600" b="1"/>
            </a:lvl4pPr>
            <a:lvl5pPr marL="2286000" lvl="4" indent="-228600" algn="l">
              <a:spcBef>
                <a:spcPts val="320"/>
              </a:spcBef>
              <a:spcAft>
                <a:spcPts val="0"/>
              </a:spcAft>
              <a:buClr>
                <a:schemeClr val="dk1"/>
              </a:buClr>
              <a:buSzPts val="1600"/>
              <a:buNone/>
              <a:defRPr sz="1600" b="1"/>
            </a:lvl5pPr>
            <a:lvl6pPr marL="2743200" lvl="5" indent="-228600" algn="l">
              <a:spcBef>
                <a:spcPts val="320"/>
              </a:spcBef>
              <a:spcAft>
                <a:spcPts val="0"/>
              </a:spcAft>
              <a:buClr>
                <a:schemeClr val="dk1"/>
              </a:buClr>
              <a:buSzPts val="1600"/>
              <a:buNone/>
              <a:defRPr sz="1600" b="1"/>
            </a:lvl6pPr>
            <a:lvl7pPr marL="3200400" lvl="6" indent="-228600" algn="l">
              <a:spcBef>
                <a:spcPts val="320"/>
              </a:spcBef>
              <a:spcAft>
                <a:spcPts val="0"/>
              </a:spcAft>
              <a:buClr>
                <a:schemeClr val="dk1"/>
              </a:buClr>
              <a:buSzPts val="1600"/>
              <a:buNone/>
              <a:defRPr sz="1600" b="1"/>
            </a:lvl7pPr>
            <a:lvl8pPr marL="3657600" lvl="7" indent="-228600" algn="l">
              <a:spcBef>
                <a:spcPts val="320"/>
              </a:spcBef>
              <a:spcAft>
                <a:spcPts val="0"/>
              </a:spcAft>
              <a:buClr>
                <a:schemeClr val="dk1"/>
              </a:buClr>
              <a:buSzPts val="1600"/>
              <a:buNone/>
              <a:defRPr sz="1600" b="1"/>
            </a:lvl8pPr>
            <a:lvl9pPr marL="4114800" lvl="8" indent="-228600" algn="l">
              <a:spcBef>
                <a:spcPts val="320"/>
              </a:spcBef>
              <a:spcAft>
                <a:spcPts val="0"/>
              </a:spcAft>
              <a:buClr>
                <a:schemeClr val="dk1"/>
              </a:buClr>
              <a:buSzPts val="1600"/>
              <a:buNone/>
              <a:defRPr sz="1600" b="1"/>
            </a:lvl9pPr>
          </a:lstStyle>
          <a:p>
            <a:endParaRPr/>
          </a:p>
        </p:txBody>
      </p:sp>
      <p:sp>
        <p:nvSpPr>
          <p:cNvPr id="49" name="Google Shape;49;p58"/>
          <p:cNvSpPr txBox="1">
            <a:spLocks noGrp="1"/>
          </p:cNvSpPr>
          <p:nvPr>
            <p:ph type="body" idx="4"/>
          </p:nvPr>
        </p:nvSpPr>
        <p:spPr>
          <a:xfrm>
            <a:off x="4645025" y="2174875"/>
            <a:ext cx="4041775" cy="3951288"/>
          </a:xfrm>
          <a:prstGeom prst="rect">
            <a:avLst/>
          </a:prstGeom>
          <a:noFill/>
          <a:ln>
            <a:noFill/>
          </a:ln>
        </p:spPr>
        <p:txBody>
          <a:bodyPr spcFirstLastPara="1" wrap="square" lIns="91425" tIns="45700" rIns="91425" bIns="45700" anchor="t" anchorCtr="0">
            <a:normAutofit/>
          </a:bodyPr>
          <a:lstStyle>
            <a:lvl1pPr marL="457200" lvl="0" indent="-381000" algn="l">
              <a:spcBef>
                <a:spcPts val="480"/>
              </a:spcBef>
              <a:spcAft>
                <a:spcPts val="0"/>
              </a:spcAft>
              <a:buClr>
                <a:schemeClr val="dk1"/>
              </a:buClr>
              <a:buSzPts val="2400"/>
              <a:buChar char="•"/>
              <a:defRPr sz="2400"/>
            </a:lvl1pPr>
            <a:lvl2pPr marL="914400" lvl="1" indent="-355600" algn="l">
              <a:spcBef>
                <a:spcPts val="400"/>
              </a:spcBef>
              <a:spcAft>
                <a:spcPts val="0"/>
              </a:spcAft>
              <a:buClr>
                <a:schemeClr val="dk1"/>
              </a:buClr>
              <a:buSzPts val="2000"/>
              <a:buChar char="–"/>
              <a:defRPr sz="2000"/>
            </a:lvl2pPr>
            <a:lvl3pPr marL="1371600" lvl="2" indent="-342900" algn="l">
              <a:spcBef>
                <a:spcPts val="360"/>
              </a:spcBef>
              <a:spcAft>
                <a:spcPts val="0"/>
              </a:spcAft>
              <a:buClr>
                <a:schemeClr val="dk1"/>
              </a:buClr>
              <a:buSzPts val="1800"/>
              <a:buChar char="•"/>
              <a:defRPr sz="1800"/>
            </a:lvl3pPr>
            <a:lvl4pPr marL="1828800" lvl="3" indent="-330200" algn="l">
              <a:spcBef>
                <a:spcPts val="320"/>
              </a:spcBef>
              <a:spcAft>
                <a:spcPts val="0"/>
              </a:spcAft>
              <a:buClr>
                <a:schemeClr val="dk1"/>
              </a:buClr>
              <a:buSzPts val="1600"/>
              <a:buChar char="–"/>
              <a:defRPr sz="1600"/>
            </a:lvl4pPr>
            <a:lvl5pPr marL="2286000" lvl="4" indent="-330200" algn="l">
              <a:spcBef>
                <a:spcPts val="320"/>
              </a:spcBef>
              <a:spcAft>
                <a:spcPts val="0"/>
              </a:spcAft>
              <a:buClr>
                <a:schemeClr val="dk1"/>
              </a:buClr>
              <a:buSzPts val="1600"/>
              <a:buChar char="»"/>
              <a:defRPr sz="1600"/>
            </a:lvl5pPr>
            <a:lvl6pPr marL="2743200" lvl="5" indent="-330200" algn="l">
              <a:spcBef>
                <a:spcPts val="320"/>
              </a:spcBef>
              <a:spcAft>
                <a:spcPts val="0"/>
              </a:spcAft>
              <a:buClr>
                <a:schemeClr val="dk1"/>
              </a:buClr>
              <a:buSzPts val="1600"/>
              <a:buChar char="•"/>
              <a:defRPr sz="1600"/>
            </a:lvl6pPr>
            <a:lvl7pPr marL="3200400" lvl="6" indent="-330200" algn="l">
              <a:spcBef>
                <a:spcPts val="320"/>
              </a:spcBef>
              <a:spcAft>
                <a:spcPts val="0"/>
              </a:spcAft>
              <a:buClr>
                <a:schemeClr val="dk1"/>
              </a:buClr>
              <a:buSzPts val="1600"/>
              <a:buChar char="•"/>
              <a:defRPr sz="1600"/>
            </a:lvl7pPr>
            <a:lvl8pPr marL="3657600" lvl="7" indent="-330200" algn="l">
              <a:spcBef>
                <a:spcPts val="320"/>
              </a:spcBef>
              <a:spcAft>
                <a:spcPts val="0"/>
              </a:spcAft>
              <a:buClr>
                <a:schemeClr val="dk1"/>
              </a:buClr>
              <a:buSzPts val="1600"/>
              <a:buChar char="•"/>
              <a:defRPr sz="1600"/>
            </a:lvl8pPr>
            <a:lvl9pPr marL="4114800" lvl="8" indent="-330200" algn="l">
              <a:spcBef>
                <a:spcPts val="320"/>
              </a:spcBef>
              <a:spcAft>
                <a:spcPts val="0"/>
              </a:spcAft>
              <a:buClr>
                <a:schemeClr val="dk1"/>
              </a:buClr>
              <a:buSzPts val="1600"/>
              <a:buChar char="•"/>
              <a:defRPr sz="1600"/>
            </a:lvl9pPr>
          </a:lstStyle>
          <a:p>
            <a:endParaRPr/>
          </a:p>
        </p:txBody>
      </p:sp>
      <p:sp>
        <p:nvSpPr>
          <p:cNvPr id="50" name="Google Shape;50;p58"/>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1" name="Google Shape;51;p58"/>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2" name="Google Shape;52;p58"/>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type="titleOnly">
  <p:cSld name="TITLE_ONLY">
    <p:spTree>
      <p:nvGrpSpPr>
        <p:cNvPr id="1" name="Shape 53"/>
        <p:cNvGrpSpPr/>
        <p:nvPr/>
      </p:nvGrpSpPr>
      <p:grpSpPr>
        <a:xfrm>
          <a:off x="0" y="0"/>
          <a:ext cx="0" cy="0"/>
          <a:chOff x="0" y="0"/>
          <a:chExt cx="0" cy="0"/>
        </a:xfrm>
      </p:grpSpPr>
      <p:sp>
        <p:nvSpPr>
          <p:cNvPr id="54" name="Google Shape;54;p59"/>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lvl="0" algn="ctr">
              <a:spcBef>
                <a:spcPts val="0"/>
              </a:spcBef>
              <a:spcAft>
                <a:spcPts val="0"/>
              </a:spcAft>
              <a:buClr>
                <a:schemeClr val="dk1"/>
              </a:buClr>
              <a:buSzPts val="1800"/>
              <a:buNone/>
              <a:defRPr/>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55" name="Google Shape;55;p59"/>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6" name="Google Shape;56;p59"/>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57" name="Google Shape;57;p59"/>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Content with Caption" type="objTx">
  <p:cSld name="OBJECT_WITH_CAPTION_TEXT">
    <p:spTree>
      <p:nvGrpSpPr>
        <p:cNvPr id="1" name="Shape 58"/>
        <p:cNvGrpSpPr/>
        <p:nvPr/>
      </p:nvGrpSpPr>
      <p:grpSpPr>
        <a:xfrm>
          <a:off x="0" y="0"/>
          <a:ext cx="0" cy="0"/>
          <a:chOff x="0" y="0"/>
          <a:chExt cx="0" cy="0"/>
        </a:xfrm>
      </p:grpSpPr>
      <p:sp>
        <p:nvSpPr>
          <p:cNvPr id="59" name="Google Shape;59;p60"/>
          <p:cNvSpPr txBox="1">
            <a:spLocks noGrp="1"/>
          </p:cNvSpPr>
          <p:nvPr>
            <p:ph type="title"/>
          </p:nvPr>
        </p:nvSpPr>
        <p:spPr>
          <a:xfrm>
            <a:off x="457200" y="273050"/>
            <a:ext cx="3008313" cy="1162050"/>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0" name="Google Shape;60;p60"/>
          <p:cNvSpPr txBox="1">
            <a:spLocks noGrp="1"/>
          </p:cNvSpPr>
          <p:nvPr>
            <p:ph type="body" idx="1"/>
          </p:nvPr>
        </p:nvSpPr>
        <p:spPr>
          <a:xfrm>
            <a:off x="3575050" y="273050"/>
            <a:ext cx="5111750" cy="5853113"/>
          </a:xfrm>
          <a:prstGeom prst="rect">
            <a:avLst/>
          </a:prstGeom>
          <a:noFill/>
          <a:ln>
            <a:noFill/>
          </a:ln>
        </p:spPr>
        <p:txBody>
          <a:bodyPr spcFirstLastPara="1" wrap="square" lIns="91425" tIns="45700" rIns="91425" bIns="45700" anchor="t" anchorCtr="0">
            <a:normAutofit/>
          </a:bodyPr>
          <a:lstStyle>
            <a:lvl1pPr marL="457200" lvl="0" indent="-431800" algn="l">
              <a:spcBef>
                <a:spcPts val="640"/>
              </a:spcBef>
              <a:spcAft>
                <a:spcPts val="0"/>
              </a:spcAft>
              <a:buClr>
                <a:schemeClr val="dk1"/>
              </a:buClr>
              <a:buSzPts val="3200"/>
              <a:buChar char="•"/>
              <a:defRPr sz="3200"/>
            </a:lvl1pPr>
            <a:lvl2pPr marL="914400" lvl="1" indent="-406400" algn="l">
              <a:spcBef>
                <a:spcPts val="560"/>
              </a:spcBef>
              <a:spcAft>
                <a:spcPts val="0"/>
              </a:spcAft>
              <a:buClr>
                <a:schemeClr val="dk1"/>
              </a:buClr>
              <a:buSzPts val="2800"/>
              <a:buChar char="–"/>
              <a:defRPr sz="2800"/>
            </a:lvl2pPr>
            <a:lvl3pPr marL="1371600" lvl="2" indent="-381000" algn="l">
              <a:spcBef>
                <a:spcPts val="480"/>
              </a:spcBef>
              <a:spcAft>
                <a:spcPts val="0"/>
              </a:spcAft>
              <a:buClr>
                <a:schemeClr val="dk1"/>
              </a:buClr>
              <a:buSzPts val="2400"/>
              <a:buChar char="•"/>
              <a:defRPr sz="2400"/>
            </a:lvl3pPr>
            <a:lvl4pPr marL="1828800" lvl="3" indent="-355600" algn="l">
              <a:spcBef>
                <a:spcPts val="400"/>
              </a:spcBef>
              <a:spcAft>
                <a:spcPts val="0"/>
              </a:spcAft>
              <a:buClr>
                <a:schemeClr val="dk1"/>
              </a:buClr>
              <a:buSzPts val="2000"/>
              <a:buChar char="–"/>
              <a:defRPr sz="2000"/>
            </a:lvl4pPr>
            <a:lvl5pPr marL="2286000" lvl="4" indent="-355600" algn="l">
              <a:spcBef>
                <a:spcPts val="400"/>
              </a:spcBef>
              <a:spcAft>
                <a:spcPts val="0"/>
              </a:spcAft>
              <a:buClr>
                <a:schemeClr val="dk1"/>
              </a:buClr>
              <a:buSzPts val="2000"/>
              <a:buChar char="»"/>
              <a:defRPr sz="2000"/>
            </a:lvl5pPr>
            <a:lvl6pPr marL="2743200" lvl="5" indent="-355600" algn="l">
              <a:spcBef>
                <a:spcPts val="400"/>
              </a:spcBef>
              <a:spcAft>
                <a:spcPts val="0"/>
              </a:spcAft>
              <a:buClr>
                <a:schemeClr val="dk1"/>
              </a:buClr>
              <a:buSzPts val="2000"/>
              <a:buChar char="•"/>
              <a:defRPr sz="2000"/>
            </a:lvl6pPr>
            <a:lvl7pPr marL="3200400" lvl="6" indent="-355600" algn="l">
              <a:spcBef>
                <a:spcPts val="400"/>
              </a:spcBef>
              <a:spcAft>
                <a:spcPts val="0"/>
              </a:spcAft>
              <a:buClr>
                <a:schemeClr val="dk1"/>
              </a:buClr>
              <a:buSzPts val="2000"/>
              <a:buChar char="•"/>
              <a:defRPr sz="2000"/>
            </a:lvl7pPr>
            <a:lvl8pPr marL="3657600" lvl="7" indent="-355600" algn="l">
              <a:spcBef>
                <a:spcPts val="400"/>
              </a:spcBef>
              <a:spcAft>
                <a:spcPts val="0"/>
              </a:spcAft>
              <a:buClr>
                <a:schemeClr val="dk1"/>
              </a:buClr>
              <a:buSzPts val="2000"/>
              <a:buChar char="•"/>
              <a:defRPr sz="2000"/>
            </a:lvl8pPr>
            <a:lvl9pPr marL="4114800" lvl="8" indent="-355600" algn="l">
              <a:spcBef>
                <a:spcPts val="400"/>
              </a:spcBef>
              <a:spcAft>
                <a:spcPts val="0"/>
              </a:spcAft>
              <a:buClr>
                <a:schemeClr val="dk1"/>
              </a:buClr>
              <a:buSzPts val="2000"/>
              <a:buChar char="•"/>
              <a:defRPr sz="2000"/>
            </a:lvl9pPr>
          </a:lstStyle>
          <a:p>
            <a:endParaRPr/>
          </a:p>
        </p:txBody>
      </p:sp>
      <p:sp>
        <p:nvSpPr>
          <p:cNvPr id="61" name="Google Shape;61;p60"/>
          <p:cNvSpPr txBox="1">
            <a:spLocks noGrp="1"/>
          </p:cNvSpPr>
          <p:nvPr>
            <p:ph type="body" idx="2"/>
          </p:nvPr>
        </p:nvSpPr>
        <p:spPr>
          <a:xfrm>
            <a:off x="457200" y="1435100"/>
            <a:ext cx="3008313" cy="4691063"/>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2" name="Google Shape;62;p60"/>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3" name="Google Shape;63;p60"/>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64" name="Google Shape;64;p60"/>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Picture with Caption" type="picTx">
  <p:cSld name="PICTURE_WITH_CAPTION_TEXT">
    <p:spTree>
      <p:nvGrpSpPr>
        <p:cNvPr id="1" name="Shape 65"/>
        <p:cNvGrpSpPr/>
        <p:nvPr/>
      </p:nvGrpSpPr>
      <p:grpSpPr>
        <a:xfrm>
          <a:off x="0" y="0"/>
          <a:ext cx="0" cy="0"/>
          <a:chOff x="0" y="0"/>
          <a:chExt cx="0" cy="0"/>
        </a:xfrm>
      </p:grpSpPr>
      <p:sp>
        <p:nvSpPr>
          <p:cNvPr id="66" name="Google Shape;66;p61"/>
          <p:cNvSpPr txBox="1">
            <a:spLocks noGrp="1"/>
          </p:cNvSpPr>
          <p:nvPr>
            <p:ph type="title"/>
          </p:nvPr>
        </p:nvSpPr>
        <p:spPr>
          <a:xfrm>
            <a:off x="1792288" y="4800600"/>
            <a:ext cx="5486400" cy="566738"/>
          </a:xfrm>
          <a:prstGeom prst="rect">
            <a:avLst/>
          </a:prstGeom>
          <a:noFill/>
          <a:ln>
            <a:noFill/>
          </a:ln>
        </p:spPr>
        <p:txBody>
          <a:bodyPr spcFirstLastPara="1" wrap="square" lIns="91425" tIns="45700" rIns="91425" bIns="45700" anchor="b" anchorCtr="0">
            <a:normAutofit/>
          </a:bodyPr>
          <a:lstStyle>
            <a:lvl1pPr lvl="0" algn="l">
              <a:spcBef>
                <a:spcPts val="0"/>
              </a:spcBef>
              <a:spcAft>
                <a:spcPts val="0"/>
              </a:spcAft>
              <a:buClr>
                <a:schemeClr val="dk1"/>
              </a:buClr>
              <a:buSzPts val="2000"/>
              <a:buFont typeface="Calibri"/>
              <a:buNone/>
              <a:defRPr sz="2000" b="1"/>
            </a:lvl1pPr>
            <a:lvl2pPr lvl="1">
              <a:spcBef>
                <a:spcPts val="0"/>
              </a:spcBef>
              <a:spcAft>
                <a:spcPts val="0"/>
              </a:spcAft>
              <a:buSzPts val="1400"/>
              <a:buNone/>
              <a:defRPr/>
            </a:lvl2pPr>
            <a:lvl3pPr lvl="2">
              <a:spcBef>
                <a:spcPts val="0"/>
              </a:spcBef>
              <a:spcAft>
                <a:spcPts val="0"/>
              </a:spcAft>
              <a:buSzPts val="1400"/>
              <a:buNone/>
              <a:defRPr/>
            </a:lvl3pPr>
            <a:lvl4pPr lvl="3">
              <a:spcBef>
                <a:spcPts val="0"/>
              </a:spcBef>
              <a:spcAft>
                <a:spcPts val="0"/>
              </a:spcAft>
              <a:buSzPts val="1400"/>
              <a:buNone/>
              <a:defRPr/>
            </a:lvl4pPr>
            <a:lvl5pPr lvl="4">
              <a:spcBef>
                <a:spcPts val="0"/>
              </a:spcBef>
              <a:spcAft>
                <a:spcPts val="0"/>
              </a:spcAft>
              <a:buSzPts val="1400"/>
              <a:buNone/>
              <a:defRPr/>
            </a:lvl5pPr>
            <a:lvl6pPr lvl="5">
              <a:spcBef>
                <a:spcPts val="0"/>
              </a:spcBef>
              <a:spcAft>
                <a:spcPts val="0"/>
              </a:spcAft>
              <a:buSzPts val="1400"/>
              <a:buNone/>
              <a:defRPr/>
            </a:lvl6pPr>
            <a:lvl7pPr lvl="6">
              <a:spcBef>
                <a:spcPts val="0"/>
              </a:spcBef>
              <a:spcAft>
                <a:spcPts val="0"/>
              </a:spcAft>
              <a:buSzPts val="1400"/>
              <a:buNone/>
              <a:defRPr/>
            </a:lvl7pPr>
            <a:lvl8pPr lvl="7">
              <a:spcBef>
                <a:spcPts val="0"/>
              </a:spcBef>
              <a:spcAft>
                <a:spcPts val="0"/>
              </a:spcAft>
              <a:buSzPts val="1400"/>
              <a:buNone/>
              <a:defRPr/>
            </a:lvl8pPr>
            <a:lvl9pPr lvl="8">
              <a:spcBef>
                <a:spcPts val="0"/>
              </a:spcBef>
              <a:spcAft>
                <a:spcPts val="0"/>
              </a:spcAft>
              <a:buSzPts val="1400"/>
              <a:buNone/>
              <a:defRPr/>
            </a:lvl9pPr>
          </a:lstStyle>
          <a:p>
            <a:endParaRPr/>
          </a:p>
        </p:txBody>
      </p:sp>
      <p:sp>
        <p:nvSpPr>
          <p:cNvPr id="67" name="Google Shape;67;p61"/>
          <p:cNvSpPr>
            <a:spLocks noGrp="1"/>
          </p:cNvSpPr>
          <p:nvPr>
            <p:ph type="pic" idx="2"/>
          </p:nvPr>
        </p:nvSpPr>
        <p:spPr>
          <a:xfrm>
            <a:off x="1792288" y="612775"/>
            <a:ext cx="5486400" cy="4114800"/>
          </a:xfrm>
          <a:prstGeom prst="rect">
            <a:avLst/>
          </a:prstGeom>
          <a:noFill/>
          <a:ln>
            <a:noFill/>
          </a:ln>
        </p:spPr>
        <p:txBody>
          <a:bodyPr spcFirstLastPara="1" wrap="square" lIns="91425" tIns="45700" rIns="91425" bIns="45700" anchor="t" anchorCtr="0">
            <a:normAutofit/>
          </a:bodyPr>
          <a:lstStyle>
            <a:lvl1pPr marR="0" lvl="0" algn="l" rtl="0">
              <a:spcBef>
                <a:spcPts val="640"/>
              </a:spcBef>
              <a:spcAft>
                <a:spcPts val="0"/>
              </a:spcAft>
              <a:buClr>
                <a:schemeClr val="dk1"/>
              </a:buClr>
              <a:buSzPts val="3200"/>
              <a:buFont typeface="Arial"/>
              <a:buNone/>
              <a:defRPr sz="3200" b="0" i="0" u="none" strike="noStrike" cap="none">
                <a:solidFill>
                  <a:schemeClr val="dk1"/>
                </a:solidFill>
                <a:latin typeface="Calibri"/>
                <a:ea typeface="Calibri"/>
                <a:cs typeface="Calibri"/>
                <a:sym typeface="Calibri"/>
              </a:defRPr>
            </a:lvl1pPr>
            <a:lvl2pPr marR="0" lvl="1" algn="l" rtl="0">
              <a:spcBef>
                <a:spcPts val="560"/>
              </a:spcBef>
              <a:spcAft>
                <a:spcPts val="0"/>
              </a:spcAft>
              <a:buClr>
                <a:schemeClr val="dk1"/>
              </a:buClr>
              <a:buSzPts val="2800"/>
              <a:buFont typeface="Arial"/>
              <a:buNone/>
              <a:defRPr sz="2800" b="0" i="0" u="none" strike="noStrike" cap="none">
                <a:solidFill>
                  <a:schemeClr val="dk1"/>
                </a:solidFill>
                <a:latin typeface="Calibri"/>
                <a:ea typeface="Calibri"/>
                <a:cs typeface="Calibri"/>
                <a:sym typeface="Calibri"/>
              </a:defRPr>
            </a:lvl2pPr>
            <a:lvl3pPr marR="0" lvl="2" algn="l" rtl="0">
              <a:spcBef>
                <a:spcPts val="480"/>
              </a:spcBef>
              <a:spcAft>
                <a:spcPts val="0"/>
              </a:spcAft>
              <a:buClr>
                <a:schemeClr val="dk1"/>
              </a:buClr>
              <a:buSzPts val="2400"/>
              <a:buFont typeface="Arial"/>
              <a:buNone/>
              <a:defRPr sz="2400" b="0" i="0" u="none" strike="noStrike" cap="none">
                <a:solidFill>
                  <a:schemeClr val="dk1"/>
                </a:solidFill>
                <a:latin typeface="Calibri"/>
                <a:ea typeface="Calibri"/>
                <a:cs typeface="Calibri"/>
                <a:sym typeface="Calibri"/>
              </a:defRPr>
            </a:lvl3pPr>
            <a:lvl4pPr marR="0" lvl="3"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4pPr>
            <a:lvl5pPr marR="0" lvl="4"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5pPr>
            <a:lvl6pPr marR="0" lvl="5"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6pPr>
            <a:lvl7pPr marR="0" lvl="6"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7pPr>
            <a:lvl8pPr marR="0" lvl="7"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8pPr>
            <a:lvl9pPr marR="0" lvl="8" algn="l" rtl="0">
              <a:spcBef>
                <a:spcPts val="400"/>
              </a:spcBef>
              <a:spcAft>
                <a:spcPts val="0"/>
              </a:spcAft>
              <a:buClr>
                <a:schemeClr val="dk1"/>
              </a:buClr>
              <a:buSzPts val="2000"/>
              <a:buFont typeface="Arial"/>
              <a:buNone/>
              <a:defRPr sz="2000" b="0" i="0" u="none" strike="noStrike" cap="none">
                <a:solidFill>
                  <a:schemeClr val="dk1"/>
                </a:solidFill>
                <a:latin typeface="Calibri"/>
                <a:ea typeface="Calibri"/>
                <a:cs typeface="Calibri"/>
                <a:sym typeface="Calibri"/>
              </a:defRPr>
            </a:lvl9pPr>
          </a:lstStyle>
          <a:p>
            <a:endParaRPr/>
          </a:p>
        </p:txBody>
      </p:sp>
      <p:sp>
        <p:nvSpPr>
          <p:cNvPr id="68" name="Google Shape;68;p61"/>
          <p:cNvSpPr txBox="1">
            <a:spLocks noGrp="1"/>
          </p:cNvSpPr>
          <p:nvPr>
            <p:ph type="body" idx="1"/>
          </p:nvPr>
        </p:nvSpPr>
        <p:spPr>
          <a:xfrm>
            <a:off x="1792288" y="5367338"/>
            <a:ext cx="5486400" cy="804862"/>
          </a:xfrm>
          <a:prstGeom prst="rect">
            <a:avLst/>
          </a:prstGeom>
          <a:noFill/>
          <a:ln>
            <a:noFill/>
          </a:ln>
        </p:spPr>
        <p:txBody>
          <a:bodyPr spcFirstLastPara="1" wrap="square" lIns="91425" tIns="45700" rIns="91425" bIns="45700" anchor="t" anchorCtr="0">
            <a:normAutofit/>
          </a:bodyPr>
          <a:lstStyle>
            <a:lvl1pPr marL="457200" lvl="0" indent="-228600" algn="l">
              <a:spcBef>
                <a:spcPts val="280"/>
              </a:spcBef>
              <a:spcAft>
                <a:spcPts val="0"/>
              </a:spcAft>
              <a:buClr>
                <a:schemeClr val="dk1"/>
              </a:buClr>
              <a:buSzPts val="1400"/>
              <a:buNone/>
              <a:defRPr sz="1400"/>
            </a:lvl1pPr>
            <a:lvl2pPr marL="914400" lvl="1" indent="-228600" algn="l">
              <a:spcBef>
                <a:spcPts val="240"/>
              </a:spcBef>
              <a:spcAft>
                <a:spcPts val="0"/>
              </a:spcAft>
              <a:buClr>
                <a:schemeClr val="dk1"/>
              </a:buClr>
              <a:buSzPts val="1200"/>
              <a:buNone/>
              <a:defRPr sz="1200"/>
            </a:lvl2pPr>
            <a:lvl3pPr marL="1371600" lvl="2" indent="-228600" algn="l">
              <a:spcBef>
                <a:spcPts val="200"/>
              </a:spcBef>
              <a:spcAft>
                <a:spcPts val="0"/>
              </a:spcAft>
              <a:buClr>
                <a:schemeClr val="dk1"/>
              </a:buClr>
              <a:buSzPts val="1000"/>
              <a:buNone/>
              <a:defRPr sz="1000"/>
            </a:lvl3pPr>
            <a:lvl4pPr marL="1828800" lvl="3" indent="-228600" algn="l">
              <a:spcBef>
                <a:spcPts val="180"/>
              </a:spcBef>
              <a:spcAft>
                <a:spcPts val="0"/>
              </a:spcAft>
              <a:buClr>
                <a:schemeClr val="dk1"/>
              </a:buClr>
              <a:buSzPts val="900"/>
              <a:buNone/>
              <a:defRPr sz="900"/>
            </a:lvl4pPr>
            <a:lvl5pPr marL="2286000" lvl="4" indent="-228600" algn="l">
              <a:spcBef>
                <a:spcPts val="180"/>
              </a:spcBef>
              <a:spcAft>
                <a:spcPts val="0"/>
              </a:spcAft>
              <a:buClr>
                <a:schemeClr val="dk1"/>
              </a:buClr>
              <a:buSzPts val="900"/>
              <a:buNone/>
              <a:defRPr sz="900"/>
            </a:lvl5pPr>
            <a:lvl6pPr marL="2743200" lvl="5" indent="-228600" algn="l">
              <a:spcBef>
                <a:spcPts val="180"/>
              </a:spcBef>
              <a:spcAft>
                <a:spcPts val="0"/>
              </a:spcAft>
              <a:buClr>
                <a:schemeClr val="dk1"/>
              </a:buClr>
              <a:buSzPts val="900"/>
              <a:buNone/>
              <a:defRPr sz="900"/>
            </a:lvl6pPr>
            <a:lvl7pPr marL="3200400" lvl="6" indent="-228600" algn="l">
              <a:spcBef>
                <a:spcPts val="180"/>
              </a:spcBef>
              <a:spcAft>
                <a:spcPts val="0"/>
              </a:spcAft>
              <a:buClr>
                <a:schemeClr val="dk1"/>
              </a:buClr>
              <a:buSzPts val="900"/>
              <a:buNone/>
              <a:defRPr sz="900"/>
            </a:lvl7pPr>
            <a:lvl8pPr marL="3657600" lvl="7" indent="-228600" algn="l">
              <a:spcBef>
                <a:spcPts val="180"/>
              </a:spcBef>
              <a:spcAft>
                <a:spcPts val="0"/>
              </a:spcAft>
              <a:buClr>
                <a:schemeClr val="dk1"/>
              </a:buClr>
              <a:buSzPts val="900"/>
              <a:buNone/>
              <a:defRPr sz="900"/>
            </a:lvl8pPr>
            <a:lvl9pPr marL="4114800" lvl="8" indent="-228600" algn="l">
              <a:spcBef>
                <a:spcPts val="180"/>
              </a:spcBef>
              <a:spcAft>
                <a:spcPts val="0"/>
              </a:spcAft>
              <a:buClr>
                <a:schemeClr val="dk1"/>
              </a:buClr>
              <a:buSzPts val="900"/>
              <a:buNone/>
              <a:defRPr sz="900"/>
            </a:lvl9pPr>
          </a:lstStyle>
          <a:p>
            <a:endParaRPr/>
          </a:p>
        </p:txBody>
      </p:sp>
      <p:sp>
        <p:nvSpPr>
          <p:cNvPr id="69" name="Google Shape;69;p61"/>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lvl="0" algn="l">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0" name="Google Shape;70;p61"/>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lvl="0" algn="ctr">
              <a:spcBef>
                <a:spcPts val="0"/>
              </a:spcBef>
              <a:spcAft>
                <a:spcPts val="0"/>
              </a:spcAft>
              <a:buSzPts val="1400"/>
              <a:buNone/>
              <a:defRPr/>
            </a:lvl1pPr>
            <a:lvl2pPr lvl="1" algn="l">
              <a:spcBef>
                <a:spcPts val="0"/>
              </a:spcBef>
              <a:spcAft>
                <a:spcPts val="0"/>
              </a:spcAft>
              <a:buSzPts val="1400"/>
              <a:buNone/>
              <a:defRPr/>
            </a:lvl2pPr>
            <a:lvl3pPr lvl="2" algn="l">
              <a:spcBef>
                <a:spcPts val="0"/>
              </a:spcBef>
              <a:spcAft>
                <a:spcPts val="0"/>
              </a:spcAft>
              <a:buSzPts val="1400"/>
              <a:buNone/>
              <a:defRPr/>
            </a:lvl3pPr>
            <a:lvl4pPr lvl="3" algn="l">
              <a:spcBef>
                <a:spcPts val="0"/>
              </a:spcBef>
              <a:spcAft>
                <a:spcPts val="0"/>
              </a:spcAft>
              <a:buSzPts val="1400"/>
              <a:buNone/>
              <a:defRPr/>
            </a:lvl4pPr>
            <a:lvl5pPr lvl="4" algn="l">
              <a:spcBef>
                <a:spcPts val="0"/>
              </a:spcBef>
              <a:spcAft>
                <a:spcPts val="0"/>
              </a:spcAft>
              <a:buSzPts val="1400"/>
              <a:buNone/>
              <a:defRPr/>
            </a:lvl5pPr>
            <a:lvl6pPr lvl="5" algn="l">
              <a:spcBef>
                <a:spcPts val="0"/>
              </a:spcBef>
              <a:spcAft>
                <a:spcPts val="0"/>
              </a:spcAft>
              <a:buSzPts val="1400"/>
              <a:buNone/>
              <a:defRPr/>
            </a:lvl6pPr>
            <a:lvl7pPr lvl="6" algn="l">
              <a:spcBef>
                <a:spcPts val="0"/>
              </a:spcBef>
              <a:spcAft>
                <a:spcPts val="0"/>
              </a:spcAft>
              <a:buSzPts val="1400"/>
              <a:buNone/>
              <a:defRPr/>
            </a:lvl7pPr>
            <a:lvl8pPr lvl="7" algn="l">
              <a:spcBef>
                <a:spcPts val="0"/>
              </a:spcBef>
              <a:spcAft>
                <a:spcPts val="0"/>
              </a:spcAft>
              <a:buSzPts val="1400"/>
              <a:buNone/>
              <a:defRPr/>
            </a:lvl8pPr>
            <a:lvl9pPr lvl="8" algn="l">
              <a:spcBef>
                <a:spcPts val="0"/>
              </a:spcBef>
              <a:spcAft>
                <a:spcPts val="0"/>
              </a:spcAft>
              <a:buSzPts val="1400"/>
              <a:buNone/>
              <a:defRPr/>
            </a:lvl9pPr>
          </a:lstStyle>
          <a:p>
            <a:endParaRPr/>
          </a:p>
        </p:txBody>
      </p:sp>
      <p:sp>
        <p:nvSpPr>
          <p:cNvPr id="71" name="Google Shape;71;p61"/>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lvl="0" indent="0" algn="r">
              <a:spcBef>
                <a:spcPts val="0"/>
              </a:spcBef>
              <a:buNone/>
              <a:defRPr/>
            </a:lvl1pPr>
            <a:lvl2pPr marL="0" lvl="1" indent="0" algn="r">
              <a:spcBef>
                <a:spcPts val="0"/>
              </a:spcBef>
              <a:buNone/>
              <a:defRPr/>
            </a:lvl2pPr>
            <a:lvl3pPr marL="0" lvl="2" indent="0" algn="r">
              <a:spcBef>
                <a:spcPts val="0"/>
              </a:spcBef>
              <a:buNone/>
              <a:defRPr/>
            </a:lvl3pPr>
            <a:lvl4pPr marL="0" lvl="3" indent="0" algn="r">
              <a:spcBef>
                <a:spcPts val="0"/>
              </a:spcBef>
              <a:buNone/>
              <a:defRPr/>
            </a:lvl4pPr>
            <a:lvl5pPr marL="0" lvl="4" indent="0" algn="r">
              <a:spcBef>
                <a:spcPts val="0"/>
              </a:spcBef>
              <a:buNone/>
              <a:defRPr/>
            </a:lvl5pPr>
            <a:lvl6pPr marL="0" lvl="5" indent="0" algn="r">
              <a:spcBef>
                <a:spcPts val="0"/>
              </a:spcBef>
              <a:buNone/>
              <a:defRPr/>
            </a:lvl6pPr>
            <a:lvl7pPr marL="0" lvl="6" indent="0" algn="r">
              <a:spcBef>
                <a:spcPts val="0"/>
              </a:spcBef>
              <a:buNone/>
              <a:defRPr/>
            </a:lvl7pPr>
            <a:lvl8pPr marL="0" lvl="7" indent="0" algn="r">
              <a:spcBef>
                <a:spcPts val="0"/>
              </a:spcBef>
              <a:buNone/>
              <a:defRPr/>
            </a:lvl8pPr>
            <a:lvl9pPr marL="0" lvl="8" indent="0" algn="r">
              <a:spcBef>
                <a:spcPts val="0"/>
              </a:spcBef>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9"/>
        <p:cNvGrpSpPr/>
        <p:nvPr/>
      </p:nvGrpSpPr>
      <p:grpSpPr>
        <a:xfrm>
          <a:off x="0" y="0"/>
          <a:ext cx="0" cy="0"/>
          <a:chOff x="0" y="0"/>
          <a:chExt cx="0" cy="0"/>
        </a:xfrm>
      </p:grpSpPr>
      <p:sp>
        <p:nvSpPr>
          <p:cNvPr id="10" name="Google Shape;10;p52"/>
          <p:cNvSpPr txBox="1">
            <a:spLocks noGrp="1"/>
          </p:cNvSpPr>
          <p:nvPr>
            <p:ph type="title"/>
          </p:nvPr>
        </p:nvSpPr>
        <p:spPr>
          <a:xfrm>
            <a:off x="457200" y="274638"/>
            <a:ext cx="8229600" cy="1143000"/>
          </a:xfrm>
          <a:prstGeom prst="rect">
            <a:avLst/>
          </a:prstGeom>
          <a:noFill/>
          <a:ln>
            <a:noFill/>
          </a:ln>
        </p:spPr>
        <p:txBody>
          <a:bodyPr spcFirstLastPara="1" wrap="square" lIns="91425" tIns="45700" rIns="91425" bIns="45700" anchor="ctr" anchorCtr="0">
            <a:normAutofit/>
          </a:bodyPr>
          <a:lstStyle>
            <a:lvl1pPr marR="0" lvl="0" algn="ctr" rtl="0">
              <a:spcBef>
                <a:spcPts val="0"/>
              </a:spcBef>
              <a:spcAft>
                <a:spcPts val="0"/>
              </a:spcAft>
              <a:buClr>
                <a:schemeClr val="dk1"/>
              </a:buClr>
              <a:buSzPts val="4400"/>
              <a:buFont typeface="Calibri"/>
              <a:buNone/>
              <a:defRPr sz="4400" b="0" i="0" u="none" strike="noStrike" cap="none">
                <a:solidFill>
                  <a:schemeClr val="dk1"/>
                </a:solidFill>
                <a:latin typeface="Calibri"/>
                <a:ea typeface="Calibri"/>
                <a:cs typeface="Calibri"/>
                <a:sym typeface="Calibri"/>
              </a:defRPr>
            </a:lvl1pPr>
            <a:lvl2pPr lvl="1">
              <a:spcBef>
                <a:spcPts val="0"/>
              </a:spcBef>
              <a:spcAft>
                <a:spcPts val="0"/>
              </a:spcAft>
              <a:buSzPts val="1400"/>
              <a:buNone/>
              <a:defRPr sz="1800"/>
            </a:lvl2pPr>
            <a:lvl3pPr lvl="2">
              <a:spcBef>
                <a:spcPts val="0"/>
              </a:spcBef>
              <a:spcAft>
                <a:spcPts val="0"/>
              </a:spcAft>
              <a:buSzPts val="1400"/>
              <a:buNone/>
              <a:defRPr sz="1800"/>
            </a:lvl3pPr>
            <a:lvl4pPr lvl="3">
              <a:spcBef>
                <a:spcPts val="0"/>
              </a:spcBef>
              <a:spcAft>
                <a:spcPts val="0"/>
              </a:spcAft>
              <a:buSzPts val="1400"/>
              <a:buNone/>
              <a:defRPr sz="1800"/>
            </a:lvl4pPr>
            <a:lvl5pPr lvl="4">
              <a:spcBef>
                <a:spcPts val="0"/>
              </a:spcBef>
              <a:spcAft>
                <a:spcPts val="0"/>
              </a:spcAft>
              <a:buSzPts val="1400"/>
              <a:buNone/>
              <a:defRPr sz="1800"/>
            </a:lvl5pPr>
            <a:lvl6pPr lvl="5">
              <a:spcBef>
                <a:spcPts val="0"/>
              </a:spcBef>
              <a:spcAft>
                <a:spcPts val="0"/>
              </a:spcAft>
              <a:buSzPts val="1400"/>
              <a:buNone/>
              <a:defRPr sz="1800"/>
            </a:lvl6pPr>
            <a:lvl7pPr lvl="6">
              <a:spcBef>
                <a:spcPts val="0"/>
              </a:spcBef>
              <a:spcAft>
                <a:spcPts val="0"/>
              </a:spcAft>
              <a:buSzPts val="1400"/>
              <a:buNone/>
              <a:defRPr sz="1800"/>
            </a:lvl7pPr>
            <a:lvl8pPr lvl="7">
              <a:spcBef>
                <a:spcPts val="0"/>
              </a:spcBef>
              <a:spcAft>
                <a:spcPts val="0"/>
              </a:spcAft>
              <a:buSzPts val="1400"/>
              <a:buNone/>
              <a:defRPr sz="1800"/>
            </a:lvl8pPr>
            <a:lvl9pPr lvl="8">
              <a:spcBef>
                <a:spcPts val="0"/>
              </a:spcBef>
              <a:spcAft>
                <a:spcPts val="0"/>
              </a:spcAft>
              <a:buSzPts val="1400"/>
              <a:buNone/>
              <a:defRPr sz="1800"/>
            </a:lvl9pPr>
          </a:lstStyle>
          <a:p>
            <a:endParaRPr/>
          </a:p>
        </p:txBody>
      </p:sp>
      <p:sp>
        <p:nvSpPr>
          <p:cNvPr id="11" name="Google Shape;11;p52"/>
          <p:cNvSpPr txBox="1">
            <a:spLocks noGrp="1"/>
          </p:cNvSpPr>
          <p:nvPr>
            <p:ph type="body" idx="1"/>
          </p:nvPr>
        </p:nvSpPr>
        <p:spPr>
          <a:xfrm>
            <a:off x="457200" y="1600200"/>
            <a:ext cx="8229600" cy="4525963"/>
          </a:xfrm>
          <a:prstGeom prst="rect">
            <a:avLst/>
          </a:prstGeom>
          <a:noFill/>
          <a:ln>
            <a:noFill/>
          </a:ln>
        </p:spPr>
        <p:txBody>
          <a:bodyPr spcFirstLastPara="1" wrap="square" lIns="91425" tIns="45700" rIns="91425" bIns="45700" anchor="t" anchorCtr="0">
            <a:normAutofit/>
          </a:bodyPr>
          <a:lstStyle>
            <a:lvl1pPr marL="457200" marR="0" lvl="0" indent="-431800" algn="l" rtl="0">
              <a:spcBef>
                <a:spcPts val="640"/>
              </a:spcBef>
              <a:spcAft>
                <a:spcPts val="0"/>
              </a:spcAft>
              <a:buClr>
                <a:schemeClr val="dk1"/>
              </a:buClr>
              <a:buSzPts val="3200"/>
              <a:buFont typeface="Arial"/>
              <a:buChar char="•"/>
              <a:defRPr sz="3200" b="0" i="0" u="none" strike="noStrike" cap="none">
                <a:solidFill>
                  <a:schemeClr val="dk1"/>
                </a:solidFill>
                <a:latin typeface="Calibri"/>
                <a:ea typeface="Calibri"/>
                <a:cs typeface="Calibri"/>
                <a:sym typeface="Calibri"/>
              </a:defRPr>
            </a:lvl1pPr>
            <a:lvl2pPr marL="914400" marR="0" lvl="1" indent="-406400" algn="l" rtl="0">
              <a:spcBef>
                <a:spcPts val="560"/>
              </a:spcBef>
              <a:spcAft>
                <a:spcPts val="0"/>
              </a:spcAft>
              <a:buClr>
                <a:schemeClr val="dk1"/>
              </a:buClr>
              <a:buSzPts val="2800"/>
              <a:buFont typeface="Arial"/>
              <a:buChar char="–"/>
              <a:defRPr sz="2800" b="0" i="0" u="none" strike="noStrike" cap="none">
                <a:solidFill>
                  <a:schemeClr val="dk1"/>
                </a:solidFill>
                <a:latin typeface="Calibri"/>
                <a:ea typeface="Calibri"/>
                <a:cs typeface="Calibri"/>
                <a:sym typeface="Calibri"/>
              </a:defRPr>
            </a:lvl2pPr>
            <a:lvl3pPr marL="1371600" marR="0" lvl="2" indent="-381000" algn="l" rtl="0">
              <a:spcBef>
                <a:spcPts val="480"/>
              </a:spcBef>
              <a:spcAft>
                <a:spcPts val="0"/>
              </a:spcAft>
              <a:buClr>
                <a:schemeClr val="dk1"/>
              </a:buClr>
              <a:buSzPts val="2400"/>
              <a:buFont typeface="Arial"/>
              <a:buChar char="•"/>
              <a:defRPr sz="2400" b="0" i="0" u="none" strike="noStrike" cap="none">
                <a:solidFill>
                  <a:schemeClr val="dk1"/>
                </a:solidFill>
                <a:latin typeface="Calibri"/>
                <a:ea typeface="Calibri"/>
                <a:cs typeface="Calibri"/>
                <a:sym typeface="Calibri"/>
              </a:defRPr>
            </a:lvl3pPr>
            <a:lvl4pPr marL="1828800" marR="0" lvl="3"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4pPr>
            <a:lvl5pPr marL="2286000" marR="0" lvl="4"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5pPr>
            <a:lvl6pPr marL="2743200" marR="0" lvl="5"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6pPr>
            <a:lvl7pPr marL="3200400" marR="0" lvl="6"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7pPr>
            <a:lvl8pPr marL="3657600" marR="0" lvl="7"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8pPr>
            <a:lvl9pPr marL="4114800" marR="0" lvl="8" indent="-355600" algn="l" rtl="0">
              <a:spcBef>
                <a:spcPts val="400"/>
              </a:spcBef>
              <a:spcAft>
                <a:spcPts val="0"/>
              </a:spcAft>
              <a:buClr>
                <a:schemeClr val="dk1"/>
              </a:buClr>
              <a:buSzPts val="2000"/>
              <a:buFont typeface="Arial"/>
              <a:buChar char="•"/>
              <a:defRPr sz="2000" b="0" i="0" u="none" strike="noStrike" cap="none">
                <a:solidFill>
                  <a:schemeClr val="dk1"/>
                </a:solidFill>
                <a:latin typeface="Calibri"/>
                <a:ea typeface="Calibri"/>
                <a:cs typeface="Calibri"/>
                <a:sym typeface="Calibri"/>
              </a:defRPr>
            </a:lvl9pPr>
          </a:lstStyle>
          <a:p>
            <a:endParaRPr/>
          </a:p>
        </p:txBody>
      </p:sp>
      <p:sp>
        <p:nvSpPr>
          <p:cNvPr id="12" name="Google Shape;12;p52"/>
          <p:cNvSpPr txBox="1">
            <a:spLocks noGrp="1"/>
          </p:cNvSpPr>
          <p:nvPr>
            <p:ph type="dt" idx="10"/>
          </p:nvPr>
        </p:nvSpPr>
        <p:spPr>
          <a:xfrm>
            <a:off x="457200" y="6356350"/>
            <a:ext cx="2133600" cy="365125"/>
          </a:xfrm>
          <a:prstGeom prst="rect">
            <a:avLst/>
          </a:prstGeom>
          <a:noFill/>
          <a:ln>
            <a:noFill/>
          </a:ln>
        </p:spPr>
        <p:txBody>
          <a:bodyPr spcFirstLastPara="1" wrap="square" lIns="91425" tIns="45700" rIns="91425" bIns="45700" anchor="ctr" anchorCtr="0">
            <a:noAutofit/>
          </a:bodyPr>
          <a:lstStyle>
            <a:lvl1pPr marR="0" lvl="0" algn="l"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3" name="Google Shape;13;p52"/>
          <p:cNvSpPr txBox="1">
            <a:spLocks noGrp="1"/>
          </p:cNvSpPr>
          <p:nvPr>
            <p:ph type="ftr" idx="11"/>
          </p:nvPr>
        </p:nvSpPr>
        <p:spPr>
          <a:xfrm>
            <a:off x="3124200" y="6356350"/>
            <a:ext cx="2895600" cy="365125"/>
          </a:xfrm>
          <a:prstGeom prst="rect">
            <a:avLst/>
          </a:prstGeom>
          <a:noFill/>
          <a:ln>
            <a:noFill/>
          </a:ln>
        </p:spPr>
        <p:txBody>
          <a:bodyPr spcFirstLastPara="1" wrap="square" lIns="91425" tIns="45700" rIns="91425" bIns="45700" anchor="ctr" anchorCtr="0">
            <a:noAutofit/>
          </a:bodyPr>
          <a:lstStyle>
            <a:lvl1pPr marR="0" lvl="0" algn="ctr" rtl="0">
              <a:spcBef>
                <a:spcPts val="0"/>
              </a:spcBef>
              <a:spcAft>
                <a:spcPts val="0"/>
              </a:spcAft>
              <a:buSzPts val="1400"/>
              <a:buNone/>
              <a:defRPr sz="1200" b="0" i="0" u="none" strike="noStrike" cap="none">
                <a:solidFill>
                  <a:srgbClr val="888888"/>
                </a:solidFill>
                <a:latin typeface="Calibri"/>
                <a:ea typeface="Calibri"/>
                <a:cs typeface="Calibri"/>
                <a:sym typeface="Calibri"/>
              </a:defRPr>
            </a:lvl1pPr>
            <a:lvl2pPr marR="0" lvl="1"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2pPr>
            <a:lvl3pPr marR="0" lvl="2"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3pPr>
            <a:lvl4pPr marR="0" lvl="3"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4pPr>
            <a:lvl5pPr marR="0" lvl="4"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5pPr>
            <a:lvl6pPr marR="0" lvl="5"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6pPr>
            <a:lvl7pPr marR="0" lvl="6"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7pPr>
            <a:lvl8pPr marR="0" lvl="7"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8pPr>
            <a:lvl9pPr marR="0" lvl="8" algn="l" rtl="0">
              <a:spcBef>
                <a:spcPts val="0"/>
              </a:spcBef>
              <a:spcAft>
                <a:spcPts val="0"/>
              </a:spcAft>
              <a:buSzPts val="1400"/>
              <a:buNone/>
              <a:defRPr sz="1800" b="0" i="0" u="none" strike="noStrike" cap="none">
                <a:solidFill>
                  <a:schemeClr val="dk1"/>
                </a:solidFill>
                <a:latin typeface="Calibri"/>
                <a:ea typeface="Calibri"/>
                <a:cs typeface="Calibri"/>
                <a:sym typeface="Calibri"/>
              </a:defRPr>
            </a:lvl9pPr>
          </a:lstStyle>
          <a:p>
            <a:endParaRPr/>
          </a:p>
        </p:txBody>
      </p:sp>
      <p:sp>
        <p:nvSpPr>
          <p:cNvPr id="14" name="Google Shape;14;p52"/>
          <p:cNvSpPr txBox="1">
            <a:spLocks noGrp="1"/>
          </p:cNvSpPr>
          <p:nvPr>
            <p:ph type="sldNum" idx="12"/>
          </p:nvPr>
        </p:nvSpPr>
        <p:spPr>
          <a:xfrm>
            <a:off x="6553200" y="6356350"/>
            <a:ext cx="2133600" cy="365125"/>
          </a:xfrm>
          <a:prstGeom prst="rect">
            <a:avLst/>
          </a:prstGeom>
          <a:noFill/>
          <a:ln>
            <a:noFill/>
          </a:ln>
        </p:spPr>
        <p:txBody>
          <a:bodyPr spcFirstLastPara="1" wrap="square" lIns="91425" tIns="45700" rIns="91425" bIns="45700" anchor="ctr" anchorCtr="0">
            <a:noAutofit/>
          </a:bodyPr>
          <a:lstStyle>
            <a:lvl1pPr marL="0" marR="0" lvl="0" indent="0" algn="r" rtl="0">
              <a:spcBef>
                <a:spcPts val="0"/>
              </a:spcBef>
              <a:buNone/>
              <a:defRPr sz="1200" b="0" i="0" u="none" strike="noStrike" cap="none">
                <a:solidFill>
                  <a:srgbClr val="888888"/>
                </a:solidFill>
                <a:latin typeface="Calibri"/>
                <a:ea typeface="Calibri"/>
                <a:cs typeface="Calibri"/>
                <a:sym typeface="Calibri"/>
              </a:defRPr>
            </a:lvl1pPr>
            <a:lvl2pPr marL="0" marR="0" lvl="1" indent="0" algn="r" rtl="0">
              <a:spcBef>
                <a:spcPts val="0"/>
              </a:spcBef>
              <a:buNone/>
              <a:defRPr sz="1200" b="0" i="0" u="none" strike="noStrike" cap="none">
                <a:solidFill>
                  <a:srgbClr val="888888"/>
                </a:solidFill>
                <a:latin typeface="Calibri"/>
                <a:ea typeface="Calibri"/>
                <a:cs typeface="Calibri"/>
                <a:sym typeface="Calibri"/>
              </a:defRPr>
            </a:lvl2pPr>
            <a:lvl3pPr marL="0" marR="0" lvl="2" indent="0" algn="r" rtl="0">
              <a:spcBef>
                <a:spcPts val="0"/>
              </a:spcBef>
              <a:buNone/>
              <a:defRPr sz="1200" b="0" i="0" u="none" strike="noStrike" cap="none">
                <a:solidFill>
                  <a:srgbClr val="888888"/>
                </a:solidFill>
                <a:latin typeface="Calibri"/>
                <a:ea typeface="Calibri"/>
                <a:cs typeface="Calibri"/>
                <a:sym typeface="Calibri"/>
              </a:defRPr>
            </a:lvl3pPr>
            <a:lvl4pPr marL="0" marR="0" lvl="3" indent="0" algn="r" rtl="0">
              <a:spcBef>
                <a:spcPts val="0"/>
              </a:spcBef>
              <a:buNone/>
              <a:defRPr sz="1200" b="0" i="0" u="none" strike="noStrike" cap="none">
                <a:solidFill>
                  <a:srgbClr val="888888"/>
                </a:solidFill>
                <a:latin typeface="Calibri"/>
                <a:ea typeface="Calibri"/>
                <a:cs typeface="Calibri"/>
                <a:sym typeface="Calibri"/>
              </a:defRPr>
            </a:lvl4pPr>
            <a:lvl5pPr marL="0" marR="0" lvl="4" indent="0" algn="r" rtl="0">
              <a:spcBef>
                <a:spcPts val="0"/>
              </a:spcBef>
              <a:buNone/>
              <a:defRPr sz="1200" b="0" i="0" u="none" strike="noStrike" cap="none">
                <a:solidFill>
                  <a:srgbClr val="888888"/>
                </a:solidFill>
                <a:latin typeface="Calibri"/>
                <a:ea typeface="Calibri"/>
                <a:cs typeface="Calibri"/>
                <a:sym typeface="Calibri"/>
              </a:defRPr>
            </a:lvl5pPr>
            <a:lvl6pPr marL="0" marR="0" lvl="5" indent="0" algn="r" rtl="0">
              <a:spcBef>
                <a:spcPts val="0"/>
              </a:spcBef>
              <a:buNone/>
              <a:defRPr sz="1200" b="0" i="0" u="none" strike="noStrike" cap="none">
                <a:solidFill>
                  <a:srgbClr val="888888"/>
                </a:solidFill>
                <a:latin typeface="Calibri"/>
                <a:ea typeface="Calibri"/>
                <a:cs typeface="Calibri"/>
                <a:sym typeface="Calibri"/>
              </a:defRPr>
            </a:lvl6pPr>
            <a:lvl7pPr marL="0" marR="0" lvl="6" indent="0" algn="r" rtl="0">
              <a:spcBef>
                <a:spcPts val="0"/>
              </a:spcBef>
              <a:buNone/>
              <a:defRPr sz="1200" b="0" i="0" u="none" strike="noStrike" cap="none">
                <a:solidFill>
                  <a:srgbClr val="888888"/>
                </a:solidFill>
                <a:latin typeface="Calibri"/>
                <a:ea typeface="Calibri"/>
                <a:cs typeface="Calibri"/>
                <a:sym typeface="Calibri"/>
              </a:defRPr>
            </a:lvl7pPr>
            <a:lvl8pPr marL="0" marR="0" lvl="7" indent="0" algn="r" rtl="0">
              <a:spcBef>
                <a:spcPts val="0"/>
              </a:spcBef>
              <a:buNone/>
              <a:defRPr sz="1200" b="0" i="0" u="none" strike="noStrike" cap="none">
                <a:solidFill>
                  <a:srgbClr val="888888"/>
                </a:solidFill>
                <a:latin typeface="Calibri"/>
                <a:ea typeface="Calibri"/>
                <a:cs typeface="Calibri"/>
                <a:sym typeface="Calibri"/>
              </a:defRPr>
            </a:lvl8pPr>
            <a:lvl9pPr marL="0" marR="0" lvl="8" indent="0" algn="r" rtl="0">
              <a:spcBef>
                <a:spcPts val="0"/>
              </a:spcBef>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6.png"/><Relationship Id="rId3" Type="http://schemas.openxmlformats.org/officeDocument/2006/relationships/image" Target="../media/image1.png"/><Relationship Id="rId7" Type="http://schemas.openxmlformats.org/officeDocument/2006/relationships/image" Target="../media/image5.png"/><Relationship Id="rId12" Type="http://schemas.openxmlformats.org/officeDocument/2006/relationships/image" Target="../media/image10.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4.png"/><Relationship Id="rId11" Type="http://schemas.openxmlformats.org/officeDocument/2006/relationships/image" Target="../media/image9.png"/><Relationship Id="rId5" Type="http://schemas.openxmlformats.org/officeDocument/2006/relationships/image" Target="../media/image3.png"/><Relationship Id="rId10" Type="http://schemas.openxmlformats.org/officeDocument/2006/relationships/image" Target="../media/image8.png"/><Relationship Id="rId4" Type="http://schemas.openxmlformats.org/officeDocument/2006/relationships/image" Target="../media/image2.png"/><Relationship Id="rId9" Type="http://schemas.openxmlformats.org/officeDocument/2006/relationships/image" Target="../media/image7.png"/></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9.png"/></Relationships>
</file>

<file path=ppt/slides/_rels/slide1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1.xml"/><Relationship Id="rId1" Type="http://schemas.openxmlformats.org/officeDocument/2006/relationships/slideLayout" Target="../slideLayouts/slideLayout1.xml"/><Relationship Id="rId5" Type="http://schemas.openxmlformats.org/officeDocument/2006/relationships/image" Target="../media/image11.jpg"/><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3.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2.xml"/><Relationship Id="rId4" Type="http://schemas.openxmlformats.org/officeDocument/2006/relationships/image" Target="../media/image17.png"/></Relationships>
</file>

<file path=ppt/slides/_rels/slide1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5.xml"/><Relationship Id="rId1" Type="http://schemas.openxmlformats.org/officeDocument/2006/relationships/slideLayout" Target="../slideLayouts/slideLayout3.xml"/><Relationship Id="rId4" Type="http://schemas.openxmlformats.org/officeDocument/2006/relationships/image" Target="../media/image17.png"/></Relationships>
</file>

<file path=ppt/slides/_rels/slide1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1.jpg"/></Relationships>
</file>

<file path=ppt/slides/_rels/slide1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9.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2.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0.xml"/><Relationship Id="rId1" Type="http://schemas.openxmlformats.org/officeDocument/2006/relationships/slideLayout" Target="../slideLayouts/slideLayout1.xml"/><Relationship Id="rId4" Type="http://schemas.openxmlformats.org/officeDocument/2006/relationships/image" Target="../media/image21.gif"/></Relationships>
</file>

<file path=ppt/slides/_rels/slide21.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1.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2.xml"/><Relationship Id="rId1" Type="http://schemas.openxmlformats.org/officeDocument/2006/relationships/slideLayout" Target="../slideLayouts/slideLayout1.xml"/><Relationship Id="rId4" Type="http://schemas.openxmlformats.org/officeDocument/2006/relationships/image" Target="../media/image22.png"/></Relationships>
</file>

<file path=ppt/slides/_rels/slide23.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3.xml"/><Relationship Id="rId1" Type="http://schemas.openxmlformats.org/officeDocument/2006/relationships/slideLayout" Target="../slideLayouts/slideLayout1.xml"/><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4.xml"/><Relationship Id="rId1" Type="http://schemas.openxmlformats.org/officeDocument/2006/relationships/slideLayout" Target="../slideLayouts/slideLayout1.xml"/><Relationship Id="rId4" Type="http://schemas.openxmlformats.org/officeDocument/2006/relationships/image" Target="../media/image24.png"/></Relationships>
</file>

<file path=ppt/slides/_rels/slide2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6.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27.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image" Target="../media/image7.png"/></Relationships>
</file>

<file path=ppt/slides/_rels/slide28.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8.xml"/><Relationship Id="rId1" Type="http://schemas.openxmlformats.org/officeDocument/2006/relationships/slideLayout" Target="../slideLayouts/slideLayout2.xml"/><Relationship Id="rId5" Type="http://schemas.openxmlformats.org/officeDocument/2006/relationships/image" Target="../media/image25.jpg"/><Relationship Id="rId4" Type="http://schemas.openxmlformats.org/officeDocument/2006/relationships/image" Target="../media/image7.png"/></Relationships>
</file>

<file path=ppt/slides/_rels/slide29.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29.xml"/><Relationship Id="rId1" Type="http://schemas.openxmlformats.org/officeDocument/2006/relationships/slideLayout" Target="../slideLayouts/slideLayout2.xml"/><Relationship Id="rId5" Type="http://schemas.openxmlformats.org/officeDocument/2006/relationships/image" Target="../media/image26.jpg"/><Relationship Id="rId4" Type="http://schemas.openxmlformats.org/officeDocument/2006/relationships/image" Target="../media/image7.png"/></Relationships>
</file>

<file path=ppt/slides/_rels/slide3.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3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1.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2.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32.xml"/><Relationship Id="rId1" Type="http://schemas.openxmlformats.org/officeDocument/2006/relationships/slideLayout" Target="../slideLayouts/slideLayout2.xml"/><Relationship Id="rId4" Type="http://schemas.openxmlformats.org/officeDocument/2006/relationships/image" Target="../media/image29.jpg"/></Relationships>
</file>

<file path=ppt/slides/_rels/slide33.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33.xml"/><Relationship Id="rId1" Type="http://schemas.openxmlformats.org/officeDocument/2006/relationships/slideLayout" Target="../slideLayouts/slideLayout2.xml"/><Relationship Id="rId4" Type="http://schemas.openxmlformats.org/officeDocument/2006/relationships/image" Target="../media/image28.png"/></Relationships>
</file>

<file path=ppt/slides/_rels/slide34.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36.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6.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3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6.png"/></Relationships>
</file>

<file path=ppt/slides/_rels/slide3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8.xml"/><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3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20.png"/></Relationships>
</file>

<file path=ppt/slides/_rels/slide4.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0.xml"/><Relationship Id="rId1" Type="http://schemas.openxmlformats.org/officeDocument/2006/relationships/slideLayout" Target="../slideLayouts/slideLayout2.xml"/><Relationship Id="rId4" Type="http://schemas.openxmlformats.org/officeDocument/2006/relationships/image" Target="../media/image23.png"/></Relationships>
</file>

<file path=ppt/slides/_rels/slide4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1.xml"/><Relationship Id="rId1" Type="http://schemas.openxmlformats.org/officeDocument/2006/relationships/slideLayout" Target="../slideLayouts/slideLayout3.xml"/></Relationships>
</file>

<file path=ppt/slides/_rels/slide4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42.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43.xml.rels><?xml version="1.0" encoding="UTF-8" standalone="yes"?>
<Relationships xmlns="http://schemas.openxmlformats.org/package/2006/relationships"><Relationship Id="rId2" Type="http://schemas.openxmlformats.org/officeDocument/2006/relationships/notesSlide" Target="../notesSlides/notesSlide43.xml"/><Relationship Id="rId1" Type="http://schemas.openxmlformats.org/officeDocument/2006/relationships/slideLayout" Target="../slideLayouts/slideLayout3.xml"/></Relationships>
</file>

<file path=ppt/slides/_rels/slide44.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44.xml"/><Relationship Id="rId1" Type="http://schemas.openxmlformats.org/officeDocument/2006/relationships/slideLayout" Target="../slideLayouts/slideLayout3.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32.png"/></Relationships>
</file>

<file path=ppt/slides/_rels/slide45.xml.rels><?xml version="1.0" encoding="UTF-8" standalone="yes"?>
<Relationships xmlns="http://schemas.openxmlformats.org/package/2006/relationships"><Relationship Id="rId3" Type="http://schemas.openxmlformats.org/officeDocument/2006/relationships/image" Target="../media/image31.png"/><Relationship Id="rId7" Type="http://schemas.openxmlformats.org/officeDocument/2006/relationships/image" Target="../media/image35.png"/><Relationship Id="rId2" Type="http://schemas.openxmlformats.org/officeDocument/2006/relationships/notesSlide" Target="../notesSlides/notesSlide45.xml"/><Relationship Id="rId1" Type="http://schemas.openxmlformats.org/officeDocument/2006/relationships/slideLayout" Target="../slideLayouts/slideLayout3.xml"/><Relationship Id="rId6" Type="http://schemas.openxmlformats.org/officeDocument/2006/relationships/image" Target="../media/image34.jpg"/><Relationship Id="rId5" Type="http://schemas.openxmlformats.org/officeDocument/2006/relationships/image" Target="../media/image33.png"/><Relationship Id="rId4" Type="http://schemas.openxmlformats.org/officeDocument/2006/relationships/image" Target="../media/image32.png"/></Relationships>
</file>

<file path=ppt/slides/_rels/slide46.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6.xml"/><Relationship Id="rId1" Type="http://schemas.openxmlformats.org/officeDocument/2006/relationships/slideLayout" Target="../slideLayouts/slideLayout3.xml"/></Relationships>
</file>

<file path=ppt/slides/_rels/slide4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7.xml"/><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48.xml"/><Relationship Id="rId1" Type="http://schemas.openxmlformats.org/officeDocument/2006/relationships/slideLayout" Target="../slideLayouts/slideLayout3.xml"/></Relationships>
</file>

<file path=ppt/slides/_rels/slide49.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49.xml"/><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50.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0.xml"/><Relationship Id="rId1" Type="http://schemas.openxmlformats.org/officeDocument/2006/relationships/slideLayout" Target="../slideLayouts/slideLayout3.xml"/></Relationships>
</file>

<file path=ppt/slides/_rels/slide51.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1.xml"/><Relationship Id="rId1" Type="http://schemas.openxmlformats.org/officeDocument/2006/relationships/slideLayout" Target="../slideLayouts/slideLayout3.xml"/></Relationships>
</file>

<file path=ppt/slides/_rels/slide52.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2.xml"/><Relationship Id="rId1" Type="http://schemas.openxmlformats.org/officeDocument/2006/relationships/slideLayout" Target="../slideLayouts/slideLayout3.xml"/></Relationships>
</file>

<file path=ppt/slides/_rels/slide53.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3.xml"/><Relationship Id="rId1" Type="http://schemas.openxmlformats.org/officeDocument/2006/relationships/slideLayout" Target="../slideLayouts/slideLayout3.xml"/></Relationships>
</file>

<file path=ppt/slides/_rels/slide54.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54.xml"/><Relationship Id="rId1" Type="http://schemas.openxmlformats.org/officeDocument/2006/relationships/slideLayout" Target="../slideLayouts/slideLayout3.xml"/></Relationships>
</file>

<file path=ppt/slides/_rels/slide55.xml.rels><?xml version="1.0" encoding="UTF-8" standalone="yes"?>
<Relationships xmlns="http://schemas.openxmlformats.org/package/2006/relationships"><Relationship Id="rId3" Type="http://schemas.openxmlformats.org/officeDocument/2006/relationships/image" Target="../media/image33.png"/><Relationship Id="rId2" Type="http://schemas.openxmlformats.org/officeDocument/2006/relationships/notesSlide" Target="../notesSlides/notesSlide55.xml"/><Relationship Id="rId1" Type="http://schemas.openxmlformats.org/officeDocument/2006/relationships/slideLayout" Target="../slideLayouts/slideLayout3.xml"/></Relationships>
</file>

<file path=ppt/slides/_rels/slide5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57.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8.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58.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59.xml.rels><?xml version="1.0" encoding="UTF-8" standalone="yes"?>
<Relationships xmlns="http://schemas.openxmlformats.org/package/2006/relationships"><Relationship Id="rId3" Type="http://schemas.openxmlformats.org/officeDocument/2006/relationships/image" Target="../media/image21.gif"/><Relationship Id="rId2" Type="http://schemas.openxmlformats.org/officeDocument/2006/relationships/notesSlide" Target="../notesSlides/notesSlide59.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5.jpg"/></Relationships>
</file>

<file path=ppt/slides/_rels/slide6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0.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1.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61.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2.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62.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63.xml.rels><?xml version="1.0" encoding="UTF-8" standalone="yes"?>
<Relationships xmlns="http://schemas.openxmlformats.org/package/2006/relationships"><Relationship Id="rId3" Type="http://schemas.openxmlformats.org/officeDocument/2006/relationships/hyperlink" Target="https://phet.colorado.edu/sims/html/waves-intro/latest/waves-intro_en.html" TargetMode="External"/><Relationship Id="rId2" Type="http://schemas.openxmlformats.org/officeDocument/2006/relationships/notesSlide" Target="../notesSlides/notesSlide63.xml"/><Relationship Id="rId1" Type="http://schemas.openxmlformats.org/officeDocument/2006/relationships/slideLayout" Target="../slideLayouts/slideLayout2.xml"/><Relationship Id="rId6" Type="http://schemas.openxmlformats.org/officeDocument/2006/relationships/image" Target="../media/image38.png"/><Relationship Id="rId5" Type="http://schemas.openxmlformats.org/officeDocument/2006/relationships/image" Target="../media/image37.png"/><Relationship Id="rId4" Type="http://schemas.openxmlformats.org/officeDocument/2006/relationships/image" Target="../media/image36.png"/></Relationships>
</file>

<file path=ppt/slides/_rels/slide6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11.jpg"/></Relationships>
</file>

<file path=ppt/slides/_rels/slide65.xml.rels><?xml version="1.0" encoding="UTF-8" standalone="yes"?>
<Relationships xmlns="http://schemas.openxmlformats.org/package/2006/relationships"><Relationship Id="rId3" Type="http://schemas.openxmlformats.org/officeDocument/2006/relationships/image" Target="../media/image39.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image" Target="../media/image40.jpeg"/><Relationship Id="rId1" Type="http://schemas.openxmlformats.org/officeDocument/2006/relationships/slideLayout" Target="../slideLayouts/slideLayout2.xml"/><Relationship Id="rId4" Type="http://schemas.openxmlformats.org/officeDocument/2006/relationships/image" Target="../media/image42.png"/></Relationships>
</file>

<file path=ppt/slides/_rels/slide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5.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88"/>
        <p:cNvGrpSpPr/>
        <p:nvPr/>
      </p:nvGrpSpPr>
      <p:grpSpPr>
        <a:xfrm>
          <a:off x="0" y="0"/>
          <a:ext cx="0" cy="0"/>
          <a:chOff x="0" y="0"/>
          <a:chExt cx="0" cy="0"/>
        </a:xfrm>
      </p:grpSpPr>
      <p:grpSp>
        <p:nvGrpSpPr>
          <p:cNvPr id="89" name="Google Shape;89;p1"/>
          <p:cNvGrpSpPr/>
          <p:nvPr/>
        </p:nvGrpSpPr>
        <p:grpSpPr>
          <a:xfrm>
            <a:off x="1505008" y="297180"/>
            <a:ext cx="5828913" cy="6262953"/>
            <a:chOff x="814636" y="0"/>
            <a:chExt cx="5828913" cy="6262953"/>
          </a:xfrm>
        </p:grpSpPr>
        <p:sp>
          <p:nvSpPr>
            <p:cNvPr id="90" name="Google Shape;90;p1"/>
            <p:cNvSpPr/>
            <p:nvPr/>
          </p:nvSpPr>
          <p:spPr>
            <a:xfrm rot="10800000">
              <a:off x="1480984" y="68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91;p1"/>
            <p:cNvSpPr txBox="1"/>
            <p:nvPr/>
          </p:nvSpPr>
          <p:spPr>
            <a:xfrm>
              <a:off x="1661623" y="68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“Big Idea” Question</a:t>
              </a:r>
              <a:endParaRPr/>
            </a:p>
          </p:txBody>
        </p:sp>
        <p:sp>
          <p:nvSpPr>
            <p:cNvPr id="92" name="Google Shape;92;p1"/>
            <p:cNvSpPr/>
            <p:nvPr/>
          </p:nvSpPr>
          <p:spPr>
            <a:xfrm>
              <a:off x="848401" y="0"/>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93;p1"/>
            <p:cNvSpPr/>
            <p:nvPr/>
          </p:nvSpPr>
          <p:spPr>
            <a:xfrm rot="10800000">
              <a:off x="1480984" y="938929"/>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94;p1"/>
            <p:cNvSpPr txBox="1"/>
            <p:nvPr/>
          </p:nvSpPr>
          <p:spPr>
            <a:xfrm>
              <a:off x="1661623" y="938929"/>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Review Concepts</a:t>
              </a:r>
              <a:endParaRPr/>
            </a:p>
          </p:txBody>
        </p:sp>
        <p:sp>
          <p:nvSpPr>
            <p:cNvPr id="95" name="Google Shape;95;p1"/>
            <p:cNvSpPr/>
            <p:nvPr/>
          </p:nvSpPr>
          <p:spPr>
            <a:xfrm>
              <a:off x="824716" y="938929"/>
              <a:ext cx="722555" cy="722555"/>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1"/>
            <p:cNvSpPr/>
            <p:nvPr/>
          </p:nvSpPr>
          <p:spPr>
            <a:xfrm rot="10800000">
              <a:off x="1480984" y="1877172"/>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1"/>
            <p:cNvSpPr txBox="1"/>
            <p:nvPr/>
          </p:nvSpPr>
          <p:spPr>
            <a:xfrm>
              <a:off x="1661623" y="1877172"/>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Check-In Questions</a:t>
              </a:r>
              <a:endParaRPr/>
            </a:p>
          </p:txBody>
        </p:sp>
        <p:sp>
          <p:nvSpPr>
            <p:cNvPr id="98" name="Google Shape;98;p1"/>
            <p:cNvSpPr/>
            <p:nvPr/>
          </p:nvSpPr>
          <p:spPr>
            <a:xfrm>
              <a:off x="814643" y="1875958"/>
              <a:ext cx="722555" cy="722555"/>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1"/>
            <p:cNvSpPr/>
            <p:nvPr/>
          </p:nvSpPr>
          <p:spPr>
            <a:xfrm rot="10800000">
              <a:off x="1480984" y="2815415"/>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1"/>
            <p:cNvSpPr txBox="1"/>
            <p:nvPr/>
          </p:nvSpPr>
          <p:spPr>
            <a:xfrm>
              <a:off x="1661623" y="2815415"/>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Teacher Demo</a:t>
              </a:r>
              <a:endParaRPr/>
            </a:p>
          </p:txBody>
        </p:sp>
        <p:sp>
          <p:nvSpPr>
            <p:cNvPr id="101" name="Google Shape;101;p1"/>
            <p:cNvSpPr/>
            <p:nvPr/>
          </p:nvSpPr>
          <p:spPr>
            <a:xfrm>
              <a:off x="814636" y="2815415"/>
              <a:ext cx="722555" cy="722555"/>
            </a:xfrm>
            <a:prstGeom prst="ellipse">
              <a:avLst/>
            </a:prstGeom>
            <a:blipFill rotWithShape="1">
              <a:blip r:embed="rId6">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1"/>
            <p:cNvSpPr/>
            <p:nvPr/>
          </p:nvSpPr>
          <p:spPr>
            <a:xfrm rot="10800000">
              <a:off x="1480984" y="3753659"/>
              <a:ext cx="5162565" cy="1571051"/>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1"/>
            <p:cNvSpPr txBox="1"/>
            <p:nvPr/>
          </p:nvSpPr>
          <p:spPr>
            <a:xfrm>
              <a:off x="1873747" y="3753659"/>
              <a:ext cx="4769802" cy="1571051"/>
            </a:xfrm>
            <a:prstGeom prst="rect">
              <a:avLst/>
            </a:prstGeom>
            <a:noFill/>
            <a:ln>
              <a:noFill/>
            </a:ln>
          </p:spPr>
          <p:txBody>
            <a:bodyPr spcFirstLastPara="1" wrap="square" lIns="318625" tIns="106675" rIns="199125" bIns="106675" anchor="t"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Vocabulary</a:t>
              </a:r>
              <a:endParaRPr/>
            </a:p>
            <a:p>
              <a:pPr marL="171450" marR="0" lvl="1" indent="-171450" algn="l" rtl="0">
                <a:lnSpc>
                  <a:spcPct val="90000"/>
                </a:lnSpc>
                <a:spcBef>
                  <a:spcPts val="98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Student-Friendly Definition</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Examples &amp; Non-Examples</a:t>
              </a:r>
              <a:endParaRPr/>
            </a:p>
            <a:p>
              <a:pPr marL="171450" marR="0" lvl="1" indent="-171450" algn="l" rtl="0">
                <a:lnSpc>
                  <a:spcPct val="90000"/>
                </a:lnSpc>
                <a:spcBef>
                  <a:spcPts val="270"/>
                </a:spcBef>
                <a:spcAft>
                  <a:spcPts val="0"/>
                </a:spcAft>
                <a:buClr>
                  <a:schemeClr val="lt1"/>
                </a:buClr>
                <a:buSzPts val="1800"/>
                <a:buFont typeface="Calibri"/>
                <a:buChar char="•"/>
              </a:pPr>
              <a:r>
                <a:rPr lang="en-US" sz="1800" b="0" i="0" u="none" strike="noStrike" cap="none">
                  <a:solidFill>
                    <a:schemeClr val="lt1"/>
                  </a:solidFill>
                  <a:latin typeface="Calibri"/>
                  <a:ea typeface="Calibri"/>
                  <a:cs typeface="Calibri"/>
                  <a:sym typeface="Calibri"/>
                </a:rPr>
                <a:t>Morphological Word Parts</a:t>
              </a:r>
              <a:endParaRPr/>
            </a:p>
          </p:txBody>
        </p:sp>
        <p:sp>
          <p:nvSpPr>
            <p:cNvPr id="104" name="Google Shape;104;p1"/>
            <p:cNvSpPr/>
            <p:nvPr/>
          </p:nvSpPr>
          <p:spPr>
            <a:xfrm>
              <a:off x="822078" y="4170465"/>
              <a:ext cx="722555" cy="722555"/>
            </a:xfrm>
            <a:prstGeom prst="ellipse">
              <a:avLst/>
            </a:prstGeom>
            <a:blipFill rotWithShape="1">
              <a:blip r:embed="rId7">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1"/>
            <p:cNvSpPr/>
            <p:nvPr/>
          </p:nvSpPr>
          <p:spPr>
            <a:xfrm rot="10800000">
              <a:off x="1480984" y="5540398"/>
              <a:ext cx="5162565" cy="722555"/>
            </a:xfrm>
            <a:prstGeom prst="homePlate">
              <a:avLst>
                <a:gd name="adj" fmla="val 50000"/>
              </a:avLst>
            </a:prstGeom>
            <a:solidFill>
              <a:schemeClr val="accent1"/>
            </a:solidFill>
            <a:ln w="25400" cap="flat" cmpd="sng">
              <a:solidFill>
                <a:schemeClr val="lt1"/>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1"/>
            <p:cNvSpPr txBox="1"/>
            <p:nvPr/>
          </p:nvSpPr>
          <p:spPr>
            <a:xfrm>
              <a:off x="1661623" y="5540398"/>
              <a:ext cx="4981926" cy="722555"/>
            </a:xfrm>
            <a:prstGeom prst="rect">
              <a:avLst/>
            </a:prstGeom>
            <a:noFill/>
            <a:ln>
              <a:noFill/>
            </a:ln>
          </p:spPr>
          <p:txBody>
            <a:bodyPr spcFirstLastPara="1" wrap="square" lIns="318625" tIns="106675" rIns="199125" bIns="106675" anchor="ctr" anchorCtr="0">
              <a:noAutofit/>
            </a:bodyPr>
            <a:lstStyle/>
            <a:p>
              <a:pPr marL="0" marR="0" lvl="0" indent="0" algn="ctr" rtl="0">
                <a:lnSpc>
                  <a:spcPct val="90000"/>
                </a:lnSpc>
                <a:spcBef>
                  <a:spcPts val="0"/>
                </a:spcBef>
                <a:spcAft>
                  <a:spcPts val="0"/>
                </a:spcAft>
                <a:buClr>
                  <a:schemeClr val="lt1"/>
                </a:buClr>
                <a:buSzPts val="2800"/>
                <a:buFont typeface="Calibri"/>
                <a:buNone/>
              </a:pPr>
              <a:r>
                <a:rPr lang="en-US" sz="2800" b="0" i="0" u="none" strike="noStrike" cap="none">
                  <a:solidFill>
                    <a:schemeClr val="lt1"/>
                  </a:solidFill>
                  <a:latin typeface="Calibri"/>
                  <a:ea typeface="Calibri"/>
                  <a:cs typeface="Calibri"/>
                  <a:sym typeface="Calibri"/>
                </a:rPr>
                <a:t>Simulation/Activity</a:t>
              </a:r>
              <a:endParaRPr/>
            </a:p>
          </p:txBody>
        </p:sp>
        <p:sp>
          <p:nvSpPr>
            <p:cNvPr id="107" name="Google Shape;107;p1"/>
            <p:cNvSpPr/>
            <p:nvPr/>
          </p:nvSpPr>
          <p:spPr>
            <a:xfrm>
              <a:off x="826125" y="5531381"/>
              <a:ext cx="722555" cy="722555"/>
            </a:xfrm>
            <a:prstGeom prst="ellipse">
              <a:avLst/>
            </a:prstGeom>
            <a:blipFill rotWithShape="1">
              <a:blip r:embed="rId8">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8" name="Google Shape;108;p1" descr="Comment Like"/>
          <p:cNvPicPr preferRelativeResize="0"/>
          <p:nvPr/>
        </p:nvPicPr>
        <p:blipFill rotWithShape="1">
          <a:blip r:embed="rId9">
            <a:alphaModFix/>
          </a:blip>
          <a:srcRect/>
          <a:stretch/>
        </p:blipFill>
        <p:spPr>
          <a:xfrm>
            <a:off x="5531643" y="4959793"/>
            <a:ext cx="347619" cy="347619"/>
          </a:xfrm>
          <a:prstGeom prst="rect">
            <a:avLst/>
          </a:prstGeom>
          <a:noFill/>
          <a:ln>
            <a:noFill/>
          </a:ln>
        </p:spPr>
      </p:pic>
      <p:pic>
        <p:nvPicPr>
          <p:cNvPr id="109" name="Google Shape;109;p1" descr="Comment Dislike"/>
          <p:cNvPicPr preferRelativeResize="0"/>
          <p:nvPr/>
        </p:nvPicPr>
        <p:blipFill rotWithShape="1">
          <a:blip r:embed="rId10">
            <a:alphaModFix/>
          </a:blip>
          <a:srcRect/>
          <a:stretch/>
        </p:blipFill>
        <p:spPr>
          <a:xfrm>
            <a:off x="5850764" y="4959793"/>
            <a:ext cx="347619" cy="347619"/>
          </a:xfrm>
          <a:prstGeom prst="rect">
            <a:avLst/>
          </a:prstGeom>
          <a:noFill/>
          <a:ln>
            <a:noFill/>
          </a:ln>
        </p:spPr>
      </p:pic>
      <p:pic>
        <p:nvPicPr>
          <p:cNvPr id="110" name="Google Shape;110;p1" descr="Blog"/>
          <p:cNvPicPr preferRelativeResize="0"/>
          <p:nvPr/>
        </p:nvPicPr>
        <p:blipFill rotWithShape="1">
          <a:blip r:embed="rId11">
            <a:alphaModFix/>
          </a:blip>
          <a:srcRect/>
          <a:stretch/>
        </p:blipFill>
        <p:spPr>
          <a:xfrm>
            <a:off x="5646139" y="4638246"/>
            <a:ext cx="347619" cy="347619"/>
          </a:xfrm>
          <a:prstGeom prst="rect">
            <a:avLst/>
          </a:prstGeom>
          <a:noFill/>
          <a:ln>
            <a:noFill/>
          </a:ln>
        </p:spPr>
      </p:pic>
      <p:pic>
        <p:nvPicPr>
          <p:cNvPr id="111" name="Google Shape;111;p1" descr="Labor"/>
          <p:cNvPicPr preferRelativeResize="0"/>
          <p:nvPr/>
        </p:nvPicPr>
        <p:blipFill rotWithShape="1">
          <a:blip r:embed="rId12">
            <a:alphaModFix/>
          </a:blip>
          <a:srcRect/>
          <a:stretch/>
        </p:blipFill>
        <p:spPr>
          <a:xfrm>
            <a:off x="5531643" y="5249239"/>
            <a:ext cx="302792" cy="302792"/>
          </a:xfrm>
          <a:prstGeom prst="rect">
            <a:avLst/>
          </a:prstGeom>
          <a:noFill/>
          <a:ln>
            <a:noFill/>
          </a:ln>
        </p:spPr>
      </p:pic>
      <p:sp>
        <p:nvSpPr>
          <p:cNvPr id="112" name="Google Shape;112;p1"/>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b="0" i="0" u="none" strike="noStrike" cap="none">
              <a:solidFill>
                <a:schemeClr val="lt1"/>
              </a:solidFill>
              <a:latin typeface="Calibri"/>
              <a:ea typeface="Calibri"/>
              <a:cs typeface="Calibri"/>
              <a:sym typeface="Calibri"/>
            </a:endParaRPr>
          </a:p>
        </p:txBody>
      </p:sp>
      <p:sp>
        <p:nvSpPr>
          <p:cNvPr id="113" name="Google Shape;113;p1"/>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i="0" u="none" strike="noStrike" cap="none">
                <a:solidFill>
                  <a:schemeClr val="lt1"/>
                </a:solidFill>
                <a:latin typeface="Calibri"/>
                <a:ea typeface="Calibri"/>
                <a:cs typeface="Calibri"/>
                <a:sym typeface="Calibri"/>
              </a:rPr>
              <a:t>Intro</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179"/>
        <p:cNvGrpSpPr/>
        <p:nvPr/>
      </p:nvGrpSpPr>
      <p:grpSpPr>
        <a:xfrm>
          <a:off x="0" y="0"/>
          <a:ext cx="0" cy="0"/>
          <a:chOff x="0" y="0"/>
          <a:chExt cx="0" cy="0"/>
        </a:xfrm>
      </p:grpSpPr>
      <p:sp>
        <p:nvSpPr>
          <p:cNvPr id="180" name="Google Shape;180;p10"/>
          <p:cNvSpPr txBox="1"/>
          <p:nvPr/>
        </p:nvSpPr>
        <p:spPr>
          <a:xfrm>
            <a:off x="1432781" y="1046104"/>
            <a:ext cx="6889286" cy="1107996"/>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6600" b="1" dirty="0">
                <a:solidFill>
                  <a:schemeClr val="dk1"/>
                </a:solidFill>
                <a:latin typeface="Calibri"/>
                <a:ea typeface="Calibri"/>
                <a:cs typeface="Calibri"/>
                <a:sym typeface="Calibri"/>
              </a:rPr>
              <a:t>Transverse Waves</a:t>
            </a:r>
            <a:endParaRPr sz="6600" b="1" dirty="0">
              <a:solidFill>
                <a:schemeClr val="dk1"/>
              </a:solidFill>
              <a:latin typeface="Calibri"/>
              <a:ea typeface="Calibri"/>
              <a:cs typeface="Calibri"/>
              <a:sym typeface="Calibri"/>
            </a:endParaRPr>
          </a:p>
        </p:txBody>
      </p:sp>
      <p:sp>
        <p:nvSpPr>
          <p:cNvPr id="181" name="Google Shape;181;p10" descr="Artificial Intelligence"/>
          <p:cNvSpPr/>
          <p:nvPr/>
        </p:nvSpPr>
        <p:spPr>
          <a:xfrm>
            <a:off x="1432781" y="2468252"/>
            <a:ext cx="3326789" cy="309489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82" name="Google Shape;182;p10" descr="Blog"/>
          <p:cNvPicPr preferRelativeResize="0"/>
          <p:nvPr/>
        </p:nvPicPr>
        <p:blipFill rotWithShape="1">
          <a:blip r:embed="rId4">
            <a:alphaModFix/>
          </a:blip>
          <a:srcRect/>
          <a:stretch/>
        </p:blipFill>
        <p:spPr>
          <a:xfrm>
            <a:off x="4572000" y="2595544"/>
            <a:ext cx="2840308" cy="2840308"/>
          </a:xfrm>
          <a:prstGeom prst="rect">
            <a:avLst/>
          </a:prstGeom>
          <a:noFill/>
          <a:ln>
            <a:noFill/>
          </a:ln>
        </p:spPr>
      </p:pic>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187"/>
        <p:cNvGrpSpPr/>
        <p:nvPr/>
      </p:nvGrpSpPr>
      <p:grpSpPr>
        <a:xfrm>
          <a:off x="0" y="0"/>
          <a:ext cx="0" cy="0"/>
          <a:chOff x="0" y="0"/>
          <a:chExt cx="0" cy="0"/>
        </a:xfrm>
      </p:grpSpPr>
      <p:sp>
        <p:nvSpPr>
          <p:cNvPr id="188" name="Google Shape;188;p11"/>
          <p:cNvSpPr txBox="1">
            <a:spLocks noGrp="1"/>
          </p:cNvSpPr>
          <p:nvPr>
            <p:ph type="ctrTitle"/>
          </p:nvPr>
        </p:nvSpPr>
        <p:spPr>
          <a:xfrm>
            <a:off x="1315453" y="135869"/>
            <a:ext cx="7637628" cy="188236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400"/>
              <a:buFont typeface="Calibri"/>
              <a:buNone/>
            </a:pPr>
            <a:r>
              <a:rPr lang="en-US" sz="3400" b="1" u="sng"/>
              <a:t>Transverse Waves</a:t>
            </a:r>
            <a:r>
              <a:rPr lang="en-US" sz="3400" b="1"/>
              <a:t>: </a:t>
            </a:r>
            <a:r>
              <a:rPr lang="en-US" sz="3400"/>
              <a:t>waves that travel perpendicularly to the direction they are moving</a:t>
            </a:r>
            <a:endParaRPr sz="3400" b="1"/>
          </a:p>
        </p:txBody>
      </p:sp>
      <p:sp>
        <p:nvSpPr>
          <p:cNvPr id="189" name="Google Shape;189;p11"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90" name="Google Shape;190;p11" descr="Blog"/>
          <p:cNvPicPr preferRelativeResize="0"/>
          <p:nvPr/>
        </p:nvPicPr>
        <p:blipFill rotWithShape="1">
          <a:blip r:embed="rId4">
            <a:alphaModFix/>
          </a:blip>
          <a:srcRect/>
          <a:stretch/>
        </p:blipFill>
        <p:spPr>
          <a:xfrm>
            <a:off x="735230" y="135869"/>
            <a:ext cx="463492" cy="463492"/>
          </a:xfrm>
          <a:prstGeom prst="rect">
            <a:avLst/>
          </a:prstGeom>
          <a:noFill/>
          <a:ln>
            <a:noFill/>
          </a:ln>
        </p:spPr>
      </p:pic>
      <p:pic>
        <p:nvPicPr>
          <p:cNvPr id="191" name="Google Shape;191;p11" descr="wavelength.jpg"/>
          <p:cNvPicPr preferRelativeResize="0"/>
          <p:nvPr/>
        </p:nvPicPr>
        <p:blipFill rotWithShape="1">
          <a:blip r:embed="rId5">
            <a:alphaModFix/>
          </a:blip>
          <a:srcRect l="-10572" r="-10572"/>
          <a:stretch/>
        </p:blipFill>
        <p:spPr>
          <a:xfrm>
            <a:off x="505327" y="2018231"/>
            <a:ext cx="8229600" cy="4525963"/>
          </a:xfrm>
          <a:prstGeom prst="rect">
            <a:avLst/>
          </a:prstGeom>
          <a:noFill/>
          <a:ln>
            <a:noFill/>
          </a:ln>
        </p:spPr>
      </p:pic>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196"/>
        <p:cNvGrpSpPr/>
        <p:nvPr/>
      </p:nvGrpSpPr>
      <p:grpSpPr>
        <a:xfrm>
          <a:off x="0" y="0"/>
          <a:ext cx="0" cy="0"/>
          <a:chOff x="0" y="0"/>
          <a:chExt cx="0" cy="0"/>
        </a:xfrm>
      </p:grpSpPr>
      <p:sp>
        <p:nvSpPr>
          <p:cNvPr id="197" name="Google Shape;197;p12"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02"/>
        <p:cNvGrpSpPr/>
        <p:nvPr/>
      </p:nvGrpSpPr>
      <p:grpSpPr>
        <a:xfrm>
          <a:off x="0" y="0"/>
          <a:ext cx="0" cy="0"/>
          <a:chOff x="0" y="0"/>
          <a:chExt cx="0" cy="0"/>
        </a:xfrm>
      </p:grpSpPr>
      <p:sp>
        <p:nvSpPr>
          <p:cNvPr id="203" name="Google Shape;203;p13"/>
          <p:cNvSpPr txBox="1"/>
          <p:nvPr/>
        </p:nvSpPr>
        <p:spPr>
          <a:xfrm>
            <a:off x="866274" y="234177"/>
            <a:ext cx="803709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are transverse waves?</a:t>
            </a:r>
            <a:endParaRPr/>
          </a:p>
        </p:txBody>
      </p:sp>
      <p:sp>
        <p:nvSpPr>
          <p:cNvPr id="204" name="Google Shape;204;p13"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5" name="Google Shape;205;p13" descr="wavelength.jpg"/>
          <p:cNvPicPr preferRelativeResize="0"/>
          <p:nvPr/>
        </p:nvPicPr>
        <p:blipFill rotWithShape="1">
          <a:blip r:embed="rId4">
            <a:alphaModFix/>
          </a:blip>
          <a:srcRect l="-10572" r="-10572"/>
          <a:stretch/>
        </p:blipFill>
        <p:spPr>
          <a:xfrm>
            <a:off x="489285" y="1424673"/>
            <a:ext cx="8229600" cy="4525963"/>
          </a:xfrm>
          <a:prstGeom prst="rect">
            <a:avLst/>
          </a:prstGeom>
          <a:noFill/>
          <a:ln>
            <a:noFill/>
          </a:ln>
        </p:spPr>
      </p:pic>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10"/>
        <p:cNvGrpSpPr/>
        <p:nvPr/>
      </p:nvGrpSpPr>
      <p:grpSpPr>
        <a:xfrm>
          <a:off x="0" y="0"/>
          <a:ext cx="0" cy="0"/>
          <a:chOff x="0" y="0"/>
          <a:chExt cx="0" cy="0"/>
        </a:xfrm>
      </p:grpSpPr>
      <p:pic>
        <p:nvPicPr>
          <p:cNvPr id="211" name="Google Shape;211;p14"/>
          <p:cNvPicPr preferRelativeResize="0"/>
          <p:nvPr/>
        </p:nvPicPr>
        <p:blipFill rotWithShape="1">
          <a:blip r:embed="rId3">
            <a:alphaModFix/>
          </a:blip>
          <a:srcRect/>
          <a:stretch/>
        </p:blipFill>
        <p:spPr>
          <a:xfrm>
            <a:off x="0" y="406400"/>
            <a:ext cx="9144000" cy="6035566"/>
          </a:xfrm>
          <a:prstGeom prst="rect">
            <a:avLst/>
          </a:prstGeom>
          <a:noFill/>
          <a:ln>
            <a:noFill/>
          </a:ln>
        </p:spPr>
      </p:pic>
      <p:sp>
        <p:nvSpPr>
          <p:cNvPr id="212" name="Google Shape;212;p14" descr="Artificial Intelligence"/>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17"/>
        <p:cNvGrpSpPr/>
        <p:nvPr/>
      </p:nvGrpSpPr>
      <p:grpSpPr>
        <a:xfrm>
          <a:off x="0" y="0"/>
          <a:ext cx="0" cy="0"/>
          <a:chOff x="0" y="0"/>
          <a:chExt cx="0" cy="0"/>
        </a:xfrm>
      </p:grpSpPr>
      <p:sp>
        <p:nvSpPr>
          <p:cNvPr id="218" name="Google Shape;218;gdb932abdbc_0_6"/>
          <p:cNvSpPr txBox="1">
            <a:spLocks noGrp="1"/>
          </p:cNvSpPr>
          <p:nvPr>
            <p:ph type="title"/>
          </p:nvPr>
        </p:nvSpPr>
        <p:spPr>
          <a:xfrm>
            <a:off x="457200" y="1235250"/>
            <a:ext cx="8229600" cy="1143000"/>
          </a:xfrm>
          <a:prstGeom prst="rect">
            <a:avLst/>
          </a:prstGeom>
        </p:spPr>
        <p:txBody>
          <a:bodyPr spcFirstLastPara="1" wrap="square" lIns="91425" tIns="45700" rIns="91425" bIns="45700" anchor="ctr" anchorCtr="0">
            <a:normAutofit fontScale="90000"/>
          </a:bodyPr>
          <a:lstStyle/>
          <a:p>
            <a:pPr marL="0" lvl="0" indent="0" algn="ctr" rtl="0">
              <a:spcBef>
                <a:spcPts val="0"/>
              </a:spcBef>
              <a:spcAft>
                <a:spcPts val="0"/>
              </a:spcAft>
              <a:buNone/>
            </a:pPr>
            <a:r>
              <a:rPr lang="en-US"/>
              <a:t>Perpendicular: at a right angle (90</a:t>
            </a:r>
            <a:r>
              <a:rPr lang="en-US" baseline="30000"/>
              <a:t>o</a:t>
            </a:r>
            <a:r>
              <a:rPr lang="en-US"/>
              <a:t>)</a:t>
            </a:r>
            <a:endParaRPr/>
          </a:p>
        </p:txBody>
      </p:sp>
      <p:pic>
        <p:nvPicPr>
          <p:cNvPr id="219" name="Google Shape;219;gdb932abdbc_0_6"/>
          <p:cNvPicPr preferRelativeResize="0"/>
          <p:nvPr/>
        </p:nvPicPr>
        <p:blipFill>
          <a:blip r:embed="rId3">
            <a:alphaModFix/>
          </a:blip>
          <a:stretch>
            <a:fillRect/>
          </a:stretch>
        </p:blipFill>
        <p:spPr>
          <a:xfrm>
            <a:off x="1333500" y="3460550"/>
            <a:ext cx="6477000" cy="2162175"/>
          </a:xfrm>
          <a:prstGeom prst="rect">
            <a:avLst/>
          </a:prstGeom>
          <a:noFill/>
          <a:ln>
            <a:noFill/>
          </a:ln>
        </p:spPr>
      </p:pic>
      <p:sp>
        <p:nvSpPr>
          <p:cNvPr id="220" name="Google Shape;220;gdb932abdbc_0_6" descr="Artificial Intelligence"/>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225"/>
        <p:cNvGrpSpPr/>
        <p:nvPr/>
      </p:nvGrpSpPr>
      <p:grpSpPr>
        <a:xfrm>
          <a:off x="0" y="0"/>
          <a:ext cx="0" cy="0"/>
          <a:chOff x="0" y="0"/>
          <a:chExt cx="0" cy="0"/>
        </a:xfrm>
      </p:grpSpPr>
      <p:sp>
        <p:nvSpPr>
          <p:cNvPr id="226" name="Google Shape;226;p15"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27" name="Google Shape;227;p15" descr="wavelength.jpg"/>
          <p:cNvPicPr preferRelativeResize="0"/>
          <p:nvPr/>
        </p:nvPicPr>
        <p:blipFill rotWithShape="1">
          <a:blip r:embed="rId4">
            <a:alphaModFix/>
          </a:blip>
          <a:srcRect l="-10572" r="-10572"/>
          <a:stretch/>
        </p:blipFill>
        <p:spPr>
          <a:xfrm>
            <a:off x="0" y="1142799"/>
            <a:ext cx="8732621" cy="4802605"/>
          </a:xfrm>
          <a:prstGeom prst="rect">
            <a:avLst/>
          </a:prstGeom>
          <a:noFill/>
          <a:ln>
            <a:noFill/>
          </a:ln>
        </p:spPr>
      </p:pic>
      <p:cxnSp>
        <p:nvCxnSpPr>
          <p:cNvPr id="228" name="Google Shape;228;p15"/>
          <p:cNvCxnSpPr/>
          <p:nvPr/>
        </p:nvCxnSpPr>
        <p:spPr>
          <a:xfrm>
            <a:off x="735230" y="3544101"/>
            <a:ext cx="7285823" cy="1"/>
          </a:xfrm>
          <a:prstGeom prst="straightConnector1">
            <a:avLst/>
          </a:prstGeom>
          <a:noFill/>
          <a:ln w="76200" cap="flat" cmpd="sng">
            <a:solidFill>
              <a:srgbClr val="FF0000"/>
            </a:solidFill>
            <a:prstDash val="solid"/>
            <a:round/>
            <a:headEnd type="none" w="sm" len="sm"/>
            <a:tailEnd type="stealth" w="med" len="med"/>
          </a:ln>
          <a:effectLst>
            <a:outerShdw blurRad="40000" dist="20000" dir="5400000" rotWithShape="0">
              <a:srgbClr val="000000">
                <a:alpha val="37647"/>
              </a:srgbClr>
            </a:outerShdw>
          </a:effectLst>
        </p:spPr>
      </p:cxn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33"/>
        <p:cNvGrpSpPr/>
        <p:nvPr/>
      </p:nvGrpSpPr>
      <p:grpSpPr>
        <a:xfrm>
          <a:off x="0" y="0"/>
          <a:ext cx="0" cy="0"/>
          <a:chOff x="0" y="0"/>
          <a:chExt cx="0" cy="0"/>
        </a:xfrm>
      </p:grpSpPr>
      <p:sp>
        <p:nvSpPr>
          <p:cNvPr id="234" name="Google Shape;234;p16"/>
          <p:cNvSpPr txBox="1"/>
          <p:nvPr/>
        </p:nvSpPr>
        <p:spPr>
          <a:xfrm>
            <a:off x="735230" y="150454"/>
            <a:ext cx="7772400" cy="1169552"/>
          </a:xfrm>
          <a:prstGeom prst="rect">
            <a:avLst/>
          </a:prstGeom>
          <a:noFill/>
          <a:ln>
            <a:noFill/>
          </a:ln>
        </p:spPr>
        <p:txBody>
          <a:bodyPr spcFirstLastPara="1" wrap="square" lIns="91425" tIns="45700" rIns="91425" bIns="45700" anchor="ctr" anchorCtr="0">
            <a:normAutofit/>
          </a:bodyPr>
          <a:lstStyle/>
          <a:p>
            <a:pPr marL="0" marR="0" lvl="0" indent="0" algn="ctr" rtl="0">
              <a:spcBef>
                <a:spcPts val="0"/>
              </a:spcBef>
              <a:spcAft>
                <a:spcPts val="0"/>
              </a:spcAft>
              <a:buClr>
                <a:schemeClr val="dk1"/>
              </a:buClr>
              <a:buSzPts val="3200"/>
              <a:buFont typeface="Calibri"/>
              <a:buNone/>
            </a:pPr>
            <a:endParaRPr sz="3200">
              <a:solidFill>
                <a:schemeClr val="dk1"/>
              </a:solidFill>
              <a:latin typeface="Calibri"/>
              <a:ea typeface="Calibri"/>
              <a:cs typeface="Calibri"/>
              <a:sym typeface="Calibri"/>
            </a:endParaRPr>
          </a:p>
        </p:txBody>
      </p:sp>
      <p:sp>
        <p:nvSpPr>
          <p:cNvPr id="235" name="Google Shape;235;p16"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6" name="Google Shape;236;p16"/>
          <p:cNvSpPr txBox="1"/>
          <p:nvPr/>
        </p:nvSpPr>
        <p:spPr>
          <a:xfrm>
            <a:off x="839504" y="245620"/>
            <a:ext cx="7668126"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Characteristics of Waves</a:t>
            </a:r>
            <a:endParaRPr/>
          </a:p>
        </p:txBody>
      </p:sp>
      <p:pic>
        <p:nvPicPr>
          <p:cNvPr id="237" name="Google Shape;237;p16" descr="wavelength.jpg"/>
          <p:cNvPicPr preferRelativeResize="0"/>
          <p:nvPr/>
        </p:nvPicPr>
        <p:blipFill rotWithShape="1">
          <a:blip r:embed="rId4">
            <a:alphaModFix/>
          </a:blip>
          <a:srcRect l="-10572" r="-10572"/>
          <a:stretch/>
        </p:blipFill>
        <p:spPr>
          <a:xfrm>
            <a:off x="433137" y="1626520"/>
            <a:ext cx="8229600" cy="4525963"/>
          </a:xfrm>
          <a:prstGeom prst="rect">
            <a:avLst/>
          </a:prstGeom>
          <a:noFill/>
          <a:ln>
            <a:noFill/>
          </a:ln>
        </p:spPr>
      </p:pic>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242"/>
        <p:cNvGrpSpPr/>
        <p:nvPr/>
      </p:nvGrpSpPr>
      <p:grpSpPr>
        <a:xfrm>
          <a:off x="0" y="0"/>
          <a:ext cx="0" cy="0"/>
          <a:chOff x="0" y="0"/>
          <a:chExt cx="0" cy="0"/>
        </a:xfrm>
      </p:grpSpPr>
      <p:sp>
        <p:nvSpPr>
          <p:cNvPr id="243" name="Google Shape;243;p17"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44" name="Google Shape;244;p17" descr="esson 44: Frequency, Wavelength, &amp;amp; Amplitude"/>
          <p:cNvPicPr preferRelativeResize="0"/>
          <p:nvPr/>
        </p:nvPicPr>
        <p:blipFill rotWithShape="1">
          <a:blip r:embed="rId4">
            <a:alphaModFix/>
          </a:blip>
          <a:srcRect/>
          <a:stretch/>
        </p:blipFill>
        <p:spPr>
          <a:xfrm>
            <a:off x="128379" y="1331495"/>
            <a:ext cx="8887284" cy="4558564"/>
          </a:xfrm>
          <a:prstGeom prst="rect">
            <a:avLst/>
          </a:prstGeom>
          <a:noFill/>
          <a:ln>
            <a:noFill/>
          </a:ln>
        </p:spPr>
      </p:pic>
      <p:sp>
        <p:nvSpPr>
          <p:cNvPr id="245" name="Google Shape;245;p17"/>
          <p:cNvSpPr/>
          <p:nvPr/>
        </p:nvSpPr>
        <p:spPr>
          <a:xfrm>
            <a:off x="3120325" y="1279900"/>
            <a:ext cx="2189100" cy="7749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250"/>
        <p:cNvGrpSpPr/>
        <p:nvPr/>
      </p:nvGrpSpPr>
      <p:grpSpPr>
        <a:xfrm>
          <a:off x="0" y="0"/>
          <a:ext cx="0" cy="0"/>
          <a:chOff x="0" y="0"/>
          <a:chExt cx="0" cy="0"/>
        </a:xfrm>
      </p:grpSpPr>
      <p:sp>
        <p:nvSpPr>
          <p:cNvPr id="251" name="Google Shape;251;p18"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52" name="Google Shape;252;p18" descr="esson 44: Frequency, Wavelength, &amp;amp; Amplitude"/>
          <p:cNvPicPr preferRelativeResize="0"/>
          <p:nvPr/>
        </p:nvPicPr>
        <p:blipFill rotWithShape="1">
          <a:blip r:embed="rId4">
            <a:alphaModFix/>
          </a:blip>
          <a:srcRect/>
          <a:stretch/>
        </p:blipFill>
        <p:spPr>
          <a:xfrm>
            <a:off x="128379" y="1331495"/>
            <a:ext cx="8887284" cy="4558564"/>
          </a:xfrm>
          <a:prstGeom prst="rect">
            <a:avLst/>
          </a:prstGeom>
          <a:noFill/>
          <a:ln>
            <a:noFill/>
          </a:ln>
        </p:spPr>
      </p:pic>
      <p:sp>
        <p:nvSpPr>
          <p:cNvPr id="253" name="Google Shape;253;p18"/>
          <p:cNvSpPr/>
          <p:nvPr/>
        </p:nvSpPr>
        <p:spPr>
          <a:xfrm>
            <a:off x="4339525" y="4937500"/>
            <a:ext cx="2189100" cy="774900"/>
          </a:xfrm>
          <a:prstGeom prst="ellipse">
            <a:avLst/>
          </a:prstGeom>
          <a:noFill/>
          <a:ln w="38100"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Shape 118"/>
        <p:cNvGrpSpPr/>
        <p:nvPr/>
      </p:nvGrpSpPr>
      <p:grpSpPr>
        <a:xfrm>
          <a:off x="0" y="0"/>
          <a:ext cx="0" cy="0"/>
          <a:chOff x="0" y="0"/>
          <a:chExt cx="0" cy="0"/>
        </a:xfrm>
      </p:grpSpPr>
      <p:sp>
        <p:nvSpPr>
          <p:cNvPr id="119" name="Google Shape;119;p2"/>
          <p:cNvSpPr txBox="1"/>
          <p:nvPr/>
        </p:nvSpPr>
        <p:spPr>
          <a:xfrm>
            <a:off x="1119550" y="257650"/>
            <a:ext cx="7718100" cy="1631700"/>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8200">
                <a:solidFill>
                  <a:schemeClr val="dk1"/>
                </a:solidFill>
                <a:latin typeface="Calibri"/>
                <a:ea typeface="Calibri"/>
                <a:cs typeface="Calibri"/>
                <a:sym typeface="Calibri"/>
              </a:rPr>
              <a:t>Transverse Waves</a:t>
            </a:r>
            <a:endParaRPr sz="1100"/>
          </a:p>
          <a:p>
            <a:pPr marL="0" marR="0" lvl="0" indent="0" algn="ctr" rtl="0">
              <a:spcBef>
                <a:spcPts val="0"/>
              </a:spcBef>
              <a:spcAft>
                <a:spcPts val="0"/>
              </a:spcAft>
              <a:buNone/>
            </a:pPr>
            <a:endParaRPr sz="1800">
              <a:solidFill>
                <a:schemeClr val="dk1"/>
              </a:solidFill>
              <a:latin typeface="Calibri"/>
              <a:ea typeface="Calibri"/>
              <a:cs typeface="Calibri"/>
              <a:sym typeface="Calibri"/>
            </a:endParaRPr>
          </a:p>
        </p:txBody>
      </p:sp>
      <p:sp>
        <p:nvSpPr>
          <p:cNvPr id="120" name="Google Shape;120;p2"/>
          <p:cNvSpPr/>
          <p:nvPr/>
        </p:nvSpPr>
        <p:spPr>
          <a:xfrm>
            <a:off x="170822" y="211015"/>
            <a:ext cx="1095270" cy="683288"/>
          </a:xfrm>
          <a:prstGeom prst="cloud">
            <a:avLst/>
          </a:prstGeom>
          <a:gradFill>
            <a:gsLst>
              <a:gs pos="0">
                <a:srgbClr val="FF932B"/>
              </a:gs>
              <a:gs pos="100000">
                <a:srgbClr val="FFB673"/>
              </a:gs>
            </a:gsLst>
            <a:lin ang="16200000" scaled="0"/>
          </a:gradFill>
          <a:ln w="9525" cap="flat" cmpd="sng">
            <a:solidFill>
              <a:srgbClr val="F5913F"/>
            </a:solidFill>
            <a:prstDash val="solid"/>
            <a:round/>
            <a:headEnd type="none" w="sm" len="sm"/>
            <a:tailEnd type="none" w="sm" len="sm"/>
          </a:ln>
          <a:effectLst>
            <a:outerShdw blurRad="40000" dist="23000" dir="5400000" rotWithShape="0">
              <a:srgbClr val="000000">
                <a:alpha val="34901"/>
              </a:srgbClr>
            </a:outerShdw>
          </a:effectLst>
        </p:spPr>
        <p:txBody>
          <a:bodyPr spcFirstLastPara="1" wrap="square" lIns="91425" tIns="45700" rIns="91425" bIns="45700" anchor="ctr" anchorCtr="0">
            <a:noAutofit/>
          </a:bodyPr>
          <a:lstStyle/>
          <a:p>
            <a:pPr marL="0" marR="0" lvl="0" indent="0" algn="ctr" rtl="0">
              <a:spcBef>
                <a:spcPts val="0"/>
              </a:spcBef>
              <a:spcAft>
                <a:spcPts val="0"/>
              </a:spcAft>
              <a:buNone/>
            </a:pPr>
            <a:endParaRPr sz="1800">
              <a:solidFill>
                <a:schemeClr val="lt1"/>
              </a:solidFill>
              <a:latin typeface="Calibri"/>
              <a:ea typeface="Calibri"/>
              <a:cs typeface="Calibri"/>
              <a:sym typeface="Calibri"/>
            </a:endParaRPr>
          </a:p>
        </p:txBody>
      </p:sp>
      <p:sp>
        <p:nvSpPr>
          <p:cNvPr id="121" name="Google Shape;121;p2"/>
          <p:cNvSpPr txBox="1"/>
          <p:nvPr/>
        </p:nvSpPr>
        <p:spPr>
          <a:xfrm>
            <a:off x="366765" y="367993"/>
            <a:ext cx="703384" cy="369332"/>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b="1">
                <a:solidFill>
                  <a:schemeClr val="lt1"/>
                </a:solidFill>
                <a:latin typeface="Calibri"/>
                <a:ea typeface="Calibri"/>
                <a:cs typeface="Calibri"/>
                <a:sym typeface="Calibri"/>
              </a:rPr>
              <a:t>Intro</a:t>
            </a:r>
            <a:endParaRPr/>
          </a:p>
        </p:txBody>
      </p:sp>
      <p:pic>
        <p:nvPicPr>
          <p:cNvPr id="122" name="Google Shape;122;p2" descr="wavelength.jpg"/>
          <p:cNvPicPr preferRelativeResize="0"/>
          <p:nvPr/>
        </p:nvPicPr>
        <p:blipFill rotWithShape="1">
          <a:blip r:embed="rId3">
            <a:alphaModFix/>
          </a:blip>
          <a:srcRect l="-10572" r="-10572"/>
          <a:stretch/>
        </p:blipFill>
        <p:spPr>
          <a:xfrm>
            <a:off x="489284" y="1819025"/>
            <a:ext cx="8229600" cy="4525963"/>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258"/>
        <p:cNvGrpSpPr/>
        <p:nvPr/>
      </p:nvGrpSpPr>
      <p:grpSpPr>
        <a:xfrm>
          <a:off x="0" y="0"/>
          <a:ext cx="0" cy="0"/>
          <a:chOff x="0" y="0"/>
          <a:chExt cx="0" cy="0"/>
        </a:xfrm>
      </p:grpSpPr>
      <p:sp>
        <p:nvSpPr>
          <p:cNvPr id="259" name="Google Shape;259;p19"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0" name="Google Shape;260;p19" descr="stronomy Notes 4 - Light and Telescopes"/>
          <p:cNvPicPr preferRelativeResize="0"/>
          <p:nvPr/>
        </p:nvPicPr>
        <p:blipFill rotWithShape="1">
          <a:blip r:embed="rId4">
            <a:alphaModFix/>
          </a:blip>
          <a:srcRect/>
          <a:stretch/>
        </p:blipFill>
        <p:spPr>
          <a:xfrm>
            <a:off x="1455069" y="1015064"/>
            <a:ext cx="6221880" cy="4966898"/>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265"/>
        <p:cNvGrpSpPr/>
        <p:nvPr/>
      </p:nvGrpSpPr>
      <p:grpSpPr>
        <a:xfrm>
          <a:off x="0" y="0"/>
          <a:ext cx="0" cy="0"/>
          <a:chOff x="0" y="0"/>
          <a:chExt cx="0" cy="0"/>
        </a:xfrm>
      </p:grpSpPr>
      <p:sp>
        <p:nvSpPr>
          <p:cNvPr id="266" name="Google Shape;266;p20"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67" name="Google Shape;267;p20"/>
          <p:cNvPicPr preferRelativeResize="0"/>
          <p:nvPr/>
        </p:nvPicPr>
        <p:blipFill rotWithShape="1">
          <a:blip r:embed="rId4">
            <a:alphaModFix/>
          </a:blip>
          <a:srcRect/>
          <a:stretch/>
        </p:blipFill>
        <p:spPr>
          <a:xfrm>
            <a:off x="1541017" y="590851"/>
            <a:ext cx="6120892" cy="5738337"/>
          </a:xfrm>
          <a:prstGeom prst="rect">
            <a:avLst/>
          </a:prstGeom>
          <a:noFill/>
          <a:ln>
            <a:noFill/>
          </a:ln>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272"/>
        <p:cNvGrpSpPr/>
        <p:nvPr/>
      </p:nvGrpSpPr>
      <p:grpSpPr>
        <a:xfrm>
          <a:off x="0" y="0"/>
          <a:ext cx="0" cy="0"/>
          <a:chOff x="0" y="0"/>
          <a:chExt cx="0" cy="0"/>
        </a:xfrm>
      </p:grpSpPr>
      <p:sp>
        <p:nvSpPr>
          <p:cNvPr id="273" name="Google Shape;273;p21"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74" name="Google Shape;274;p21"/>
          <p:cNvPicPr preferRelativeResize="0"/>
          <p:nvPr/>
        </p:nvPicPr>
        <p:blipFill rotWithShape="1">
          <a:blip r:embed="rId4">
            <a:alphaModFix/>
          </a:blip>
          <a:srcRect/>
          <a:stretch/>
        </p:blipFill>
        <p:spPr>
          <a:xfrm>
            <a:off x="1541017" y="590851"/>
            <a:ext cx="6120892" cy="5738337"/>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79"/>
        <p:cNvGrpSpPr/>
        <p:nvPr/>
      </p:nvGrpSpPr>
      <p:grpSpPr>
        <a:xfrm>
          <a:off x="0" y="0"/>
          <a:ext cx="0" cy="0"/>
          <a:chOff x="0" y="0"/>
          <a:chExt cx="0" cy="0"/>
        </a:xfrm>
      </p:grpSpPr>
      <p:sp>
        <p:nvSpPr>
          <p:cNvPr id="280" name="Google Shape;280;p22"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1" name="Google Shape;281;p22" descr="avelength, Frequency, Amplitude and phase - defining Waves ..."/>
          <p:cNvPicPr preferRelativeResize="0"/>
          <p:nvPr/>
        </p:nvPicPr>
        <p:blipFill rotWithShape="1">
          <a:blip r:embed="rId4">
            <a:alphaModFix/>
          </a:blip>
          <a:srcRect/>
          <a:stretch/>
        </p:blipFill>
        <p:spPr>
          <a:xfrm>
            <a:off x="367615" y="863567"/>
            <a:ext cx="8278940" cy="5307013"/>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286"/>
        <p:cNvGrpSpPr/>
        <p:nvPr/>
      </p:nvGrpSpPr>
      <p:grpSpPr>
        <a:xfrm>
          <a:off x="0" y="0"/>
          <a:ext cx="0" cy="0"/>
          <a:chOff x="0" y="0"/>
          <a:chExt cx="0" cy="0"/>
        </a:xfrm>
      </p:grpSpPr>
      <p:sp>
        <p:nvSpPr>
          <p:cNvPr id="287" name="Google Shape;287;p23"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88" name="Google Shape;288;p23"/>
          <p:cNvPicPr preferRelativeResize="0"/>
          <p:nvPr/>
        </p:nvPicPr>
        <p:blipFill rotWithShape="1">
          <a:blip r:embed="rId4">
            <a:alphaModFix/>
          </a:blip>
          <a:srcRect/>
          <a:stretch/>
        </p:blipFill>
        <p:spPr>
          <a:xfrm>
            <a:off x="856372" y="2085473"/>
            <a:ext cx="7413985" cy="3003133"/>
          </a:xfrm>
          <a:prstGeom prst="rect">
            <a:avLst/>
          </a:prstGeom>
          <a:noFill/>
          <a:ln>
            <a:noFill/>
          </a:ln>
        </p:spPr>
      </p:pic>
      <p:sp>
        <p:nvSpPr>
          <p:cNvPr id="289" name="Google Shape;289;p23"/>
          <p:cNvSpPr txBox="1"/>
          <p:nvPr/>
        </p:nvSpPr>
        <p:spPr>
          <a:xfrm>
            <a:off x="1507958" y="367615"/>
            <a:ext cx="6545179" cy="584775"/>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200">
                <a:solidFill>
                  <a:schemeClr val="dk1"/>
                </a:solidFill>
                <a:latin typeface="Calibri"/>
                <a:ea typeface="Calibri"/>
                <a:cs typeface="Calibri"/>
                <a:sym typeface="Calibri"/>
              </a:rPr>
              <a:t>Transverse Wave Diagram</a:t>
            </a:r>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294"/>
        <p:cNvGrpSpPr/>
        <p:nvPr/>
      </p:nvGrpSpPr>
      <p:grpSpPr>
        <a:xfrm>
          <a:off x="0" y="0"/>
          <a:ext cx="0" cy="0"/>
          <a:chOff x="0" y="0"/>
          <a:chExt cx="0" cy="0"/>
        </a:xfrm>
      </p:grpSpPr>
      <p:sp>
        <p:nvSpPr>
          <p:cNvPr id="295" name="Google Shape;295;p24"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25"/>
          <p:cNvSpPr txBox="1"/>
          <p:nvPr/>
        </p:nvSpPr>
        <p:spPr>
          <a:xfrm>
            <a:off x="866274" y="234177"/>
            <a:ext cx="8037094"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are some characteristics of transverse waves?</a:t>
            </a:r>
            <a:endParaRPr/>
          </a:p>
        </p:txBody>
      </p:sp>
      <p:sp>
        <p:nvSpPr>
          <p:cNvPr id="302" name="Google Shape;302;p25"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03" name="Google Shape;303;p25" descr="wavelength.jpg"/>
          <p:cNvPicPr preferRelativeResize="0"/>
          <p:nvPr/>
        </p:nvPicPr>
        <p:blipFill rotWithShape="1">
          <a:blip r:embed="rId4">
            <a:alphaModFix/>
          </a:blip>
          <a:srcRect l="-10572" r="-10572"/>
          <a:stretch/>
        </p:blipFill>
        <p:spPr>
          <a:xfrm>
            <a:off x="489285" y="1424673"/>
            <a:ext cx="8229600" cy="4525963"/>
          </a:xfrm>
          <a:prstGeom prst="rect">
            <a:avLst/>
          </a:prstGeom>
          <a:noFill/>
          <a:ln>
            <a:noFill/>
          </a:ln>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308"/>
        <p:cNvGrpSpPr/>
        <p:nvPr/>
      </p:nvGrpSpPr>
      <p:grpSpPr>
        <a:xfrm>
          <a:off x="0" y="0"/>
          <a:ext cx="0" cy="0"/>
          <a:chOff x="0" y="0"/>
          <a:chExt cx="0" cy="0"/>
        </a:xfrm>
      </p:grpSpPr>
      <p:sp>
        <p:nvSpPr>
          <p:cNvPr id="309" name="Google Shape;309;p26" descr="Artificial Intelligence"/>
          <p:cNvSpPr/>
          <p:nvPr/>
        </p:nvSpPr>
        <p:spPr>
          <a:xfrm>
            <a:off x="899353" y="1172306"/>
            <a:ext cx="4349262" cy="3997569"/>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0" name="Google Shape;310;p26" descr="Comment Like"/>
          <p:cNvPicPr preferRelativeResize="0"/>
          <p:nvPr/>
        </p:nvPicPr>
        <p:blipFill rotWithShape="1">
          <a:blip r:embed="rId4">
            <a:alphaModFix/>
          </a:blip>
          <a:srcRect/>
          <a:stretch/>
        </p:blipFill>
        <p:spPr>
          <a:xfrm>
            <a:off x="4572000" y="2036490"/>
            <a:ext cx="3133385" cy="3133385"/>
          </a:xfrm>
          <a:prstGeom prst="rect">
            <a:avLst/>
          </a:prstGeom>
          <a:noFill/>
          <a:ln>
            <a:noFill/>
          </a:ln>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315"/>
        <p:cNvGrpSpPr/>
        <p:nvPr/>
      </p:nvGrpSpPr>
      <p:grpSpPr>
        <a:xfrm>
          <a:off x="0" y="0"/>
          <a:ext cx="0" cy="0"/>
          <a:chOff x="0" y="0"/>
          <a:chExt cx="0" cy="0"/>
        </a:xfrm>
      </p:grpSpPr>
      <p:sp>
        <p:nvSpPr>
          <p:cNvPr id="316" name="Google Shape;316;p27"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17" name="Google Shape;317;p27"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318" name="Google Shape;318;p27" descr="spectrum.jpg"/>
          <p:cNvPicPr preferRelativeResize="0"/>
          <p:nvPr/>
        </p:nvPicPr>
        <p:blipFill rotWithShape="1">
          <a:blip r:embed="rId5">
            <a:alphaModFix/>
          </a:blip>
          <a:srcRect t="-2376" b="-2376"/>
          <a:stretch/>
        </p:blipFill>
        <p:spPr>
          <a:xfrm>
            <a:off x="735230" y="1507960"/>
            <a:ext cx="7667349" cy="4216746"/>
          </a:xfrm>
          <a:prstGeom prst="rect">
            <a:avLst/>
          </a:prstGeom>
          <a:noFill/>
          <a:ln>
            <a:noFill/>
          </a:ln>
        </p:spPr>
      </p:pic>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323"/>
        <p:cNvGrpSpPr/>
        <p:nvPr/>
      </p:nvGrpSpPr>
      <p:grpSpPr>
        <a:xfrm>
          <a:off x="0" y="0"/>
          <a:ext cx="0" cy="0"/>
          <a:chOff x="0" y="0"/>
          <a:chExt cx="0" cy="0"/>
        </a:xfrm>
      </p:grpSpPr>
      <p:sp>
        <p:nvSpPr>
          <p:cNvPr id="324" name="Google Shape;324;p28" descr="Artificial Intelligence"/>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25" name="Google Shape;325;p28" descr="Comment Like"/>
          <p:cNvPicPr preferRelativeResize="0"/>
          <p:nvPr/>
        </p:nvPicPr>
        <p:blipFill rotWithShape="1">
          <a:blip r:embed="rId4">
            <a:alphaModFix/>
          </a:blip>
          <a:srcRect/>
          <a:stretch/>
        </p:blipFill>
        <p:spPr>
          <a:xfrm>
            <a:off x="735230" y="146272"/>
            <a:ext cx="571056" cy="571056"/>
          </a:xfrm>
          <a:prstGeom prst="rect">
            <a:avLst/>
          </a:prstGeom>
          <a:noFill/>
          <a:ln>
            <a:noFill/>
          </a:ln>
        </p:spPr>
      </p:pic>
      <p:pic>
        <p:nvPicPr>
          <p:cNvPr id="326" name="Google Shape;326;p28" descr="urious Kids: how do ripples form and why do they spread out ..."/>
          <p:cNvPicPr preferRelativeResize="0"/>
          <p:nvPr/>
        </p:nvPicPr>
        <p:blipFill rotWithShape="1">
          <a:blip r:embed="rId5">
            <a:alphaModFix/>
          </a:blip>
          <a:srcRect/>
          <a:stretch/>
        </p:blipFill>
        <p:spPr>
          <a:xfrm>
            <a:off x="735230" y="1626300"/>
            <a:ext cx="7783128" cy="3834166"/>
          </a:xfrm>
          <a:prstGeom prst="rect">
            <a:avLst/>
          </a:prstGeom>
          <a:noFill/>
          <a:ln>
            <a:noFill/>
          </a:ln>
        </p:spPr>
      </p:pic>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127"/>
        <p:cNvGrpSpPr/>
        <p:nvPr/>
      </p:nvGrpSpPr>
      <p:grpSpPr>
        <a:xfrm>
          <a:off x="0" y="0"/>
          <a:ext cx="0" cy="0"/>
          <a:chOff x="0" y="0"/>
          <a:chExt cx="0" cy="0"/>
        </a:xfrm>
      </p:grpSpPr>
      <p:sp>
        <p:nvSpPr>
          <p:cNvPr id="128" name="Google Shape;128;p3"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29;p3"/>
          <p:cNvSpPr txBox="1"/>
          <p:nvPr/>
        </p:nvSpPr>
        <p:spPr>
          <a:xfrm>
            <a:off x="509380" y="296807"/>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What are the characteristics of transverse waves?</a:t>
            </a:r>
            <a:endParaRPr sz="3000">
              <a:solidFill>
                <a:schemeClr val="dk1"/>
              </a:solidFill>
              <a:latin typeface="Calibri"/>
              <a:ea typeface="Calibri"/>
              <a:cs typeface="Calibri"/>
              <a:sym typeface="Calibri"/>
            </a:endParaRPr>
          </a:p>
        </p:txBody>
      </p:sp>
      <p:pic>
        <p:nvPicPr>
          <p:cNvPr id="130" name="Google Shape;130;p3" descr="wavelength.jpg"/>
          <p:cNvPicPr preferRelativeResize="0"/>
          <p:nvPr/>
        </p:nvPicPr>
        <p:blipFill rotWithShape="1">
          <a:blip r:embed="rId4">
            <a:alphaModFix/>
          </a:blip>
          <a:srcRect l="-10572" r="-10572"/>
          <a:stretch/>
        </p:blipFill>
        <p:spPr>
          <a:xfrm>
            <a:off x="489284" y="1819025"/>
            <a:ext cx="8229600" cy="4525963"/>
          </a:xfrm>
          <a:prstGeom prst="rect">
            <a:avLst/>
          </a:prstGeom>
          <a:noFill/>
          <a:ln>
            <a:noFill/>
          </a:ln>
        </p:spPr>
      </p:pic>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331"/>
        <p:cNvGrpSpPr/>
        <p:nvPr/>
      </p:nvGrpSpPr>
      <p:grpSpPr>
        <a:xfrm>
          <a:off x="0" y="0"/>
          <a:ext cx="0" cy="0"/>
          <a:chOff x="0" y="0"/>
          <a:chExt cx="0" cy="0"/>
        </a:xfrm>
      </p:grpSpPr>
      <p:sp>
        <p:nvSpPr>
          <p:cNvPr id="332" name="Google Shape;332;p29"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337"/>
        <p:cNvGrpSpPr/>
        <p:nvPr/>
      </p:nvGrpSpPr>
      <p:grpSpPr>
        <a:xfrm>
          <a:off x="0" y="0"/>
          <a:ext cx="0" cy="0"/>
          <a:chOff x="0" y="0"/>
          <a:chExt cx="0" cy="0"/>
        </a:xfrm>
      </p:grpSpPr>
      <p:sp>
        <p:nvSpPr>
          <p:cNvPr id="338" name="Google Shape;338;p30"/>
          <p:cNvSpPr txBox="1"/>
          <p:nvPr/>
        </p:nvSpPr>
        <p:spPr>
          <a:xfrm>
            <a:off x="943241" y="398725"/>
            <a:ext cx="7876673"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dirty="0">
                <a:solidFill>
                  <a:schemeClr val="dk1"/>
                </a:solidFill>
                <a:latin typeface="Calibri"/>
                <a:ea typeface="Calibri"/>
                <a:cs typeface="Calibri"/>
                <a:sym typeface="Calibri"/>
              </a:rPr>
              <a:t>What are some examples of transverse waves?</a:t>
            </a:r>
            <a:endParaRPr dirty="0"/>
          </a:p>
        </p:txBody>
      </p:sp>
      <p:pic>
        <p:nvPicPr>
          <p:cNvPr id="339" name="Google Shape;339;p30"/>
          <p:cNvPicPr preferRelativeResize="0"/>
          <p:nvPr/>
        </p:nvPicPr>
        <p:blipFill rotWithShape="1">
          <a:blip r:embed="rId3">
            <a:alphaModFix/>
          </a:blip>
          <a:srcRect/>
          <a:stretch/>
        </p:blipFill>
        <p:spPr>
          <a:xfrm>
            <a:off x="1202306" y="1599054"/>
            <a:ext cx="6410848" cy="4199894"/>
          </a:xfrm>
          <a:prstGeom prst="rect">
            <a:avLst/>
          </a:prstGeom>
          <a:noFill/>
          <a:ln>
            <a:noFill/>
          </a:ln>
        </p:spPr>
      </p:pic>
      <p:sp>
        <p:nvSpPr>
          <p:cNvPr id="340" name="Google Shape;340;p30" descr="Questions"/>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345"/>
        <p:cNvGrpSpPr/>
        <p:nvPr/>
      </p:nvGrpSpPr>
      <p:grpSpPr>
        <a:xfrm>
          <a:off x="0" y="0"/>
          <a:ext cx="0" cy="0"/>
          <a:chOff x="0" y="0"/>
          <a:chExt cx="0" cy="0"/>
        </a:xfrm>
      </p:grpSpPr>
      <p:sp>
        <p:nvSpPr>
          <p:cNvPr id="346" name="Google Shape;346;p32"/>
          <p:cNvSpPr txBox="1"/>
          <p:nvPr/>
        </p:nvSpPr>
        <p:spPr>
          <a:xfrm>
            <a:off x="2301072" y="693336"/>
            <a:ext cx="4788097"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dirty="0">
                <a:solidFill>
                  <a:srgbClr val="FFC000"/>
                </a:solidFill>
                <a:latin typeface="Calibri"/>
                <a:ea typeface="Calibri"/>
                <a:cs typeface="Calibri"/>
                <a:sym typeface="Calibri"/>
              </a:rPr>
              <a:t>Demonstration</a:t>
            </a:r>
            <a:endParaRPr dirty="0"/>
          </a:p>
        </p:txBody>
      </p:sp>
      <p:sp>
        <p:nvSpPr>
          <p:cNvPr id="347" name="Google Shape;347;p32" descr="Classroom"/>
          <p:cNvSpPr/>
          <p:nvPr/>
        </p:nvSpPr>
        <p:spPr>
          <a:xfrm>
            <a:off x="124754" y="111232"/>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48" name="Google Shape;348;p32" descr="cience, Technology, Engineering and Math, Oh My! We Need STEM ..."/>
          <p:cNvPicPr preferRelativeResize="0"/>
          <p:nvPr/>
        </p:nvPicPr>
        <p:blipFill rotWithShape="1">
          <a:blip r:embed="rId4">
            <a:alphaModFix/>
          </a:blip>
          <a:srcRect/>
          <a:stretch/>
        </p:blipFill>
        <p:spPr>
          <a:xfrm>
            <a:off x="1251630" y="2008723"/>
            <a:ext cx="6640737" cy="4047172"/>
          </a:xfrm>
          <a:prstGeom prst="rect">
            <a:avLst/>
          </a:prstGeom>
          <a:noFill/>
          <a:ln>
            <a:noFill/>
          </a:ln>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3"/>
          <p:cNvSpPr txBox="1"/>
          <p:nvPr/>
        </p:nvSpPr>
        <p:spPr>
          <a:xfrm>
            <a:off x="866274" y="234177"/>
            <a:ext cx="8037094" cy="307736"/>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endParaRPr dirty="0"/>
          </a:p>
        </p:txBody>
      </p:sp>
      <p:pic>
        <p:nvPicPr>
          <p:cNvPr id="362" name="Google Shape;362;p33"/>
          <p:cNvPicPr preferRelativeResize="0"/>
          <p:nvPr/>
        </p:nvPicPr>
        <p:blipFill rotWithShape="1">
          <a:blip r:embed="rId3">
            <a:alphaModFix/>
          </a:blip>
          <a:srcRect/>
          <a:stretch/>
        </p:blipFill>
        <p:spPr>
          <a:xfrm>
            <a:off x="1152193" y="1577622"/>
            <a:ext cx="3205318" cy="2792167"/>
          </a:xfrm>
          <a:prstGeom prst="rect">
            <a:avLst/>
          </a:prstGeom>
          <a:noFill/>
          <a:ln>
            <a:noFill/>
          </a:ln>
        </p:spPr>
      </p:pic>
      <p:sp>
        <p:nvSpPr>
          <p:cNvPr id="2" name="Google Shape;347;p32" descr="Classroom">
            <a:extLst>
              <a:ext uri="{FF2B5EF4-FFF2-40B4-BE49-F238E27FC236}">
                <a16:creationId xmlns:a16="http://schemas.microsoft.com/office/drawing/2014/main" id="{3A7DD797-93BD-0522-13BC-8F0DCCFFE855}"/>
              </a:ext>
            </a:extLst>
          </p:cNvPr>
          <p:cNvSpPr/>
          <p:nvPr/>
        </p:nvSpPr>
        <p:spPr>
          <a:xfrm>
            <a:off x="124754" y="111232"/>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 name="TextBox 2">
            <a:extLst>
              <a:ext uri="{FF2B5EF4-FFF2-40B4-BE49-F238E27FC236}">
                <a16:creationId xmlns:a16="http://schemas.microsoft.com/office/drawing/2014/main" id="{52E7FE6F-6ACD-E192-817D-BEC1D78BF511}"/>
              </a:ext>
            </a:extLst>
          </p:cNvPr>
          <p:cNvSpPr txBox="1"/>
          <p:nvPr/>
        </p:nvSpPr>
        <p:spPr>
          <a:xfrm>
            <a:off x="5396089" y="1794933"/>
            <a:ext cx="2596444" cy="4401205"/>
          </a:xfrm>
          <a:prstGeom prst="rect">
            <a:avLst/>
          </a:prstGeom>
          <a:noFill/>
        </p:spPr>
        <p:txBody>
          <a:bodyPr wrap="square" rtlCol="0">
            <a:spAutoFit/>
          </a:bodyPr>
          <a:lstStyle/>
          <a:p>
            <a:r>
              <a:rPr lang="en-US" dirty="0"/>
              <a:t>Materials:</a:t>
            </a:r>
          </a:p>
          <a:p>
            <a:r>
              <a:rPr lang="en-US" dirty="0"/>
              <a:t>Slinky</a:t>
            </a:r>
          </a:p>
          <a:p>
            <a:r>
              <a:rPr lang="en-US" dirty="0"/>
              <a:t>Student helper</a:t>
            </a:r>
          </a:p>
          <a:p>
            <a:endParaRPr lang="en-US" dirty="0"/>
          </a:p>
          <a:p>
            <a:r>
              <a:rPr lang="en-US" dirty="0"/>
              <a:t>Steps: </a:t>
            </a:r>
          </a:p>
          <a:p>
            <a:r>
              <a:rPr lang="en-US" dirty="0"/>
              <a:t>1. Call a student to come up</a:t>
            </a:r>
          </a:p>
          <a:p>
            <a:r>
              <a:rPr lang="en-US" dirty="0"/>
              <a:t>2. Have them hold one end of the slinky while you walk a few feet away holding the other end</a:t>
            </a:r>
          </a:p>
          <a:p>
            <a:r>
              <a:rPr lang="en-US" dirty="0"/>
              <a:t>3. Move the slinky to create waves</a:t>
            </a:r>
          </a:p>
          <a:p>
            <a:r>
              <a:rPr lang="en-US" dirty="0"/>
              <a:t>4. Talk about the parts of the wave and how it moves</a:t>
            </a:r>
          </a:p>
          <a:p>
            <a:r>
              <a:rPr lang="en-US" dirty="0"/>
              <a:t>5. Ask the students what they think would happen if you moved further/closer to the student or moved the slinky faster or slower-how would this change waves?</a:t>
            </a: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353"/>
        <p:cNvGrpSpPr/>
        <p:nvPr/>
      </p:nvGrpSpPr>
      <p:grpSpPr>
        <a:xfrm>
          <a:off x="0" y="0"/>
          <a:ext cx="0" cy="0"/>
          <a:chOff x="0" y="0"/>
          <a:chExt cx="0" cy="0"/>
        </a:xfrm>
      </p:grpSpPr>
      <p:sp>
        <p:nvSpPr>
          <p:cNvPr id="354" name="Google Shape;354;p34" descr="Questions"/>
          <p:cNvSpPr/>
          <p:nvPr/>
        </p:nvSpPr>
        <p:spPr>
          <a:xfrm>
            <a:off x="1905000" y="609599"/>
            <a:ext cx="5334000" cy="5040923"/>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359"/>
        <p:cNvGrpSpPr/>
        <p:nvPr/>
      </p:nvGrpSpPr>
      <p:grpSpPr>
        <a:xfrm>
          <a:off x="0" y="0"/>
          <a:ext cx="0" cy="0"/>
          <a:chOff x="0" y="0"/>
          <a:chExt cx="0" cy="0"/>
        </a:xfrm>
      </p:grpSpPr>
      <p:sp>
        <p:nvSpPr>
          <p:cNvPr id="360" name="Google Shape;360;p33"/>
          <p:cNvSpPr txBox="1"/>
          <p:nvPr/>
        </p:nvSpPr>
        <p:spPr>
          <a:xfrm>
            <a:off x="866274" y="234177"/>
            <a:ext cx="8037094"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In this demonstration, how is a slinky an example of a transverse wave?</a:t>
            </a:r>
            <a:endParaRPr/>
          </a:p>
        </p:txBody>
      </p:sp>
      <p:sp>
        <p:nvSpPr>
          <p:cNvPr id="361" name="Google Shape;361;p33"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62" name="Google Shape;362;p33"/>
          <p:cNvPicPr preferRelativeResize="0"/>
          <p:nvPr/>
        </p:nvPicPr>
        <p:blipFill rotWithShape="1">
          <a:blip r:embed="rId4">
            <a:alphaModFix/>
          </a:blip>
          <a:srcRect/>
          <a:stretch/>
        </p:blipFill>
        <p:spPr>
          <a:xfrm>
            <a:off x="1583128" y="1747654"/>
            <a:ext cx="5868770" cy="4529957"/>
          </a:xfrm>
          <a:prstGeom prst="rect">
            <a:avLst/>
          </a:prstGeom>
          <a:noFill/>
          <a:ln>
            <a:noFill/>
          </a:ln>
        </p:spPr>
      </p:pic>
    </p:spTree>
    <p:extLst>
      <p:ext uri="{BB962C8B-B14F-4D97-AF65-F5344CB8AC3E}">
        <p14:creationId xmlns:p14="http://schemas.microsoft.com/office/powerpoint/2010/main" val="2987953115"/>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sp>
        <p:nvSpPr>
          <p:cNvPr id="368" name="Google Shape;368;p35"/>
          <p:cNvSpPr txBox="1"/>
          <p:nvPr/>
        </p:nvSpPr>
        <p:spPr>
          <a:xfrm>
            <a:off x="866274" y="234177"/>
            <a:ext cx="8037094"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are transverse waves?</a:t>
            </a:r>
            <a:endParaRPr/>
          </a:p>
        </p:txBody>
      </p:sp>
      <p:sp>
        <p:nvSpPr>
          <p:cNvPr id="369" name="Google Shape;369;p35"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70" name="Google Shape;370;p35" descr="wavelength.jpg"/>
          <p:cNvPicPr preferRelativeResize="0"/>
          <p:nvPr/>
        </p:nvPicPr>
        <p:blipFill rotWithShape="1">
          <a:blip r:embed="rId4">
            <a:alphaModFix/>
          </a:blip>
          <a:srcRect l="-10572" r="-10572"/>
          <a:stretch/>
        </p:blipFill>
        <p:spPr>
          <a:xfrm>
            <a:off x="489285" y="1424673"/>
            <a:ext cx="8229600" cy="4525963"/>
          </a:xfrm>
          <a:prstGeom prst="rect">
            <a:avLst/>
          </a:prstGeom>
          <a:noFill/>
          <a:ln>
            <a:noFill/>
          </a:ln>
        </p:spPr>
      </p:pic>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375"/>
        <p:cNvGrpSpPr/>
        <p:nvPr/>
      </p:nvGrpSpPr>
      <p:grpSpPr>
        <a:xfrm>
          <a:off x="0" y="0"/>
          <a:ext cx="0" cy="0"/>
          <a:chOff x="0" y="0"/>
          <a:chExt cx="0" cy="0"/>
        </a:xfrm>
      </p:grpSpPr>
      <p:sp>
        <p:nvSpPr>
          <p:cNvPr id="376" name="Google Shape;376;p36"/>
          <p:cNvSpPr txBox="1"/>
          <p:nvPr/>
        </p:nvSpPr>
        <p:spPr>
          <a:xfrm>
            <a:off x="994611" y="88899"/>
            <a:ext cx="7876673"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How are electromagnetic waves examples of transverse waves?</a:t>
            </a:r>
            <a:endParaRPr/>
          </a:p>
        </p:txBody>
      </p:sp>
      <p:pic>
        <p:nvPicPr>
          <p:cNvPr id="377" name="Google Shape;377;p36"/>
          <p:cNvPicPr preferRelativeResize="0"/>
          <p:nvPr/>
        </p:nvPicPr>
        <p:blipFill rotWithShape="1">
          <a:blip r:embed="rId3">
            <a:alphaModFix/>
          </a:blip>
          <a:srcRect/>
          <a:stretch/>
        </p:blipFill>
        <p:spPr>
          <a:xfrm>
            <a:off x="1202306" y="1599054"/>
            <a:ext cx="6410848" cy="4199894"/>
          </a:xfrm>
          <a:prstGeom prst="rect">
            <a:avLst/>
          </a:prstGeom>
          <a:noFill/>
          <a:ln>
            <a:noFill/>
          </a:ln>
        </p:spPr>
      </p:pic>
      <p:sp>
        <p:nvSpPr>
          <p:cNvPr id="378" name="Google Shape;378;p36" descr="Questions"/>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383"/>
        <p:cNvGrpSpPr/>
        <p:nvPr/>
      </p:nvGrpSpPr>
      <p:grpSpPr>
        <a:xfrm>
          <a:off x="0" y="0"/>
          <a:ext cx="0" cy="0"/>
          <a:chOff x="0" y="0"/>
          <a:chExt cx="0" cy="0"/>
        </a:xfrm>
      </p:grpSpPr>
      <p:sp>
        <p:nvSpPr>
          <p:cNvPr id="384" name="Google Shape;384;p37"/>
          <p:cNvSpPr txBox="1"/>
          <p:nvPr/>
        </p:nvSpPr>
        <p:spPr>
          <a:xfrm>
            <a:off x="914400" y="135065"/>
            <a:ext cx="8039356"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Describe wavelength and frequency. What is their relationship?</a:t>
            </a:r>
            <a:endParaRPr/>
          </a:p>
        </p:txBody>
      </p:sp>
      <p:sp>
        <p:nvSpPr>
          <p:cNvPr id="385" name="Google Shape;385;p37"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86" name="Google Shape;386;p37"/>
          <p:cNvPicPr preferRelativeResize="0"/>
          <p:nvPr/>
        </p:nvPicPr>
        <p:blipFill rotWithShape="1">
          <a:blip r:embed="rId4">
            <a:alphaModFix/>
          </a:blip>
          <a:srcRect/>
          <a:stretch/>
        </p:blipFill>
        <p:spPr>
          <a:xfrm>
            <a:off x="1989220" y="1703861"/>
            <a:ext cx="4950793" cy="4641369"/>
          </a:xfrm>
          <a:prstGeom prst="rect">
            <a:avLst/>
          </a:prstGeom>
          <a:noFill/>
          <a:ln>
            <a:noFill/>
          </a:ln>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391"/>
        <p:cNvGrpSpPr/>
        <p:nvPr/>
      </p:nvGrpSpPr>
      <p:grpSpPr>
        <a:xfrm>
          <a:off x="0" y="0"/>
          <a:ext cx="0" cy="0"/>
          <a:chOff x="0" y="0"/>
          <a:chExt cx="0" cy="0"/>
        </a:xfrm>
      </p:grpSpPr>
      <p:sp>
        <p:nvSpPr>
          <p:cNvPr id="392" name="Google Shape;392;p38"/>
          <p:cNvSpPr txBox="1"/>
          <p:nvPr/>
        </p:nvSpPr>
        <p:spPr>
          <a:xfrm>
            <a:off x="914400" y="135065"/>
            <a:ext cx="8039356"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How are crests and troughs related?</a:t>
            </a:r>
            <a:endParaRPr/>
          </a:p>
        </p:txBody>
      </p:sp>
      <p:sp>
        <p:nvSpPr>
          <p:cNvPr id="393" name="Google Shape;393;p38"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394" name="Google Shape;394;p38" descr="esson 44: Frequency, Wavelength, &amp;amp; Amplitude"/>
          <p:cNvPicPr preferRelativeResize="0"/>
          <p:nvPr/>
        </p:nvPicPr>
        <p:blipFill rotWithShape="1">
          <a:blip r:embed="rId4">
            <a:alphaModFix/>
          </a:blip>
          <a:srcRect/>
          <a:stretch/>
        </p:blipFill>
        <p:spPr>
          <a:xfrm>
            <a:off x="128379" y="1331495"/>
            <a:ext cx="8887284" cy="4558564"/>
          </a:xfrm>
          <a:prstGeom prst="rect">
            <a:avLst/>
          </a:prstGeom>
          <a:noFill/>
          <a:ln>
            <a:noFill/>
          </a:ln>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4" descr="Rewind"/>
          <p:cNvSpPr/>
          <p:nvPr/>
        </p:nvSpPr>
        <p:spPr>
          <a:xfrm>
            <a:off x="1828800" y="914400"/>
            <a:ext cx="5486400" cy="465406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399"/>
        <p:cNvGrpSpPr/>
        <p:nvPr/>
      </p:nvGrpSpPr>
      <p:grpSpPr>
        <a:xfrm>
          <a:off x="0" y="0"/>
          <a:ext cx="0" cy="0"/>
          <a:chOff x="0" y="0"/>
          <a:chExt cx="0" cy="0"/>
        </a:xfrm>
      </p:grpSpPr>
      <p:sp>
        <p:nvSpPr>
          <p:cNvPr id="400" name="Google Shape;400;p39"/>
          <p:cNvSpPr txBox="1"/>
          <p:nvPr/>
        </p:nvSpPr>
        <p:spPr>
          <a:xfrm>
            <a:off x="914400" y="135065"/>
            <a:ext cx="8039356"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What information does amplitude give us about a wave?</a:t>
            </a:r>
            <a:endParaRPr/>
          </a:p>
        </p:txBody>
      </p:sp>
      <p:sp>
        <p:nvSpPr>
          <p:cNvPr id="401" name="Google Shape;401;p39"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02" name="Google Shape;402;p39" descr="avelength, Frequency, Amplitude and phase - defining Waves ..."/>
          <p:cNvPicPr preferRelativeResize="0"/>
          <p:nvPr/>
        </p:nvPicPr>
        <p:blipFill rotWithShape="1">
          <a:blip r:embed="rId4">
            <a:alphaModFix/>
          </a:blip>
          <a:srcRect/>
          <a:stretch/>
        </p:blipFill>
        <p:spPr>
          <a:xfrm>
            <a:off x="914400" y="1569876"/>
            <a:ext cx="7427355" cy="4761125"/>
          </a:xfrm>
          <a:prstGeom prst="rect">
            <a:avLst/>
          </a:prstGeom>
          <a:noFill/>
          <a:ln>
            <a:noFill/>
          </a:ln>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215"/>
        <p:cNvGrpSpPr/>
        <p:nvPr/>
      </p:nvGrpSpPr>
      <p:grpSpPr>
        <a:xfrm>
          <a:off x="0" y="0"/>
          <a:ext cx="0" cy="0"/>
          <a:chOff x="0" y="0"/>
          <a:chExt cx="0" cy="0"/>
        </a:xfrm>
      </p:grpSpPr>
      <p:pic>
        <p:nvPicPr>
          <p:cNvPr id="216" name="Google Shape;216;p35" descr="Anchor with solid fill"/>
          <p:cNvPicPr preferRelativeResize="0"/>
          <p:nvPr/>
        </p:nvPicPr>
        <p:blipFill rotWithShape="1">
          <a:blip r:embed="rId3">
            <a:alphaModFix/>
          </a:blip>
          <a:srcRect/>
          <a:stretch/>
        </p:blipFill>
        <p:spPr>
          <a:xfrm>
            <a:off x="3250400" y="2107400"/>
            <a:ext cx="2643188" cy="2643188"/>
          </a:xfrm>
          <a:prstGeom prst="rect">
            <a:avLst/>
          </a:prstGeom>
          <a:noFill/>
          <a:ln>
            <a:noFill/>
          </a:ln>
        </p:spPr>
      </p:pic>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407"/>
        <p:cNvGrpSpPr/>
        <p:nvPr/>
      </p:nvGrpSpPr>
      <p:grpSpPr>
        <a:xfrm>
          <a:off x="0" y="0"/>
          <a:ext cx="0" cy="0"/>
          <a:chOff x="0" y="0"/>
          <a:chExt cx="0" cy="0"/>
        </a:xfrm>
      </p:grpSpPr>
      <p:sp>
        <p:nvSpPr>
          <p:cNvPr id="408" name="Google Shape;408;p40"/>
          <p:cNvSpPr txBox="1"/>
          <p:nvPr/>
        </p:nvSpPr>
        <p:spPr>
          <a:xfrm>
            <a:off x="735230" y="135065"/>
            <a:ext cx="8039356"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Draw a diagram of a transverse wave. Make sure to label all the parts.</a:t>
            </a:r>
            <a:endParaRPr/>
          </a:p>
        </p:txBody>
      </p:sp>
      <p:sp>
        <p:nvSpPr>
          <p:cNvPr id="409" name="Google Shape;409;p40" descr="Questions"/>
          <p:cNvSpPr/>
          <p:nvPr/>
        </p:nvSpPr>
        <p:spPr>
          <a:xfrm>
            <a:off x="0" y="0"/>
            <a:ext cx="735230" cy="73523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10" name="Google Shape;410;p40" descr="wavelength.jpg"/>
          <p:cNvPicPr preferRelativeResize="0"/>
          <p:nvPr/>
        </p:nvPicPr>
        <p:blipFill rotWithShape="1">
          <a:blip r:embed="rId4">
            <a:alphaModFix/>
          </a:blip>
          <a:srcRect l="-10572" r="-10572"/>
          <a:stretch/>
        </p:blipFill>
        <p:spPr>
          <a:xfrm>
            <a:off x="367615" y="1601136"/>
            <a:ext cx="8229600" cy="4525963"/>
          </a:xfrm>
          <a:prstGeom prst="rect">
            <a:avLst/>
          </a:prstGeom>
          <a:noFill/>
          <a:ln>
            <a:noFill/>
          </a:ln>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221"/>
        <p:cNvGrpSpPr/>
        <p:nvPr/>
      </p:nvGrpSpPr>
      <p:grpSpPr>
        <a:xfrm>
          <a:off x="0" y="0"/>
          <a:ext cx="0" cy="0"/>
          <a:chOff x="0" y="0"/>
          <a:chExt cx="0" cy="0"/>
        </a:xfrm>
      </p:grpSpPr>
      <p:sp>
        <p:nvSpPr>
          <p:cNvPr id="222" name="Google Shape;222;p36"/>
          <p:cNvSpPr/>
          <p:nvPr/>
        </p:nvSpPr>
        <p:spPr>
          <a:xfrm>
            <a:off x="498763" y="1381991"/>
            <a:ext cx="8187900" cy="43539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endParaRPr>
          </a:p>
        </p:txBody>
      </p:sp>
      <p:cxnSp>
        <p:nvCxnSpPr>
          <p:cNvPr id="223" name="Google Shape;223;p36"/>
          <p:cNvCxnSpPr/>
          <p:nvPr/>
        </p:nvCxnSpPr>
        <p:spPr>
          <a:xfrm>
            <a:off x="4606850" y="1381991"/>
            <a:ext cx="0" cy="1322400"/>
          </a:xfrm>
          <a:prstGeom prst="straightConnector1">
            <a:avLst/>
          </a:prstGeom>
          <a:noFill/>
          <a:ln w="25400" cap="flat" cmpd="sng">
            <a:solidFill>
              <a:schemeClr val="dk1"/>
            </a:solidFill>
            <a:prstDash val="solid"/>
            <a:round/>
            <a:headEnd type="none" w="sm" len="sm"/>
            <a:tailEnd type="none" w="sm" len="sm"/>
          </a:ln>
        </p:spPr>
      </p:cxnSp>
      <p:cxnSp>
        <p:nvCxnSpPr>
          <p:cNvPr id="224" name="Google Shape;224;p36"/>
          <p:cNvCxnSpPr>
            <a:stCxn id="225" idx="4"/>
            <a:endCxn id="222" idx="2"/>
          </p:cNvCxnSpPr>
          <p:nvPr/>
        </p:nvCxnSpPr>
        <p:spPr>
          <a:xfrm>
            <a:off x="4571972" y="4391433"/>
            <a:ext cx="20700" cy="1344600"/>
          </a:xfrm>
          <a:prstGeom prst="straightConnector1">
            <a:avLst/>
          </a:prstGeom>
          <a:noFill/>
          <a:ln w="25400" cap="flat" cmpd="sng">
            <a:solidFill>
              <a:schemeClr val="dk1"/>
            </a:solidFill>
            <a:prstDash val="solid"/>
            <a:round/>
            <a:headEnd type="none" w="sm" len="sm"/>
            <a:tailEnd type="none" w="sm" len="sm"/>
          </a:ln>
        </p:spPr>
      </p:cxnSp>
      <p:cxnSp>
        <p:nvCxnSpPr>
          <p:cNvPr id="226" name="Google Shape;226;p36"/>
          <p:cNvCxnSpPr/>
          <p:nvPr/>
        </p:nvCxnSpPr>
        <p:spPr>
          <a:xfrm>
            <a:off x="498763" y="3548593"/>
            <a:ext cx="2389800" cy="0"/>
          </a:xfrm>
          <a:prstGeom prst="straightConnector1">
            <a:avLst/>
          </a:prstGeom>
          <a:noFill/>
          <a:ln w="25400" cap="flat" cmpd="sng">
            <a:solidFill>
              <a:schemeClr val="dk1"/>
            </a:solidFill>
            <a:prstDash val="solid"/>
            <a:round/>
            <a:headEnd type="none" w="sm" len="sm"/>
            <a:tailEnd type="none" w="sm" len="sm"/>
          </a:ln>
        </p:spPr>
      </p:cxnSp>
      <p:cxnSp>
        <p:nvCxnSpPr>
          <p:cNvPr id="227" name="Google Shape;227;p36"/>
          <p:cNvCxnSpPr/>
          <p:nvPr/>
        </p:nvCxnSpPr>
        <p:spPr>
          <a:xfrm>
            <a:off x="6255327" y="3520070"/>
            <a:ext cx="2431500" cy="0"/>
          </a:xfrm>
          <a:prstGeom prst="straightConnector1">
            <a:avLst/>
          </a:prstGeom>
          <a:noFill/>
          <a:ln w="25400" cap="flat" cmpd="sng">
            <a:solidFill>
              <a:schemeClr val="dk1"/>
            </a:solidFill>
            <a:prstDash val="solid"/>
            <a:round/>
            <a:headEnd type="none" w="sm" len="sm"/>
            <a:tailEnd type="none" w="sm" len="sm"/>
          </a:ln>
        </p:spPr>
      </p:cxnSp>
      <p:sp>
        <p:nvSpPr>
          <p:cNvPr id="225" name="Google Shape;225;p36"/>
          <p:cNvSpPr/>
          <p:nvPr/>
        </p:nvSpPr>
        <p:spPr>
          <a:xfrm>
            <a:off x="2888672" y="2704233"/>
            <a:ext cx="3366600" cy="16872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endParaRPr>
          </a:p>
        </p:txBody>
      </p:sp>
      <p:sp>
        <p:nvSpPr>
          <p:cNvPr id="228" name="Google Shape;228;p36"/>
          <p:cNvSpPr txBox="1"/>
          <p:nvPr/>
        </p:nvSpPr>
        <p:spPr>
          <a:xfrm>
            <a:off x="2990050" y="2989388"/>
            <a:ext cx="3163800" cy="1139100"/>
          </a:xfrm>
          <a:prstGeom prst="rect">
            <a:avLst/>
          </a:prstGeom>
          <a:noFill/>
          <a:ln>
            <a:noFill/>
          </a:ln>
        </p:spPr>
        <p:txBody>
          <a:bodyPr spcFirstLastPara="1" wrap="square" lIns="91425" tIns="45700" rIns="91425" bIns="45700" anchor="t" anchorCtr="0">
            <a:spAutoFit/>
          </a:bodyPr>
          <a:lstStyle/>
          <a:p>
            <a:pPr algn="ctr"/>
            <a:r>
              <a:rPr lang="en" sz="3400" b="1">
                <a:latin typeface="Poppins"/>
                <a:ea typeface="Poppins"/>
                <a:cs typeface="Poppins"/>
                <a:sym typeface="Poppins"/>
              </a:rPr>
              <a:t>Transverse Waves</a:t>
            </a:r>
            <a:endParaRPr sz="1200"/>
          </a:p>
        </p:txBody>
      </p:sp>
      <p:sp>
        <p:nvSpPr>
          <p:cNvPr id="229" name="Google Shape;229;p36"/>
          <p:cNvSpPr txBox="1"/>
          <p:nvPr/>
        </p:nvSpPr>
        <p:spPr>
          <a:xfrm>
            <a:off x="494363" y="1383371"/>
            <a:ext cx="1146600" cy="369300"/>
          </a:xfrm>
          <a:prstGeom prst="rect">
            <a:avLst/>
          </a:prstGeom>
          <a:noFill/>
          <a:ln>
            <a:noFill/>
          </a:ln>
        </p:spPr>
        <p:txBody>
          <a:bodyPr spcFirstLastPara="1" wrap="square" lIns="91425" tIns="45700" rIns="91425" bIns="45700" anchor="t" anchorCtr="0">
            <a:spAutoFit/>
          </a:bodyPr>
          <a:lstStyle/>
          <a:p>
            <a:r>
              <a:rPr lang="en" sz="1800">
                <a:latin typeface="Helvetica Neue Light"/>
                <a:ea typeface="Helvetica Neue Light"/>
                <a:cs typeface="Helvetica Neue Light"/>
                <a:sym typeface="Helvetica Neue Light"/>
              </a:rPr>
              <a:t>Definition</a:t>
            </a:r>
            <a:endParaRPr/>
          </a:p>
        </p:txBody>
      </p:sp>
      <p:sp>
        <p:nvSpPr>
          <p:cNvPr id="230" name="Google Shape;230;p36"/>
          <p:cNvSpPr txBox="1"/>
          <p:nvPr/>
        </p:nvSpPr>
        <p:spPr>
          <a:xfrm>
            <a:off x="498763" y="5399809"/>
            <a:ext cx="1082400" cy="369300"/>
          </a:xfrm>
          <a:prstGeom prst="rect">
            <a:avLst/>
          </a:prstGeom>
          <a:noFill/>
          <a:ln>
            <a:noFill/>
          </a:ln>
        </p:spPr>
        <p:txBody>
          <a:bodyPr spcFirstLastPara="1" wrap="square" lIns="91425" tIns="45700" rIns="91425" bIns="45700" anchor="t" anchorCtr="0">
            <a:spAutoFit/>
          </a:bodyPr>
          <a:lstStyle/>
          <a:p>
            <a:r>
              <a:rPr lang="en" sz="1800">
                <a:latin typeface="Helvetica Neue Light"/>
                <a:ea typeface="Helvetica Neue Light"/>
                <a:cs typeface="Helvetica Neue Light"/>
                <a:sym typeface="Helvetica Neue Light"/>
              </a:rPr>
              <a:t>Example</a:t>
            </a:r>
            <a:endParaRPr/>
          </a:p>
        </p:txBody>
      </p:sp>
      <p:sp>
        <p:nvSpPr>
          <p:cNvPr id="231" name="Google Shape;231;p36"/>
          <p:cNvSpPr txBox="1"/>
          <p:nvPr/>
        </p:nvSpPr>
        <p:spPr>
          <a:xfrm>
            <a:off x="7783989" y="1364765"/>
            <a:ext cx="902700" cy="369300"/>
          </a:xfrm>
          <a:prstGeom prst="rect">
            <a:avLst/>
          </a:prstGeom>
          <a:noFill/>
          <a:ln>
            <a:noFill/>
          </a:ln>
        </p:spPr>
        <p:txBody>
          <a:bodyPr spcFirstLastPara="1" wrap="square" lIns="91425" tIns="45700" rIns="91425" bIns="45700" anchor="t" anchorCtr="0">
            <a:spAutoFit/>
          </a:bodyPr>
          <a:lstStyle/>
          <a:p>
            <a:r>
              <a:rPr lang="en" sz="1800">
                <a:latin typeface="Helvetica Neue Light"/>
                <a:ea typeface="Helvetica Neue Light"/>
                <a:cs typeface="Helvetica Neue Light"/>
                <a:sym typeface="Helvetica Neue Light"/>
              </a:rPr>
              <a:t>Picture</a:t>
            </a:r>
            <a:endParaRPr/>
          </a:p>
        </p:txBody>
      </p:sp>
      <p:sp>
        <p:nvSpPr>
          <p:cNvPr id="232" name="Google Shape;232;p36"/>
          <p:cNvSpPr txBox="1"/>
          <p:nvPr/>
        </p:nvSpPr>
        <p:spPr>
          <a:xfrm>
            <a:off x="4648528" y="5399793"/>
            <a:ext cx="4038300" cy="338700"/>
          </a:xfrm>
          <a:prstGeom prst="rect">
            <a:avLst/>
          </a:prstGeom>
          <a:noFill/>
          <a:ln>
            <a:noFill/>
          </a:ln>
        </p:spPr>
        <p:txBody>
          <a:bodyPr spcFirstLastPara="1" wrap="square" lIns="91425" tIns="45700" rIns="91425" bIns="45700" anchor="t" anchorCtr="0">
            <a:spAutoFit/>
          </a:bodyPr>
          <a:lstStyle/>
          <a:p>
            <a:pPr algn="r"/>
            <a:r>
              <a:rPr lang="en" sz="1600">
                <a:latin typeface="Helvetica Neue Light"/>
                <a:ea typeface="Helvetica Neue Light"/>
                <a:cs typeface="Helvetica Neue Light"/>
                <a:sym typeface="Helvetica Neue Light"/>
              </a:rPr>
              <a:t>How do transverse waves impact my life?</a:t>
            </a:r>
            <a:endParaRPr sz="1600"/>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237"/>
        <p:cNvGrpSpPr/>
        <p:nvPr/>
      </p:nvGrpSpPr>
      <p:grpSpPr>
        <a:xfrm>
          <a:off x="0" y="0"/>
          <a:ext cx="0" cy="0"/>
          <a:chOff x="0" y="0"/>
          <a:chExt cx="0" cy="0"/>
        </a:xfrm>
      </p:grpSpPr>
      <p:sp>
        <p:nvSpPr>
          <p:cNvPr id="238" name="Google Shape;238;p37"/>
          <p:cNvSpPr txBox="1"/>
          <p:nvPr/>
        </p:nvSpPr>
        <p:spPr>
          <a:xfrm>
            <a:off x="441900" y="956850"/>
            <a:ext cx="8625900" cy="1015800"/>
          </a:xfrm>
          <a:prstGeom prst="rect">
            <a:avLst/>
          </a:prstGeom>
          <a:noFill/>
          <a:ln>
            <a:noFill/>
          </a:ln>
        </p:spPr>
        <p:txBody>
          <a:bodyPr spcFirstLastPara="1" wrap="square" lIns="91425" tIns="45700" rIns="91425" bIns="45700" anchor="t" anchorCtr="0">
            <a:spAutoFit/>
          </a:bodyPr>
          <a:lstStyle/>
          <a:p>
            <a:pPr algn="ctr">
              <a:buSzPts val="3000"/>
            </a:pPr>
            <a:r>
              <a:rPr lang="en" sz="3000" b="1" u="sng">
                <a:solidFill>
                  <a:schemeClr val="dk1"/>
                </a:solidFill>
                <a:latin typeface="Calibri"/>
                <a:ea typeface="Calibri"/>
                <a:cs typeface="Calibri"/>
                <a:sym typeface="Calibri"/>
              </a:rPr>
              <a:t>Directions:</a:t>
            </a:r>
            <a:r>
              <a:rPr lang="en" sz="3000" b="1">
                <a:solidFill>
                  <a:schemeClr val="dk1"/>
                </a:solidFill>
                <a:latin typeface="Calibri"/>
                <a:ea typeface="Calibri"/>
                <a:cs typeface="Calibri"/>
                <a:sym typeface="Calibri"/>
              </a:rPr>
              <a:t> </a:t>
            </a:r>
            <a:r>
              <a:rPr lang="en" sz="3000">
                <a:solidFill>
                  <a:schemeClr val="dk1"/>
                </a:solidFill>
                <a:latin typeface="Calibri"/>
                <a:ea typeface="Calibri"/>
                <a:cs typeface="Calibri"/>
                <a:sym typeface="Calibri"/>
              </a:rPr>
              <a:t>Choose the correct </a:t>
            </a:r>
            <a:r>
              <a:rPr lang="en" sz="3000" i="1">
                <a:solidFill>
                  <a:schemeClr val="dk1"/>
                </a:solidFill>
                <a:latin typeface="Calibri"/>
                <a:ea typeface="Calibri"/>
                <a:cs typeface="Calibri"/>
                <a:sym typeface="Calibri"/>
              </a:rPr>
              <a:t>picture</a:t>
            </a:r>
            <a:r>
              <a:rPr lang="en" sz="3000">
                <a:solidFill>
                  <a:schemeClr val="dk1"/>
                </a:solidFill>
                <a:latin typeface="Calibri"/>
                <a:ea typeface="Calibri"/>
                <a:cs typeface="Calibri"/>
                <a:sym typeface="Calibri"/>
              </a:rPr>
              <a:t> of </a:t>
            </a:r>
            <a:endParaRPr sz="3000">
              <a:solidFill>
                <a:schemeClr val="dk1"/>
              </a:solidFill>
              <a:latin typeface="Calibri"/>
              <a:ea typeface="Calibri"/>
              <a:cs typeface="Calibri"/>
              <a:sym typeface="Calibri"/>
            </a:endParaRPr>
          </a:p>
          <a:p>
            <a:pPr algn="ctr">
              <a:buSzPts val="3000"/>
            </a:pPr>
            <a:r>
              <a:rPr lang="en" sz="3000" b="1">
                <a:solidFill>
                  <a:schemeClr val="dk1"/>
                </a:solidFill>
                <a:latin typeface="Calibri"/>
                <a:ea typeface="Calibri"/>
                <a:cs typeface="Calibri"/>
                <a:sym typeface="Calibri"/>
              </a:rPr>
              <a:t>Transverse Waves </a:t>
            </a:r>
            <a:r>
              <a:rPr lang="en" sz="3000">
                <a:solidFill>
                  <a:schemeClr val="dk1"/>
                </a:solidFill>
                <a:latin typeface="Calibri"/>
                <a:ea typeface="Calibri"/>
                <a:cs typeface="Calibri"/>
                <a:sym typeface="Calibri"/>
              </a:rPr>
              <a:t>from the choices below. </a:t>
            </a:r>
            <a:endParaRPr/>
          </a:p>
        </p:txBody>
      </p:sp>
      <p:sp>
        <p:nvSpPr>
          <p:cNvPr id="239" name="Google Shape;239;p37"/>
          <p:cNvSpPr txBox="1"/>
          <p:nvPr/>
        </p:nvSpPr>
        <p:spPr>
          <a:xfrm>
            <a:off x="393330" y="1916824"/>
            <a:ext cx="492300" cy="646500"/>
          </a:xfrm>
          <a:prstGeom prst="rect">
            <a:avLst/>
          </a:prstGeom>
          <a:noFill/>
          <a:ln>
            <a:noFill/>
          </a:ln>
        </p:spPr>
        <p:txBody>
          <a:bodyPr spcFirstLastPara="1" wrap="square" lIns="91425" tIns="45700" rIns="91425" bIns="45700" anchor="t" anchorCtr="0">
            <a:spAutoFit/>
          </a:bodyPr>
          <a:lstStyle/>
          <a:p>
            <a:r>
              <a:rPr lang="en" sz="3600"/>
              <a:t>A</a:t>
            </a:r>
            <a:endParaRPr/>
          </a:p>
        </p:txBody>
      </p:sp>
      <p:sp>
        <p:nvSpPr>
          <p:cNvPr id="240" name="Google Shape;240;p37"/>
          <p:cNvSpPr txBox="1"/>
          <p:nvPr/>
        </p:nvSpPr>
        <p:spPr>
          <a:xfrm>
            <a:off x="5011271" y="1904749"/>
            <a:ext cx="492300" cy="646500"/>
          </a:xfrm>
          <a:prstGeom prst="rect">
            <a:avLst/>
          </a:prstGeom>
          <a:noFill/>
          <a:ln>
            <a:noFill/>
          </a:ln>
        </p:spPr>
        <p:txBody>
          <a:bodyPr spcFirstLastPara="1" wrap="square" lIns="91425" tIns="45700" rIns="91425" bIns="45700" anchor="t" anchorCtr="0">
            <a:spAutoFit/>
          </a:bodyPr>
          <a:lstStyle/>
          <a:p>
            <a:r>
              <a:rPr lang="en" sz="3600"/>
              <a:t>B</a:t>
            </a:r>
            <a:endParaRPr/>
          </a:p>
        </p:txBody>
      </p:sp>
      <p:sp>
        <p:nvSpPr>
          <p:cNvPr id="241" name="Google Shape;241;p37"/>
          <p:cNvSpPr txBox="1"/>
          <p:nvPr/>
        </p:nvSpPr>
        <p:spPr>
          <a:xfrm>
            <a:off x="380507" y="3983804"/>
            <a:ext cx="518100" cy="646500"/>
          </a:xfrm>
          <a:prstGeom prst="rect">
            <a:avLst/>
          </a:prstGeom>
          <a:noFill/>
          <a:ln>
            <a:noFill/>
          </a:ln>
        </p:spPr>
        <p:txBody>
          <a:bodyPr spcFirstLastPara="1" wrap="square" lIns="91425" tIns="45700" rIns="91425" bIns="45700" anchor="t" anchorCtr="0">
            <a:spAutoFit/>
          </a:bodyPr>
          <a:lstStyle/>
          <a:p>
            <a:r>
              <a:rPr lang="en" sz="3600"/>
              <a:t>C</a:t>
            </a:r>
            <a:endParaRPr/>
          </a:p>
        </p:txBody>
      </p:sp>
      <p:sp>
        <p:nvSpPr>
          <p:cNvPr id="242" name="Google Shape;242;p37"/>
          <p:cNvSpPr txBox="1"/>
          <p:nvPr/>
        </p:nvSpPr>
        <p:spPr>
          <a:xfrm>
            <a:off x="4998446" y="3954677"/>
            <a:ext cx="518100" cy="646500"/>
          </a:xfrm>
          <a:prstGeom prst="rect">
            <a:avLst/>
          </a:prstGeom>
          <a:noFill/>
          <a:ln>
            <a:noFill/>
          </a:ln>
        </p:spPr>
        <p:txBody>
          <a:bodyPr spcFirstLastPara="1" wrap="square" lIns="91425" tIns="45700" rIns="91425" bIns="45700" anchor="t" anchorCtr="0">
            <a:spAutoFit/>
          </a:bodyPr>
          <a:lstStyle/>
          <a:p>
            <a:r>
              <a:rPr lang="en" sz="3600"/>
              <a:t>D</a:t>
            </a:r>
            <a:endParaRPr/>
          </a:p>
        </p:txBody>
      </p:sp>
      <p:pic>
        <p:nvPicPr>
          <p:cNvPr id="243" name="Google Shape;243;p37" descr="Anchor with solid fill"/>
          <p:cNvPicPr preferRelativeResize="0"/>
          <p:nvPr/>
        </p:nvPicPr>
        <p:blipFill rotWithShape="1">
          <a:blip r:embed="rId3">
            <a:alphaModFix/>
          </a:blip>
          <a:srcRect/>
          <a:stretch/>
        </p:blipFill>
        <p:spPr>
          <a:xfrm>
            <a:off x="0" y="857250"/>
            <a:ext cx="518100" cy="518100"/>
          </a:xfrm>
          <a:prstGeom prst="rect">
            <a:avLst/>
          </a:prstGeom>
          <a:noFill/>
          <a:ln>
            <a:noFill/>
          </a:ln>
        </p:spPr>
      </p:pic>
      <p:pic>
        <p:nvPicPr>
          <p:cNvPr id="244" name="Google Shape;244;p37"/>
          <p:cNvPicPr preferRelativeResize="0"/>
          <p:nvPr/>
        </p:nvPicPr>
        <p:blipFill>
          <a:blip r:embed="rId4">
            <a:alphaModFix/>
          </a:blip>
          <a:stretch>
            <a:fillRect/>
          </a:stretch>
        </p:blipFill>
        <p:spPr>
          <a:xfrm>
            <a:off x="1050927" y="4048251"/>
            <a:ext cx="2803174" cy="1858749"/>
          </a:xfrm>
          <a:prstGeom prst="rect">
            <a:avLst/>
          </a:prstGeom>
          <a:noFill/>
          <a:ln>
            <a:noFill/>
          </a:ln>
        </p:spPr>
      </p:pic>
      <p:pic>
        <p:nvPicPr>
          <p:cNvPr id="245" name="Google Shape;245;p37"/>
          <p:cNvPicPr preferRelativeResize="0"/>
          <p:nvPr/>
        </p:nvPicPr>
        <p:blipFill>
          <a:blip r:embed="rId5">
            <a:alphaModFix/>
          </a:blip>
          <a:stretch>
            <a:fillRect/>
          </a:stretch>
        </p:blipFill>
        <p:spPr>
          <a:xfrm>
            <a:off x="5516550" y="2095926"/>
            <a:ext cx="3404024" cy="1422801"/>
          </a:xfrm>
          <a:prstGeom prst="rect">
            <a:avLst/>
          </a:prstGeom>
          <a:noFill/>
          <a:ln>
            <a:noFill/>
          </a:ln>
        </p:spPr>
      </p:pic>
      <p:pic>
        <p:nvPicPr>
          <p:cNvPr id="246" name="Google Shape;246;p37"/>
          <p:cNvPicPr preferRelativeResize="0"/>
          <p:nvPr/>
        </p:nvPicPr>
        <p:blipFill>
          <a:blip r:embed="rId6">
            <a:alphaModFix/>
          </a:blip>
          <a:stretch>
            <a:fillRect/>
          </a:stretch>
        </p:blipFill>
        <p:spPr>
          <a:xfrm>
            <a:off x="1050925" y="2095926"/>
            <a:ext cx="3252802" cy="1626401"/>
          </a:xfrm>
          <a:prstGeom prst="rect">
            <a:avLst/>
          </a:prstGeom>
          <a:noFill/>
          <a:ln>
            <a:noFill/>
          </a:ln>
        </p:spPr>
      </p:pic>
      <p:pic>
        <p:nvPicPr>
          <p:cNvPr id="247" name="Google Shape;247;p37"/>
          <p:cNvPicPr preferRelativeResize="0"/>
          <p:nvPr/>
        </p:nvPicPr>
        <p:blipFill>
          <a:blip r:embed="rId7">
            <a:alphaModFix/>
          </a:blip>
          <a:stretch>
            <a:fillRect/>
          </a:stretch>
        </p:blipFill>
        <p:spPr>
          <a:xfrm>
            <a:off x="5649657" y="4045350"/>
            <a:ext cx="1928756" cy="18645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252"/>
        <p:cNvGrpSpPr/>
        <p:nvPr/>
      </p:nvGrpSpPr>
      <p:grpSpPr>
        <a:xfrm>
          <a:off x="0" y="0"/>
          <a:ext cx="0" cy="0"/>
          <a:chOff x="0" y="0"/>
          <a:chExt cx="0" cy="0"/>
        </a:xfrm>
      </p:grpSpPr>
      <p:sp>
        <p:nvSpPr>
          <p:cNvPr id="253" name="Google Shape;253;p38"/>
          <p:cNvSpPr txBox="1"/>
          <p:nvPr/>
        </p:nvSpPr>
        <p:spPr>
          <a:xfrm>
            <a:off x="441900" y="956850"/>
            <a:ext cx="8625900" cy="1015800"/>
          </a:xfrm>
          <a:prstGeom prst="rect">
            <a:avLst/>
          </a:prstGeom>
          <a:noFill/>
          <a:ln>
            <a:noFill/>
          </a:ln>
        </p:spPr>
        <p:txBody>
          <a:bodyPr spcFirstLastPara="1" wrap="square" lIns="91425" tIns="45700" rIns="91425" bIns="45700" anchor="t" anchorCtr="0">
            <a:spAutoFit/>
          </a:bodyPr>
          <a:lstStyle/>
          <a:p>
            <a:pPr algn="ctr">
              <a:buSzPts val="3000"/>
            </a:pPr>
            <a:r>
              <a:rPr lang="en" sz="3000" b="1" u="sng">
                <a:solidFill>
                  <a:schemeClr val="dk1"/>
                </a:solidFill>
                <a:latin typeface="Calibri"/>
                <a:ea typeface="Calibri"/>
                <a:cs typeface="Calibri"/>
                <a:sym typeface="Calibri"/>
              </a:rPr>
              <a:t>Directions:</a:t>
            </a:r>
            <a:r>
              <a:rPr lang="en" sz="3000" b="1">
                <a:solidFill>
                  <a:schemeClr val="dk1"/>
                </a:solidFill>
                <a:latin typeface="Calibri"/>
                <a:ea typeface="Calibri"/>
                <a:cs typeface="Calibri"/>
                <a:sym typeface="Calibri"/>
              </a:rPr>
              <a:t> </a:t>
            </a:r>
            <a:r>
              <a:rPr lang="en" sz="3000">
                <a:solidFill>
                  <a:schemeClr val="dk1"/>
                </a:solidFill>
                <a:latin typeface="Calibri"/>
                <a:ea typeface="Calibri"/>
                <a:cs typeface="Calibri"/>
                <a:sym typeface="Calibri"/>
              </a:rPr>
              <a:t>Choose the correct </a:t>
            </a:r>
            <a:r>
              <a:rPr lang="en" sz="3000" i="1">
                <a:solidFill>
                  <a:schemeClr val="dk1"/>
                </a:solidFill>
                <a:latin typeface="Calibri"/>
                <a:ea typeface="Calibri"/>
                <a:cs typeface="Calibri"/>
                <a:sym typeface="Calibri"/>
              </a:rPr>
              <a:t>picture</a:t>
            </a:r>
            <a:r>
              <a:rPr lang="en" sz="3000">
                <a:solidFill>
                  <a:schemeClr val="dk1"/>
                </a:solidFill>
                <a:latin typeface="Calibri"/>
                <a:ea typeface="Calibri"/>
                <a:cs typeface="Calibri"/>
                <a:sym typeface="Calibri"/>
              </a:rPr>
              <a:t> of </a:t>
            </a:r>
            <a:endParaRPr sz="3000">
              <a:solidFill>
                <a:schemeClr val="dk1"/>
              </a:solidFill>
              <a:latin typeface="Calibri"/>
              <a:ea typeface="Calibri"/>
              <a:cs typeface="Calibri"/>
              <a:sym typeface="Calibri"/>
            </a:endParaRPr>
          </a:p>
          <a:p>
            <a:pPr algn="ctr">
              <a:buSzPts val="3000"/>
            </a:pPr>
            <a:r>
              <a:rPr lang="en" sz="3000" b="1">
                <a:solidFill>
                  <a:schemeClr val="dk1"/>
                </a:solidFill>
                <a:latin typeface="Calibri"/>
                <a:ea typeface="Calibri"/>
                <a:cs typeface="Calibri"/>
                <a:sym typeface="Calibri"/>
              </a:rPr>
              <a:t>Transverse Waves </a:t>
            </a:r>
            <a:r>
              <a:rPr lang="en" sz="3000">
                <a:solidFill>
                  <a:schemeClr val="dk1"/>
                </a:solidFill>
                <a:latin typeface="Calibri"/>
                <a:ea typeface="Calibri"/>
                <a:cs typeface="Calibri"/>
                <a:sym typeface="Calibri"/>
              </a:rPr>
              <a:t>from the choices below. </a:t>
            </a:r>
            <a:endParaRPr/>
          </a:p>
        </p:txBody>
      </p:sp>
      <p:sp>
        <p:nvSpPr>
          <p:cNvPr id="254" name="Google Shape;254;p38"/>
          <p:cNvSpPr txBox="1"/>
          <p:nvPr/>
        </p:nvSpPr>
        <p:spPr>
          <a:xfrm>
            <a:off x="393330" y="1916824"/>
            <a:ext cx="492300" cy="646500"/>
          </a:xfrm>
          <a:prstGeom prst="rect">
            <a:avLst/>
          </a:prstGeom>
          <a:noFill/>
          <a:ln>
            <a:noFill/>
          </a:ln>
        </p:spPr>
        <p:txBody>
          <a:bodyPr spcFirstLastPara="1" wrap="square" lIns="91425" tIns="45700" rIns="91425" bIns="45700" anchor="t" anchorCtr="0">
            <a:spAutoFit/>
          </a:bodyPr>
          <a:lstStyle/>
          <a:p>
            <a:r>
              <a:rPr lang="en" sz="3600"/>
              <a:t>A</a:t>
            </a:r>
            <a:endParaRPr/>
          </a:p>
        </p:txBody>
      </p:sp>
      <p:sp>
        <p:nvSpPr>
          <p:cNvPr id="255" name="Google Shape;255;p38"/>
          <p:cNvSpPr txBox="1"/>
          <p:nvPr/>
        </p:nvSpPr>
        <p:spPr>
          <a:xfrm>
            <a:off x="5011271" y="1904749"/>
            <a:ext cx="492300" cy="646500"/>
          </a:xfrm>
          <a:prstGeom prst="rect">
            <a:avLst/>
          </a:prstGeom>
          <a:noFill/>
          <a:ln>
            <a:noFill/>
          </a:ln>
        </p:spPr>
        <p:txBody>
          <a:bodyPr spcFirstLastPara="1" wrap="square" lIns="91425" tIns="45700" rIns="91425" bIns="45700" anchor="t" anchorCtr="0">
            <a:spAutoFit/>
          </a:bodyPr>
          <a:lstStyle/>
          <a:p>
            <a:r>
              <a:rPr lang="en" sz="3600"/>
              <a:t>B</a:t>
            </a:r>
            <a:endParaRPr/>
          </a:p>
        </p:txBody>
      </p:sp>
      <p:sp>
        <p:nvSpPr>
          <p:cNvPr id="256" name="Google Shape;256;p38"/>
          <p:cNvSpPr txBox="1"/>
          <p:nvPr/>
        </p:nvSpPr>
        <p:spPr>
          <a:xfrm>
            <a:off x="380507" y="3983804"/>
            <a:ext cx="518100" cy="646500"/>
          </a:xfrm>
          <a:prstGeom prst="rect">
            <a:avLst/>
          </a:prstGeom>
          <a:noFill/>
          <a:ln>
            <a:noFill/>
          </a:ln>
        </p:spPr>
        <p:txBody>
          <a:bodyPr spcFirstLastPara="1" wrap="square" lIns="91425" tIns="45700" rIns="91425" bIns="45700" anchor="t" anchorCtr="0">
            <a:spAutoFit/>
          </a:bodyPr>
          <a:lstStyle/>
          <a:p>
            <a:r>
              <a:rPr lang="en" sz="3600"/>
              <a:t>C</a:t>
            </a:r>
            <a:endParaRPr/>
          </a:p>
        </p:txBody>
      </p:sp>
      <p:sp>
        <p:nvSpPr>
          <p:cNvPr id="257" name="Google Shape;257;p38"/>
          <p:cNvSpPr txBox="1"/>
          <p:nvPr/>
        </p:nvSpPr>
        <p:spPr>
          <a:xfrm>
            <a:off x="4998446" y="3954677"/>
            <a:ext cx="518100" cy="646500"/>
          </a:xfrm>
          <a:prstGeom prst="rect">
            <a:avLst/>
          </a:prstGeom>
          <a:noFill/>
          <a:ln>
            <a:noFill/>
          </a:ln>
        </p:spPr>
        <p:txBody>
          <a:bodyPr spcFirstLastPara="1" wrap="square" lIns="91425" tIns="45700" rIns="91425" bIns="45700" anchor="t" anchorCtr="0">
            <a:spAutoFit/>
          </a:bodyPr>
          <a:lstStyle/>
          <a:p>
            <a:r>
              <a:rPr lang="en" sz="3600"/>
              <a:t>D</a:t>
            </a:r>
            <a:endParaRPr/>
          </a:p>
        </p:txBody>
      </p:sp>
      <p:pic>
        <p:nvPicPr>
          <p:cNvPr id="258" name="Google Shape;258;p38" descr="Anchor with solid fill"/>
          <p:cNvPicPr preferRelativeResize="0"/>
          <p:nvPr/>
        </p:nvPicPr>
        <p:blipFill rotWithShape="1">
          <a:blip r:embed="rId3">
            <a:alphaModFix/>
          </a:blip>
          <a:srcRect/>
          <a:stretch/>
        </p:blipFill>
        <p:spPr>
          <a:xfrm>
            <a:off x="0" y="857250"/>
            <a:ext cx="518100" cy="518100"/>
          </a:xfrm>
          <a:prstGeom prst="rect">
            <a:avLst/>
          </a:prstGeom>
          <a:noFill/>
          <a:ln>
            <a:noFill/>
          </a:ln>
        </p:spPr>
      </p:pic>
      <p:pic>
        <p:nvPicPr>
          <p:cNvPr id="259" name="Google Shape;259;p38"/>
          <p:cNvPicPr preferRelativeResize="0"/>
          <p:nvPr/>
        </p:nvPicPr>
        <p:blipFill>
          <a:blip r:embed="rId4">
            <a:alphaModFix/>
          </a:blip>
          <a:stretch>
            <a:fillRect/>
          </a:stretch>
        </p:blipFill>
        <p:spPr>
          <a:xfrm>
            <a:off x="1050927" y="4048251"/>
            <a:ext cx="2803174" cy="1858749"/>
          </a:xfrm>
          <a:prstGeom prst="rect">
            <a:avLst/>
          </a:prstGeom>
          <a:noFill/>
          <a:ln>
            <a:noFill/>
          </a:ln>
        </p:spPr>
      </p:pic>
      <p:pic>
        <p:nvPicPr>
          <p:cNvPr id="260" name="Google Shape;260;p38"/>
          <p:cNvPicPr preferRelativeResize="0"/>
          <p:nvPr/>
        </p:nvPicPr>
        <p:blipFill>
          <a:blip r:embed="rId5">
            <a:alphaModFix/>
          </a:blip>
          <a:stretch>
            <a:fillRect/>
          </a:stretch>
        </p:blipFill>
        <p:spPr>
          <a:xfrm>
            <a:off x="5516550" y="2095926"/>
            <a:ext cx="3404024" cy="1422801"/>
          </a:xfrm>
          <a:prstGeom prst="rect">
            <a:avLst/>
          </a:prstGeom>
          <a:noFill/>
          <a:ln>
            <a:noFill/>
          </a:ln>
        </p:spPr>
      </p:pic>
      <p:pic>
        <p:nvPicPr>
          <p:cNvPr id="261" name="Google Shape;261;p38"/>
          <p:cNvPicPr preferRelativeResize="0"/>
          <p:nvPr/>
        </p:nvPicPr>
        <p:blipFill>
          <a:blip r:embed="rId6">
            <a:alphaModFix/>
          </a:blip>
          <a:stretch>
            <a:fillRect/>
          </a:stretch>
        </p:blipFill>
        <p:spPr>
          <a:xfrm>
            <a:off x="1050925" y="2095926"/>
            <a:ext cx="3252802" cy="1626401"/>
          </a:xfrm>
          <a:prstGeom prst="rect">
            <a:avLst/>
          </a:prstGeom>
          <a:noFill/>
          <a:ln>
            <a:noFill/>
          </a:ln>
        </p:spPr>
      </p:pic>
      <p:pic>
        <p:nvPicPr>
          <p:cNvPr id="262" name="Google Shape;262;p38"/>
          <p:cNvPicPr preferRelativeResize="0"/>
          <p:nvPr/>
        </p:nvPicPr>
        <p:blipFill>
          <a:blip r:embed="rId7">
            <a:alphaModFix/>
          </a:blip>
          <a:stretch>
            <a:fillRect/>
          </a:stretch>
        </p:blipFill>
        <p:spPr>
          <a:xfrm>
            <a:off x="5649657" y="4045350"/>
            <a:ext cx="1928756" cy="1864550"/>
          </a:xfrm>
          <a:prstGeom prst="rect">
            <a:avLst/>
          </a:prstGeom>
          <a:noFill/>
          <a:ln>
            <a:noFill/>
          </a:ln>
        </p:spPr>
      </p:pic>
      <p:sp>
        <p:nvSpPr>
          <p:cNvPr id="263" name="Google Shape;263;p38"/>
          <p:cNvSpPr/>
          <p:nvPr/>
        </p:nvSpPr>
        <p:spPr>
          <a:xfrm>
            <a:off x="4928700" y="1957275"/>
            <a:ext cx="4139100" cy="17001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268"/>
        <p:cNvGrpSpPr/>
        <p:nvPr/>
      </p:nvGrpSpPr>
      <p:grpSpPr>
        <a:xfrm>
          <a:off x="0" y="0"/>
          <a:ext cx="0" cy="0"/>
          <a:chOff x="0" y="0"/>
          <a:chExt cx="0" cy="0"/>
        </a:xfrm>
      </p:grpSpPr>
      <p:pic>
        <p:nvPicPr>
          <p:cNvPr id="269" name="Google Shape;269;p39"/>
          <p:cNvPicPr preferRelativeResize="0"/>
          <p:nvPr/>
        </p:nvPicPr>
        <p:blipFill>
          <a:blip r:embed="rId3">
            <a:alphaModFix/>
          </a:blip>
          <a:stretch>
            <a:fillRect/>
          </a:stretch>
        </p:blipFill>
        <p:spPr>
          <a:xfrm>
            <a:off x="5199225" y="1734076"/>
            <a:ext cx="3404024" cy="1422801"/>
          </a:xfrm>
          <a:prstGeom prst="rect">
            <a:avLst/>
          </a:prstGeom>
          <a:noFill/>
          <a:ln>
            <a:noFill/>
          </a:ln>
        </p:spPr>
      </p:pic>
      <p:sp>
        <p:nvSpPr>
          <p:cNvPr id="270" name="Google Shape;270;p39"/>
          <p:cNvSpPr/>
          <p:nvPr/>
        </p:nvSpPr>
        <p:spPr>
          <a:xfrm>
            <a:off x="498763" y="1381991"/>
            <a:ext cx="8187900" cy="43539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endParaRPr>
          </a:p>
        </p:txBody>
      </p:sp>
      <p:cxnSp>
        <p:nvCxnSpPr>
          <p:cNvPr id="271" name="Google Shape;271;p39"/>
          <p:cNvCxnSpPr/>
          <p:nvPr/>
        </p:nvCxnSpPr>
        <p:spPr>
          <a:xfrm>
            <a:off x="4606850" y="1381991"/>
            <a:ext cx="0" cy="1322400"/>
          </a:xfrm>
          <a:prstGeom prst="straightConnector1">
            <a:avLst/>
          </a:prstGeom>
          <a:noFill/>
          <a:ln w="25400" cap="flat" cmpd="sng">
            <a:solidFill>
              <a:schemeClr val="dk1"/>
            </a:solidFill>
            <a:prstDash val="solid"/>
            <a:round/>
            <a:headEnd type="none" w="sm" len="sm"/>
            <a:tailEnd type="none" w="sm" len="sm"/>
          </a:ln>
        </p:spPr>
      </p:cxnSp>
      <p:cxnSp>
        <p:nvCxnSpPr>
          <p:cNvPr id="272" name="Google Shape;272;p39"/>
          <p:cNvCxnSpPr>
            <a:stCxn id="273" idx="4"/>
            <a:endCxn id="270" idx="2"/>
          </p:cNvCxnSpPr>
          <p:nvPr/>
        </p:nvCxnSpPr>
        <p:spPr>
          <a:xfrm>
            <a:off x="4571972" y="4391433"/>
            <a:ext cx="20700" cy="1344600"/>
          </a:xfrm>
          <a:prstGeom prst="straightConnector1">
            <a:avLst/>
          </a:prstGeom>
          <a:noFill/>
          <a:ln w="25400" cap="flat" cmpd="sng">
            <a:solidFill>
              <a:schemeClr val="dk1"/>
            </a:solidFill>
            <a:prstDash val="solid"/>
            <a:round/>
            <a:headEnd type="none" w="sm" len="sm"/>
            <a:tailEnd type="none" w="sm" len="sm"/>
          </a:ln>
        </p:spPr>
      </p:cxnSp>
      <p:cxnSp>
        <p:nvCxnSpPr>
          <p:cNvPr id="274" name="Google Shape;274;p39"/>
          <p:cNvCxnSpPr/>
          <p:nvPr/>
        </p:nvCxnSpPr>
        <p:spPr>
          <a:xfrm>
            <a:off x="498763" y="3548593"/>
            <a:ext cx="2389800" cy="0"/>
          </a:xfrm>
          <a:prstGeom prst="straightConnector1">
            <a:avLst/>
          </a:prstGeom>
          <a:noFill/>
          <a:ln w="25400" cap="flat" cmpd="sng">
            <a:solidFill>
              <a:schemeClr val="dk1"/>
            </a:solidFill>
            <a:prstDash val="solid"/>
            <a:round/>
            <a:headEnd type="none" w="sm" len="sm"/>
            <a:tailEnd type="none" w="sm" len="sm"/>
          </a:ln>
        </p:spPr>
      </p:cxnSp>
      <p:cxnSp>
        <p:nvCxnSpPr>
          <p:cNvPr id="275" name="Google Shape;275;p39"/>
          <p:cNvCxnSpPr/>
          <p:nvPr/>
        </p:nvCxnSpPr>
        <p:spPr>
          <a:xfrm>
            <a:off x="6255327" y="3520070"/>
            <a:ext cx="2431500" cy="0"/>
          </a:xfrm>
          <a:prstGeom prst="straightConnector1">
            <a:avLst/>
          </a:prstGeom>
          <a:noFill/>
          <a:ln w="25400" cap="flat" cmpd="sng">
            <a:solidFill>
              <a:schemeClr val="dk1"/>
            </a:solidFill>
            <a:prstDash val="solid"/>
            <a:round/>
            <a:headEnd type="none" w="sm" len="sm"/>
            <a:tailEnd type="none" w="sm" len="sm"/>
          </a:ln>
        </p:spPr>
      </p:cxnSp>
      <p:sp>
        <p:nvSpPr>
          <p:cNvPr id="273" name="Google Shape;273;p39"/>
          <p:cNvSpPr/>
          <p:nvPr/>
        </p:nvSpPr>
        <p:spPr>
          <a:xfrm>
            <a:off x="2888672" y="2704233"/>
            <a:ext cx="3366600" cy="16872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endParaRPr>
          </a:p>
        </p:txBody>
      </p:sp>
      <p:sp>
        <p:nvSpPr>
          <p:cNvPr id="276" name="Google Shape;276;p39"/>
          <p:cNvSpPr txBox="1"/>
          <p:nvPr/>
        </p:nvSpPr>
        <p:spPr>
          <a:xfrm>
            <a:off x="2990050" y="2989388"/>
            <a:ext cx="3163800" cy="1139100"/>
          </a:xfrm>
          <a:prstGeom prst="rect">
            <a:avLst/>
          </a:prstGeom>
          <a:noFill/>
          <a:ln>
            <a:noFill/>
          </a:ln>
        </p:spPr>
        <p:txBody>
          <a:bodyPr spcFirstLastPara="1" wrap="square" lIns="91425" tIns="45700" rIns="91425" bIns="45700" anchor="t" anchorCtr="0">
            <a:spAutoFit/>
          </a:bodyPr>
          <a:lstStyle/>
          <a:p>
            <a:pPr algn="ctr"/>
            <a:r>
              <a:rPr lang="en" sz="3400" b="1">
                <a:latin typeface="Poppins"/>
                <a:ea typeface="Poppins"/>
                <a:cs typeface="Poppins"/>
                <a:sym typeface="Poppins"/>
              </a:rPr>
              <a:t>Transverse Waves</a:t>
            </a:r>
            <a:endParaRPr sz="1200"/>
          </a:p>
        </p:txBody>
      </p:sp>
      <p:sp>
        <p:nvSpPr>
          <p:cNvPr id="277" name="Google Shape;277;p39"/>
          <p:cNvSpPr txBox="1"/>
          <p:nvPr/>
        </p:nvSpPr>
        <p:spPr>
          <a:xfrm>
            <a:off x="494363" y="1383371"/>
            <a:ext cx="1146600" cy="369300"/>
          </a:xfrm>
          <a:prstGeom prst="rect">
            <a:avLst/>
          </a:prstGeom>
          <a:noFill/>
          <a:ln>
            <a:noFill/>
          </a:ln>
        </p:spPr>
        <p:txBody>
          <a:bodyPr spcFirstLastPara="1" wrap="square" lIns="91425" tIns="45700" rIns="91425" bIns="45700" anchor="t" anchorCtr="0">
            <a:spAutoFit/>
          </a:bodyPr>
          <a:lstStyle/>
          <a:p>
            <a:r>
              <a:rPr lang="en" sz="1800">
                <a:latin typeface="Helvetica Neue Light"/>
                <a:ea typeface="Helvetica Neue Light"/>
                <a:cs typeface="Helvetica Neue Light"/>
                <a:sym typeface="Helvetica Neue Light"/>
              </a:rPr>
              <a:t>Definition</a:t>
            </a:r>
            <a:endParaRPr/>
          </a:p>
        </p:txBody>
      </p:sp>
      <p:sp>
        <p:nvSpPr>
          <p:cNvPr id="278" name="Google Shape;278;p39"/>
          <p:cNvSpPr txBox="1"/>
          <p:nvPr/>
        </p:nvSpPr>
        <p:spPr>
          <a:xfrm>
            <a:off x="498763" y="5399809"/>
            <a:ext cx="1082400" cy="369300"/>
          </a:xfrm>
          <a:prstGeom prst="rect">
            <a:avLst/>
          </a:prstGeom>
          <a:noFill/>
          <a:ln>
            <a:noFill/>
          </a:ln>
        </p:spPr>
        <p:txBody>
          <a:bodyPr spcFirstLastPara="1" wrap="square" lIns="91425" tIns="45700" rIns="91425" bIns="45700" anchor="t" anchorCtr="0">
            <a:spAutoFit/>
          </a:bodyPr>
          <a:lstStyle/>
          <a:p>
            <a:r>
              <a:rPr lang="en" sz="1800">
                <a:latin typeface="Helvetica Neue Light"/>
                <a:ea typeface="Helvetica Neue Light"/>
                <a:cs typeface="Helvetica Neue Light"/>
                <a:sym typeface="Helvetica Neue Light"/>
              </a:rPr>
              <a:t>Example</a:t>
            </a:r>
            <a:endParaRPr/>
          </a:p>
        </p:txBody>
      </p:sp>
      <p:sp>
        <p:nvSpPr>
          <p:cNvPr id="279" name="Google Shape;279;p39"/>
          <p:cNvSpPr txBox="1"/>
          <p:nvPr/>
        </p:nvSpPr>
        <p:spPr>
          <a:xfrm>
            <a:off x="7783989" y="1364765"/>
            <a:ext cx="902700" cy="369300"/>
          </a:xfrm>
          <a:prstGeom prst="rect">
            <a:avLst/>
          </a:prstGeom>
          <a:noFill/>
          <a:ln>
            <a:noFill/>
          </a:ln>
        </p:spPr>
        <p:txBody>
          <a:bodyPr spcFirstLastPara="1" wrap="square" lIns="91425" tIns="45700" rIns="91425" bIns="45700" anchor="t" anchorCtr="0">
            <a:spAutoFit/>
          </a:bodyPr>
          <a:lstStyle/>
          <a:p>
            <a:r>
              <a:rPr lang="en" sz="1800">
                <a:latin typeface="Helvetica Neue Light"/>
                <a:ea typeface="Helvetica Neue Light"/>
                <a:cs typeface="Helvetica Neue Light"/>
                <a:sym typeface="Helvetica Neue Light"/>
              </a:rPr>
              <a:t>Picture</a:t>
            </a:r>
            <a:endParaRPr/>
          </a:p>
        </p:txBody>
      </p:sp>
      <p:sp>
        <p:nvSpPr>
          <p:cNvPr id="280" name="Google Shape;280;p39"/>
          <p:cNvSpPr txBox="1"/>
          <p:nvPr/>
        </p:nvSpPr>
        <p:spPr>
          <a:xfrm>
            <a:off x="4648528" y="5399793"/>
            <a:ext cx="4038300" cy="338700"/>
          </a:xfrm>
          <a:prstGeom prst="rect">
            <a:avLst/>
          </a:prstGeom>
          <a:noFill/>
          <a:ln>
            <a:noFill/>
          </a:ln>
        </p:spPr>
        <p:txBody>
          <a:bodyPr spcFirstLastPara="1" wrap="square" lIns="91425" tIns="45700" rIns="91425" bIns="45700" anchor="t" anchorCtr="0">
            <a:spAutoFit/>
          </a:bodyPr>
          <a:lstStyle/>
          <a:p>
            <a:pPr algn="r"/>
            <a:r>
              <a:rPr lang="en" sz="1600">
                <a:latin typeface="Helvetica Neue Light"/>
                <a:ea typeface="Helvetica Neue Light"/>
                <a:cs typeface="Helvetica Neue Light"/>
                <a:sym typeface="Helvetica Neue Light"/>
              </a:rPr>
              <a:t>How do transverse waves impact my life?</a:t>
            </a:r>
            <a:endParaRPr sz="1600"/>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285"/>
        <p:cNvGrpSpPr/>
        <p:nvPr/>
      </p:nvGrpSpPr>
      <p:grpSpPr>
        <a:xfrm>
          <a:off x="0" y="0"/>
          <a:ext cx="0" cy="0"/>
          <a:chOff x="0" y="0"/>
          <a:chExt cx="0" cy="0"/>
        </a:xfrm>
      </p:grpSpPr>
      <p:sp>
        <p:nvSpPr>
          <p:cNvPr id="286" name="Google Shape;286;p40"/>
          <p:cNvSpPr txBox="1"/>
          <p:nvPr/>
        </p:nvSpPr>
        <p:spPr>
          <a:xfrm>
            <a:off x="187350" y="1051000"/>
            <a:ext cx="8769300" cy="1015800"/>
          </a:xfrm>
          <a:prstGeom prst="rect">
            <a:avLst/>
          </a:prstGeom>
          <a:noFill/>
          <a:ln>
            <a:noFill/>
          </a:ln>
        </p:spPr>
        <p:txBody>
          <a:bodyPr spcFirstLastPara="1" wrap="square" lIns="91425" tIns="45700" rIns="91425" bIns="45700" anchor="t" anchorCtr="0">
            <a:spAutoFit/>
          </a:bodyPr>
          <a:lstStyle/>
          <a:p>
            <a:pPr algn="ctr">
              <a:buSzPts val="3000"/>
            </a:pPr>
            <a:r>
              <a:rPr lang="en" sz="3000" b="1" u="sng">
                <a:solidFill>
                  <a:schemeClr val="dk1"/>
                </a:solidFill>
                <a:latin typeface="Calibri"/>
                <a:ea typeface="Calibri"/>
                <a:cs typeface="Calibri"/>
                <a:sym typeface="Calibri"/>
              </a:rPr>
              <a:t>Directions:</a:t>
            </a:r>
            <a:r>
              <a:rPr lang="en" sz="3000" b="1">
                <a:solidFill>
                  <a:schemeClr val="dk1"/>
                </a:solidFill>
                <a:latin typeface="Calibri"/>
                <a:ea typeface="Calibri"/>
                <a:cs typeface="Calibri"/>
                <a:sym typeface="Calibri"/>
              </a:rPr>
              <a:t> </a:t>
            </a:r>
            <a:r>
              <a:rPr lang="en" sz="3000">
                <a:solidFill>
                  <a:schemeClr val="dk1"/>
                </a:solidFill>
                <a:latin typeface="Calibri"/>
                <a:ea typeface="Calibri"/>
                <a:cs typeface="Calibri"/>
                <a:sym typeface="Calibri"/>
              </a:rPr>
              <a:t>Choose the correct </a:t>
            </a:r>
            <a:r>
              <a:rPr lang="en" sz="3000" i="1">
                <a:solidFill>
                  <a:schemeClr val="dk1"/>
                </a:solidFill>
                <a:latin typeface="Calibri"/>
                <a:ea typeface="Calibri"/>
                <a:cs typeface="Calibri"/>
                <a:sym typeface="Calibri"/>
              </a:rPr>
              <a:t>definition</a:t>
            </a:r>
            <a:r>
              <a:rPr lang="en" sz="3000">
                <a:solidFill>
                  <a:schemeClr val="dk1"/>
                </a:solidFill>
                <a:latin typeface="Calibri"/>
                <a:ea typeface="Calibri"/>
                <a:cs typeface="Calibri"/>
                <a:sym typeface="Calibri"/>
              </a:rPr>
              <a:t> of </a:t>
            </a:r>
            <a:endParaRPr sz="3000">
              <a:solidFill>
                <a:schemeClr val="dk1"/>
              </a:solidFill>
              <a:latin typeface="Calibri"/>
              <a:ea typeface="Calibri"/>
              <a:cs typeface="Calibri"/>
              <a:sym typeface="Calibri"/>
            </a:endParaRPr>
          </a:p>
          <a:p>
            <a:pPr algn="ctr">
              <a:buSzPts val="3000"/>
            </a:pPr>
            <a:r>
              <a:rPr lang="en" sz="3000" b="1">
                <a:solidFill>
                  <a:schemeClr val="dk1"/>
                </a:solidFill>
                <a:latin typeface="Calibri"/>
                <a:ea typeface="Calibri"/>
                <a:cs typeface="Calibri"/>
                <a:sym typeface="Calibri"/>
              </a:rPr>
              <a:t>Transverse Waves </a:t>
            </a:r>
            <a:r>
              <a:rPr lang="en" sz="3000">
                <a:solidFill>
                  <a:schemeClr val="dk1"/>
                </a:solidFill>
                <a:latin typeface="Calibri"/>
                <a:ea typeface="Calibri"/>
                <a:cs typeface="Calibri"/>
                <a:sym typeface="Calibri"/>
              </a:rPr>
              <a:t>from the choices below. </a:t>
            </a:r>
            <a:endParaRPr/>
          </a:p>
        </p:txBody>
      </p:sp>
      <p:sp>
        <p:nvSpPr>
          <p:cNvPr id="287" name="Google Shape;287;p40"/>
          <p:cNvSpPr txBox="1"/>
          <p:nvPr/>
        </p:nvSpPr>
        <p:spPr>
          <a:xfrm>
            <a:off x="1073532" y="5075790"/>
            <a:ext cx="7874100" cy="461700"/>
          </a:xfrm>
          <a:prstGeom prst="rect">
            <a:avLst/>
          </a:prstGeom>
          <a:noFill/>
          <a:ln>
            <a:noFill/>
          </a:ln>
        </p:spPr>
        <p:txBody>
          <a:bodyPr spcFirstLastPara="1" wrap="square" lIns="91425" tIns="45700" rIns="91425" bIns="45700" anchor="t" anchorCtr="0">
            <a:spAutoFit/>
          </a:bodyPr>
          <a:lstStyle/>
          <a:p>
            <a:r>
              <a:rPr lang="en" sz="2400">
                <a:solidFill>
                  <a:srgbClr val="434343"/>
                </a:solidFill>
                <a:latin typeface="Helvetica Neue Light"/>
                <a:ea typeface="Helvetica Neue Light"/>
                <a:cs typeface="Helvetica Neue Light"/>
                <a:sym typeface="Helvetica Neue Light"/>
              </a:rPr>
              <a:t>A state of matter with tightly packed particles</a:t>
            </a:r>
            <a:endParaRPr sz="2400">
              <a:solidFill>
                <a:srgbClr val="434343"/>
              </a:solidFill>
              <a:latin typeface="Helvetica Neue Light"/>
              <a:ea typeface="Helvetica Neue Light"/>
              <a:cs typeface="Helvetica Neue Light"/>
              <a:sym typeface="Helvetica Neue Light"/>
            </a:endParaRPr>
          </a:p>
        </p:txBody>
      </p:sp>
      <p:sp>
        <p:nvSpPr>
          <p:cNvPr id="288" name="Google Shape;288;p40"/>
          <p:cNvSpPr txBox="1"/>
          <p:nvPr/>
        </p:nvSpPr>
        <p:spPr>
          <a:xfrm>
            <a:off x="1073525" y="4227463"/>
            <a:ext cx="8007600" cy="498558"/>
          </a:xfrm>
          <a:prstGeom prst="rect">
            <a:avLst/>
          </a:prstGeom>
          <a:noFill/>
          <a:ln>
            <a:noFill/>
          </a:ln>
        </p:spPr>
        <p:txBody>
          <a:bodyPr spcFirstLastPara="1" wrap="square" lIns="91425" tIns="45700" rIns="91425" bIns="45700" anchor="t" anchorCtr="0">
            <a:spAutoFit/>
          </a:bodyPr>
          <a:lstStyle/>
          <a:p>
            <a:pPr>
              <a:lnSpc>
                <a:spcPct val="110000"/>
              </a:lnSpc>
            </a:pPr>
            <a:r>
              <a:rPr lang="en" sz="2400">
                <a:solidFill>
                  <a:srgbClr val="43464D"/>
                </a:solidFill>
                <a:latin typeface="Helvetica Neue Light"/>
                <a:ea typeface="Helvetica Neue Light"/>
                <a:cs typeface="Helvetica Neue Light"/>
                <a:sym typeface="Helvetica Neue Light"/>
              </a:rPr>
              <a:t>A place where animals and plants live together</a:t>
            </a:r>
            <a:endParaRPr sz="2400">
              <a:latin typeface="Helvetica Neue Light"/>
              <a:ea typeface="Helvetica Neue Light"/>
              <a:cs typeface="Helvetica Neue Light"/>
              <a:sym typeface="Helvetica Neue Light"/>
            </a:endParaRPr>
          </a:p>
        </p:txBody>
      </p:sp>
      <p:sp>
        <p:nvSpPr>
          <p:cNvPr id="289" name="Google Shape;289;p40"/>
          <p:cNvSpPr txBox="1"/>
          <p:nvPr/>
        </p:nvSpPr>
        <p:spPr>
          <a:xfrm>
            <a:off x="1073532" y="3379133"/>
            <a:ext cx="7874100" cy="461700"/>
          </a:xfrm>
          <a:prstGeom prst="rect">
            <a:avLst/>
          </a:prstGeom>
          <a:noFill/>
          <a:ln>
            <a:noFill/>
          </a:ln>
        </p:spPr>
        <p:txBody>
          <a:bodyPr spcFirstLastPara="1" wrap="square" lIns="91425" tIns="45700" rIns="91425" bIns="45700" anchor="t" anchorCtr="0">
            <a:spAutoFit/>
          </a:bodyPr>
          <a:lstStyle/>
          <a:p>
            <a:r>
              <a:rPr lang="en" sz="2400">
                <a:solidFill>
                  <a:srgbClr val="43464D"/>
                </a:solidFill>
                <a:latin typeface="Helvetica Neue Light"/>
                <a:ea typeface="Helvetica Neue Light"/>
                <a:cs typeface="Helvetica Neue Light"/>
                <a:sym typeface="Helvetica Neue Light"/>
              </a:rPr>
              <a:t>An animal that hunts and eats other animals</a:t>
            </a:r>
            <a:endParaRPr sz="2400">
              <a:latin typeface="Helvetica Neue Light"/>
              <a:ea typeface="Helvetica Neue Light"/>
              <a:cs typeface="Helvetica Neue Light"/>
              <a:sym typeface="Helvetica Neue Light"/>
            </a:endParaRPr>
          </a:p>
        </p:txBody>
      </p:sp>
      <p:sp>
        <p:nvSpPr>
          <p:cNvPr id="290" name="Google Shape;290;p40"/>
          <p:cNvSpPr txBox="1"/>
          <p:nvPr/>
        </p:nvSpPr>
        <p:spPr>
          <a:xfrm>
            <a:off x="380509" y="2389497"/>
            <a:ext cx="492300" cy="646500"/>
          </a:xfrm>
          <a:prstGeom prst="rect">
            <a:avLst/>
          </a:prstGeom>
          <a:noFill/>
          <a:ln>
            <a:noFill/>
          </a:ln>
        </p:spPr>
        <p:txBody>
          <a:bodyPr spcFirstLastPara="1" wrap="square" lIns="91425" tIns="45700" rIns="91425" bIns="45700" anchor="t" anchorCtr="0">
            <a:spAutoFit/>
          </a:bodyPr>
          <a:lstStyle/>
          <a:p>
            <a:r>
              <a:rPr lang="en" sz="3600"/>
              <a:t>A</a:t>
            </a:r>
            <a:endParaRPr/>
          </a:p>
        </p:txBody>
      </p:sp>
      <p:sp>
        <p:nvSpPr>
          <p:cNvPr id="291" name="Google Shape;291;p40"/>
          <p:cNvSpPr txBox="1"/>
          <p:nvPr/>
        </p:nvSpPr>
        <p:spPr>
          <a:xfrm>
            <a:off x="380508" y="3286714"/>
            <a:ext cx="492300" cy="646500"/>
          </a:xfrm>
          <a:prstGeom prst="rect">
            <a:avLst/>
          </a:prstGeom>
          <a:noFill/>
          <a:ln>
            <a:noFill/>
          </a:ln>
        </p:spPr>
        <p:txBody>
          <a:bodyPr spcFirstLastPara="1" wrap="square" lIns="91425" tIns="45700" rIns="91425" bIns="45700" anchor="t" anchorCtr="0">
            <a:spAutoFit/>
          </a:bodyPr>
          <a:lstStyle/>
          <a:p>
            <a:r>
              <a:rPr lang="en" sz="3600"/>
              <a:t>B</a:t>
            </a:r>
            <a:endParaRPr/>
          </a:p>
        </p:txBody>
      </p:sp>
      <p:sp>
        <p:nvSpPr>
          <p:cNvPr id="292" name="Google Shape;292;p40"/>
          <p:cNvSpPr txBox="1"/>
          <p:nvPr/>
        </p:nvSpPr>
        <p:spPr>
          <a:xfrm>
            <a:off x="393332" y="4143167"/>
            <a:ext cx="518100" cy="646500"/>
          </a:xfrm>
          <a:prstGeom prst="rect">
            <a:avLst/>
          </a:prstGeom>
          <a:noFill/>
          <a:ln>
            <a:noFill/>
          </a:ln>
        </p:spPr>
        <p:txBody>
          <a:bodyPr spcFirstLastPara="1" wrap="square" lIns="91425" tIns="45700" rIns="91425" bIns="45700" anchor="t" anchorCtr="0">
            <a:spAutoFit/>
          </a:bodyPr>
          <a:lstStyle/>
          <a:p>
            <a:r>
              <a:rPr lang="en" sz="3600"/>
              <a:t>C</a:t>
            </a:r>
            <a:endParaRPr/>
          </a:p>
        </p:txBody>
      </p:sp>
      <p:sp>
        <p:nvSpPr>
          <p:cNvPr id="293" name="Google Shape;293;p40"/>
          <p:cNvSpPr txBox="1"/>
          <p:nvPr/>
        </p:nvSpPr>
        <p:spPr>
          <a:xfrm>
            <a:off x="393330" y="4999595"/>
            <a:ext cx="518100" cy="646500"/>
          </a:xfrm>
          <a:prstGeom prst="rect">
            <a:avLst/>
          </a:prstGeom>
          <a:noFill/>
          <a:ln>
            <a:noFill/>
          </a:ln>
        </p:spPr>
        <p:txBody>
          <a:bodyPr spcFirstLastPara="1" wrap="square" lIns="91425" tIns="45700" rIns="91425" bIns="45700" anchor="t" anchorCtr="0">
            <a:spAutoFit/>
          </a:bodyPr>
          <a:lstStyle/>
          <a:p>
            <a:r>
              <a:rPr lang="en" sz="3600"/>
              <a:t>D</a:t>
            </a:r>
            <a:endParaRPr/>
          </a:p>
        </p:txBody>
      </p:sp>
      <p:pic>
        <p:nvPicPr>
          <p:cNvPr id="294" name="Google Shape;294;p40" descr="Anchor with solid fill"/>
          <p:cNvPicPr preferRelativeResize="0"/>
          <p:nvPr/>
        </p:nvPicPr>
        <p:blipFill rotWithShape="1">
          <a:blip r:embed="rId3">
            <a:alphaModFix/>
          </a:blip>
          <a:srcRect/>
          <a:stretch/>
        </p:blipFill>
        <p:spPr>
          <a:xfrm>
            <a:off x="0" y="857250"/>
            <a:ext cx="518100" cy="518100"/>
          </a:xfrm>
          <a:prstGeom prst="rect">
            <a:avLst/>
          </a:prstGeom>
          <a:noFill/>
          <a:ln>
            <a:noFill/>
          </a:ln>
        </p:spPr>
      </p:pic>
      <p:sp>
        <p:nvSpPr>
          <p:cNvPr id="295" name="Google Shape;295;p40"/>
          <p:cNvSpPr txBox="1"/>
          <p:nvPr/>
        </p:nvSpPr>
        <p:spPr>
          <a:xfrm>
            <a:off x="1073532" y="2383671"/>
            <a:ext cx="7874100" cy="831000"/>
          </a:xfrm>
          <a:prstGeom prst="rect">
            <a:avLst/>
          </a:prstGeom>
          <a:noFill/>
          <a:ln>
            <a:noFill/>
          </a:ln>
        </p:spPr>
        <p:txBody>
          <a:bodyPr spcFirstLastPara="1" wrap="square" lIns="91425" tIns="45700" rIns="91425" bIns="45700" anchor="t" anchorCtr="0">
            <a:spAutoFit/>
          </a:bodyPr>
          <a:lstStyle/>
          <a:p>
            <a:r>
              <a:rPr lang="en" sz="2400">
                <a:solidFill>
                  <a:srgbClr val="43464D"/>
                </a:solidFill>
                <a:latin typeface="Helvetica Neue Light"/>
                <a:ea typeface="Helvetica Neue Light"/>
                <a:cs typeface="Helvetica Neue Light"/>
                <a:sym typeface="Helvetica Neue Light"/>
              </a:rPr>
              <a:t>Waves that travel perpendicularly to the direction they are moving </a:t>
            </a:r>
            <a:endParaRPr sz="2400">
              <a:latin typeface="Helvetica Neue Light"/>
              <a:ea typeface="Helvetica Neue Light"/>
              <a:cs typeface="Helvetica Neue Light"/>
              <a:sym typeface="Helvetica Neue Light"/>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300"/>
        <p:cNvGrpSpPr/>
        <p:nvPr/>
      </p:nvGrpSpPr>
      <p:grpSpPr>
        <a:xfrm>
          <a:off x="0" y="0"/>
          <a:ext cx="0" cy="0"/>
          <a:chOff x="0" y="0"/>
          <a:chExt cx="0" cy="0"/>
        </a:xfrm>
      </p:grpSpPr>
      <p:sp>
        <p:nvSpPr>
          <p:cNvPr id="301" name="Google Shape;301;p41"/>
          <p:cNvSpPr txBox="1"/>
          <p:nvPr/>
        </p:nvSpPr>
        <p:spPr>
          <a:xfrm>
            <a:off x="187350" y="1051000"/>
            <a:ext cx="8769300" cy="1015800"/>
          </a:xfrm>
          <a:prstGeom prst="rect">
            <a:avLst/>
          </a:prstGeom>
          <a:noFill/>
          <a:ln>
            <a:noFill/>
          </a:ln>
        </p:spPr>
        <p:txBody>
          <a:bodyPr spcFirstLastPara="1" wrap="square" lIns="91425" tIns="45700" rIns="91425" bIns="45700" anchor="t" anchorCtr="0">
            <a:spAutoFit/>
          </a:bodyPr>
          <a:lstStyle/>
          <a:p>
            <a:pPr algn="ctr">
              <a:buSzPts val="3000"/>
            </a:pPr>
            <a:r>
              <a:rPr lang="en" sz="3000" b="1" u="sng">
                <a:solidFill>
                  <a:schemeClr val="dk1"/>
                </a:solidFill>
                <a:latin typeface="Calibri"/>
                <a:ea typeface="Calibri"/>
                <a:cs typeface="Calibri"/>
                <a:sym typeface="Calibri"/>
              </a:rPr>
              <a:t>Directions:</a:t>
            </a:r>
            <a:r>
              <a:rPr lang="en" sz="3000" b="1">
                <a:solidFill>
                  <a:schemeClr val="dk1"/>
                </a:solidFill>
                <a:latin typeface="Calibri"/>
                <a:ea typeface="Calibri"/>
                <a:cs typeface="Calibri"/>
                <a:sym typeface="Calibri"/>
              </a:rPr>
              <a:t> </a:t>
            </a:r>
            <a:r>
              <a:rPr lang="en" sz="3000">
                <a:solidFill>
                  <a:schemeClr val="dk1"/>
                </a:solidFill>
                <a:latin typeface="Calibri"/>
                <a:ea typeface="Calibri"/>
                <a:cs typeface="Calibri"/>
                <a:sym typeface="Calibri"/>
              </a:rPr>
              <a:t>Choose the correct </a:t>
            </a:r>
            <a:r>
              <a:rPr lang="en" sz="3000" i="1">
                <a:solidFill>
                  <a:schemeClr val="dk1"/>
                </a:solidFill>
                <a:latin typeface="Calibri"/>
                <a:ea typeface="Calibri"/>
                <a:cs typeface="Calibri"/>
                <a:sym typeface="Calibri"/>
              </a:rPr>
              <a:t>definition</a:t>
            </a:r>
            <a:r>
              <a:rPr lang="en" sz="3000">
                <a:solidFill>
                  <a:schemeClr val="dk1"/>
                </a:solidFill>
                <a:latin typeface="Calibri"/>
                <a:ea typeface="Calibri"/>
                <a:cs typeface="Calibri"/>
                <a:sym typeface="Calibri"/>
              </a:rPr>
              <a:t> of </a:t>
            </a:r>
            <a:endParaRPr sz="3000">
              <a:solidFill>
                <a:schemeClr val="dk1"/>
              </a:solidFill>
              <a:latin typeface="Calibri"/>
              <a:ea typeface="Calibri"/>
              <a:cs typeface="Calibri"/>
              <a:sym typeface="Calibri"/>
            </a:endParaRPr>
          </a:p>
          <a:p>
            <a:pPr algn="ctr">
              <a:buSzPts val="3000"/>
            </a:pPr>
            <a:r>
              <a:rPr lang="en" sz="3000" b="1">
                <a:solidFill>
                  <a:schemeClr val="dk1"/>
                </a:solidFill>
                <a:latin typeface="Calibri"/>
                <a:ea typeface="Calibri"/>
                <a:cs typeface="Calibri"/>
                <a:sym typeface="Calibri"/>
              </a:rPr>
              <a:t>Transverse Waves </a:t>
            </a:r>
            <a:r>
              <a:rPr lang="en" sz="3000">
                <a:solidFill>
                  <a:schemeClr val="dk1"/>
                </a:solidFill>
                <a:latin typeface="Calibri"/>
                <a:ea typeface="Calibri"/>
                <a:cs typeface="Calibri"/>
                <a:sym typeface="Calibri"/>
              </a:rPr>
              <a:t>from the choices below. </a:t>
            </a:r>
            <a:endParaRPr/>
          </a:p>
        </p:txBody>
      </p:sp>
      <p:sp>
        <p:nvSpPr>
          <p:cNvPr id="302" name="Google Shape;302;p41"/>
          <p:cNvSpPr txBox="1"/>
          <p:nvPr/>
        </p:nvSpPr>
        <p:spPr>
          <a:xfrm>
            <a:off x="1073532" y="5075790"/>
            <a:ext cx="7874100" cy="461700"/>
          </a:xfrm>
          <a:prstGeom prst="rect">
            <a:avLst/>
          </a:prstGeom>
          <a:noFill/>
          <a:ln>
            <a:noFill/>
          </a:ln>
        </p:spPr>
        <p:txBody>
          <a:bodyPr spcFirstLastPara="1" wrap="square" lIns="91425" tIns="45700" rIns="91425" bIns="45700" anchor="t" anchorCtr="0">
            <a:spAutoFit/>
          </a:bodyPr>
          <a:lstStyle/>
          <a:p>
            <a:r>
              <a:rPr lang="en" sz="2400">
                <a:solidFill>
                  <a:srgbClr val="434343"/>
                </a:solidFill>
                <a:latin typeface="Helvetica Neue Light"/>
                <a:ea typeface="Helvetica Neue Light"/>
                <a:cs typeface="Helvetica Neue Light"/>
                <a:sym typeface="Helvetica Neue Light"/>
              </a:rPr>
              <a:t>A state of matter with tightly packed particles</a:t>
            </a:r>
            <a:endParaRPr sz="2400">
              <a:solidFill>
                <a:srgbClr val="434343"/>
              </a:solidFill>
              <a:latin typeface="Helvetica Neue Light"/>
              <a:ea typeface="Helvetica Neue Light"/>
              <a:cs typeface="Helvetica Neue Light"/>
              <a:sym typeface="Helvetica Neue Light"/>
            </a:endParaRPr>
          </a:p>
        </p:txBody>
      </p:sp>
      <p:sp>
        <p:nvSpPr>
          <p:cNvPr id="303" name="Google Shape;303;p41"/>
          <p:cNvSpPr txBox="1"/>
          <p:nvPr/>
        </p:nvSpPr>
        <p:spPr>
          <a:xfrm>
            <a:off x="1073525" y="4227463"/>
            <a:ext cx="8007600" cy="498558"/>
          </a:xfrm>
          <a:prstGeom prst="rect">
            <a:avLst/>
          </a:prstGeom>
          <a:noFill/>
          <a:ln>
            <a:noFill/>
          </a:ln>
        </p:spPr>
        <p:txBody>
          <a:bodyPr spcFirstLastPara="1" wrap="square" lIns="91425" tIns="45700" rIns="91425" bIns="45700" anchor="t" anchorCtr="0">
            <a:spAutoFit/>
          </a:bodyPr>
          <a:lstStyle/>
          <a:p>
            <a:pPr>
              <a:lnSpc>
                <a:spcPct val="110000"/>
              </a:lnSpc>
            </a:pPr>
            <a:r>
              <a:rPr lang="en" sz="2400">
                <a:solidFill>
                  <a:srgbClr val="43464D"/>
                </a:solidFill>
                <a:latin typeface="Helvetica Neue Light"/>
                <a:ea typeface="Helvetica Neue Light"/>
                <a:cs typeface="Helvetica Neue Light"/>
                <a:sym typeface="Helvetica Neue Light"/>
              </a:rPr>
              <a:t>A place where animals and plants live together</a:t>
            </a:r>
            <a:endParaRPr sz="2400">
              <a:latin typeface="Helvetica Neue Light"/>
              <a:ea typeface="Helvetica Neue Light"/>
              <a:cs typeface="Helvetica Neue Light"/>
              <a:sym typeface="Helvetica Neue Light"/>
            </a:endParaRPr>
          </a:p>
        </p:txBody>
      </p:sp>
      <p:sp>
        <p:nvSpPr>
          <p:cNvPr id="304" name="Google Shape;304;p41"/>
          <p:cNvSpPr txBox="1"/>
          <p:nvPr/>
        </p:nvSpPr>
        <p:spPr>
          <a:xfrm>
            <a:off x="1073532" y="3379133"/>
            <a:ext cx="7874100" cy="461700"/>
          </a:xfrm>
          <a:prstGeom prst="rect">
            <a:avLst/>
          </a:prstGeom>
          <a:noFill/>
          <a:ln>
            <a:noFill/>
          </a:ln>
        </p:spPr>
        <p:txBody>
          <a:bodyPr spcFirstLastPara="1" wrap="square" lIns="91425" tIns="45700" rIns="91425" bIns="45700" anchor="t" anchorCtr="0">
            <a:spAutoFit/>
          </a:bodyPr>
          <a:lstStyle/>
          <a:p>
            <a:r>
              <a:rPr lang="en" sz="2400">
                <a:solidFill>
                  <a:srgbClr val="43464D"/>
                </a:solidFill>
                <a:latin typeface="Helvetica Neue Light"/>
                <a:ea typeface="Helvetica Neue Light"/>
                <a:cs typeface="Helvetica Neue Light"/>
                <a:sym typeface="Helvetica Neue Light"/>
              </a:rPr>
              <a:t>An animal that hunts and eats other animals</a:t>
            </a:r>
            <a:endParaRPr sz="2400">
              <a:latin typeface="Helvetica Neue Light"/>
              <a:ea typeface="Helvetica Neue Light"/>
              <a:cs typeface="Helvetica Neue Light"/>
              <a:sym typeface="Helvetica Neue Light"/>
            </a:endParaRPr>
          </a:p>
        </p:txBody>
      </p:sp>
      <p:sp>
        <p:nvSpPr>
          <p:cNvPr id="305" name="Google Shape;305;p41"/>
          <p:cNvSpPr txBox="1"/>
          <p:nvPr/>
        </p:nvSpPr>
        <p:spPr>
          <a:xfrm>
            <a:off x="380509" y="2389497"/>
            <a:ext cx="492300" cy="646500"/>
          </a:xfrm>
          <a:prstGeom prst="rect">
            <a:avLst/>
          </a:prstGeom>
          <a:noFill/>
          <a:ln>
            <a:noFill/>
          </a:ln>
        </p:spPr>
        <p:txBody>
          <a:bodyPr spcFirstLastPara="1" wrap="square" lIns="91425" tIns="45700" rIns="91425" bIns="45700" anchor="t" anchorCtr="0">
            <a:spAutoFit/>
          </a:bodyPr>
          <a:lstStyle/>
          <a:p>
            <a:r>
              <a:rPr lang="en" sz="3600"/>
              <a:t>A</a:t>
            </a:r>
            <a:endParaRPr/>
          </a:p>
        </p:txBody>
      </p:sp>
      <p:sp>
        <p:nvSpPr>
          <p:cNvPr id="306" name="Google Shape;306;p41"/>
          <p:cNvSpPr txBox="1"/>
          <p:nvPr/>
        </p:nvSpPr>
        <p:spPr>
          <a:xfrm>
            <a:off x="380508" y="3286714"/>
            <a:ext cx="492300" cy="646500"/>
          </a:xfrm>
          <a:prstGeom prst="rect">
            <a:avLst/>
          </a:prstGeom>
          <a:noFill/>
          <a:ln>
            <a:noFill/>
          </a:ln>
        </p:spPr>
        <p:txBody>
          <a:bodyPr spcFirstLastPara="1" wrap="square" lIns="91425" tIns="45700" rIns="91425" bIns="45700" anchor="t" anchorCtr="0">
            <a:spAutoFit/>
          </a:bodyPr>
          <a:lstStyle/>
          <a:p>
            <a:r>
              <a:rPr lang="en" sz="3600"/>
              <a:t>B</a:t>
            </a:r>
            <a:endParaRPr/>
          </a:p>
        </p:txBody>
      </p:sp>
      <p:sp>
        <p:nvSpPr>
          <p:cNvPr id="307" name="Google Shape;307;p41"/>
          <p:cNvSpPr txBox="1"/>
          <p:nvPr/>
        </p:nvSpPr>
        <p:spPr>
          <a:xfrm>
            <a:off x="393332" y="4143167"/>
            <a:ext cx="518100" cy="646500"/>
          </a:xfrm>
          <a:prstGeom prst="rect">
            <a:avLst/>
          </a:prstGeom>
          <a:noFill/>
          <a:ln>
            <a:noFill/>
          </a:ln>
        </p:spPr>
        <p:txBody>
          <a:bodyPr spcFirstLastPara="1" wrap="square" lIns="91425" tIns="45700" rIns="91425" bIns="45700" anchor="t" anchorCtr="0">
            <a:spAutoFit/>
          </a:bodyPr>
          <a:lstStyle/>
          <a:p>
            <a:r>
              <a:rPr lang="en" sz="3600"/>
              <a:t>C</a:t>
            </a:r>
            <a:endParaRPr/>
          </a:p>
        </p:txBody>
      </p:sp>
      <p:sp>
        <p:nvSpPr>
          <p:cNvPr id="308" name="Google Shape;308;p41"/>
          <p:cNvSpPr txBox="1"/>
          <p:nvPr/>
        </p:nvSpPr>
        <p:spPr>
          <a:xfrm>
            <a:off x="393330" y="4999595"/>
            <a:ext cx="518100" cy="646500"/>
          </a:xfrm>
          <a:prstGeom prst="rect">
            <a:avLst/>
          </a:prstGeom>
          <a:noFill/>
          <a:ln>
            <a:noFill/>
          </a:ln>
        </p:spPr>
        <p:txBody>
          <a:bodyPr spcFirstLastPara="1" wrap="square" lIns="91425" tIns="45700" rIns="91425" bIns="45700" anchor="t" anchorCtr="0">
            <a:spAutoFit/>
          </a:bodyPr>
          <a:lstStyle/>
          <a:p>
            <a:r>
              <a:rPr lang="en" sz="3600"/>
              <a:t>D</a:t>
            </a:r>
            <a:endParaRPr/>
          </a:p>
        </p:txBody>
      </p:sp>
      <p:pic>
        <p:nvPicPr>
          <p:cNvPr id="309" name="Google Shape;309;p41" descr="Anchor with solid fill"/>
          <p:cNvPicPr preferRelativeResize="0"/>
          <p:nvPr/>
        </p:nvPicPr>
        <p:blipFill rotWithShape="1">
          <a:blip r:embed="rId3">
            <a:alphaModFix/>
          </a:blip>
          <a:srcRect/>
          <a:stretch/>
        </p:blipFill>
        <p:spPr>
          <a:xfrm>
            <a:off x="0" y="857250"/>
            <a:ext cx="518100" cy="518100"/>
          </a:xfrm>
          <a:prstGeom prst="rect">
            <a:avLst/>
          </a:prstGeom>
          <a:noFill/>
          <a:ln>
            <a:noFill/>
          </a:ln>
        </p:spPr>
      </p:pic>
      <p:sp>
        <p:nvSpPr>
          <p:cNvPr id="310" name="Google Shape;310;p41"/>
          <p:cNvSpPr txBox="1"/>
          <p:nvPr/>
        </p:nvSpPr>
        <p:spPr>
          <a:xfrm>
            <a:off x="1073532" y="2383671"/>
            <a:ext cx="7874100" cy="831000"/>
          </a:xfrm>
          <a:prstGeom prst="rect">
            <a:avLst/>
          </a:prstGeom>
          <a:noFill/>
          <a:ln>
            <a:noFill/>
          </a:ln>
        </p:spPr>
        <p:txBody>
          <a:bodyPr spcFirstLastPara="1" wrap="square" lIns="91425" tIns="45700" rIns="91425" bIns="45700" anchor="t" anchorCtr="0">
            <a:spAutoFit/>
          </a:bodyPr>
          <a:lstStyle/>
          <a:p>
            <a:r>
              <a:rPr lang="en" sz="2400">
                <a:solidFill>
                  <a:srgbClr val="43464D"/>
                </a:solidFill>
                <a:latin typeface="Helvetica Neue Light"/>
                <a:ea typeface="Helvetica Neue Light"/>
                <a:cs typeface="Helvetica Neue Light"/>
                <a:sym typeface="Helvetica Neue Light"/>
              </a:rPr>
              <a:t>Waves that travel perpendicularly to the direction they are moving </a:t>
            </a:r>
            <a:endParaRPr sz="2400">
              <a:latin typeface="Helvetica Neue Light"/>
              <a:ea typeface="Helvetica Neue Light"/>
              <a:cs typeface="Helvetica Neue Light"/>
              <a:sym typeface="Helvetica Neue Light"/>
            </a:endParaRPr>
          </a:p>
        </p:txBody>
      </p:sp>
      <p:sp>
        <p:nvSpPr>
          <p:cNvPr id="311" name="Google Shape;311;p41"/>
          <p:cNvSpPr/>
          <p:nvPr/>
        </p:nvSpPr>
        <p:spPr>
          <a:xfrm>
            <a:off x="380500" y="2367325"/>
            <a:ext cx="8359500" cy="8682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316"/>
        <p:cNvGrpSpPr/>
        <p:nvPr/>
      </p:nvGrpSpPr>
      <p:grpSpPr>
        <a:xfrm>
          <a:off x="0" y="0"/>
          <a:ext cx="0" cy="0"/>
          <a:chOff x="0" y="0"/>
          <a:chExt cx="0" cy="0"/>
        </a:xfrm>
      </p:grpSpPr>
      <p:pic>
        <p:nvPicPr>
          <p:cNvPr id="317" name="Google Shape;317;p42"/>
          <p:cNvPicPr preferRelativeResize="0"/>
          <p:nvPr/>
        </p:nvPicPr>
        <p:blipFill>
          <a:blip r:embed="rId3">
            <a:alphaModFix/>
          </a:blip>
          <a:stretch>
            <a:fillRect/>
          </a:stretch>
        </p:blipFill>
        <p:spPr>
          <a:xfrm>
            <a:off x="5199225" y="1734076"/>
            <a:ext cx="3404024" cy="1422801"/>
          </a:xfrm>
          <a:prstGeom prst="rect">
            <a:avLst/>
          </a:prstGeom>
          <a:noFill/>
          <a:ln>
            <a:noFill/>
          </a:ln>
        </p:spPr>
      </p:pic>
      <p:sp>
        <p:nvSpPr>
          <p:cNvPr id="318" name="Google Shape;318;p42"/>
          <p:cNvSpPr/>
          <p:nvPr/>
        </p:nvSpPr>
        <p:spPr>
          <a:xfrm>
            <a:off x="498763" y="1381991"/>
            <a:ext cx="8187900" cy="43539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endParaRPr>
          </a:p>
        </p:txBody>
      </p:sp>
      <p:cxnSp>
        <p:nvCxnSpPr>
          <p:cNvPr id="319" name="Google Shape;319;p42"/>
          <p:cNvCxnSpPr/>
          <p:nvPr/>
        </p:nvCxnSpPr>
        <p:spPr>
          <a:xfrm>
            <a:off x="4606850" y="1381991"/>
            <a:ext cx="0" cy="1322400"/>
          </a:xfrm>
          <a:prstGeom prst="straightConnector1">
            <a:avLst/>
          </a:prstGeom>
          <a:noFill/>
          <a:ln w="25400" cap="flat" cmpd="sng">
            <a:solidFill>
              <a:schemeClr val="dk1"/>
            </a:solidFill>
            <a:prstDash val="solid"/>
            <a:round/>
            <a:headEnd type="none" w="sm" len="sm"/>
            <a:tailEnd type="none" w="sm" len="sm"/>
          </a:ln>
        </p:spPr>
      </p:cxnSp>
      <p:cxnSp>
        <p:nvCxnSpPr>
          <p:cNvPr id="320" name="Google Shape;320;p42"/>
          <p:cNvCxnSpPr>
            <a:stCxn id="321" idx="4"/>
            <a:endCxn id="318" idx="2"/>
          </p:cNvCxnSpPr>
          <p:nvPr/>
        </p:nvCxnSpPr>
        <p:spPr>
          <a:xfrm>
            <a:off x="4571972" y="4391433"/>
            <a:ext cx="20700" cy="1344600"/>
          </a:xfrm>
          <a:prstGeom prst="straightConnector1">
            <a:avLst/>
          </a:prstGeom>
          <a:noFill/>
          <a:ln w="25400" cap="flat" cmpd="sng">
            <a:solidFill>
              <a:schemeClr val="dk1"/>
            </a:solidFill>
            <a:prstDash val="solid"/>
            <a:round/>
            <a:headEnd type="none" w="sm" len="sm"/>
            <a:tailEnd type="none" w="sm" len="sm"/>
          </a:ln>
        </p:spPr>
      </p:cxnSp>
      <p:cxnSp>
        <p:nvCxnSpPr>
          <p:cNvPr id="322" name="Google Shape;322;p42"/>
          <p:cNvCxnSpPr/>
          <p:nvPr/>
        </p:nvCxnSpPr>
        <p:spPr>
          <a:xfrm>
            <a:off x="498763" y="3548593"/>
            <a:ext cx="2389800" cy="0"/>
          </a:xfrm>
          <a:prstGeom prst="straightConnector1">
            <a:avLst/>
          </a:prstGeom>
          <a:noFill/>
          <a:ln w="25400" cap="flat" cmpd="sng">
            <a:solidFill>
              <a:schemeClr val="dk1"/>
            </a:solidFill>
            <a:prstDash val="solid"/>
            <a:round/>
            <a:headEnd type="none" w="sm" len="sm"/>
            <a:tailEnd type="none" w="sm" len="sm"/>
          </a:ln>
        </p:spPr>
      </p:cxnSp>
      <p:cxnSp>
        <p:nvCxnSpPr>
          <p:cNvPr id="323" name="Google Shape;323;p42"/>
          <p:cNvCxnSpPr/>
          <p:nvPr/>
        </p:nvCxnSpPr>
        <p:spPr>
          <a:xfrm>
            <a:off x="6255327" y="3520070"/>
            <a:ext cx="2431500" cy="0"/>
          </a:xfrm>
          <a:prstGeom prst="straightConnector1">
            <a:avLst/>
          </a:prstGeom>
          <a:noFill/>
          <a:ln w="25400" cap="flat" cmpd="sng">
            <a:solidFill>
              <a:schemeClr val="dk1"/>
            </a:solidFill>
            <a:prstDash val="solid"/>
            <a:round/>
            <a:headEnd type="none" w="sm" len="sm"/>
            <a:tailEnd type="none" w="sm" len="sm"/>
          </a:ln>
        </p:spPr>
      </p:cxnSp>
      <p:sp>
        <p:nvSpPr>
          <p:cNvPr id="321" name="Google Shape;321;p42"/>
          <p:cNvSpPr/>
          <p:nvPr/>
        </p:nvSpPr>
        <p:spPr>
          <a:xfrm>
            <a:off x="2888672" y="2704233"/>
            <a:ext cx="3366600" cy="16872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endParaRPr>
          </a:p>
        </p:txBody>
      </p:sp>
      <p:sp>
        <p:nvSpPr>
          <p:cNvPr id="324" name="Google Shape;324;p42"/>
          <p:cNvSpPr txBox="1"/>
          <p:nvPr/>
        </p:nvSpPr>
        <p:spPr>
          <a:xfrm>
            <a:off x="2990050" y="2989388"/>
            <a:ext cx="3163800" cy="1139100"/>
          </a:xfrm>
          <a:prstGeom prst="rect">
            <a:avLst/>
          </a:prstGeom>
          <a:noFill/>
          <a:ln>
            <a:noFill/>
          </a:ln>
        </p:spPr>
        <p:txBody>
          <a:bodyPr spcFirstLastPara="1" wrap="square" lIns="91425" tIns="45700" rIns="91425" bIns="45700" anchor="t" anchorCtr="0">
            <a:spAutoFit/>
          </a:bodyPr>
          <a:lstStyle/>
          <a:p>
            <a:pPr algn="ctr"/>
            <a:r>
              <a:rPr lang="en" sz="3400" b="1">
                <a:latin typeface="Poppins"/>
                <a:ea typeface="Poppins"/>
                <a:cs typeface="Poppins"/>
                <a:sym typeface="Poppins"/>
              </a:rPr>
              <a:t>Transverse Waves</a:t>
            </a:r>
            <a:endParaRPr sz="1200"/>
          </a:p>
        </p:txBody>
      </p:sp>
      <p:sp>
        <p:nvSpPr>
          <p:cNvPr id="325" name="Google Shape;325;p42"/>
          <p:cNvSpPr txBox="1"/>
          <p:nvPr/>
        </p:nvSpPr>
        <p:spPr>
          <a:xfrm>
            <a:off x="494363" y="1383371"/>
            <a:ext cx="1146600" cy="369300"/>
          </a:xfrm>
          <a:prstGeom prst="rect">
            <a:avLst/>
          </a:prstGeom>
          <a:noFill/>
          <a:ln>
            <a:noFill/>
          </a:ln>
        </p:spPr>
        <p:txBody>
          <a:bodyPr spcFirstLastPara="1" wrap="square" lIns="91425" tIns="45700" rIns="91425" bIns="45700" anchor="t" anchorCtr="0">
            <a:spAutoFit/>
          </a:bodyPr>
          <a:lstStyle/>
          <a:p>
            <a:r>
              <a:rPr lang="en" sz="1800">
                <a:latin typeface="Helvetica Neue Light"/>
                <a:ea typeface="Helvetica Neue Light"/>
                <a:cs typeface="Helvetica Neue Light"/>
                <a:sym typeface="Helvetica Neue Light"/>
              </a:rPr>
              <a:t>Definition</a:t>
            </a:r>
            <a:endParaRPr/>
          </a:p>
        </p:txBody>
      </p:sp>
      <p:sp>
        <p:nvSpPr>
          <p:cNvPr id="326" name="Google Shape;326;p42"/>
          <p:cNvSpPr txBox="1"/>
          <p:nvPr/>
        </p:nvSpPr>
        <p:spPr>
          <a:xfrm>
            <a:off x="498763" y="5399809"/>
            <a:ext cx="1082400" cy="369300"/>
          </a:xfrm>
          <a:prstGeom prst="rect">
            <a:avLst/>
          </a:prstGeom>
          <a:noFill/>
          <a:ln>
            <a:noFill/>
          </a:ln>
        </p:spPr>
        <p:txBody>
          <a:bodyPr spcFirstLastPara="1" wrap="square" lIns="91425" tIns="45700" rIns="91425" bIns="45700" anchor="t" anchorCtr="0">
            <a:spAutoFit/>
          </a:bodyPr>
          <a:lstStyle/>
          <a:p>
            <a:r>
              <a:rPr lang="en" sz="1800">
                <a:latin typeface="Helvetica Neue Light"/>
                <a:ea typeface="Helvetica Neue Light"/>
                <a:cs typeface="Helvetica Neue Light"/>
                <a:sym typeface="Helvetica Neue Light"/>
              </a:rPr>
              <a:t>Example</a:t>
            </a:r>
            <a:endParaRPr/>
          </a:p>
        </p:txBody>
      </p:sp>
      <p:sp>
        <p:nvSpPr>
          <p:cNvPr id="327" name="Google Shape;327;p42"/>
          <p:cNvSpPr txBox="1"/>
          <p:nvPr/>
        </p:nvSpPr>
        <p:spPr>
          <a:xfrm>
            <a:off x="7783989" y="1364765"/>
            <a:ext cx="902700" cy="369300"/>
          </a:xfrm>
          <a:prstGeom prst="rect">
            <a:avLst/>
          </a:prstGeom>
          <a:noFill/>
          <a:ln>
            <a:noFill/>
          </a:ln>
        </p:spPr>
        <p:txBody>
          <a:bodyPr spcFirstLastPara="1" wrap="square" lIns="91425" tIns="45700" rIns="91425" bIns="45700" anchor="t" anchorCtr="0">
            <a:spAutoFit/>
          </a:bodyPr>
          <a:lstStyle/>
          <a:p>
            <a:r>
              <a:rPr lang="en" sz="1800">
                <a:latin typeface="Helvetica Neue Light"/>
                <a:ea typeface="Helvetica Neue Light"/>
                <a:cs typeface="Helvetica Neue Light"/>
                <a:sym typeface="Helvetica Neue Light"/>
              </a:rPr>
              <a:t>Picture</a:t>
            </a:r>
            <a:endParaRPr/>
          </a:p>
        </p:txBody>
      </p:sp>
      <p:sp>
        <p:nvSpPr>
          <p:cNvPr id="328" name="Google Shape;328;p42"/>
          <p:cNvSpPr txBox="1"/>
          <p:nvPr/>
        </p:nvSpPr>
        <p:spPr>
          <a:xfrm>
            <a:off x="4648528" y="5399793"/>
            <a:ext cx="4038300" cy="338700"/>
          </a:xfrm>
          <a:prstGeom prst="rect">
            <a:avLst/>
          </a:prstGeom>
          <a:noFill/>
          <a:ln>
            <a:noFill/>
          </a:ln>
        </p:spPr>
        <p:txBody>
          <a:bodyPr spcFirstLastPara="1" wrap="square" lIns="91425" tIns="45700" rIns="91425" bIns="45700" anchor="t" anchorCtr="0">
            <a:spAutoFit/>
          </a:bodyPr>
          <a:lstStyle/>
          <a:p>
            <a:pPr algn="r"/>
            <a:r>
              <a:rPr lang="en" sz="1600">
                <a:latin typeface="Helvetica Neue Light"/>
                <a:ea typeface="Helvetica Neue Light"/>
                <a:cs typeface="Helvetica Neue Light"/>
                <a:sym typeface="Helvetica Neue Light"/>
              </a:rPr>
              <a:t>How do transverse waves impact my life?</a:t>
            </a:r>
            <a:endParaRPr sz="1600"/>
          </a:p>
        </p:txBody>
      </p:sp>
      <p:sp>
        <p:nvSpPr>
          <p:cNvPr id="329" name="Google Shape;329;p42"/>
          <p:cNvSpPr txBox="1"/>
          <p:nvPr/>
        </p:nvSpPr>
        <p:spPr>
          <a:xfrm>
            <a:off x="581775" y="1799175"/>
            <a:ext cx="3887400" cy="1200600"/>
          </a:xfrm>
          <a:prstGeom prst="rect">
            <a:avLst/>
          </a:prstGeom>
          <a:noFill/>
          <a:ln>
            <a:noFill/>
          </a:ln>
        </p:spPr>
        <p:txBody>
          <a:bodyPr spcFirstLastPara="1" wrap="square" lIns="91425" tIns="91425" rIns="91425" bIns="91425" anchor="t" anchorCtr="0">
            <a:spAutoFit/>
          </a:bodyPr>
          <a:lstStyle/>
          <a:p>
            <a:pPr algn="ctr"/>
            <a:r>
              <a:rPr lang="en" sz="2200">
                <a:solidFill>
                  <a:schemeClr val="dk1"/>
                </a:solidFill>
                <a:latin typeface="Calibri"/>
                <a:ea typeface="Calibri"/>
                <a:cs typeface="Calibri"/>
                <a:sym typeface="Calibri"/>
              </a:rPr>
              <a:t>Waves that travel perpendicularly to the direction they are moving</a:t>
            </a:r>
            <a:endParaRPr sz="2400">
              <a:solidFill>
                <a:schemeClr val="dk1"/>
              </a:solidFill>
              <a:latin typeface="Calibri"/>
              <a:ea typeface="Calibri"/>
              <a:cs typeface="Calibri"/>
              <a:sym typeface="Calibri"/>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5"/>
          <p:cNvSpPr txBox="1"/>
          <p:nvPr/>
        </p:nvSpPr>
        <p:spPr>
          <a:xfrm>
            <a:off x="838383" y="162532"/>
            <a:ext cx="8064985" cy="1553973"/>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3000"/>
              <a:buFont typeface="Arial"/>
              <a:buNone/>
            </a:pPr>
            <a:r>
              <a:rPr lang="en-US" sz="3000" b="1" u="sng" dirty="0">
                <a:solidFill>
                  <a:srgbClr val="0C0C0C"/>
                </a:solidFill>
                <a:latin typeface="Calibri"/>
                <a:ea typeface="Calibri"/>
                <a:cs typeface="Calibri"/>
                <a:sym typeface="Calibri"/>
              </a:rPr>
              <a:t>Waves</a:t>
            </a:r>
            <a:r>
              <a:rPr lang="en-US" sz="3000" b="1" dirty="0">
                <a:solidFill>
                  <a:srgbClr val="0C0C0C"/>
                </a:solidFill>
                <a:latin typeface="Calibri"/>
                <a:ea typeface="Calibri"/>
                <a:cs typeface="Calibri"/>
                <a:sym typeface="Calibri"/>
              </a:rPr>
              <a:t>: </a:t>
            </a:r>
            <a:r>
              <a:rPr lang="en-US" sz="3000" dirty="0">
                <a:solidFill>
                  <a:srgbClr val="0C0C0C"/>
                </a:solidFill>
                <a:latin typeface="Calibri"/>
                <a:ea typeface="Calibri"/>
                <a:cs typeface="Calibri"/>
                <a:sym typeface="Calibri"/>
              </a:rPr>
              <a:t>disturbances that travel through a medium, moving energy from one location to another without moving matter</a:t>
            </a:r>
            <a:endParaRPr sz="3000" b="1" dirty="0">
              <a:solidFill>
                <a:schemeClr val="dk1"/>
              </a:solidFill>
              <a:latin typeface="Calibri"/>
              <a:ea typeface="Calibri"/>
              <a:cs typeface="Calibri"/>
              <a:sym typeface="Calibri"/>
            </a:endParaRPr>
          </a:p>
        </p:txBody>
      </p:sp>
      <p:sp>
        <p:nvSpPr>
          <p:cNvPr id="143" name="Google Shape;143;p5"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4" name="Google Shape;144;p5" descr="he Physics of Sound"/>
          <p:cNvPicPr preferRelativeResize="0"/>
          <p:nvPr/>
        </p:nvPicPr>
        <p:blipFill rotWithShape="1">
          <a:blip r:embed="rId4">
            <a:alphaModFix/>
          </a:blip>
          <a:srcRect/>
          <a:stretch/>
        </p:blipFill>
        <p:spPr>
          <a:xfrm>
            <a:off x="1242950" y="1879037"/>
            <a:ext cx="6722268" cy="448151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334"/>
        <p:cNvGrpSpPr/>
        <p:nvPr/>
      </p:nvGrpSpPr>
      <p:grpSpPr>
        <a:xfrm>
          <a:off x="0" y="0"/>
          <a:ext cx="0" cy="0"/>
          <a:chOff x="0" y="0"/>
          <a:chExt cx="0" cy="0"/>
        </a:xfrm>
      </p:grpSpPr>
      <p:sp>
        <p:nvSpPr>
          <p:cNvPr id="335" name="Google Shape;335;p43"/>
          <p:cNvSpPr txBox="1"/>
          <p:nvPr/>
        </p:nvSpPr>
        <p:spPr>
          <a:xfrm>
            <a:off x="269300" y="1060550"/>
            <a:ext cx="8751900" cy="1015800"/>
          </a:xfrm>
          <a:prstGeom prst="rect">
            <a:avLst/>
          </a:prstGeom>
          <a:noFill/>
          <a:ln>
            <a:noFill/>
          </a:ln>
        </p:spPr>
        <p:txBody>
          <a:bodyPr spcFirstLastPara="1" wrap="square" lIns="91425" tIns="45700" rIns="91425" bIns="45700" anchor="t" anchorCtr="0">
            <a:spAutoFit/>
          </a:bodyPr>
          <a:lstStyle/>
          <a:p>
            <a:pPr algn="ctr">
              <a:buSzPts val="3000"/>
            </a:pPr>
            <a:r>
              <a:rPr lang="en" sz="3000" b="1" u="sng">
                <a:solidFill>
                  <a:schemeClr val="dk1"/>
                </a:solidFill>
                <a:latin typeface="Calibri"/>
                <a:ea typeface="Calibri"/>
                <a:cs typeface="Calibri"/>
                <a:sym typeface="Calibri"/>
              </a:rPr>
              <a:t>Directions:</a:t>
            </a:r>
            <a:r>
              <a:rPr lang="en" sz="3000" b="1">
                <a:solidFill>
                  <a:schemeClr val="dk1"/>
                </a:solidFill>
                <a:latin typeface="Calibri"/>
                <a:ea typeface="Calibri"/>
                <a:cs typeface="Calibri"/>
                <a:sym typeface="Calibri"/>
              </a:rPr>
              <a:t> </a:t>
            </a:r>
            <a:r>
              <a:rPr lang="en" sz="3000">
                <a:solidFill>
                  <a:schemeClr val="dk1"/>
                </a:solidFill>
                <a:latin typeface="Calibri"/>
                <a:ea typeface="Calibri"/>
                <a:cs typeface="Calibri"/>
                <a:sym typeface="Calibri"/>
              </a:rPr>
              <a:t>Choose the correct </a:t>
            </a:r>
            <a:r>
              <a:rPr lang="en" sz="3000" i="1">
                <a:solidFill>
                  <a:schemeClr val="dk1"/>
                </a:solidFill>
                <a:latin typeface="Calibri"/>
                <a:ea typeface="Calibri"/>
                <a:cs typeface="Calibri"/>
                <a:sym typeface="Calibri"/>
              </a:rPr>
              <a:t>example</a:t>
            </a:r>
            <a:r>
              <a:rPr lang="en" sz="3000">
                <a:solidFill>
                  <a:schemeClr val="dk1"/>
                </a:solidFill>
                <a:latin typeface="Calibri"/>
                <a:ea typeface="Calibri"/>
                <a:cs typeface="Calibri"/>
                <a:sym typeface="Calibri"/>
              </a:rPr>
              <a:t> of    </a:t>
            </a:r>
            <a:endParaRPr sz="3000">
              <a:solidFill>
                <a:schemeClr val="dk1"/>
              </a:solidFill>
              <a:latin typeface="Calibri"/>
              <a:ea typeface="Calibri"/>
              <a:cs typeface="Calibri"/>
              <a:sym typeface="Calibri"/>
            </a:endParaRPr>
          </a:p>
          <a:p>
            <a:pPr algn="ctr">
              <a:buSzPts val="3000"/>
            </a:pPr>
            <a:r>
              <a:rPr lang="en" sz="3000" b="1">
                <a:solidFill>
                  <a:schemeClr val="dk1"/>
                </a:solidFill>
                <a:latin typeface="Calibri"/>
                <a:ea typeface="Calibri"/>
                <a:cs typeface="Calibri"/>
                <a:sym typeface="Calibri"/>
              </a:rPr>
              <a:t>Transverse Waves </a:t>
            </a:r>
            <a:r>
              <a:rPr lang="en" sz="3000">
                <a:solidFill>
                  <a:schemeClr val="dk1"/>
                </a:solidFill>
                <a:latin typeface="Calibri"/>
                <a:ea typeface="Calibri"/>
                <a:cs typeface="Calibri"/>
                <a:sym typeface="Calibri"/>
              </a:rPr>
              <a:t>from the choices below. </a:t>
            </a:r>
            <a:endParaRPr/>
          </a:p>
        </p:txBody>
      </p:sp>
      <p:sp>
        <p:nvSpPr>
          <p:cNvPr id="336" name="Google Shape;336;p43"/>
          <p:cNvSpPr txBox="1"/>
          <p:nvPr/>
        </p:nvSpPr>
        <p:spPr>
          <a:xfrm>
            <a:off x="1073532" y="5059740"/>
            <a:ext cx="7874100" cy="461700"/>
          </a:xfrm>
          <a:prstGeom prst="rect">
            <a:avLst/>
          </a:prstGeom>
          <a:noFill/>
          <a:ln>
            <a:noFill/>
          </a:ln>
        </p:spPr>
        <p:txBody>
          <a:bodyPr spcFirstLastPara="1" wrap="square" lIns="91425" tIns="45700" rIns="91425" bIns="45700" anchor="t" anchorCtr="0">
            <a:spAutoFit/>
          </a:bodyPr>
          <a:lstStyle/>
          <a:p>
            <a:r>
              <a:rPr lang="en" sz="2400">
                <a:solidFill>
                  <a:srgbClr val="434343"/>
                </a:solidFill>
                <a:latin typeface="Helvetica Neue Light"/>
                <a:ea typeface="Helvetica Neue Light"/>
                <a:cs typeface="Helvetica Neue Light"/>
                <a:sym typeface="Helvetica Neue Light"/>
              </a:rPr>
              <a:t>A house being built</a:t>
            </a:r>
            <a:endParaRPr>
              <a:solidFill>
                <a:srgbClr val="434343"/>
              </a:solidFill>
            </a:endParaRPr>
          </a:p>
        </p:txBody>
      </p:sp>
      <p:sp>
        <p:nvSpPr>
          <p:cNvPr id="337" name="Google Shape;337;p43"/>
          <p:cNvSpPr txBox="1"/>
          <p:nvPr/>
        </p:nvSpPr>
        <p:spPr>
          <a:xfrm>
            <a:off x="1090682" y="4168595"/>
            <a:ext cx="7874100" cy="498558"/>
          </a:xfrm>
          <a:prstGeom prst="rect">
            <a:avLst/>
          </a:prstGeom>
          <a:noFill/>
          <a:ln>
            <a:noFill/>
          </a:ln>
        </p:spPr>
        <p:txBody>
          <a:bodyPr spcFirstLastPara="1" wrap="square" lIns="91425" tIns="45700" rIns="91425" bIns="45700" anchor="t" anchorCtr="0">
            <a:spAutoFit/>
          </a:bodyPr>
          <a:lstStyle/>
          <a:p>
            <a:pPr>
              <a:lnSpc>
                <a:spcPct val="110000"/>
              </a:lnSpc>
            </a:pPr>
            <a:r>
              <a:rPr lang="en" sz="2400">
                <a:solidFill>
                  <a:srgbClr val="43464D"/>
                </a:solidFill>
                <a:latin typeface="Helvetica Neue Light"/>
                <a:ea typeface="Helvetica Neue Light"/>
                <a:cs typeface="Helvetica Neue Light"/>
                <a:sym typeface="Helvetica Neue Light"/>
              </a:rPr>
              <a:t>Ripples in a lake</a:t>
            </a:r>
            <a:endParaRPr sz="2400">
              <a:latin typeface="Helvetica Neue Light"/>
              <a:ea typeface="Helvetica Neue Light"/>
              <a:cs typeface="Helvetica Neue Light"/>
              <a:sym typeface="Helvetica Neue Light"/>
            </a:endParaRPr>
          </a:p>
        </p:txBody>
      </p:sp>
      <p:sp>
        <p:nvSpPr>
          <p:cNvPr id="338" name="Google Shape;338;p43"/>
          <p:cNvSpPr txBox="1"/>
          <p:nvPr/>
        </p:nvSpPr>
        <p:spPr>
          <a:xfrm>
            <a:off x="1166884" y="2389497"/>
            <a:ext cx="7977000" cy="461700"/>
          </a:xfrm>
          <a:prstGeom prst="rect">
            <a:avLst/>
          </a:prstGeom>
          <a:noFill/>
          <a:ln>
            <a:noFill/>
          </a:ln>
        </p:spPr>
        <p:txBody>
          <a:bodyPr spcFirstLastPara="1" wrap="square" lIns="91425" tIns="45700" rIns="91425" bIns="45700" anchor="t" anchorCtr="0">
            <a:spAutoFit/>
          </a:bodyPr>
          <a:lstStyle/>
          <a:p>
            <a:endParaRPr sz="2400">
              <a:latin typeface="Helvetica Neue Light"/>
              <a:ea typeface="Helvetica Neue Light"/>
              <a:cs typeface="Helvetica Neue Light"/>
              <a:sym typeface="Helvetica Neue Light"/>
            </a:endParaRPr>
          </a:p>
        </p:txBody>
      </p:sp>
      <p:sp>
        <p:nvSpPr>
          <p:cNvPr id="339" name="Google Shape;339;p43"/>
          <p:cNvSpPr txBox="1"/>
          <p:nvPr/>
        </p:nvSpPr>
        <p:spPr>
          <a:xfrm>
            <a:off x="1073532" y="2492258"/>
            <a:ext cx="7874100" cy="461700"/>
          </a:xfrm>
          <a:prstGeom prst="rect">
            <a:avLst/>
          </a:prstGeom>
          <a:noFill/>
          <a:ln>
            <a:noFill/>
          </a:ln>
        </p:spPr>
        <p:txBody>
          <a:bodyPr spcFirstLastPara="1" wrap="square" lIns="91425" tIns="45700" rIns="91425" bIns="45700" anchor="t" anchorCtr="0">
            <a:spAutoFit/>
          </a:bodyPr>
          <a:lstStyle/>
          <a:p>
            <a:r>
              <a:rPr lang="en" sz="2400">
                <a:latin typeface="Helvetica Neue Light"/>
                <a:ea typeface="Helvetica Neue Light"/>
                <a:cs typeface="Helvetica Neue Light"/>
                <a:sym typeface="Helvetica Neue Light"/>
              </a:rPr>
              <a:t>A baby crawling </a:t>
            </a:r>
            <a:endParaRPr sz="2400">
              <a:latin typeface="Helvetica Neue Light"/>
              <a:ea typeface="Helvetica Neue Light"/>
              <a:cs typeface="Helvetica Neue Light"/>
              <a:sym typeface="Helvetica Neue Light"/>
            </a:endParaRPr>
          </a:p>
        </p:txBody>
      </p:sp>
      <p:sp>
        <p:nvSpPr>
          <p:cNvPr id="340" name="Google Shape;340;p43"/>
          <p:cNvSpPr txBox="1"/>
          <p:nvPr/>
        </p:nvSpPr>
        <p:spPr>
          <a:xfrm>
            <a:off x="380509" y="2389497"/>
            <a:ext cx="492300" cy="646500"/>
          </a:xfrm>
          <a:prstGeom prst="rect">
            <a:avLst/>
          </a:prstGeom>
          <a:noFill/>
          <a:ln>
            <a:noFill/>
          </a:ln>
        </p:spPr>
        <p:txBody>
          <a:bodyPr spcFirstLastPara="1" wrap="square" lIns="91425" tIns="45700" rIns="91425" bIns="45700" anchor="t" anchorCtr="0">
            <a:spAutoFit/>
          </a:bodyPr>
          <a:lstStyle/>
          <a:p>
            <a:r>
              <a:rPr lang="en" sz="3600"/>
              <a:t>A</a:t>
            </a:r>
            <a:endParaRPr/>
          </a:p>
        </p:txBody>
      </p:sp>
      <p:sp>
        <p:nvSpPr>
          <p:cNvPr id="341" name="Google Shape;341;p43"/>
          <p:cNvSpPr txBox="1"/>
          <p:nvPr/>
        </p:nvSpPr>
        <p:spPr>
          <a:xfrm>
            <a:off x="380508" y="3286714"/>
            <a:ext cx="492300" cy="646500"/>
          </a:xfrm>
          <a:prstGeom prst="rect">
            <a:avLst/>
          </a:prstGeom>
          <a:noFill/>
          <a:ln>
            <a:noFill/>
          </a:ln>
        </p:spPr>
        <p:txBody>
          <a:bodyPr spcFirstLastPara="1" wrap="square" lIns="91425" tIns="45700" rIns="91425" bIns="45700" anchor="t" anchorCtr="0">
            <a:spAutoFit/>
          </a:bodyPr>
          <a:lstStyle/>
          <a:p>
            <a:r>
              <a:rPr lang="en" sz="3600"/>
              <a:t>B</a:t>
            </a:r>
            <a:endParaRPr/>
          </a:p>
        </p:txBody>
      </p:sp>
      <p:sp>
        <p:nvSpPr>
          <p:cNvPr id="342" name="Google Shape;342;p43"/>
          <p:cNvSpPr txBox="1"/>
          <p:nvPr/>
        </p:nvSpPr>
        <p:spPr>
          <a:xfrm>
            <a:off x="393332" y="4127054"/>
            <a:ext cx="518100" cy="646500"/>
          </a:xfrm>
          <a:prstGeom prst="rect">
            <a:avLst/>
          </a:prstGeom>
          <a:noFill/>
          <a:ln>
            <a:noFill/>
          </a:ln>
        </p:spPr>
        <p:txBody>
          <a:bodyPr spcFirstLastPara="1" wrap="square" lIns="91425" tIns="45700" rIns="91425" bIns="45700" anchor="t" anchorCtr="0">
            <a:spAutoFit/>
          </a:bodyPr>
          <a:lstStyle/>
          <a:p>
            <a:r>
              <a:rPr lang="en" sz="3600"/>
              <a:t>C</a:t>
            </a:r>
            <a:endParaRPr/>
          </a:p>
        </p:txBody>
      </p:sp>
      <p:sp>
        <p:nvSpPr>
          <p:cNvPr id="343" name="Google Shape;343;p43"/>
          <p:cNvSpPr txBox="1"/>
          <p:nvPr/>
        </p:nvSpPr>
        <p:spPr>
          <a:xfrm>
            <a:off x="393330" y="4999595"/>
            <a:ext cx="518100" cy="646500"/>
          </a:xfrm>
          <a:prstGeom prst="rect">
            <a:avLst/>
          </a:prstGeom>
          <a:noFill/>
          <a:ln>
            <a:noFill/>
          </a:ln>
        </p:spPr>
        <p:txBody>
          <a:bodyPr spcFirstLastPara="1" wrap="square" lIns="91425" tIns="45700" rIns="91425" bIns="45700" anchor="t" anchorCtr="0">
            <a:spAutoFit/>
          </a:bodyPr>
          <a:lstStyle/>
          <a:p>
            <a:r>
              <a:rPr lang="en" sz="3600"/>
              <a:t>D</a:t>
            </a:r>
            <a:endParaRPr/>
          </a:p>
        </p:txBody>
      </p:sp>
      <p:pic>
        <p:nvPicPr>
          <p:cNvPr id="344" name="Google Shape;344;p43" descr="Anchor with solid fill"/>
          <p:cNvPicPr preferRelativeResize="0"/>
          <p:nvPr/>
        </p:nvPicPr>
        <p:blipFill rotWithShape="1">
          <a:blip r:embed="rId3">
            <a:alphaModFix/>
          </a:blip>
          <a:srcRect/>
          <a:stretch/>
        </p:blipFill>
        <p:spPr>
          <a:xfrm>
            <a:off x="0" y="857250"/>
            <a:ext cx="518100" cy="518100"/>
          </a:xfrm>
          <a:prstGeom prst="rect">
            <a:avLst/>
          </a:prstGeom>
          <a:noFill/>
          <a:ln>
            <a:noFill/>
          </a:ln>
        </p:spPr>
      </p:pic>
      <p:sp>
        <p:nvSpPr>
          <p:cNvPr id="345" name="Google Shape;345;p43"/>
          <p:cNvSpPr txBox="1"/>
          <p:nvPr/>
        </p:nvSpPr>
        <p:spPr>
          <a:xfrm>
            <a:off x="1073532" y="3337208"/>
            <a:ext cx="7874100" cy="461700"/>
          </a:xfrm>
          <a:prstGeom prst="rect">
            <a:avLst/>
          </a:prstGeom>
          <a:noFill/>
          <a:ln>
            <a:noFill/>
          </a:ln>
        </p:spPr>
        <p:txBody>
          <a:bodyPr spcFirstLastPara="1" wrap="square" lIns="91425" tIns="45700" rIns="91425" bIns="45700" anchor="t" anchorCtr="0">
            <a:spAutoFit/>
          </a:bodyPr>
          <a:lstStyle/>
          <a:p>
            <a:r>
              <a:rPr lang="en" sz="2400">
                <a:latin typeface="Helvetica Neue Light"/>
                <a:ea typeface="Helvetica Neue Light"/>
                <a:cs typeface="Helvetica Neue Light"/>
                <a:sym typeface="Helvetica Neue Light"/>
              </a:rPr>
              <a:t>The rainforest</a:t>
            </a:r>
            <a:endParaRPr sz="2400">
              <a:latin typeface="Helvetica Neue Light"/>
              <a:ea typeface="Helvetica Neue Light"/>
              <a:cs typeface="Helvetica Neue Light"/>
              <a:sym typeface="Helvetica Neue Light"/>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350"/>
        <p:cNvGrpSpPr/>
        <p:nvPr/>
      </p:nvGrpSpPr>
      <p:grpSpPr>
        <a:xfrm>
          <a:off x="0" y="0"/>
          <a:ext cx="0" cy="0"/>
          <a:chOff x="0" y="0"/>
          <a:chExt cx="0" cy="0"/>
        </a:xfrm>
      </p:grpSpPr>
      <p:sp>
        <p:nvSpPr>
          <p:cNvPr id="351" name="Google Shape;351;p44"/>
          <p:cNvSpPr txBox="1"/>
          <p:nvPr/>
        </p:nvSpPr>
        <p:spPr>
          <a:xfrm>
            <a:off x="269300" y="1060550"/>
            <a:ext cx="8751900" cy="1015800"/>
          </a:xfrm>
          <a:prstGeom prst="rect">
            <a:avLst/>
          </a:prstGeom>
          <a:noFill/>
          <a:ln>
            <a:noFill/>
          </a:ln>
        </p:spPr>
        <p:txBody>
          <a:bodyPr spcFirstLastPara="1" wrap="square" lIns="91425" tIns="45700" rIns="91425" bIns="45700" anchor="t" anchorCtr="0">
            <a:spAutoFit/>
          </a:bodyPr>
          <a:lstStyle/>
          <a:p>
            <a:pPr algn="ctr">
              <a:buSzPts val="3000"/>
            </a:pPr>
            <a:r>
              <a:rPr lang="en" sz="3000" b="1" u="sng">
                <a:solidFill>
                  <a:schemeClr val="dk1"/>
                </a:solidFill>
                <a:latin typeface="Calibri"/>
                <a:ea typeface="Calibri"/>
                <a:cs typeface="Calibri"/>
                <a:sym typeface="Calibri"/>
              </a:rPr>
              <a:t>Directions:</a:t>
            </a:r>
            <a:r>
              <a:rPr lang="en" sz="3000" b="1">
                <a:solidFill>
                  <a:schemeClr val="dk1"/>
                </a:solidFill>
                <a:latin typeface="Calibri"/>
                <a:ea typeface="Calibri"/>
                <a:cs typeface="Calibri"/>
                <a:sym typeface="Calibri"/>
              </a:rPr>
              <a:t> </a:t>
            </a:r>
            <a:r>
              <a:rPr lang="en" sz="3000">
                <a:solidFill>
                  <a:schemeClr val="dk1"/>
                </a:solidFill>
                <a:latin typeface="Calibri"/>
                <a:ea typeface="Calibri"/>
                <a:cs typeface="Calibri"/>
                <a:sym typeface="Calibri"/>
              </a:rPr>
              <a:t>Choose the correct </a:t>
            </a:r>
            <a:r>
              <a:rPr lang="en" sz="3000" i="1">
                <a:solidFill>
                  <a:schemeClr val="dk1"/>
                </a:solidFill>
                <a:latin typeface="Calibri"/>
                <a:ea typeface="Calibri"/>
                <a:cs typeface="Calibri"/>
                <a:sym typeface="Calibri"/>
              </a:rPr>
              <a:t>example</a:t>
            </a:r>
            <a:r>
              <a:rPr lang="en" sz="3000">
                <a:solidFill>
                  <a:schemeClr val="dk1"/>
                </a:solidFill>
                <a:latin typeface="Calibri"/>
                <a:ea typeface="Calibri"/>
                <a:cs typeface="Calibri"/>
                <a:sym typeface="Calibri"/>
              </a:rPr>
              <a:t> of    </a:t>
            </a:r>
            <a:endParaRPr sz="3000">
              <a:solidFill>
                <a:schemeClr val="dk1"/>
              </a:solidFill>
              <a:latin typeface="Calibri"/>
              <a:ea typeface="Calibri"/>
              <a:cs typeface="Calibri"/>
              <a:sym typeface="Calibri"/>
            </a:endParaRPr>
          </a:p>
          <a:p>
            <a:pPr algn="ctr">
              <a:buSzPts val="3000"/>
            </a:pPr>
            <a:r>
              <a:rPr lang="en" sz="3000" b="1">
                <a:solidFill>
                  <a:schemeClr val="dk1"/>
                </a:solidFill>
                <a:latin typeface="Calibri"/>
                <a:ea typeface="Calibri"/>
                <a:cs typeface="Calibri"/>
                <a:sym typeface="Calibri"/>
              </a:rPr>
              <a:t>Transverse Waves </a:t>
            </a:r>
            <a:r>
              <a:rPr lang="en" sz="3000">
                <a:solidFill>
                  <a:schemeClr val="dk1"/>
                </a:solidFill>
                <a:latin typeface="Calibri"/>
                <a:ea typeface="Calibri"/>
                <a:cs typeface="Calibri"/>
                <a:sym typeface="Calibri"/>
              </a:rPr>
              <a:t>from the choices below. </a:t>
            </a:r>
            <a:endParaRPr/>
          </a:p>
        </p:txBody>
      </p:sp>
      <p:sp>
        <p:nvSpPr>
          <p:cNvPr id="352" name="Google Shape;352;p44"/>
          <p:cNvSpPr txBox="1"/>
          <p:nvPr/>
        </p:nvSpPr>
        <p:spPr>
          <a:xfrm>
            <a:off x="1073532" y="5059740"/>
            <a:ext cx="7874100" cy="461700"/>
          </a:xfrm>
          <a:prstGeom prst="rect">
            <a:avLst/>
          </a:prstGeom>
          <a:noFill/>
          <a:ln>
            <a:noFill/>
          </a:ln>
        </p:spPr>
        <p:txBody>
          <a:bodyPr spcFirstLastPara="1" wrap="square" lIns="91425" tIns="45700" rIns="91425" bIns="45700" anchor="t" anchorCtr="0">
            <a:spAutoFit/>
          </a:bodyPr>
          <a:lstStyle/>
          <a:p>
            <a:r>
              <a:rPr lang="en" sz="2400">
                <a:solidFill>
                  <a:srgbClr val="434343"/>
                </a:solidFill>
                <a:latin typeface="Helvetica Neue Light"/>
                <a:ea typeface="Helvetica Neue Light"/>
                <a:cs typeface="Helvetica Neue Light"/>
                <a:sym typeface="Helvetica Neue Light"/>
              </a:rPr>
              <a:t>A house being built</a:t>
            </a:r>
            <a:endParaRPr>
              <a:solidFill>
                <a:srgbClr val="434343"/>
              </a:solidFill>
            </a:endParaRPr>
          </a:p>
        </p:txBody>
      </p:sp>
      <p:sp>
        <p:nvSpPr>
          <p:cNvPr id="353" name="Google Shape;353;p44"/>
          <p:cNvSpPr txBox="1"/>
          <p:nvPr/>
        </p:nvSpPr>
        <p:spPr>
          <a:xfrm>
            <a:off x="1090682" y="4168595"/>
            <a:ext cx="7874100" cy="498558"/>
          </a:xfrm>
          <a:prstGeom prst="rect">
            <a:avLst/>
          </a:prstGeom>
          <a:noFill/>
          <a:ln>
            <a:noFill/>
          </a:ln>
        </p:spPr>
        <p:txBody>
          <a:bodyPr spcFirstLastPara="1" wrap="square" lIns="91425" tIns="45700" rIns="91425" bIns="45700" anchor="t" anchorCtr="0">
            <a:spAutoFit/>
          </a:bodyPr>
          <a:lstStyle/>
          <a:p>
            <a:pPr>
              <a:lnSpc>
                <a:spcPct val="110000"/>
              </a:lnSpc>
            </a:pPr>
            <a:r>
              <a:rPr lang="en" sz="2400">
                <a:solidFill>
                  <a:srgbClr val="43464D"/>
                </a:solidFill>
                <a:latin typeface="Helvetica Neue Light"/>
                <a:ea typeface="Helvetica Neue Light"/>
                <a:cs typeface="Helvetica Neue Light"/>
                <a:sym typeface="Helvetica Neue Light"/>
              </a:rPr>
              <a:t>Ripples in a lake</a:t>
            </a:r>
            <a:endParaRPr sz="2400">
              <a:latin typeface="Helvetica Neue Light"/>
              <a:ea typeface="Helvetica Neue Light"/>
              <a:cs typeface="Helvetica Neue Light"/>
              <a:sym typeface="Helvetica Neue Light"/>
            </a:endParaRPr>
          </a:p>
        </p:txBody>
      </p:sp>
      <p:sp>
        <p:nvSpPr>
          <p:cNvPr id="354" name="Google Shape;354;p44"/>
          <p:cNvSpPr txBox="1"/>
          <p:nvPr/>
        </p:nvSpPr>
        <p:spPr>
          <a:xfrm>
            <a:off x="1166884" y="2389497"/>
            <a:ext cx="7977000" cy="461700"/>
          </a:xfrm>
          <a:prstGeom prst="rect">
            <a:avLst/>
          </a:prstGeom>
          <a:noFill/>
          <a:ln>
            <a:noFill/>
          </a:ln>
        </p:spPr>
        <p:txBody>
          <a:bodyPr spcFirstLastPara="1" wrap="square" lIns="91425" tIns="45700" rIns="91425" bIns="45700" anchor="t" anchorCtr="0">
            <a:spAutoFit/>
          </a:bodyPr>
          <a:lstStyle/>
          <a:p>
            <a:endParaRPr sz="2400">
              <a:latin typeface="Helvetica Neue Light"/>
              <a:ea typeface="Helvetica Neue Light"/>
              <a:cs typeface="Helvetica Neue Light"/>
              <a:sym typeface="Helvetica Neue Light"/>
            </a:endParaRPr>
          </a:p>
        </p:txBody>
      </p:sp>
      <p:sp>
        <p:nvSpPr>
          <p:cNvPr id="355" name="Google Shape;355;p44"/>
          <p:cNvSpPr txBox="1"/>
          <p:nvPr/>
        </p:nvSpPr>
        <p:spPr>
          <a:xfrm>
            <a:off x="1073532" y="2492258"/>
            <a:ext cx="7874100" cy="461700"/>
          </a:xfrm>
          <a:prstGeom prst="rect">
            <a:avLst/>
          </a:prstGeom>
          <a:noFill/>
          <a:ln>
            <a:noFill/>
          </a:ln>
        </p:spPr>
        <p:txBody>
          <a:bodyPr spcFirstLastPara="1" wrap="square" lIns="91425" tIns="45700" rIns="91425" bIns="45700" anchor="t" anchorCtr="0">
            <a:spAutoFit/>
          </a:bodyPr>
          <a:lstStyle/>
          <a:p>
            <a:r>
              <a:rPr lang="en" sz="2400">
                <a:latin typeface="Helvetica Neue Light"/>
                <a:ea typeface="Helvetica Neue Light"/>
                <a:cs typeface="Helvetica Neue Light"/>
                <a:sym typeface="Helvetica Neue Light"/>
              </a:rPr>
              <a:t>A baby crawling </a:t>
            </a:r>
            <a:endParaRPr sz="2400">
              <a:latin typeface="Helvetica Neue Light"/>
              <a:ea typeface="Helvetica Neue Light"/>
              <a:cs typeface="Helvetica Neue Light"/>
              <a:sym typeface="Helvetica Neue Light"/>
            </a:endParaRPr>
          </a:p>
        </p:txBody>
      </p:sp>
      <p:sp>
        <p:nvSpPr>
          <p:cNvPr id="356" name="Google Shape;356;p44"/>
          <p:cNvSpPr txBox="1"/>
          <p:nvPr/>
        </p:nvSpPr>
        <p:spPr>
          <a:xfrm>
            <a:off x="380509" y="2389497"/>
            <a:ext cx="492300" cy="646500"/>
          </a:xfrm>
          <a:prstGeom prst="rect">
            <a:avLst/>
          </a:prstGeom>
          <a:noFill/>
          <a:ln>
            <a:noFill/>
          </a:ln>
        </p:spPr>
        <p:txBody>
          <a:bodyPr spcFirstLastPara="1" wrap="square" lIns="91425" tIns="45700" rIns="91425" bIns="45700" anchor="t" anchorCtr="0">
            <a:spAutoFit/>
          </a:bodyPr>
          <a:lstStyle/>
          <a:p>
            <a:r>
              <a:rPr lang="en" sz="3600"/>
              <a:t>A</a:t>
            </a:r>
            <a:endParaRPr/>
          </a:p>
        </p:txBody>
      </p:sp>
      <p:sp>
        <p:nvSpPr>
          <p:cNvPr id="357" name="Google Shape;357;p44"/>
          <p:cNvSpPr txBox="1"/>
          <p:nvPr/>
        </p:nvSpPr>
        <p:spPr>
          <a:xfrm>
            <a:off x="380508" y="3286714"/>
            <a:ext cx="492300" cy="646500"/>
          </a:xfrm>
          <a:prstGeom prst="rect">
            <a:avLst/>
          </a:prstGeom>
          <a:noFill/>
          <a:ln>
            <a:noFill/>
          </a:ln>
        </p:spPr>
        <p:txBody>
          <a:bodyPr spcFirstLastPara="1" wrap="square" lIns="91425" tIns="45700" rIns="91425" bIns="45700" anchor="t" anchorCtr="0">
            <a:spAutoFit/>
          </a:bodyPr>
          <a:lstStyle/>
          <a:p>
            <a:r>
              <a:rPr lang="en" sz="3600"/>
              <a:t>B</a:t>
            </a:r>
            <a:endParaRPr/>
          </a:p>
        </p:txBody>
      </p:sp>
      <p:sp>
        <p:nvSpPr>
          <p:cNvPr id="358" name="Google Shape;358;p44"/>
          <p:cNvSpPr txBox="1"/>
          <p:nvPr/>
        </p:nvSpPr>
        <p:spPr>
          <a:xfrm>
            <a:off x="393332" y="4127054"/>
            <a:ext cx="518100" cy="646500"/>
          </a:xfrm>
          <a:prstGeom prst="rect">
            <a:avLst/>
          </a:prstGeom>
          <a:noFill/>
          <a:ln>
            <a:noFill/>
          </a:ln>
        </p:spPr>
        <p:txBody>
          <a:bodyPr spcFirstLastPara="1" wrap="square" lIns="91425" tIns="45700" rIns="91425" bIns="45700" anchor="t" anchorCtr="0">
            <a:spAutoFit/>
          </a:bodyPr>
          <a:lstStyle/>
          <a:p>
            <a:r>
              <a:rPr lang="en" sz="3600"/>
              <a:t>C</a:t>
            </a:r>
            <a:endParaRPr/>
          </a:p>
        </p:txBody>
      </p:sp>
      <p:sp>
        <p:nvSpPr>
          <p:cNvPr id="359" name="Google Shape;359;p44"/>
          <p:cNvSpPr txBox="1"/>
          <p:nvPr/>
        </p:nvSpPr>
        <p:spPr>
          <a:xfrm>
            <a:off x="393330" y="4999595"/>
            <a:ext cx="518100" cy="646500"/>
          </a:xfrm>
          <a:prstGeom prst="rect">
            <a:avLst/>
          </a:prstGeom>
          <a:noFill/>
          <a:ln>
            <a:noFill/>
          </a:ln>
        </p:spPr>
        <p:txBody>
          <a:bodyPr spcFirstLastPara="1" wrap="square" lIns="91425" tIns="45700" rIns="91425" bIns="45700" anchor="t" anchorCtr="0">
            <a:spAutoFit/>
          </a:bodyPr>
          <a:lstStyle/>
          <a:p>
            <a:r>
              <a:rPr lang="en" sz="3600"/>
              <a:t>D</a:t>
            </a:r>
            <a:endParaRPr/>
          </a:p>
        </p:txBody>
      </p:sp>
      <p:pic>
        <p:nvPicPr>
          <p:cNvPr id="360" name="Google Shape;360;p44" descr="Anchor with solid fill"/>
          <p:cNvPicPr preferRelativeResize="0"/>
          <p:nvPr/>
        </p:nvPicPr>
        <p:blipFill rotWithShape="1">
          <a:blip r:embed="rId3">
            <a:alphaModFix/>
          </a:blip>
          <a:srcRect/>
          <a:stretch/>
        </p:blipFill>
        <p:spPr>
          <a:xfrm>
            <a:off x="0" y="857250"/>
            <a:ext cx="518100" cy="518100"/>
          </a:xfrm>
          <a:prstGeom prst="rect">
            <a:avLst/>
          </a:prstGeom>
          <a:noFill/>
          <a:ln>
            <a:noFill/>
          </a:ln>
        </p:spPr>
      </p:pic>
      <p:sp>
        <p:nvSpPr>
          <p:cNvPr id="361" name="Google Shape;361;p44"/>
          <p:cNvSpPr txBox="1"/>
          <p:nvPr/>
        </p:nvSpPr>
        <p:spPr>
          <a:xfrm>
            <a:off x="1073532" y="3337208"/>
            <a:ext cx="7874100" cy="461700"/>
          </a:xfrm>
          <a:prstGeom prst="rect">
            <a:avLst/>
          </a:prstGeom>
          <a:noFill/>
          <a:ln>
            <a:noFill/>
          </a:ln>
        </p:spPr>
        <p:txBody>
          <a:bodyPr spcFirstLastPara="1" wrap="square" lIns="91425" tIns="45700" rIns="91425" bIns="45700" anchor="t" anchorCtr="0">
            <a:spAutoFit/>
          </a:bodyPr>
          <a:lstStyle/>
          <a:p>
            <a:r>
              <a:rPr lang="en" sz="2400">
                <a:latin typeface="Helvetica Neue Light"/>
                <a:ea typeface="Helvetica Neue Light"/>
                <a:cs typeface="Helvetica Neue Light"/>
                <a:sym typeface="Helvetica Neue Light"/>
              </a:rPr>
              <a:t>The rainforest</a:t>
            </a:r>
            <a:endParaRPr sz="2400">
              <a:latin typeface="Helvetica Neue Light"/>
              <a:ea typeface="Helvetica Neue Light"/>
              <a:cs typeface="Helvetica Neue Light"/>
              <a:sym typeface="Helvetica Neue Light"/>
            </a:endParaRPr>
          </a:p>
        </p:txBody>
      </p:sp>
      <p:sp>
        <p:nvSpPr>
          <p:cNvPr id="362" name="Google Shape;362;p44"/>
          <p:cNvSpPr/>
          <p:nvPr/>
        </p:nvSpPr>
        <p:spPr>
          <a:xfrm>
            <a:off x="380500" y="4066950"/>
            <a:ext cx="3044100" cy="6465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367"/>
        <p:cNvGrpSpPr/>
        <p:nvPr/>
      </p:nvGrpSpPr>
      <p:grpSpPr>
        <a:xfrm>
          <a:off x="0" y="0"/>
          <a:ext cx="0" cy="0"/>
          <a:chOff x="0" y="0"/>
          <a:chExt cx="0" cy="0"/>
        </a:xfrm>
      </p:grpSpPr>
      <p:pic>
        <p:nvPicPr>
          <p:cNvPr id="368" name="Google Shape;368;p45"/>
          <p:cNvPicPr preferRelativeResize="0"/>
          <p:nvPr/>
        </p:nvPicPr>
        <p:blipFill>
          <a:blip r:embed="rId3">
            <a:alphaModFix/>
          </a:blip>
          <a:stretch>
            <a:fillRect/>
          </a:stretch>
        </p:blipFill>
        <p:spPr>
          <a:xfrm>
            <a:off x="5199225" y="1734076"/>
            <a:ext cx="3404024" cy="1422801"/>
          </a:xfrm>
          <a:prstGeom prst="rect">
            <a:avLst/>
          </a:prstGeom>
          <a:noFill/>
          <a:ln>
            <a:noFill/>
          </a:ln>
        </p:spPr>
      </p:pic>
      <p:sp>
        <p:nvSpPr>
          <p:cNvPr id="369" name="Google Shape;369;p45"/>
          <p:cNvSpPr/>
          <p:nvPr/>
        </p:nvSpPr>
        <p:spPr>
          <a:xfrm>
            <a:off x="498763" y="1381991"/>
            <a:ext cx="8187900" cy="43539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endParaRPr>
          </a:p>
        </p:txBody>
      </p:sp>
      <p:cxnSp>
        <p:nvCxnSpPr>
          <p:cNvPr id="370" name="Google Shape;370;p45"/>
          <p:cNvCxnSpPr/>
          <p:nvPr/>
        </p:nvCxnSpPr>
        <p:spPr>
          <a:xfrm>
            <a:off x="4606850" y="1381991"/>
            <a:ext cx="0" cy="1322400"/>
          </a:xfrm>
          <a:prstGeom prst="straightConnector1">
            <a:avLst/>
          </a:prstGeom>
          <a:noFill/>
          <a:ln w="25400" cap="flat" cmpd="sng">
            <a:solidFill>
              <a:schemeClr val="dk1"/>
            </a:solidFill>
            <a:prstDash val="solid"/>
            <a:round/>
            <a:headEnd type="none" w="sm" len="sm"/>
            <a:tailEnd type="none" w="sm" len="sm"/>
          </a:ln>
        </p:spPr>
      </p:cxnSp>
      <p:cxnSp>
        <p:nvCxnSpPr>
          <p:cNvPr id="371" name="Google Shape;371;p45"/>
          <p:cNvCxnSpPr>
            <a:stCxn id="372" idx="4"/>
            <a:endCxn id="369" idx="2"/>
          </p:cNvCxnSpPr>
          <p:nvPr/>
        </p:nvCxnSpPr>
        <p:spPr>
          <a:xfrm>
            <a:off x="4571972" y="4391433"/>
            <a:ext cx="20700" cy="1344600"/>
          </a:xfrm>
          <a:prstGeom prst="straightConnector1">
            <a:avLst/>
          </a:prstGeom>
          <a:noFill/>
          <a:ln w="25400" cap="flat" cmpd="sng">
            <a:solidFill>
              <a:schemeClr val="dk1"/>
            </a:solidFill>
            <a:prstDash val="solid"/>
            <a:round/>
            <a:headEnd type="none" w="sm" len="sm"/>
            <a:tailEnd type="none" w="sm" len="sm"/>
          </a:ln>
        </p:spPr>
      </p:cxnSp>
      <p:cxnSp>
        <p:nvCxnSpPr>
          <p:cNvPr id="373" name="Google Shape;373;p45"/>
          <p:cNvCxnSpPr/>
          <p:nvPr/>
        </p:nvCxnSpPr>
        <p:spPr>
          <a:xfrm>
            <a:off x="498763" y="3548593"/>
            <a:ext cx="2389800" cy="0"/>
          </a:xfrm>
          <a:prstGeom prst="straightConnector1">
            <a:avLst/>
          </a:prstGeom>
          <a:noFill/>
          <a:ln w="25400" cap="flat" cmpd="sng">
            <a:solidFill>
              <a:schemeClr val="dk1"/>
            </a:solidFill>
            <a:prstDash val="solid"/>
            <a:round/>
            <a:headEnd type="none" w="sm" len="sm"/>
            <a:tailEnd type="none" w="sm" len="sm"/>
          </a:ln>
        </p:spPr>
      </p:cxnSp>
      <p:cxnSp>
        <p:nvCxnSpPr>
          <p:cNvPr id="374" name="Google Shape;374;p45"/>
          <p:cNvCxnSpPr/>
          <p:nvPr/>
        </p:nvCxnSpPr>
        <p:spPr>
          <a:xfrm>
            <a:off x="6255327" y="3520070"/>
            <a:ext cx="2431500" cy="0"/>
          </a:xfrm>
          <a:prstGeom prst="straightConnector1">
            <a:avLst/>
          </a:prstGeom>
          <a:noFill/>
          <a:ln w="25400" cap="flat" cmpd="sng">
            <a:solidFill>
              <a:schemeClr val="dk1"/>
            </a:solidFill>
            <a:prstDash val="solid"/>
            <a:round/>
            <a:headEnd type="none" w="sm" len="sm"/>
            <a:tailEnd type="none" w="sm" len="sm"/>
          </a:ln>
        </p:spPr>
      </p:cxnSp>
      <p:sp>
        <p:nvSpPr>
          <p:cNvPr id="372" name="Google Shape;372;p45"/>
          <p:cNvSpPr/>
          <p:nvPr/>
        </p:nvSpPr>
        <p:spPr>
          <a:xfrm>
            <a:off x="2888672" y="2704233"/>
            <a:ext cx="3366600" cy="16872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endParaRPr>
          </a:p>
        </p:txBody>
      </p:sp>
      <p:sp>
        <p:nvSpPr>
          <p:cNvPr id="375" name="Google Shape;375;p45"/>
          <p:cNvSpPr txBox="1"/>
          <p:nvPr/>
        </p:nvSpPr>
        <p:spPr>
          <a:xfrm>
            <a:off x="2990050" y="2989388"/>
            <a:ext cx="3163800" cy="1139100"/>
          </a:xfrm>
          <a:prstGeom prst="rect">
            <a:avLst/>
          </a:prstGeom>
          <a:noFill/>
          <a:ln>
            <a:noFill/>
          </a:ln>
        </p:spPr>
        <p:txBody>
          <a:bodyPr spcFirstLastPara="1" wrap="square" lIns="91425" tIns="45700" rIns="91425" bIns="45700" anchor="t" anchorCtr="0">
            <a:spAutoFit/>
          </a:bodyPr>
          <a:lstStyle/>
          <a:p>
            <a:pPr algn="ctr"/>
            <a:r>
              <a:rPr lang="en" sz="3400" b="1">
                <a:latin typeface="Poppins"/>
                <a:ea typeface="Poppins"/>
                <a:cs typeface="Poppins"/>
                <a:sym typeface="Poppins"/>
              </a:rPr>
              <a:t>Transverse Waves</a:t>
            </a:r>
            <a:endParaRPr sz="1200"/>
          </a:p>
        </p:txBody>
      </p:sp>
      <p:sp>
        <p:nvSpPr>
          <p:cNvPr id="376" name="Google Shape;376;p45"/>
          <p:cNvSpPr txBox="1"/>
          <p:nvPr/>
        </p:nvSpPr>
        <p:spPr>
          <a:xfrm>
            <a:off x="494363" y="1383371"/>
            <a:ext cx="1146600" cy="369300"/>
          </a:xfrm>
          <a:prstGeom prst="rect">
            <a:avLst/>
          </a:prstGeom>
          <a:noFill/>
          <a:ln>
            <a:noFill/>
          </a:ln>
        </p:spPr>
        <p:txBody>
          <a:bodyPr spcFirstLastPara="1" wrap="square" lIns="91425" tIns="45700" rIns="91425" bIns="45700" anchor="t" anchorCtr="0">
            <a:spAutoFit/>
          </a:bodyPr>
          <a:lstStyle/>
          <a:p>
            <a:r>
              <a:rPr lang="en" sz="1800">
                <a:latin typeface="Helvetica Neue Light"/>
                <a:ea typeface="Helvetica Neue Light"/>
                <a:cs typeface="Helvetica Neue Light"/>
                <a:sym typeface="Helvetica Neue Light"/>
              </a:rPr>
              <a:t>Definition</a:t>
            </a:r>
            <a:endParaRPr/>
          </a:p>
        </p:txBody>
      </p:sp>
      <p:sp>
        <p:nvSpPr>
          <p:cNvPr id="377" name="Google Shape;377;p45"/>
          <p:cNvSpPr txBox="1"/>
          <p:nvPr/>
        </p:nvSpPr>
        <p:spPr>
          <a:xfrm>
            <a:off x="498763" y="5399809"/>
            <a:ext cx="1082400" cy="369300"/>
          </a:xfrm>
          <a:prstGeom prst="rect">
            <a:avLst/>
          </a:prstGeom>
          <a:noFill/>
          <a:ln>
            <a:noFill/>
          </a:ln>
        </p:spPr>
        <p:txBody>
          <a:bodyPr spcFirstLastPara="1" wrap="square" lIns="91425" tIns="45700" rIns="91425" bIns="45700" anchor="t" anchorCtr="0">
            <a:spAutoFit/>
          </a:bodyPr>
          <a:lstStyle/>
          <a:p>
            <a:r>
              <a:rPr lang="en" sz="1800">
                <a:latin typeface="Helvetica Neue Light"/>
                <a:ea typeface="Helvetica Neue Light"/>
                <a:cs typeface="Helvetica Neue Light"/>
                <a:sym typeface="Helvetica Neue Light"/>
              </a:rPr>
              <a:t>Example</a:t>
            </a:r>
            <a:endParaRPr/>
          </a:p>
        </p:txBody>
      </p:sp>
      <p:sp>
        <p:nvSpPr>
          <p:cNvPr id="378" name="Google Shape;378;p45"/>
          <p:cNvSpPr txBox="1"/>
          <p:nvPr/>
        </p:nvSpPr>
        <p:spPr>
          <a:xfrm>
            <a:off x="7783989" y="1364765"/>
            <a:ext cx="902700" cy="369300"/>
          </a:xfrm>
          <a:prstGeom prst="rect">
            <a:avLst/>
          </a:prstGeom>
          <a:noFill/>
          <a:ln>
            <a:noFill/>
          </a:ln>
        </p:spPr>
        <p:txBody>
          <a:bodyPr spcFirstLastPara="1" wrap="square" lIns="91425" tIns="45700" rIns="91425" bIns="45700" anchor="t" anchorCtr="0">
            <a:spAutoFit/>
          </a:bodyPr>
          <a:lstStyle/>
          <a:p>
            <a:r>
              <a:rPr lang="en" sz="1800">
                <a:latin typeface="Helvetica Neue Light"/>
                <a:ea typeface="Helvetica Neue Light"/>
                <a:cs typeface="Helvetica Neue Light"/>
                <a:sym typeface="Helvetica Neue Light"/>
              </a:rPr>
              <a:t>Picture</a:t>
            </a:r>
            <a:endParaRPr/>
          </a:p>
        </p:txBody>
      </p:sp>
      <p:sp>
        <p:nvSpPr>
          <p:cNvPr id="379" name="Google Shape;379;p45"/>
          <p:cNvSpPr txBox="1"/>
          <p:nvPr/>
        </p:nvSpPr>
        <p:spPr>
          <a:xfrm>
            <a:off x="4648528" y="5399793"/>
            <a:ext cx="4038300" cy="338700"/>
          </a:xfrm>
          <a:prstGeom prst="rect">
            <a:avLst/>
          </a:prstGeom>
          <a:noFill/>
          <a:ln>
            <a:noFill/>
          </a:ln>
        </p:spPr>
        <p:txBody>
          <a:bodyPr spcFirstLastPara="1" wrap="square" lIns="91425" tIns="45700" rIns="91425" bIns="45700" anchor="t" anchorCtr="0">
            <a:spAutoFit/>
          </a:bodyPr>
          <a:lstStyle/>
          <a:p>
            <a:pPr algn="r"/>
            <a:r>
              <a:rPr lang="en" sz="1600">
                <a:latin typeface="Helvetica Neue Light"/>
                <a:ea typeface="Helvetica Neue Light"/>
                <a:cs typeface="Helvetica Neue Light"/>
                <a:sym typeface="Helvetica Neue Light"/>
              </a:rPr>
              <a:t>How do transverse waves impact my life?</a:t>
            </a:r>
            <a:endParaRPr sz="1600"/>
          </a:p>
        </p:txBody>
      </p:sp>
      <p:sp>
        <p:nvSpPr>
          <p:cNvPr id="380" name="Google Shape;380;p45"/>
          <p:cNvSpPr txBox="1"/>
          <p:nvPr/>
        </p:nvSpPr>
        <p:spPr>
          <a:xfrm>
            <a:off x="581775" y="1799175"/>
            <a:ext cx="3887400" cy="1200600"/>
          </a:xfrm>
          <a:prstGeom prst="rect">
            <a:avLst/>
          </a:prstGeom>
          <a:noFill/>
          <a:ln>
            <a:noFill/>
          </a:ln>
        </p:spPr>
        <p:txBody>
          <a:bodyPr spcFirstLastPara="1" wrap="square" lIns="91425" tIns="91425" rIns="91425" bIns="91425" anchor="t" anchorCtr="0">
            <a:spAutoFit/>
          </a:bodyPr>
          <a:lstStyle/>
          <a:p>
            <a:pPr algn="ctr"/>
            <a:r>
              <a:rPr lang="en" sz="2200">
                <a:solidFill>
                  <a:schemeClr val="dk1"/>
                </a:solidFill>
                <a:latin typeface="Calibri"/>
                <a:ea typeface="Calibri"/>
                <a:cs typeface="Calibri"/>
                <a:sym typeface="Calibri"/>
              </a:rPr>
              <a:t>Waves that travel perpendicularly to the direction they are moving</a:t>
            </a:r>
            <a:endParaRPr sz="2400">
              <a:solidFill>
                <a:schemeClr val="dk1"/>
              </a:solidFill>
              <a:latin typeface="Calibri"/>
              <a:ea typeface="Calibri"/>
              <a:cs typeface="Calibri"/>
              <a:sym typeface="Calibri"/>
            </a:endParaRPr>
          </a:p>
        </p:txBody>
      </p:sp>
      <p:sp>
        <p:nvSpPr>
          <p:cNvPr id="381" name="Google Shape;381;p45"/>
          <p:cNvSpPr txBox="1"/>
          <p:nvPr/>
        </p:nvSpPr>
        <p:spPr>
          <a:xfrm>
            <a:off x="581775" y="4546975"/>
            <a:ext cx="3887400" cy="523200"/>
          </a:xfrm>
          <a:prstGeom prst="rect">
            <a:avLst/>
          </a:prstGeom>
          <a:noFill/>
          <a:ln>
            <a:noFill/>
          </a:ln>
        </p:spPr>
        <p:txBody>
          <a:bodyPr spcFirstLastPara="1" wrap="square" lIns="91425" tIns="91425" rIns="91425" bIns="91425" anchor="t" anchorCtr="0">
            <a:spAutoFit/>
          </a:bodyPr>
          <a:lstStyle/>
          <a:p>
            <a:pPr algn="ctr"/>
            <a:r>
              <a:rPr lang="en" sz="2200">
                <a:solidFill>
                  <a:schemeClr val="dk1"/>
                </a:solidFill>
                <a:latin typeface="Calibri"/>
                <a:ea typeface="Calibri"/>
                <a:cs typeface="Calibri"/>
                <a:sym typeface="Calibri"/>
              </a:rPr>
              <a:t>Ripples in a lake</a:t>
            </a:r>
            <a:endParaRPr sz="2400">
              <a:solidFill>
                <a:schemeClr val="dk1"/>
              </a:solidFill>
              <a:latin typeface="Calibri"/>
              <a:ea typeface="Calibri"/>
              <a:cs typeface="Calibri"/>
              <a:sym typeface="Calibri"/>
            </a:endParaRPr>
          </a:p>
        </p:txBody>
      </p:sp>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386"/>
        <p:cNvGrpSpPr/>
        <p:nvPr/>
      </p:nvGrpSpPr>
      <p:grpSpPr>
        <a:xfrm>
          <a:off x="0" y="0"/>
          <a:ext cx="0" cy="0"/>
          <a:chOff x="0" y="0"/>
          <a:chExt cx="0" cy="0"/>
        </a:xfrm>
      </p:grpSpPr>
      <p:sp>
        <p:nvSpPr>
          <p:cNvPr id="387" name="Google Shape;387;p46"/>
          <p:cNvSpPr txBox="1"/>
          <p:nvPr/>
        </p:nvSpPr>
        <p:spPr>
          <a:xfrm>
            <a:off x="228900" y="1060550"/>
            <a:ext cx="8840400" cy="831000"/>
          </a:xfrm>
          <a:prstGeom prst="rect">
            <a:avLst/>
          </a:prstGeom>
          <a:noFill/>
          <a:ln>
            <a:noFill/>
          </a:ln>
        </p:spPr>
        <p:txBody>
          <a:bodyPr spcFirstLastPara="1" wrap="square" lIns="91425" tIns="45700" rIns="91425" bIns="45700" anchor="t" anchorCtr="0">
            <a:spAutoFit/>
          </a:bodyPr>
          <a:lstStyle/>
          <a:p>
            <a:pPr algn="ctr">
              <a:buSzPts val="3000"/>
            </a:pPr>
            <a:r>
              <a:rPr lang="en" sz="2400" b="1" u="sng">
                <a:solidFill>
                  <a:schemeClr val="dk1"/>
                </a:solidFill>
                <a:latin typeface="Calibri"/>
                <a:ea typeface="Calibri"/>
                <a:cs typeface="Calibri"/>
                <a:sym typeface="Calibri"/>
              </a:rPr>
              <a:t>Directions:</a:t>
            </a:r>
            <a:r>
              <a:rPr lang="en" sz="2400" b="1">
                <a:solidFill>
                  <a:schemeClr val="dk1"/>
                </a:solidFill>
                <a:latin typeface="Calibri"/>
                <a:ea typeface="Calibri"/>
                <a:cs typeface="Calibri"/>
                <a:sym typeface="Calibri"/>
              </a:rPr>
              <a:t> </a:t>
            </a:r>
            <a:r>
              <a:rPr lang="en" sz="2400">
                <a:solidFill>
                  <a:schemeClr val="dk1"/>
                </a:solidFill>
                <a:latin typeface="Calibri"/>
                <a:ea typeface="Calibri"/>
                <a:cs typeface="Calibri"/>
                <a:sym typeface="Calibri"/>
              </a:rPr>
              <a:t>Choose the correct response for </a:t>
            </a:r>
            <a:r>
              <a:rPr lang="en" sz="2400" i="1">
                <a:solidFill>
                  <a:schemeClr val="dk1"/>
                </a:solidFill>
                <a:latin typeface="Calibri"/>
                <a:ea typeface="Calibri"/>
                <a:cs typeface="Calibri"/>
                <a:sym typeface="Calibri"/>
              </a:rPr>
              <a:t>“how do transverse waves impact my life?” </a:t>
            </a:r>
            <a:r>
              <a:rPr lang="en" sz="2400">
                <a:solidFill>
                  <a:schemeClr val="dk1"/>
                </a:solidFill>
                <a:latin typeface="Calibri"/>
                <a:ea typeface="Calibri"/>
                <a:cs typeface="Calibri"/>
                <a:sym typeface="Calibri"/>
              </a:rPr>
              <a:t>from the choices below.</a:t>
            </a:r>
            <a:endParaRPr sz="2400"/>
          </a:p>
        </p:txBody>
      </p:sp>
      <p:sp>
        <p:nvSpPr>
          <p:cNvPr id="388" name="Google Shape;388;p46"/>
          <p:cNvSpPr txBox="1"/>
          <p:nvPr/>
        </p:nvSpPr>
        <p:spPr>
          <a:xfrm>
            <a:off x="1014332" y="4060015"/>
            <a:ext cx="7874100" cy="708000"/>
          </a:xfrm>
          <a:prstGeom prst="rect">
            <a:avLst/>
          </a:prstGeom>
          <a:noFill/>
          <a:ln>
            <a:noFill/>
          </a:ln>
        </p:spPr>
        <p:txBody>
          <a:bodyPr spcFirstLastPara="1" wrap="square" lIns="91425" tIns="45700" rIns="91425" bIns="45700" anchor="t" anchorCtr="0">
            <a:spAutoFit/>
          </a:bodyPr>
          <a:lstStyle/>
          <a:p>
            <a:r>
              <a:rPr lang="en" sz="2000">
                <a:solidFill>
                  <a:srgbClr val="434343"/>
                </a:solidFill>
                <a:latin typeface="Helvetica Neue Light"/>
                <a:ea typeface="Helvetica Neue Light"/>
                <a:cs typeface="Helvetica Neue Light"/>
                <a:sym typeface="Helvetica Neue Light"/>
              </a:rPr>
              <a:t>Transverse waves impact my life by teaching us how our bodies work so we can be healthy.</a:t>
            </a:r>
            <a:endParaRPr sz="1000">
              <a:solidFill>
                <a:srgbClr val="434343"/>
              </a:solidFill>
            </a:endParaRPr>
          </a:p>
        </p:txBody>
      </p:sp>
      <p:sp>
        <p:nvSpPr>
          <p:cNvPr id="389" name="Google Shape;389;p46"/>
          <p:cNvSpPr txBox="1"/>
          <p:nvPr/>
        </p:nvSpPr>
        <p:spPr>
          <a:xfrm>
            <a:off x="1014332" y="3044109"/>
            <a:ext cx="7874100" cy="769401"/>
          </a:xfrm>
          <a:prstGeom prst="rect">
            <a:avLst/>
          </a:prstGeom>
          <a:noFill/>
          <a:ln>
            <a:noFill/>
          </a:ln>
        </p:spPr>
        <p:txBody>
          <a:bodyPr spcFirstLastPara="1" wrap="square" lIns="91425" tIns="45700" rIns="91425" bIns="45700" anchor="t" anchorCtr="0">
            <a:spAutoFit/>
          </a:bodyPr>
          <a:lstStyle/>
          <a:p>
            <a:pPr>
              <a:lnSpc>
                <a:spcPct val="110000"/>
              </a:lnSpc>
            </a:pPr>
            <a:r>
              <a:rPr lang="en" sz="2000">
                <a:solidFill>
                  <a:srgbClr val="43464D"/>
                </a:solidFill>
                <a:latin typeface="Helvetica Neue Light"/>
                <a:ea typeface="Helvetica Neue Light"/>
                <a:cs typeface="Helvetica Neue Light"/>
                <a:sym typeface="Helvetica Neue Light"/>
              </a:rPr>
              <a:t>Transverse waves impact my life by explaining how weather works so we can build structures to protect us from the elements.</a:t>
            </a:r>
            <a:endParaRPr sz="2000">
              <a:latin typeface="Helvetica Neue Light"/>
              <a:ea typeface="Helvetica Neue Light"/>
              <a:cs typeface="Helvetica Neue Light"/>
              <a:sym typeface="Helvetica Neue Light"/>
            </a:endParaRPr>
          </a:p>
        </p:txBody>
      </p:sp>
      <p:sp>
        <p:nvSpPr>
          <p:cNvPr id="390" name="Google Shape;390;p46"/>
          <p:cNvSpPr txBox="1"/>
          <p:nvPr/>
        </p:nvSpPr>
        <p:spPr>
          <a:xfrm>
            <a:off x="962875" y="5045038"/>
            <a:ext cx="7977000" cy="708000"/>
          </a:xfrm>
          <a:prstGeom prst="rect">
            <a:avLst/>
          </a:prstGeom>
          <a:noFill/>
          <a:ln>
            <a:noFill/>
          </a:ln>
        </p:spPr>
        <p:txBody>
          <a:bodyPr spcFirstLastPara="1" wrap="square" lIns="91425" tIns="45700" rIns="91425" bIns="45700" anchor="t" anchorCtr="0">
            <a:spAutoFit/>
          </a:bodyPr>
          <a:lstStyle/>
          <a:p>
            <a:r>
              <a:rPr lang="en" sz="2000">
                <a:solidFill>
                  <a:srgbClr val="43464D"/>
                </a:solidFill>
                <a:latin typeface="Helvetica Neue Light"/>
                <a:ea typeface="Helvetica Neue Light"/>
                <a:cs typeface="Helvetica Neue Light"/>
                <a:sym typeface="Helvetica Neue Light"/>
              </a:rPr>
              <a:t>Transverse waves impact my life by showing how plants and animals interact with one another so we can make healthy choices in our lives.</a:t>
            </a:r>
            <a:endParaRPr sz="2000">
              <a:latin typeface="Helvetica Neue Light"/>
              <a:ea typeface="Helvetica Neue Light"/>
              <a:cs typeface="Helvetica Neue Light"/>
              <a:sym typeface="Helvetica Neue Light"/>
            </a:endParaRPr>
          </a:p>
        </p:txBody>
      </p:sp>
      <p:sp>
        <p:nvSpPr>
          <p:cNvPr id="391" name="Google Shape;391;p46"/>
          <p:cNvSpPr txBox="1"/>
          <p:nvPr/>
        </p:nvSpPr>
        <p:spPr>
          <a:xfrm>
            <a:off x="380509" y="2084697"/>
            <a:ext cx="492300" cy="646500"/>
          </a:xfrm>
          <a:prstGeom prst="rect">
            <a:avLst/>
          </a:prstGeom>
          <a:noFill/>
          <a:ln>
            <a:noFill/>
          </a:ln>
        </p:spPr>
        <p:txBody>
          <a:bodyPr spcFirstLastPara="1" wrap="square" lIns="91425" tIns="45700" rIns="91425" bIns="45700" anchor="t" anchorCtr="0">
            <a:spAutoFit/>
          </a:bodyPr>
          <a:lstStyle/>
          <a:p>
            <a:r>
              <a:rPr lang="en" sz="3600"/>
              <a:t>A</a:t>
            </a:r>
            <a:endParaRPr/>
          </a:p>
        </p:txBody>
      </p:sp>
      <p:sp>
        <p:nvSpPr>
          <p:cNvPr id="392" name="Google Shape;392;p46"/>
          <p:cNvSpPr txBox="1"/>
          <p:nvPr/>
        </p:nvSpPr>
        <p:spPr>
          <a:xfrm>
            <a:off x="380508" y="3058114"/>
            <a:ext cx="492300" cy="646500"/>
          </a:xfrm>
          <a:prstGeom prst="rect">
            <a:avLst/>
          </a:prstGeom>
          <a:noFill/>
          <a:ln>
            <a:noFill/>
          </a:ln>
        </p:spPr>
        <p:txBody>
          <a:bodyPr spcFirstLastPara="1" wrap="square" lIns="91425" tIns="45700" rIns="91425" bIns="45700" anchor="t" anchorCtr="0">
            <a:spAutoFit/>
          </a:bodyPr>
          <a:lstStyle/>
          <a:p>
            <a:r>
              <a:rPr lang="en" sz="3600"/>
              <a:t>B</a:t>
            </a:r>
            <a:endParaRPr/>
          </a:p>
        </p:txBody>
      </p:sp>
      <p:sp>
        <p:nvSpPr>
          <p:cNvPr id="393" name="Google Shape;393;p46"/>
          <p:cNvSpPr txBox="1"/>
          <p:nvPr/>
        </p:nvSpPr>
        <p:spPr>
          <a:xfrm>
            <a:off x="393332" y="4050854"/>
            <a:ext cx="518100" cy="646500"/>
          </a:xfrm>
          <a:prstGeom prst="rect">
            <a:avLst/>
          </a:prstGeom>
          <a:noFill/>
          <a:ln>
            <a:noFill/>
          </a:ln>
        </p:spPr>
        <p:txBody>
          <a:bodyPr spcFirstLastPara="1" wrap="square" lIns="91425" tIns="45700" rIns="91425" bIns="45700" anchor="t" anchorCtr="0">
            <a:spAutoFit/>
          </a:bodyPr>
          <a:lstStyle/>
          <a:p>
            <a:r>
              <a:rPr lang="en" sz="3600"/>
              <a:t>C</a:t>
            </a:r>
            <a:endParaRPr/>
          </a:p>
        </p:txBody>
      </p:sp>
      <p:sp>
        <p:nvSpPr>
          <p:cNvPr id="394" name="Google Shape;394;p46"/>
          <p:cNvSpPr txBox="1"/>
          <p:nvPr/>
        </p:nvSpPr>
        <p:spPr>
          <a:xfrm>
            <a:off x="393330" y="5075795"/>
            <a:ext cx="518100" cy="646500"/>
          </a:xfrm>
          <a:prstGeom prst="rect">
            <a:avLst/>
          </a:prstGeom>
          <a:noFill/>
          <a:ln>
            <a:noFill/>
          </a:ln>
        </p:spPr>
        <p:txBody>
          <a:bodyPr spcFirstLastPara="1" wrap="square" lIns="91425" tIns="45700" rIns="91425" bIns="45700" anchor="t" anchorCtr="0">
            <a:spAutoFit/>
          </a:bodyPr>
          <a:lstStyle/>
          <a:p>
            <a:r>
              <a:rPr lang="en" sz="3600"/>
              <a:t>D</a:t>
            </a:r>
            <a:endParaRPr/>
          </a:p>
        </p:txBody>
      </p:sp>
      <p:pic>
        <p:nvPicPr>
          <p:cNvPr id="395" name="Google Shape;395;p46" descr="Anchor with solid fill"/>
          <p:cNvPicPr preferRelativeResize="0"/>
          <p:nvPr/>
        </p:nvPicPr>
        <p:blipFill rotWithShape="1">
          <a:blip r:embed="rId3">
            <a:alphaModFix/>
          </a:blip>
          <a:srcRect/>
          <a:stretch/>
        </p:blipFill>
        <p:spPr>
          <a:xfrm>
            <a:off x="0" y="857250"/>
            <a:ext cx="518100" cy="518100"/>
          </a:xfrm>
          <a:prstGeom prst="rect">
            <a:avLst/>
          </a:prstGeom>
          <a:noFill/>
          <a:ln>
            <a:noFill/>
          </a:ln>
        </p:spPr>
      </p:pic>
      <p:sp>
        <p:nvSpPr>
          <p:cNvPr id="396" name="Google Shape;396;p46"/>
          <p:cNvSpPr txBox="1"/>
          <p:nvPr/>
        </p:nvSpPr>
        <p:spPr>
          <a:xfrm>
            <a:off x="1014332" y="2053946"/>
            <a:ext cx="7874100" cy="708000"/>
          </a:xfrm>
          <a:prstGeom prst="rect">
            <a:avLst/>
          </a:prstGeom>
          <a:noFill/>
          <a:ln>
            <a:noFill/>
          </a:ln>
        </p:spPr>
        <p:txBody>
          <a:bodyPr spcFirstLastPara="1" wrap="square" lIns="91425" tIns="45700" rIns="91425" bIns="45700" anchor="t" anchorCtr="0">
            <a:spAutoFit/>
          </a:bodyPr>
          <a:lstStyle/>
          <a:p>
            <a:r>
              <a:rPr lang="en" sz="2000">
                <a:solidFill>
                  <a:srgbClr val="43464D"/>
                </a:solidFill>
                <a:latin typeface="Helvetica Neue Light"/>
                <a:ea typeface="Helvetica Neue Light"/>
                <a:cs typeface="Helvetica Neue Light"/>
                <a:sym typeface="Helvetica Neue Light"/>
              </a:rPr>
              <a:t>Transverse waves impact my life by enabling us to see colors, hear sounds, and use technologies for communication and entertainment.</a:t>
            </a:r>
            <a:endParaRPr sz="2000">
              <a:latin typeface="Helvetica Neue Light"/>
              <a:ea typeface="Helvetica Neue Light"/>
              <a:cs typeface="Helvetica Neue Light"/>
              <a:sym typeface="Helvetica Neue Light"/>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401"/>
        <p:cNvGrpSpPr/>
        <p:nvPr/>
      </p:nvGrpSpPr>
      <p:grpSpPr>
        <a:xfrm>
          <a:off x="0" y="0"/>
          <a:ext cx="0" cy="0"/>
          <a:chOff x="0" y="0"/>
          <a:chExt cx="0" cy="0"/>
        </a:xfrm>
      </p:grpSpPr>
      <p:sp>
        <p:nvSpPr>
          <p:cNvPr id="402" name="Google Shape;402;p47"/>
          <p:cNvSpPr txBox="1"/>
          <p:nvPr/>
        </p:nvSpPr>
        <p:spPr>
          <a:xfrm>
            <a:off x="228900" y="1060550"/>
            <a:ext cx="8840400" cy="831000"/>
          </a:xfrm>
          <a:prstGeom prst="rect">
            <a:avLst/>
          </a:prstGeom>
          <a:noFill/>
          <a:ln>
            <a:noFill/>
          </a:ln>
        </p:spPr>
        <p:txBody>
          <a:bodyPr spcFirstLastPara="1" wrap="square" lIns="91425" tIns="45700" rIns="91425" bIns="45700" anchor="t" anchorCtr="0">
            <a:spAutoFit/>
          </a:bodyPr>
          <a:lstStyle/>
          <a:p>
            <a:pPr algn="ctr">
              <a:buSzPts val="3000"/>
            </a:pPr>
            <a:r>
              <a:rPr lang="en" sz="2400" b="1" u="sng">
                <a:solidFill>
                  <a:schemeClr val="dk1"/>
                </a:solidFill>
                <a:latin typeface="Calibri"/>
                <a:ea typeface="Calibri"/>
                <a:cs typeface="Calibri"/>
                <a:sym typeface="Calibri"/>
              </a:rPr>
              <a:t>Directions:</a:t>
            </a:r>
            <a:r>
              <a:rPr lang="en" sz="2400" b="1">
                <a:solidFill>
                  <a:schemeClr val="dk1"/>
                </a:solidFill>
                <a:latin typeface="Calibri"/>
                <a:ea typeface="Calibri"/>
                <a:cs typeface="Calibri"/>
                <a:sym typeface="Calibri"/>
              </a:rPr>
              <a:t> </a:t>
            </a:r>
            <a:r>
              <a:rPr lang="en" sz="2400">
                <a:solidFill>
                  <a:schemeClr val="dk1"/>
                </a:solidFill>
                <a:latin typeface="Calibri"/>
                <a:ea typeface="Calibri"/>
                <a:cs typeface="Calibri"/>
                <a:sym typeface="Calibri"/>
              </a:rPr>
              <a:t>Choose the correct response for </a:t>
            </a:r>
            <a:r>
              <a:rPr lang="en" sz="2400" i="1">
                <a:solidFill>
                  <a:schemeClr val="dk1"/>
                </a:solidFill>
                <a:latin typeface="Calibri"/>
                <a:ea typeface="Calibri"/>
                <a:cs typeface="Calibri"/>
                <a:sym typeface="Calibri"/>
              </a:rPr>
              <a:t>“how do transverse waves impact my life?” </a:t>
            </a:r>
            <a:r>
              <a:rPr lang="en" sz="2400">
                <a:solidFill>
                  <a:schemeClr val="dk1"/>
                </a:solidFill>
                <a:latin typeface="Calibri"/>
                <a:ea typeface="Calibri"/>
                <a:cs typeface="Calibri"/>
                <a:sym typeface="Calibri"/>
              </a:rPr>
              <a:t>from the choices below.</a:t>
            </a:r>
            <a:endParaRPr sz="2400"/>
          </a:p>
        </p:txBody>
      </p:sp>
      <p:sp>
        <p:nvSpPr>
          <p:cNvPr id="403" name="Google Shape;403;p47"/>
          <p:cNvSpPr txBox="1"/>
          <p:nvPr/>
        </p:nvSpPr>
        <p:spPr>
          <a:xfrm>
            <a:off x="1014332" y="4060015"/>
            <a:ext cx="7874100" cy="708000"/>
          </a:xfrm>
          <a:prstGeom prst="rect">
            <a:avLst/>
          </a:prstGeom>
          <a:noFill/>
          <a:ln>
            <a:noFill/>
          </a:ln>
        </p:spPr>
        <p:txBody>
          <a:bodyPr spcFirstLastPara="1" wrap="square" lIns="91425" tIns="45700" rIns="91425" bIns="45700" anchor="t" anchorCtr="0">
            <a:spAutoFit/>
          </a:bodyPr>
          <a:lstStyle/>
          <a:p>
            <a:r>
              <a:rPr lang="en" sz="2000">
                <a:solidFill>
                  <a:srgbClr val="434343"/>
                </a:solidFill>
                <a:latin typeface="Helvetica Neue Light"/>
                <a:ea typeface="Helvetica Neue Light"/>
                <a:cs typeface="Helvetica Neue Light"/>
                <a:sym typeface="Helvetica Neue Light"/>
              </a:rPr>
              <a:t>Transverse waves impact my life by teaching us how our bodies work so we can be healthy.</a:t>
            </a:r>
            <a:endParaRPr sz="1000">
              <a:solidFill>
                <a:srgbClr val="434343"/>
              </a:solidFill>
            </a:endParaRPr>
          </a:p>
        </p:txBody>
      </p:sp>
      <p:sp>
        <p:nvSpPr>
          <p:cNvPr id="404" name="Google Shape;404;p47"/>
          <p:cNvSpPr txBox="1"/>
          <p:nvPr/>
        </p:nvSpPr>
        <p:spPr>
          <a:xfrm>
            <a:off x="1014332" y="3044109"/>
            <a:ext cx="7874100" cy="769401"/>
          </a:xfrm>
          <a:prstGeom prst="rect">
            <a:avLst/>
          </a:prstGeom>
          <a:noFill/>
          <a:ln>
            <a:noFill/>
          </a:ln>
        </p:spPr>
        <p:txBody>
          <a:bodyPr spcFirstLastPara="1" wrap="square" lIns="91425" tIns="45700" rIns="91425" bIns="45700" anchor="t" anchorCtr="0">
            <a:spAutoFit/>
          </a:bodyPr>
          <a:lstStyle/>
          <a:p>
            <a:pPr>
              <a:lnSpc>
                <a:spcPct val="110000"/>
              </a:lnSpc>
            </a:pPr>
            <a:r>
              <a:rPr lang="en" sz="2000">
                <a:solidFill>
                  <a:srgbClr val="43464D"/>
                </a:solidFill>
                <a:latin typeface="Helvetica Neue Light"/>
                <a:ea typeface="Helvetica Neue Light"/>
                <a:cs typeface="Helvetica Neue Light"/>
                <a:sym typeface="Helvetica Neue Light"/>
              </a:rPr>
              <a:t>Transverse waves impact my life by explaining how weather works so we can build structures to protect us from the elements.</a:t>
            </a:r>
            <a:endParaRPr sz="2000">
              <a:latin typeface="Helvetica Neue Light"/>
              <a:ea typeface="Helvetica Neue Light"/>
              <a:cs typeface="Helvetica Neue Light"/>
              <a:sym typeface="Helvetica Neue Light"/>
            </a:endParaRPr>
          </a:p>
        </p:txBody>
      </p:sp>
      <p:sp>
        <p:nvSpPr>
          <p:cNvPr id="405" name="Google Shape;405;p47"/>
          <p:cNvSpPr txBox="1"/>
          <p:nvPr/>
        </p:nvSpPr>
        <p:spPr>
          <a:xfrm>
            <a:off x="962875" y="5045038"/>
            <a:ext cx="7977000" cy="708000"/>
          </a:xfrm>
          <a:prstGeom prst="rect">
            <a:avLst/>
          </a:prstGeom>
          <a:noFill/>
          <a:ln>
            <a:noFill/>
          </a:ln>
        </p:spPr>
        <p:txBody>
          <a:bodyPr spcFirstLastPara="1" wrap="square" lIns="91425" tIns="45700" rIns="91425" bIns="45700" anchor="t" anchorCtr="0">
            <a:spAutoFit/>
          </a:bodyPr>
          <a:lstStyle/>
          <a:p>
            <a:r>
              <a:rPr lang="en" sz="2000">
                <a:solidFill>
                  <a:srgbClr val="43464D"/>
                </a:solidFill>
                <a:latin typeface="Helvetica Neue Light"/>
                <a:ea typeface="Helvetica Neue Light"/>
                <a:cs typeface="Helvetica Neue Light"/>
                <a:sym typeface="Helvetica Neue Light"/>
              </a:rPr>
              <a:t>Transverse waves impact my life by showing how plants and animals interact with one another so we can make healthy choices in our lives.</a:t>
            </a:r>
            <a:endParaRPr sz="2000">
              <a:latin typeface="Helvetica Neue Light"/>
              <a:ea typeface="Helvetica Neue Light"/>
              <a:cs typeface="Helvetica Neue Light"/>
              <a:sym typeface="Helvetica Neue Light"/>
            </a:endParaRPr>
          </a:p>
        </p:txBody>
      </p:sp>
      <p:sp>
        <p:nvSpPr>
          <p:cNvPr id="406" name="Google Shape;406;p47"/>
          <p:cNvSpPr txBox="1"/>
          <p:nvPr/>
        </p:nvSpPr>
        <p:spPr>
          <a:xfrm>
            <a:off x="380509" y="2084697"/>
            <a:ext cx="492300" cy="646500"/>
          </a:xfrm>
          <a:prstGeom prst="rect">
            <a:avLst/>
          </a:prstGeom>
          <a:noFill/>
          <a:ln>
            <a:noFill/>
          </a:ln>
        </p:spPr>
        <p:txBody>
          <a:bodyPr spcFirstLastPara="1" wrap="square" lIns="91425" tIns="45700" rIns="91425" bIns="45700" anchor="t" anchorCtr="0">
            <a:spAutoFit/>
          </a:bodyPr>
          <a:lstStyle/>
          <a:p>
            <a:r>
              <a:rPr lang="en" sz="3600"/>
              <a:t>A</a:t>
            </a:r>
            <a:endParaRPr/>
          </a:p>
        </p:txBody>
      </p:sp>
      <p:sp>
        <p:nvSpPr>
          <p:cNvPr id="407" name="Google Shape;407;p47"/>
          <p:cNvSpPr txBox="1"/>
          <p:nvPr/>
        </p:nvSpPr>
        <p:spPr>
          <a:xfrm>
            <a:off x="380508" y="3058114"/>
            <a:ext cx="492300" cy="646500"/>
          </a:xfrm>
          <a:prstGeom prst="rect">
            <a:avLst/>
          </a:prstGeom>
          <a:noFill/>
          <a:ln>
            <a:noFill/>
          </a:ln>
        </p:spPr>
        <p:txBody>
          <a:bodyPr spcFirstLastPara="1" wrap="square" lIns="91425" tIns="45700" rIns="91425" bIns="45700" anchor="t" anchorCtr="0">
            <a:spAutoFit/>
          </a:bodyPr>
          <a:lstStyle/>
          <a:p>
            <a:r>
              <a:rPr lang="en" sz="3600"/>
              <a:t>B</a:t>
            </a:r>
            <a:endParaRPr/>
          </a:p>
        </p:txBody>
      </p:sp>
      <p:sp>
        <p:nvSpPr>
          <p:cNvPr id="408" name="Google Shape;408;p47"/>
          <p:cNvSpPr txBox="1"/>
          <p:nvPr/>
        </p:nvSpPr>
        <p:spPr>
          <a:xfrm>
            <a:off x="393332" y="4050854"/>
            <a:ext cx="518100" cy="646500"/>
          </a:xfrm>
          <a:prstGeom prst="rect">
            <a:avLst/>
          </a:prstGeom>
          <a:noFill/>
          <a:ln>
            <a:noFill/>
          </a:ln>
        </p:spPr>
        <p:txBody>
          <a:bodyPr spcFirstLastPara="1" wrap="square" lIns="91425" tIns="45700" rIns="91425" bIns="45700" anchor="t" anchorCtr="0">
            <a:spAutoFit/>
          </a:bodyPr>
          <a:lstStyle/>
          <a:p>
            <a:r>
              <a:rPr lang="en" sz="3600"/>
              <a:t>C</a:t>
            </a:r>
            <a:endParaRPr/>
          </a:p>
        </p:txBody>
      </p:sp>
      <p:sp>
        <p:nvSpPr>
          <p:cNvPr id="409" name="Google Shape;409;p47"/>
          <p:cNvSpPr txBox="1"/>
          <p:nvPr/>
        </p:nvSpPr>
        <p:spPr>
          <a:xfrm>
            <a:off x="393330" y="5075795"/>
            <a:ext cx="518100" cy="646500"/>
          </a:xfrm>
          <a:prstGeom prst="rect">
            <a:avLst/>
          </a:prstGeom>
          <a:noFill/>
          <a:ln>
            <a:noFill/>
          </a:ln>
        </p:spPr>
        <p:txBody>
          <a:bodyPr spcFirstLastPara="1" wrap="square" lIns="91425" tIns="45700" rIns="91425" bIns="45700" anchor="t" anchorCtr="0">
            <a:spAutoFit/>
          </a:bodyPr>
          <a:lstStyle/>
          <a:p>
            <a:r>
              <a:rPr lang="en" sz="3600"/>
              <a:t>D</a:t>
            </a:r>
            <a:endParaRPr/>
          </a:p>
        </p:txBody>
      </p:sp>
      <p:pic>
        <p:nvPicPr>
          <p:cNvPr id="410" name="Google Shape;410;p47" descr="Anchor with solid fill"/>
          <p:cNvPicPr preferRelativeResize="0"/>
          <p:nvPr/>
        </p:nvPicPr>
        <p:blipFill rotWithShape="1">
          <a:blip r:embed="rId3">
            <a:alphaModFix/>
          </a:blip>
          <a:srcRect/>
          <a:stretch/>
        </p:blipFill>
        <p:spPr>
          <a:xfrm>
            <a:off x="0" y="857250"/>
            <a:ext cx="518100" cy="518100"/>
          </a:xfrm>
          <a:prstGeom prst="rect">
            <a:avLst/>
          </a:prstGeom>
          <a:noFill/>
          <a:ln>
            <a:noFill/>
          </a:ln>
        </p:spPr>
      </p:pic>
      <p:sp>
        <p:nvSpPr>
          <p:cNvPr id="411" name="Google Shape;411;p47"/>
          <p:cNvSpPr txBox="1"/>
          <p:nvPr/>
        </p:nvSpPr>
        <p:spPr>
          <a:xfrm>
            <a:off x="1014332" y="2053946"/>
            <a:ext cx="7874100" cy="708000"/>
          </a:xfrm>
          <a:prstGeom prst="rect">
            <a:avLst/>
          </a:prstGeom>
          <a:noFill/>
          <a:ln>
            <a:noFill/>
          </a:ln>
        </p:spPr>
        <p:txBody>
          <a:bodyPr spcFirstLastPara="1" wrap="square" lIns="91425" tIns="45700" rIns="91425" bIns="45700" anchor="t" anchorCtr="0">
            <a:spAutoFit/>
          </a:bodyPr>
          <a:lstStyle/>
          <a:p>
            <a:r>
              <a:rPr lang="en" sz="2000">
                <a:solidFill>
                  <a:srgbClr val="43464D"/>
                </a:solidFill>
                <a:latin typeface="Helvetica Neue Light"/>
                <a:ea typeface="Helvetica Neue Light"/>
                <a:cs typeface="Helvetica Neue Light"/>
                <a:sym typeface="Helvetica Neue Light"/>
              </a:rPr>
              <a:t>Transverse waves impact my life by enabling us to see colors, hear sounds, and use technologies for communication and entertainment.</a:t>
            </a:r>
            <a:endParaRPr sz="2000">
              <a:latin typeface="Helvetica Neue Light"/>
              <a:ea typeface="Helvetica Neue Light"/>
              <a:cs typeface="Helvetica Neue Light"/>
              <a:sym typeface="Helvetica Neue Light"/>
            </a:endParaRPr>
          </a:p>
        </p:txBody>
      </p:sp>
      <p:sp>
        <p:nvSpPr>
          <p:cNvPr id="412" name="Google Shape;412;p47"/>
          <p:cNvSpPr/>
          <p:nvPr/>
        </p:nvSpPr>
        <p:spPr>
          <a:xfrm>
            <a:off x="344700" y="1963950"/>
            <a:ext cx="8456400" cy="888000"/>
          </a:xfrm>
          <a:prstGeom prst="roundRect">
            <a:avLst>
              <a:gd name="adj" fmla="val 16667"/>
            </a:avLst>
          </a:prstGeom>
          <a:noFill/>
          <a:ln w="28575" cap="flat" cmpd="sng">
            <a:solidFill>
              <a:srgbClr val="FF0000"/>
            </a:solidFill>
            <a:prstDash val="solid"/>
            <a:round/>
            <a:headEnd type="none" w="sm" len="sm"/>
            <a:tailEnd type="none" w="sm" len="sm"/>
          </a:ln>
        </p:spPr>
        <p:txBody>
          <a:bodyPr spcFirstLastPara="1" wrap="square" lIns="91425" tIns="91425" rIns="91425" bIns="91425" anchor="ctr" anchorCtr="0">
            <a:noAutofit/>
          </a:bodyPr>
          <a:lstStyle/>
          <a:p>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417"/>
        <p:cNvGrpSpPr/>
        <p:nvPr/>
      </p:nvGrpSpPr>
      <p:grpSpPr>
        <a:xfrm>
          <a:off x="0" y="0"/>
          <a:ext cx="0" cy="0"/>
          <a:chOff x="0" y="0"/>
          <a:chExt cx="0" cy="0"/>
        </a:xfrm>
      </p:grpSpPr>
      <p:pic>
        <p:nvPicPr>
          <p:cNvPr id="418" name="Google Shape;418;p48"/>
          <p:cNvPicPr preferRelativeResize="0"/>
          <p:nvPr/>
        </p:nvPicPr>
        <p:blipFill>
          <a:blip r:embed="rId3">
            <a:alphaModFix/>
          </a:blip>
          <a:stretch>
            <a:fillRect/>
          </a:stretch>
        </p:blipFill>
        <p:spPr>
          <a:xfrm>
            <a:off x="5199225" y="1734076"/>
            <a:ext cx="3404024" cy="1422801"/>
          </a:xfrm>
          <a:prstGeom prst="rect">
            <a:avLst/>
          </a:prstGeom>
          <a:noFill/>
          <a:ln>
            <a:noFill/>
          </a:ln>
        </p:spPr>
      </p:pic>
      <p:sp>
        <p:nvSpPr>
          <p:cNvPr id="419" name="Google Shape;419;p48"/>
          <p:cNvSpPr/>
          <p:nvPr/>
        </p:nvSpPr>
        <p:spPr>
          <a:xfrm>
            <a:off x="498763" y="1381991"/>
            <a:ext cx="8187900" cy="4353900"/>
          </a:xfrm>
          <a:prstGeom prst="rect">
            <a:avLst/>
          </a:prstGeom>
          <a:no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endParaRPr>
          </a:p>
        </p:txBody>
      </p:sp>
      <p:cxnSp>
        <p:nvCxnSpPr>
          <p:cNvPr id="420" name="Google Shape;420;p48"/>
          <p:cNvCxnSpPr/>
          <p:nvPr/>
        </p:nvCxnSpPr>
        <p:spPr>
          <a:xfrm>
            <a:off x="4606850" y="1381991"/>
            <a:ext cx="0" cy="1322400"/>
          </a:xfrm>
          <a:prstGeom prst="straightConnector1">
            <a:avLst/>
          </a:prstGeom>
          <a:noFill/>
          <a:ln w="25400" cap="flat" cmpd="sng">
            <a:solidFill>
              <a:schemeClr val="dk1"/>
            </a:solidFill>
            <a:prstDash val="solid"/>
            <a:round/>
            <a:headEnd type="none" w="sm" len="sm"/>
            <a:tailEnd type="none" w="sm" len="sm"/>
          </a:ln>
        </p:spPr>
      </p:cxnSp>
      <p:cxnSp>
        <p:nvCxnSpPr>
          <p:cNvPr id="421" name="Google Shape;421;p48"/>
          <p:cNvCxnSpPr>
            <a:stCxn id="422" idx="4"/>
            <a:endCxn id="419" idx="2"/>
          </p:cNvCxnSpPr>
          <p:nvPr/>
        </p:nvCxnSpPr>
        <p:spPr>
          <a:xfrm>
            <a:off x="4571972" y="4391433"/>
            <a:ext cx="20700" cy="1344600"/>
          </a:xfrm>
          <a:prstGeom prst="straightConnector1">
            <a:avLst/>
          </a:prstGeom>
          <a:noFill/>
          <a:ln w="25400" cap="flat" cmpd="sng">
            <a:solidFill>
              <a:schemeClr val="dk1"/>
            </a:solidFill>
            <a:prstDash val="solid"/>
            <a:round/>
            <a:headEnd type="none" w="sm" len="sm"/>
            <a:tailEnd type="none" w="sm" len="sm"/>
          </a:ln>
        </p:spPr>
      </p:cxnSp>
      <p:cxnSp>
        <p:nvCxnSpPr>
          <p:cNvPr id="423" name="Google Shape;423;p48"/>
          <p:cNvCxnSpPr/>
          <p:nvPr/>
        </p:nvCxnSpPr>
        <p:spPr>
          <a:xfrm>
            <a:off x="498763" y="3548593"/>
            <a:ext cx="2389800" cy="0"/>
          </a:xfrm>
          <a:prstGeom prst="straightConnector1">
            <a:avLst/>
          </a:prstGeom>
          <a:noFill/>
          <a:ln w="25400" cap="flat" cmpd="sng">
            <a:solidFill>
              <a:schemeClr val="dk1"/>
            </a:solidFill>
            <a:prstDash val="solid"/>
            <a:round/>
            <a:headEnd type="none" w="sm" len="sm"/>
            <a:tailEnd type="none" w="sm" len="sm"/>
          </a:ln>
        </p:spPr>
      </p:cxnSp>
      <p:cxnSp>
        <p:nvCxnSpPr>
          <p:cNvPr id="424" name="Google Shape;424;p48"/>
          <p:cNvCxnSpPr/>
          <p:nvPr/>
        </p:nvCxnSpPr>
        <p:spPr>
          <a:xfrm>
            <a:off x="6255327" y="3520070"/>
            <a:ext cx="2431500" cy="0"/>
          </a:xfrm>
          <a:prstGeom prst="straightConnector1">
            <a:avLst/>
          </a:prstGeom>
          <a:noFill/>
          <a:ln w="25400" cap="flat" cmpd="sng">
            <a:solidFill>
              <a:schemeClr val="dk1"/>
            </a:solidFill>
            <a:prstDash val="solid"/>
            <a:round/>
            <a:headEnd type="none" w="sm" len="sm"/>
            <a:tailEnd type="none" w="sm" len="sm"/>
          </a:ln>
        </p:spPr>
      </p:cxnSp>
      <p:sp>
        <p:nvSpPr>
          <p:cNvPr id="422" name="Google Shape;422;p48"/>
          <p:cNvSpPr/>
          <p:nvPr/>
        </p:nvSpPr>
        <p:spPr>
          <a:xfrm>
            <a:off x="2888672" y="2704233"/>
            <a:ext cx="3366600" cy="1687200"/>
          </a:xfrm>
          <a:prstGeom prst="ellipse">
            <a:avLst/>
          </a:prstGeom>
          <a:solidFill>
            <a:schemeClr val="lt1"/>
          </a:solidFill>
          <a:ln w="25400" cap="flat" cmpd="sng">
            <a:solidFill>
              <a:schemeClr val="dk1"/>
            </a:solidFill>
            <a:prstDash val="solid"/>
            <a:round/>
            <a:headEnd type="none" w="sm" len="sm"/>
            <a:tailEnd type="none" w="sm" len="sm"/>
          </a:ln>
        </p:spPr>
        <p:txBody>
          <a:bodyPr spcFirstLastPara="1" wrap="square" lIns="91425" tIns="45700" rIns="91425" bIns="45700" anchor="ctr" anchorCtr="0">
            <a:noAutofit/>
          </a:bodyPr>
          <a:lstStyle/>
          <a:p>
            <a:pPr algn="ctr"/>
            <a:endParaRPr>
              <a:solidFill>
                <a:schemeClr val="lt1"/>
              </a:solidFill>
            </a:endParaRPr>
          </a:p>
        </p:txBody>
      </p:sp>
      <p:sp>
        <p:nvSpPr>
          <p:cNvPr id="425" name="Google Shape;425;p48"/>
          <p:cNvSpPr txBox="1"/>
          <p:nvPr/>
        </p:nvSpPr>
        <p:spPr>
          <a:xfrm>
            <a:off x="2990050" y="2989388"/>
            <a:ext cx="3163800" cy="1139100"/>
          </a:xfrm>
          <a:prstGeom prst="rect">
            <a:avLst/>
          </a:prstGeom>
          <a:noFill/>
          <a:ln>
            <a:noFill/>
          </a:ln>
        </p:spPr>
        <p:txBody>
          <a:bodyPr spcFirstLastPara="1" wrap="square" lIns="91425" tIns="45700" rIns="91425" bIns="45700" anchor="t" anchorCtr="0">
            <a:spAutoFit/>
          </a:bodyPr>
          <a:lstStyle/>
          <a:p>
            <a:pPr algn="ctr"/>
            <a:r>
              <a:rPr lang="en" sz="3400" b="1">
                <a:latin typeface="Poppins"/>
                <a:ea typeface="Poppins"/>
                <a:cs typeface="Poppins"/>
                <a:sym typeface="Poppins"/>
              </a:rPr>
              <a:t>Transverse Waves</a:t>
            </a:r>
            <a:endParaRPr sz="1200"/>
          </a:p>
        </p:txBody>
      </p:sp>
      <p:sp>
        <p:nvSpPr>
          <p:cNvPr id="426" name="Google Shape;426;p48"/>
          <p:cNvSpPr txBox="1"/>
          <p:nvPr/>
        </p:nvSpPr>
        <p:spPr>
          <a:xfrm>
            <a:off x="494363" y="1383371"/>
            <a:ext cx="1146600" cy="369300"/>
          </a:xfrm>
          <a:prstGeom prst="rect">
            <a:avLst/>
          </a:prstGeom>
          <a:noFill/>
          <a:ln>
            <a:noFill/>
          </a:ln>
        </p:spPr>
        <p:txBody>
          <a:bodyPr spcFirstLastPara="1" wrap="square" lIns="91425" tIns="45700" rIns="91425" bIns="45700" anchor="t" anchorCtr="0">
            <a:spAutoFit/>
          </a:bodyPr>
          <a:lstStyle/>
          <a:p>
            <a:r>
              <a:rPr lang="en" sz="1800">
                <a:latin typeface="Helvetica Neue Light"/>
                <a:ea typeface="Helvetica Neue Light"/>
                <a:cs typeface="Helvetica Neue Light"/>
                <a:sym typeface="Helvetica Neue Light"/>
              </a:rPr>
              <a:t>Definition</a:t>
            </a:r>
            <a:endParaRPr/>
          </a:p>
        </p:txBody>
      </p:sp>
      <p:sp>
        <p:nvSpPr>
          <p:cNvPr id="427" name="Google Shape;427;p48"/>
          <p:cNvSpPr txBox="1"/>
          <p:nvPr/>
        </p:nvSpPr>
        <p:spPr>
          <a:xfrm>
            <a:off x="498763" y="5399809"/>
            <a:ext cx="1082400" cy="369300"/>
          </a:xfrm>
          <a:prstGeom prst="rect">
            <a:avLst/>
          </a:prstGeom>
          <a:noFill/>
          <a:ln>
            <a:noFill/>
          </a:ln>
        </p:spPr>
        <p:txBody>
          <a:bodyPr spcFirstLastPara="1" wrap="square" lIns="91425" tIns="45700" rIns="91425" bIns="45700" anchor="t" anchorCtr="0">
            <a:spAutoFit/>
          </a:bodyPr>
          <a:lstStyle/>
          <a:p>
            <a:r>
              <a:rPr lang="en" sz="1800">
                <a:latin typeface="Helvetica Neue Light"/>
                <a:ea typeface="Helvetica Neue Light"/>
                <a:cs typeface="Helvetica Neue Light"/>
                <a:sym typeface="Helvetica Neue Light"/>
              </a:rPr>
              <a:t>Example</a:t>
            </a:r>
            <a:endParaRPr/>
          </a:p>
        </p:txBody>
      </p:sp>
      <p:sp>
        <p:nvSpPr>
          <p:cNvPr id="428" name="Google Shape;428;p48"/>
          <p:cNvSpPr txBox="1"/>
          <p:nvPr/>
        </p:nvSpPr>
        <p:spPr>
          <a:xfrm>
            <a:off x="7783989" y="1364765"/>
            <a:ext cx="902700" cy="369300"/>
          </a:xfrm>
          <a:prstGeom prst="rect">
            <a:avLst/>
          </a:prstGeom>
          <a:noFill/>
          <a:ln>
            <a:noFill/>
          </a:ln>
        </p:spPr>
        <p:txBody>
          <a:bodyPr spcFirstLastPara="1" wrap="square" lIns="91425" tIns="45700" rIns="91425" bIns="45700" anchor="t" anchorCtr="0">
            <a:spAutoFit/>
          </a:bodyPr>
          <a:lstStyle/>
          <a:p>
            <a:r>
              <a:rPr lang="en" sz="1800">
                <a:latin typeface="Helvetica Neue Light"/>
                <a:ea typeface="Helvetica Neue Light"/>
                <a:cs typeface="Helvetica Neue Light"/>
                <a:sym typeface="Helvetica Neue Light"/>
              </a:rPr>
              <a:t>Picture</a:t>
            </a:r>
            <a:endParaRPr/>
          </a:p>
        </p:txBody>
      </p:sp>
      <p:sp>
        <p:nvSpPr>
          <p:cNvPr id="429" name="Google Shape;429;p48"/>
          <p:cNvSpPr txBox="1"/>
          <p:nvPr/>
        </p:nvSpPr>
        <p:spPr>
          <a:xfrm>
            <a:off x="4648528" y="5399793"/>
            <a:ext cx="4038300" cy="338700"/>
          </a:xfrm>
          <a:prstGeom prst="rect">
            <a:avLst/>
          </a:prstGeom>
          <a:noFill/>
          <a:ln>
            <a:noFill/>
          </a:ln>
        </p:spPr>
        <p:txBody>
          <a:bodyPr spcFirstLastPara="1" wrap="square" lIns="91425" tIns="45700" rIns="91425" bIns="45700" anchor="t" anchorCtr="0">
            <a:spAutoFit/>
          </a:bodyPr>
          <a:lstStyle/>
          <a:p>
            <a:pPr algn="r"/>
            <a:r>
              <a:rPr lang="en" sz="1600">
                <a:latin typeface="Helvetica Neue Light"/>
                <a:ea typeface="Helvetica Neue Light"/>
                <a:cs typeface="Helvetica Neue Light"/>
                <a:sym typeface="Helvetica Neue Light"/>
              </a:rPr>
              <a:t>How do transverse waves impact my life?</a:t>
            </a:r>
            <a:endParaRPr sz="1600"/>
          </a:p>
        </p:txBody>
      </p:sp>
      <p:sp>
        <p:nvSpPr>
          <p:cNvPr id="430" name="Google Shape;430;p48"/>
          <p:cNvSpPr txBox="1"/>
          <p:nvPr/>
        </p:nvSpPr>
        <p:spPr>
          <a:xfrm>
            <a:off x="581775" y="1799175"/>
            <a:ext cx="3887400" cy="1200600"/>
          </a:xfrm>
          <a:prstGeom prst="rect">
            <a:avLst/>
          </a:prstGeom>
          <a:noFill/>
          <a:ln>
            <a:noFill/>
          </a:ln>
        </p:spPr>
        <p:txBody>
          <a:bodyPr spcFirstLastPara="1" wrap="square" lIns="91425" tIns="91425" rIns="91425" bIns="91425" anchor="t" anchorCtr="0">
            <a:spAutoFit/>
          </a:bodyPr>
          <a:lstStyle/>
          <a:p>
            <a:pPr algn="ctr"/>
            <a:r>
              <a:rPr lang="en" sz="2200">
                <a:solidFill>
                  <a:schemeClr val="dk1"/>
                </a:solidFill>
                <a:latin typeface="Calibri"/>
                <a:ea typeface="Calibri"/>
                <a:cs typeface="Calibri"/>
                <a:sym typeface="Calibri"/>
              </a:rPr>
              <a:t>Waves that travel perpendicularly to the direction they are moving</a:t>
            </a:r>
            <a:endParaRPr sz="2400">
              <a:solidFill>
                <a:schemeClr val="dk1"/>
              </a:solidFill>
              <a:latin typeface="Calibri"/>
              <a:ea typeface="Calibri"/>
              <a:cs typeface="Calibri"/>
              <a:sym typeface="Calibri"/>
            </a:endParaRPr>
          </a:p>
        </p:txBody>
      </p:sp>
      <p:sp>
        <p:nvSpPr>
          <p:cNvPr id="431" name="Google Shape;431;p48"/>
          <p:cNvSpPr txBox="1"/>
          <p:nvPr/>
        </p:nvSpPr>
        <p:spPr>
          <a:xfrm>
            <a:off x="581775" y="4546975"/>
            <a:ext cx="3887400" cy="523200"/>
          </a:xfrm>
          <a:prstGeom prst="rect">
            <a:avLst/>
          </a:prstGeom>
          <a:noFill/>
          <a:ln>
            <a:noFill/>
          </a:ln>
        </p:spPr>
        <p:txBody>
          <a:bodyPr spcFirstLastPara="1" wrap="square" lIns="91425" tIns="91425" rIns="91425" bIns="91425" anchor="t" anchorCtr="0">
            <a:spAutoFit/>
          </a:bodyPr>
          <a:lstStyle/>
          <a:p>
            <a:pPr algn="ctr"/>
            <a:r>
              <a:rPr lang="en" sz="2200">
                <a:solidFill>
                  <a:schemeClr val="dk1"/>
                </a:solidFill>
                <a:latin typeface="Calibri"/>
                <a:ea typeface="Calibri"/>
                <a:cs typeface="Calibri"/>
                <a:sym typeface="Calibri"/>
              </a:rPr>
              <a:t>Ripples in a lake</a:t>
            </a:r>
            <a:endParaRPr sz="2400">
              <a:solidFill>
                <a:schemeClr val="dk1"/>
              </a:solidFill>
              <a:latin typeface="Calibri"/>
              <a:ea typeface="Calibri"/>
              <a:cs typeface="Calibri"/>
              <a:sym typeface="Calibri"/>
            </a:endParaRPr>
          </a:p>
        </p:txBody>
      </p:sp>
      <p:sp>
        <p:nvSpPr>
          <p:cNvPr id="432" name="Google Shape;432;p48"/>
          <p:cNvSpPr txBox="1"/>
          <p:nvPr/>
        </p:nvSpPr>
        <p:spPr>
          <a:xfrm>
            <a:off x="4571975" y="4261100"/>
            <a:ext cx="4114800" cy="1293000"/>
          </a:xfrm>
          <a:prstGeom prst="rect">
            <a:avLst/>
          </a:prstGeom>
          <a:noFill/>
          <a:ln>
            <a:noFill/>
          </a:ln>
        </p:spPr>
        <p:txBody>
          <a:bodyPr spcFirstLastPara="1" wrap="square" lIns="91425" tIns="91425" rIns="91425" bIns="91425" anchor="t" anchorCtr="0">
            <a:spAutoFit/>
          </a:bodyPr>
          <a:lstStyle/>
          <a:p>
            <a:r>
              <a:rPr lang="en" sz="1800">
                <a:solidFill>
                  <a:schemeClr val="dk1"/>
                </a:solidFill>
                <a:latin typeface="Calibri"/>
                <a:ea typeface="Calibri"/>
                <a:cs typeface="Calibri"/>
                <a:sym typeface="Calibri"/>
              </a:rPr>
              <a:t>Transverse waves impact my life by enabling us to see colors, hear sounds, and use technologies for communication and entertainment.</a:t>
            </a:r>
            <a:endParaRPr sz="2000"/>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415"/>
        <p:cNvGrpSpPr/>
        <p:nvPr/>
      </p:nvGrpSpPr>
      <p:grpSpPr>
        <a:xfrm>
          <a:off x="0" y="0"/>
          <a:ext cx="0" cy="0"/>
          <a:chOff x="0" y="0"/>
          <a:chExt cx="0" cy="0"/>
        </a:xfrm>
      </p:grpSpPr>
      <p:sp>
        <p:nvSpPr>
          <p:cNvPr id="416" name="Google Shape;416;p42"/>
          <p:cNvSpPr txBox="1"/>
          <p:nvPr/>
        </p:nvSpPr>
        <p:spPr>
          <a:xfrm>
            <a:off x="2585397" y="628581"/>
            <a:ext cx="3973204" cy="923330"/>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400">
                <a:solidFill>
                  <a:srgbClr val="FF0000"/>
                </a:solidFill>
                <a:latin typeface="Calibri"/>
                <a:ea typeface="Calibri"/>
                <a:cs typeface="Calibri"/>
                <a:sym typeface="Calibri"/>
              </a:rPr>
              <a:t>Remember!!!</a:t>
            </a:r>
            <a:endParaRPr/>
          </a:p>
        </p:txBody>
      </p:sp>
      <p:sp>
        <p:nvSpPr>
          <p:cNvPr id="417" name="Google Shape;417;p42" descr="Rewind"/>
          <p:cNvSpPr/>
          <p:nvPr/>
        </p:nvSpPr>
        <p:spPr>
          <a:xfrm>
            <a:off x="1928445" y="1500554"/>
            <a:ext cx="5287108" cy="4267200"/>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422"/>
        <p:cNvGrpSpPr/>
        <p:nvPr/>
      </p:nvGrpSpPr>
      <p:grpSpPr>
        <a:xfrm>
          <a:off x="0" y="0"/>
          <a:ext cx="0" cy="0"/>
          <a:chOff x="0" y="0"/>
          <a:chExt cx="0" cy="0"/>
        </a:xfrm>
      </p:grpSpPr>
      <p:sp>
        <p:nvSpPr>
          <p:cNvPr id="423" name="Google Shape;423;p43"/>
          <p:cNvSpPr txBox="1">
            <a:spLocks noGrp="1"/>
          </p:cNvSpPr>
          <p:nvPr>
            <p:ph type="ctrTitle"/>
          </p:nvPr>
        </p:nvSpPr>
        <p:spPr>
          <a:xfrm>
            <a:off x="1315453" y="135869"/>
            <a:ext cx="7637628" cy="1882362"/>
          </a:xfrm>
          <a:prstGeom prst="rect">
            <a:avLst/>
          </a:prstGeom>
          <a:noFill/>
          <a:ln>
            <a:noFill/>
          </a:ln>
        </p:spPr>
        <p:txBody>
          <a:bodyPr spcFirstLastPara="1" wrap="square" lIns="91425" tIns="45700" rIns="91425" bIns="45700" anchor="ctr" anchorCtr="0">
            <a:normAutofit/>
          </a:bodyPr>
          <a:lstStyle/>
          <a:p>
            <a:pPr marL="0" lvl="0" indent="0" algn="ctr" rtl="0">
              <a:spcBef>
                <a:spcPts val="0"/>
              </a:spcBef>
              <a:spcAft>
                <a:spcPts val="0"/>
              </a:spcAft>
              <a:buClr>
                <a:schemeClr val="dk1"/>
              </a:buClr>
              <a:buSzPts val="3400"/>
              <a:buFont typeface="Calibri"/>
              <a:buNone/>
            </a:pPr>
            <a:r>
              <a:rPr lang="en-US" sz="3400" b="1" u="sng"/>
              <a:t>Transverse Waves</a:t>
            </a:r>
            <a:r>
              <a:rPr lang="en-US" sz="3400" b="1"/>
              <a:t>: </a:t>
            </a:r>
            <a:r>
              <a:rPr lang="en-US" sz="3400"/>
              <a:t>waves that travel perpendicularly to the direction they are moving</a:t>
            </a:r>
            <a:endParaRPr sz="3400" b="1"/>
          </a:p>
        </p:txBody>
      </p:sp>
      <p:pic>
        <p:nvPicPr>
          <p:cNvPr id="424" name="Google Shape;424;p43" descr="wavelength.jpg"/>
          <p:cNvPicPr preferRelativeResize="0"/>
          <p:nvPr/>
        </p:nvPicPr>
        <p:blipFill rotWithShape="1">
          <a:blip r:embed="rId3">
            <a:alphaModFix/>
          </a:blip>
          <a:srcRect l="-10572" r="-10572"/>
          <a:stretch/>
        </p:blipFill>
        <p:spPr>
          <a:xfrm>
            <a:off x="505327" y="2018231"/>
            <a:ext cx="8229600" cy="4525963"/>
          </a:xfrm>
          <a:prstGeom prst="rect">
            <a:avLst/>
          </a:prstGeom>
          <a:noFill/>
          <a:ln>
            <a:noFill/>
          </a:ln>
        </p:spPr>
      </p:pic>
      <p:sp>
        <p:nvSpPr>
          <p:cNvPr id="425" name="Google Shape;425;p43" descr="Rewind"/>
          <p:cNvSpPr/>
          <p:nvPr/>
        </p:nvSpPr>
        <p:spPr>
          <a:xfrm>
            <a:off x="0" y="0"/>
            <a:ext cx="735230" cy="73523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430"/>
        <p:cNvGrpSpPr/>
        <p:nvPr/>
      </p:nvGrpSpPr>
      <p:grpSpPr>
        <a:xfrm>
          <a:off x="0" y="0"/>
          <a:ext cx="0" cy="0"/>
          <a:chOff x="0" y="0"/>
          <a:chExt cx="0" cy="0"/>
        </a:xfrm>
      </p:grpSpPr>
      <p:pic>
        <p:nvPicPr>
          <p:cNvPr id="431" name="Google Shape;431;p44" descr="esson 44: Frequency, Wavelength, &amp;amp; Amplitude"/>
          <p:cNvPicPr preferRelativeResize="0"/>
          <p:nvPr/>
        </p:nvPicPr>
        <p:blipFill rotWithShape="1">
          <a:blip r:embed="rId3">
            <a:alphaModFix/>
          </a:blip>
          <a:srcRect/>
          <a:stretch/>
        </p:blipFill>
        <p:spPr>
          <a:xfrm>
            <a:off x="128379" y="1331495"/>
            <a:ext cx="8887284" cy="4558564"/>
          </a:xfrm>
          <a:prstGeom prst="rect">
            <a:avLst/>
          </a:prstGeom>
          <a:noFill/>
          <a:ln>
            <a:noFill/>
          </a:ln>
        </p:spPr>
      </p:pic>
      <p:sp>
        <p:nvSpPr>
          <p:cNvPr id="432" name="Google Shape;432;p44"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437"/>
        <p:cNvGrpSpPr/>
        <p:nvPr/>
      </p:nvGrpSpPr>
      <p:grpSpPr>
        <a:xfrm>
          <a:off x="0" y="0"/>
          <a:ext cx="0" cy="0"/>
          <a:chOff x="0" y="0"/>
          <a:chExt cx="0" cy="0"/>
        </a:xfrm>
      </p:grpSpPr>
      <p:pic>
        <p:nvPicPr>
          <p:cNvPr id="438" name="Google Shape;438;p45" descr="stronomy Notes 4 - Light and Telescopes"/>
          <p:cNvPicPr preferRelativeResize="0"/>
          <p:nvPr/>
        </p:nvPicPr>
        <p:blipFill rotWithShape="1">
          <a:blip r:embed="rId3">
            <a:alphaModFix/>
          </a:blip>
          <a:srcRect/>
          <a:stretch/>
        </p:blipFill>
        <p:spPr>
          <a:xfrm>
            <a:off x="1455069" y="1015064"/>
            <a:ext cx="6221880" cy="4966898"/>
          </a:xfrm>
          <a:prstGeom prst="rect">
            <a:avLst/>
          </a:prstGeom>
          <a:noFill/>
          <a:ln>
            <a:noFill/>
          </a:ln>
        </p:spPr>
      </p:pic>
      <p:sp>
        <p:nvSpPr>
          <p:cNvPr id="439" name="Google Shape;439;p45"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6"/>
          <p:cNvSpPr txBox="1"/>
          <p:nvPr/>
        </p:nvSpPr>
        <p:spPr>
          <a:xfrm>
            <a:off x="849542" y="577525"/>
            <a:ext cx="8013979" cy="737247"/>
          </a:xfrm>
          <a:prstGeom prst="rect">
            <a:avLst/>
          </a:prstGeom>
          <a:noFill/>
          <a:ln>
            <a:noFill/>
          </a:ln>
        </p:spPr>
        <p:txBody>
          <a:bodyPr spcFirstLastPara="1" wrap="square" lIns="91425" tIns="45700" rIns="91425" bIns="45700" anchor="t" anchorCtr="0">
            <a:noAutofit/>
          </a:bodyPr>
          <a:lstStyle/>
          <a:p>
            <a:pPr marL="0" marR="0" lvl="0" indent="0" algn="ctr" rtl="0">
              <a:spcBef>
                <a:spcPts val="0"/>
              </a:spcBef>
              <a:spcAft>
                <a:spcPts val="0"/>
              </a:spcAft>
              <a:buClr>
                <a:srgbClr val="0C0C0C"/>
              </a:buClr>
              <a:buSzPts val="2800"/>
              <a:buFont typeface="Arial"/>
              <a:buNone/>
            </a:pPr>
            <a:r>
              <a:rPr lang="en-US" sz="2800" b="1" u="sng" dirty="0">
                <a:solidFill>
                  <a:srgbClr val="0C0C0C"/>
                </a:solidFill>
                <a:latin typeface="Calibri"/>
                <a:ea typeface="Calibri"/>
                <a:cs typeface="Calibri"/>
                <a:sym typeface="Calibri"/>
              </a:rPr>
              <a:t>Medium</a:t>
            </a:r>
            <a:r>
              <a:rPr lang="en-US" sz="2800" b="1" dirty="0">
                <a:solidFill>
                  <a:srgbClr val="0C0C0C"/>
                </a:solidFill>
                <a:latin typeface="Calibri"/>
                <a:ea typeface="Calibri"/>
                <a:cs typeface="Calibri"/>
                <a:sym typeface="Calibri"/>
              </a:rPr>
              <a:t>: </a:t>
            </a:r>
            <a:r>
              <a:rPr lang="en-US" sz="2800" dirty="0">
                <a:solidFill>
                  <a:srgbClr val="0C0C0C"/>
                </a:solidFill>
                <a:latin typeface="Calibri"/>
                <a:ea typeface="Calibri"/>
                <a:cs typeface="Calibri"/>
                <a:sym typeface="Calibri"/>
              </a:rPr>
              <a:t>any material that waves can travel through</a:t>
            </a:r>
            <a:endParaRPr sz="2800" b="1" dirty="0">
              <a:solidFill>
                <a:schemeClr val="dk1"/>
              </a:solidFill>
              <a:latin typeface="Calibri"/>
              <a:ea typeface="Calibri"/>
              <a:cs typeface="Calibri"/>
              <a:sym typeface="Calibri"/>
            </a:endParaRPr>
          </a:p>
        </p:txBody>
      </p:sp>
      <p:sp>
        <p:nvSpPr>
          <p:cNvPr id="151" name="Google Shape;151;p6" descr="Rewind"/>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2" name="Google Shape;152;p6" descr="earth.jpg"/>
          <p:cNvPicPr preferRelativeResize="0"/>
          <p:nvPr/>
        </p:nvPicPr>
        <p:blipFill rotWithShape="1">
          <a:blip r:embed="rId4">
            <a:alphaModFix/>
          </a:blip>
          <a:srcRect l="-14891" r="-14891"/>
          <a:stretch/>
        </p:blipFill>
        <p:spPr>
          <a:xfrm>
            <a:off x="424771" y="1385888"/>
            <a:ext cx="8229600" cy="4525963"/>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444"/>
        <p:cNvGrpSpPr/>
        <p:nvPr/>
      </p:nvGrpSpPr>
      <p:grpSpPr>
        <a:xfrm>
          <a:off x="0" y="0"/>
          <a:ext cx="0" cy="0"/>
          <a:chOff x="0" y="0"/>
          <a:chExt cx="0" cy="0"/>
        </a:xfrm>
      </p:grpSpPr>
      <p:pic>
        <p:nvPicPr>
          <p:cNvPr id="445" name="Google Shape;445;p46"/>
          <p:cNvPicPr preferRelativeResize="0"/>
          <p:nvPr/>
        </p:nvPicPr>
        <p:blipFill rotWithShape="1">
          <a:blip r:embed="rId3">
            <a:alphaModFix/>
          </a:blip>
          <a:srcRect/>
          <a:stretch/>
        </p:blipFill>
        <p:spPr>
          <a:xfrm>
            <a:off x="1541017" y="590851"/>
            <a:ext cx="6120892" cy="5738337"/>
          </a:xfrm>
          <a:prstGeom prst="rect">
            <a:avLst/>
          </a:prstGeom>
          <a:noFill/>
          <a:ln>
            <a:noFill/>
          </a:ln>
        </p:spPr>
      </p:pic>
      <p:sp>
        <p:nvSpPr>
          <p:cNvPr id="446" name="Google Shape;446;p46"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451"/>
        <p:cNvGrpSpPr/>
        <p:nvPr/>
      </p:nvGrpSpPr>
      <p:grpSpPr>
        <a:xfrm>
          <a:off x="0" y="0"/>
          <a:ext cx="0" cy="0"/>
          <a:chOff x="0" y="0"/>
          <a:chExt cx="0" cy="0"/>
        </a:xfrm>
      </p:grpSpPr>
      <p:pic>
        <p:nvPicPr>
          <p:cNvPr id="452" name="Google Shape;452;p47"/>
          <p:cNvPicPr preferRelativeResize="0"/>
          <p:nvPr/>
        </p:nvPicPr>
        <p:blipFill rotWithShape="1">
          <a:blip r:embed="rId3">
            <a:alphaModFix/>
          </a:blip>
          <a:srcRect/>
          <a:stretch/>
        </p:blipFill>
        <p:spPr>
          <a:xfrm>
            <a:off x="1541017" y="590851"/>
            <a:ext cx="6120892" cy="5738337"/>
          </a:xfrm>
          <a:prstGeom prst="rect">
            <a:avLst/>
          </a:prstGeom>
          <a:noFill/>
          <a:ln>
            <a:noFill/>
          </a:ln>
        </p:spPr>
      </p:pic>
      <p:sp>
        <p:nvSpPr>
          <p:cNvPr id="453" name="Google Shape;453;p47"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458"/>
        <p:cNvGrpSpPr/>
        <p:nvPr/>
      </p:nvGrpSpPr>
      <p:grpSpPr>
        <a:xfrm>
          <a:off x="0" y="0"/>
          <a:ext cx="0" cy="0"/>
          <a:chOff x="0" y="0"/>
          <a:chExt cx="0" cy="0"/>
        </a:xfrm>
      </p:grpSpPr>
      <p:pic>
        <p:nvPicPr>
          <p:cNvPr id="459" name="Google Shape;459;p48" descr="avelength, Frequency, Amplitude and phase - defining Waves ..."/>
          <p:cNvPicPr preferRelativeResize="0"/>
          <p:nvPr/>
        </p:nvPicPr>
        <p:blipFill rotWithShape="1">
          <a:blip r:embed="rId3">
            <a:alphaModFix/>
          </a:blip>
          <a:srcRect/>
          <a:stretch/>
        </p:blipFill>
        <p:spPr>
          <a:xfrm>
            <a:off x="367615" y="863567"/>
            <a:ext cx="8278940" cy="5307013"/>
          </a:xfrm>
          <a:prstGeom prst="rect">
            <a:avLst/>
          </a:prstGeom>
          <a:noFill/>
          <a:ln>
            <a:noFill/>
          </a:ln>
        </p:spPr>
      </p:pic>
      <p:sp>
        <p:nvSpPr>
          <p:cNvPr id="460" name="Google Shape;460;p48" descr="Rewind"/>
          <p:cNvSpPr/>
          <p:nvPr/>
        </p:nvSpPr>
        <p:spPr>
          <a:xfrm>
            <a:off x="0" y="0"/>
            <a:ext cx="735300" cy="735300"/>
          </a:xfrm>
          <a:prstGeom prst="ellipse">
            <a:avLst/>
          </a:prstGeom>
          <a:blipFill rotWithShape="1">
            <a:blip r:embed="rId4">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465"/>
        <p:cNvGrpSpPr/>
        <p:nvPr/>
      </p:nvGrpSpPr>
      <p:grpSpPr>
        <a:xfrm>
          <a:off x="0" y="0"/>
          <a:ext cx="0" cy="0"/>
          <a:chOff x="0" y="0"/>
          <a:chExt cx="0" cy="0"/>
        </a:xfrm>
      </p:grpSpPr>
      <p:sp>
        <p:nvSpPr>
          <p:cNvPr id="466" name="Google Shape;466;p41"/>
          <p:cNvSpPr txBox="1"/>
          <p:nvPr/>
        </p:nvSpPr>
        <p:spPr>
          <a:xfrm>
            <a:off x="1768509" y="111160"/>
            <a:ext cx="5606981" cy="954107"/>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5600">
                <a:solidFill>
                  <a:srgbClr val="FFC000"/>
                </a:solidFill>
                <a:latin typeface="Calibri"/>
                <a:ea typeface="Calibri"/>
                <a:cs typeface="Calibri"/>
                <a:sym typeface="Calibri"/>
              </a:rPr>
              <a:t>Simulation Activity</a:t>
            </a:r>
            <a:endParaRPr/>
          </a:p>
        </p:txBody>
      </p:sp>
      <p:sp>
        <p:nvSpPr>
          <p:cNvPr id="467" name="Google Shape;467;p41"/>
          <p:cNvSpPr txBox="1"/>
          <p:nvPr/>
        </p:nvSpPr>
        <p:spPr>
          <a:xfrm>
            <a:off x="2270926" y="900404"/>
            <a:ext cx="4602146" cy="1200329"/>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u="sng">
                <a:solidFill>
                  <a:schemeClr val="dk1"/>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Transverse Waves</a:t>
            </a:r>
            <a:endParaRPr sz="3600">
              <a:solidFill>
                <a:schemeClr val="dk1"/>
              </a:solidFill>
              <a:latin typeface="Calibri"/>
              <a:ea typeface="Calibri"/>
              <a:cs typeface="Calibri"/>
              <a:sym typeface="Calibri"/>
            </a:endParaRPr>
          </a:p>
          <a:p>
            <a:pPr marL="0" marR="0" lvl="0" indent="0" algn="ctr" rtl="0">
              <a:spcBef>
                <a:spcPts val="0"/>
              </a:spcBef>
              <a:spcAft>
                <a:spcPts val="0"/>
              </a:spcAft>
              <a:buNone/>
            </a:pPr>
            <a:r>
              <a:rPr lang="en-US" sz="3600">
                <a:solidFill>
                  <a:schemeClr val="dk1"/>
                </a:solidFill>
                <a:latin typeface="Calibri"/>
                <a:ea typeface="Calibri"/>
                <a:cs typeface="Calibri"/>
                <a:sym typeface="Calibri"/>
              </a:rPr>
              <a:t>(Phet)</a:t>
            </a:r>
            <a:endParaRPr/>
          </a:p>
        </p:txBody>
      </p:sp>
      <p:pic>
        <p:nvPicPr>
          <p:cNvPr id="468" name="Google Shape;468;p41" descr="Cursor"/>
          <p:cNvPicPr preferRelativeResize="0"/>
          <p:nvPr/>
        </p:nvPicPr>
        <p:blipFill rotWithShape="1">
          <a:blip r:embed="rId4">
            <a:alphaModFix/>
          </a:blip>
          <a:srcRect/>
          <a:stretch/>
        </p:blipFill>
        <p:spPr>
          <a:xfrm rot="5400000">
            <a:off x="1584719" y="1517151"/>
            <a:ext cx="914400" cy="914400"/>
          </a:xfrm>
          <a:prstGeom prst="rect">
            <a:avLst/>
          </a:prstGeom>
          <a:noFill/>
          <a:ln>
            <a:noFill/>
          </a:ln>
        </p:spPr>
      </p:pic>
      <p:sp>
        <p:nvSpPr>
          <p:cNvPr id="469" name="Google Shape;469;p41"/>
          <p:cNvSpPr txBox="1"/>
          <p:nvPr/>
        </p:nvSpPr>
        <p:spPr>
          <a:xfrm>
            <a:off x="411982" y="2230734"/>
            <a:ext cx="2552282" cy="1200329"/>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1800" i="1">
                <a:solidFill>
                  <a:schemeClr val="dk1"/>
                </a:solidFill>
                <a:latin typeface="Calibri"/>
                <a:ea typeface="Calibri"/>
                <a:cs typeface="Calibri"/>
                <a:sym typeface="Calibri"/>
              </a:rPr>
              <a:t>Click the link above for a simulation to deepen your understanding of transverse waves. </a:t>
            </a:r>
            <a:endParaRPr/>
          </a:p>
        </p:txBody>
      </p:sp>
      <p:sp>
        <p:nvSpPr>
          <p:cNvPr id="470" name="Google Shape;470;p41" descr="Laptop"/>
          <p:cNvSpPr/>
          <p:nvPr/>
        </p:nvSpPr>
        <p:spPr>
          <a:xfrm>
            <a:off x="44367" y="0"/>
            <a:ext cx="735230" cy="735230"/>
          </a:xfrm>
          <a:prstGeom prst="ellipse">
            <a:avLst/>
          </a:prstGeom>
          <a:blipFill rotWithShape="1">
            <a:blip r:embed="rId5">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471" name="Google Shape;471;p41"/>
          <p:cNvPicPr preferRelativeResize="0"/>
          <p:nvPr/>
        </p:nvPicPr>
        <p:blipFill rotWithShape="1">
          <a:blip r:embed="rId6">
            <a:alphaModFix/>
          </a:blip>
          <a:srcRect/>
          <a:stretch/>
        </p:blipFill>
        <p:spPr>
          <a:xfrm>
            <a:off x="2721026" y="2814317"/>
            <a:ext cx="6376002" cy="3591666"/>
          </a:xfrm>
          <a:prstGeom prst="rect">
            <a:avLst/>
          </a:prstGeom>
          <a:noFill/>
          <a:ln>
            <a:noFill/>
          </a:ln>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476"/>
        <p:cNvGrpSpPr/>
        <p:nvPr/>
      </p:nvGrpSpPr>
      <p:grpSpPr>
        <a:xfrm>
          <a:off x="0" y="0"/>
          <a:ext cx="0" cy="0"/>
          <a:chOff x="0" y="0"/>
          <a:chExt cx="0" cy="0"/>
        </a:xfrm>
      </p:grpSpPr>
      <p:sp>
        <p:nvSpPr>
          <p:cNvPr id="477" name="Google Shape;477;p49" descr="Lightbulb and gear"/>
          <p:cNvSpPr/>
          <p:nvPr/>
        </p:nvSpPr>
        <p:spPr>
          <a:xfrm>
            <a:off x="0" y="83361"/>
            <a:ext cx="722555" cy="722555"/>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49"/>
          <p:cNvSpPr txBox="1"/>
          <p:nvPr/>
        </p:nvSpPr>
        <p:spPr>
          <a:xfrm>
            <a:off x="722555" y="296807"/>
            <a:ext cx="8209504" cy="1015663"/>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000" b="1">
                <a:solidFill>
                  <a:schemeClr val="dk1"/>
                </a:solidFill>
                <a:latin typeface="Calibri"/>
                <a:ea typeface="Calibri"/>
                <a:cs typeface="Calibri"/>
                <a:sym typeface="Calibri"/>
              </a:rPr>
              <a:t>Big Question: </a:t>
            </a:r>
            <a:r>
              <a:rPr lang="en-US" sz="3000">
                <a:solidFill>
                  <a:schemeClr val="dk1"/>
                </a:solidFill>
                <a:latin typeface="Calibri"/>
                <a:ea typeface="Calibri"/>
                <a:cs typeface="Calibri"/>
                <a:sym typeface="Calibri"/>
              </a:rPr>
              <a:t>What are the characteristics of transverse waves?</a:t>
            </a:r>
            <a:endParaRPr sz="3000">
              <a:solidFill>
                <a:schemeClr val="dk1"/>
              </a:solidFill>
              <a:latin typeface="Calibri"/>
              <a:ea typeface="Calibri"/>
              <a:cs typeface="Calibri"/>
              <a:sym typeface="Calibri"/>
            </a:endParaRPr>
          </a:p>
        </p:txBody>
      </p:sp>
      <p:pic>
        <p:nvPicPr>
          <p:cNvPr id="479" name="Google Shape;479;p49" descr="wavelength.jpg"/>
          <p:cNvPicPr preferRelativeResize="0"/>
          <p:nvPr/>
        </p:nvPicPr>
        <p:blipFill rotWithShape="1">
          <a:blip r:embed="rId4">
            <a:alphaModFix/>
          </a:blip>
          <a:srcRect l="-10572" r="-10572"/>
          <a:stretch/>
        </p:blipFill>
        <p:spPr>
          <a:xfrm>
            <a:off x="489284" y="1819025"/>
            <a:ext cx="8229600" cy="4525963"/>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484"/>
        <p:cNvGrpSpPr/>
        <p:nvPr/>
      </p:nvGrpSpPr>
      <p:grpSpPr>
        <a:xfrm>
          <a:off x="0" y="0"/>
          <a:ext cx="0" cy="0"/>
          <a:chOff x="0" y="0"/>
          <a:chExt cx="0" cy="0"/>
        </a:xfrm>
      </p:grpSpPr>
      <p:pic>
        <p:nvPicPr>
          <p:cNvPr id="485" name="Google Shape;485;p50"/>
          <p:cNvPicPr preferRelativeResize="0"/>
          <p:nvPr/>
        </p:nvPicPr>
        <p:blipFill rotWithShape="1">
          <a:blip r:embed="rId3">
            <a:alphaModFix/>
          </a:blip>
          <a:srcRect/>
          <a:stretch/>
        </p:blipFill>
        <p:spPr>
          <a:xfrm>
            <a:off x="0" y="0"/>
            <a:ext cx="9143067" cy="6858000"/>
          </a:xfrm>
          <a:prstGeom prst="rect">
            <a:avLst/>
          </a:prstGeom>
          <a:noFill/>
          <a:ln>
            <a:noFill/>
          </a:ln>
        </p:spPr>
      </p:pic>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1658900" y="1007400"/>
            <a:ext cx="5981766" cy="507831"/>
          </a:xfrm>
          <a:prstGeom prst="rect">
            <a:avLst/>
          </a:prstGeom>
          <a:noFill/>
        </p:spPr>
        <p:txBody>
          <a:bodyPr wrap="none" rtlCol="0">
            <a:spAutoFit/>
          </a:bodyPr>
          <a:lstStyle/>
          <a:p>
            <a:r>
              <a:rPr lang="en-US" sz="2700" dirty="0"/>
              <a:t>This Video Created With Resources From:</a:t>
            </a:r>
          </a:p>
        </p:txBody>
      </p:sp>
      <p:sp>
        <p:nvSpPr>
          <p:cNvPr id="4" name="TextBox 3"/>
          <p:cNvSpPr txBox="1"/>
          <p:nvPr/>
        </p:nvSpPr>
        <p:spPr>
          <a:xfrm>
            <a:off x="588172" y="4919326"/>
            <a:ext cx="8115299" cy="1200329"/>
          </a:xfrm>
          <a:prstGeom prst="rect">
            <a:avLst/>
          </a:prstGeom>
          <a:noFill/>
        </p:spPr>
        <p:txBody>
          <a:bodyPr wrap="square" rtlCol="0">
            <a:spAutoFit/>
          </a:bodyPr>
          <a:lstStyle/>
          <a:p>
            <a:pPr algn="ctr"/>
            <a:r>
              <a:rPr lang="en-US" b="1" dirty="0"/>
              <a:t>Questions or Comments</a:t>
            </a:r>
          </a:p>
          <a:p>
            <a:pPr algn="ctr"/>
            <a:endParaRPr lang="en-US" b="1" dirty="0"/>
          </a:p>
          <a:p>
            <a:pPr algn="ctr"/>
            <a:r>
              <a:rPr lang="en-US" dirty="0"/>
              <a:t> Michael Kennedy, Ph.D.          MKennedy@Virginia.edu </a:t>
            </a:r>
          </a:p>
          <a:p>
            <a:pPr algn="ctr"/>
            <a:r>
              <a:rPr lang="en-US" dirty="0"/>
              <a:t>Rachel L Kunemund, Ph.D.	rk8vm@virginia.edu</a:t>
            </a:r>
          </a:p>
        </p:txBody>
      </p:sp>
      <p:pic>
        <p:nvPicPr>
          <p:cNvPr id="1026" name="Picture 2" descr="IEP Translation – Communication from OSEP regarding the ...">
            <a:extLst>
              <a:ext uri="{FF2B5EF4-FFF2-40B4-BE49-F238E27FC236}">
                <a16:creationId xmlns:a16="http://schemas.microsoft.com/office/drawing/2014/main" id="{DD7666DC-F396-456E-B4E8-F6B72C7060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1048" y="1572482"/>
            <a:ext cx="3821907" cy="671513"/>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2">
            <a:extLst>
              <a:ext uri="{FF2B5EF4-FFF2-40B4-BE49-F238E27FC236}">
                <a16:creationId xmlns:a16="http://schemas.microsoft.com/office/drawing/2014/main" id="{BF361E70-3964-488B-B599-B49F39A6C90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00950" y="3515977"/>
            <a:ext cx="6342100" cy="1137395"/>
          </a:xfrm>
          <a:prstGeom prst="rect">
            <a:avLst/>
          </a:prstGeom>
          <a:noFill/>
          <a:extLst>
            <a:ext uri="{909E8E84-426E-40DD-AFC4-6F175D3DCCD1}">
              <a14:hiddenFill xmlns:a14="http://schemas.microsoft.com/office/drawing/2010/main">
                <a:solidFill>
                  <a:srgbClr val="FFFFFF"/>
                </a:solidFill>
              </a14:hiddenFill>
            </a:ext>
          </a:extLst>
        </p:spPr>
      </p:pic>
      <p:pic>
        <p:nvPicPr>
          <p:cNvPr id="1028" name="Picture 4" descr="United States Department of Education - Wikipedia">
            <a:extLst>
              <a:ext uri="{FF2B5EF4-FFF2-40B4-BE49-F238E27FC236}">
                <a16:creationId xmlns:a16="http://schemas.microsoft.com/office/drawing/2014/main" id="{54C82D93-5DCA-45DD-ABA4-ACE77579C8A0}"/>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74902" y="2349776"/>
            <a:ext cx="1194199" cy="119419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46636530"/>
      </p:ext>
    </p:extLst>
  </p:cSld>
  <p:clrMapOvr>
    <a:masterClrMapping/>
  </p:clrMapOvr>
  <mc:AlternateContent xmlns:mc="http://schemas.openxmlformats.org/markup-compatibility/2006" xmlns:p14="http://schemas.microsoft.com/office/powerpoint/2010/main">
    <mc:Choice Requires="p14">
      <p:transition p14:dur="10"/>
    </mc:Choice>
    <mc:Fallback xmlns="">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157"/>
        <p:cNvGrpSpPr/>
        <p:nvPr/>
      </p:nvGrpSpPr>
      <p:grpSpPr>
        <a:xfrm>
          <a:off x="0" y="0"/>
          <a:ext cx="0" cy="0"/>
          <a:chOff x="0" y="0"/>
          <a:chExt cx="0" cy="0"/>
        </a:xfrm>
      </p:grpSpPr>
      <p:sp>
        <p:nvSpPr>
          <p:cNvPr id="158" name="Google Shape;158;p7" descr="Questions"/>
          <p:cNvSpPr/>
          <p:nvPr/>
        </p:nvSpPr>
        <p:spPr>
          <a:xfrm>
            <a:off x="2286000" y="1113692"/>
            <a:ext cx="4572000" cy="4443046"/>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163"/>
        <p:cNvGrpSpPr/>
        <p:nvPr/>
      </p:nvGrpSpPr>
      <p:grpSpPr>
        <a:xfrm>
          <a:off x="0" y="0"/>
          <a:ext cx="0" cy="0"/>
          <a:chOff x="0" y="0"/>
          <a:chExt cx="0" cy="0"/>
        </a:xfrm>
      </p:grpSpPr>
      <p:sp>
        <p:nvSpPr>
          <p:cNvPr id="164" name="Google Shape;164;p8"/>
          <p:cNvSpPr txBox="1"/>
          <p:nvPr/>
        </p:nvSpPr>
        <p:spPr>
          <a:xfrm>
            <a:off x="2878040" y="203211"/>
            <a:ext cx="3387915" cy="646331"/>
          </a:xfrm>
          <a:prstGeom prst="rect">
            <a:avLst/>
          </a:prstGeom>
          <a:noFill/>
          <a:ln>
            <a:noFill/>
          </a:ln>
        </p:spPr>
        <p:txBody>
          <a:bodyPr spcFirstLastPara="1" wrap="square" lIns="91425" tIns="45700" rIns="91425" bIns="45700" anchor="t" anchorCtr="0">
            <a:spAutoFit/>
          </a:bodyPr>
          <a:lstStyle/>
          <a:p>
            <a:pPr marL="0" marR="0" lvl="0" indent="0" algn="l" rtl="0">
              <a:spcBef>
                <a:spcPts val="0"/>
              </a:spcBef>
              <a:spcAft>
                <a:spcPts val="0"/>
              </a:spcAft>
              <a:buNone/>
            </a:pPr>
            <a:r>
              <a:rPr lang="en-US" sz="3600">
                <a:solidFill>
                  <a:schemeClr val="dk1"/>
                </a:solidFill>
                <a:latin typeface="Calibri"/>
                <a:ea typeface="Calibri"/>
                <a:cs typeface="Calibri"/>
                <a:sym typeface="Calibri"/>
              </a:rPr>
              <a:t>What are waves?</a:t>
            </a:r>
            <a:endParaRPr sz="3600">
              <a:solidFill>
                <a:schemeClr val="dk1"/>
              </a:solidFill>
              <a:latin typeface="Calibri"/>
              <a:ea typeface="Calibri"/>
              <a:cs typeface="Calibri"/>
              <a:sym typeface="Calibri"/>
            </a:endParaRPr>
          </a:p>
        </p:txBody>
      </p:sp>
      <p:sp>
        <p:nvSpPr>
          <p:cNvPr id="165" name="Google Shape;165;p8"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66" name="Google Shape;166;p8" descr="he Physics of Sound"/>
          <p:cNvPicPr preferRelativeResize="0"/>
          <p:nvPr/>
        </p:nvPicPr>
        <p:blipFill rotWithShape="1">
          <a:blip r:embed="rId4">
            <a:alphaModFix/>
          </a:blip>
          <a:srcRect/>
          <a:stretch/>
        </p:blipFill>
        <p:spPr>
          <a:xfrm>
            <a:off x="1210863" y="1494027"/>
            <a:ext cx="6722268" cy="4481512"/>
          </a:xfrm>
          <a:prstGeom prst="rect">
            <a:avLst/>
          </a:prstGeom>
          <a:noFill/>
          <a:ln>
            <a:noFill/>
          </a:ln>
        </p:spPr>
      </p:pic>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171"/>
        <p:cNvGrpSpPr/>
        <p:nvPr/>
      </p:nvGrpSpPr>
      <p:grpSpPr>
        <a:xfrm>
          <a:off x="0" y="0"/>
          <a:ext cx="0" cy="0"/>
          <a:chOff x="0" y="0"/>
          <a:chExt cx="0" cy="0"/>
        </a:xfrm>
      </p:grpSpPr>
      <p:sp>
        <p:nvSpPr>
          <p:cNvPr id="172" name="Google Shape;172;p9"/>
          <p:cNvSpPr txBox="1"/>
          <p:nvPr/>
        </p:nvSpPr>
        <p:spPr>
          <a:xfrm>
            <a:off x="989762" y="216922"/>
            <a:ext cx="7824937" cy="646331"/>
          </a:xfrm>
          <a:prstGeom prst="rect">
            <a:avLst/>
          </a:prstGeom>
          <a:noFill/>
          <a:ln>
            <a:noFill/>
          </a:ln>
        </p:spPr>
        <p:txBody>
          <a:bodyPr spcFirstLastPara="1" wrap="square" lIns="91425" tIns="45700" rIns="91425" bIns="45700" anchor="t" anchorCtr="0">
            <a:spAutoFit/>
          </a:bodyPr>
          <a:lstStyle/>
          <a:p>
            <a:pPr marL="0" marR="0" lvl="0" indent="0" algn="ctr" rtl="0">
              <a:spcBef>
                <a:spcPts val="0"/>
              </a:spcBef>
              <a:spcAft>
                <a:spcPts val="0"/>
              </a:spcAft>
              <a:buNone/>
            </a:pPr>
            <a:r>
              <a:rPr lang="en-US" sz="3600">
                <a:solidFill>
                  <a:schemeClr val="dk1"/>
                </a:solidFill>
                <a:latin typeface="Calibri"/>
                <a:ea typeface="Calibri"/>
                <a:cs typeface="Calibri"/>
                <a:sym typeface="Calibri"/>
              </a:rPr>
              <a:t>How is a medium related to waves?</a:t>
            </a:r>
            <a:endParaRPr/>
          </a:p>
        </p:txBody>
      </p:sp>
      <p:sp>
        <p:nvSpPr>
          <p:cNvPr id="173" name="Google Shape;173;p9" descr="Questions"/>
          <p:cNvSpPr/>
          <p:nvPr/>
        </p:nvSpPr>
        <p:spPr>
          <a:xfrm>
            <a:off x="0" y="0"/>
            <a:ext cx="849542" cy="849542"/>
          </a:xfrm>
          <a:prstGeom prst="ellipse">
            <a:avLst/>
          </a:prstGeom>
          <a:blipFill rotWithShape="1">
            <a:blip r:embed="rId3">
              <a:alphaModFix/>
            </a:blip>
            <a:stretch>
              <a:fillRect/>
            </a:stretch>
          </a:blip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74" name="Google Shape;174;p9" descr="earth.jpg"/>
          <p:cNvPicPr preferRelativeResize="0"/>
          <p:nvPr/>
        </p:nvPicPr>
        <p:blipFill rotWithShape="1">
          <a:blip r:embed="rId4">
            <a:alphaModFix/>
          </a:blip>
          <a:srcRect l="-14891" r="-14891"/>
          <a:stretch/>
        </p:blipFill>
        <p:spPr>
          <a:xfrm>
            <a:off x="424771" y="1385888"/>
            <a:ext cx="8229600" cy="4525963"/>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rgbClr val="000000"/>
      </a:dk1>
      <a:lt1>
        <a:srgbClr val="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69</TotalTime>
  <Words>2909</Words>
  <Application>Microsoft Macintosh PowerPoint</Application>
  <PresentationFormat>On-screen Show (4:3)</PresentationFormat>
  <Paragraphs>324</Paragraphs>
  <Slides>66</Slides>
  <Notes>65</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66</vt:i4>
      </vt:variant>
    </vt:vector>
  </HeadingPairs>
  <TitlesOfParts>
    <vt:vector size="71" baseType="lpstr">
      <vt:lpstr>Arial</vt:lpstr>
      <vt:lpstr>Calibri</vt:lpstr>
      <vt:lpstr>Helvetica Neue Light</vt:lpstr>
      <vt:lpstr>Poppins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Transverse Waves: waves that travel perpendicularly to the direction they are moving</vt:lpstr>
      <vt:lpstr>PowerPoint Presentation</vt:lpstr>
      <vt:lpstr>PowerPoint Presentation</vt:lpstr>
      <vt:lpstr>PowerPoint Presentation</vt:lpstr>
      <vt:lpstr>Perpendicular: at a right angle (90o)</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Transverse Waves: waves that travel perpendicularly to the direction they are moving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Raquel Friedman</dc:creator>
  <cp:lastModifiedBy>Kunemund, Rachel (rk8vm)</cp:lastModifiedBy>
  <cp:revision>2</cp:revision>
  <dcterms:created xsi:type="dcterms:W3CDTF">2020-09-19T16:25:35Z</dcterms:created>
  <dcterms:modified xsi:type="dcterms:W3CDTF">2023-10-29T00:51:26Z</dcterms:modified>
</cp:coreProperties>
</file>