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Lst>
  <p:sldSz cy="6858000" cx="9144000"/>
  <p:notesSz cx="6858000" cy="9144000"/>
  <p:embeddedFontLst>
    <p:embeddedFont>
      <p:font typeface="Poppins"/>
      <p:regular r:id="rId76"/>
      <p:bold r:id="rId77"/>
      <p:italic r:id="rId78"/>
      <p:boldItalic r:id="rId79"/>
    </p:embeddedFont>
    <p:embeddedFont>
      <p:font typeface="Helvetica Neue Light"/>
      <p:regular r:id="rId80"/>
      <p:bold r:id="rId81"/>
      <p:italic r:id="rId82"/>
      <p:boldItalic r:id="rId8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84" roundtripDataSignature="AMtx7mir/s0LllCbeg0Q6hbwwnhHuwhFz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customschemas.google.com/relationships/presentationmetadata" Target="metadata"/><Relationship Id="rId83" Type="http://schemas.openxmlformats.org/officeDocument/2006/relationships/font" Target="fonts/HelveticaNeueLight-boldItalic.fntdata"/><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43" Type="http://schemas.openxmlformats.org/officeDocument/2006/relationships/slide" Target="slides/slide38.xml"/><Relationship Id="rId46" Type="http://schemas.openxmlformats.org/officeDocument/2006/relationships/slide" Target="slides/slide41.xml"/><Relationship Id="rId45" Type="http://schemas.openxmlformats.org/officeDocument/2006/relationships/slide" Target="slides/slide40.xml"/><Relationship Id="rId80" Type="http://schemas.openxmlformats.org/officeDocument/2006/relationships/font" Target="fonts/HelveticaNeueLight-regular.fntdata"/><Relationship Id="rId82" Type="http://schemas.openxmlformats.org/officeDocument/2006/relationships/font" Target="fonts/HelveticaNeueLight-italic.fntdata"/><Relationship Id="rId81" Type="http://schemas.openxmlformats.org/officeDocument/2006/relationships/font" Target="fonts/HelveticaNeueLight-bold.fntdata"/><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font" Target="fonts/Poppins-bold.fntdata"/><Relationship Id="rId32" Type="http://schemas.openxmlformats.org/officeDocument/2006/relationships/slide" Target="slides/slide27.xml"/><Relationship Id="rId76" Type="http://schemas.openxmlformats.org/officeDocument/2006/relationships/font" Target="fonts/Poppins-regular.fntdata"/><Relationship Id="rId35" Type="http://schemas.openxmlformats.org/officeDocument/2006/relationships/slide" Target="slides/slide30.xml"/><Relationship Id="rId79" Type="http://schemas.openxmlformats.org/officeDocument/2006/relationships/font" Target="fonts/Poppins-boldItalic.fntdata"/><Relationship Id="rId34" Type="http://schemas.openxmlformats.org/officeDocument/2006/relationships/slide" Target="slides/slide29.xml"/><Relationship Id="rId78" Type="http://schemas.openxmlformats.org/officeDocument/2006/relationships/font" Target="fonts/Poppins-italic.fntdata"/><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25ec6a031ed_0_1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 name="Google Shape;187;g25ec6a031ed_0_13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Next, you test your hypothesis in an experiment. </a:t>
            </a:r>
            <a:r>
              <a:rPr lang="en-US"/>
              <a:t>Experiments</a:t>
            </a:r>
            <a:r>
              <a:rPr lang="en-US"/>
              <a:t> are well-planned and each step is written down so other scientists can test the results. Data is recorded so you can decide if you hypothesis was correct. </a:t>
            </a:r>
            <a:endParaRPr/>
          </a:p>
          <a:p>
            <a:pPr indent="0" lvl="0" marL="0" rtl="0" algn="l">
              <a:lnSpc>
                <a:spcPct val="100000"/>
              </a:lnSpc>
              <a:spcBef>
                <a:spcPts val="0"/>
              </a:spcBef>
              <a:spcAft>
                <a:spcPts val="0"/>
              </a:spcAft>
              <a:buSzPts val="1400"/>
              <a:buNone/>
            </a:pPr>
            <a:r>
              <a:t/>
            </a:r>
            <a:endParaRPr/>
          </a:p>
        </p:txBody>
      </p:sp>
      <p:sp>
        <p:nvSpPr>
          <p:cNvPr id="188" name="Google Shape;188;g25ec6a031ed_0_13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 name="Shape 193"/>
        <p:cNvGrpSpPr/>
        <p:nvPr/>
      </p:nvGrpSpPr>
      <p:grpSpPr>
        <a:xfrm>
          <a:off x="0" y="0"/>
          <a:ext cx="0" cy="0"/>
          <a:chOff x="0" y="0"/>
          <a:chExt cx="0" cy="0"/>
        </a:xfrm>
      </p:grpSpPr>
      <p:sp>
        <p:nvSpPr>
          <p:cNvPr id="194" name="Google Shape;194;g25ec6a031ed_0_1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 name="Google Shape;195;g25ec6a031ed_0_1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Finally, you share your results with others about </a:t>
            </a:r>
            <a:r>
              <a:rPr lang="en-US"/>
              <a:t>whether</a:t>
            </a:r>
            <a:r>
              <a:rPr lang="en-US"/>
              <a:t> your hypothesis was supported or not. Sharing results is important so everyone can learn the answer to your questions. </a:t>
            </a:r>
            <a:endParaRPr/>
          </a:p>
          <a:p>
            <a:pPr indent="0" lvl="0" marL="0" rtl="0" algn="l">
              <a:lnSpc>
                <a:spcPct val="100000"/>
              </a:lnSpc>
              <a:spcBef>
                <a:spcPts val="0"/>
              </a:spcBef>
              <a:spcAft>
                <a:spcPts val="0"/>
              </a:spcAft>
              <a:buSzPts val="1400"/>
              <a:buNone/>
            </a:pPr>
            <a:r>
              <a:t/>
            </a:r>
            <a:endParaRPr/>
          </a:p>
        </p:txBody>
      </p:sp>
      <p:sp>
        <p:nvSpPr>
          <p:cNvPr id="196" name="Google Shape;196;g25ec6a031ed_0_1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 name="Google Shape;203;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204" name="Google Shape;204;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9" name="Google Shape;209;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are the steps that investigators follow to answer questions about the natural world called?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 Scientific Method</a:t>
            </a:r>
            <a:r>
              <a:rPr i="0" lang="en-US"/>
              <a:t>]</a:t>
            </a:r>
            <a:endParaRPr/>
          </a:p>
        </p:txBody>
      </p:sp>
      <p:sp>
        <p:nvSpPr>
          <p:cNvPr id="210" name="Google Shape;210;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25ec6a031ed_0_17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8" name="Google Shape;218;g25ec6a031ed_0_17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T</a:t>
            </a:r>
            <a:r>
              <a:rPr lang="en-US"/>
              <a:t>he steps that investigators follow to answer questions about the natural world are called the </a:t>
            </a:r>
            <a:r>
              <a:rPr b="1" lang="en-US"/>
              <a:t>scientific method.</a:t>
            </a:r>
            <a:endParaRPr b="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19" name="Google Shape;219;g25ec6a031ed_0_17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5ec6a031ed_0_1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7" name="Google Shape;227;g25ec6a031ed_0_18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The first step in the scientific </a:t>
            </a:r>
            <a:r>
              <a:rPr lang="en-US"/>
              <a:t>method is _____________. </a:t>
            </a:r>
            <a:endParaRPr b="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[Observation</a:t>
            </a:r>
            <a:r>
              <a:rPr i="0" lang="en-US"/>
              <a:t>]</a:t>
            </a:r>
            <a:endParaRPr/>
          </a:p>
        </p:txBody>
      </p:sp>
      <p:sp>
        <p:nvSpPr>
          <p:cNvPr id="228" name="Google Shape;228;g25ec6a031ed_0_18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5ec6a031ed_0_1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g25ec6a031ed_0_19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The first step in the scientific method is </a:t>
            </a:r>
            <a:r>
              <a:rPr b="1" lang="en-US"/>
              <a:t>observation</a:t>
            </a:r>
            <a:r>
              <a:rPr lang="en-US"/>
              <a:t>. </a:t>
            </a:r>
            <a:endParaRPr b="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36" name="Google Shape;236;g25ec6a031ed_0_19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5ec6a031ed_0_20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3" name="Google Shape;243;g25ec6a031ed_0_20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Scientists test their hypothesis in an ___________. </a:t>
            </a:r>
            <a:endParaRPr b="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[Experiment]</a:t>
            </a:r>
            <a:endParaRPr/>
          </a:p>
        </p:txBody>
      </p:sp>
      <p:sp>
        <p:nvSpPr>
          <p:cNvPr id="244" name="Google Shape;244;g25ec6a031ed_0_20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5ec6a031ed_0_2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1" name="Google Shape;251;g25ec6a031ed_0_2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Scientists test their hypothesis in an </a:t>
            </a:r>
            <a:r>
              <a:rPr b="1" lang="en-US"/>
              <a:t>experiment</a:t>
            </a:r>
            <a:r>
              <a:rPr lang="en-US"/>
              <a:t>. </a:t>
            </a:r>
            <a:endParaRPr b="1"/>
          </a:p>
          <a:p>
            <a:pPr indent="0" lvl="0" marL="0" rtl="0" algn="l">
              <a:lnSpc>
                <a:spcPct val="100000"/>
              </a:lnSpc>
              <a:spcBef>
                <a:spcPts val="0"/>
              </a:spcBef>
              <a:spcAft>
                <a:spcPts val="0"/>
              </a:spcAft>
              <a:buSzPts val="1400"/>
              <a:buNone/>
            </a:pPr>
            <a:r>
              <a:t/>
            </a:r>
            <a:endParaRPr/>
          </a:p>
        </p:txBody>
      </p:sp>
      <p:sp>
        <p:nvSpPr>
          <p:cNvPr id="252" name="Google Shape;252;g25ec6a031ed_0_2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9" name="Google Shape;259;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reviewed, let’s define our new term, </a:t>
            </a:r>
            <a:r>
              <a:rPr b="1" lang="en-US"/>
              <a:t>variable</a:t>
            </a:r>
            <a:r>
              <a:rPr lang="en-US"/>
              <a: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Feedback: Using cues, such as on this slide, helps prepare students for what is coming up next in the lesson. This is important especially for students who may struggle with new vocabulary instruction. </a:t>
            </a:r>
            <a:endParaRPr/>
          </a:p>
        </p:txBody>
      </p:sp>
      <p:sp>
        <p:nvSpPr>
          <p:cNvPr id="260" name="Google Shape;260;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Today we will learn about </a:t>
            </a:r>
            <a:r>
              <a:rPr b="1" lang="en-US"/>
              <a:t>variables</a:t>
            </a:r>
            <a:r>
              <a:rPr lang="en-US"/>
              <a:t>.</a:t>
            </a:r>
            <a:endParaRPr/>
          </a:p>
        </p:txBody>
      </p:sp>
      <p:sp>
        <p:nvSpPr>
          <p:cNvPr id="125" name="Google Shape;125;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a:t>
            </a:r>
            <a:r>
              <a:rPr b="1" lang="en-US"/>
              <a:t>variable</a:t>
            </a:r>
            <a:r>
              <a:rPr lang="en-US"/>
              <a:t> is something that can change or be changed in an experiment.</a:t>
            </a:r>
            <a:endParaRPr/>
          </a:p>
        </p:txBody>
      </p:sp>
      <p:sp>
        <p:nvSpPr>
          <p:cNvPr id="268" name="Google Shape;268;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gdd2cd27f20_0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gdd2cd27f20_0_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277" name="Google Shape;277;gdd2cd27f20_0_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0" name="Shape 280"/>
        <p:cNvGrpSpPr/>
        <p:nvPr/>
      </p:nvGrpSpPr>
      <p:grpSpPr>
        <a:xfrm>
          <a:off x="0" y="0"/>
          <a:ext cx="0" cy="0"/>
          <a:chOff x="0" y="0"/>
          <a:chExt cx="0" cy="0"/>
        </a:xfrm>
      </p:grpSpPr>
      <p:sp>
        <p:nvSpPr>
          <p:cNvPr id="281" name="Google Shape;281;gdd2cd27f20_0_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gdd2cd27f20_0_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is a variable?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 variable is </a:t>
            </a:r>
            <a:r>
              <a:rPr lang="en-US"/>
              <a:t>something that can change or be changed in an experiment</a:t>
            </a:r>
            <a:r>
              <a:rPr lang="en-US"/>
              <a:t> .]</a:t>
            </a:r>
            <a:endParaRPr/>
          </a:p>
          <a:p>
            <a:pPr indent="0" lvl="0" marL="0" rtl="0" algn="l">
              <a:lnSpc>
                <a:spcPct val="100000"/>
              </a:lnSpc>
              <a:spcBef>
                <a:spcPts val="0"/>
              </a:spcBef>
              <a:spcAft>
                <a:spcPts val="0"/>
              </a:spcAft>
              <a:buSzPts val="1400"/>
              <a:buNone/>
            </a:pPr>
            <a:r>
              <a:t/>
            </a:r>
            <a:endParaRPr/>
          </a:p>
        </p:txBody>
      </p:sp>
      <p:sp>
        <p:nvSpPr>
          <p:cNvPr id="283" name="Google Shape;283;gdd2cd27f20_0_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0" name="Google Shape;290;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 is the basic definition, but there is a bit more you need to know.</a:t>
            </a:r>
            <a:endParaRPr/>
          </a:p>
        </p:txBody>
      </p:sp>
      <p:sp>
        <p:nvSpPr>
          <p:cNvPr id="291" name="Google Shape;291;p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7" name="Google Shape;297;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Variables need to be able to change in some way. Temperature is a common variable because you can easily change to temperature to be hotter or colder. </a:t>
            </a:r>
            <a:endParaRPr/>
          </a:p>
        </p:txBody>
      </p:sp>
      <p:sp>
        <p:nvSpPr>
          <p:cNvPr id="298" name="Google Shape;298;p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25ec6a031ed_0_2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g25ec6a031ed_0_22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V</a:t>
            </a:r>
            <a:r>
              <a:rPr lang="en-US"/>
              <a:t>ariables can also have different characteristics from each other, like different colors, flavors, or kinds. No matter how the variables change, it is important that scientists know the differences. </a:t>
            </a:r>
            <a:endParaRPr/>
          </a:p>
        </p:txBody>
      </p:sp>
      <p:sp>
        <p:nvSpPr>
          <p:cNvPr id="305" name="Google Shape;305;g25ec6a031ed_0_22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5ec6a031ed_0_12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g25ec6a031ed_0_12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There are three different kinds of variables in an experiment: independent, dependent, and control variables.</a:t>
            </a:r>
            <a:endParaRPr/>
          </a:p>
        </p:txBody>
      </p:sp>
      <p:sp>
        <p:nvSpPr>
          <p:cNvPr id="312" name="Google Shape;312;g25ec6a031ed_0_124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25ec6a031ed_0_2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1" name="Google Shape;321;g25ec6a031ed_0_24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 independent variable is the variable that the scientist </a:t>
            </a:r>
            <a:r>
              <a:rPr lang="en-US"/>
              <a:t>purposely</a:t>
            </a:r>
            <a:r>
              <a:rPr lang="en-US"/>
              <a:t> changes in an experiment.  Here, the </a:t>
            </a:r>
            <a:r>
              <a:rPr lang="en-US"/>
              <a:t>scientist is changing the amount of light each plant gets. Light is the independent variable. </a:t>
            </a:r>
            <a:endParaRPr/>
          </a:p>
        </p:txBody>
      </p:sp>
      <p:sp>
        <p:nvSpPr>
          <p:cNvPr id="322" name="Google Shape;322;g25ec6a031ed_0_24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0" name="Shape 330"/>
        <p:cNvGrpSpPr/>
        <p:nvPr/>
      </p:nvGrpSpPr>
      <p:grpSpPr>
        <a:xfrm>
          <a:off x="0" y="0"/>
          <a:ext cx="0" cy="0"/>
          <a:chOff x="0" y="0"/>
          <a:chExt cx="0" cy="0"/>
        </a:xfrm>
      </p:grpSpPr>
      <p:sp>
        <p:nvSpPr>
          <p:cNvPr id="331" name="Google Shape;331;g25ec6a031ed_0_2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g25ec6a031ed_0_2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 dependent variable is observed by the scientist. It is changed by the independent variable rather than the scientist directly.  Here, light caused the plants to grow to different heights. The height of the plants is the dependent variable. </a:t>
            </a:r>
            <a:endParaRPr/>
          </a:p>
        </p:txBody>
      </p:sp>
      <p:sp>
        <p:nvSpPr>
          <p:cNvPr id="333" name="Google Shape;333;g25ec6a031ed_0_25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3" name="Shape 343"/>
        <p:cNvGrpSpPr/>
        <p:nvPr/>
      </p:nvGrpSpPr>
      <p:grpSpPr>
        <a:xfrm>
          <a:off x="0" y="0"/>
          <a:ext cx="0" cy="0"/>
          <a:chOff x="0" y="0"/>
          <a:chExt cx="0" cy="0"/>
        </a:xfrm>
      </p:grpSpPr>
      <p:sp>
        <p:nvSpPr>
          <p:cNvPr id="344" name="Google Shape;344;g25ec6a031ed_0_2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5" name="Google Shape;345;g25ec6a031ed_0_26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control variable are things that the scientist decides not to change during the </a:t>
            </a:r>
            <a:r>
              <a:rPr lang="en-US"/>
              <a:t>experiment</a:t>
            </a:r>
            <a:r>
              <a:rPr lang="en-US"/>
              <a:t>. Here, each plant gets the same amount of water. Because water is the same for both plants, it is a control variable. </a:t>
            </a:r>
            <a:endParaRPr/>
          </a:p>
        </p:txBody>
      </p:sp>
      <p:sp>
        <p:nvSpPr>
          <p:cNvPr id="346" name="Google Shape;346;g25ec6a031ed_0_26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Our “big question” is:</a:t>
            </a:r>
            <a:r>
              <a:rPr b="1" lang="en-US"/>
              <a:t> How do variables in scientific experiments help us learn about the world?</a:t>
            </a:r>
            <a:endParaRPr b="1"/>
          </a:p>
          <a:p>
            <a:pPr indent="0" lvl="0" marL="0" rtl="0" algn="l">
              <a:spcBef>
                <a:spcPts val="0"/>
              </a:spcBef>
              <a:spcAft>
                <a:spcPts val="0"/>
              </a:spcAft>
              <a:buClr>
                <a:schemeClr val="dk1"/>
              </a:buClr>
              <a:buSzPts val="1400"/>
              <a:buFont typeface="Arial"/>
              <a:buNone/>
            </a:pPr>
            <a:r>
              <a:rPr lang="en-US"/>
              <a:t>[Pause and illicit predictions from students.]</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I love all these thoughtful scientific hypotheses!  Be sure to keep this question and your predictions in mind as we move through these next few lessons, and we’ll continue to revisit it.</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Feedback: Asking students to make predictions about how variables are related to our scientific knowledge is a great way to activate and elicit student ideas and prior knowledge. This type of activity is evidence of the teacher planning for students’ engagement with science ideas.</a:t>
            </a:r>
            <a:endParaRPr/>
          </a:p>
        </p:txBody>
      </p:sp>
      <p:sp>
        <p:nvSpPr>
          <p:cNvPr id="134" name="Google Shape;134;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8" name="Shape 358"/>
        <p:cNvGrpSpPr/>
        <p:nvPr/>
      </p:nvGrpSpPr>
      <p:grpSpPr>
        <a:xfrm>
          <a:off x="0" y="0"/>
          <a:ext cx="0" cy="0"/>
          <a:chOff x="0" y="0"/>
          <a:chExt cx="0" cy="0"/>
        </a:xfrm>
      </p:grpSpPr>
      <p:sp>
        <p:nvSpPr>
          <p:cNvPr id="359" name="Google Shape;359;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0" name="Google Shape;360;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361" name="Google Shape;361;p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5ec6a031ed_0_2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6" name="Google Shape;366;g25ec6a031ed_0_2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is a variable?</a:t>
            </a:r>
            <a:endParaRPr/>
          </a:p>
          <a:p>
            <a:pPr indent="0" lvl="0" marL="0" rtl="0" algn="l">
              <a:lnSpc>
                <a:spcPct val="100000"/>
              </a:lnSpc>
              <a:spcBef>
                <a:spcPts val="0"/>
              </a:spcBef>
              <a:spcAft>
                <a:spcPts val="0"/>
              </a:spcAft>
              <a:buSzPts val="1400"/>
              <a:buNone/>
            </a:pPr>
            <a:r>
              <a:t/>
            </a:r>
            <a:endParaRPr/>
          </a:p>
          <a:p>
            <a:pPr indent="0" lvl="0" marL="0" rtl="0" algn="l">
              <a:spcBef>
                <a:spcPts val="0"/>
              </a:spcBef>
              <a:spcAft>
                <a:spcPts val="0"/>
              </a:spcAft>
              <a:buClr>
                <a:schemeClr val="dk1"/>
              </a:buClr>
              <a:buSzPts val="1400"/>
              <a:buFont typeface="Arial"/>
              <a:buNone/>
            </a:pPr>
            <a:r>
              <a:rPr lang="en-US"/>
              <a:t>[A variable is something that can change or be changed in an experiment .]</a:t>
            </a:r>
            <a:endParaRPr/>
          </a:p>
          <a:p>
            <a:pPr indent="0" lvl="0" marL="0" rtl="0" algn="l">
              <a:lnSpc>
                <a:spcPct val="100000"/>
              </a:lnSpc>
              <a:spcBef>
                <a:spcPts val="0"/>
              </a:spcBef>
              <a:spcAft>
                <a:spcPts val="0"/>
              </a:spcAft>
              <a:buSzPts val="1400"/>
              <a:buNone/>
            </a:pPr>
            <a:r>
              <a:t/>
            </a:r>
            <a:endParaRPr/>
          </a:p>
        </p:txBody>
      </p:sp>
      <p:sp>
        <p:nvSpPr>
          <p:cNvPr id="367" name="Google Shape;367;g25ec6a031ed_0_28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2" name="Shape 372"/>
        <p:cNvGrpSpPr/>
        <p:nvPr/>
      </p:nvGrpSpPr>
      <p:grpSpPr>
        <a:xfrm>
          <a:off x="0" y="0"/>
          <a:ext cx="0" cy="0"/>
          <a:chOff x="0" y="0"/>
          <a:chExt cx="0" cy="0"/>
        </a:xfrm>
      </p:grpSpPr>
      <p:sp>
        <p:nvSpPr>
          <p:cNvPr id="373" name="Google Shape;373;g25ec6a031ed_0_2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4" name="Google Shape;374;g25ec6a031ed_0_28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Variables need to be able to </a:t>
            </a:r>
            <a:r>
              <a:rPr lang="en-US"/>
              <a:t> ___________. </a:t>
            </a:r>
            <a:endParaRPr b="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[Change]</a:t>
            </a:r>
            <a:endParaRPr/>
          </a:p>
        </p:txBody>
      </p:sp>
      <p:sp>
        <p:nvSpPr>
          <p:cNvPr id="375" name="Google Shape;375;g25ec6a031ed_0_28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25ec6a031ed_0_29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2" name="Google Shape;382;g25ec6a031ed_0_29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Variables need to be able to  </a:t>
            </a:r>
            <a:r>
              <a:rPr b="1" lang="en-US"/>
              <a:t>change</a:t>
            </a:r>
            <a:r>
              <a:rPr lang="en-US"/>
              <a:t>. </a:t>
            </a:r>
            <a:endParaRPr b="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83" name="Google Shape;383;g25ec6a031ed_0_29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8" name="Shape 388"/>
        <p:cNvGrpSpPr/>
        <p:nvPr/>
      </p:nvGrpSpPr>
      <p:grpSpPr>
        <a:xfrm>
          <a:off x="0" y="0"/>
          <a:ext cx="0" cy="0"/>
          <a:chOff x="0" y="0"/>
          <a:chExt cx="0" cy="0"/>
        </a:xfrm>
      </p:grpSpPr>
      <p:sp>
        <p:nvSpPr>
          <p:cNvPr id="389" name="Google Shape;389;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0" name="Google Shape;390;p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are the three types of variables?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Feedback: Including some visual aids in this portion of the lesson is helpful for students to be able to understand the new content. </a:t>
            </a:r>
            <a:endParaRPr/>
          </a:p>
        </p:txBody>
      </p:sp>
      <p:sp>
        <p:nvSpPr>
          <p:cNvPr id="391" name="Google Shape;391;p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g25ec6a031ed_0_30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1" name="Google Shape;401;g25ec6a031ed_0_30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are the three types of variables? Independent, dependent, and control.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Feedback: Including some visual aids in this portion of the lesson is helpful for students to be able to understand the new content. </a:t>
            </a:r>
            <a:endParaRPr/>
          </a:p>
        </p:txBody>
      </p:sp>
      <p:sp>
        <p:nvSpPr>
          <p:cNvPr id="402" name="Google Shape;402;g25ec6a031ed_0_30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3" name="Shape 413"/>
        <p:cNvGrpSpPr/>
        <p:nvPr/>
      </p:nvGrpSpPr>
      <p:grpSpPr>
        <a:xfrm>
          <a:off x="0" y="0"/>
          <a:ext cx="0" cy="0"/>
          <a:chOff x="0" y="0"/>
          <a:chExt cx="0" cy="0"/>
        </a:xfrm>
      </p:grpSpPr>
      <p:sp>
        <p:nvSpPr>
          <p:cNvPr id="414" name="Google Shape;414;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5" name="Google Shape;415;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examples of </a:t>
            </a:r>
            <a:r>
              <a:rPr b="1" lang="en-US"/>
              <a:t>variables</a:t>
            </a:r>
            <a:r>
              <a:rPr lang="en-US"/>
              <a:t>.  </a:t>
            </a:r>
            <a:endParaRPr/>
          </a:p>
        </p:txBody>
      </p:sp>
      <p:sp>
        <p:nvSpPr>
          <p:cNvPr id="416" name="Google Shape;416;p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25ec6a031ed_0_3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2" name="Google Shape;422;g25ec6a031ed_0_3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Distance or length is a common </a:t>
            </a:r>
            <a:r>
              <a:rPr b="1" lang="en-US"/>
              <a:t>variable </a:t>
            </a:r>
            <a:r>
              <a:rPr lang="en-US"/>
              <a:t>that </a:t>
            </a:r>
            <a:r>
              <a:rPr lang="en-US"/>
              <a:t>scientists</a:t>
            </a:r>
            <a:r>
              <a:rPr lang="en-US"/>
              <a:t> measure in an experiment</a:t>
            </a:r>
            <a:r>
              <a:rPr b="1" lang="en-US"/>
              <a:t>. </a:t>
            </a:r>
            <a:r>
              <a:rPr lang="en-US"/>
              <a:t>For example, scientists change the length of a ramp to see how far the toy car will go. </a:t>
            </a:r>
            <a:endParaRPr/>
          </a:p>
        </p:txBody>
      </p:sp>
      <p:sp>
        <p:nvSpPr>
          <p:cNvPr id="423" name="Google Shape;423;g25ec6a031ed_0_3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25ec6a031ed_0_3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0" name="Google Shape;430;g25ec6a031ed_0_3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Another example of a </a:t>
            </a:r>
            <a:r>
              <a:rPr b="1" lang="en-US"/>
              <a:t>variable</a:t>
            </a:r>
            <a:r>
              <a:rPr lang="en-US"/>
              <a:t> is </a:t>
            </a:r>
            <a:r>
              <a:rPr lang="en-US"/>
              <a:t>time</a:t>
            </a:r>
            <a:r>
              <a:rPr lang="en-US"/>
              <a:t>. </a:t>
            </a:r>
            <a:r>
              <a:rPr lang="en-US"/>
              <a:t>Scientist</a:t>
            </a:r>
            <a:r>
              <a:rPr lang="en-US"/>
              <a:t> may need to measure how long something takes to happen, like how long it takes different size ice cubes to melt. </a:t>
            </a:r>
            <a:endParaRPr/>
          </a:p>
        </p:txBody>
      </p:sp>
      <p:sp>
        <p:nvSpPr>
          <p:cNvPr id="431" name="Google Shape;431;g25ec6a031ed_0_3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p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Next, let’s talk about some non-examples of </a:t>
            </a:r>
            <a:r>
              <a:rPr b="1" lang="en-US"/>
              <a:t>variables</a:t>
            </a:r>
            <a:r>
              <a:rPr lang="en-US"/>
              <a: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Feedback: Offering clear and explicit explanation for non-examples is a great way for students to make sense of the new content. Explanations for non-examples are provided in the slides below. </a:t>
            </a:r>
            <a:endParaRPr/>
          </a:p>
        </p:txBody>
      </p:sp>
      <p:sp>
        <p:nvSpPr>
          <p:cNvPr id="439" name="Google Shape;439;p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p:txBody>
      </p:sp>
      <p:sp>
        <p:nvSpPr>
          <p:cNvPr id="142" name="Google Shape;142;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5" name="Google Shape;445;p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Science equipment, like test tubes or microscopes, are not kinds of </a:t>
            </a:r>
            <a:r>
              <a:rPr b="1" lang="en-US"/>
              <a:t>variables</a:t>
            </a:r>
            <a:r>
              <a:rPr lang="en-US"/>
              <a:t>. These supplies help us measure or observe the things we are interested in, but they usually do not change during an </a:t>
            </a:r>
            <a:r>
              <a:rPr lang="en-US"/>
              <a:t>experiment</a:t>
            </a:r>
            <a:r>
              <a:rPr lang="en-US"/>
              <a:t>.</a:t>
            </a:r>
            <a:endParaRPr/>
          </a:p>
        </p:txBody>
      </p:sp>
      <p:sp>
        <p:nvSpPr>
          <p:cNvPr id="446" name="Google Shape;446;p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1" name="Shape 451"/>
        <p:cNvGrpSpPr/>
        <p:nvPr/>
      </p:nvGrpSpPr>
      <p:grpSpPr>
        <a:xfrm>
          <a:off x="0" y="0"/>
          <a:ext cx="0" cy="0"/>
          <a:chOff x="0" y="0"/>
          <a:chExt cx="0" cy="0"/>
        </a:xfrm>
      </p:grpSpPr>
      <p:sp>
        <p:nvSpPr>
          <p:cNvPr id="452" name="Google Shape;452;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3" name="Google Shape;453;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Data is not a kind of variable. It is the information scientists collect about variables that they can analyze later. Data does not change, it is only a record of what happened during the experiment. </a:t>
            </a:r>
            <a:endParaRPr/>
          </a:p>
        </p:txBody>
      </p:sp>
      <p:sp>
        <p:nvSpPr>
          <p:cNvPr id="454" name="Google Shape;454;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p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462" name="Google Shape;462;p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p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one is NOT an example of a variable?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[Microscope]</a:t>
            </a:r>
            <a:endParaRPr/>
          </a:p>
        </p:txBody>
      </p:sp>
      <p:sp>
        <p:nvSpPr>
          <p:cNvPr id="468" name="Google Shape;468;p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g25ec6a031ed_0_35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0" name="Google Shape;480;g25ec6a031ed_0_35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Which one is NOT an example of a variable? </a:t>
            </a:r>
            <a:r>
              <a:rPr b="1" lang="en-US"/>
              <a:t>Microscope</a:t>
            </a:r>
            <a:endParaRPr b="1"/>
          </a:p>
        </p:txBody>
      </p:sp>
      <p:sp>
        <p:nvSpPr>
          <p:cNvPr id="481" name="Google Shape;481;g25ec6a031ed_0_35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25ec6a031ed_0_3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4" name="Google Shape;494;g25ec6a031ed_0_3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Label the three kinds of variables.</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[Independent, Dependent, Control]</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Feedback: Including some visual aids in this portion of the lesson is helpful for students to be able to understand the new content. </a:t>
            </a:r>
            <a:endParaRPr/>
          </a:p>
        </p:txBody>
      </p:sp>
      <p:sp>
        <p:nvSpPr>
          <p:cNvPr id="495" name="Google Shape;495;g25ec6a031ed_0_3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3" name="Shape 503"/>
        <p:cNvGrpSpPr/>
        <p:nvPr/>
      </p:nvGrpSpPr>
      <p:grpSpPr>
        <a:xfrm>
          <a:off x="0" y="0"/>
          <a:ext cx="0" cy="0"/>
          <a:chOff x="0" y="0"/>
          <a:chExt cx="0" cy="0"/>
        </a:xfrm>
      </p:grpSpPr>
      <p:sp>
        <p:nvSpPr>
          <p:cNvPr id="504" name="Google Shape;504;g25ec6a031ed_0_3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5" name="Google Shape;505;g25ec6a031ed_0_39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Label the three kinds of variables: </a:t>
            </a:r>
            <a:r>
              <a:rPr lang="en-US"/>
              <a:t>Independent, dependent, and control.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Feedback: Including some visual aids in this portion of the lesson is helpful for students to be able to understand the new content. </a:t>
            </a:r>
            <a:endParaRPr/>
          </a:p>
        </p:txBody>
      </p:sp>
      <p:sp>
        <p:nvSpPr>
          <p:cNvPr id="506" name="Google Shape;506;g25ec6a031ed_0_39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7" name="Shape 517"/>
        <p:cNvGrpSpPr/>
        <p:nvPr/>
      </p:nvGrpSpPr>
      <p:grpSpPr>
        <a:xfrm>
          <a:off x="0" y="0"/>
          <a:ext cx="0" cy="0"/>
          <a:chOff x="0" y="0"/>
          <a:chExt cx="0" cy="0"/>
        </a:xfrm>
      </p:grpSpPr>
      <p:sp>
        <p:nvSpPr>
          <p:cNvPr id="518" name="Google Shape;518;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9" name="Google Shape;519;p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520" name="Google Shape;520;p4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25ec6a031ed_0_4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6" name="Google Shape;526;g25ec6a031ed_0_40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a:t>
            </a:r>
            <a:r>
              <a:rPr b="1" lang="en-US"/>
              <a:t>variable</a:t>
            </a:r>
            <a:r>
              <a:rPr lang="en-US"/>
              <a:t> is something that can change or be changed in an experiment.</a:t>
            </a:r>
            <a:endParaRPr/>
          </a:p>
        </p:txBody>
      </p:sp>
      <p:sp>
        <p:nvSpPr>
          <p:cNvPr id="527" name="Google Shape;527;g25ec6a031ed_0_40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g25ec6a031ed_0_4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4" name="Google Shape;534;g25ec6a031ed_0_4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can also break down the term </a:t>
            </a:r>
            <a:r>
              <a:rPr b="1" lang="en-US"/>
              <a:t>variable</a:t>
            </a:r>
            <a:r>
              <a:rPr lang="en-US"/>
              <a:t> into different word parts to help us remember the meaning.  Let’s take a look!</a:t>
            </a:r>
            <a:endParaRPr/>
          </a:p>
        </p:txBody>
      </p:sp>
      <p:sp>
        <p:nvSpPr>
          <p:cNvPr id="535" name="Google Shape;535;g25ec6a031ed_0_4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25ec6a031ed_0_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 name="Google Shape;147;g25ec6a031ed_0_2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One term that you’ve likely heard in class before is the </a:t>
            </a:r>
            <a:r>
              <a:rPr b="1" lang="en-US"/>
              <a:t>scientific method</a:t>
            </a:r>
            <a:r>
              <a:rPr lang="en-US"/>
              <a:t>.  The scientific method is a series of steps that investigators follow to answer questions about the natural world.  By following the same steps, investigators are able to discover new things about our world and check the work of other scientists. Here are a few of those steps:</a:t>
            </a:r>
            <a:endParaRPr/>
          </a:p>
          <a:p>
            <a:pPr indent="0" lvl="0" marL="0" rtl="0" algn="l">
              <a:lnSpc>
                <a:spcPct val="100000"/>
              </a:lnSpc>
              <a:spcBef>
                <a:spcPts val="0"/>
              </a:spcBef>
              <a:spcAft>
                <a:spcPts val="0"/>
              </a:spcAft>
              <a:buSzPts val="1400"/>
              <a:buNone/>
            </a:pPr>
            <a:r>
              <a:t/>
            </a:r>
            <a:endParaRPr/>
          </a:p>
        </p:txBody>
      </p:sp>
      <p:sp>
        <p:nvSpPr>
          <p:cNvPr id="148" name="Google Shape;148;g25ec6a031ed_0_2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25ec6a031ed_0_4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1" name="Google Shape;541;g25ec6a031ed_0_4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can break up the term variable into two parts: a root word and a suffix.</a:t>
            </a:r>
            <a:endParaRPr/>
          </a:p>
        </p:txBody>
      </p:sp>
      <p:sp>
        <p:nvSpPr>
          <p:cNvPr id="542" name="Google Shape;542;g25ec6a031ed_0_4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1" name="Shape 551"/>
        <p:cNvGrpSpPr/>
        <p:nvPr/>
      </p:nvGrpSpPr>
      <p:grpSpPr>
        <a:xfrm>
          <a:off x="0" y="0"/>
          <a:ext cx="0" cy="0"/>
          <a:chOff x="0" y="0"/>
          <a:chExt cx="0" cy="0"/>
        </a:xfrm>
      </p:grpSpPr>
      <p:sp>
        <p:nvSpPr>
          <p:cNvPr id="552" name="Google Shape;552;g25ec6a031ed_0_50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3" name="Google Shape;553;g25ec6a031ed_0_50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solidFill>
                  <a:srgbClr val="000000"/>
                </a:solidFill>
              </a:rPr>
              <a:t>First, we have the root word “vari” which means "different” or “changing”.</a:t>
            </a:r>
            <a:endParaRPr>
              <a:solidFill>
                <a:srgbClr val="000000"/>
              </a:solidFill>
            </a:endParaRPr>
          </a:p>
        </p:txBody>
      </p:sp>
      <p:sp>
        <p:nvSpPr>
          <p:cNvPr id="554" name="Google Shape;554;g25ec6a031ed_0_50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2" name="Shape 562"/>
        <p:cNvGrpSpPr/>
        <p:nvPr/>
      </p:nvGrpSpPr>
      <p:grpSpPr>
        <a:xfrm>
          <a:off x="0" y="0"/>
          <a:ext cx="0" cy="0"/>
          <a:chOff x="0" y="0"/>
          <a:chExt cx="0" cy="0"/>
        </a:xfrm>
      </p:grpSpPr>
      <p:sp>
        <p:nvSpPr>
          <p:cNvPr id="563" name="Google Shape;563;g25ec6a031ed_0_67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4" name="Google Shape;564;g25ec6a031ed_0_67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solidFill>
                  <a:srgbClr val="000000"/>
                </a:solidFill>
              </a:rPr>
              <a:t>Next, we have the suffix “-able”. This means something “able to be”</a:t>
            </a:r>
            <a:endParaRPr>
              <a:solidFill>
                <a:srgbClr val="000000"/>
              </a:solidFill>
            </a:endParaRPr>
          </a:p>
        </p:txBody>
      </p:sp>
      <p:sp>
        <p:nvSpPr>
          <p:cNvPr id="565" name="Google Shape;565;g25ec6a031ed_0_67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25ec6a031ed_0_58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5" name="Google Shape;575;g25ec6a031ed_0_58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when we put it all together, </a:t>
            </a:r>
            <a:r>
              <a:rPr b="1" lang="en-US"/>
              <a:t>variable</a:t>
            </a:r>
            <a:r>
              <a:rPr lang="en-US"/>
              <a:t> means something that is able to be changed. In an </a:t>
            </a:r>
            <a:r>
              <a:rPr lang="en-US"/>
              <a:t>experiment</a:t>
            </a:r>
            <a:r>
              <a:rPr lang="en-US"/>
              <a:t>, the variable is something that is able to be changed or observed changing by the investigators. </a:t>
            </a:r>
            <a:endParaRPr/>
          </a:p>
        </p:txBody>
      </p:sp>
      <p:sp>
        <p:nvSpPr>
          <p:cNvPr id="576" name="Google Shape;576;g25ec6a031ed_0_58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25ec6a031ed_0_10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587" name="Google Shape;587;g25ec6a031ed_0_10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variable</a:t>
            </a:r>
            <a:r>
              <a:rPr lang="en-US">
                <a:solidFill>
                  <a:srgbClr val="242424"/>
                </a:solidFill>
              </a:rPr>
              <a:t>. </a:t>
            </a:r>
            <a:endParaRPr/>
          </a:p>
        </p:txBody>
      </p:sp>
      <p:sp>
        <p:nvSpPr>
          <p:cNvPr id="588" name="Google Shape;588;g25ec6a031ed_0_103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25ec6a031ed_0_6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9" name="Google Shape;599;g25ec6a031ed_0_6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 </a:t>
            </a:r>
            <a:r>
              <a:rPr b="1" lang="en-US">
                <a:solidFill>
                  <a:srgbClr val="242424"/>
                </a:solidFill>
              </a:rPr>
              <a:t>variables</a:t>
            </a:r>
            <a:r>
              <a:rPr lang="en-US">
                <a:solidFill>
                  <a:srgbClr val="242424"/>
                </a:solidFill>
              </a:rPr>
              <a:t> 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b="1" lang="en-US"/>
              <a:t>variable</a:t>
            </a:r>
            <a:r>
              <a:rPr b="1" lang="en-US"/>
              <a:t>.</a:t>
            </a:r>
            <a:endParaRPr>
              <a:solidFill>
                <a:schemeClr val="dk1"/>
              </a:solidFill>
            </a:endParaRPr>
          </a:p>
        </p:txBody>
      </p:sp>
      <p:sp>
        <p:nvSpPr>
          <p:cNvPr id="600" name="Google Shape;600;g25ec6a031ed_0_68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25ec6a031ed_0_70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1" name="Google Shape;621;g25ec6a031ed_0_70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picture of </a:t>
            </a:r>
            <a:r>
              <a:rPr b="1" lang="en-US"/>
              <a:t>variable</a:t>
            </a:r>
            <a:r>
              <a:rPr b="1" lang="en-US" sz="1200">
                <a:solidFill>
                  <a:schemeClr val="dk1"/>
                </a:solidFill>
              </a:rPr>
              <a:t> </a:t>
            </a:r>
            <a:r>
              <a:rPr lang="en-US" sz="1200">
                <a:solidFill>
                  <a:schemeClr val="dk1"/>
                </a:solidFill>
              </a:rPr>
              <a:t>from these four choices</a:t>
            </a:r>
            <a:r>
              <a:rPr lang="en-US"/>
              <a:t>.</a:t>
            </a:r>
            <a:endParaRPr/>
          </a:p>
        </p:txBody>
      </p:sp>
      <p:sp>
        <p:nvSpPr>
          <p:cNvPr id="622" name="Google Shape;622;g25ec6a031ed_0_70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9" name="Shape 639"/>
        <p:cNvGrpSpPr/>
        <p:nvPr/>
      </p:nvGrpSpPr>
      <p:grpSpPr>
        <a:xfrm>
          <a:off x="0" y="0"/>
          <a:ext cx="0" cy="0"/>
          <a:chOff x="0" y="0"/>
          <a:chExt cx="0" cy="0"/>
        </a:xfrm>
      </p:grpSpPr>
      <p:sp>
        <p:nvSpPr>
          <p:cNvPr id="640" name="Google Shape;640;g25ec6a031ed_0_7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1" name="Google Shape;641;g25ec6a031ed_0_7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a:t>This is the picture that shows a</a:t>
            </a:r>
            <a:r>
              <a:rPr lang="en-US" sz="1200">
                <a:solidFill>
                  <a:schemeClr val="dk1"/>
                </a:solidFill>
              </a:rPr>
              <a:t> </a:t>
            </a:r>
            <a:r>
              <a:rPr b="1" lang="en-US"/>
              <a:t>variable</a:t>
            </a:r>
            <a:r>
              <a:rPr lang="en-US"/>
              <a:t>.</a:t>
            </a:r>
            <a:endParaRPr/>
          </a:p>
        </p:txBody>
      </p:sp>
      <p:sp>
        <p:nvSpPr>
          <p:cNvPr id="642" name="Google Shape;642;g25ec6a031ed_0_7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0" name="Shape 660"/>
        <p:cNvGrpSpPr/>
        <p:nvPr/>
      </p:nvGrpSpPr>
      <p:grpSpPr>
        <a:xfrm>
          <a:off x="0" y="0"/>
          <a:ext cx="0" cy="0"/>
          <a:chOff x="0" y="0"/>
          <a:chExt cx="0" cy="0"/>
        </a:xfrm>
      </p:grpSpPr>
      <p:sp>
        <p:nvSpPr>
          <p:cNvPr id="661" name="Google Shape;661;g25ec6a031ed_0_7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2" name="Google Shape;662;g25ec6a031ed_0_7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Here is the Frayer model filled in with a picture of </a:t>
            </a:r>
            <a:r>
              <a:rPr b="1" lang="en-US"/>
              <a:t>variable</a:t>
            </a:r>
            <a:r>
              <a:rPr b="1" lang="en-US"/>
              <a:t>.</a:t>
            </a:r>
            <a:endParaRPr>
              <a:solidFill>
                <a:schemeClr val="dk1"/>
              </a:solidFill>
            </a:endParaRPr>
          </a:p>
        </p:txBody>
      </p:sp>
      <p:sp>
        <p:nvSpPr>
          <p:cNvPr id="663" name="Google Shape;663;g25ec6a031ed_0_7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25ec6a031ed_0_7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5" name="Google Shape;685;g25ec6a031ed_0_7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definition of </a:t>
            </a:r>
            <a:r>
              <a:rPr b="1" lang="en-US"/>
              <a:t>variable</a:t>
            </a:r>
            <a:r>
              <a:rPr b="1" lang="en-US" sz="1200">
                <a:solidFill>
                  <a:schemeClr val="dk1"/>
                </a:solidFill>
              </a:rPr>
              <a:t> </a:t>
            </a:r>
            <a:r>
              <a:rPr lang="en-US" sz="1200">
                <a:solidFill>
                  <a:schemeClr val="dk1"/>
                </a:solidFill>
              </a:rPr>
              <a:t>from these four choices.</a:t>
            </a:r>
            <a:endParaRPr sz="1200">
              <a:solidFill>
                <a:schemeClr val="dk1"/>
              </a:solidFill>
            </a:endParaRPr>
          </a:p>
        </p:txBody>
      </p:sp>
      <p:sp>
        <p:nvSpPr>
          <p:cNvPr id="686" name="Google Shape;686;g25ec6a031ed_0_77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5ec6a031ed_0_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g25ec6a031ed_0_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The </a:t>
            </a:r>
            <a:r>
              <a:rPr lang="en-US"/>
              <a:t>scientific method always begins with making an observation, or noticing something interesting that you’d like to learn more about. </a:t>
            </a:r>
            <a:endParaRPr/>
          </a:p>
        </p:txBody>
      </p:sp>
      <p:sp>
        <p:nvSpPr>
          <p:cNvPr id="156" name="Google Shape;156;g25ec6a031ed_0_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25ec6a031ed_0_79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6" name="Google Shape;706;g25ec6a031ed_0_79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“Something that can change or be changed in an experiment” is correct! This is the definition of </a:t>
            </a:r>
            <a:r>
              <a:rPr b="1" lang="en-US"/>
              <a:t>variable</a:t>
            </a:r>
            <a:r>
              <a:rPr b="1" lang="en-US"/>
              <a:t>.</a:t>
            </a:r>
            <a:endParaRPr/>
          </a:p>
        </p:txBody>
      </p:sp>
      <p:sp>
        <p:nvSpPr>
          <p:cNvPr id="707" name="Google Shape;707;g25ec6a031ed_0_79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6" name="Shape 726"/>
        <p:cNvGrpSpPr/>
        <p:nvPr/>
      </p:nvGrpSpPr>
      <p:grpSpPr>
        <a:xfrm>
          <a:off x="0" y="0"/>
          <a:ext cx="0" cy="0"/>
          <a:chOff x="0" y="0"/>
          <a:chExt cx="0" cy="0"/>
        </a:xfrm>
      </p:grpSpPr>
      <p:sp>
        <p:nvSpPr>
          <p:cNvPr id="727" name="Google Shape;727;g25ec6a031ed_0_11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8" name="Google Shape;728;g25ec6a031ed_0_11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Here is the Frayer Model with a picture and the definition filled in for </a:t>
            </a:r>
            <a:r>
              <a:rPr b="1" lang="en-US"/>
              <a:t>variable</a:t>
            </a:r>
            <a:r>
              <a:rPr lang="en-US"/>
              <a:t>: something that can change or be changed in an experiment.</a:t>
            </a:r>
            <a:endParaRPr>
              <a:solidFill>
                <a:schemeClr val="dk1"/>
              </a:solidFill>
            </a:endParaRPr>
          </a:p>
        </p:txBody>
      </p:sp>
      <p:sp>
        <p:nvSpPr>
          <p:cNvPr id="729" name="Google Shape;729;g25ec6a031ed_0_11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0" name="Shape 750"/>
        <p:cNvGrpSpPr/>
        <p:nvPr/>
      </p:nvGrpSpPr>
      <p:grpSpPr>
        <a:xfrm>
          <a:off x="0" y="0"/>
          <a:ext cx="0" cy="0"/>
          <a:chOff x="0" y="0"/>
          <a:chExt cx="0" cy="0"/>
        </a:xfrm>
      </p:grpSpPr>
      <p:sp>
        <p:nvSpPr>
          <p:cNvPr id="751" name="Google Shape;751;g25ec6a031ed_0_8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2" name="Google Shape;752;g25ec6a031ed_0_8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sz="1200">
                <a:solidFill>
                  <a:schemeClr val="dk1"/>
                </a:solidFill>
                <a:latin typeface="Calibri"/>
                <a:ea typeface="Calibri"/>
                <a:cs typeface="Calibri"/>
                <a:sym typeface="Calibri"/>
              </a:rPr>
              <a:t>Choose the one correct example of a </a:t>
            </a:r>
            <a:r>
              <a:rPr b="1" lang="en-US"/>
              <a:t>variable</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from these four choices. </a:t>
            </a:r>
            <a:endParaRPr sz="1200">
              <a:solidFill>
                <a:schemeClr val="dk1"/>
              </a:solidFill>
            </a:endParaRPr>
          </a:p>
        </p:txBody>
      </p:sp>
      <p:sp>
        <p:nvSpPr>
          <p:cNvPr id="753" name="Google Shape;753;g25ec6a031ed_0_8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1" name="Shape 771"/>
        <p:cNvGrpSpPr/>
        <p:nvPr/>
      </p:nvGrpSpPr>
      <p:grpSpPr>
        <a:xfrm>
          <a:off x="0" y="0"/>
          <a:ext cx="0" cy="0"/>
          <a:chOff x="0" y="0"/>
          <a:chExt cx="0" cy="0"/>
        </a:xfrm>
      </p:grpSpPr>
      <p:sp>
        <p:nvSpPr>
          <p:cNvPr id="772" name="Google Shape;772;g25ec6a031ed_0_8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3" name="Google Shape;773;g25ec6a031ed_0_8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“Different weights of objects falling to the ground” is correct! This is an example of </a:t>
            </a:r>
            <a:r>
              <a:rPr lang="en-US"/>
              <a:t>a</a:t>
            </a:r>
            <a:r>
              <a:rPr b="1" lang="en-US"/>
              <a:t> variable</a:t>
            </a:r>
            <a:r>
              <a:rPr b="1" lang="en-US"/>
              <a:t>.</a:t>
            </a:r>
            <a:endParaRPr sz="1200">
              <a:solidFill>
                <a:schemeClr val="dk1"/>
              </a:solidFill>
            </a:endParaRPr>
          </a:p>
        </p:txBody>
      </p:sp>
      <p:sp>
        <p:nvSpPr>
          <p:cNvPr id="774" name="Google Shape;774;g25ec6a031ed_0_85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25ec6a031ed_0_11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5" name="Google Shape;795;g25ec6a031ed_0_11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sz="1100"/>
              <a:t>Here is the Frayer Model with a picture, definition, and an example of </a:t>
            </a:r>
            <a:r>
              <a:rPr b="1" lang="en-US" sz="1100"/>
              <a:t>variable</a:t>
            </a:r>
            <a:r>
              <a:rPr lang="en-US" sz="1100"/>
              <a:t>: different weight of objects falling to the ground.</a:t>
            </a:r>
            <a:endParaRPr>
              <a:solidFill>
                <a:schemeClr val="dk1"/>
              </a:solidFill>
            </a:endParaRPr>
          </a:p>
        </p:txBody>
      </p:sp>
      <p:sp>
        <p:nvSpPr>
          <p:cNvPr id="796" name="Google Shape;796;g25ec6a031ed_0_115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8" name="Shape 818"/>
        <p:cNvGrpSpPr/>
        <p:nvPr/>
      </p:nvGrpSpPr>
      <p:grpSpPr>
        <a:xfrm>
          <a:off x="0" y="0"/>
          <a:ext cx="0" cy="0"/>
          <a:chOff x="0" y="0"/>
          <a:chExt cx="0" cy="0"/>
        </a:xfrm>
      </p:grpSpPr>
      <p:sp>
        <p:nvSpPr>
          <p:cNvPr id="819" name="Google Shape;819;g25ec6a031ed_0_8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0" name="Google Shape;820;g25ec6a031ed_0_8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 variables 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821" name="Google Shape;821;g25ec6a031ed_0_8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8" name="Shape 838"/>
        <p:cNvGrpSpPr/>
        <p:nvPr/>
      </p:nvGrpSpPr>
      <p:grpSpPr>
        <a:xfrm>
          <a:off x="0" y="0"/>
          <a:ext cx="0" cy="0"/>
          <a:chOff x="0" y="0"/>
          <a:chExt cx="0" cy="0"/>
        </a:xfrm>
      </p:grpSpPr>
      <p:sp>
        <p:nvSpPr>
          <p:cNvPr id="839" name="Google Shape;839;g25ec6a031ed_0_9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0" name="Google Shape;840;g25ec6a031ed_0_9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“Variables help us see changes in an experiment so we can learn more about how our world works.” That is correct! This is an example of how </a:t>
            </a:r>
            <a:r>
              <a:rPr b="1" lang="en-US"/>
              <a:t>variables</a:t>
            </a:r>
            <a:r>
              <a:rPr b="1" lang="en-US"/>
              <a:t> </a:t>
            </a:r>
            <a:r>
              <a:rPr lang="en-US"/>
              <a:t>impact your life.</a:t>
            </a:r>
            <a:endParaRPr sz="1200">
              <a:solidFill>
                <a:schemeClr val="dk1"/>
              </a:solidFill>
            </a:endParaRPr>
          </a:p>
        </p:txBody>
      </p:sp>
      <p:sp>
        <p:nvSpPr>
          <p:cNvPr id="841" name="Google Shape;841;g25ec6a031ed_0_9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9" name="Shape 859"/>
        <p:cNvGrpSpPr/>
        <p:nvPr/>
      </p:nvGrpSpPr>
      <p:grpSpPr>
        <a:xfrm>
          <a:off x="0" y="0"/>
          <a:ext cx="0" cy="0"/>
          <a:chOff x="0" y="0"/>
          <a:chExt cx="0" cy="0"/>
        </a:xfrm>
      </p:grpSpPr>
      <p:sp>
        <p:nvSpPr>
          <p:cNvPr id="860" name="Google Shape;860;g25ec6a031ed_0_11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1" name="Google Shape;861;g25ec6a031ed_0_117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Here is the Frayer Model with a picture, definition, example, and a correct response to “how do </a:t>
            </a:r>
            <a:r>
              <a:rPr b="1" lang="en-US"/>
              <a:t>variables </a:t>
            </a:r>
            <a:r>
              <a:rPr lang="en-US"/>
              <a:t>impact my life?”: Variables help us see changes in an experiment so we can learn more about how our world works.</a:t>
            </a:r>
            <a:endParaRPr>
              <a:solidFill>
                <a:schemeClr val="dk1"/>
              </a:solidFill>
            </a:endParaRPr>
          </a:p>
        </p:txBody>
      </p:sp>
      <p:sp>
        <p:nvSpPr>
          <p:cNvPr id="862" name="Google Shape;862;g25ec6a031ed_0_117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5" name="Shape 885"/>
        <p:cNvGrpSpPr/>
        <p:nvPr/>
      </p:nvGrpSpPr>
      <p:grpSpPr>
        <a:xfrm>
          <a:off x="0" y="0"/>
          <a:ext cx="0" cy="0"/>
          <a:chOff x="0" y="0"/>
          <a:chExt cx="0" cy="0"/>
        </a:xfrm>
      </p:grpSpPr>
      <p:sp>
        <p:nvSpPr>
          <p:cNvPr id="886" name="Google Shape;886;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7" name="Google Shape;887;p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 </a:t>
            </a:r>
            <a:r>
              <a:rPr b="1" lang="en-US"/>
              <a:t>How do variables in science </a:t>
            </a:r>
            <a:r>
              <a:rPr b="1" lang="en-US"/>
              <a:t>experiments</a:t>
            </a:r>
            <a:r>
              <a:rPr b="1" lang="en-US"/>
              <a:t> help us learn about our world?</a:t>
            </a:r>
            <a:endParaRPr b="1"/>
          </a:p>
          <a:p>
            <a:pPr indent="0" lvl="0" marL="0" rtl="0" algn="l">
              <a:lnSpc>
                <a:spcPct val="100000"/>
              </a:lnSpc>
              <a:spcBef>
                <a:spcPts val="0"/>
              </a:spcBef>
              <a:spcAft>
                <a:spcPts val="0"/>
              </a:spcAft>
              <a:buSzPts val="1400"/>
              <a:buNone/>
            </a:pPr>
            <a:r>
              <a:rPr b="0" lang="en-US"/>
              <a:t>[Pause and illicit predictions from students.]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I love all these thoughtful scientific hypotheses!  Be sure to keep this question and your predictions in mind as we move through these next few lessons, and we’ll continue to revisit it.</a:t>
            </a:r>
            <a:endParaRPr/>
          </a:p>
        </p:txBody>
      </p:sp>
      <p:sp>
        <p:nvSpPr>
          <p:cNvPr id="888" name="Google Shape;888;p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3" name="Shape 893"/>
        <p:cNvGrpSpPr/>
        <p:nvPr/>
      </p:nvGrpSpPr>
      <p:grpSpPr>
        <a:xfrm>
          <a:off x="0" y="0"/>
          <a:ext cx="0" cy="0"/>
          <a:chOff x="0" y="0"/>
          <a:chExt cx="0" cy="0"/>
        </a:xfrm>
      </p:grpSpPr>
      <p:sp>
        <p:nvSpPr>
          <p:cNvPr id="894" name="Google Shape;894;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5" name="Google Shape;895;p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Thanks for watching, and please continue watching CAPs available from this website.  </a:t>
            </a:r>
            <a:endParaRPr/>
          </a:p>
        </p:txBody>
      </p:sp>
      <p:sp>
        <p:nvSpPr>
          <p:cNvPr id="896" name="Google Shape;896;p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5ec6a031ed_0_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g25ec6a031ed_0_4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Next, you start to ask questions about the interesting things you observe. You may even notice a problem that needs fixing. </a:t>
            </a:r>
            <a:endParaRPr/>
          </a:p>
        </p:txBody>
      </p:sp>
      <p:sp>
        <p:nvSpPr>
          <p:cNvPr id="164" name="Google Shape;164;g25ec6a031ed_0_4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9" name="Shape 899"/>
        <p:cNvGrpSpPr/>
        <p:nvPr/>
      </p:nvGrpSpPr>
      <p:grpSpPr>
        <a:xfrm>
          <a:off x="0" y="0"/>
          <a:ext cx="0" cy="0"/>
          <a:chOff x="0" y="0"/>
          <a:chExt cx="0" cy="0"/>
        </a:xfrm>
      </p:grpSpPr>
      <p:sp>
        <p:nvSpPr>
          <p:cNvPr id="900" name="Google Shape;900;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1" name="Google Shape;901;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25ec6a031ed_0_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 name="Google Shape;171;g25ec6a031ed_0_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This leads you to doing some research into different answers and solutions that may already exist about that topic. Research helps you to further develop your own ideas about how to answer your question or fix the problem. </a:t>
            </a:r>
            <a:endParaRPr/>
          </a:p>
          <a:p>
            <a:pPr indent="0" lvl="0" marL="0" rtl="0" algn="l">
              <a:lnSpc>
                <a:spcPct val="100000"/>
              </a:lnSpc>
              <a:spcBef>
                <a:spcPts val="0"/>
              </a:spcBef>
              <a:spcAft>
                <a:spcPts val="0"/>
              </a:spcAft>
              <a:buSzPts val="1400"/>
              <a:buNone/>
            </a:pPr>
            <a:r>
              <a:t/>
            </a:r>
            <a:endParaRPr/>
          </a:p>
        </p:txBody>
      </p:sp>
      <p:sp>
        <p:nvSpPr>
          <p:cNvPr id="172" name="Google Shape;172;g25ec6a031ed_0_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g25ec6a031ed_0_1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g25ec6a031ed_0_1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Researching your topic helps you form ideas and make a hypothesis. A hypothesis is an “educated guess” that you can test. In a </a:t>
            </a:r>
            <a:r>
              <a:rPr lang="en-US"/>
              <a:t>hypothesis</a:t>
            </a:r>
            <a:r>
              <a:rPr lang="en-US"/>
              <a:t>, you predict what you think will happen and why.</a:t>
            </a:r>
            <a:endParaRPr/>
          </a:p>
          <a:p>
            <a:pPr indent="0" lvl="0" marL="0" rtl="0" algn="l">
              <a:lnSpc>
                <a:spcPct val="100000"/>
              </a:lnSpc>
              <a:spcBef>
                <a:spcPts val="0"/>
              </a:spcBef>
              <a:spcAft>
                <a:spcPts val="0"/>
              </a:spcAft>
              <a:buSzPts val="1400"/>
              <a:buNone/>
            </a:pPr>
            <a:r>
              <a:t/>
            </a:r>
            <a:endParaRPr/>
          </a:p>
        </p:txBody>
      </p:sp>
      <p:sp>
        <p:nvSpPr>
          <p:cNvPr id="180" name="Google Shape;180;g25ec6a031ed_0_1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98"/>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98"/>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9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9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9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0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07"/>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10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0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0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08"/>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08"/>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10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0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0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9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9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9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10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0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10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0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10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10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0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4" name="Google Shape;34;p10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0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10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10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02"/>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0" name="Google Shape;40;p102"/>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1" name="Google Shape;41;p10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0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0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10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0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7" name="Google Shape;47;p10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8" name="Google Shape;48;p10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9" name="Google Shape;49;p10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0" name="Google Shape;50;p10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0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0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10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10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0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0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105"/>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05"/>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105"/>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10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0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0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6"/>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06"/>
          <p:cNvSpPr/>
          <p:nvPr>
            <p:ph idx="2" type="pic"/>
          </p:nvPr>
        </p:nvSpPr>
        <p:spPr>
          <a:xfrm>
            <a:off x="1792288" y="612775"/>
            <a:ext cx="5486400" cy="4114800"/>
          </a:xfrm>
          <a:prstGeom prst="rect">
            <a:avLst/>
          </a:prstGeom>
          <a:noFill/>
          <a:ln>
            <a:noFill/>
          </a:ln>
        </p:spPr>
      </p:sp>
      <p:sp>
        <p:nvSpPr>
          <p:cNvPr id="68" name="Google Shape;68;p106"/>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10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0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0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9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9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9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9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9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png"/><Relationship Id="rId4" Type="http://schemas.openxmlformats.org/officeDocument/2006/relationships/image" Target="../media/image22.png"/><Relationship Id="rId11" Type="http://schemas.openxmlformats.org/officeDocument/2006/relationships/image" Target="../media/image9.png"/><Relationship Id="rId10" Type="http://schemas.openxmlformats.org/officeDocument/2006/relationships/image" Target="../media/image2.png"/><Relationship Id="rId12" Type="http://schemas.openxmlformats.org/officeDocument/2006/relationships/image" Target="../media/image5.png"/><Relationship Id="rId9" Type="http://schemas.openxmlformats.org/officeDocument/2006/relationships/image" Target="../media/image16.png"/><Relationship Id="rId5" Type="http://schemas.openxmlformats.org/officeDocument/2006/relationships/image" Target="../media/image11.png"/><Relationship Id="rId6" Type="http://schemas.openxmlformats.org/officeDocument/2006/relationships/image" Target="../media/image3.png"/><Relationship Id="rId7" Type="http://schemas.openxmlformats.org/officeDocument/2006/relationships/image" Target="../media/image1.png"/><Relationship Id="rId8" Type="http://schemas.openxmlformats.org/officeDocument/2006/relationships/image" Target="../media/image10.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3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png"/><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3.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3.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13.png"/><Relationship Id="rId4" Type="http://schemas.openxmlformats.org/officeDocument/2006/relationships/image" Target="../media/image2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3.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3.png"/><Relationship Id="rId4" Type="http://schemas.openxmlformats.org/officeDocument/2006/relationships/image" Target="../media/image3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3.pn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9.png"/><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3.png"/><Relationship Id="rId4" Type="http://schemas.openxmlformats.org/officeDocument/2006/relationships/image" Target="../media/image19.png"/><Relationship Id="rId5" Type="http://schemas.openxmlformats.org/officeDocument/2006/relationships/image" Target="../media/image24.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13.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13.png"/><Relationship Id="rId4" Type="http://schemas.openxmlformats.org/officeDocument/2006/relationships/image" Target="../media/image2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4.jp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3.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23.png"/><Relationship Id="rId4" Type="http://schemas.openxmlformats.org/officeDocument/2006/relationships/image" Target="../media/image5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23.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7.png"/><Relationship Id="rId7" Type="http://schemas.openxmlformats.org/officeDocument/2006/relationships/image" Target="../media/image3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23.png"/><Relationship Id="rId4" Type="http://schemas.openxmlformats.org/officeDocument/2006/relationships/image" Target="../media/image37.png"/><Relationship Id="rId5" Type="http://schemas.openxmlformats.org/officeDocument/2006/relationships/image" Target="../media/image3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31.png"/><Relationship Id="rId4" Type="http://schemas.openxmlformats.org/officeDocument/2006/relationships/image" Target="../media/image23.png"/><Relationship Id="rId5" Type="http://schemas.openxmlformats.org/officeDocument/2006/relationships/image" Target="../media/image37.png"/><Relationship Id="rId6" Type="http://schemas.openxmlformats.org/officeDocument/2006/relationships/image" Target="../media/image3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8.png"/><Relationship Id="rId4" Type="http://schemas.openxmlformats.org/officeDocument/2006/relationships/image" Target="../media/image31.png"/><Relationship Id="rId5" Type="http://schemas.openxmlformats.org/officeDocument/2006/relationships/image" Target="../media/image23.png"/><Relationship Id="rId6" Type="http://schemas.openxmlformats.org/officeDocument/2006/relationships/image" Target="../media/image37.png"/><Relationship Id="rId7" Type="http://schemas.openxmlformats.org/officeDocument/2006/relationships/image" Target="../media/image3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2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1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13.png"/><Relationship Id="rId4" Type="http://schemas.openxmlformats.org/officeDocument/2006/relationships/image" Target="../media/image2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13.png"/><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3.png"/><Relationship Id="rId4"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0.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7.png"/><Relationship Id="rId7" Type="http://schemas.openxmlformats.org/officeDocument/2006/relationships/image" Target="../media/image3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40.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7.png"/><Relationship Id="rId7" Type="http://schemas.openxmlformats.org/officeDocument/2006/relationships/image" Target="../media/image3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9.png"/><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23.png"/><Relationship Id="rId4" Type="http://schemas.openxmlformats.org/officeDocument/2006/relationships/image" Target="../media/image46.png"/><Relationship Id="rId5" Type="http://schemas.openxmlformats.org/officeDocument/2006/relationships/image" Target="../media/image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23.png"/><Relationship Id="rId4" Type="http://schemas.openxmlformats.org/officeDocument/2006/relationships/image" Target="../media/image46.png"/><Relationship Id="rId5" Type="http://schemas.openxmlformats.org/officeDocument/2006/relationships/image" Target="../media/image6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29.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23.png"/><Relationship Id="rId4" Type="http://schemas.openxmlformats.org/officeDocument/2006/relationships/image" Target="../media/image50.png"/><Relationship Id="rId5" Type="http://schemas.openxmlformats.org/officeDocument/2006/relationships/image" Target="../media/image5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23.png"/><Relationship Id="rId4" Type="http://schemas.openxmlformats.org/officeDocument/2006/relationships/image" Target="../media/image50.png"/><Relationship Id="rId5" Type="http://schemas.openxmlformats.org/officeDocument/2006/relationships/image" Target="../media/image5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1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40.png"/><Relationship Id="rId4" Type="http://schemas.openxmlformats.org/officeDocument/2006/relationships/image" Target="../media/image69.png"/><Relationship Id="rId5" Type="http://schemas.openxmlformats.org/officeDocument/2006/relationships/image" Target="../media/image56.png"/><Relationship Id="rId6" Type="http://schemas.openxmlformats.org/officeDocument/2006/relationships/image" Target="../media/image5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40.png"/><Relationship Id="rId4" Type="http://schemas.openxmlformats.org/officeDocument/2006/relationships/image" Target="../media/image69.png"/><Relationship Id="rId5" Type="http://schemas.openxmlformats.org/officeDocument/2006/relationships/image" Target="../media/image56.png"/><Relationship Id="rId6" Type="http://schemas.openxmlformats.org/officeDocument/2006/relationships/image" Target="../media/image5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40.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7.png"/><Relationship Id="rId7" Type="http://schemas.openxmlformats.org/officeDocument/2006/relationships/image" Target="../media/image3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40.png"/><Relationship Id="rId4" Type="http://schemas.openxmlformats.org/officeDocument/2006/relationships/image" Target="../media/image30.png"/><Relationship Id="rId5" Type="http://schemas.openxmlformats.org/officeDocument/2006/relationships/image" Target="../media/image31.png"/><Relationship Id="rId6" Type="http://schemas.openxmlformats.org/officeDocument/2006/relationships/image" Target="../media/image37.png"/><Relationship Id="rId7" Type="http://schemas.openxmlformats.org/officeDocument/2006/relationships/image" Target="../media/image3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8.xml"/><Relationship Id="rId3" Type="http://schemas.openxmlformats.org/officeDocument/2006/relationships/image" Target="../media/image6.png"/><Relationship Id="rId4" Type="http://schemas.openxmlformats.org/officeDocument/2006/relationships/image" Target="../media/image2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29.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6.png"/><Relationship Id="rId4"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29.png"/><Relationship Id="rId4" Type="http://schemas.openxmlformats.org/officeDocument/2006/relationships/image" Target="../media/image6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29.png"/><Relationship Id="rId4" Type="http://schemas.openxmlformats.org/officeDocument/2006/relationships/image" Target="../media/image6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29.png"/><Relationship Id="rId4" Type="http://schemas.openxmlformats.org/officeDocument/2006/relationships/image" Target="../media/image6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29.png"/><Relationship Id="rId4" Type="http://schemas.openxmlformats.org/officeDocument/2006/relationships/image" Target="../media/image6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62.png"/><Relationship Id="rId4" Type="http://schemas.openxmlformats.org/officeDocument/2006/relationships/image" Target="../media/image72.png"/><Relationship Id="rId5" Type="http://schemas.openxmlformats.org/officeDocument/2006/relationships/image" Target="../media/image71.png"/><Relationship Id="rId6" Type="http://schemas.openxmlformats.org/officeDocument/2006/relationships/image" Target="../media/image65.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62.png"/><Relationship Id="rId4" Type="http://schemas.openxmlformats.org/officeDocument/2006/relationships/image" Target="../media/image71.png"/><Relationship Id="rId5" Type="http://schemas.openxmlformats.org/officeDocument/2006/relationships/image" Target="../media/image72.png"/><Relationship Id="rId6" Type="http://schemas.openxmlformats.org/officeDocument/2006/relationships/image" Target="../media/image6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62.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12.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1.xml"/><Relationship Id="rId3" Type="http://schemas.openxmlformats.org/officeDocument/2006/relationships/image" Target="../media/image62.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62.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 Id="rId3" Type="http://schemas.openxmlformats.org/officeDocument/2006/relationships/image" Target="../media/image62.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15.png"/><Relationship Id="rId4" Type="http://schemas.openxmlformats.org/officeDocument/2006/relationships/image" Target="../media/image28.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7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6.png"/><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66.jpg"/><Relationship Id="rId4" Type="http://schemas.openxmlformats.org/officeDocument/2006/relationships/image" Target="../media/image64.png"/><Relationship Id="rId5" Type="http://schemas.openxmlformats.org/officeDocument/2006/relationships/image" Target="../media/image6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grpSp>
        <p:nvGrpSpPr>
          <p:cNvPr id="89" name="Google Shape;89;p1"/>
          <p:cNvGrpSpPr/>
          <p:nvPr/>
        </p:nvGrpSpPr>
        <p:grpSpPr>
          <a:xfrm>
            <a:off x="1505008" y="297180"/>
            <a:ext cx="5828913" cy="6262953"/>
            <a:chOff x="814636" y="0"/>
            <a:chExt cx="5828913" cy="6262953"/>
          </a:xfrm>
        </p:grpSpPr>
        <p:sp>
          <p:nvSpPr>
            <p:cNvPr id="90" name="Google Shape;90;p1"/>
            <p:cNvSpPr/>
            <p:nvPr/>
          </p:nvSpPr>
          <p:spPr>
            <a:xfrm rot="10800000">
              <a:off x="1480984" y="68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p1"/>
            <p:cNvSpPr txBox="1"/>
            <p:nvPr/>
          </p:nvSpPr>
          <p:spPr>
            <a:xfrm>
              <a:off x="1661623" y="68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“Big Idea” Question</a:t>
              </a:r>
              <a:endParaRPr b="0" i="0" sz="1400" u="none" cap="none" strike="noStrike">
                <a:solidFill>
                  <a:srgbClr val="000000"/>
                </a:solidFill>
                <a:latin typeface="Arial"/>
                <a:ea typeface="Arial"/>
                <a:cs typeface="Arial"/>
                <a:sym typeface="Arial"/>
              </a:endParaRPr>
            </a:p>
          </p:txBody>
        </p:sp>
        <p:sp>
          <p:nvSpPr>
            <p:cNvPr id="92" name="Google Shape;92;p1"/>
            <p:cNvSpPr/>
            <p:nvPr/>
          </p:nvSpPr>
          <p:spPr>
            <a:xfrm>
              <a:off x="848401" y="0"/>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p1"/>
            <p:cNvSpPr/>
            <p:nvPr/>
          </p:nvSpPr>
          <p:spPr>
            <a:xfrm rot="10800000">
              <a:off x="1480984" y="938929"/>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p1"/>
            <p:cNvSpPr txBox="1"/>
            <p:nvPr/>
          </p:nvSpPr>
          <p:spPr>
            <a:xfrm>
              <a:off x="1661623" y="938929"/>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Review Concepts</a:t>
              </a:r>
              <a:endParaRPr b="0" i="0" sz="1400" u="none" cap="none" strike="noStrike">
                <a:solidFill>
                  <a:srgbClr val="000000"/>
                </a:solidFill>
                <a:latin typeface="Arial"/>
                <a:ea typeface="Arial"/>
                <a:cs typeface="Arial"/>
                <a:sym typeface="Arial"/>
              </a:endParaRPr>
            </a:p>
          </p:txBody>
        </p:sp>
        <p:sp>
          <p:nvSpPr>
            <p:cNvPr id="95" name="Google Shape;95;p1"/>
            <p:cNvSpPr/>
            <p:nvPr/>
          </p:nvSpPr>
          <p:spPr>
            <a:xfrm>
              <a:off x="824716" y="938929"/>
              <a:ext cx="722555" cy="722555"/>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p1"/>
            <p:cNvSpPr/>
            <p:nvPr/>
          </p:nvSpPr>
          <p:spPr>
            <a:xfrm rot="10800000">
              <a:off x="1480984" y="1877172"/>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p1"/>
            <p:cNvSpPr txBox="1"/>
            <p:nvPr/>
          </p:nvSpPr>
          <p:spPr>
            <a:xfrm>
              <a:off x="1661623" y="1877172"/>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Check-In Questions</a:t>
              </a:r>
              <a:endParaRPr b="0" i="0" sz="1400" u="none" cap="none" strike="noStrike">
                <a:solidFill>
                  <a:srgbClr val="000000"/>
                </a:solidFill>
                <a:latin typeface="Arial"/>
                <a:ea typeface="Arial"/>
                <a:cs typeface="Arial"/>
                <a:sym typeface="Arial"/>
              </a:endParaRPr>
            </a:p>
          </p:txBody>
        </p:sp>
        <p:sp>
          <p:nvSpPr>
            <p:cNvPr id="98" name="Google Shape;98;p1"/>
            <p:cNvSpPr/>
            <p:nvPr/>
          </p:nvSpPr>
          <p:spPr>
            <a:xfrm>
              <a:off x="814643" y="1875958"/>
              <a:ext cx="722555" cy="722555"/>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p1"/>
            <p:cNvSpPr/>
            <p:nvPr/>
          </p:nvSpPr>
          <p:spPr>
            <a:xfrm rot="10800000">
              <a:off x="1480984" y="2815415"/>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p1"/>
            <p:cNvSpPr txBox="1"/>
            <p:nvPr/>
          </p:nvSpPr>
          <p:spPr>
            <a:xfrm>
              <a:off x="1661623" y="2815415"/>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 Demo</a:t>
              </a:r>
              <a:endParaRPr b="0" i="0" sz="1400" u="none" cap="none" strike="noStrike">
                <a:solidFill>
                  <a:srgbClr val="000000"/>
                </a:solidFill>
                <a:latin typeface="Arial"/>
                <a:ea typeface="Arial"/>
                <a:cs typeface="Arial"/>
                <a:sym typeface="Arial"/>
              </a:endParaRPr>
            </a:p>
          </p:txBody>
        </p:sp>
        <p:sp>
          <p:nvSpPr>
            <p:cNvPr id="101" name="Google Shape;101;p1"/>
            <p:cNvSpPr/>
            <p:nvPr/>
          </p:nvSpPr>
          <p:spPr>
            <a:xfrm>
              <a:off x="814636" y="2815415"/>
              <a:ext cx="722555" cy="722555"/>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p1"/>
            <p:cNvSpPr/>
            <p:nvPr/>
          </p:nvSpPr>
          <p:spPr>
            <a:xfrm rot="10800000">
              <a:off x="1480984" y="3753659"/>
              <a:ext cx="5162565" cy="1571051"/>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p1"/>
            <p:cNvSpPr txBox="1"/>
            <p:nvPr/>
          </p:nvSpPr>
          <p:spPr>
            <a:xfrm>
              <a:off x="1873747" y="3677459"/>
              <a:ext cx="4769700" cy="1571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Vocabulary</a:t>
              </a:r>
              <a:endParaRPr b="0" i="0" sz="1400" u="none" cap="none" strike="noStrike">
                <a:solidFill>
                  <a:srgbClr val="000000"/>
                </a:solidFill>
                <a:latin typeface="Arial"/>
                <a:ea typeface="Arial"/>
                <a:cs typeface="Arial"/>
                <a:sym typeface="Arial"/>
              </a:endParaRPr>
            </a:p>
            <a:p>
              <a:pPr indent="-165100" lvl="1" marL="171450" marR="0" rtl="0" algn="l">
                <a:lnSpc>
                  <a:spcPct val="90000"/>
                </a:lnSpc>
                <a:spcBef>
                  <a:spcPts val="980"/>
                </a:spcBef>
                <a:spcAft>
                  <a:spcPts val="0"/>
                </a:spcAft>
                <a:buClr>
                  <a:schemeClr val="lt1"/>
                </a:buClr>
                <a:buSzPts val="1700"/>
                <a:buFont typeface="Calibri"/>
                <a:buChar char="•"/>
              </a:pPr>
              <a:r>
                <a:rPr b="0" i="0" lang="en-US" sz="1700" u="none" cap="none" strike="noStrike">
                  <a:solidFill>
                    <a:schemeClr val="lt1"/>
                  </a:solidFill>
                  <a:latin typeface="Calibri"/>
                  <a:ea typeface="Calibri"/>
                  <a:cs typeface="Calibri"/>
                  <a:sym typeface="Calibri"/>
                </a:rPr>
                <a:t>Student-Friendly Definition</a:t>
              </a:r>
              <a:endParaRPr b="0" i="0" sz="1300" u="none" cap="none" strike="noStrike">
                <a:solidFill>
                  <a:srgbClr val="000000"/>
                </a:solidFill>
                <a:latin typeface="Arial"/>
                <a:ea typeface="Arial"/>
                <a:cs typeface="Arial"/>
                <a:sym typeface="Arial"/>
              </a:endParaRPr>
            </a:p>
            <a:p>
              <a:pPr indent="-165100" lvl="1" marL="171450" marR="0" rtl="0" algn="l">
                <a:lnSpc>
                  <a:spcPct val="90000"/>
                </a:lnSpc>
                <a:spcBef>
                  <a:spcPts val="270"/>
                </a:spcBef>
                <a:spcAft>
                  <a:spcPts val="0"/>
                </a:spcAft>
                <a:buClr>
                  <a:schemeClr val="lt1"/>
                </a:buClr>
                <a:buSzPts val="1700"/>
                <a:buFont typeface="Calibri"/>
                <a:buChar char="•"/>
              </a:pPr>
              <a:r>
                <a:rPr b="0" i="0" lang="en-US" sz="1700" u="none" cap="none" strike="noStrike">
                  <a:solidFill>
                    <a:schemeClr val="lt1"/>
                  </a:solidFill>
                  <a:latin typeface="Calibri"/>
                  <a:ea typeface="Calibri"/>
                  <a:cs typeface="Calibri"/>
                  <a:sym typeface="Calibri"/>
                </a:rPr>
                <a:t>Examples &amp; Non-Examples</a:t>
              </a:r>
              <a:endParaRPr b="0" i="0" sz="1300" u="none" cap="none" strike="noStrike">
                <a:solidFill>
                  <a:srgbClr val="000000"/>
                </a:solidFill>
                <a:latin typeface="Arial"/>
                <a:ea typeface="Arial"/>
                <a:cs typeface="Arial"/>
                <a:sym typeface="Arial"/>
              </a:endParaRPr>
            </a:p>
            <a:p>
              <a:pPr indent="-165100" lvl="1" marL="171450" marR="0" rtl="0" algn="l">
                <a:lnSpc>
                  <a:spcPct val="90000"/>
                </a:lnSpc>
                <a:spcBef>
                  <a:spcPts val="270"/>
                </a:spcBef>
                <a:spcAft>
                  <a:spcPts val="0"/>
                </a:spcAft>
                <a:buClr>
                  <a:schemeClr val="lt1"/>
                </a:buClr>
                <a:buSzPts val="1700"/>
                <a:buFont typeface="Calibri"/>
                <a:buChar char="•"/>
              </a:pPr>
              <a:r>
                <a:rPr b="0" i="0" lang="en-US" sz="1700" u="none" cap="none" strike="noStrike">
                  <a:solidFill>
                    <a:schemeClr val="lt1"/>
                  </a:solidFill>
                  <a:latin typeface="Calibri"/>
                  <a:ea typeface="Calibri"/>
                  <a:cs typeface="Calibri"/>
                  <a:sym typeface="Calibri"/>
                </a:rPr>
                <a:t>Morphological Word Parts</a:t>
              </a:r>
              <a:endParaRPr b="0" i="0" sz="1700" u="none" cap="none" strike="noStrike">
                <a:solidFill>
                  <a:schemeClr val="lt1"/>
                </a:solidFill>
                <a:latin typeface="Calibri"/>
                <a:ea typeface="Calibri"/>
                <a:cs typeface="Calibri"/>
                <a:sym typeface="Calibri"/>
              </a:endParaRPr>
            </a:p>
            <a:p>
              <a:pPr indent="-165100" lvl="1" marL="171450" marR="0" rtl="0" algn="l">
                <a:lnSpc>
                  <a:spcPct val="90000"/>
                </a:lnSpc>
                <a:spcBef>
                  <a:spcPts val="270"/>
                </a:spcBef>
                <a:spcAft>
                  <a:spcPts val="0"/>
                </a:spcAft>
                <a:buClr>
                  <a:schemeClr val="lt1"/>
                </a:buClr>
                <a:buSzPts val="1700"/>
                <a:buFont typeface="Calibri"/>
                <a:buChar char="•"/>
              </a:pPr>
              <a:r>
                <a:rPr lang="en-US" sz="1700">
                  <a:solidFill>
                    <a:schemeClr val="lt1"/>
                  </a:solidFill>
                  <a:latin typeface="Calibri"/>
                  <a:ea typeface="Calibri"/>
                  <a:cs typeface="Calibri"/>
                  <a:sym typeface="Calibri"/>
                </a:rPr>
                <a:t>Frayer Model</a:t>
              </a:r>
              <a:endParaRPr sz="1700">
                <a:solidFill>
                  <a:schemeClr val="lt1"/>
                </a:solidFill>
                <a:latin typeface="Calibri"/>
                <a:ea typeface="Calibri"/>
                <a:cs typeface="Calibri"/>
                <a:sym typeface="Calibri"/>
              </a:endParaRPr>
            </a:p>
          </p:txBody>
        </p:sp>
        <p:sp>
          <p:nvSpPr>
            <p:cNvPr id="104" name="Google Shape;104;p1"/>
            <p:cNvSpPr/>
            <p:nvPr/>
          </p:nvSpPr>
          <p:spPr>
            <a:xfrm>
              <a:off x="822078" y="4170465"/>
              <a:ext cx="722555" cy="722555"/>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p1"/>
            <p:cNvSpPr/>
            <p:nvPr/>
          </p:nvSpPr>
          <p:spPr>
            <a:xfrm rot="10800000">
              <a:off x="1480984" y="5540398"/>
              <a:ext cx="5162565" cy="722555"/>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p1"/>
            <p:cNvSpPr txBox="1"/>
            <p:nvPr/>
          </p:nvSpPr>
          <p:spPr>
            <a:xfrm>
              <a:off x="1661623" y="5540398"/>
              <a:ext cx="4981926" cy="722555"/>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Simulation/Activity</a:t>
              </a:r>
              <a:endParaRPr b="0" i="0" sz="1400" u="none" cap="none" strike="noStrike">
                <a:solidFill>
                  <a:srgbClr val="000000"/>
                </a:solidFill>
                <a:latin typeface="Arial"/>
                <a:ea typeface="Arial"/>
                <a:cs typeface="Arial"/>
                <a:sym typeface="Arial"/>
              </a:endParaRPr>
            </a:p>
          </p:txBody>
        </p:sp>
        <p:sp>
          <p:nvSpPr>
            <p:cNvPr id="107" name="Google Shape;107;p1"/>
            <p:cNvSpPr/>
            <p:nvPr/>
          </p:nvSpPr>
          <p:spPr>
            <a:xfrm>
              <a:off x="826125" y="5531381"/>
              <a:ext cx="722555" cy="722555"/>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omment Like" id="108" name="Google Shape;108;p1"/>
          <p:cNvPicPr preferRelativeResize="0"/>
          <p:nvPr/>
        </p:nvPicPr>
        <p:blipFill rotWithShape="1">
          <a:blip r:embed="rId9">
            <a:alphaModFix/>
          </a:blip>
          <a:srcRect b="0" l="0" r="0" t="0"/>
          <a:stretch/>
        </p:blipFill>
        <p:spPr>
          <a:xfrm>
            <a:off x="5486818" y="4715218"/>
            <a:ext cx="347619" cy="347619"/>
          </a:xfrm>
          <a:prstGeom prst="rect">
            <a:avLst/>
          </a:prstGeom>
          <a:noFill/>
          <a:ln>
            <a:noFill/>
          </a:ln>
        </p:spPr>
      </p:pic>
      <p:pic>
        <p:nvPicPr>
          <p:cNvPr descr="Comment Dislike" id="109" name="Google Shape;109;p1"/>
          <p:cNvPicPr preferRelativeResize="0"/>
          <p:nvPr/>
        </p:nvPicPr>
        <p:blipFill rotWithShape="1">
          <a:blip r:embed="rId10">
            <a:alphaModFix/>
          </a:blip>
          <a:srcRect b="0" l="0" r="0" t="0"/>
          <a:stretch/>
        </p:blipFill>
        <p:spPr>
          <a:xfrm>
            <a:off x="5834414" y="4715218"/>
            <a:ext cx="347619" cy="347619"/>
          </a:xfrm>
          <a:prstGeom prst="rect">
            <a:avLst/>
          </a:prstGeom>
          <a:noFill/>
          <a:ln>
            <a:noFill/>
          </a:ln>
        </p:spPr>
      </p:pic>
      <p:pic>
        <p:nvPicPr>
          <p:cNvPr descr="Blog" id="110" name="Google Shape;110;p1"/>
          <p:cNvPicPr preferRelativeResize="0"/>
          <p:nvPr/>
        </p:nvPicPr>
        <p:blipFill rotWithShape="1">
          <a:blip r:embed="rId11">
            <a:alphaModFix/>
          </a:blip>
          <a:srcRect b="0" l="0" r="0" t="0"/>
          <a:stretch/>
        </p:blipFill>
        <p:spPr>
          <a:xfrm>
            <a:off x="5486814" y="4443796"/>
            <a:ext cx="347619" cy="347619"/>
          </a:xfrm>
          <a:prstGeom prst="rect">
            <a:avLst/>
          </a:prstGeom>
          <a:noFill/>
          <a:ln>
            <a:noFill/>
          </a:ln>
        </p:spPr>
      </p:pic>
      <p:pic>
        <p:nvPicPr>
          <p:cNvPr descr="Labor" id="111" name="Google Shape;111;p1"/>
          <p:cNvPicPr preferRelativeResize="0"/>
          <p:nvPr/>
        </p:nvPicPr>
        <p:blipFill rotWithShape="1">
          <a:blip r:embed="rId12">
            <a:alphaModFix/>
          </a:blip>
          <a:srcRect b="0" l="0" r="0" t="0"/>
          <a:stretch/>
        </p:blipFill>
        <p:spPr>
          <a:xfrm>
            <a:off x="5509231" y="4995689"/>
            <a:ext cx="302792"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grpSp>
        <p:nvGrpSpPr>
          <p:cNvPr id="114" name="Google Shape;114;p1"/>
          <p:cNvGrpSpPr/>
          <p:nvPr/>
        </p:nvGrpSpPr>
        <p:grpSpPr>
          <a:xfrm>
            <a:off x="5540687" y="5346793"/>
            <a:ext cx="195949" cy="190734"/>
            <a:chOff x="170825" y="4598025"/>
            <a:chExt cx="1095300" cy="906961"/>
          </a:xfrm>
        </p:grpSpPr>
        <p:sp>
          <p:nvSpPr>
            <p:cNvPr id="115" name="Google Shape;115;p1"/>
            <p:cNvSpPr/>
            <p:nvPr/>
          </p:nvSpPr>
          <p:spPr>
            <a:xfrm>
              <a:off x="170825" y="4598025"/>
              <a:ext cx="1095300" cy="886800"/>
            </a:xfrm>
            <a:prstGeom prst="rect">
              <a:avLst/>
            </a:prstGeom>
            <a:noFill/>
            <a:ln cap="flat" cmpd="sng" w="25400">
              <a:solidFill>
                <a:srgbClr val="F65F0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116" name="Google Shape;116;p1"/>
            <p:cNvSpPr/>
            <p:nvPr/>
          </p:nvSpPr>
          <p:spPr>
            <a:xfrm>
              <a:off x="499025" y="4856773"/>
              <a:ext cx="438900" cy="369300"/>
            </a:xfrm>
            <a:prstGeom prst="ellipse">
              <a:avLst/>
            </a:prstGeom>
            <a:noFill/>
            <a:ln cap="flat" cmpd="sng" w="25400">
              <a:solidFill>
                <a:srgbClr val="F65F0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117" name="Google Shape;117;p1"/>
            <p:cNvCxnSpPr>
              <a:stCxn id="115" idx="1"/>
              <a:endCxn id="115" idx="1"/>
            </p:cNvCxnSpPr>
            <p:nvPr/>
          </p:nvCxnSpPr>
          <p:spPr>
            <a:xfrm>
              <a:off x="170825" y="5041425"/>
              <a:ext cx="0" cy="0"/>
            </a:xfrm>
            <a:prstGeom prst="straightConnector1">
              <a:avLst/>
            </a:prstGeom>
            <a:noFill/>
            <a:ln cap="flat" cmpd="sng" w="19050">
              <a:solidFill>
                <a:srgbClr val="F65F03"/>
              </a:solidFill>
              <a:prstDash val="solid"/>
              <a:round/>
              <a:headEnd len="med" w="med" type="none"/>
              <a:tailEnd len="med" w="med" type="none"/>
            </a:ln>
          </p:spPr>
        </p:cxnSp>
        <p:cxnSp>
          <p:nvCxnSpPr>
            <p:cNvPr id="118" name="Google Shape;118;p1"/>
            <p:cNvCxnSpPr>
              <a:stCxn id="116" idx="2"/>
              <a:endCxn id="115" idx="1"/>
            </p:cNvCxnSpPr>
            <p:nvPr/>
          </p:nvCxnSpPr>
          <p:spPr>
            <a:xfrm rot="10800000">
              <a:off x="170825" y="5041423"/>
              <a:ext cx="328200" cy="0"/>
            </a:xfrm>
            <a:prstGeom prst="straightConnector1">
              <a:avLst/>
            </a:prstGeom>
            <a:noFill/>
            <a:ln cap="flat" cmpd="sng" w="28575">
              <a:solidFill>
                <a:srgbClr val="F65F03"/>
              </a:solidFill>
              <a:prstDash val="solid"/>
              <a:round/>
              <a:headEnd len="med" w="med" type="none"/>
              <a:tailEnd len="med" w="med" type="none"/>
            </a:ln>
          </p:spPr>
        </p:cxnSp>
        <p:cxnSp>
          <p:nvCxnSpPr>
            <p:cNvPr id="119" name="Google Shape;119;p1"/>
            <p:cNvCxnSpPr>
              <a:stCxn id="116" idx="0"/>
              <a:endCxn id="115" idx="0"/>
            </p:cNvCxnSpPr>
            <p:nvPr/>
          </p:nvCxnSpPr>
          <p:spPr>
            <a:xfrm rot="10800000">
              <a:off x="718475" y="4598173"/>
              <a:ext cx="0" cy="258600"/>
            </a:xfrm>
            <a:prstGeom prst="straightConnector1">
              <a:avLst/>
            </a:prstGeom>
            <a:noFill/>
            <a:ln cap="flat" cmpd="sng" w="28575">
              <a:solidFill>
                <a:srgbClr val="F65F03"/>
              </a:solidFill>
              <a:prstDash val="solid"/>
              <a:round/>
              <a:headEnd len="med" w="med" type="none"/>
              <a:tailEnd len="med" w="med" type="none"/>
            </a:ln>
          </p:spPr>
        </p:cxnSp>
        <p:cxnSp>
          <p:nvCxnSpPr>
            <p:cNvPr id="120" name="Google Shape;120;p1"/>
            <p:cNvCxnSpPr/>
            <p:nvPr/>
          </p:nvCxnSpPr>
          <p:spPr>
            <a:xfrm rot="10800000">
              <a:off x="937925" y="5041423"/>
              <a:ext cx="328200" cy="0"/>
            </a:xfrm>
            <a:prstGeom prst="straightConnector1">
              <a:avLst/>
            </a:prstGeom>
            <a:noFill/>
            <a:ln cap="flat" cmpd="sng" w="28575">
              <a:solidFill>
                <a:srgbClr val="F65F03"/>
              </a:solidFill>
              <a:prstDash val="solid"/>
              <a:round/>
              <a:headEnd len="med" w="med" type="none"/>
              <a:tailEnd len="med" w="med" type="none"/>
            </a:ln>
          </p:spPr>
        </p:cxnSp>
        <p:cxnSp>
          <p:nvCxnSpPr>
            <p:cNvPr id="121" name="Google Shape;121;p1"/>
            <p:cNvCxnSpPr/>
            <p:nvPr/>
          </p:nvCxnSpPr>
          <p:spPr>
            <a:xfrm rot="10800000">
              <a:off x="721725" y="5246386"/>
              <a:ext cx="0" cy="258600"/>
            </a:xfrm>
            <a:prstGeom prst="straightConnector1">
              <a:avLst/>
            </a:prstGeom>
            <a:noFill/>
            <a:ln cap="flat" cmpd="sng" w="28575">
              <a:solidFill>
                <a:srgbClr val="F65F03"/>
              </a:solidFill>
              <a:prstDash val="solid"/>
              <a:round/>
              <a:headEnd len="med" w="med" type="none"/>
              <a:tailEnd len="med" w="med" type="none"/>
            </a:ln>
          </p:spPr>
        </p:cxn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descr="Rewind" id="190" name="Google Shape;190;g25ec6a031ed_0_138"/>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1" name="Google Shape;191;g25ec6a031ed_0_138"/>
          <p:cNvSpPr txBox="1"/>
          <p:nvPr/>
        </p:nvSpPr>
        <p:spPr>
          <a:xfrm>
            <a:off x="2773350" y="478350"/>
            <a:ext cx="35973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1" lang="en-US" sz="5400">
                <a:latin typeface="Calibri"/>
                <a:ea typeface="Calibri"/>
                <a:cs typeface="Calibri"/>
                <a:sym typeface="Calibri"/>
              </a:rPr>
              <a:t>Experiment</a:t>
            </a:r>
            <a:endParaRPr b="0" i="0" sz="1400" u="none" cap="none" strike="noStrike">
              <a:solidFill>
                <a:srgbClr val="000000"/>
              </a:solidFill>
              <a:latin typeface="Arial"/>
              <a:ea typeface="Arial"/>
              <a:cs typeface="Arial"/>
              <a:sym typeface="Arial"/>
            </a:endParaRPr>
          </a:p>
        </p:txBody>
      </p:sp>
      <p:pic>
        <p:nvPicPr>
          <p:cNvPr id="192" name="Google Shape;192;g25ec6a031ed_0_138"/>
          <p:cNvPicPr preferRelativeResize="0"/>
          <p:nvPr/>
        </p:nvPicPr>
        <p:blipFill>
          <a:blip r:embed="rId4">
            <a:alphaModFix/>
          </a:blip>
          <a:stretch>
            <a:fillRect/>
          </a:stretch>
        </p:blipFill>
        <p:spPr>
          <a:xfrm>
            <a:off x="660113" y="1495050"/>
            <a:ext cx="7823764" cy="51514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 name="Shape 197"/>
        <p:cNvGrpSpPr/>
        <p:nvPr/>
      </p:nvGrpSpPr>
      <p:grpSpPr>
        <a:xfrm>
          <a:off x="0" y="0"/>
          <a:ext cx="0" cy="0"/>
          <a:chOff x="0" y="0"/>
          <a:chExt cx="0" cy="0"/>
        </a:xfrm>
      </p:grpSpPr>
      <p:sp>
        <p:nvSpPr>
          <p:cNvPr descr="Rewind" id="198" name="Google Shape;198;g25ec6a031ed_0_144"/>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g25ec6a031ed_0_144"/>
          <p:cNvSpPr txBox="1"/>
          <p:nvPr/>
        </p:nvSpPr>
        <p:spPr>
          <a:xfrm>
            <a:off x="50" y="478350"/>
            <a:ext cx="9144000" cy="86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1" lang="en-US" sz="5000">
                <a:latin typeface="Calibri"/>
                <a:ea typeface="Calibri"/>
                <a:cs typeface="Calibri"/>
                <a:sym typeface="Calibri"/>
              </a:rPr>
              <a:t>Draw Conclusions &amp; Share Results</a:t>
            </a:r>
            <a:endParaRPr b="0" i="0" sz="1000" u="none" cap="none" strike="noStrike">
              <a:solidFill>
                <a:srgbClr val="000000"/>
              </a:solidFill>
              <a:latin typeface="Arial"/>
              <a:ea typeface="Arial"/>
              <a:cs typeface="Arial"/>
              <a:sym typeface="Arial"/>
            </a:endParaRPr>
          </a:p>
        </p:txBody>
      </p:sp>
      <p:pic>
        <p:nvPicPr>
          <p:cNvPr id="200" name="Google Shape;200;g25ec6a031ed_0_144"/>
          <p:cNvPicPr preferRelativeResize="0"/>
          <p:nvPr/>
        </p:nvPicPr>
        <p:blipFill>
          <a:blip r:embed="rId4">
            <a:alphaModFix/>
          </a:blip>
          <a:stretch>
            <a:fillRect/>
          </a:stretch>
        </p:blipFill>
        <p:spPr>
          <a:xfrm>
            <a:off x="1887013" y="1453225"/>
            <a:ext cx="5369966" cy="521294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 name="Shape 205"/>
        <p:cNvGrpSpPr/>
        <p:nvPr/>
      </p:nvGrpSpPr>
      <p:grpSpPr>
        <a:xfrm>
          <a:off x="0" y="0"/>
          <a:ext cx="0" cy="0"/>
          <a:chOff x="0" y="0"/>
          <a:chExt cx="0" cy="0"/>
        </a:xfrm>
      </p:grpSpPr>
      <p:sp>
        <p:nvSpPr>
          <p:cNvPr descr="Questions" id="206" name="Google Shape;206;p9"/>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1" name="Shape 211"/>
        <p:cNvGrpSpPr/>
        <p:nvPr/>
      </p:nvGrpSpPr>
      <p:grpSpPr>
        <a:xfrm>
          <a:off x="0" y="0"/>
          <a:ext cx="0" cy="0"/>
          <a:chOff x="0" y="0"/>
          <a:chExt cx="0" cy="0"/>
        </a:xfrm>
      </p:grpSpPr>
      <p:sp>
        <p:nvSpPr>
          <p:cNvPr id="212" name="Google Shape;212;p10"/>
          <p:cNvSpPr txBox="1"/>
          <p:nvPr>
            <p:ph type="ctrTitle"/>
          </p:nvPr>
        </p:nvSpPr>
        <p:spPr>
          <a:xfrm>
            <a:off x="685800" y="440936"/>
            <a:ext cx="7772400" cy="1470025"/>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lang="en-US"/>
              <a:t>What are the steps that investigators follow to answer questions about the natural world called?</a:t>
            </a:r>
            <a:endParaRPr/>
          </a:p>
        </p:txBody>
      </p:sp>
      <p:sp>
        <p:nvSpPr>
          <p:cNvPr descr="Questions" id="213" name="Google Shape;213;p10"/>
          <p:cNvSpPr/>
          <p:nvPr/>
        </p:nvSpPr>
        <p:spPr>
          <a:xfrm>
            <a:off x="0" y="0"/>
            <a:ext cx="849542" cy="84954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4" name="Google Shape;214;p10"/>
          <p:cNvPicPr preferRelativeResize="0"/>
          <p:nvPr/>
        </p:nvPicPr>
        <p:blipFill>
          <a:blip r:embed="rId4">
            <a:alphaModFix/>
          </a:blip>
          <a:stretch>
            <a:fillRect/>
          </a:stretch>
        </p:blipFill>
        <p:spPr>
          <a:xfrm>
            <a:off x="6635975" y="2102786"/>
            <a:ext cx="2333209" cy="4642239"/>
          </a:xfrm>
          <a:prstGeom prst="rect">
            <a:avLst/>
          </a:prstGeom>
          <a:noFill/>
          <a:ln>
            <a:noFill/>
          </a:ln>
        </p:spPr>
      </p:pic>
      <p:sp>
        <p:nvSpPr>
          <p:cNvPr id="215" name="Google Shape;215;p10"/>
          <p:cNvSpPr txBox="1"/>
          <p:nvPr/>
        </p:nvSpPr>
        <p:spPr>
          <a:xfrm>
            <a:off x="685800" y="3074000"/>
            <a:ext cx="5025300" cy="2029800"/>
          </a:xfrm>
          <a:prstGeom prst="rect">
            <a:avLst/>
          </a:prstGeom>
          <a:noFill/>
          <a:ln>
            <a:noFill/>
          </a:ln>
        </p:spPr>
        <p:txBody>
          <a:bodyPr anchorCtr="0" anchor="t" bIns="91425" lIns="91425" spcFirstLastPara="1" rIns="91425" wrap="square" tIns="91425">
            <a:noAutofit/>
          </a:bodyPr>
          <a:lstStyle/>
          <a:p>
            <a:pPr indent="-479425" lvl="0" marL="457200" rtl="0" algn="l">
              <a:spcBef>
                <a:spcPts val="0"/>
              </a:spcBef>
              <a:spcAft>
                <a:spcPts val="0"/>
              </a:spcAft>
              <a:buSzPts val="3950"/>
              <a:buFont typeface="Calibri"/>
              <a:buAutoNum type="alphaLcPeriod"/>
            </a:pPr>
            <a:r>
              <a:rPr lang="en-US" sz="3950">
                <a:latin typeface="Calibri"/>
                <a:ea typeface="Calibri"/>
                <a:cs typeface="Calibri"/>
                <a:sym typeface="Calibri"/>
              </a:rPr>
              <a:t>Scientific Method</a:t>
            </a:r>
            <a:endParaRPr sz="3950">
              <a:latin typeface="Calibri"/>
              <a:ea typeface="Calibri"/>
              <a:cs typeface="Calibri"/>
              <a:sym typeface="Calibri"/>
            </a:endParaRPr>
          </a:p>
          <a:p>
            <a:pPr indent="-479425" lvl="0" marL="457200" rtl="0" algn="l">
              <a:spcBef>
                <a:spcPts val="0"/>
              </a:spcBef>
              <a:spcAft>
                <a:spcPts val="0"/>
              </a:spcAft>
              <a:buSzPts val="3950"/>
              <a:buFont typeface="Calibri"/>
              <a:buAutoNum type="alphaLcPeriod"/>
            </a:pPr>
            <a:r>
              <a:rPr lang="en-US" sz="3950">
                <a:latin typeface="Calibri"/>
                <a:ea typeface="Calibri"/>
                <a:cs typeface="Calibri"/>
                <a:sym typeface="Calibri"/>
              </a:rPr>
              <a:t>Observation</a:t>
            </a:r>
            <a:endParaRPr sz="3950">
              <a:latin typeface="Calibri"/>
              <a:ea typeface="Calibri"/>
              <a:cs typeface="Calibri"/>
              <a:sym typeface="Calibri"/>
            </a:endParaRPr>
          </a:p>
          <a:p>
            <a:pPr indent="-479425" lvl="0" marL="457200" rtl="0" algn="l">
              <a:spcBef>
                <a:spcPts val="0"/>
              </a:spcBef>
              <a:spcAft>
                <a:spcPts val="0"/>
              </a:spcAft>
              <a:buSzPts val="3950"/>
              <a:buFont typeface="Calibri"/>
              <a:buAutoNum type="alphaLcPeriod"/>
            </a:pPr>
            <a:r>
              <a:rPr lang="en-US" sz="3950">
                <a:latin typeface="Calibri"/>
                <a:ea typeface="Calibri"/>
                <a:cs typeface="Calibri"/>
                <a:sym typeface="Calibri"/>
              </a:rPr>
              <a:t>Results</a:t>
            </a:r>
            <a:endParaRPr sz="3950">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g25ec6a031ed_0_173"/>
          <p:cNvSpPr txBox="1"/>
          <p:nvPr>
            <p:ph type="ctrTitle"/>
          </p:nvPr>
        </p:nvSpPr>
        <p:spPr>
          <a:xfrm>
            <a:off x="685800" y="440936"/>
            <a:ext cx="7772400" cy="1470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lang="en-US"/>
              <a:t>What are the steps that investigators follow to answer questions about the natural world called?</a:t>
            </a:r>
            <a:endParaRPr/>
          </a:p>
        </p:txBody>
      </p:sp>
      <p:sp>
        <p:nvSpPr>
          <p:cNvPr descr="Questions" id="222" name="Google Shape;222;g25ec6a031ed_0_17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3" name="Google Shape;223;g25ec6a031ed_0_173"/>
          <p:cNvPicPr preferRelativeResize="0"/>
          <p:nvPr/>
        </p:nvPicPr>
        <p:blipFill>
          <a:blip r:embed="rId4">
            <a:alphaModFix/>
          </a:blip>
          <a:stretch>
            <a:fillRect/>
          </a:stretch>
        </p:blipFill>
        <p:spPr>
          <a:xfrm>
            <a:off x="6635975" y="2102786"/>
            <a:ext cx="2333209" cy="4642239"/>
          </a:xfrm>
          <a:prstGeom prst="rect">
            <a:avLst/>
          </a:prstGeom>
          <a:noFill/>
          <a:ln>
            <a:noFill/>
          </a:ln>
        </p:spPr>
      </p:pic>
      <p:sp>
        <p:nvSpPr>
          <p:cNvPr id="224" name="Google Shape;224;g25ec6a031ed_0_173"/>
          <p:cNvSpPr txBox="1"/>
          <p:nvPr/>
        </p:nvSpPr>
        <p:spPr>
          <a:xfrm>
            <a:off x="685800" y="3074000"/>
            <a:ext cx="5025300" cy="2029800"/>
          </a:xfrm>
          <a:prstGeom prst="rect">
            <a:avLst/>
          </a:prstGeom>
          <a:noFill/>
          <a:ln>
            <a:noFill/>
          </a:ln>
        </p:spPr>
        <p:txBody>
          <a:bodyPr anchorCtr="0" anchor="t" bIns="91425" lIns="91425" spcFirstLastPara="1" rIns="91425" wrap="square" tIns="91425">
            <a:noAutofit/>
          </a:bodyPr>
          <a:lstStyle/>
          <a:p>
            <a:pPr indent="-479425" lvl="0" marL="457200" rtl="0" algn="l">
              <a:spcBef>
                <a:spcPts val="0"/>
              </a:spcBef>
              <a:spcAft>
                <a:spcPts val="0"/>
              </a:spcAft>
              <a:buClr>
                <a:srgbClr val="FF0000"/>
              </a:buClr>
              <a:buSzPts val="3950"/>
              <a:buFont typeface="Calibri"/>
              <a:buAutoNum type="alphaLcPeriod"/>
            </a:pPr>
            <a:r>
              <a:rPr b="1" lang="en-US" sz="3950">
                <a:solidFill>
                  <a:srgbClr val="FF0000"/>
                </a:solidFill>
                <a:latin typeface="Calibri"/>
                <a:ea typeface="Calibri"/>
                <a:cs typeface="Calibri"/>
                <a:sym typeface="Calibri"/>
              </a:rPr>
              <a:t>Scientific Method</a:t>
            </a:r>
            <a:endParaRPr b="1" sz="3950">
              <a:solidFill>
                <a:srgbClr val="FF0000"/>
              </a:solidFill>
              <a:latin typeface="Calibri"/>
              <a:ea typeface="Calibri"/>
              <a:cs typeface="Calibri"/>
              <a:sym typeface="Calibri"/>
            </a:endParaRPr>
          </a:p>
          <a:p>
            <a:pPr indent="-479425" lvl="0" marL="457200" rtl="0" algn="l">
              <a:spcBef>
                <a:spcPts val="0"/>
              </a:spcBef>
              <a:spcAft>
                <a:spcPts val="0"/>
              </a:spcAft>
              <a:buSzPts val="3950"/>
              <a:buFont typeface="Calibri"/>
              <a:buAutoNum type="alphaLcPeriod"/>
            </a:pPr>
            <a:r>
              <a:rPr lang="en-US" sz="3950">
                <a:latin typeface="Calibri"/>
                <a:ea typeface="Calibri"/>
                <a:cs typeface="Calibri"/>
                <a:sym typeface="Calibri"/>
              </a:rPr>
              <a:t>Observation</a:t>
            </a:r>
            <a:endParaRPr sz="3950">
              <a:latin typeface="Calibri"/>
              <a:ea typeface="Calibri"/>
              <a:cs typeface="Calibri"/>
              <a:sym typeface="Calibri"/>
            </a:endParaRPr>
          </a:p>
          <a:p>
            <a:pPr indent="-479425" lvl="0" marL="457200" rtl="0" algn="l">
              <a:spcBef>
                <a:spcPts val="0"/>
              </a:spcBef>
              <a:spcAft>
                <a:spcPts val="0"/>
              </a:spcAft>
              <a:buSzPts val="3950"/>
              <a:buFont typeface="Calibri"/>
              <a:buAutoNum type="alphaLcPeriod"/>
            </a:pPr>
            <a:r>
              <a:rPr lang="en-US" sz="3950">
                <a:latin typeface="Calibri"/>
                <a:ea typeface="Calibri"/>
                <a:cs typeface="Calibri"/>
                <a:sym typeface="Calibri"/>
              </a:rPr>
              <a:t>Results</a:t>
            </a:r>
            <a:endParaRPr sz="3950">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9" name="Shape 229"/>
        <p:cNvGrpSpPr/>
        <p:nvPr/>
      </p:nvGrpSpPr>
      <p:grpSpPr>
        <a:xfrm>
          <a:off x="0" y="0"/>
          <a:ext cx="0" cy="0"/>
          <a:chOff x="0" y="0"/>
          <a:chExt cx="0" cy="0"/>
        </a:xfrm>
      </p:grpSpPr>
      <p:sp>
        <p:nvSpPr>
          <p:cNvPr id="230" name="Google Shape;230;g25ec6a031ed_0_189"/>
          <p:cNvSpPr txBox="1"/>
          <p:nvPr>
            <p:ph type="ctrTitle"/>
          </p:nvPr>
        </p:nvSpPr>
        <p:spPr>
          <a:xfrm>
            <a:off x="685800" y="440936"/>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The first step in the scientific method is _____________.</a:t>
            </a:r>
            <a:endParaRPr/>
          </a:p>
        </p:txBody>
      </p:sp>
      <p:sp>
        <p:nvSpPr>
          <p:cNvPr descr="Questions" id="231" name="Google Shape;231;g25ec6a031ed_0_18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2" name="Google Shape;232;g25ec6a031ed_0_189"/>
          <p:cNvPicPr preferRelativeResize="0"/>
          <p:nvPr/>
        </p:nvPicPr>
        <p:blipFill>
          <a:blip r:embed="rId4">
            <a:alphaModFix/>
          </a:blip>
          <a:stretch>
            <a:fillRect/>
          </a:stretch>
        </p:blipFill>
        <p:spPr>
          <a:xfrm>
            <a:off x="3037738" y="2699850"/>
            <a:ext cx="3068525" cy="343425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g25ec6a031ed_0_198"/>
          <p:cNvSpPr txBox="1"/>
          <p:nvPr>
            <p:ph type="ctrTitle"/>
          </p:nvPr>
        </p:nvSpPr>
        <p:spPr>
          <a:xfrm>
            <a:off x="685800" y="440936"/>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The first step in the scientific method is </a:t>
            </a:r>
            <a:r>
              <a:rPr lang="en-US" u="sng">
                <a:solidFill>
                  <a:srgbClr val="FF0000"/>
                </a:solidFill>
              </a:rPr>
              <a:t>observation</a:t>
            </a:r>
            <a:r>
              <a:rPr lang="en-US"/>
              <a:t>.</a:t>
            </a:r>
            <a:endParaRPr/>
          </a:p>
        </p:txBody>
      </p:sp>
      <p:sp>
        <p:nvSpPr>
          <p:cNvPr descr="Questions" id="239" name="Google Shape;239;g25ec6a031ed_0_198"/>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0" name="Google Shape;240;g25ec6a031ed_0_198"/>
          <p:cNvPicPr preferRelativeResize="0"/>
          <p:nvPr/>
        </p:nvPicPr>
        <p:blipFill>
          <a:blip r:embed="rId4">
            <a:alphaModFix/>
          </a:blip>
          <a:stretch>
            <a:fillRect/>
          </a:stretch>
        </p:blipFill>
        <p:spPr>
          <a:xfrm>
            <a:off x="3037738" y="2699850"/>
            <a:ext cx="3068525" cy="34342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sp>
        <p:nvSpPr>
          <p:cNvPr id="246" name="Google Shape;246;g25ec6a031ed_0_206"/>
          <p:cNvSpPr txBox="1"/>
          <p:nvPr>
            <p:ph type="ctrTitle"/>
          </p:nvPr>
        </p:nvSpPr>
        <p:spPr>
          <a:xfrm>
            <a:off x="685800" y="440936"/>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Scientists test their hypothesis in an ____________. </a:t>
            </a:r>
            <a:endParaRPr/>
          </a:p>
        </p:txBody>
      </p:sp>
      <p:sp>
        <p:nvSpPr>
          <p:cNvPr descr="Questions" id="247" name="Google Shape;247;g25ec6a031ed_0_20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8" name="Google Shape;248;g25ec6a031ed_0_206"/>
          <p:cNvPicPr preferRelativeResize="0"/>
          <p:nvPr/>
        </p:nvPicPr>
        <p:blipFill>
          <a:blip r:embed="rId4">
            <a:alphaModFix/>
          </a:blip>
          <a:stretch>
            <a:fillRect/>
          </a:stretch>
        </p:blipFill>
        <p:spPr>
          <a:xfrm>
            <a:off x="1315410" y="2141200"/>
            <a:ext cx="6513175" cy="42885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3" name="Shape 253"/>
        <p:cNvGrpSpPr/>
        <p:nvPr/>
      </p:nvGrpSpPr>
      <p:grpSpPr>
        <a:xfrm>
          <a:off x="0" y="0"/>
          <a:ext cx="0" cy="0"/>
          <a:chOff x="0" y="0"/>
          <a:chExt cx="0" cy="0"/>
        </a:xfrm>
      </p:grpSpPr>
      <p:sp>
        <p:nvSpPr>
          <p:cNvPr id="254" name="Google Shape;254;g25ec6a031ed_0_214"/>
          <p:cNvSpPr txBox="1"/>
          <p:nvPr>
            <p:ph type="ctrTitle"/>
          </p:nvPr>
        </p:nvSpPr>
        <p:spPr>
          <a:xfrm>
            <a:off x="685800" y="440936"/>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Scientists test their hypothesis in an </a:t>
            </a:r>
            <a:r>
              <a:rPr lang="en-US" u="sng">
                <a:solidFill>
                  <a:srgbClr val="FF0000"/>
                </a:solidFill>
              </a:rPr>
              <a:t>experiment</a:t>
            </a:r>
            <a:r>
              <a:rPr lang="en-US"/>
              <a:t>. </a:t>
            </a:r>
            <a:endParaRPr/>
          </a:p>
        </p:txBody>
      </p:sp>
      <p:sp>
        <p:nvSpPr>
          <p:cNvPr descr="Questions" id="255" name="Google Shape;255;g25ec6a031ed_0_21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6" name="Google Shape;256;g25ec6a031ed_0_214"/>
          <p:cNvPicPr preferRelativeResize="0"/>
          <p:nvPr/>
        </p:nvPicPr>
        <p:blipFill>
          <a:blip r:embed="rId4">
            <a:alphaModFix/>
          </a:blip>
          <a:stretch>
            <a:fillRect/>
          </a:stretch>
        </p:blipFill>
        <p:spPr>
          <a:xfrm>
            <a:off x="1315410" y="2141200"/>
            <a:ext cx="6513175" cy="42885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1" name="Shape 261"/>
        <p:cNvGrpSpPr/>
        <p:nvPr/>
      </p:nvGrpSpPr>
      <p:grpSpPr>
        <a:xfrm>
          <a:off x="0" y="0"/>
          <a:ext cx="0" cy="0"/>
          <a:chOff x="0" y="0"/>
          <a:chExt cx="0" cy="0"/>
        </a:xfrm>
      </p:grpSpPr>
      <p:sp>
        <p:nvSpPr>
          <p:cNvPr id="262" name="Google Shape;262;p14"/>
          <p:cNvSpPr txBox="1"/>
          <p:nvPr/>
        </p:nvSpPr>
        <p:spPr>
          <a:xfrm>
            <a:off x="2886622" y="901725"/>
            <a:ext cx="33267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1" lang="en-US" sz="6600">
                <a:solidFill>
                  <a:schemeClr val="dk1"/>
                </a:solidFill>
                <a:latin typeface="Calibri"/>
                <a:ea typeface="Calibri"/>
                <a:cs typeface="Calibri"/>
                <a:sym typeface="Calibri"/>
              </a:rPr>
              <a:t>Variable</a:t>
            </a:r>
            <a:endParaRPr b="0" i="0" sz="1400" u="none" cap="none" strike="noStrike">
              <a:solidFill>
                <a:srgbClr val="000000"/>
              </a:solidFill>
              <a:latin typeface="Arial"/>
              <a:ea typeface="Arial"/>
              <a:cs typeface="Arial"/>
              <a:sym typeface="Arial"/>
            </a:endParaRPr>
          </a:p>
        </p:txBody>
      </p:sp>
      <p:sp>
        <p:nvSpPr>
          <p:cNvPr descr="Artificial Intelligence" id="263" name="Google Shape;263;p14"/>
          <p:cNvSpPr/>
          <p:nvPr/>
        </p:nvSpPr>
        <p:spPr>
          <a:xfrm>
            <a:off x="1432781" y="2468252"/>
            <a:ext cx="3326789" cy="309489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64" name="Google Shape;264;p14"/>
          <p:cNvPicPr preferRelativeResize="0"/>
          <p:nvPr/>
        </p:nvPicPr>
        <p:blipFill rotWithShape="1">
          <a:blip r:embed="rId4">
            <a:alphaModFix/>
          </a:blip>
          <a:srcRect b="0" l="0" r="0" t="0"/>
          <a:stretch/>
        </p:blipFill>
        <p:spPr>
          <a:xfrm>
            <a:off x="4572000" y="2595544"/>
            <a:ext cx="2840308" cy="284030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
          <p:cNvSpPr txBox="1"/>
          <p:nvPr/>
        </p:nvSpPr>
        <p:spPr>
          <a:xfrm>
            <a:off x="1828800" y="211015"/>
            <a:ext cx="5486400" cy="1723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lang="en-US" sz="8800">
                <a:solidFill>
                  <a:schemeClr val="dk1"/>
                </a:solidFill>
                <a:latin typeface="Calibri"/>
                <a:ea typeface="Calibri"/>
                <a:cs typeface="Calibri"/>
                <a:sym typeface="Calibri"/>
              </a:rPr>
              <a:t>Variable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8" name="Google Shape;128;p2"/>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4117"/>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9" name="Google Shape;129;p2"/>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pic>
        <p:nvPicPr>
          <p:cNvPr id="130" name="Google Shape;130;p2"/>
          <p:cNvPicPr preferRelativeResize="0"/>
          <p:nvPr/>
        </p:nvPicPr>
        <p:blipFill rotWithShape="1">
          <a:blip r:embed="rId3">
            <a:alphaModFix/>
          </a:blip>
          <a:srcRect b="0" l="0" r="2789" t="0"/>
          <a:stretch/>
        </p:blipFill>
        <p:spPr>
          <a:xfrm>
            <a:off x="1828800" y="1833675"/>
            <a:ext cx="5333250" cy="41148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sp>
        <p:nvSpPr>
          <p:cNvPr id="270" name="Google Shape;270;p15"/>
          <p:cNvSpPr txBox="1"/>
          <p:nvPr>
            <p:ph type="title"/>
          </p:nvPr>
        </p:nvSpPr>
        <p:spPr>
          <a:xfrm>
            <a:off x="324464" y="546178"/>
            <a:ext cx="8819536" cy="1686897"/>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b="1" lang="en-US" u="sng"/>
              <a:t>Variable</a:t>
            </a:r>
            <a:r>
              <a:rPr b="1" lang="en-US" u="sng"/>
              <a:t>:</a:t>
            </a:r>
            <a:r>
              <a:rPr b="1" lang="en-US"/>
              <a:t> </a:t>
            </a:r>
            <a:r>
              <a:rPr lang="en-US"/>
              <a:t>something that can change or be changed in an experiment</a:t>
            </a:r>
            <a:r>
              <a:rPr lang="en-US"/>
              <a:t>  </a:t>
            </a:r>
            <a:endParaRPr/>
          </a:p>
        </p:txBody>
      </p:sp>
      <p:sp>
        <p:nvSpPr>
          <p:cNvPr descr="Artificial Intelligence" id="271" name="Google Shape;271;p15"/>
          <p:cNvSpPr/>
          <p:nvPr/>
        </p:nvSpPr>
        <p:spPr>
          <a:xfrm>
            <a:off x="0" y="0"/>
            <a:ext cx="849542" cy="84954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72" name="Google Shape;272;p15"/>
          <p:cNvPicPr preferRelativeResize="0"/>
          <p:nvPr/>
        </p:nvPicPr>
        <p:blipFill rotWithShape="1">
          <a:blip r:embed="rId4">
            <a:alphaModFix/>
          </a:blip>
          <a:srcRect b="0" l="0" r="0" t="0"/>
          <a:stretch/>
        </p:blipFill>
        <p:spPr>
          <a:xfrm>
            <a:off x="849542" y="187766"/>
            <a:ext cx="474009" cy="474009"/>
          </a:xfrm>
          <a:prstGeom prst="rect">
            <a:avLst/>
          </a:prstGeom>
          <a:noFill/>
          <a:ln>
            <a:noFill/>
          </a:ln>
        </p:spPr>
      </p:pic>
      <p:pic>
        <p:nvPicPr>
          <p:cNvPr id="273" name="Google Shape;273;p15"/>
          <p:cNvPicPr preferRelativeResize="0"/>
          <p:nvPr/>
        </p:nvPicPr>
        <p:blipFill rotWithShape="1">
          <a:blip r:embed="rId5">
            <a:alphaModFix/>
          </a:blip>
          <a:srcRect b="0" l="0" r="2789" t="0"/>
          <a:stretch/>
        </p:blipFill>
        <p:spPr>
          <a:xfrm>
            <a:off x="1810800" y="2233075"/>
            <a:ext cx="5333250" cy="41148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descr="Questions" id="279" name="Google Shape;279;gdd2cd27f20_0_8"/>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gdd2cd27f20_0_13"/>
          <p:cNvSpPr txBox="1"/>
          <p:nvPr>
            <p:ph type="title"/>
          </p:nvPr>
        </p:nvSpPr>
        <p:spPr>
          <a:xfrm>
            <a:off x="771800" y="416975"/>
            <a:ext cx="8124900" cy="10161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sz="3500"/>
              <a:t>What is a variable?</a:t>
            </a:r>
            <a:endParaRPr sz="3500"/>
          </a:p>
        </p:txBody>
      </p:sp>
      <p:sp>
        <p:nvSpPr>
          <p:cNvPr descr="Questions" id="286" name="Google Shape;286;gdd2cd27f20_0_1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87" name="Google Shape;287;gdd2cd27f20_0_13"/>
          <p:cNvPicPr preferRelativeResize="0"/>
          <p:nvPr/>
        </p:nvPicPr>
        <p:blipFill rotWithShape="1">
          <a:blip r:embed="rId4">
            <a:alphaModFix/>
          </a:blip>
          <a:srcRect b="0" l="0" r="2789" t="0"/>
          <a:stretch/>
        </p:blipFill>
        <p:spPr>
          <a:xfrm>
            <a:off x="1828800" y="1833675"/>
            <a:ext cx="5333250" cy="41148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2" name="Shape 292"/>
        <p:cNvGrpSpPr/>
        <p:nvPr/>
      </p:nvGrpSpPr>
      <p:grpSpPr>
        <a:xfrm>
          <a:off x="0" y="0"/>
          <a:ext cx="0" cy="0"/>
          <a:chOff x="0" y="0"/>
          <a:chExt cx="0" cy="0"/>
        </a:xfrm>
      </p:grpSpPr>
      <p:pic>
        <p:nvPicPr>
          <p:cNvPr id="293" name="Google Shape;293;p16"/>
          <p:cNvPicPr preferRelativeResize="0"/>
          <p:nvPr/>
        </p:nvPicPr>
        <p:blipFill rotWithShape="1">
          <a:blip r:embed="rId3">
            <a:alphaModFix/>
          </a:blip>
          <a:srcRect b="0" l="0" r="0" t="0"/>
          <a:stretch/>
        </p:blipFill>
        <p:spPr>
          <a:xfrm>
            <a:off x="0" y="406400"/>
            <a:ext cx="9144000" cy="6035566"/>
          </a:xfrm>
          <a:prstGeom prst="rect">
            <a:avLst/>
          </a:prstGeom>
          <a:noFill/>
          <a:ln>
            <a:noFill/>
          </a:ln>
        </p:spPr>
      </p:pic>
      <p:sp>
        <p:nvSpPr>
          <p:cNvPr descr="Artificial Intelligence" id="294" name="Google Shape;294;p16"/>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9" name="Shape 299"/>
        <p:cNvGrpSpPr/>
        <p:nvPr/>
      </p:nvGrpSpPr>
      <p:grpSpPr>
        <a:xfrm>
          <a:off x="0" y="0"/>
          <a:ext cx="0" cy="0"/>
          <a:chOff x="0" y="0"/>
          <a:chExt cx="0" cy="0"/>
        </a:xfrm>
      </p:grpSpPr>
      <p:sp>
        <p:nvSpPr>
          <p:cNvPr descr="Artificial Intelligence" id="300" name="Google Shape;300;p17"/>
          <p:cNvSpPr/>
          <p:nvPr/>
        </p:nvSpPr>
        <p:spPr>
          <a:xfrm>
            <a:off x="0" y="0"/>
            <a:ext cx="849542" cy="84954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1" name="Google Shape;301;p17"/>
          <p:cNvPicPr preferRelativeResize="0"/>
          <p:nvPr/>
        </p:nvPicPr>
        <p:blipFill rotWithShape="1">
          <a:blip r:embed="rId4">
            <a:alphaModFix/>
          </a:blip>
          <a:srcRect b="8500" l="0" r="0" t="0"/>
          <a:stretch/>
        </p:blipFill>
        <p:spPr>
          <a:xfrm>
            <a:off x="1278863" y="174738"/>
            <a:ext cx="6586275" cy="650852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6" name="Shape 306"/>
        <p:cNvGrpSpPr/>
        <p:nvPr/>
      </p:nvGrpSpPr>
      <p:grpSpPr>
        <a:xfrm>
          <a:off x="0" y="0"/>
          <a:ext cx="0" cy="0"/>
          <a:chOff x="0" y="0"/>
          <a:chExt cx="0" cy="0"/>
        </a:xfrm>
      </p:grpSpPr>
      <p:sp>
        <p:nvSpPr>
          <p:cNvPr descr="Artificial Intelligence" id="307" name="Google Shape;307;g25ec6a031ed_0_22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08" name="Google Shape;308;g25ec6a031ed_0_221"/>
          <p:cNvPicPr preferRelativeResize="0"/>
          <p:nvPr/>
        </p:nvPicPr>
        <p:blipFill>
          <a:blip r:embed="rId4">
            <a:alphaModFix/>
          </a:blip>
          <a:stretch>
            <a:fillRect/>
          </a:stretch>
        </p:blipFill>
        <p:spPr>
          <a:xfrm>
            <a:off x="903888" y="1306450"/>
            <a:ext cx="7336224" cy="476855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descr="Artificial Intelligence" id="314" name="Google Shape;314;g25ec6a031ed_0_124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15" name="Google Shape;315;g25ec6a031ed_0_1245"/>
          <p:cNvPicPr preferRelativeResize="0"/>
          <p:nvPr/>
        </p:nvPicPr>
        <p:blipFill rotWithShape="1">
          <a:blip r:embed="rId4">
            <a:alphaModFix/>
          </a:blip>
          <a:srcRect b="9198" l="0" r="0" t="0"/>
          <a:stretch/>
        </p:blipFill>
        <p:spPr>
          <a:xfrm>
            <a:off x="484100" y="2586650"/>
            <a:ext cx="2536125" cy="2302900"/>
          </a:xfrm>
          <a:prstGeom prst="rect">
            <a:avLst/>
          </a:prstGeom>
          <a:noFill/>
          <a:ln>
            <a:noFill/>
          </a:ln>
        </p:spPr>
      </p:pic>
      <p:pic>
        <p:nvPicPr>
          <p:cNvPr id="316" name="Google Shape;316;g25ec6a031ed_0_1245"/>
          <p:cNvPicPr preferRelativeResize="0"/>
          <p:nvPr/>
        </p:nvPicPr>
        <p:blipFill rotWithShape="1">
          <a:blip r:embed="rId5">
            <a:alphaModFix/>
          </a:blip>
          <a:srcRect b="1903" l="1068" r="0" t="0"/>
          <a:stretch/>
        </p:blipFill>
        <p:spPr>
          <a:xfrm rot="-7012090">
            <a:off x="3977832" y="3018333"/>
            <a:ext cx="2104082" cy="1332834"/>
          </a:xfrm>
          <a:prstGeom prst="rect">
            <a:avLst/>
          </a:prstGeom>
          <a:noFill/>
          <a:ln>
            <a:noFill/>
          </a:ln>
        </p:spPr>
      </p:pic>
      <p:pic>
        <p:nvPicPr>
          <p:cNvPr id="317" name="Google Shape;317;g25ec6a031ed_0_1245"/>
          <p:cNvPicPr preferRelativeResize="0"/>
          <p:nvPr/>
        </p:nvPicPr>
        <p:blipFill rotWithShape="1">
          <a:blip r:embed="rId6">
            <a:alphaModFix/>
          </a:blip>
          <a:srcRect b="0" l="0" r="0" t="0"/>
          <a:stretch/>
        </p:blipFill>
        <p:spPr>
          <a:xfrm>
            <a:off x="3558025" y="3543329"/>
            <a:ext cx="1237975" cy="1321478"/>
          </a:xfrm>
          <a:prstGeom prst="rect">
            <a:avLst/>
          </a:prstGeom>
          <a:noFill/>
          <a:ln>
            <a:noFill/>
          </a:ln>
        </p:spPr>
      </p:pic>
      <p:pic>
        <p:nvPicPr>
          <p:cNvPr id="318" name="Google Shape;318;g25ec6a031ed_0_1245"/>
          <p:cNvPicPr preferRelativeResize="0"/>
          <p:nvPr/>
        </p:nvPicPr>
        <p:blipFill rotWithShape="1">
          <a:blip r:embed="rId7">
            <a:alphaModFix/>
          </a:blip>
          <a:srcRect b="0" l="0" r="0" t="0"/>
          <a:stretch/>
        </p:blipFill>
        <p:spPr>
          <a:xfrm>
            <a:off x="6266799" y="2896462"/>
            <a:ext cx="2445200" cy="184097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sp>
        <p:nvSpPr>
          <p:cNvPr descr="Artificial Intelligence" id="324" name="Google Shape;324;g25ec6a031ed_0_24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5" name="Google Shape;325;g25ec6a031ed_0_243"/>
          <p:cNvPicPr preferRelativeResize="0"/>
          <p:nvPr/>
        </p:nvPicPr>
        <p:blipFill>
          <a:blip r:embed="rId4">
            <a:alphaModFix/>
          </a:blip>
          <a:stretch>
            <a:fillRect/>
          </a:stretch>
        </p:blipFill>
        <p:spPr>
          <a:xfrm>
            <a:off x="1325887" y="3877500"/>
            <a:ext cx="1641945" cy="2143123"/>
          </a:xfrm>
          <a:prstGeom prst="rect">
            <a:avLst/>
          </a:prstGeom>
          <a:noFill/>
          <a:ln>
            <a:noFill/>
          </a:ln>
        </p:spPr>
      </p:pic>
      <p:pic>
        <p:nvPicPr>
          <p:cNvPr id="326" name="Google Shape;326;g25ec6a031ed_0_243"/>
          <p:cNvPicPr preferRelativeResize="0"/>
          <p:nvPr/>
        </p:nvPicPr>
        <p:blipFill>
          <a:blip r:embed="rId5">
            <a:alphaModFix/>
          </a:blip>
          <a:stretch>
            <a:fillRect/>
          </a:stretch>
        </p:blipFill>
        <p:spPr>
          <a:xfrm>
            <a:off x="1075300" y="970575"/>
            <a:ext cx="2143125" cy="2143125"/>
          </a:xfrm>
          <a:prstGeom prst="rect">
            <a:avLst/>
          </a:prstGeom>
          <a:noFill/>
          <a:ln>
            <a:noFill/>
          </a:ln>
        </p:spPr>
      </p:pic>
      <p:pic>
        <p:nvPicPr>
          <p:cNvPr id="327" name="Google Shape;327;g25ec6a031ed_0_243"/>
          <p:cNvPicPr preferRelativeResize="0"/>
          <p:nvPr/>
        </p:nvPicPr>
        <p:blipFill>
          <a:blip r:embed="rId4">
            <a:alphaModFix/>
          </a:blip>
          <a:stretch>
            <a:fillRect/>
          </a:stretch>
        </p:blipFill>
        <p:spPr>
          <a:xfrm>
            <a:off x="6148813" y="3877500"/>
            <a:ext cx="1641945" cy="2143123"/>
          </a:xfrm>
          <a:prstGeom prst="rect">
            <a:avLst/>
          </a:prstGeom>
          <a:noFill/>
          <a:ln>
            <a:noFill/>
          </a:ln>
        </p:spPr>
      </p:pic>
      <p:sp>
        <p:nvSpPr>
          <p:cNvPr id="328" name="Google Shape;328;g25ec6a031ed_0_243"/>
          <p:cNvSpPr txBox="1"/>
          <p:nvPr/>
        </p:nvSpPr>
        <p:spPr>
          <a:xfrm>
            <a:off x="1694800" y="6020625"/>
            <a:ext cx="1182300" cy="61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200">
                <a:latin typeface="Calibri"/>
                <a:ea typeface="Calibri"/>
                <a:cs typeface="Calibri"/>
                <a:sym typeface="Calibri"/>
              </a:rPr>
              <a:t>light</a:t>
            </a:r>
            <a:endParaRPr sz="3200">
              <a:latin typeface="Calibri"/>
              <a:ea typeface="Calibri"/>
              <a:cs typeface="Calibri"/>
              <a:sym typeface="Calibri"/>
            </a:endParaRPr>
          </a:p>
        </p:txBody>
      </p:sp>
      <p:sp>
        <p:nvSpPr>
          <p:cNvPr id="329" name="Google Shape;329;g25ec6a031ed_0_243"/>
          <p:cNvSpPr txBox="1"/>
          <p:nvPr/>
        </p:nvSpPr>
        <p:spPr>
          <a:xfrm>
            <a:off x="6378638" y="6020625"/>
            <a:ext cx="1182300" cy="61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200">
                <a:latin typeface="Calibri"/>
                <a:ea typeface="Calibri"/>
                <a:cs typeface="Calibri"/>
                <a:sym typeface="Calibri"/>
              </a:rPr>
              <a:t>dark</a:t>
            </a:r>
            <a:endParaRPr sz="3200">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4" name="Shape 334"/>
        <p:cNvGrpSpPr/>
        <p:nvPr/>
      </p:nvGrpSpPr>
      <p:grpSpPr>
        <a:xfrm>
          <a:off x="0" y="0"/>
          <a:ext cx="0" cy="0"/>
          <a:chOff x="0" y="0"/>
          <a:chExt cx="0" cy="0"/>
        </a:xfrm>
      </p:grpSpPr>
      <p:pic>
        <p:nvPicPr>
          <p:cNvPr id="335" name="Google Shape;335;g25ec6a031ed_0_254"/>
          <p:cNvPicPr preferRelativeResize="0"/>
          <p:nvPr/>
        </p:nvPicPr>
        <p:blipFill rotWithShape="1">
          <a:blip r:embed="rId3">
            <a:alphaModFix/>
          </a:blip>
          <a:srcRect b="1903" l="1068" r="0" t="0"/>
          <a:stretch/>
        </p:blipFill>
        <p:spPr>
          <a:xfrm rot="-7018801">
            <a:off x="6710968" y="3580075"/>
            <a:ext cx="2779940" cy="1765974"/>
          </a:xfrm>
          <a:prstGeom prst="rect">
            <a:avLst/>
          </a:prstGeom>
          <a:noFill/>
          <a:ln>
            <a:noFill/>
          </a:ln>
        </p:spPr>
      </p:pic>
      <p:pic>
        <p:nvPicPr>
          <p:cNvPr id="336" name="Google Shape;336;g25ec6a031ed_0_254"/>
          <p:cNvPicPr preferRelativeResize="0"/>
          <p:nvPr/>
        </p:nvPicPr>
        <p:blipFill>
          <a:blip r:embed="rId3">
            <a:alphaModFix/>
          </a:blip>
          <a:stretch>
            <a:fillRect/>
          </a:stretch>
        </p:blipFill>
        <p:spPr>
          <a:xfrm rot="-7018805">
            <a:off x="2089850" y="3568512"/>
            <a:ext cx="2809875" cy="1800225"/>
          </a:xfrm>
          <a:prstGeom prst="rect">
            <a:avLst/>
          </a:prstGeom>
          <a:noFill/>
          <a:ln>
            <a:noFill/>
          </a:ln>
        </p:spPr>
      </p:pic>
      <p:sp>
        <p:nvSpPr>
          <p:cNvPr descr="Artificial Intelligence" id="337" name="Google Shape;337;g25ec6a031ed_0_254"/>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38" name="Google Shape;338;g25ec6a031ed_0_254"/>
          <p:cNvPicPr preferRelativeResize="0"/>
          <p:nvPr/>
        </p:nvPicPr>
        <p:blipFill>
          <a:blip r:embed="rId5">
            <a:alphaModFix/>
          </a:blip>
          <a:stretch>
            <a:fillRect/>
          </a:stretch>
        </p:blipFill>
        <p:spPr>
          <a:xfrm>
            <a:off x="1325900" y="2916625"/>
            <a:ext cx="1641927" cy="3104002"/>
          </a:xfrm>
          <a:prstGeom prst="rect">
            <a:avLst/>
          </a:prstGeom>
          <a:noFill/>
          <a:ln>
            <a:noFill/>
          </a:ln>
        </p:spPr>
      </p:pic>
      <p:pic>
        <p:nvPicPr>
          <p:cNvPr id="339" name="Google Shape;339;g25ec6a031ed_0_254"/>
          <p:cNvPicPr preferRelativeResize="0"/>
          <p:nvPr/>
        </p:nvPicPr>
        <p:blipFill rotWithShape="1">
          <a:blip r:embed="rId6">
            <a:alphaModFix/>
          </a:blip>
          <a:srcRect b="9198" l="0" r="0" t="0"/>
          <a:stretch/>
        </p:blipFill>
        <p:spPr>
          <a:xfrm>
            <a:off x="1075300" y="970575"/>
            <a:ext cx="2143125" cy="1946050"/>
          </a:xfrm>
          <a:prstGeom prst="rect">
            <a:avLst/>
          </a:prstGeom>
          <a:noFill/>
          <a:ln>
            <a:noFill/>
          </a:ln>
        </p:spPr>
      </p:pic>
      <p:pic>
        <p:nvPicPr>
          <p:cNvPr id="340" name="Google Shape;340;g25ec6a031ed_0_254"/>
          <p:cNvPicPr preferRelativeResize="0"/>
          <p:nvPr/>
        </p:nvPicPr>
        <p:blipFill>
          <a:blip r:embed="rId5">
            <a:alphaModFix/>
          </a:blip>
          <a:stretch>
            <a:fillRect/>
          </a:stretch>
        </p:blipFill>
        <p:spPr>
          <a:xfrm>
            <a:off x="6148825" y="4276400"/>
            <a:ext cx="1641927" cy="1744224"/>
          </a:xfrm>
          <a:prstGeom prst="rect">
            <a:avLst/>
          </a:prstGeom>
          <a:noFill/>
          <a:ln>
            <a:noFill/>
          </a:ln>
        </p:spPr>
      </p:pic>
      <p:sp>
        <p:nvSpPr>
          <p:cNvPr id="341" name="Google Shape;341;g25ec6a031ed_0_254"/>
          <p:cNvSpPr txBox="1"/>
          <p:nvPr/>
        </p:nvSpPr>
        <p:spPr>
          <a:xfrm>
            <a:off x="1694800" y="6020625"/>
            <a:ext cx="1182300" cy="61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200">
                <a:latin typeface="Calibri"/>
                <a:ea typeface="Calibri"/>
                <a:cs typeface="Calibri"/>
                <a:sym typeface="Calibri"/>
              </a:rPr>
              <a:t>light</a:t>
            </a:r>
            <a:endParaRPr sz="3200">
              <a:latin typeface="Calibri"/>
              <a:ea typeface="Calibri"/>
              <a:cs typeface="Calibri"/>
              <a:sym typeface="Calibri"/>
            </a:endParaRPr>
          </a:p>
        </p:txBody>
      </p:sp>
      <p:sp>
        <p:nvSpPr>
          <p:cNvPr id="342" name="Google Shape;342;g25ec6a031ed_0_254"/>
          <p:cNvSpPr txBox="1"/>
          <p:nvPr/>
        </p:nvSpPr>
        <p:spPr>
          <a:xfrm>
            <a:off x="6378638" y="6020625"/>
            <a:ext cx="1182300" cy="61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200">
                <a:latin typeface="Calibri"/>
                <a:ea typeface="Calibri"/>
                <a:cs typeface="Calibri"/>
                <a:sym typeface="Calibri"/>
              </a:rPr>
              <a:t>dark</a:t>
            </a:r>
            <a:endParaRPr sz="3200">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7" name="Shape 347"/>
        <p:cNvGrpSpPr/>
        <p:nvPr/>
      </p:nvGrpSpPr>
      <p:grpSpPr>
        <a:xfrm>
          <a:off x="0" y="0"/>
          <a:ext cx="0" cy="0"/>
          <a:chOff x="0" y="0"/>
          <a:chExt cx="0" cy="0"/>
        </a:xfrm>
      </p:grpSpPr>
      <p:pic>
        <p:nvPicPr>
          <p:cNvPr id="348" name="Google Shape;348;g25ec6a031ed_0_266"/>
          <p:cNvPicPr preferRelativeResize="0"/>
          <p:nvPr/>
        </p:nvPicPr>
        <p:blipFill>
          <a:blip r:embed="rId3">
            <a:alphaModFix/>
          </a:blip>
          <a:stretch>
            <a:fillRect/>
          </a:stretch>
        </p:blipFill>
        <p:spPr>
          <a:xfrm>
            <a:off x="0" y="2384525"/>
            <a:ext cx="1832300" cy="1379525"/>
          </a:xfrm>
          <a:prstGeom prst="rect">
            <a:avLst/>
          </a:prstGeom>
          <a:noFill/>
          <a:ln>
            <a:noFill/>
          </a:ln>
        </p:spPr>
      </p:pic>
      <p:pic>
        <p:nvPicPr>
          <p:cNvPr id="349" name="Google Shape;349;g25ec6a031ed_0_266"/>
          <p:cNvPicPr preferRelativeResize="0"/>
          <p:nvPr/>
        </p:nvPicPr>
        <p:blipFill rotWithShape="1">
          <a:blip r:embed="rId4">
            <a:alphaModFix/>
          </a:blip>
          <a:srcRect b="1903" l="1068" r="0" t="0"/>
          <a:stretch/>
        </p:blipFill>
        <p:spPr>
          <a:xfrm rot="-7018801">
            <a:off x="6710968" y="3580075"/>
            <a:ext cx="2779940" cy="1765974"/>
          </a:xfrm>
          <a:prstGeom prst="rect">
            <a:avLst/>
          </a:prstGeom>
          <a:noFill/>
          <a:ln>
            <a:noFill/>
          </a:ln>
        </p:spPr>
      </p:pic>
      <p:pic>
        <p:nvPicPr>
          <p:cNvPr id="350" name="Google Shape;350;g25ec6a031ed_0_266"/>
          <p:cNvPicPr preferRelativeResize="0"/>
          <p:nvPr/>
        </p:nvPicPr>
        <p:blipFill>
          <a:blip r:embed="rId4">
            <a:alphaModFix/>
          </a:blip>
          <a:stretch>
            <a:fillRect/>
          </a:stretch>
        </p:blipFill>
        <p:spPr>
          <a:xfrm rot="-7018805">
            <a:off x="2089850" y="3568512"/>
            <a:ext cx="2809875" cy="1800225"/>
          </a:xfrm>
          <a:prstGeom prst="rect">
            <a:avLst/>
          </a:prstGeom>
          <a:noFill/>
          <a:ln>
            <a:noFill/>
          </a:ln>
        </p:spPr>
      </p:pic>
      <p:sp>
        <p:nvSpPr>
          <p:cNvPr descr="Artificial Intelligence" id="351" name="Google Shape;351;g25ec6a031ed_0_266"/>
          <p:cNvSpPr/>
          <p:nvPr/>
        </p:nvSpPr>
        <p:spPr>
          <a:xfrm>
            <a:off x="0" y="0"/>
            <a:ext cx="849600" cy="849600"/>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2" name="Google Shape;352;g25ec6a031ed_0_266"/>
          <p:cNvPicPr preferRelativeResize="0"/>
          <p:nvPr/>
        </p:nvPicPr>
        <p:blipFill>
          <a:blip r:embed="rId6">
            <a:alphaModFix/>
          </a:blip>
          <a:stretch>
            <a:fillRect/>
          </a:stretch>
        </p:blipFill>
        <p:spPr>
          <a:xfrm>
            <a:off x="1325900" y="2916625"/>
            <a:ext cx="1641927" cy="3104002"/>
          </a:xfrm>
          <a:prstGeom prst="rect">
            <a:avLst/>
          </a:prstGeom>
          <a:noFill/>
          <a:ln>
            <a:noFill/>
          </a:ln>
        </p:spPr>
      </p:pic>
      <p:pic>
        <p:nvPicPr>
          <p:cNvPr id="353" name="Google Shape;353;g25ec6a031ed_0_266"/>
          <p:cNvPicPr preferRelativeResize="0"/>
          <p:nvPr/>
        </p:nvPicPr>
        <p:blipFill rotWithShape="1">
          <a:blip r:embed="rId7">
            <a:alphaModFix/>
          </a:blip>
          <a:srcRect b="9198" l="0" r="0" t="0"/>
          <a:stretch/>
        </p:blipFill>
        <p:spPr>
          <a:xfrm>
            <a:off x="1075300" y="970575"/>
            <a:ext cx="2143125" cy="1946050"/>
          </a:xfrm>
          <a:prstGeom prst="rect">
            <a:avLst/>
          </a:prstGeom>
          <a:noFill/>
          <a:ln>
            <a:noFill/>
          </a:ln>
        </p:spPr>
      </p:pic>
      <p:pic>
        <p:nvPicPr>
          <p:cNvPr id="354" name="Google Shape;354;g25ec6a031ed_0_266"/>
          <p:cNvPicPr preferRelativeResize="0"/>
          <p:nvPr/>
        </p:nvPicPr>
        <p:blipFill>
          <a:blip r:embed="rId6">
            <a:alphaModFix/>
          </a:blip>
          <a:stretch>
            <a:fillRect/>
          </a:stretch>
        </p:blipFill>
        <p:spPr>
          <a:xfrm>
            <a:off x="6148825" y="4276400"/>
            <a:ext cx="1641927" cy="1744224"/>
          </a:xfrm>
          <a:prstGeom prst="rect">
            <a:avLst/>
          </a:prstGeom>
          <a:noFill/>
          <a:ln>
            <a:noFill/>
          </a:ln>
        </p:spPr>
      </p:pic>
      <p:sp>
        <p:nvSpPr>
          <p:cNvPr id="355" name="Google Shape;355;g25ec6a031ed_0_266"/>
          <p:cNvSpPr txBox="1"/>
          <p:nvPr/>
        </p:nvSpPr>
        <p:spPr>
          <a:xfrm>
            <a:off x="1694800" y="6020625"/>
            <a:ext cx="1182300" cy="61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200">
                <a:latin typeface="Calibri"/>
                <a:ea typeface="Calibri"/>
                <a:cs typeface="Calibri"/>
                <a:sym typeface="Calibri"/>
              </a:rPr>
              <a:t>light</a:t>
            </a:r>
            <a:endParaRPr sz="3200">
              <a:latin typeface="Calibri"/>
              <a:ea typeface="Calibri"/>
              <a:cs typeface="Calibri"/>
              <a:sym typeface="Calibri"/>
            </a:endParaRPr>
          </a:p>
        </p:txBody>
      </p:sp>
      <p:sp>
        <p:nvSpPr>
          <p:cNvPr id="356" name="Google Shape;356;g25ec6a031ed_0_266"/>
          <p:cNvSpPr txBox="1"/>
          <p:nvPr/>
        </p:nvSpPr>
        <p:spPr>
          <a:xfrm>
            <a:off x="6378638" y="6020625"/>
            <a:ext cx="1182300" cy="6108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200">
                <a:latin typeface="Calibri"/>
                <a:ea typeface="Calibri"/>
                <a:cs typeface="Calibri"/>
                <a:sym typeface="Calibri"/>
              </a:rPr>
              <a:t>dark</a:t>
            </a:r>
            <a:endParaRPr sz="3200">
              <a:latin typeface="Calibri"/>
              <a:ea typeface="Calibri"/>
              <a:cs typeface="Calibri"/>
              <a:sym typeface="Calibri"/>
            </a:endParaRPr>
          </a:p>
        </p:txBody>
      </p:sp>
      <p:pic>
        <p:nvPicPr>
          <p:cNvPr id="357" name="Google Shape;357;g25ec6a031ed_0_266"/>
          <p:cNvPicPr preferRelativeResize="0"/>
          <p:nvPr/>
        </p:nvPicPr>
        <p:blipFill>
          <a:blip r:embed="rId3">
            <a:alphaModFix/>
          </a:blip>
          <a:stretch>
            <a:fillRect/>
          </a:stretch>
        </p:blipFill>
        <p:spPr>
          <a:xfrm>
            <a:off x="4934325" y="2384525"/>
            <a:ext cx="1832300" cy="13795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descr="Lightbulb and gear" id="136" name="Google Shape;136;p3"/>
          <p:cNvSpPr/>
          <p:nvPr/>
        </p:nvSpPr>
        <p:spPr>
          <a:xfrm>
            <a:off x="0" y="83361"/>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3"/>
          <p:cNvSpPr txBox="1"/>
          <p:nvPr/>
        </p:nvSpPr>
        <p:spPr>
          <a:xfrm>
            <a:off x="467255" y="180479"/>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How</a:t>
            </a:r>
            <a:r>
              <a:rPr b="1" lang="en-US" sz="3000">
                <a:solidFill>
                  <a:schemeClr val="dk1"/>
                </a:solidFill>
                <a:latin typeface="Calibri"/>
                <a:ea typeface="Calibri"/>
                <a:cs typeface="Calibri"/>
                <a:sym typeface="Calibri"/>
              </a:rPr>
              <a:t> do variables in scientific experiments help us learn about our world?</a:t>
            </a:r>
            <a:endParaRPr b="0" i="0" sz="1400" u="none" cap="none" strike="noStrike">
              <a:solidFill>
                <a:srgbClr val="000000"/>
              </a:solidFill>
              <a:latin typeface="Arial"/>
              <a:ea typeface="Arial"/>
              <a:cs typeface="Arial"/>
              <a:sym typeface="Arial"/>
            </a:endParaRPr>
          </a:p>
        </p:txBody>
      </p:sp>
      <p:pic>
        <p:nvPicPr>
          <p:cNvPr id="138" name="Google Shape;138;p3"/>
          <p:cNvPicPr preferRelativeResize="0"/>
          <p:nvPr/>
        </p:nvPicPr>
        <p:blipFill>
          <a:blip r:embed="rId4">
            <a:alphaModFix/>
          </a:blip>
          <a:stretch>
            <a:fillRect/>
          </a:stretch>
        </p:blipFill>
        <p:spPr>
          <a:xfrm>
            <a:off x="1189638" y="1625375"/>
            <a:ext cx="6764723" cy="45087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2" name="Shape 362"/>
        <p:cNvGrpSpPr/>
        <p:nvPr/>
      </p:nvGrpSpPr>
      <p:grpSpPr>
        <a:xfrm>
          <a:off x="0" y="0"/>
          <a:ext cx="0" cy="0"/>
          <a:chOff x="0" y="0"/>
          <a:chExt cx="0" cy="0"/>
        </a:xfrm>
      </p:grpSpPr>
      <p:sp>
        <p:nvSpPr>
          <p:cNvPr descr="Questions" id="363" name="Google Shape;363;p24"/>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sp>
        <p:nvSpPr>
          <p:cNvPr id="369" name="Google Shape;369;g25ec6a031ed_0_288"/>
          <p:cNvSpPr txBox="1"/>
          <p:nvPr>
            <p:ph type="title"/>
          </p:nvPr>
        </p:nvSpPr>
        <p:spPr>
          <a:xfrm>
            <a:off x="771800" y="416975"/>
            <a:ext cx="8124900" cy="10161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sz="3500"/>
              <a:t>What is a variable?</a:t>
            </a:r>
            <a:endParaRPr sz="3500"/>
          </a:p>
        </p:txBody>
      </p:sp>
      <p:sp>
        <p:nvSpPr>
          <p:cNvPr descr="Questions" id="370" name="Google Shape;370;g25ec6a031ed_0_288"/>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71" name="Google Shape;371;g25ec6a031ed_0_288"/>
          <p:cNvPicPr preferRelativeResize="0"/>
          <p:nvPr/>
        </p:nvPicPr>
        <p:blipFill rotWithShape="1">
          <a:blip r:embed="rId4">
            <a:alphaModFix/>
          </a:blip>
          <a:srcRect b="0" l="0" r="2789" t="0"/>
          <a:stretch/>
        </p:blipFill>
        <p:spPr>
          <a:xfrm>
            <a:off x="1828800" y="1833675"/>
            <a:ext cx="5333250" cy="4114800"/>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6" name="Shape 376"/>
        <p:cNvGrpSpPr/>
        <p:nvPr/>
      </p:nvGrpSpPr>
      <p:grpSpPr>
        <a:xfrm>
          <a:off x="0" y="0"/>
          <a:ext cx="0" cy="0"/>
          <a:chOff x="0" y="0"/>
          <a:chExt cx="0" cy="0"/>
        </a:xfrm>
      </p:grpSpPr>
      <p:sp>
        <p:nvSpPr>
          <p:cNvPr id="377" name="Google Shape;377;g25ec6a031ed_0_281"/>
          <p:cNvSpPr txBox="1"/>
          <p:nvPr>
            <p:ph type="ctrTitle"/>
          </p:nvPr>
        </p:nvSpPr>
        <p:spPr>
          <a:xfrm>
            <a:off x="685800" y="440936"/>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Variables need to be able to</a:t>
            </a:r>
            <a:r>
              <a:rPr lang="en-US"/>
              <a:t> ____________. </a:t>
            </a:r>
            <a:endParaRPr/>
          </a:p>
        </p:txBody>
      </p:sp>
      <p:sp>
        <p:nvSpPr>
          <p:cNvPr descr="Questions" id="378" name="Google Shape;378;g25ec6a031ed_0_28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79" name="Google Shape;379;g25ec6a031ed_0_281"/>
          <p:cNvPicPr preferRelativeResize="0"/>
          <p:nvPr/>
        </p:nvPicPr>
        <p:blipFill rotWithShape="1">
          <a:blip r:embed="rId4">
            <a:alphaModFix/>
          </a:blip>
          <a:srcRect b="21833" l="0" r="0" t="15553"/>
          <a:stretch/>
        </p:blipFill>
        <p:spPr>
          <a:xfrm>
            <a:off x="1614924" y="2365425"/>
            <a:ext cx="5914150" cy="3999251"/>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g25ec6a031ed_0_296"/>
          <p:cNvSpPr txBox="1"/>
          <p:nvPr>
            <p:ph type="ctrTitle"/>
          </p:nvPr>
        </p:nvSpPr>
        <p:spPr>
          <a:xfrm>
            <a:off x="685800" y="440936"/>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Variables need to be able to </a:t>
            </a:r>
            <a:r>
              <a:rPr lang="en-US" u="sng">
                <a:solidFill>
                  <a:srgbClr val="FF0000"/>
                </a:solidFill>
              </a:rPr>
              <a:t>change</a:t>
            </a:r>
            <a:r>
              <a:rPr lang="en-US"/>
              <a:t>. </a:t>
            </a:r>
            <a:endParaRPr/>
          </a:p>
        </p:txBody>
      </p:sp>
      <p:sp>
        <p:nvSpPr>
          <p:cNvPr descr="Questions" id="386" name="Google Shape;386;g25ec6a031ed_0_29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87" name="Google Shape;387;g25ec6a031ed_0_296"/>
          <p:cNvPicPr preferRelativeResize="0"/>
          <p:nvPr/>
        </p:nvPicPr>
        <p:blipFill rotWithShape="1">
          <a:blip r:embed="rId4">
            <a:alphaModFix/>
          </a:blip>
          <a:srcRect b="21833" l="0" r="0" t="15553"/>
          <a:stretch/>
        </p:blipFill>
        <p:spPr>
          <a:xfrm>
            <a:off x="1614924" y="2365425"/>
            <a:ext cx="5914150" cy="3999251"/>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p27"/>
          <p:cNvSpPr txBox="1"/>
          <p:nvPr>
            <p:ph type="title"/>
          </p:nvPr>
        </p:nvSpPr>
        <p:spPr>
          <a:xfrm>
            <a:off x="324464" y="546178"/>
            <a:ext cx="8819536" cy="1686897"/>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What are the three types of variables?</a:t>
            </a:r>
            <a:endParaRPr/>
          </a:p>
        </p:txBody>
      </p:sp>
      <p:sp>
        <p:nvSpPr>
          <p:cNvPr descr="Questions" id="394" name="Google Shape;394;p27"/>
          <p:cNvSpPr/>
          <p:nvPr/>
        </p:nvSpPr>
        <p:spPr>
          <a:xfrm>
            <a:off x="0" y="0"/>
            <a:ext cx="849542" cy="84954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95" name="Google Shape;395;p27"/>
          <p:cNvPicPr preferRelativeResize="0"/>
          <p:nvPr/>
        </p:nvPicPr>
        <p:blipFill rotWithShape="1">
          <a:blip r:embed="rId4">
            <a:alphaModFix/>
          </a:blip>
          <a:srcRect b="9198" l="0" r="0" t="0"/>
          <a:stretch/>
        </p:blipFill>
        <p:spPr>
          <a:xfrm>
            <a:off x="484100" y="2586650"/>
            <a:ext cx="2536125" cy="2302900"/>
          </a:xfrm>
          <a:prstGeom prst="rect">
            <a:avLst/>
          </a:prstGeom>
          <a:noFill/>
          <a:ln>
            <a:noFill/>
          </a:ln>
        </p:spPr>
      </p:pic>
      <p:pic>
        <p:nvPicPr>
          <p:cNvPr id="396" name="Google Shape;396;p27"/>
          <p:cNvPicPr preferRelativeResize="0"/>
          <p:nvPr/>
        </p:nvPicPr>
        <p:blipFill rotWithShape="1">
          <a:blip r:embed="rId5">
            <a:alphaModFix/>
          </a:blip>
          <a:srcRect b="1903" l="1068" r="0" t="0"/>
          <a:stretch/>
        </p:blipFill>
        <p:spPr>
          <a:xfrm rot="-7012090">
            <a:off x="3977832" y="3018333"/>
            <a:ext cx="2104082" cy="1332834"/>
          </a:xfrm>
          <a:prstGeom prst="rect">
            <a:avLst/>
          </a:prstGeom>
          <a:noFill/>
          <a:ln>
            <a:noFill/>
          </a:ln>
        </p:spPr>
      </p:pic>
      <p:pic>
        <p:nvPicPr>
          <p:cNvPr id="397" name="Google Shape;397;p27"/>
          <p:cNvPicPr preferRelativeResize="0"/>
          <p:nvPr/>
        </p:nvPicPr>
        <p:blipFill>
          <a:blip r:embed="rId6">
            <a:alphaModFix/>
          </a:blip>
          <a:stretch>
            <a:fillRect/>
          </a:stretch>
        </p:blipFill>
        <p:spPr>
          <a:xfrm>
            <a:off x="3558025" y="3543329"/>
            <a:ext cx="1237975" cy="1321478"/>
          </a:xfrm>
          <a:prstGeom prst="rect">
            <a:avLst/>
          </a:prstGeom>
          <a:noFill/>
          <a:ln>
            <a:noFill/>
          </a:ln>
        </p:spPr>
      </p:pic>
      <p:pic>
        <p:nvPicPr>
          <p:cNvPr id="398" name="Google Shape;398;p27"/>
          <p:cNvPicPr preferRelativeResize="0"/>
          <p:nvPr/>
        </p:nvPicPr>
        <p:blipFill>
          <a:blip r:embed="rId7">
            <a:alphaModFix/>
          </a:blip>
          <a:stretch>
            <a:fillRect/>
          </a:stretch>
        </p:blipFill>
        <p:spPr>
          <a:xfrm>
            <a:off x="6266799" y="2896462"/>
            <a:ext cx="2445200" cy="18409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3" name="Shape 403"/>
        <p:cNvGrpSpPr/>
        <p:nvPr/>
      </p:nvGrpSpPr>
      <p:grpSpPr>
        <a:xfrm>
          <a:off x="0" y="0"/>
          <a:ext cx="0" cy="0"/>
          <a:chOff x="0" y="0"/>
          <a:chExt cx="0" cy="0"/>
        </a:xfrm>
      </p:grpSpPr>
      <p:sp>
        <p:nvSpPr>
          <p:cNvPr id="404" name="Google Shape;404;g25ec6a031ed_0_307"/>
          <p:cNvSpPr txBox="1"/>
          <p:nvPr>
            <p:ph type="title"/>
          </p:nvPr>
        </p:nvSpPr>
        <p:spPr>
          <a:xfrm>
            <a:off x="324464" y="546178"/>
            <a:ext cx="8819400" cy="16869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What are the three types of variables?</a:t>
            </a:r>
            <a:endParaRPr/>
          </a:p>
        </p:txBody>
      </p:sp>
      <p:sp>
        <p:nvSpPr>
          <p:cNvPr descr="Questions" id="405" name="Google Shape;405;g25ec6a031ed_0_307"/>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06" name="Google Shape;406;g25ec6a031ed_0_307"/>
          <p:cNvPicPr preferRelativeResize="0"/>
          <p:nvPr/>
        </p:nvPicPr>
        <p:blipFill rotWithShape="1">
          <a:blip r:embed="rId4">
            <a:alphaModFix/>
          </a:blip>
          <a:srcRect b="9198" l="0" r="0" t="0"/>
          <a:stretch/>
        </p:blipFill>
        <p:spPr>
          <a:xfrm>
            <a:off x="484100" y="2586650"/>
            <a:ext cx="2536125" cy="2302900"/>
          </a:xfrm>
          <a:prstGeom prst="rect">
            <a:avLst/>
          </a:prstGeom>
          <a:noFill/>
          <a:ln>
            <a:noFill/>
          </a:ln>
        </p:spPr>
      </p:pic>
      <p:pic>
        <p:nvPicPr>
          <p:cNvPr id="407" name="Google Shape;407;g25ec6a031ed_0_307"/>
          <p:cNvPicPr preferRelativeResize="0"/>
          <p:nvPr/>
        </p:nvPicPr>
        <p:blipFill rotWithShape="1">
          <a:blip r:embed="rId5">
            <a:alphaModFix/>
          </a:blip>
          <a:srcRect b="1903" l="1068" r="0" t="0"/>
          <a:stretch/>
        </p:blipFill>
        <p:spPr>
          <a:xfrm rot="-7012090">
            <a:off x="3977832" y="3018333"/>
            <a:ext cx="2104082" cy="1332834"/>
          </a:xfrm>
          <a:prstGeom prst="rect">
            <a:avLst/>
          </a:prstGeom>
          <a:noFill/>
          <a:ln>
            <a:noFill/>
          </a:ln>
        </p:spPr>
      </p:pic>
      <p:pic>
        <p:nvPicPr>
          <p:cNvPr id="408" name="Google Shape;408;g25ec6a031ed_0_307"/>
          <p:cNvPicPr preferRelativeResize="0"/>
          <p:nvPr/>
        </p:nvPicPr>
        <p:blipFill>
          <a:blip r:embed="rId6">
            <a:alphaModFix/>
          </a:blip>
          <a:stretch>
            <a:fillRect/>
          </a:stretch>
        </p:blipFill>
        <p:spPr>
          <a:xfrm>
            <a:off x="3558025" y="3543329"/>
            <a:ext cx="1237975" cy="1321478"/>
          </a:xfrm>
          <a:prstGeom prst="rect">
            <a:avLst/>
          </a:prstGeom>
          <a:noFill/>
          <a:ln>
            <a:noFill/>
          </a:ln>
        </p:spPr>
      </p:pic>
      <p:pic>
        <p:nvPicPr>
          <p:cNvPr id="409" name="Google Shape;409;g25ec6a031ed_0_307"/>
          <p:cNvPicPr preferRelativeResize="0"/>
          <p:nvPr/>
        </p:nvPicPr>
        <p:blipFill>
          <a:blip r:embed="rId7">
            <a:alphaModFix/>
          </a:blip>
          <a:stretch>
            <a:fillRect/>
          </a:stretch>
        </p:blipFill>
        <p:spPr>
          <a:xfrm>
            <a:off x="6266799" y="2896462"/>
            <a:ext cx="2445200" cy="1840975"/>
          </a:xfrm>
          <a:prstGeom prst="rect">
            <a:avLst/>
          </a:prstGeom>
          <a:noFill/>
          <a:ln>
            <a:noFill/>
          </a:ln>
        </p:spPr>
      </p:pic>
      <p:sp>
        <p:nvSpPr>
          <p:cNvPr id="410" name="Google Shape;410;g25ec6a031ed_0_307"/>
          <p:cNvSpPr txBox="1"/>
          <p:nvPr/>
        </p:nvSpPr>
        <p:spPr>
          <a:xfrm>
            <a:off x="352963" y="5163200"/>
            <a:ext cx="2798400" cy="63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200">
                <a:solidFill>
                  <a:srgbClr val="FF0000"/>
                </a:solidFill>
                <a:latin typeface="Calibri"/>
                <a:ea typeface="Calibri"/>
                <a:cs typeface="Calibri"/>
                <a:sym typeface="Calibri"/>
              </a:rPr>
              <a:t>Independent </a:t>
            </a:r>
            <a:endParaRPr sz="3200">
              <a:solidFill>
                <a:srgbClr val="FF0000"/>
              </a:solidFill>
              <a:latin typeface="Calibri"/>
              <a:ea typeface="Calibri"/>
              <a:cs typeface="Calibri"/>
              <a:sym typeface="Calibri"/>
            </a:endParaRPr>
          </a:p>
          <a:p>
            <a:pPr indent="0" lvl="0" marL="0" rtl="0" algn="ctr">
              <a:spcBef>
                <a:spcPts val="0"/>
              </a:spcBef>
              <a:spcAft>
                <a:spcPts val="0"/>
              </a:spcAft>
              <a:buNone/>
            </a:pPr>
            <a:r>
              <a:rPr lang="en-US" sz="3200">
                <a:solidFill>
                  <a:srgbClr val="FF0000"/>
                </a:solidFill>
                <a:latin typeface="Calibri"/>
                <a:ea typeface="Calibri"/>
                <a:cs typeface="Calibri"/>
                <a:sym typeface="Calibri"/>
              </a:rPr>
              <a:t>Variable</a:t>
            </a:r>
            <a:endParaRPr sz="3200">
              <a:solidFill>
                <a:srgbClr val="FF0000"/>
              </a:solidFill>
              <a:latin typeface="Calibri"/>
              <a:ea typeface="Calibri"/>
              <a:cs typeface="Calibri"/>
              <a:sym typeface="Calibri"/>
            </a:endParaRPr>
          </a:p>
        </p:txBody>
      </p:sp>
      <p:sp>
        <p:nvSpPr>
          <p:cNvPr id="411" name="Google Shape;411;g25ec6a031ed_0_307"/>
          <p:cNvSpPr txBox="1"/>
          <p:nvPr/>
        </p:nvSpPr>
        <p:spPr>
          <a:xfrm>
            <a:off x="3172788" y="5136425"/>
            <a:ext cx="2798400" cy="63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200">
                <a:solidFill>
                  <a:srgbClr val="FF0000"/>
                </a:solidFill>
                <a:latin typeface="Calibri"/>
                <a:ea typeface="Calibri"/>
                <a:cs typeface="Calibri"/>
                <a:sym typeface="Calibri"/>
              </a:rPr>
              <a:t>Dependent</a:t>
            </a:r>
            <a:endParaRPr sz="3200">
              <a:solidFill>
                <a:srgbClr val="FF0000"/>
              </a:solidFill>
              <a:latin typeface="Calibri"/>
              <a:ea typeface="Calibri"/>
              <a:cs typeface="Calibri"/>
              <a:sym typeface="Calibri"/>
            </a:endParaRPr>
          </a:p>
          <a:p>
            <a:pPr indent="0" lvl="0" marL="0" rtl="0" algn="ctr">
              <a:spcBef>
                <a:spcPts val="0"/>
              </a:spcBef>
              <a:spcAft>
                <a:spcPts val="0"/>
              </a:spcAft>
              <a:buNone/>
            </a:pPr>
            <a:r>
              <a:rPr lang="en-US" sz="3200">
                <a:solidFill>
                  <a:srgbClr val="FF0000"/>
                </a:solidFill>
                <a:latin typeface="Calibri"/>
                <a:ea typeface="Calibri"/>
                <a:cs typeface="Calibri"/>
                <a:sym typeface="Calibri"/>
              </a:rPr>
              <a:t>Variable</a:t>
            </a:r>
            <a:endParaRPr sz="3200">
              <a:solidFill>
                <a:srgbClr val="FF0000"/>
              </a:solidFill>
              <a:latin typeface="Calibri"/>
              <a:ea typeface="Calibri"/>
              <a:cs typeface="Calibri"/>
              <a:sym typeface="Calibri"/>
            </a:endParaRPr>
          </a:p>
        </p:txBody>
      </p:sp>
      <p:sp>
        <p:nvSpPr>
          <p:cNvPr id="412" name="Google Shape;412;g25ec6a031ed_0_307"/>
          <p:cNvSpPr txBox="1"/>
          <p:nvPr/>
        </p:nvSpPr>
        <p:spPr>
          <a:xfrm>
            <a:off x="5992613" y="5136425"/>
            <a:ext cx="2798400" cy="63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200">
                <a:solidFill>
                  <a:srgbClr val="FF0000"/>
                </a:solidFill>
                <a:latin typeface="Calibri"/>
                <a:ea typeface="Calibri"/>
                <a:cs typeface="Calibri"/>
                <a:sym typeface="Calibri"/>
              </a:rPr>
              <a:t>Control</a:t>
            </a:r>
            <a:endParaRPr sz="3200">
              <a:solidFill>
                <a:srgbClr val="FF0000"/>
              </a:solidFill>
              <a:latin typeface="Calibri"/>
              <a:ea typeface="Calibri"/>
              <a:cs typeface="Calibri"/>
              <a:sym typeface="Calibri"/>
            </a:endParaRPr>
          </a:p>
          <a:p>
            <a:pPr indent="0" lvl="0" marL="0" rtl="0" algn="ctr">
              <a:spcBef>
                <a:spcPts val="0"/>
              </a:spcBef>
              <a:spcAft>
                <a:spcPts val="0"/>
              </a:spcAft>
              <a:buNone/>
            </a:pPr>
            <a:r>
              <a:rPr lang="en-US" sz="3200">
                <a:solidFill>
                  <a:srgbClr val="FF0000"/>
                </a:solidFill>
                <a:latin typeface="Calibri"/>
                <a:ea typeface="Calibri"/>
                <a:cs typeface="Calibri"/>
                <a:sym typeface="Calibri"/>
              </a:rPr>
              <a:t>Variable</a:t>
            </a:r>
            <a:endParaRPr sz="3200">
              <a:solidFill>
                <a:srgbClr val="FF0000"/>
              </a:solidFill>
              <a:latin typeface="Calibri"/>
              <a:ea typeface="Calibri"/>
              <a:cs typeface="Calibri"/>
              <a:sym typeface="Calibri"/>
            </a:endParaRPr>
          </a:p>
          <a:p>
            <a:pPr indent="0" lvl="0" marL="0" rtl="0" algn="ctr">
              <a:spcBef>
                <a:spcPts val="0"/>
              </a:spcBef>
              <a:spcAft>
                <a:spcPts val="0"/>
              </a:spcAft>
              <a:buNone/>
            </a:pPr>
            <a:r>
              <a:t/>
            </a:r>
            <a:endParaRPr sz="3200">
              <a:solidFill>
                <a:srgbClr val="FF0000"/>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7" name="Shape 417"/>
        <p:cNvGrpSpPr/>
        <p:nvPr/>
      </p:nvGrpSpPr>
      <p:grpSpPr>
        <a:xfrm>
          <a:off x="0" y="0"/>
          <a:ext cx="0" cy="0"/>
          <a:chOff x="0" y="0"/>
          <a:chExt cx="0" cy="0"/>
        </a:xfrm>
      </p:grpSpPr>
      <p:sp>
        <p:nvSpPr>
          <p:cNvPr descr="Artificial Intelligence" id="418" name="Google Shape;418;p28"/>
          <p:cNvSpPr/>
          <p:nvPr/>
        </p:nvSpPr>
        <p:spPr>
          <a:xfrm>
            <a:off x="899353" y="1172306"/>
            <a:ext cx="4349262" cy="3997569"/>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19" name="Google Shape;419;p28"/>
          <p:cNvPicPr preferRelativeResize="0"/>
          <p:nvPr/>
        </p:nvPicPr>
        <p:blipFill rotWithShape="1">
          <a:blip r:embed="rId4">
            <a:alphaModFix/>
          </a:blip>
          <a:srcRect b="0" l="0" r="0" t="0"/>
          <a:stretch/>
        </p:blipFill>
        <p:spPr>
          <a:xfrm>
            <a:off x="4572000" y="2036490"/>
            <a:ext cx="3133385" cy="3133385"/>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sp>
        <p:nvSpPr>
          <p:cNvPr descr="Artificial Intelligence" id="425" name="Google Shape;425;g25ec6a031ed_0_328"/>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26" name="Google Shape;426;g25ec6a031ed_0_328"/>
          <p:cNvPicPr preferRelativeResize="0"/>
          <p:nvPr/>
        </p:nvPicPr>
        <p:blipFill rotWithShape="1">
          <a:blip r:embed="rId4">
            <a:alphaModFix/>
          </a:blip>
          <a:srcRect b="0" l="0" r="0" t="0"/>
          <a:stretch/>
        </p:blipFill>
        <p:spPr>
          <a:xfrm>
            <a:off x="735230" y="146272"/>
            <a:ext cx="571056" cy="571056"/>
          </a:xfrm>
          <a:prstGeom prst="rect">
            <a:avLst/>
          </a:prstGeom>
          <a:noFill/>
          <a:ln>
            <a:noFill/>
          </a:ln>
        </p:spPr>
      </p:pic>
      <p:pic>
        <p:nvPicPr>
          <p:cNvPr id="427" name="Google Shape;427;g25ec6a031ed_0_328"/>
          <p:cNvPicPr preferRelativeResize="0"/>
          <p:nvPr/>
        </p:nvPicPr>
        <p:blipFill>
          <a:blip r:embed="rId5">
            <a:alphaModFix/>
          </a:blip>
          <a:stretch>
            <a:fillRect/>
          </a:stretch>
        </p:blipFill>
        <p:spPr>
          <a:xfrm>
            <a:off x="1280801" y="1241550"/>
            <a:ext cx="6392050" cy="479402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descr="Artificial Intelligence" id="433" name="Google Shape;433;g25ec6a031ed_0_33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34" name="Google Shape;434;g25ec6a031ed_0_336"/>
          <p:cNvPicPr preferRelativeResize="0"/>
          <p:nvPr/>
        </p:nvPicPr>
        <p:blipFill rotWithShape="1">
          <a:blip r:embed="rId4">
            <a:alphaModFix/>
          </a:blip>
          <a:srcRect b="0" l="0" r="0" t="0"/>
          <a:stretch/>
        </p:blipFill>
        <p:spPr>
          <a:xfrm>
            <a:off x="735230" y="146272"/>
            <a:ext cx="571056" cy="571056"/>
          </a:xfrm>
          <a:prstGeom prst="rect">
            <a:avLst/>
          </a:prstGeom>
          <a:noFill/>
          <a:ln>
            <a:noFill/>
          </a:ln>
        </p:spPr>
      </p:pic>
      <p:pic>
        <p:nvPicPr>
          <p:cNvPr id="435" name="Google Shape;435;g25ec6a031ed_0_336"/>
          <p:cNvPicPr preferRelativeResize="0"/>
          <p:nvPr/>
        </p:nvPicPr>
        <p:blipFill>
          <a:blip r:embed="rId5">
            <a:alphaModFix/>
          </a:blip>
          <a:stretch>
            <a:fillRect/>
          </a:stretch>
        </p:blipFill>
        <p:spPr>
          <a:xfrm>
            <a:off x="1352963" y="1330663"/>
            <a:ext cx="6438074" cy="4196675"/>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descr="Artificial Intelligence" id="441" name="Google Shape;441;p31"/>
          <p:cNvSpPr/>
          <p:nvPr/>
        </p:nvSpPr>
        <p:spPr>
          <a:xfrm>
            <a:off x="899353" y="1172306"/>
            <a:ext cx="4349262" cy="3997569"/>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42" name="Google Shape;442;p31"/>
          <p:cNvPicPr preferRelativeResize="0"/>
          <p:nvPr/>
        </p:nvPicPr>
        <p:blipFill rotWithShape="1">
          <a:blip r:embed="rId4">
            <a:alphaModFix/>
          </a:blip>
          <a:srcRect b="0" l="0" r="0" t="0"/>
          <a:stretch/>
        </p:blipFill>
        <p:spPr>
          <a:xfrm>
            <a:off x="4572000" y="1755137"/>
            <a:ext cx="3347725" cy="33477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descr="Rewind" id="144" name="Google Shape;144;p5"/>
          <p:cNvSpPr/>
          <p:nvPr/>
        </p:nvSpPr>
        <p:spPr>
          <a:xfrm>
            <a:off x="1828800" y="914400"/>
            <a:ext cx="5486400" cy="465406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sp>
        <p:nvSpPr>
          <p:cNvPr descr="Artificial Intelligence" id="448" name="Google Shape;448;p32"/>
          <p:cNvSpPr/>
          <p:nvPr/>
        </p:nvSpPr>
        <p:spPr>
          <a:xfrm>
            <a:off x="0" y="0"/>
            <a:ext cx="735230" cy="73523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49" name="Google Shape;449;p32"/>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450" name="Google Shape;450;p32"/>
          <p:cNvPicPr preferRelativeResize="0"/>
          <p:nvPr/>
        </p:nvPicPr>
        <p:blipFill>
          <a:blip r:embed="rId5">
            <a:alphaModFix/>
          </a:blip>
          <a:stretch>
            <a:fillRect/>
          </a:stretch>
        </p:blipFill>
        <p:spPr>
          <a:xfrm>
            <a:off x="1768226" y="549162"/>
            <a:ext cx="6091326" cy="5759674"/>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5" name="Shape 455"/>
        <p:cNvGrpSpPr/>
        <p:nvPr/>
      </p:nvGrpSpPr>
      <p:grpSpPr>
        <a:xfrm>
          <a:off x="0" y="0"/>
          <a:ext cx="0" cy="0"/>
          <a:chOff x="0" y="0"/>
          <a:chExt cx="0" cy="0"/>
        </a:xfrm>
      </p:grpSpPr>
      <p:sp>
        <p:nvSpPr>
          <p:cNvPr descr="Artificial Intelligence" id="456" name="Google Shape;456;p33"/>
          <p:cNvSpPr/>
          <p:nvPr/>
        </p:nvSpPr>
        <p:spPr>
          <a:xfrm>
            <a:off x="0" y="0"/>
            <a:ext cx="735230" cy="73523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57" name="Google Shape;457;p33"/>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458" name="Google Shape;458;p33"/>
          <p:cNvPicPr preferRelativeResize="0"/>
          <p:nvPr/>
        </p:nvPicPr>
        <p:blipFill>
          <a:blip r:embed="rId5">
            <a:alphaModFix/>
          </a:blip>
          <a:stretch>
            <a:fillRect/>
          </a:stretch>
        </p:blipFill>
        <p:spPr>
          <a:xfrm>
            <a:off x="1663013" y="735230"/>
            <a:ext cx="5817970" cy="5817970"/>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sp>
        <p:nvSpPr>
          <p:cNvPr descr="Questions" id="464" name="Google Shape;464;p34"/>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descr="Questions" id="470" name="Google Shape;470;p35"/>
          <p:cNvSpPr/>
          <p:nvPr/>
        </p:nvSpPr>
        <p:spPr>
          <a:xfrm>
            <a:off x="0" y="0"/>
            <a:ext cx="849542" cy="84954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1" name="Google Shape;471;p35"/>
          <p:cNvSpPr txBox="1"/>
          <p:nvPr/>
        </p:nvSpPr>
        <p:spPr>
          <a:xfrm>
            <a:off x="609600" y="618970"/>
            <a:ext cx="8305800" cy="1686897"/>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3600"/>
              <a:buFont typeface="Calibri"/>
              <a:buNone/>
            </a:pPr>
            <a:r>
              <a:rPr b="0" i="0" lang="en-US" sz="3600" u="none" cap="none" strike="noStrike">
                <a:solidFill>
                  <a:schemeClr val="dk1"/>
                </a:solidFill>
                <a:latin typeface="Calibri"/>
                <a:ea typeface="Calibri"/>
                <a:cs typeface="Calibri"/>
                <a:sym typeface="Calibri"/>
              </a:rPr>
              <a:t>Which one </a:t>
            </a:r>
            <a:r>
              <a:rPr lang="en-US" sz="3600">
                <a:solidFill>
                  <a:schemeClr val="dk1"/>
                </a:solidFill>
                <a:latin typeface="Calibri"/>
                <a:ea typeface="Calibri"/>
                <a:cs typeface="Calibri"/>
                <a:sym typeface="Calibri"/>
              </a:rPr>
              <a:t>is NOT an </a:t>
            </a:r>
            <a:r>
              <a:rPr lang="en-US" sz="3600">
                <a:solidFill>
                  <a:schemeClr val="dk1"/>
                </a:solidFill>
                <a:latin typeface="Calibri"/>
                <a:ea typeface="Calibri"/>
                <a:cs typeface="Calibri"/>
                <a:sym typeface="Calibri"/>
              </a:rPr>
              <a:t>example of a variable?</a:t>
            </a:r>
            <a:endParaRPr b="0" i="0" sz="1400" u="none" cap="none" strike="noStrike">
              <a:solidFill>
                <a:srgbClr val="000000"/>
              </a:solidFill>
              <a:latin typeface="Arial"/>
              <a:ea typeface="Arial"/>
              <a:cs typeface="Arial"/>
              <a:sym typeface="Arial"/>
            </a:endParaRPr>
          </a:p>
        </p:txBody>
      </p:sp>
      <p:pic>
        <p:nvPicPr>
          <p:cNvPr id="472" name="Google Shape;472;p35"/>
          <p:cNvPicPr preferRelativeResize="0"/>
          <p:nvPr/>
        </p:nvPicPr>
        <p:blipFill>
          <a:blip r:embed="rId4">
            <a:alphaModFix/>
          </a:blip>
          <a:stretch>
            <a:fillRect/>
          </a:stretch>
        </p:blipFill>
        <p:spPr>
          <a:xfrm>
            <a:off x="609600" y="2226875"/>
            <a:ext cx="1877374" cy="2124077"/>
          </a:xfrm>
          <a:prstGeom prst="rect">
            <a:avLst/>
          </a:prstGeom>
          <a:noFill/>
          <a:ln>
            <a:noFill/>
          </a:ln>
        </p:spPr>
      </p:pic>
      <p:pic>
        <p:nvPicPr>
          <p:cNvPr id="473" name="Google Shape;473;p35"/>
          <p:cNvPicPr preferRelativeResize="0"/>
          <p:nvPr/>
        </p:nvPicPr>
        <p:blipFill>
          <a:blip r:embed="rId5">
            <a:alphaModFix/>
          </a:blip>
          <a:stretch>
            <a:fillRect/>
          </a:stretch>
        </p:blipFill>
        <p:spPr>
          <a:xfrm>
            <a:off x="3495675" y="2366967"/>
            <a:ext cx="2152650" cy="2124075"/>
          </a:xfrm>
          <a:prstGeom prst="rect">
            <a:avLst/>
          </a:prstGeom>
          <a:noFill/>
          <a:ln>
            <a:noFill/>
          </a:ln>
        </p:spPr>
      </p:pic>
      <p:pic>
        <p:nvPicPr>
          <p:cNvPr id="474" name="Google Shape;474;p35"/>
          <p:cNvPicPr preferRelativeResize="0"/>
          <p:nvPr/>
        </p:nvPicPr>
        <p:blipFill>
          <a:blip r:embed="rId6">
            <a:alphaModFix/>
          </a:blip>
          <a:stretch>
            <a:fillRect/>
          </a:stretch>
        </p:blipFill>
        <p:spPr>
          <a:xfrm>
            <a:off x="6834375" y="2266962"/>
            <a:ext cx="1666336" cy="2324100"/>
          </a:xfrm>
          <a:prstGeom prst="rect">
            <a:avLst/>
          </a:prstGeom>
          <a:noFill/>
          <a:ln>
            <a:noFill/>
          </a:ln>
        </p:spPr>
      </p:pic>
      <p:sp>
        <p:nvSpPr>
          <p:cNvPr id="475" name="Google Shape;475;p35"/>
          <p:cNvSpPr txBox="1"/>
          <p:nvPr/>
        </p:nvSpPr>
        <p:spPr>
          <a:xfrm>
            <a:off x="907788" y="4729650"/>
            <a:ext cx="1281000" cy="76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latin typeface="Calibri"/>
                <a:ea typeface="Calibri"/>
                <a:cs typeface="Calibri"/>
                <a:sym typeface="Calibri"/>
              </a:rPr>
              <a:t>Time</a:t>
            </a:r>
            <a:endParaRPr sz="3600">
              <a:latin typeface="Calibri"/>
              <a:ea typeface="Calibri"/>
              <a:cs typeface="Calibri"/>
              <a:sym typeface="Calibri"/>
            </a:endParaRPr>
          </a:p>
        </p:txBody>
      </p:sp>
      <p:sp>
        <p:nvSpPr>
          <p:cNvPr id="476" name="Google Shape;476;p35"/>
          <p:cNvSpPr txBox="1"/>
          <p:nvPr/>
        </p:nvSpPr>
        <p:spPr>
          <a:xfrm>
            <a:off x="3582650" y="4729650"/>
            <a:ext cx="1666200" cy="76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latin typeface="Calibri"/>
                <a:ea typeface="Calibri"/>
                <a:cs typeface="Calibri"/>
                <a:sym typeface="Calibri"/>
              </a:rPr>
              <a:t>Length</a:t>
            </a:r>
            <a:endParaRPr sz="3600">
              <a:latin typeface="Calibri"/>
              <a:ea typeface="Calibri"/>
              <a:cs typeface="Calibri"/>
              <a:sym typeface="Calibri"/>
            </a:endParaRPr>
          </a:p>
        </p:txBody>
      </p:sp>
      <p:sp>
        <p:nvSpPr>
          <p:cNvPr id="477" name="Google Shape;477;p35"/>
          <p:cNvSpPr txBox="1"/>
          <p:nvPr/>
        </p:nvSpPr>
        <p:spPr>
          <a:xfrm>
            <a:off x="6266801" y="4729650"/>
            <a:ext cx="2562000" cy="76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latin typeface="Calibri"/>
                <a:ea typeface="Calibri"/>
                <a:cs typeface="Calibri"/>
                <a:sym typeface="Calibri"/>
              </a:rPr>
              <a:t>Microscope</a:t>
            </a:r>
            <a:endParaRPr sz="3600">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2" name="Shape 482"/>
        <p:cNvGrpSpPr/>
        <p:nvPr/>
      </p:nvGrpSpPr>
      <p:grpSpPr>
        <a:xfrm>
          <a:off x="0" y="0"/>
          <a:ext cx="0" cy="0"/>
          <a:chOff x="0" y="0"/>
          <a:chExt cx="0" cy="0"/>
        </a:xfrm>
      </p:grpSpPr>
      <p:sp>
        <p:nvSpPr>
          <p:cNvPr descr="Questions" id="483" name="Google Shape;483;g25ec6a031ed_0_357"/>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4" name="Google Shape;484;g25ec6a031ed_0_357"/>
          <p:cNvSpPr txBox="1"/>
          <p:nvPr/>
        </p:nvSpPr>
        <p:spPr>
          <a:xfrm>
            <a:off x="609600" y="618970"/>
            <a:ext cx="8305800" cy="1686900"/>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3600"/>
              <a:buFont typeface="Calibri"/>
              <a:buNone/>
            </a:pPr>
            <a:r>
              <a:rPr b="0" i="0" lang="en-US" sz="3600" u="none" cap="none" strike="noStrike">
                <a:solidFill>
                  <a:schemeClr val="dk1"/>
                </a:solidFill>
                <a:latin typeface="Calibri"/>
                <a:ea typeface="Calibri"/>
                <a:cs typeface="Calibri"/>
                <a:sym typeface="Calibri"/>
              </a:rPr>
              <a:t>Which one </a:t>
            </a:r>
            <a:r>
              <a:rPr lang="en-US" sz="3600">
                <a:solidFill>
                  <a:schemeClr val="dk1"/>
                </a:solidFill>
                <a:latin typeface="Calibri"/>
                <a:ea typeface="Calibri"/>
                <a:cs typeface="Calibri"/>
                <a:sym typeface="Calibri"/>
              </a:rPr>
              <a:t>is NOT an example of a variable?</a:t>
            </a:r>
            <a:endParaRPr b="0" i="0" sz="1400" u="none" cap="none" strike="noStrike">
              <a:solidFill>
                <a:srgbClr val="000000"/>
              </a:solidFill>
              <a:latin typeface="Arial"/>
              <a:ea typeface="Arial"/>
              <a:cs typeface="Arial"/>
              <a:sym typeface="Arial"/>
            </a:endParaRPr>
          </a:p>
        </p:txBody>
      </p:sp>
      <p:pic>
        <p:nvPicPr>
          <p:cNvPr id="485" name="Google Shape;485;g25ec6a031ed_0_357"/>
          <p:cNvPicPr preferRelativeResize="0"/>
          <p:nvPr/>
        </p:nvPicPr>
        <p:blipFill>
          <a:blip r:embed="rId4">
            <a:alphaModFix/>
          </a:blip>
          <a:stretch>
            <a:fillRect/>
          </a:stretch>
        </p:blipFill>
        <p:spPr>
          <a:xfrm>
            <a:off x="609600" y="2226875"/>
            <a:ext cx="1877374" cy="2124077"/>
          </a:xfrm>
          <a:prstGeom prst="rect">
            <a:avLst/>
          </a:prstGeom>
          <a:noFill/>
          <a:ln>
            <a:noFill/>
          </a:ln>
        </p:spPr>
      </p:pic>
      <p:pic>
        <p:nvPicPr>
          <p:cNvPr id="486" name="Google Shape;486;g25ec6a031ed_0_357"/>
          <p:cNvPicPr preferRelativeResize="0"/>
          <p:nvPr/>
        </p:nvPicPr>
        <p:blipFill>
          <a:blip r:embed="rId5">
            <a:alphaModFix/>
          </a:blip>
          <a:stretch>
            <a:fillRect/>
          </a:stretch>
        </p:blipFill>
        <p:spPr>
          <a:xfrm>
            <a:off x="3495675" y="2366967"/>
            <a:ext cx="2152650" cy="2124075"/>
          </a:xfrm>
          <a:prstGeom prst="rect">
            <a:avLst/>
          </a:prstGeom>
          <a:noFill/>
          <a:ln>
            <a:noFill/>
          </a:ln>
        </p:spPr>
      </p:pic>
      <p:pic>
        <p:nvPicPr>
          <p:cNvPr id="487" name="Google Shape;487;g25ec6a031ed_0_357"/>
          <p:cNvPicPr preferRelativeResize="0"/>
          <p:nvPr/>
        </p:nvPicPr>
        <p:blipFill>
          <a:blip r:embed="rId6">
            <a:alphaModFix/>
          </a:blip>
          <a:stretch>
            <a:fillRect/>
          </a:stretch>
        </p:blipFill>
        <p:spPr>
          <a:xfrm>
            <a:off x="6834375" y="2266962"/>
            <a:ext cx="1666336" cy="2324100"/>
          </a:xfrm>
          <a:prstGeom prst="rect">
            <a:avLst/>
          </a:prstGeom>
          <a:noFill/>
          <a:ln>
            <a:noFill/>
          </a:ln>
        </p:spPr>
      </p:pic>
      <p:sp>
        <p:nvSpPr>
          <p:cNvPr id="488" name="Google Shape;488;g25ec6a031ed_0_357"/>
          <p:cNvSpPr txBox="1"/>
          <p:nvPr/>
        </p:nvSpPr>
        <p:spPr>
          <a:xfrm>
            <a:off x="907788" y="4729650"/>
            <a:ext cx="1281000" cy="76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latin typeface="Calibri"/>
                <a:ea typeface="Calibri"/>
                <a:cs typeface="Calibri"/>
                <a:sym typeface="Calibri"/>
              </a:rPr>
              <a:t>Time</a:t>
            </a:r>
            <a:endParaRPr sz="3600">
              <a:latin typeface="Calibri"/>
              <a:ea typeface="Calibri"/>
              <a:cs typeface="Calibri"/>
              <a:sym typeface="Calibri"/>
            </a:endParaRPr>
          </a:p>
        </p:txBody>
      </p:sp>
      <p:sp>
        <p:nvSpPr>
          <p:cNvPr id="489" name="Google Shape;489;g25ec6a031ed_0_357"/>
          <p:cNvSpPr txBox="1"/>
          <p:nvPr/>
        </p:nvSpPr>
        <p:spPr>
          <a:xfrm>
            <a:off x="3582650" y="4729650"/>
            <a:ext cx="1666200" cy="76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latin typeface="Calibri"/>
                <a:ea typeface="Calibri"/>
                <a:cs typeface="Calibri"/>
                <a:sym typeface="Calibri"/>
              </a:rPr>
              <a:t>Length</a:t>
            </a:r>
            <a:endParaRPr sz="3600">
              <a:latin typeface="Calibri"/>
              <a:ea typeface="Calibri"/>
              <a:cs typeface="Calibri"/>
              <a:sym typeface="Calibri"/>
            </a:endParaRPr>
          </a:p>
        </p:txBody>
      </p:sp>
      <p:sp>
        <p:nvSpPr>
          <p:cNvPr id="490" name="Google Shape;490;g25ec6a031ed_0_357"/>
          <p:cNvSpPr txBox="1"/>
          <p:nvPr/>
        </p:nvSpPr>
        <p:spPr>
          <a:xfrm>
            <a:off x="6266801" y="4729650"/>
            <a:ext cx="2562000" cy="768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600">
                <a:latin typeface="Calibri"/>
                <a:ea typeface="Calibri"/>
                <a:cs typeface="Calibri"/>
                <a:sym typeface="Calibri"/>
              </a:rPr>
              <a:t>Microscope</a:t>
            </a:r>
            <a:endParaRPr sz="3600">
              <a:latin typeface="Calibri"/>
              <a:ea typeface="Calibri"/>
              <a:cs typeface="Calibri"/>
              <a:sym typeface="Calibri"/>
            </a:endParaRPr>
          </a:p>
        </p:txBody>
      </p:sp>
      <p:sp>
        <p:nvSpPr>
          <p:cNvPr id="491" name="Google Shape;491;g25ec6a031ed_0_357"/>
          <p:cNvSpPr/>
          <p:nvPr/>
        </p:nvSpPr>
        <p:spPr>
          <a:xfrm>
            <a:off x="5971200" y="1832750"/>
            <a:ext cx="3054600" cy="40398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6" name="Shape 496"/>
        <p:cNvGrpSpPr/>
        <p:nvPr/>
      </p:nvGrpSpPr>
      <p:grpSpPr>
        <a:xfrm>
          <a:off x="0" y="0"/>
          <a:ext cx="0" cy="0"/>
          <a:chOff x="0" y="0"/>
          <a:chExt cx="0" cy="0"/>
        </a:xfrm>
      </p:grpSpPr>
      <p:sp>
        <p:nvSpPr>
          <p:cNvPr id="497" name="Google Shape;497;g25ec6a031ed_0_380"/>
          <p:cNvSpPr txBox="1"/>
          <p:nvPr>
            <p:ph type="title"/>
          </p:nvPr>
        </p:nvSpPr>
        <p:spPr>
          <a:xfrm>
            <a:off x="324464" y="546178"/>
            <a:ext cx="8819400" cy="16869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Label the three kinds of variables</a:t>
            </a:r>
            <a:endParaRPr/>
          </a:p>
        </p:txBody>
      </p:sp>
      <p:sp>
        <p:nvSpPr>
          <p:cNvPr descr="Questions" id="498" name="Google Shape;498;g25ec6a031ed_0_38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99" name="Google Shape;499;g25ec6a031ed_0_380"/>
          <p:cNvPicPr preferRelativeResize="0"/>
          <p:nvPr/>
        </p:nvPicPr>
        <p:blipFill rotWithShape="1">
          <a:blip r:embed="rId4">
            <a:alphaModFix/>
          </a:blip>
          <a:srcRect b="9198" l="0" r="0" t="0"/>
          <a:stretch/>
        </p:blipFill>
        <p:spPr>
          <a:xfrm>
            <a:off x="484100" y="2586650"/>
            <a:ext cx="2536125" cy="2302900"/>
          </a:xfrm>
          <a:prstGeom prst="rect">
            <a:avLst/>
          </a:prstGeom>
          <a:noFill/>
          <a:ln>
            <a:noFill/>
          </a:ln>
        </p:spPr>
      </p:pic>
      <p:pic>
        <p:nvPicPr>
          <p:cNvPr id="500" name="Google Shape;500;g25ec6a031ed_0_380"/>
          <p:cNvPicPr preferRelativeResize="0"/>
          <p:nvPr/>
        </p:nvPicPr>
        <p:blipFill rotWithShape="1">
          <a:blip r:embed="rId5">
            <a:alphaModFix/>
          </a:blip>
          <a:srcRect b="1903" l="1068" r="0" t="0"/>
          <a:stretch/>
        </p:blipFill>
        <p:spPr>
          <a:xfrm rot="-7012090">
            <a:off x="3977832" y="3018333"/>
            <a:ext cx="2104082" cy="1332834"/>
          </a:xfrm>
          <a:prstGeom prst="rect">
            <a:avLst/>
          </a:prstGeom>
          <a:noFill/>
          <a:ln>
            <a:noFill/>
          </a:ln>
        </p:spPr>
      </p:pic>
      <p:pic>
        <p:nvPicPr>
          <p:cNvPr id="501" name="Google Shape;501;g25ec6a031ed_0_380"/>
          <p:cNvPicPr preferRelativeResize="0"/>
          <p:nvPr/>
        </p:nvPicPr>
        <p:blipFill>
          <a:blip r:embed="rId6">
            <a:alphaModFix/>
          </a:blip>
          <a:stretch>
            <a:fillRect/>
          </a:stretch>
        </p:blipFill>
        <p:spPr>
          <a:xfrm>
            <a:off x="3558025" y="3543329"/>
            <a:ext cx="1237975" cy="1321478"/>
          </a:xfrm>
          <a:prstGeom prst="rect">
            <a:avLst/>
          </a:prstGeom>
          <a:noFill/>
          <a:ln>
            <a:noFill/>
          </a:ln>
        </p:spPr>
      </p:pic>
      <p:pic>
        <p:nvPicPr>
          <p:cNvPr id="502" name="Google Shape;502;g25ec6a031ed_0_380"/>
          <p:cNvPicPr preferRelativeResize="0"/>
          <p:nvPr/>
        </p:nvPicPr>
        <p:blipFill>
          <a:blip r:embed="rId7">
            <a:alphaModFix/>
          </a:blip>
          <a:stretch>
            <a:fillRect/>
          </a:stretch>
        </p:blipFill>
        <p:spPr>
          <a:xfrm>
            <a:off x="6266799" y="2896462"/>
            <a:ext cx="2445200" cy="18409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7" name="Shape 507"/>
        <p:cNvGrpSpPr/>
        <p:nvPr/>
      </p:nvGrpSpPr>
      <p:grpSpPr>
        <a:xfrm>
          <a:off x="0" y="0"/>
          <a:ext cx="0" cy="0"/>
          <a:chOff x="0" y="0"/>
          <a:chExt cx="0" cy="0"/>
        </a:xfrm>
      </p:grpSpPr>
      <p:sp>
        <p:nvSpPr>
          <p:cNvPr descr="Questions" id="508" name="Google Shape;508;g25ec6a031ed_0_39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09" name="Google Shape;509;g25ec6a031ed_0_390"/>
          <p:cNvPicPr preferRelativeResize="0"/>
          <p:nvPr/>
        </p:nvPicPr>
        <p:blipFill rotWithShape="1">
          <a:blip r:embed="rId4">
            <a:alphaModFix/>
          </a:blip>
          <a:srcRect b="9198" l="0" r="0" t="0"/>
          <a:stretch/>
        </p:blipFill>
        <p:spPr>
          <a:xfrm>
            <a:off x="484100" y="2586650"/>
            <a:ext cx="2536125" cy="2302900"/>
          </a:xfrm>
          <a:prstGeom prst="rect">
            <a:avLst/>
          </a:prstGeom>
          <a:noFill/>
          <a:ln>
            <a:noFill/>
          </a:ln>
        </p:spPr>
      </p:pic>
      <p:pic>
        <p:nvPicPr>
          <p:cNvPr id="510" name="Google Shape;510;g25ec6a031ed_0_390"/>
          <p:cNvPicPr preferRelativeResize="0"/>
          <p:nvPr/>
        </p:nvPicPr>
        <p:blipFill rotWithShape="1">
          <a:blip r:embed="rId5">
            <a:alphaModFix/>
          </a:blip>
          <a:srcRect b="1903" l="1068" r="0" t="0"/>
          <a:stretch/>
        </p:blipFill>
        <p:spPr>
          <a:xfrm rot="-7012090">
            <a:off x="3977832" y="3018333"/>
            <a:ext cx="2104082" cy="1332834"/>
          </a:xfrm>
          <a:prstGeom prst="rect">
            <a:avLst/>
          </a:prstGeom>
          <a:noFill/>
          <a:ln>
            <a:noFill/>
          </a:ln>
        </p:spPr>
      </p:pic>
      <p:pic>
        <p:nvPicPr>
          <p:cNvPr id="511" name="Google Shape;511;g25ec6a031ed_0_390"/>
          <p:cNvPicPr preferRelativeResize="0"/>
          <p:nvPr/>
        </p:nvPicPr>
        <p:blipFill>
          <a:blip r:embed="rId6">
            <a:alphaModFix/>
          </a:blip>
          <a:stretch>
            <a:fillRect/>
          </a:stretch>
        </p:blipFill>
        <p:spPr>
          <a:xfrm>
            <a:off x="3558025" y="3543329"/>
            <a:ext cx="1237975" cy="1321478"/>
          </a:xfrm>
          <a:prstGeom prst="rect">
            <a:avLst/>
          </a:prstGeom>
          <a:noFill/>
          <a:ln>
            <a:noFill/>
          </a:ln>
        </p:spPr>
      </p:pic>
      <p:pic>
        <p:nvPicPr>
          <p:cNvPr id="512" name="Google Shape;512;g25ec6a031ed_0_390"/>
          <p:cNvPicPr preferRelativeResize="0"/>
          <p:nvPr/>
        </p:nvPicPr>
        <p:blipFill>
          <a:blip r:embed="rId7">
            <a:alphaModFix/>
          </a:blip>
          <a:stretch>
            <a:fillRect/>
          </a:stretch>
        </p:blipFill>
        <p:spPr>
          <a:xfrm>
            <a:off x="6266799" y="2896462"/>
            <a:ext cx="2445200" cy="1840975"/>
          </a:xfrm>
          <a:prstGeom prst="rect">
            <a:avLst/>
          </a:prstGeom>
          <a:noFill/>
          <a:ln>
            <a:noFill/>
          </a:ln>
        </p:spPr>
      </p:pic>
      <p:sp>
        <p:nvSpPr>
          <p:cNvPr id="513" name="Google Shape;513;g25ec6a031ed_0_390"/>
          <p:cNvSpPr txBox="1"/>
          <p:nvPr/>
        </p:nvSpPr>
        <p:spPr>
          <a:xfrm>
            <a:off x="352963" y="5163200"/>
            <a:ext cx="2798400" cy="63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200">
                <a:solidFill>
                  <a:srgbClr val="FF0000"/>
                </a:solidFill>
                <a:latin typeface="Calibri"/>
                <a:ea typeface="Calibri"/>
                <a:cs typeface="Calibri"/>
                <a:sym typeface="Calibri"/>
              </a:rPr>
              <a:t>Independent </a:t>
            </a:r>
            <a:endParaRPr sz="3200">
              <a:solidFill>
                <a:srgbClr val="FF0000"/>
              </a:solidFill>
              <a:latin typeface="Calibri"/>
              <a:ea typeface="Calibri"/>
              <a:cs typeface="Calibri"/>
              <a:sym typeface="Calibri"/>
            </a:endParaRPr>
          </a:p>
          <a:p>
            <a:pPr indent="0" lvl="0" marL="0" rtl="0" algn="ctr">
              <a:spcBef>
                <a:spcPts val="0"/>
              </a:spcBef>
              <a:spcAft>
                <a:spcPts val="0"/>
              </a:spcAft>
              <a:buNone/>
            </a:pPr>
            <a:r>
              <a:rPr lang="en-US" sz="3200">
                <a:solidFill>
                  <a:srgbClr val="FF0000"/>
                </a:solidFill>
                <a:latin typeface="Calibri"/>
                <a:ea typeface="Calibri"/>
                <a:cs typeface="Calibri"/>
                <a:sym typeface="Calibri"/>
              </a:rPr>
              <a:t>Variable</a:t>
            </a:r>
            <a:endParaRPr sz="3200">
              <a:solidFill>
                <a:srgbClr val="FF0000"/>
              </a:solidFill>
              <a:latin typeface="Calibri"/>
              <a:ea typeface="Calibri"/>
              <a:cs typeface="Calibri"/>
              <a:sym typeface="Calibri"/>
            </a:endParaRPr>
          </a:p>
        </p:txBody>
      </p:sp>
      <p:sp>
        <p:nvSpPr>
          <p:cNvPr id="514" name="Google Shape;514;g25ec6a031ed_0_390"/>
          <p:cNvSpPr txBox="1"/>
          <p:nvPr/>
        </p:nvSpPr>
        <p:spPr>
          <a:xfrm>
            <a:off x="3172788" y="5136425"/>
            <a:ext cx="2798400" cy="63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200">
                <a:solidFill>
                  <a:srgbClr val="FF0000"/>
                </a:solidFill>
                <a:latin typeface="Calibri"/>
                <a:ea typeface="Calibri"/>
                <a:cs typeface="Calibri"/>
                <a:sym typeface="Calibri"/>
              </a:rPr>
              <a:t>Dependent</a:t>
            </a:r>
            <a:endParaRPr sz="3200">
              <a:solidFill>
                <a:srgbClr val="FF0000"/>
              </a:solidFill>
              <a:latin typeface="Calibri"/>
              <a:ea typeface="Calibri"/>
              <a:cs typeface="Calibri"/>
              <a:sym typeface="Calibri"/>
            </a:endParaRPr>
          </a:p>
          <a:p>
            <a:pPr indent="0" lvl="0" marL="0" rtl="0" algn="ctr">
              <a:spcBef>
                <a:spcPts val="0"/>
              </a:spcBef>
              <a:spcAft>
                <a:spcPts val="0"/>
              </a:spcAft>
              <a:buNone/>
            </a:pPr>
            <a:r>
              <a:rPr lang="en-US" sz="3200">
                <a:solidFill>
                  <a:srgbClr val="FF0000"/>
                </a:solidFill>
                <a:latin typeface="Calibri"/>
                <a:ea typeface="Calibri"/>
                <a:cs typeface="Calibri"/>
                <a:sym typeface="Calibri"/>
              </a:rPr>
              <a:t>Variable</a:t>
            </a:r>
            <a:endParaRPr sz="3200">
              <a:solidFill>
                <a:srgbClr val="FF0000"/>
              </a:solidFill>
              <a:latin typeface="Calibri"/>
              <a:ea typeface="Calibri"/>
              <a:cs typeface="Calibri"/>
              <a:sym typeface="Calibri"/>
            </a:endParaRPr>
          </a:p>
        </p:txBody>
      </p:sp>
      <p:sp>
        <p:nvSpPr>
          <p:cNvPr id="515" name="Google Shape;515;g25ec6a031ed_0_390"/>
          <p:cNvSpPr txBox="1"/>
          <p:nvPr/>
        </p:nvSpPr>
        <p:spPr>
          <a:xfrm>
            <a:off x="5992613" y="5136425"/>
            <a:ext cx="2798400" cy="63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200">
                <a:solidFill>
                  <a:srgbClr val="FF0000"/>
                </a:solidFill>
                <a:latin typeface="Calibri"/>
                <a:ea typeface="Calibri"/>
                <a:cs typeface="Calibri"/>
                <a:sym typeface="Calibri"/>
              </a:rPr>
              <a:t>Control</a:t>
            </a:r>
            <a:endParaRPr sz="3200">
              <a:solidFill>
                <a:srgbClr val="FF0000"/>
              </a:solidFill>
              <a:latin typeface="Calibri"/>
              <a:ea typeface="Calibri"/>
              <a:cs typeface="Calibri"/>
              <a:sym typeface="Calibri"/>
            </a:endParaRPr>
          </a:p>
          <a:p>
            <a:pPr indent="0" lvl="0" marL="0" rtl="0" algn="ctr">
              <a:spcBef>
                <a:spcPts val="0"/>
              </a:spcBef>
              <a:spcAft>
                <a:spcPts val="0"/>
              </a:spcAft>
              <a:buNone/>
            </a:pPr>
            <a:r>
              <a:rPr lang="en-US" sz="3200">
                <a:solidFill>
                  <a:srgbClr val="FF0000"/>
                </a:solidFill>
                <a:latin typeface="Calibri"/>
                <a:ea typeface="Calibri"/>
                <a:cs typeface="Calibri"/>
                <a:sym typeface="Calibri"/>
              </a:rPr>
              <a:t>Variable</a:t>
            </a:r>
            <a:endParaRPr sz="3200">
              <a:solidFill>
                <a:srgbClr val="FF0000"/>
              </a:solidFill>
              <a:latin typeface="Calibri"/>
              <a:ea typeface="Calibri"/>
              <a:cs typeface="Calibri"/>
              <a:sym typeface="Calibri"/>
            </a:endParaRPr>
          </a:p>
          <a:p>
            <a:pPr indent="0" lvl="0" marL="0" rtl="0" algn="ctr">
              <a:spcBef>
                <a:spcPts val="0"/>
              </a:spcBef>
              <a:spcAft>
                <a:spcPts val="0"/>
              </a:spcAft>
              <a:buNone/>
            </a:pPr>
            <a:r>
              <a:t/>
            </a:r>
            <a:endParaRPr sz="3200">
              <a:solidFill>
                <a:srgbClr val="FF0000"/>
              </a:solidFill>
              <a:latin typeface="Calibri"/>
              <a:ea typeface="Calibri"/>
              <a:cs typeface="Calibri"/>
              <a:sym typeface="Calibri"/>
            </a:endParaRPr>
          </a:p>
        </p:txBody>
      </p:sp>
      <p:sp>
        <p:nvSpPr>
          <p:cNvPr id="516" name="Google Shape;516;g25ec6a031ed_0_390"/>
          <p:cNvSpPr txBox="1"/>
          <p:nvPr>
            <p:ph type="title"/>
          </p:nvPr>
        </p:nvSpPr>
        <p:spPr>
          <a:xfrm>
            <a:off x="324464" y="546178"/>
            <a:ext cx="8819400" cy="16869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Label the three kinds of variables</a:t>
            </a:r>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1" name="Shape 521"/>
        <p:cNvGrpSpPr/>
        <p:nvPr/>
      </p:nvGrpSpPr>
      <p:grpSpPr>
        <a:xfrm>
          <a:off x="0" y="0"/>
          <a:ext cx="0" cy="0"/>
          <a:chOff x="0" y="0"/>
          <a:chExt cx="0" cy="0"/>
        </a:xfrm>
      </p:grpSpPr>
      <p:sp>
        <p:nvSpPr>
          <p:cNvPr id="522" name="Google Shape;522;p45"/>
          <p:cNvSpPr txBox="1"/>
          <p:nvPr/>
        </p:nvSpPr>
        <p:spPr>
          <a:xfrm>
            <a:off x="2585397" y="628581"/>
            <a:ext cx="3973204"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523" name="Google Shape;523;p45"/>
          <p:cNvSpPr/>
          <p:nvPr/>
        </p:nvSpPr>
        <p:spPr>
          <a:xfrm>
            <a:off x="1928445" y="1500554"/>
            <a:ext cx="5287108"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g25ec6a031ed_0_404"/>
          <p:cNvSpPr txBox="1"/>
          <p:nvPr>
            <p:ph type="title"/>
          </p:nvPr>
        </p:nvSpPr>
        <p:spPr>
          <a:xfrm>
            <a:off x="324464" y="546178"/>
            <a:ext cx="8819400" cy="16869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b="1" lang="en-US" u="sng"/>
              <a:t>Variable:</a:t>
            </a:r>
            <a:r>
              <a:rPr b="1" lang="en-US"/>
              <a:t> </a:t>
            </a:r>
            <a:r>
              <a:rPr lang="en-US"/>
              <a:t>something that can change or be changed in an experiment  </a:t>
            </a:r>
            <a:endParaRPr/>
          </a:p>
        </p:txBody>
      </p:sp>
      <p:sp>
        <p:nvSpPr>
          <p:cNvPr descr="Rewind" id="530" name="Google Shape;530;g25ec6a031ed_0_404"/>
          <p:cNvSpPr/>
          <p:nvPr/>
        </p:nvSpPr>
        <p:spPr>
          <a:xfrm>
            <a:off x="115421" y="140779"/>
            <a:ext cx="534900" cy="529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31" name="Google Shape;531;g25ec6a031ed_0_404"/>
          <p:cNvPicPr preferRelativeResize="0"/>
          <p:nvPr/>
        </p:nvPicPr>
        <p:blipFill rotWithShape="1">
          <a:blip r:embed="rId4">
            <a:alphaModFix/>
          </a:blip>
          <a:srcRect b="0" l="0" r="2789" t="0"/>
          <a:stretch/>
        </p:blipFill>
        <p:spPr>
          <a:xfrm>
            <a:off x="1828800" y="2319675"/>
            <a:ext cx="5333250" cy="411480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descr="Artificial Intelligence" id="537" name="Google Shape;537;g25ec6a031ed_0_412"/>
          <p:cNvSpPr/>
          <p:nvPr/>
        </p:nvSpPr>
        <p:spPr>
          <a:xfrm>
            <a:off x="892768" y="1482969"/>
            <a:ext cx="4185000" cy="3892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538" name="Google Shape;538;g25ec6a031ed_0_412"/>
          <p:cNvPicPr preferRelativeResize="0"/>
          <p:nvPr/>
        </p:nvPicPr>
        <p:blipFill rotWithShape="1">
          <a:blip r:embed="rId4">
            <a:alphaModFix/>
          </a:blip>
          <a:srcRect b="0" l="0" r="0" t="0"/>
          <a:stretch/>
        </p:blipFill>
        <p:spPr>
          <a:xfrm>
            <a:off x="4572000" y="1727492"/>
            <a:ext cx="3403016" cy="3403016"/>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descr="Rewind" id="150" name="Google Shape;150;g25ec6a031ed_0_27"/>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Steps of the Scientific Method" id="151" name="Google Shape;151;g25ec6a031ed_0_27"/>
          <p:cNvPicPr preferRelativeResize="0"/>
          <p:nvPr/>
        </p:nvPicPr>
        <p:blipFill rotWithShape="1">
          <a:blip r:embed="rId4">
            <a:alphaModFix/>
          </a:blip>
          <a:srcRect b="0" l="0" r="0" t="0"/>
          <a:stretch/>
        </p:blipFill>
        <p:spPr>
          <a:xfrm>
            <a:off x="5278700" y="-506393"/>
            <a:ext cx="3935393" cy="7870786"/>
          </a:xfrm>
          <a:prstGeom prst="rect">
            <a:avLst/>
          </a:prstGeom>
          <a:noFill/>
          <a:ln>
            <a:noFill/>
          </a:ln>
        </p:spPr>
      </p:pic>
      <p:sp>
        <p:nvSpPr>
          <p:cNvPr id="152" name="Google Shape;152;g25ec6a031ed_0_27"/>
          <p:cNvSpPr txBox="1"/>
          <p:nvPr/>
        </p:nvSpPr>
        <p:spPr>
          <a:xfrm>
            <a:off x="312525" y="1798125"/>
            <a:ext cx="4899300" cy="2308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sng" cap="none" strike="noStrike">
                <a:solidFill>
                  <a:srgbClr val="000000"/>
                </a:solidFill>
                <a:latin typeface="Calibri"/>
                <a:ea typeface="Calibri"/>
                <a:cs typeface="Calibri"/>
                <a:sym typeface="Calibri"/>
              </a:rPr>
              <a:t>Scientific Method:</a:t>
            </a:r>
            <a:r>
              <a:rPr b="0" i="0" lang="en-US" sz="3600" u="none" cap="none" strike="noStrike">
                <a:solidFill>
                  <a:srgbClr val="FF0000"/>
                </a:solidFill>
                <a:latin typeface="Calibri"/>
                <a:ea typeface="Calibri"/>
                <a:cs typeface="Calibri"/>
                <a:sym typeface="Calibri"/>
              </a:rPr>
              <a:t> </a:t>
            </a:r>
            <a:r>
              <a:rPr b="0" i="0" lang="en-US" sz="3600" u="none" cap="none" strike="noStrike">
                <a:solidFill>
                  <a:srgbClr val="000000"/>
                </a:solidFill>
                <a:latin typeface="Calibri"/>
                <a:ea typeface="Calibri"/>
                <a:cs typeface="Calibri"/>
                <a:sym typeface="Calibri"/>
              </a:rPr>
              <a:t>steps that investigators follow to answer questions about the natural world</a:t>
            </a:r>
            <a:endParaRPr b="1" i="0" sz="3600" u="sng" cap="none" strike="noStrike">
              <a:solidFill>
                <a:srgbClr val="000000"/>
              </a:solidFill>
              <a:latin typeface="Calibri"/>
              <a:ea typeface="Calibri"/>
              <a:cs typeface="Calibri"/>
              <a:sym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3" name="Shape 543"/>
        <p:cNvGrpSpPr/>
        <p:nvPr/>
      </p:nvGrpSpPr>
      <p:grpSpPr>
        <a:xfrm>
          <a:off x="0" y="0"/>
          <a:ext cx="0" cy="0"/>
          <a:chOff x="0" y="0"/>
          <a:chExt cx="0" cy="0"/>
        </a:xfrm>
      </p:grpSpPr>
      <p:sp>
        <p:nvSpPr>
          <p:cNvPr id="544" name="Google Shape;544;g25ec6a031ed_0_418"/>
          <p:cNvSpPr txBox="1"/>
          <p:nvPr>
            <p:ph type="title"/>
          </p:nvPr>
        </p:nvSpPr>
        <p:spPr>
          <a:xfrm>
            <a:off x="457200" y="735221"/>
            <a:ext cx="8229600" cy="14358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Variable</a:t>
            </a:r>
            <a:endParaRPr/>
          </a:p>
        </p:txBody>
      </p:sp>
      <p:sp>
        <p:nvSpPr>
          <p:cNvPr descr="Artificial Intelligence" id="545" name="Google Shape;545;g25ec6a031ed_0_418"/>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546" name="Google Shape;546;g25ec6a031ed_0_418"/>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
        <p:nvSpPr>
          <p:cNvPr id="547" name="Google Shape;547;g25ec6a031ed_0_418"/>
          <p:cNvSpPr txBox="1"/>
          <p:nvPr/>
        </p:nvSpPr>
        <p:spPr>
          <a:xfrm>
            <a:off x="2553475" y="4098825"/>
            <a:ext cx="1852500" cy="4926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2600" u="none" cap="none" strike="noStrike">
                <a:solidFill>
                  <a:schemeClr val="dk1"/>
                </a:solidFill>
                <a:latin typeface="Calibri"/>
                <a:ea typeface="Calibri"/>
                <a:cs typeface="Calibri"/>
                <a:sym typeface="Calibri"/>
              </a:rPr>
              <a:t>(</a:t>
            </a:r>
            <a:r>
              <a:rPr lang="en-US" sz="2600">
                <a:solidFill>
                  <a:schemeClr val="dk1"/>
                </a:solidFill>
                <a:latin typeface="Calibri"/>
                <a:ea typeface="Calibri"/>
                <a:cs typeface="Calibri"/>
                <a:sym typeface="Calibri"/>
              </a:rPr>
              <a:t>root word</a:t>
            </a:r>
            <a:r>
              <a:rPr b="0" i="0" lang="en-US" sz="2600" u="none" cap="none" strike="noStrike">
                <a:solidFill>
                  <a:schemeClr val="dk1"/>
                </a:solidFill>
                <a:latin typeface="Calibri"/>
                <a:ea typeface="Calibri"/>
                <a:cs typeface="Calibri"/>
                <a:sym typeface="Calibri"/>
              </a:rPr>
              <a:t>)</a:t>
            </a:r>
            <a:endParaRPr b="0" i="0" sz="2600" u="none" cap="none" strike="noStrike">
              <a:solidFill>
                <a:srgbClr val="000000"/>
              </a:solidFill>
              <a:latin typeface="Arial"/>
              <a:ea typeface="Arial"/>
              <a:cs typeface="Arial"/>
              <a:sym typeface="Arial"/>
            </a:endParaRPr>
          </a:p>
        </p:txBody>
      </p:sp>
      <p:sp>
        <p:nvSpPr>
          <p:cNvPr id="548" name="Google Shape;548;g25ec6a031ed_0_418"/>
          <p:cNvSpPr txBox="1"/>
          <p:nvPr/>
        </p:nvSpPr>
        <p:spPr>
          <a:xfrm>
            <a:off x="5180950" y="4098825"/>
            <a:ext cx="1126500" cy="492600"/>
          </a:xfrm>
          <a:prstGeom prst="rect">
            <a:avLst/>
          </a:prstGeom>
          <a:noFill/>
          <a:ln cap="flat" cmpd="sng" w="9525">
            <a:solidFill>
              <a:schemeClr val="lt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0" i="0" lang="en-US" sz="2600" u="none" cap="none" strike="noStrike">
                <a:solidFill>
                  <a:schemeClr val="dk1"/>
                </a:solidFill>
                <a:latin typeface="Calibri"/>
                <a:ea typeface="Calibri"/>
                <a:cs typeface="Calibri"/>
                <a:sym typeface="Calibri"/>
              </a:rPr>
              <a:t>(</a:t>
            </a:r>
            <a:r>
              <a:rPr lang="en-US" sz="2600">
                <a:solidFill>
                  <a:schemeClr val="dk1"/>
                </a:solidFill>
                <a:latin typeface="Calibri"/>
                <a:ea typeface="Calibri"/>
                <a:cs typeface="Calibri"/>
                <a:sym typeface="Calibri"/>
              </a:rPr>
              <a:t>suffix)</a:t>
            </a:r>
            <a:endParaRPr b="0" i="0" sz="2600" u="none" cap="none" strike="noStrike">
              <a:solidFill>
                <a:srgbClr val="000000"/>
              </a:solidFill>
              <a:latin typeface="Arial"/>
              <a:ea typeface="Arial"/>
              <a:cs typeface="Arial"/>
              <a:sym typeface="Arial"/>
            </a:endParaRPr>
          </a:p>
        </p:txBody>
      </p:sp>
      <p:cxnSp>
        <p:nvCxnSpPr>
          <p:cNvPr id="549" name="Google Shape;549;g25ec6a031ed_0_418"/>
          <p:cNvCxnSpPr/>
          <p:nvPr/>
        </p:nvCxnSpPr>
        <p:spPr>
          <a:xfrm flipH="1">
            <a:off x="5744200" y="2171025"/>
            <a:ext cx="14700" cy="1927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860"/>
              </a:srgbClr>
            </a:outerShdw>
          </a:effectLst>
        </p:spPr>
      </p:cxnSp>
      <p:cxnSp>
        <p:nvCxnSpPr>
          <p:cNvPr id="550" name="Google Shape;550;g25ec6a031ed_0_418"/>
          <p:cNvCxnSpPr/>
          <p:nvPr/>
        </p:nvCxnSpPr>
        <p:spPr>
          <a:xfrm flipH="1">
            <a:off x="3472375" y="2171025"/>
            <a:ext cx="14700" cy="19278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860"/>
              </a:srgbClr>
            </a:outerShdw>
          </a:effectLst>
        </p:spPr>
      </p:cxn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5" name="Shape 555"/>
        <p:cNvGrpSpPr/>
        <p:nvPr/>
      </p:nvGrpSpPr>
      <p:grpSpPr>
        <a:xfrm>
          <a:off x="0" y="0"/>
          <a:ext cx="0" cy="0"/>
          <a:chOff x="0" y="0"/>
          <a:chExt cx="0" cy="0"/>
        </a:xfrm>
      </p:grpSpPr>
      <p:sp>
        <p:nvSpPr>
          <p:cNvPr id="556" name="Google Shape;556;g25ec6a031ed_0_504"/>
          <p:cNvSpPr txBox="1"/>
          <p:nvPr>
            <p:ph type="title"/>
          </p:nvPr>
        </p:nvSpPr>
        <p:spPr>
          <a:xfrm>
            <a:off x="457200" y="1828285"/>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Variable</a:t>
            </a:r>
            <a:endParaRPr/>
          </a:p>
        </p:txBody>
      </p:sp>
      <p:sp>
        <p:nvSpPr>
          <p:cNvPr id="557" name="Google Shape;557;g25ec6a031ed_0_504"/>
          <p:cNvSpPr/>
          <p:nvPr/>
        </p:nvSpPr>
        <p:spPr>
          <a:xfrm>
            <a:off x="2243950" y="1675225"/>
            <a:ext cx="2522400" cy="1729200"/>
          </a:xfrm>
          <a:prstGeom prst="ellipse">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descr="Artificial Intelligence" id="558" name="Google Shape;558;g25ec6a031ed_0_504"/>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559" name="Google Shape;559;g25ec6a031ed_0_504"/>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cxnSp>
        <p:nvCxnSpPr>
          <p:cNvPr id="560" name="Google Shape;560;g25ec6a031ed_0_504"/>
          <p:cNvCxnSpPr/>
          <p:nvPr/>
        </p:nvCxnSpPr>
        <p:spPr>
          <a:xfrm flipH="1">
            <a:off x="1990297" y="3404436"/>
            <a:ext cx="578100" cy="8916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860"/>
              </a:srgbClr>
            </a:outerShdw>
          </a:effectLst>
        </p:spPr>
      </p:cxnSp>
      <p:sp>
        <p:nvSpPr>
          <p:cNvPr id="561" name="Google Shape;561;g25ec6a031ed_0_504"/>
          <p:cNvSpPr txBox="1"/>
          <p:nvPr/>
        </p:nvSpPr>
        <p:spPr>
          <a:xfrm>
            <a:off x="624150" y="4515400"/>
            <a:ext cx="2975700" cy="12006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Vari</a:t>
            </a:r>
            <a:r>
              <a:rPr b="0" i="0" lang="en-US" sz="3600" u="none" cap="none" strike="noStrike">
                <a:solidFill>
                  <a:schemeClr val="dk1"/>
                </a:solidFill>
                <a:latin typeface="Calibri"/>
                <a:ea typeface="Calibri"/>
                <a:cs typeface="Calibri"/>
                <a:sym typeface="Calibri"/>
              </a:rPr>
              <a:t> = different or </a:t>
            </a:r>
            <a:r>
              <a:rPr lang="en-US" sz="3600">
                <a:solidFill>
                  <a:schemeClr val="dk1"/>
                </a:solidFill>
                <a:latin typeface="Calibri"/>
                <a:ea typeface="Calibri"/>
                <a:cs typeface="Calibri"/>
                <a:sym typeface="Calibri"/>
              </a:rPr>
              <a:t>changing</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sp>
        <p:nvSpPr>
          <p:cNvPr id="567" name="Google Shape;567;g25ec6a031ed_0_676"/>
          <p:cNvSpPr txBox="1"/>
          <p:nvPr>
            <p:ph type="title"/>
          </p:nvPr>
        </p:nvSpPr>
        <p:spPr>
          <a:xfrm>
            <a:off x="457200" y="1828285"/>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Variable</a:t>
            </a:r>
            <a:endParaRPr/>
          </a:p>
        </p:txBody>
      </p:sp>
      <p:sp>
        <p:nvSpPr>
          <p:cNvPr id="568" name="Google Shape;568;g25ec6a031ed_0_676"/>
          <p:cNvSpPr/>
          <p:nvPr/>
        </p:nvSpPr>
        <p:spPr>
          <a:xfrm>
            <a:off x="4236975" y="1675225"/>
            <a:ext cx="2719500" cy="1729200"/>
          </a:xfrm>
          <a:prstGeom prst="ellipse">
            <a:avLst/>
          </a:prstGeom>
          <a:noFill/>
          <a:ln cap="flat" cmpd="sng" w="38100">
            <a:solidFill>
              <a:srgbClr val="FF0000"/>
            </a:solidFill>
            <a:prstDash val="solid"/>
            <a:round/>
            <a:headEnd len="sm" w="sm" type="none"/>
            <a:tailEnd len="sm" w="sm" type="none"/>
          </a:ln>
          <a:effectLst>
            <a:outerShdw blurRad="40000" rotWithShape="0" dir="5400000" dist="23000">
              <a:srgbClr val="000000">
                <a:alpha val="3451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descr="Artificial Intelligence" id="569" name="Google Shape;569;g25ec6a031ed_0_676"/>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570" name="Google Shape;570;g25ec6a031ed_0_676"/>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cxnSp>
        <p:nvCxnSpPr>
          <p:cNvPr id="571" name="Google Shape;571;g25ec6a031ed_0_676"/>
          <p:cNvCxnSpPr/>
          <p:nvPr/>
        </p:nvCxnSpPr>
        <p:spPr>
          <a:xfrm>
            <a:off x="5971200" y="3547250"/>
            <a:ext cx="650100" cy="8277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860"/>
              </a:srgbClr>
            </a:outerShdw>
          </a:effectLst>
        </p:spPr>
      </p:cxnSp>
      <p:sp>
        <p:nvSpPr>
          <p:cNvPr id="572" name="Google Shape;572;g25ec6a031ed_0_676"/>
          <p:cNvSpPr txBox="1"/>
          <p:nvPr/>
        </p:nvSpPr>
        <p:spPr>
          <a:xfrm>
            <a:off x="5348550" y="4515400"/>
            <a:ext cx="2975700" cy="12006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-able</a:t>
            </a:r>
            <a:r>
              <a:rPr b="0" i="0" lang="en-US" sz="3600" u="none" cap="none" strike="noStrike">
                <a:solidFill>
                  <a:schemeClr val="dk1"/>
                </a:solidFill>
                <a:latin typeface="Calibri"/>
                <a:ea typeface="Calibri"/>
                <a:cs typeface="Calibri"/>
                <a:sym typeface="Calibri"/>
              </a:rPr>
              <a:t> = </a:t>
            </a:r>
            <a:r>
              <a:rPr lang="en-US" sz="3600">
                <a:solidFill>
                  <a:schemeClr val="dk1"/>
                </a:solidFill>
                <a:latin typeface="Calibri"/>
                <a:ea typeface="Calibri"/>
                <a:cs typeface="Calibri"/>
                <a:sym typeface="Calibri"/>
              </a:rPr>
              <a:t>able to be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sp>
        <p:nvSpPr>
          <p:cNvPr id="578" name="Google Shape;578;g25ec6a031ed_0_589"/>
          <p:cNvSpPr txBox="1"/>
          <p:nvPr>
            <p:ph type="title"/>
          </p:nvPr>
        </p:nvSpPr>
        <p:spPr>
          <a:xfrm>
            <a:off x="582800" y="1736109"/>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Vari</a:t>
            </a:r>
            <a:r>
              <a:rPr lang="en-US" sz="9600"/>
              <a:t>   able</a:t>
            </a:r>
            <a:endParaRPr/>
          </a:p>
        </p:txBody>
      </p:sp>
      <p:sp>
        <p:nvSpPr>
          <p:cNvPr descr="Artificial Intelligence" id="579" name="Google Shape;579;g25ec6a031ed_0_589"/>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580" name="Google Shape;580;g25ec6a031ed_0_589"/>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
        <p:nvSpPr>
          <p:cNvPr id="581" name="Google Shape;581;g25ec6a031ed_0_589"/>
          <p:cNvSpPr/>
          <p:nvPr/>
        </p:nvSpPr>
        <p:spPr>
          <a:xfrm>
            <a:off x="4265209" y="2090209"/>
            <a:ext cx="663300" cy="723600"/>
          </a:xfrm>
          <a:prstGeom prst="mathPlus">
            <a:avLst>
              <a:gd fmla="val 23520" name="adj1"/>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12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582" name="Google Shape;582;g25ec6a031ed_0_589"/>
          <p:cNvSpPr txBox="1"/>
          <p:nvPr/>
        </p:nvSpPr>
        <p:spPr>
          <a:xfrm>
            <a:off x="2498501" y="5926400"/>
            <a:ext cx="4209900" cy="4617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lang="en-US" sz="2400">
                <a:latin typeface="Calibri"/>
                <a:ea typeface="Calibri"/>
                <a:cs typeface="Calibri"/>
                <a:sym typeface="Calibri"/>
              </a:rPr>
              <a:t>able to be changed</a:t>
            </a:r>
            <a:endParaRPr i="0" sz="2400" u="none" cap="none" strike="noStrike">
              <a:solidFill>
                <a:srgbClr val="000000"/>
              </a:solidFill>
              <a:latin typeface="Calibri"/>
              <a:ea typeface="Calibri"/>
              <a:cs typeface="Calibri"/>
              <a:sym typeface="Calibri"/>
            </a:endParaRPr>
          </a:p>
        </p:txBody>
      </p:sp>
      <p:sp>
        <p:nvSpPr>
          <p:cNvPr id="583" name="Google Shape;583;g25ec6a031ed_0_589"/>
          <p:cNvSpPr txBox="1"/>
          <p:nvPr/>
        </p:nvSpPr>
        <p:spPr>
          <a:xfrm>
            <a:off x="482053" y="3506192"/>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Variable</a:t>
            </a:r>
            <a:endParaRPr b="0" i="0" sz="1400" u="none" cap="none" strike="noStrike">
              <a:solidFill>
                <a:srgbClr val="000000"/>
              </a:solidFill>
              <a:latin typeface="Arial"/>
              <a:ea typeface="Arial"/>
              <a:cs typeface="Arial"/>
              <a:sym typeface="Arial"/>
            </a:endParaRPr>
          </a:p>
        </p:txBody>
      </p:sp>
      <p:sp>
        <p:nvSpPr>
          <p:cNvPr id="584" name="Google Shape;584;g25ec6a031ed_0_589"/>
          <p:cNvSpPr/>
          <p:nvPr/>
        </p:nvSpPr>
        <p:spPr>
          <a:xfrm>
            <a:off x="4417594" y="4801592"/>
            <a:ext cx="371700" cy="880800"/>
          </a:xfrm>
          <a:prstGeom prst="downArrow">
            <a:avLst>
              <a:gd fmla="val 50000" name="adj1"/>
              <a:gd fmla="val 50000" name="adj2"/>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12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9" name="Shape 589"/>
        <p:cNvGrpSpPr/>
        <p:nvPr/>
      </p:nvGrpSpPr>
      <p:grpSpPr>
        <a:xfrm>
          <a:off x="0" y="0"/>
          <a:ext cx="0" cy="0"/>
          <a:chOff x="0" y="0"/>
          <a:chExt cx="0" cy="0"/>
        </a:xfrm>
      </p:grpSpPr>
      <p:grpSp>
        <p:nvGrpSpPr>
          <p:cNvPr id="590" name="Google Shape;590;g25ec6a031ed_0_1038"/>
          <p:cNvGrpSpPr/>
          <p:nvPr/>
        </p:nvGrpSpPr>
        <p:grpSpPr>
          <a:xfrm>
            <a:off x="1070365" y="1107805"/>
            <a:ext cx="7003271" cy="4642391"/>
            <a:chOff x="169647" y="319225"/>
            <a:chExt cx="8804716" cy="5899594"/>
          </a:xfrm>
        </p:grpSpPr>
        <p:sp>
          <p:nvSpPr>
            <p:cNvPr id="591" name="Google Shape;591;g25ec6a031ed_0_1038"/>
            <p:cNvSpPr/>
            <p:nvPr/>
          </p:nvSpPr>
          <p:spPr>
            <a:xfrm>
              <a:off x="169647" y="319225"/>
              <a:ext cx="8804700" cy="5899500"/>
            </a:xfrm>
            <a:prstGeom prst="rect">
              <a:avLst/>
            </a:prstGeom>
            <a:noFill/>
            <a:ln cap="flat" cmpd="sng" w="152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592" name="Google Shape;592;g25ec6a031ed_0_1038"/>
            <p:cNvCxnSpPr/>
            <p:nvPr/>
          </p:nvCxnSpPr>
          <p:spPr>
            <a:xfrm>
              <a:off x="4587204" y="319225"/>
              <a:ext cx="0" cy="1794600"/>
            </a:xfrm>
            <a:prstGeom prst="straightConnector1">
              <a:avLst/>
            </a:prstGeom>
            <a:noFill/>
            <a:ln cap="flat" cmpd="sng" w="152400">
              <a:solidFill>
                <a:srgbClr val="FF932B"/>
              </a:solidFill>
              <a:prstDash val="solid"/>
              <a:round/>
              <a:headEnd len="sm" w="sm" type="none"/>
              <a:tailEnd len="sm" w="sm" type="none"/>
            </a:ln>
          </p:spPr>
        </p:cxnSp>
        <p:cxnSp>
          <p:nvCxnSpPr>
            <p:cNvPr id="593" name="Google Shape;593;g25ec6a031ed_0_1038"/>
            <p:cNvCxnSpPr>
              <a:stCxn id="594" idx="4"/>
              <a:endCxn id="591" idx="2"/>
            </p:cNvCxnSpPr>
            <p:nvPr/>
          </p:nvCxnSpPr>
          <p:spPr>
            <a:xfrm>
              <a:off x="4549192" y="4400219"/>
              <a:ext cx="22800" cy="1818600"/>
            </a:xfrm>
            <a:prstGeom prst="straightConnector1">
              <a:avLst/>
            </a:prstGeom>
            <a:noFill/>
            <a:ln cap="flat" cmpd="sng" w="152400">
              <a:solidFill>
                <a:srgbClr val="FF932B"/>
              </a:solidFill>
              <a:prstDash val="solid"/>
              <a:round/>
              <a:headEnd len="sm" w="sm" type="none"/>
              <a:tailEnd len="sm" w="sm" type="none"/>
            </a:ln>
          </p:spPr>
        </p:cxnSp>
        <p:cxnSp>
          <p:nvCxnSpPr>
            <p:cNvPr id="595" name="Google Shape;595;g25ec6a031ed_0_1038"/>
            <p:cNvCxnSpPr/>
            <p:nvPr/>
          </p:nvCxnSpPr>
          <p:spPr>
            <a:xfrm>
              <a:off x="169647" y="3255554"/>
              <a:ext cx="2571300" cy="0"/>
            </a:xfrm>
            <a:prstGeom prst="straightConnector1">
              <a:avLst/>
            </a:prstGeom>
            <a:noFill/>
            <a:ln cap="flat" cmpd="sng" w="152400">
              <a:solidFill>
                <a:srgbClr val="FF932B"/>
              </a:solidFill>
              <a:prstDash val="solid"/>
              <a:round/>
              <a:headEnd len="sm" w="sm" type="none"/>
              <a:tailEnd len="sm" w="sm" type="none"/>
            </a:ln>
          </p:spPr>
        </p:cxnSp>
        <p:cxnSp>
          <p:nvCxnSpPr>
            <p:cNvPr id="596" name="Google Shape;596;g25ec6a031ed_0_1038"/>
            <p:cNvCxnSpPr/>
            <p:nvPr/>
          </p:nvCxnSpPr>
          <p:spPr>
            <a:xfrm>
              <a:off x="6359863" y="3216898"/>
              <a:ext cx="2614500" cy="0"/>
            </a:xfrm>
            <a:prstGeom prst="straightConnector1">
              <a:avLst/>
            </a:prstGeom>
            <a:noFill/>
            <a:ln cap="flat" cmpd="sng" w="152400">
              <a:solidFill>
                <a:srgbClr val="FF932B"/>
              </a:solidFill>
              <a:prstDash val="solid"/>
              <a:round/>
              <a:headEnd len="sm" w="sm" type="none"/>
              <a:tailEnd len="sm" w="sm" type="none"/>
            </a:ln>
          </p:spPr>
        </p:cxnSp>
        <p:sp>
          <p:nvSpPr>
            <p:cNvPr id="594" name="Google Shape;594;g25ec6a031ed_0_1038"/>
            <p:cNvSpPr/>
            <p:nvPr/>
          </p:nvSpPr>
          <p:spPr>
            <a:xfrm>
              <a:off x="2739592" y="2111219"/>
              <a:ext cx="3619200" cy="2289000"/>
            </a:xfrm>
            <a:prstGeom prst="ellipse">
              <a:avLst/>
            </a:prstGeom>
            <a:solidFill>
              <a:srgbClr val="FFFFFF"/>
            </a:solidFill>
            <a:ln cap="flat" cmpd="sng" w="152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gr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g25ec6a031ed_0_688"/>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603" name="Google Shape;603;g25ec6a031ed_0_688"/>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04" name="Google Shape;604;g25ec6a031ed_0_688"/>
          <p:cNvCxnSpPr>
            <a:stCxn id="605" idx="4"/>
            <a:endCxn id="602"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06" name="Google Shape;606;g25ec6a031ed_0_688"/>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07" name="Google Shape;607;g25ec6a031ed_0_688"/>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05" name="Google Shape;605;g25ec6a031ed_0_688"/>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08" name="Google Shape;608;g25ec6a031ed_0_688"/>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2900">
                <a:latin typeface="Poppins"/>
                <a:ea typeface="Poppins"/>
                <a:cs typeface="Poppins"/>
                <a:sym typeface="Poppins"/>
              </a:rPr>
              <a:t>Variable</a:t>
            </a:r>
            <a:endParaRPr sz="700"/>
          </a:p>
        </p:txBody>
      </p:sp>
      <p:sp>
        <p:nvSpPr>
          <p:cNvPr id="609" name="Google Shape;609;g25ec6a031ed_0_688"/>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a:p>
        </p:txBody>
      </p:sp>
      <p:sp>
        <p:nvSpPr>
          <p:cNvPr id="610" name="Google Shape;610;g25ec6a031ed_0_688"/>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a:p>
        </p:txBody>
      </p:sp>
      <p:sp>
        <p:nvSpPr>
          <p:cNvPr id="611" name="Google Shape;611;g25ec6a031ed_0_688"/>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a:p>
        </p:txBody>
      </p:sp>
      <p:sp>
        <p:nvSpPr>
          <p:cNvPr id="612" name="Google Shape;612;g25ec6a031ed_0_688"/>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lang="en-US" sz="1800">
                <a:latin typeface="Helvetica Neue Light"/>
                <a:ea typeface="Helvetica Neue Light"/>
                <a:cs typeface="Helvetica Neue Light"/>
                <a:sym typeface="Helvetica Neue Light"/>
              </a:rPr>
              <a:t>How do variables impact my life?</a:t>
            </a:r>
            <a:endParaRPr sz="1800"/>
          </a:p>
        </p:txBody>
      </p:sp>
      <p:sp>
        <p:nvSpPr>
          <p:cNvPr id="613" name="Google Shape;613;g25ec6a031ed_0_68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614" name="Google Shape;614;g25ec6a031ed_0_68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15" name="Google Shape;615;g25ec6a031ed_0_688"/>
          <p:cNvCxnSpPr>
            <a:stCxn id="616" idx="4"/>
            <a:endCxn id="61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17" name="Google Shape;617;g25ec6a031ed_0_68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18" name="Google Shape;618;g25ec6a031ed_0_68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16" name="Google Shape;616;g25ec6a031ed_0_68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g25ec6a031ed_0_709"/>
          <p:cNvSpPr txBox="1"/>
          <p:nvPr/>
        </p:nvSpPr>
        <p:spPr>
          <a:xfrm>
            <a:off x="639552" y="234391"/>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chemeClr val="dk1"/>
                </a:solidFill>
                <a:latin typeface="Calibri"/>
                <a:ea typeface="Calibri"/>
                <a:cs typeface="Calibri"/>
                <a:sym typeface="Calibri"/>
              </a:rPr>
              <a:t>Directions:</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picture</a:t>
            </a:r>
            <a:r>
              <a:rPr b="0" i="0" lang="en-US" sz="3000" u="none" cap="none" strike="noStrike">
                <a:solidFill>
                  <a:schemeClr val="dk1"/>
                </a:solidFill>
                <a:latin typeface="Calibri"/>
                <a:ea typeface="Calibri"/>
                <a:cs typeface="Calibri"/>
                <a:sym typeface="Calibri"/>
              </a:rPr>
              <a:t> of a</a:t>
            </a:r>
            <a:endParaRPr b="0" i="0" sz="3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b="1" lang="en-US" sz="3000">
                <a:solidFill>
                  <a:schemeClr val="dk1"/>
                </a:solidFill>
                <a:latin typeface="Calibri"/>
                <a:ea typeface="Calibri"/>
                <a:cs typeface="Calibri"/>
                <a:sym typeface="Calibri"/>
              </a:rPr>
              <a:t>variable</a:t>
            </a:r>
            <a:r>
              <a:rPr b="1" lang="en-US" sz="3000">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25" name="Google Shape;625;g25ec6a031ed_0_709"/>
          <p:cNvSpPr txBox="1"/>
          <p:nvPr/>
        </p:nvSpPr>
        <p:spPr>
          <a:xfrm>
            <a:off x="393330" y="141276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626" name="Google Shape;626;g25ec6a031ed_0_709"/>
          <p:cNvSpPr txBox="1"/>
          <p:nvPr/>
        </p:nvSpPr>
        <p:spPr>
          <a:xfrm>
            <a:off x="5011271" y="139666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627" name="Google Shape;627;g25ec6a031ed_0_709"/>
          <p:cNvSpPr txBox="1"/>
          <p:nvPr/>
        </p:nvSpPr>
        <p:spPr>
          <a:xfrm>
            <a:off x="380507" y="4168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628" name="Google Shape;628;g25ec6a031ed_0_709"/>
          <p:cNvSpPr txBox="1"/>
          <p:nvPr/>
        </p:nvSpPr>
        <p:spPr>
          <a:xfrm>
            <a:off x="4998446" y="4129902"/>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sp>
        <p:nvSpPr>
          <p:cNvPr id="629" name="Google Shape;629;g25ec6a031ed_0_70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630" name="Google Shape;630;g25ec6a031ed_0_70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31" name="Google Shape;631;g25ec6a031ed_0_709"/>
          <p:cNvCxnSpPr>
            <a:stCxn id="632" idx="4"/>
            <a:endCxn id="62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33" name="Google Shape;633;g25ec6a031ed_0_70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34" name="Google Shape;634;g25ec6a031ed_0_70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32" name="Google Shape;632;g25ec6a031ed_0_70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pic>
        <p:nvPicPr>
          <p:cNvPr id="635" name="Google Shape;635;g25ec6a031ed_0_709"/>
          <p:cNvPicPr preferRelativeResize="0"/>
          <p:nvPr/>
        </p:nvPicPr>
        <p:blipFill>
          <a:blip r:embed="rId3">
            <a:alphaModFix/>
          </a:blip>
          <a:stretch>
            <a:fillRect/>
          </a:stretch>
        </p:blipFill>
        <p:spPr>
          <a:xfrm>
            <a:off x="1228351" y="1501149"/>
            <a:ext cx="3245101" cy="2433800"/>
          </a:xfrm>
          <a:prstGeom prst="rect">
            <a:avLst/>
          </a:prstGeom>
          <a:noFill/>
          <a:ln>
            <a:noFill/>
          </a:ln>
        </p:spPr>
      </p:pic>
      <p:pic>
        <p:nvPicPr>
          <p:cNvPr id="636" name="Google Shape;636;g25ec6a031ed_0_709"/>
          <p:cNvPicPr preferRelativeResize="0"/>
          <p:nvPr/>
        </p:nvPicPr>
        <p:blipFill rotWithShape="1">
          <a:blip r:embed="rId4">
            <a:alphaModFix/>
          </a:blip>
          <a:srcRect b="0" l="0" r="0" t="18126"/>
          <a:stretch/>
        </p:blipFill>
        <p:spPr>
          <a:xfrm>
            <a:off x="1492363" y="4185889"/>
            <a:ext cx="2912325" cy="2171335"/>
          </a:xfrm>
          <a:prstGeom prst="rect">
            <a:avLst/>
          </a:prstGeom>
          <a:noFill/>
          <a:ln>
            <a:noFill/>
          </a:ln>
        </p:spPr>
      </p:pic>
      <p:pic>
        <p:nvPicPr>
          <p:cNvPr id="637" name="Google Shape;637;g25ec6a031ed_0_709"/>
          <p:cNvPicPr preferRelativeResize="0"/>
          <p:nvPr/>
        </p:nvPicPr>
        <p:blipFill>
          <a:blip r:embed="rId5">
            <a:alphaModFix/>
          </a:blip>
          <a:stretch>
            <a:fillRect/>
          </a:stretch>
        </p:blipFill>
        <p:spPr>
          <a:xfrm>
            <a:off x="6279848" y="1679497"/>
            <a:ext cx="1749500" cy="1749500"/>
          </a:xfrm>
          <a:prstGeom prst="rect">
            <a:avLst/>
          </a:prstGeom>
          <a:noFill/>
          <a:ln>
            <a:noFill/>
          </a:ln>
        </p:spPr>
      </p:pic>
      <p:pic>
        <p:nvPicPr>
          <p:cNvPr id="638" name="Google Shape;638;g25ec6a031ed_0_709"/>
          <p:cNvPicPr preferRelativeResize="0"/>
          <p:nvPr/>
        </p:nvPicPr>
        <p:blipFill>
          <a:blip r:embed="rId6">
            <a:alphaModFix/>
          </a:blip>
          <a:stretch>
            <a:fillRect/>
          </a:stretch>
        </p:blipFill>
        <p:spPr>
          <a:xfrm>
            <a:off x="5937701" y="3858288"/>
            <a:ext cx="2433800" cy="243380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3" name="Shape 643"/>
        <p:cNvGrpSpPr/>
        <p:nvPr/>
      </p:nvGrpSpPr>
      <p:grpSpPr>
        <a:xfrm>
          <a:off x="0" y="0"/>
          <a:ext cx="0" cy="0"/>
          <a:chOff x="0" y="0"/>
          <a:chExt cx="0" cy="0"/>
        </a:xfrm>
      </p:grpSpPr>
      <p:sp>
        <p:nvSpPr>
          <p:cNvPr id="644" name="Google Shape;644;g25ec6a031ed_0_728"/>
          <p:cNvSpPr txBox="1"/>
          <p:nvPr/>
        </p:nvSpPr>
        <p:spPr>
          <a:xfrm>
            <a:off x="639552" y="234391"/>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chemeClr val="dk1"/>
                </a:solidFill>
                <a:latin typeface="Calibri"/>
                <a:ea typeface="Calibri"/>
                <a:cs typeface="Calibri"/>
                <a:sym typeface="Calibri"/>
              </a:rPr>
              <a:t>Directions:</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picture</a:t>
            </a:r>
            <a:r>
              <a:rPr b="0" i="0" lang="en-US" sz="3000" u="none" cap="none" strike="noStrike">
                <a:solidFill>
                  <a:schemeClr val="dk1"/>
                </a:solidFill>
                <a:latin typeface="Calibri"/>
                <a:ea typeface="Calibri"/>
                <a:cs typeface="Calibri"/>
                <a:sym typeface="Calibri"/>
              </a:rPr>
              <a:t> of a</a:t>
            </a:r>
            <a:endParaRPr b="0" i="0" sz="3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b="1" lang="en-US" sz="3000">
                <a:solidFill>
                  <a:schemeClr val="dk1"/>
                </a:solidFill>
                <a:latin typeface="Calibri"/>
                <a:ea typeface="Calibri"/>
                <a:cs typeface="Calibri"/>
                <a:sym typeface="Calibri"/>
              </a:rPr>
              <a:t>variable</a:t>
            </a:r>
            <a:r>
              <a:rPr b="1" lang="en-US" sz="3000">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45" name="Google Shape;645;g25ec6a031ed_0_728"/>
          <p:cNvSpPr txBox="1"/>
          <p:nvPr/>
        </p:nvSpPr>
        <p:spPr>
          <a:xfrm>
            <a:off x="393330" y="141276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646" name="Google Shape;646;g25ec6a031ed_0_728"/>
          <p:cNvSpPr txBox="1"/>
          <p:nvPr/>
        </p:nvSpPr>
        <p:spPr>
          <a:xfrm>
            <a:off x="5011271" y="139666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647" name="Google Shape;647;g25ec6a031ed_0_728"/>
          <p:cNvSpPr txBox="1"/>
          <p:nvPr/>
        </p:nvSpPr>
        <p:spPr>
          <a:xfrm>
            <a:off x="380507" y="4168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648" name="Google Shape;648;g25ec6a031ed_0_728"/>
          <p:cNvSpPr txBox="1"/>
          <p:nvPr/>
        </p:nvSpPr>
        <p:spPr>
          <a:xfrm>
            <a:off x="4998446" y="4129902"/>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sp>
        <p:nvSpPr>
          <p:cNvPr id="649" name="Google Shape;649;g25ec6a031ed_0_72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650" name="Google Shape;650;g25ec6a031ed_0_72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51" name="Google Shape;651;g25ec6a031ed_0_728"/>
          <p:cNvCxnSpPr>
            <a:stCxn id="652" idx="4"/>
            <a:endCxn id="64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53" name="Google Shape;653;g25ec6a031ed_0_72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54" name="Google Shape;654;g25ec6a031ed_0_72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52" name="Google Shape;652;g25ec6a031ed_0_72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pic>
        <p:nvPicPr>
          <p:cNvPr id="655" name="Google Shape;655;g25ec6a031ed_0_728"/>
          <p:cNvPicPr preferRelativeResize="0"/>
          <p:nvPr/>
        </p:nvPicPr>
        <p:blipFill>
          <a:blip r:embed="rId3">
            <a:alphaModFix/>
          </a:blip>
          <a:stretch>
            <a:fillRect/>
          </a:stretch>
        </p:blipFill>
        <p:spPr>
          <a:xfrm>
            <a:off x="1228351" y="1501149"/>
            <a:ext cx="3245101" cy="2433800"/>
          </a:xfrm>
          <a:prstGeom prst="rect">
            <a:avLst/>
          </a:prstGeom>
          <a:noFill/>
          <a:ln>
            <a:noFill/>
          </a:ln>
        </p:spPr>
      </p:pic>
      <p:pic>
        <p:nvPicPr>
          <p:cNvPr id="656" name="Google Shape;656;g25ec6a031ed_0_728"/>
          <p:cNvPicPr preferRelativeResize="0"/>
          <p:nvPr/>
        </p:nvPicPr>
        <p:blipFill>
          <a:blip r:embed="rId4">
            <a:alphaModFix/>
          </a:blip>
          <a:stretch>
            <a:fillRect/>
          </a:stretch>
        </p:blipFill>
        <p:spPr>
          <a:xfrm>
            <a:off x="6279848" y="1679497"/>
            <a:ext cx="1749500" cy="1749500"/>
          </a:xfrm>
          <a:prstGeom prst="rect">
            <a:avLst/>
          </a:prstGeom>
          <a:noFill/>
          <a:ln>
            <a:noFill/>
          </a:ln>
        </p:spPr>
      </p:pic>
      <p:pic>
        <p:nvPicPr>
          <p:cNvPr id="657" name="Google Shape;657;g25ec6a031ed_0_728"/>
          <p:cNvPicPr preferRelativeResize="0"/>
          <p:nvPr/>
        </p:nvPicPr>
        <p:blipFill rotWithShape="1">
          <a:blip r:embed="rId5">
            <a:alphaModFix/>
          </a:blip>
          <a:srcRect b="0" l="0" r="0" t="18126"/>
          <a:stretch/>
        </p:blipFill>
        <p:spPr>
          <a:xfrm>
            <a:off x="1492363" y="4185889"/>
            <a:ext cx="2912325" cy="2171335"/>
          </a:xfrm>
          <a:prstGeom prst="rect">
            <a:avLst/>
          </a:prstGeom>
          <a:noFill/>
          <a:ln>
            <a:noFill/>
          </a:ln>
        </p:spPr>
      </p:pic>
      <p:pic>
        <p:nvPicPr>
          <p:cNvPr id="658" name="Google Shape;658;g25ec6a031ed_0_728"/>
          <p:cNvPicPr preferRelativeResize="0"/>
          <p:nvPr/>
        </p:nvPicPr>
        <p:blipFill>
          <a:blip r:embed="rId6">
            <a:alphaModFix/>
          </a:blip>
          <a:stretch>
            <a:fillRect/>
          </a:stretch>
        </p:blipFill>
        <p:spPr>
          <a:xfrm>
            <a:off x="5937701" y="3858288"/>
            <a:ext cx="2433800" cy="2433800"/>
          </a:xfrm>
          <a:prstGeom prst="rect">
            <a:avLst/>
          </a:prstGeom>
          <a:noFill/>
          <a:ln>
            <a:noFill/>
          </a:ln>
        </p:spPr>
      </p:pic>
      <p:sp>
        <p:nvSpPr>
          <p:cNvPr id="659" name="Google Shape;659;g25ec6a031ed_0_728"/>
          <p:cNvSpPr/>
          <p:nvPr/>
        </p:nvSpPr>
        <p:spPr>
          <a:xfrm>
            <a:off x="236475" y="1359775"/>
            <a:ext cx="4769100" cy="25029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4" name="Shape 664"/>
        <p:cNvGrpSpPr/>
        <p:nvPr/>
      </p:nvGrpSpPr>
      <p:grpSpPr>
        <a:xfrm>
          <a:off x="0" y="0"/>
          <a:ext cx="0" cy="0"/>
          <a:chOff x="0" y="0"/>
          <a:chExt cx="0" cy="0"/>
        </a:xfrm>
      </p:grpSpPr>
      <p:sp>
        <p:nvSpPr>
          <p:cNvPr id="665" name="Google Shape;665;g25ec6a031ed_0_748"/>
          <p:cNvSpPr/>
          <p:nvPr/>
        </p:nvSpPr>
        <p:spPr>
          <a:xfrm>
            <a:off x="477988" y="710380"/>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666" name="Google Shape;666;g25ec6a031ed_0_748"/>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67" name="Google Shape;667;g25ec6a031ed_0_748"/>
          <p:cNvCxnSpPr>
            <a:stCxn id="668" idx="4"/>
            <a:endCxn id="665" idx="2"/>
          </p:cNvCxnSpPr>
          <p:nvPr/>
        </p:nvCxnSpPr>
        <p:spPr>
          <a:xfrm>
            <a:off x="4571972" y="4712344"/>
            <a:ext cx="0" cy="1803300"/>
          </a:xfrm>
          <a:prstGeom prst="straightConnector1">
            <a:avLst/>
          </a:prstGeom>
          <a:noFill/>
          <a:ln cap="flat" cmpd="sng" w="25400">
            <a:solidFill>
              <a:schemeClr val="dk1"/>
            </a:solidFill>
            <a:prstDash val="solid"/>
            <a:round/>
            <a:headEnd len="sm" w="sm" type="none"/>
            <a:tailEnd len="sm" w="sm" type="none"/>
          </a:ln>
        </p:spPr>
      </p:cxnSp>
      <p:cxnSp>
        <p:nvCxnSpPr>
          <p:cNvPr id="669" name="Google Shape;669;g25ec6a031ed_0_748"/>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70" name="Google Shape;670;g25ec6a031ed_0_748"/>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pic>
        <p:nvPicPr>
          <p:cNvPr id="671" name="Google Shape;671;g25ec6a031ed_0_748"/>
          <p:cNvPicPr preferRelativeResize="0"/>
          <p:nvPr/>
        </p:nvPicPr>
        <p:blipFill>
          <a:blip r:embed="rId3">
            <a:alphaModFix/>
          </a:blip>
          <a:stretch>
            <a:fillRect/>
          </a:stretch>
        </p:blipFill>
        <p:spPr>
          <a:xfrm>
            <a:off x="5715331" y="1175112"/>
            <a:ext cx="2719195" cy="2039375"/>
          </a:xfrm>
          <a:prstGeom prst="rect">
            <a:avLst/>
          </a:prstGeom>
          <a:noFill/>
          <a:ln>
            <a:noFill/>
          </a:ln>
        </p:spPr>
      </p:pic>
      <p:sp>
        <p:nvSpPr>
          <p:cNvPr id="668" name="Google Shape;668;g25ec6a031ed_0_748"/>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72" name="Google Shape;672;g25ec6a031ed_0_748"/>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a:p>
        </p:txBody>
      </p:sp>
      <p:sp>
        <p:nvSpPr>
          <p:cNvPr id="673" name="Google Shape;673;g25ec6a031ed_0_748"/>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a:p>
        </p:txBody>
      </p:sp>
      <p:sp>
        <p:nvSpPr>
          <p:cNvPr id="674" name="Google Shape;674;g25ec6a031ed_0_748"/>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a:p>
        </p:txBody>
      </p:sp>
      <p:sp>
        <p:nvSpPr>
          <p:cNvPr id="675" name="Google Shape;675;g25ec6a031ed_0_74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676" name="Google Shape;676;g25ec6a031ed_0_74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77" name="Google Shape;677;g25ec6a031ed_0_748"/>
          <p:cNvCxnSpPr>
            <a:stCxn id="678" idx="4"/>
            <a:endCxn id="67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79" name="Google Shape;679;g25ec6a031ed_0_74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80" name="Google Shape;680;g25ec6a031ed_0_74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78" name="Google Shape;678;g25ec6a031ed_0_74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681" name="Google Shape;681;g25ec6a031ed_0_748"/>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2900">
                <a:latin typeface="Poppins"/>
                <a:ea typeface="Poppins"/>
                <a:cs typeface="Poppins"/>
                <a:sym typeface="Poppins"/>
              </a:rPr>
              <a:t>Variable</a:t>
            </a:r>
            <a:endParaRPr sz="700"/>
          </a:p>
        </p:txBody>
      </p:sp>
      <p:sp>
        <p:nvSpPr>
          <p:cNvPr id="682" name="Google Shape;682;g25ec6a031ed_0_748"/>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lang="en-US" sz="1800">
                <a:latin typeface="Helvetica Neue Light"/>
                <a:ea typeface="Helvetica Neue Light"/>
                <a:cs typeface="Helvetica Neue Light"/>
                <a:sym typeface="Helvetica Neue Light"/>
              </a:rPr>
              <a:t>How do variables impact my life?</a:t>
            </a:r>
            <a:endParaRPr sz="1800"/>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g25ec6a031ed_0_770"/>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chemeClr val="dk1"/>
                </a:solidFill>
                <a:latin typeface="Calibri"/>
                <a:ea typeface="Calibri"/>
                <a:cs typeface="Calibri"/>
                <a:sym typeface="Calibri"/>
              </a:rPr>
              <a:t>Directions:</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definition</a:t>
            </a:r>
            <a:r>
              <a:rPr b="0" i="0" lang="en-US" sz="3000" u="none" cap="none" strike="noStrike">
                <a:solidFill>
                  <a:schemeClr val="dk1"/>
                </a:solidFill>
                <a:latin typeface="Calibri"/>
                <a:ea typeface="Calibri"/>
                <a:cs typeface="Calibri"/>
                <a:sym typeface="Calibri"/>
              </a:rPr>
              <a:t> of</a:t>
            </a:r>
            <a:endParaRPr b="0" i="0" sz="3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b="1" lang="en-US" sz="3000">
                <a:solidFill>
                  <a:schemeClr val="dk1"/>
                </a:solidFill>
                <a:latin typeface="Calibri"/>
                <a:ea typeface="Calibri"/>
                <a:cs typeface="Calibri"/>
                <a:sym typeface="Calibri"/>
              </a:rPr>
              <a:t>variable</a:t>
            </a:r>
            <a:r>
              <a:rPr b="1" lang="en-US" sz="3000">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89" name="Google Shape;689;g25ec6a031ed_0_770"/>
          <p:cNvSpPr txBox="1"/>
          <p:nvPr/>
        </p:nvSpPr>
        <p:spPr>
          <a:xfrm>
            <a:off x="1073532" y="5523120"/>
            <a:ext cx="7874100" cy="8310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4400"/>
              <a:buFont typeface="Calibri"/>
              <a:buNone/>
            </a:pPr>
            <a:r>
              <a:rPr lang="en-US" sz="2400">
                <a:solidFill>
                  <a:schemeClr val="dk1"/>
                </a:solidFill>
                <a:latin typeface="Helvetica Neue Light"/>
                <a:ea typeface="Helvetica Neue Light"/>
                <a:cs typeface="Helvetica Neue Light"/>
                <a:sym typeface="Helvetica Neue Light"/>
              </a:rPr>
              <a:t>something that can change or be changed in an experiment</a:t>
            </a:r>
            <a:endParaRPr sz="2400">
              <a:solidFill>
                <a:srgbClr val="434343"/>
              </a:solidFill>
              <a:latin typeface="Helvetica Neue Light"/>
              <a:ea typeface="Helvetica Neue Light"/>
              <a:cs typeface="Helvetica Neue Light"/>
              <a:sym typeface="Helvetica Neue Light"/>
            </a:endParaRPr>
          </a:p>
        </p:txBody>
      </p:sp>
      <p:sp>
        <p:nvSpPr>
          <p:cNvPr id="690" name="Google Shape;690;g25ec6a031ed_0_770"/>
          <p:cNvSpPr txBox="1"/>
          <p:nvPr/>
        </p:nvSpPr>
        <p:spPr>
          <a:xfrm>
            <a:off x="1073532" y="4330527"/>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lang="en-US" sz="2400">
                <a:solidFill>
                  <a:schemeClr val="dk1"/>
                </a:solidFill>
                <a:highlight>
                  <a:srgbClr val="FFFFFF"/>
                </a:highlight>
                <a:latin typeface="Helvetica Neue Light"/>
                <a:ea typeface="Helvetica Neue Light"/>
                <a:cs typeface="Helvetica Neue Light"/>
                <a:sym typeface="Helvetica Neue Light"/>
              </a:rPr>
              <a:t>energy in an electric current</a:t>
            </a:r>
            <a:endParaRPr i="0" sz="2400" u="none" cap="none" strike="noStrike">
              <a:solidFill>
                <a:srgbClr val="434343"/>
              </a:solidFill>
              <a:latin typeface="Helvetica Neue Light"/>
              <a:ea typeface="Helvetica Neue Light"/>
              <a:cs typeface="Helvetica Neue Light"/>
              <a:sym typeface="Helvetica Neue Light"/>
            </a:endParaRPr>
          </a:p>
        </p:txBody>
      </p:sp>
      <p:sp>
        <p:nvSpPr>
          <p:cNvPr id="691" name="Google Shape;691;g25ec6a031ed_0_770"/>
          <p:cNvSpPr txBox="1"/>
          <p:nvPr/>
        </p:nvSpPr>
        <p:spPr>
          <a:xfrm>
            <a:off x="1166884" y="2042996"/>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692" name="Google Shape;692;g25ec6a031ed_0_770"/>
          <p:cNvSpPr txBox="1"/>
          <p:nvPr/>
        </p:nvSpPr>
        <p:spPr>
          <a:xfrm>
            <a:off x="1073525" y="2090000"/>
            <a:ext cx="81456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chemeClr val="dk1"/>
                </a:solidFill>
                <a:highlight>
                  <a:srgbClr val="FFFFFF"/>
                </a:highlight>
                <a:latin typeface="Helvetica Neue Light"/>
                <a:ea typeface="Helvetica Neue Light"/>
                <a:cs typeface="Helvetica Neue Light"/>
                <a:sym typeface="Helvetica Neue Light"/>
              </a:rPr>
              <a:t>explains why matter exists in different phases (i.e. solid, liquid, gas)</a:t>
            </a:r>
            <a:endParaRPr i="0" sz="2400" u="none" cap="none" strike="noStrike">
              <a:solidFill>
                <a:srgbClr val="000000"/>
              </a:solidFill>
              <a:latin typeface="Helvetica Neue Light"/>
              <a:ea typeface="Helvetica Neue Light"/>
              <a:cs typeface="Helvetica Neue Light"/>
              <a:sym typeface="Helvetica Neue Light"/>
            </a:endParaRPr>
          </a:p>
        </p:txBody>
      </p:sp>
      <p:sp>
        <p:nvSpPr>
          <p:cNvPr id="693" name="Google Shape;693;g25ec6a031ed_0_770"/>
          <p:cNvSpPr txBox="1"/>
          <p:nvPr/>
        </p:nvSpPr>
        <p:spPr>
          <a:xfrm>
            <a:off x="380509" y="20429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694" name="Google Shape;694;g25ec6a031ed_0_770"/>
          <p:cNvSpPr txBox="1"/>
          <p:nvPr/>
        </p:nvSpPr>
        <p:spPr>
          <a:xfrm>
            <a:off x="380508" y="32392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695" name="Google Shape;695;g25ec6a031ed_0_770"/>
          <p:cNvSpPr txBox="1"/>
          <p:nvPr/>
        </p:nvSpPr>
        <p:spPr>
          <a:xfrm>
            <a:off x="393332" y="4359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696" name="Google Shape;696;g25ec6a031ed_0_770"/>
          <p:cNvSpPr txBox="1"/>
          <p:nvPr/>
        </p:nvSpPr>
        <p:spPr>
          <a:xfrm>
            <a:off x="393330" y="55231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sp>
        <p:nvSpPr>
          <p:cNvPr id="697" name="Google Shape;697;g25ec6a031ed_0_770"/>
          <p:cNvSpPr txBox="1"/>
          <p:nvPr/>
        </p:nvSpPr>
        <p:spPr>
          <a:xfrm>
            <a:off x="1073532" y="3347944"/>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chemeClr val="dk1"/>
                </a:solidFill>
                <a:highlight>
                  <a:srgbClr val="FFFFFF"/>
                </a:highlight>
                <a:latin typeface="Helvetica Neue Light"/>
                <a:ea typeface="Helvetica Neue Light"/>
                <a:cs typeface="Helvetica Neue Light"/>
                <a:sym typeface="Helvetica Neue Light"/>
              </a:rPr>
              <a:t>anything that has mass and takes up space</a:t>
            </a:r>
            <a:endParaRPr i="0" sz="2400" u="none" cap="none" strike="noStrike">
              <a:solidFill>
                <a:srgbClr val="434343"/>
              </a:solidFill>
              <a:latin typeface="Helvetica Neue Light"/>
              <a:ea typeface="Helvetica Neue Light"/>
              <a:cs typeface="Helvetica Neue Light"/>
              <a:sym typeface="Helvetica Neue Light"/>
            </a:endParaRPr>
          </a:p>
        </p:txBody>
      </p:sp>
      <p:sp>
        <p:nvSpPr>
          <p:cNvPr id="698" name="Google Shape;698;g25ec6a031ed_0_77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699" name="Google Shape;699;g25ec6a031ed_0_77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00" name="Google Shape;700;g25ec6a031ed_0_770"/>
          <p:cNvCxnSpPr>
            <a:stCxn id="701" idx="4"/>
            <a:endCxn id="698"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02" name="Google Shape;702;g25ec6a031ed_0_77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03" name="Google Shape;703;g25ec6a031ed_0_77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01" name="Google Shape;701;g25ec6a031ed_0_77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sp>
        <p:nvSpPr>
          <p:cNvPr descr="Rewind" id="158" name="Google Shape;158;g25ec6a031ed_0_34"/>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Inquiry Clipart | Clipart Panda - Free Clipart Images" id="159" name="Google Shape;159;g25ec6a031ed_0_34"/>
          <p:cNvPicPr preferRelativeResize="0"/>
          <p:nvPr/>
        </p:nvPicPr>
        <p:blipFill rotWithShape="1">
          <a:blip r:embed="rId4">
            <a:alphaModFix/>
          </a:blip>
          <a:srcRect b="0" l="0" r="0" t="0"/>
          <a:stretch/>
        </p:blipFill>
        <p:spPr>
          <a:xfrm>
            <a:off x="2395550" y="1907853"/>
            <a:ext cx="4352925" cy="4876800"/>
          </a:xfrm>
          <a:prstGeom prst="rect">
            <a:avLst/>
          </a:prstGeom>
          <a:noFill/>
          <a:ln>
            <a:noFill/>
          </a:ln>
        </p:spPr>
      </p:pic>
      <p:sp>
        <p:nvSpPr>
          <p:cNvPr id="160" name="Google Shape;160;g25ec6a031ed_0_34"/>
          <p:cNvSpPr txBox="1"/>
          <p:nvPr/>
        </p:nvSpPr>
        <p:spPr>
          <a:xfrm>
            <a:off x="2713348" y="520860"/>
            <a:ext cx="37173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1" i="0" lang="en-US" sz="5400" u="none" cap="none" strike="noStrike">
                <a:solidFill>
                  <a:srgbClr val="000000"/>
                </a:solidFill>
                <a:latin typeface="Calibri"/>
                <a:ea typeface="Calibri"/>
                <a:cs typeface="Calibri"/>
                <a:sym typeface="Calibri"/>
              </a:rPr>
              <a:t>Observation</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g25ec6a031ed_0_790"/>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chemeClr val="dk1"/>
                </a:solidFill>
                <a:latin typeface="Calibri"/>
                <a:ea typeface="Calibri"/>
                <a:cs typeface="Calibri"/>
                <a:sym typeface="Calibri"/>
              </a:rPr>
              <a:t>Directions:</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definition</a:t>
            </a:r>
            <a:r>
              <a:rPr b="0" i="0" lang="en-US" sz="3000" u="none" cap="none" strike="noStrike">
                <a:solidFill>
                  <a:schemeClr val="dk1"/>
                </a:solidFill>
                <a:latin typeface="Calibri"/>
                <a:ea typeface="Calibri"/>
                <a:cs typeface="Calibri"/>
                <a:sym typeface="Calibri"/>
              </a:rPr>
              <a:t> of</a:t>
            </a:r>
            <a:endParaRPr b="0" i="0" sz="3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b="1" lang="en-US" sz="3000">
                <a:solidFill>
                  <a:schemeClr val="dk1"/>
                </a:solidFill>
                <a:latin typeface="Calibri"/>
                <a:ea typeface="Calibri"/>
                <a:cs typeface="Calibri"/>
                <a:sym typeface="Calibri"/>
              </a:rPr>
              <a:t>variable </a:t>
            </a:r>
            <a:r>
              <a:rPr b="0" i="0" lang="en-US" sz="3000" u="none" cap="none" strike="noStrike">
                <a:solidFill>
                  <a:schemeClr val="dk1"/>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710" name="Google Shape;710;g25ec6a031ed_0_79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711" name="Google Shape;711;g25ec6a031ed_0_79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12" name="Google Shape;712;g25ec6a031ed_0_790"/>
          <p:cNvCxnSpPr>
            <a:stCxn id="713" idx="4"/>
            <a:endCxn id="71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14" name="Google Shape;714;g25ec6a031ed_0_79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15" name="Google Shape;715;g25ec6a031ed_0_79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13" name="Google Shape;713;g25ec6a031ed_0_79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716" name="Google Shape;716;g25ec6a031ed_0_790"/>
          <p:cNvSpPr txBox="1"/>
          <p:nvPr/>
        </p:nvSpPr>
        <p:spPr>
          <a:xfrm>
            <a:off x="1073532" y="5523120"/>
            <a:ext cx="7874100" cy="8310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4400"/>
              <a:buNone/>
            </a:pPr>
            <a:r>
              <a:rPr lang="en-US" sz="2400">
                <a:solidFill>
                  <a:schemeClr val="dk1"/>
                </a:solidFill>
                <a:latin typeface="Helvetica Neue Light"/>
                <a:ea typeface="Helvetica Neue Light"/>
                <a:cs typeface="Helvetica Neue Light"/>
                <a:sym typeface="Helvetica Neue Light"/>
              </a:rPr>
              <a:t>something that can change or be changed in an experiment</a:t>
            </a:r>
            <a:endParaRPr sz="2400">
              <a:solidFill>
                <a:srgbClr val="434343"/>
              </a:solidFill>
              <a:latin typeface="Helvetica Neue Light"/>
              <a:ea typeface="Helvetica Neue Light"/>
              <a:cs typeface="Helvetica Neue Light"/>
              <a:sym typeface="Helvetica Neue Light"/>
            </a:endParaRPr>
          </a:p>
        </p:txBody>
      </p:sp>
      <p:sp>
        <p:nvSpPr>
          <p:cNvPr id="717" name="Google Shape;717;g25ec6a031ed_0_790"/>
          <p:cNvSpPr txBox="1"/>
          <p:nvPr/>
        </p:nvSpPr>
        <p:spPr>
          <a:xfrm>
            <a:off x="1073532" y="4330527"/>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lang="en-US" sz="2400">
                <a:solidFill>
                  <a:schemeClr val="dk1"/>
                </a:solidFill>
                <a:highlight>
                  <a:srgbClr val="FFFFFF"/>
                </a:highlight>
                <a:latin typeface="Helvetica Neue Light"/>
                <a:ea typeface="Helvetica Neue Light"/>
                <a:cs typeface="Helvetica Neue Light"/>
                <a:sym typeface="Helvetica Neue Light"/>
              </a:rPr>
              <a:t>energy in an electric current</a:t>
            </a:r>
            <a:endParaRPr i="0" sz="2400" u="none" cap="none" strike="noStrike">
              <a:solidFill>
                <a:srgbClr val="434343"/>
              </a:solidFill>
              <a:latin typeface="Helvetica Neue Light"/>
              <a:ea typeface="Helvetica Neue Light"/>
              <a:cs typeface="Helvetica Neue Light"/>
              <a:sym typeface="Helvetica Neue Light"/>
            </a:endParaRPr>
          </a:p>
        </p:txBody>
      </p:sp>
      <p:sp>
        <p:nvSpPr>
          <p:cNvPr id="718" name="Google Shape;718;g25ec6a031ed_0_790"/>
          <p:cNvSpPr txBox="1"/>
          <p:nvPr/>
        </p:nvSpPr>
        <p:spPr>
          <a:xfrm>
            <a:off x="1166884" y="2042996"/>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19" name="Google Shape;719;g25ec6a031ed_0_790"/>
          <p:cNvSpPr txBox="1"/>
          <p:nvPr/>
        </p:nvSpPr>
        <p:spPr>
          <a:xfrm>
            <a:off x="1073525" y="2090000"/>
            <a:ext cx="81456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chemeClr val="dk1"/>
                </a:solidFill>
                <a:highlight>
                  <a:srgbClr val="FFFFFF"/>
                </a:highlight>
                <a:latin typeface="Helvetica Neue Light"/>
                <a:ea typeface="Helvetica Neue Light"/>
                <a:cs typeface="Helvetica Neue Light"/>
                <a:sym typeface="Helvetica Neue Light"/>
              </a:rPr>
              <a:t>explains why matter exists in different phases (i.e. solid, liquid, gas)</a:t>
            </a:r>
            <a:endParaRPr i="0" sz="2400" u="none" cap="none" strike="noStrike">
              <a:solidFill>
                <a:srgbClr val="000000"/>
              </a:solidFill>
              <a:latin typeface="Helvetica Neue Light"/>
              <a:ea typeface="Helvetica Neue Light"/>
              <a:cs typeface="Helvetica Neue Light"/>
              <a:sym typeface="Helvetica Neue Light"/>
            </a:endParaRPr>
          </a:p>
        </p:txBody>
      </p:sp>
      <p:sp>
        <p:nvSpPr>
          <p:cNvPr id="720" name="Google Shape;720;g25ec6a031ed_0_790"/>
          <p:cNvSpPr txBox="1"/>
          <p:nvPr/>
        </p:nvSpPr>
        <p:spPr>
          <a:xfrm>
            <a:off x="380509" y="20429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721" name="Google Shape;721;g25ec6a031ed_0_790"/>
          <p:cNvSpPr txBox="1"/>
          <p:nvPr/>
        </p:nvSpPr>
        <p:spPr>
          <a:xfrm>
            <a:off x="380508" y="32392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722" name="Google Shape;722;g25ec6a031ed_0_790"/>
          <p:cNvSpPr txBox="1"/>
          <p:nvPr/>
        </p:nvSpPr>
        <p:spPr>
          <a:xfrm>
            <a:off x="393332" y="4359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723" name="Google Shape;723;g25ec6a031ed_0_790"/>
          <p:cNvSpPr txBox="1"/>
          <p:nvPr/>
        </p:nvSpPr>
        <p:spPr>
          <a:xfrm>
            <a:off x="393330" y="55231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sp>
        <p:nvSpPr>
          <p:cNvPr id="724" name="Google Shape;724;g25ec6a031ed_0_790"/>
          <p:cNvSpPr txBox="1"/>
          <p:nvPr/>
        </p:nvSpPr>
        <p:spPr>
          <a:xfrm>
            <a:off x="1073532" y="3347944"/>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chemeClr val="dk1"/>
                </a:solidFill>
                <a:highlight>
                  <a:srgbClr val="FFFFFF"/>
                </a:highlight>
                <a:latin typeface="Helvetica Neue Light"/>
                <a:ea typeface="Helvetica Neue Light"/>
                <a:cs typeface="Helvetica Neue Light"/>
                <a:sym typeface="Helvetica Neue Light"/>
              </a:rPr>
              <a:t>anything that has mass and takes up space</a:t>
            </a:r>
            <a:endParaRPr i="0" sz="2400" u="none" cap="none" strike="noStrike">
              <a:solidFill>
                <a:srgbClr val="434343"/>
              </a:solidFill>
              <a:latin typeface="Helvetica Neue Light"/>
              <a:ea typeface="Helvetica Neue Light"/>
              <a:cs typeface="Helvetica Neue Light"/>
              <a:sym typeface="Helvetica Neue Light"/>
            </a:endParaRPr>
          </a:p>
        </p:txBody>
      </p:sp>
      <p:sp>
        <p:nvSpPr>
          <p:cNvPr id="725" name="Google Shape;725;g25ec6a031ed_0_790"/>
          <p:cNvSpPr/>
          <p:nvPr/>
        </p:nvSpPr>
        <p:spPr>
          <a:xfrm>
            <a:off x="275900" y="5242025"/>
            <a:ext cx="8560200" cy="12612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0" name="Shape 730"/>
        <p:cNvGrpSpPr/>
        <p:nvPr/>
      </p:nvGrpSpPr>
      <p:grpSpPr>
        <a:xfrm>
          <a:off x="0" y="0"/>
          <a:ext cx="0" cy="0"/>
          <a:chOff x="0" y="0"/>
          <a:chExt cx="0" cy="0"/>
        </a:xfrm>
      </p:grpSpPr>
      <p:sp>
        <p:nvSpPr>
          <p:cNvPr id="731" name="Google Shape;731;g25ec6a031ed_0_1132"/>
          <p:cNvSpPr/>
          <p:nvPr/>
        </p:nvSpPr>
        <p:spPr>
          <a:xfrm>
            <a:off x="477988" y="710380"/>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732" name="Google Shape;732;g25ec6a031ed_0_1132"/>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33" name="Google Shape;733;g25ec6a031ed_0_1132"/>
          <p:cNvCxnSpPr>
            <a:stCxn id="734" idx="4"/>
            <a:endCxn id="731" idx="2"/>
          </p:cNvCxnSpPr>
          <p:nvPr/>
        </p:nvCxnSpPr>
        <p:spPr>
          <a:xfrm>
            <a:off x="4571972" y="4712344"/>
            <a:ext cx="0" cy="1803300"/>
          </a:xfrm>
          <a:prstGeom prst="straightConnector1">
            <a:avLst/>
          </a:prstGeom>
          <a:noFill/>
          <a:ln cap="flat" cmpd="sng" w="25400">
            <a:solidFill>
              <a:schemeClr val="dk1"/>
            </a:solidFill>
            <a:prstDash val="solid"/>
            <a:round/>
            <a:headEnd len="sm" w="sm" type="none"/>
            <a:tailEnd len="sm" w="sm" type="none"/>
          </a:ln>
        </p:spPr>
      </p:cxnSp>
      <p:cxnSp>
        <p:nvCxnSpPr>
          <p:cNvPr id="735" name="Google Shape;735;g25ec6a031ed_0_1132"/>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36" name="Google Shape;736;g25ec6a031ed_0_1132"/>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pic>
        <p:nvPicPr>
          <p:cNvPr id="737" name="Google Shape;737;g25ec6a031ed_0_1132"/>
          <p:cNvPicPr preferRelativeResize="0"/>
          <p:nvPr/>
        </p:nvPicPr>
        <p:blipFill>
          <a:blip r:embed="rId3">
            <a:alphaModFix/>
          </a:blip>
          <a:stretch>
            <a:fillRect/>
          </a:stretch>
        </p:blipFill>
        <p:spPr>
          <a:xfrm>
            <a:off x="5715331" y="1175112"/>
            <a:ext cx="2719195" cy="2039375"/>
          </a:xfrm>
          <a:prstGeom prst="rect">
            <a:avLst/>
          </a:prstGeom>
          <a:noFill/>
          <a:ln>
            <a:noFill/>
          </a:ln>
        </p:spPr>
      </p:pic>
      <p:sp>
        <p:nvSpPr>
          <p:cNvPr id="734" name="Google Shape;734;g25ec6a031ed_0_1132"/>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38" name="Google Shape;738;g25ec6a031ed_0_1132"/>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a:p>
        </p:txBody>
      </p:sp>
      <p:sp>
        <p:nvSpPr>
          <p:cNvPr id="739" name="Google Shape;739;g25ec6a031ed_0_1132"/>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a:p>
        </p:txBody>
      </p:sp>
      <p:sp>
        <p:nvSpPr>
          <p:cNvPr id="740" name="Google Shape;740;g25ec6a031ed_0_1132"/>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a:p>
        </p:txBody>
      </p:sp>
      <p:sp>
        <p:nvSpPr>
          <p:cNvPr id="741" name="Google Shape;741;g25ec6a031ed_0_113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742" name="Google Shape;742;g25ec6a031ed_0_113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43" name="Google Shape;743;g25ec6a031ed_0_1132"/>
          <p:cNvCxnSpPr>
            <a:stCxn id="744" idx="4"/>
            <a:endCxn id="74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45" name="Google Shape;745;g25ec6a031ed_0_113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46" name="Google Shape;746;g25ec6a031ed_0_113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44" name="Google Shape;744;g25ec6a031ed_0_113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747" name="Google Shape;747;g25ec6a031ed_0_1132"/>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2900">
                <a:latin typeface="Poppins"/>
                <a:ea typeface="Poppins"/>
                <a:cs typeface="Poppins"/>
                <a:sym typeface="Poppins"/>
              </a:rPr>
              <a:t>Variable</a:t>
            </a:r>
            <a:endParaRPr sz="700"/>
          </a:p>
        </p:txBody>
      </p:sp>
      <p:sp>
        <p:nvSpPr>
          <p:cNvPr id="748" name="Google Shape;748;g25ec6a031ed_0_1132"/>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lang="en-US" sz="1800">
                <a:latin typeface="Helvetica Neue Light"/>
                <a:ea typeface="Helvetica Neue Light"/>
                <a:cs typeface="Helvetica Neue Light"/>
                <a:sym typeface="Helvetica Neue Light"/>
              </a:rPr>
              <a:t>How do variables impact my life?</a:t>
            </a:r>
            <a:endParaRPr sz="1800"/>
          </a:p>
        </p:txBody>
      </p:sp>
      <p:sp>
        <p:nvSpPr>
          <p:cNvPr id="749" name="Google Shape;749;g25ec6a031ed_0_1132"/>
          <p:cNvSpPr txBox="1"/>
          <p:nvPr/>
        </p:nvSpPr>
        <p:spPr>
          <a:xfrm>
            <a:off x="634904" y="1338800"/>
            <a:ext cx="3562800" cy="1200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4400"/>
              <a:buNone/>
            </a:pPr>
            <a:r>
              <a:rPr lang="en-US" sz="2400">
                <a:solidFill>
                  <a:schemeClr val="dk1"/>
                </a:solidFill>
                <a:latin typeface="Helvetica Neue Light"/>
                <a:ea typeface="Helvetica Neue Light"/>
                <a:cs typeface="Helvetica Neue Light"/>
                <a:sym typeface="Helvetica Neue Light"/>
              </a:rPr>
              <a:t>something that can change or be changed in an experiment</a:t>
            </a:r>
            <a:endParaRPr sz="2400">
              <a:solidFill>
                <a:srgbClr val="434343"/>
              </a:solidFill>
              <a:latin typeface="Helvetica Neue Light"/>
              <a:ea typeface="Helvetica Neue Light"/>
              <a:cs typeface="Helvetica Neue Light"/>
              <a:sym typeface="Helvetica Neue Light"/>
            </a:endParaRPr>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4" name="Shape 754"/>
        <p:cNvGrpSpPr/>
        <p:nvPr/>
      </p:nvGrpSpPr>
      <p:grpSpPr>
        <a:xfrm>
          <a:off x="0" y="0"/>
          <a:ext cx="0" cy="0"/>
          <a:chOff x="0" y="0"/>
          <a:chExt cx="0" cy="0"/>
        </a:xfrm>
      </p:grpSpPr>
      <p:sp>
        <p:nvSpPr>
          <p:cNvPr id="755" name="Google Shape;755;g25ec6a031ed_0_834"/>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chemeClr val="dk1"/>
                </a:solidFill>
                <a:latin typeface="Calibri"/>
                <a:ea typeface="Calibri"/>
                <a:cs typeface="Calibri"/>
                <a:sym typeface="Calibri"/>
              </a:rPr>
              <a:t>Directions:</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Choose the correct </a:t>
            </a:r>
            <a:r>
              <a:rPr i="1" lang="en-US" sz="3000">
                <a:solidFill>
                  <a:schemeClr val="dk1"/>
                </a:solidFill>
                <a:latin typeface="Calibri"/>
                <a:ea typeface="Calibri"/>
                <a:cs typeface="Calibri"/>
                <a:sym typeface="Calibri"/>
              </a:rPr>
              <a:t>example</a:t>
            </a:r>
            <a:r>
              <a:rPr b="0" i="0" lang="en-US" sz="3000" u="none" cap="none" strike="noStrike">
                <a:solidFill>
                  <a:schemeClr val="dk1"/>
                </a:solidFill>
                <a:latin typeface="Calibri"/>
                <a:ea typeface="Calibri"/>
                <a:cs typeface="Calibri"/>
                <a:sym typeface="Calibri"/>
              </a:rPr>
              <a:t> o</a:t>
            </a:r>
            <a:r>
              <a:rPr lang="en-US" sz="3000">
                <a:solidFill>
                  <a:schemeClr val="dk1"/>
                </a:solidFill>
                <a:latin typeface="Calibri"/>
                <a:ea typeface="Calibri"/>
                <a:cs typeface="Calibri"/>
                <a:sym typeface="Calibri"/>
              </a:rPr>
              <a:t>f </a:t>
            </a:r>
            <a:endParaRPr sz="30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lang="en-US" sz="3000">
                <a:solidFill>
                  <a:schemeClr val="dk1"/>
                </a:solidFill>
                <a:latin typeface="Calibri"/>
                <a:ea typeface="Calibri"/>
                <a:cs typeface="Calibri"/>
                <a:sym typeface="Calibri"/>
              </a:rPr>
              <a:t>a </a:t>
            </a:r>
            <a:r>
              <a:rPr b="1" lang="en-US" sz="3000">
                <a:solidFill>
                  <a:schemeClr val="dk1"/>
                </a:solidFill>
                <a:latin typeface="Calibri"/>
                <a:ea typeface="Calibri"/>
                <a:cs typeface="Calibri"/>
                <a:sym typeface="Calibri"/>
              </a:rPr>
              <a:t>variable</a:t>
            </a:r>
            <a:r>
              <a:rPr b="1" lang="en-US" sz="3000">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756" name="Google Shape;756;g25ec6a031ed_0_834"/>
          <p:cNvSpPr txBox="1"/>
          <p:nvPr/>
        </p:nvSpPr>
        <p:spPr>
          <a:xfrm>
            <a:off x="1090682" y="4505760"/>
            <a:ext cx="7874100" cy="4617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Font typeface="Arial"/>
              <a:buNone/>
            </a:pPr>
            <a:r>
              <a:rPr lang="en-US" sz="2400">
                <a:solidFill>
                  <a:srgbClr val="43464D"/>
                </a:solidFill>
                <a:latin typeface="Helvetica Neue Light"/>
                <a:ea typeface="Helvetica Neue Light"/>
                <a:cs typeface="Helvetica Neue Light"/>
                <a:sym typeface="Helvetica Neue Light"/>
              </a:rPr>
              <a:t>A hurricane making landfall</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757" name="Google Shape;757;g25ec6a031ed_0_834"/>
          <p:cNvSpPr txBox="1"/>
          <p:nvPr/>
        </p:nvSpPr>
        <p:spPr>
          <a:xfrm>
            <a:off x="1166884" y="2042996"/>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58" name="Google Shape;758;g25ec6a031ed_0_834"/>
          <p:cNvSpPr txBox="1"/>
          <p:nvPr/>
        </p:nvSpPr>
        <p:spPr>
          <a:xfrm>
            <a:off x="1073532" y="218001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The sun setting each evening</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59" name="Google Shape;759;g25ec6a031ed_0_834"/>
          <p:cNvSpPr txBox="1"/>
          <p:nvPr/>
        </p:nvSpPr>
        <p:spPr>
          <a:xfrm>
            <a:off x="380509" y="20429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760" name="Google Shape;760;g25ec6a031ed_0_834"/>
          <p:cNvSpPr txBox="1"/>
          <p:nvPr/>
        </p:nvSpPr>
        <p:spPr>
          <a:xfrm>
            <a:off x="380508" y="32392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761" name="Google Shape;761;g25ec6a031ed_0_834"/>
          <p:cNvSpPr txBox="1"/>
          <p:nvPr/>
        </p:nvSpPr>
        <p:spPr>
          <a:xfrm>
            <a:off x="393332" y="4359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762" name="Google Shape;762;g25ec6a031ed_0_834"/>
          <p:cNvSpPr txBox="1"/>
          <p:nvPr/>
        </p:nvSpPr>
        <p:spPr>
          <a:xfrm>
            <a:off x="393330" y="55231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sp>
        <p:nvSpPr>
          <p:cNvPr id="763" name="Google Shape;763;g25ec6a031ed_0_834"/>
          <p:cNvSpPr txBox="1"/>
          <p:nvPr/>
        </p:nvSpPr>
        <p:spPr>
          <a:xfrm>
            <a:off x="1073525" y="3342900"/>
            <a:ext cx="80706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Different weights of objects falling to the ground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64" name="Google Shape;764;g25ec6a031ed_0_834"/>
          <p:cNvSpPr txBox="1"/>
          <p:nvPr/>
        </p:nvSpPr>
        <p:spPr>
          <a:xfrm>
            <a:off x="1090682" y="5603327"/>
            <a:ext cx="7874100" cy="4617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Font typeface="Arial"/>
              <a:buNone/>
            </a:pPr>
            <a:r>
              <a:rPr lang="en-US" sz="2400">
                <a:solidFill>
                  <a:srgbClr val="434343"/>
                </a:solidFill>
                <a:latin typeface="Helvetica Neue Light"/>
                <a:ea typeface="Helvetica Neue Light"/>
                <a:cs typeface="Helvetica Neue Light"/>
                <a:sym typeface="Helvetica Neue Light"/>
              </a:rPr>
              <a:t>A cat taking a nap in a chair</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765" name="Google Shape;765;g25ec6a031ed_0_834"/>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766" name="Google Shape;766;g25ec6a031ed_0_834"/>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67" name="Google Shape;767;g25ec6a031ed_0_834"/>
          <p:cNvCxnSpPr>
            <a:stCxn id="768" idx="4"/>
            <a:endCxn id="76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69" name="Google Shape;769;g25ec6a031ed_0_834"/>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70" name="Google Shape;770;g25ec6a031ed_0_834"/>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68" name="Google Shape;768;g25ec6a031ed_0_834"/>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5" name="Shape 775"/>
        <p:cNvGrpSpPr/>
        <p:nvPr/>
      </p:nvGrpSpPr>
      <p:grpSpPr>
        <a:xfrm>
          <a:off x="0" y="0"/>
          <a:ext cx="0" cy="0"/>
          <a:chOff x="0" y="0"/>
          <a:chExt cx="0" cy="0"/>
        </a:xfrm>
      </p:grpSpPr>
      <p:sp>
        <p:nvSpPr>
          <p:cNvPr id="776" name="Google Shape;776;g25ec6a031ed_0_854"/>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chemeClr val="dk1"/>
                </a:solidFill>
                <a:latin typeface="Calibri"/>
                <a:ea typeface="Calibri"/>
                <a:cs typeface="Calibri"/>
                <a:sym typeface="Calibri"/>
              </a:rPr>
              <a:t>Directions:</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Choose the correct </a:t>
            </a:r>
            <a:r>
              <a:rPr i="1" lang="en-US" sz="3000">
                <a:solidFill>
                  <a:schemeClr val="dk1"/>
                </a:solidFill>
                <a:latin typeface="Calibri"/>
                <a:ea typeface="Calibri"/>
                <a:cs typeface="Calibri"/>
                <a:sym typeface="Calibri"/>
              </a:rPr>
              <a:t>example</a:t>
            </a:r>
            <a:r>
              <a:rPr b="0" i="0" lang="en-US" sz="3000" u="none" cap="none" strike="noStrike">
                <a:solidFill>
                  <a:schemeClr val="dk1"/>
                </a:solidFill>
                <a:latin typeface="Calibri"/>
                <a:ea typeface="Calibri"/>
                <a:cs typeface="Calibri"/>
                <a:sym typeface="Calibri"/>
              </a:rPr>
              <a:t> o</a:t>
            </a:r>
            <a:r>
              <a:rPr lang="en-US" sz="3000">
                <a:solidFill>
                  <a:schemeClr val="dk1"/>
                </a:solidFill>
                <a:latin typeface="Calibri"/>
                <a:ea typeface="Calibri"/>
                <a:cs typeface="Calibri"/>
                <a:sym typeface="Calibri"/>
              </a:rPr>
              <a:t>f </a:t>
            </a:r>
            <a:endParaRPr sz="30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lang="en-US" sz="3000">
                <a:solidFill>
                  <a:schemeClr val="dk1"/>
                </a:solidFill>
                <a:latin typeface="Calibri"/>
                <a:ea typeface="Calibri"/>
                <a:cs typeface="Calibri"/>
                <a:sym typeface="Calibri"/>
              </a:rPr>
              <a:t>a</a:t>
            </a:r>
            <a:r>
              <a:rPr b="1" lang="en-US" sz="3000">
                <a:solidFill>
                  <a:schemeClr val="dk1"/>
                </a:solidFill>
                <a:latin typeface="Calibri"/>
                <a:ea typeface="Calibri"/>
                <a:cs typeface="Calibri"/>
                <a:sym typeface="Calibri"/>
              </a:rPr>
              <a:t> variable</a:t>
            </a:r>
            <a:r>
              <a:rPr b="1" lang="en-US" sz="3000">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777" name="Google Shape;777;g25ec6a031ed_0_854"/>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778" name="Google Shape;778;g25ec6a031ed_0_854"/>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79" name="Google Shape;779;g25ec6a031ed_0_854"/>
          <p:cNvCxnSpPr>
            <a:stCxn id="780" idx="4"/>
            <a:endCxn id="777"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81" name="Google Shape;781;g25ec6a031ed_0_854"/>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82" name="Google Shape;782;g25ec6a031ed_0_854"/>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80" name="Google Shape;780;g25ec6a031ed_0_854"/>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783" name="Google Shape;783;g25ec6a031ed_0_854"/>
          <p:cNvSpPr txBox="1"/>
          <p:nvPr/>
        </p:nvSpPr>
        <p:spPr>
          <a:xfrm>
            <a:off x="1090682" y="4505760"/>
            <a:ext cx="7874100" cy="4617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Font typeface="Arial"/>
              <a:buNone/>
            </a:pPr>
            <a:r>
              <a:rPr lang="en-US" sz="2400">
                <a:solidFill>
                  <a:srgbClr val="43464D"/>
                </a:solidFill>
                <a:latin typeface="Helvetica Neue Light"/>
                <a:ea typeface="Helvetica Neue Light"/>
                <a:cs typeface="Helvetica Neue Light"/>
                <a:sym typeface="Helvetica Neue Light"/>
              </a:rPr>
              <a:t>A hurricane making landfall</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784" name="Google Shape;784;g25ec6a031ed_0_854"/>
          <p:cNvSpPr txBox="1"/>
          <p:nvPr/>
        </p:nvSpPr>
        <p:spPr>
          <a:xfrm>
            <a:off x="1166884" y="2042996"/>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85" name="Google Shape;785;g25ec6a031ed_0_854"/>
          <p:cNvSpPr txBox="1"/>
          <p:nvPr/>
        </p:nvSpPr>
        <p:spPr>
          <a:xfrm>
            <a:off x="1073532" y="2180011"/>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The sun setting each evening</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86" name="Google Shape;786;g25ec6a031ed_0_854"/>
          <p:cNvSpPr txBox="1"/>
          <p:nvPr/>
        </p:nvSpPr>
        <p:spPr>
          <a:xfrm>
            <a:off x="380509" y="20429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787" name="Google Shape;787;g25ec6a031ed_0_854"/>
          <p:cNvSpPr txBox="1"/>
          <p:nvPr/>
        </p:nvSpPr>
        <p:spPr>
          <a:xfrm>
            <a:off x="380508" y="32392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788" name="Google Shape;788;g25ec6a031ed_0_854"/>
          <p:cNvSpPr txBox="1"/>
          <p:nvPr/>
        </p:nvSpPr>
        <p:spPr>
          <a:xfrm>
            <a:off x="393332" y="4359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789" name="Google Shape;789;g25ec6a031ed_0_854"/>
          <p:cNvSpPr txBox="1"/>
          <p:nvPr/>
        </p:nvSpPr>
        <p:spPr>
          <a:xfrm>
            <a:off x="393330" y="55231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sp>
        <p:nvSpPr>
          <p:cNvPr id="790" name="Google Shape;790;g25ec6a031ed_0_854"/>
          <p:cNvSpPr txBox="1"/>
          <p:nvPr/>
        </p:nvSpPr>
        <p:spPr>
          <a:xfrm>
            <a:off x="1073525" y="3342900"/>
            <a:ext cx="80706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Different weights of objects falling to the ground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91" name="Google Shape;791;g25ec6a031ed_0_854"/>
          <p:cNvSpPr txBox="1"/>
          <p:nvPr/>
        </p:nvSpPr>
        <p:spPr>
          <a:xfrm>
            <a:off x="1090682" y="5603327"/>
            <a:ext cx="7874100" cy="4617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Font typeface="Arial"/>
              <a:buNone/>
            </a:pPr>
            <a:r>
              <a:rPr lang="en-US" sz="2400">
                <a:solidFill>
                  <a:srgbClr val="434343"/>
                </a:solidFill>
                <a:latin typeface="Helvetica Neue Light"/>
                <a:ea typeface="Helvetica Neue Light"/>
                <a:cs typeface="Helvetica Neue Light"/>
                <a:sym typeface="Helvetica Neue Light"/>
              </a:rPr>
              <a:t>A cat taking a nap in a chair</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792" name="Google Shape;792;g25ec6a031ed_0_854"/>
          <p:cNvSpPr/>
          <p:nvPr/>
        </p:nvSpPr>
        <p:spPr>
          <a:xfrm>
            <a:off x="256200" y="3133400"/>
            <a:ext cx="8691300" cy="8544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g25ec6a031ed_0_1153"/>
          <p:cNvSpPr/>
          <p:nvPr/>
        </p:nvSpPr>
        <p:spPr>
          <a:xfrm>
            <a:off x="477988" y="710380"/>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799" name="Google Shape;799;g25ec6a031ed_0_1153"/>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800" name="Google Shape;800;g25ec6a031ed_0_1153"/>
          <p:cNvCxnSpPr>
            <a:stCxn id="801" idx="4"/>
            <a:endCxn id="798" idx="2"/>
          </p:cNvCxnSpPr>
          <p:nvPr/>
        </p:nvCxnSpPr>
        <p:spPr>
          <a:xfrm>
            <a:off x="4571972" y="4712344"/>
            <a:ext cx="0" cy="1803300"/>
          </a:xfrm>
          <a:prstGeom prst="straightConnector1">
            <a:avLst/>
          </a:prstGeom>
          <a:noFill/>
          <a:ln cap="flat" cmpd="sng" w="25400">
            <a:solidFill>
              <a:schemeClr val="dk1"/>
            </a:solidFill>
            <a:prstDash val="solid"/>
            <a:round/>
            <a:headEnd len="sm" w="sm" type="none"/>
            <a:tailEnd len="sm" w="sm" type="none"/>
          </a:ln>
        </p:spPr>
      </p:cxnSp>
      <p:cxnSp>
        <p:nvCxnSpPr>
          <p:cNvPr id="802" name="Google Shape;802;g25ec6a031ed_0_1153"/>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803" name="Google Shape;803;g25ec6a031ed_0_1153"/>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pic>
        <p:nvPicPr>
          <p:cNvPr id="804" name="Google Shape;804;g25ec6a031ed_0_1153"/>
          <p:cNvPicPr preferRelativeResize="0"/>
          <p:nvPr/>
        </p:nvPicPr>
        <p:blipFill>
          <a:blip r:embed="rId3">
            <a:alphaModFix/>
          </a:blip>
          <a:stretch>
            <a:fillRect/>
          </a:stretch>
        </p:blipFill>
        <p:spPr>
          <a:xfrm>
            <a:off x="5715331" y="1175112"/>
            <a:ext cx="2719195" cy="2039375"/>
          </a:xfrm>
          <a:prstGeom prst="rect">
            <a:avLst/>
          </a:prstGeom>
          <a:noFill/>
          <a:ln>
            <a:noFill/>
          </a:ln>
        </p:spPr>
      </p:pic>
      <p:sp>
        <p:nvSpPr>
          <p:cNvPr id="801" name="Google Shape;801;g25ec6a031ed_0_1153"/>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05" name="Google Shape;805;g25ec6a031ed_0_1153"/>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a:p>
        </p:txBody>
      </p:sp>
      <p:sp>
        <p:nvSpPr>
          <p:cNvPr id="806" name="Google Shape;806;g25ec6a031ed_0_1153"/>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a:p>
        </p:txBody>
      </p:sp>
      <p:sp>
        <p:nvSpPr>
          <p:cNvPr id="807" name="Google Shape;807;g25ec6a031ed_0_1153"/>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a:p>
        </p:txBody>
      </p:sp>
      <p:sp>
        <p:nvSpPr>
          <p:cNvPr id="808" name="Google Shape;808;g25ec6a031ed_0_115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809" name="Google Shape;809;g25ec6a031ed_0_115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10" name="Google Shape;810;g25ec6a031ed_0_1153"/>
          <p:cNvCxnSpPr>
            <a:stCxn id="811" idx="4"/>
            <a:endCxn id="808"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12" name="Google Shape;812;g25ec6a031ed_0_115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13" name="Google Shape;813;g25ec6a031ed_0_115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11" name="Google Shape;811;g25ec6a031ed_0_115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814" name="Google Shape;814;g25ec6a031ed_0_1153"/>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2900">
                <a:latin typeface="Poppins"/>
                <a:ea typeface="Poppins"/>
                <a:cs typeface="Poppins"/>
                <a:sym typeface="Poppins"/>
              </a:rPr>
              <a:t>Variable</a:t>
            </a:r>
            <a:endParaRPr sz="700"/>
          </a:p>
        </p:txBody>
      </p:sp>
      <p:sp>
        <p:nvSpPr>
          <p:cNvPr id="815" name="Google Shape;815;g25ec6a031ed_0_1153"/>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lang="en-US" sz="1800">
                <a:latin typeface="Helvetica Neue Light"/>
                <a:ea typeface="Helvetica Neue Light"/>
                <a:cs typeface="Helvetica Neue Light"/>
                <a:sym typeface="Helvetica Neue Light"/>
              </a:rPr>
              <a:t>How do variables impact my life?</a:t>
            </a:r>
            <a:endParaRPr sz="1800"/>
          </a:p>
        </p:txBody>
      </p:sp>
      <p:sp>
        <p:nvSpPr>
          <p:cNvPr id="816" name="Google Shape;816;g25ec6a031ed_0_1153"/>
          <p:cNvSpPr txBox="1"/>
          <p:nvPr/>
        </p:nvSpPr>
        <p:spPr>
          <a:xfrm>
            <a:off x="634904" y="1338800"/>
            <a:ext cx="3562800" cy="1200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4400"/>
              <a:buNone/>
            </a:pPr>
            <a:r>
              <a:rPr lang="en-US" sz="2400">
                <a:solidFill>
                  <a:schemeClr val="dk1"/>
                </a:solidFill>
                <a:latin typeface="Helvetica Neue Light"/>
                <a:ea typeface="Helvetica Neue Light"/>
                <a:cs typeface="Helvetica Neue Light"/>
                <a:sym typeface="Helvetica Neue Light"/>
              </a:rPr>
              <a:t>something that can change or be changed in an experiment</a:t>
            </a:r>
            <a:endParaRPr sz="2400">
              <a:solidFill>
                <a:srgbClr val="434343"/>
              </a:solidFill>
              <a:latin typeface="Helvetica Neue Light"/>
              <a:ea typeface="Helvetica Neue Light"/>
              <a:cs typeface="Helvetica Neue Light"/>
              <a:sym typeface="Helvetica Neue Light"/>
            </a:endParaRPr>
          </a:p>
        </p:txBody>
      </p:sp>
      <p:sp>
        <p:nvSpPr>
          <p:cNvPr id="817" name="Google Shape;817;g25ec6a031ed_0_1153"/>
          <p:cNvSpPr txBox="1"/>
          <p:nvPr/>
        </p:nvSpPr>
        <p:spPr>
          <a:xfrm>
            <a:off x="738500" y="4591750"/>
            <a:ext cx="32817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Different weights of objects falling to the ground </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2" name="Shape 822"/>
        <p:cNvGrpSpPr/>
        <p:nvPr/>
      </p:nvGrpSpPr>
      <p:grpSpPr>
        <a:xfrm>
          <a:off x="0" y="0"/>
          <a:ext cx="0" cy="0"/>
          <a:chOff x="0" y="0"/>
          <a:chExt cx="0" cy="0"/>
        </a:xfrm>
      </p:grpSpPr>
      <p:sp>
        <p:nvSpPr>
          <p:cNvPr id="823" name="Google Shape;823;g25ec6a031ed_0_899"/>
          <p:cNvSpPr txBox="1"/>
          <p:nvPr/>
        </p:nvSpPr>
        <p:spPr>
          <a:xfrm>
            <a:off x="265350" y="498825"/>
            <a:ext cx="8613300" cy="892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2600" u="sng" cap="none" strike="noStrike">
                <a:solidFill>
                  <a:schemeClr val="dk1"/>
                </a:solidFill>
                <a:latin typeface="Calibri"/>
                <a:ea typeface="Calibri"/>
                <a:cs typeface="Calibri"/>
                <a:sym typeface="Calibri"/>
              </a:rPr>
              <a:t>Directions:</a:t>
            </a:r>
            <a:r>
              <a:rPr b="1" i="0" lang="en-US" sz="2600" u="none" cap="none" strike="noStrike">
                <a:solidFill>
                  <a:schemeClr val="dk1"/>
                </a:solidFill>
                <a:latin typeface="Calibri"/>
                <a:ea typeface="Calibri"/>
                <a:cs typeface="Calibri"/>
                <a:sym typeface="Calibri"/>
              </a:rPr>
              <a:t> </a:t>
            </a:r>
            <a:r>
              <a:rPr lang="en-US" sz="2600">
                <a:solidFill>
                  <a:schemeClr val="dk1"/>
                </a:solidFill>
                <a:latin typeface="Calibri"/>
                <a:ea typeface="Calibri"/>
                <a:cs typeface="Calibri"/>
                <a:sym typeface="Calibri"/>
              </a:rPr>
              <a:t>Choose the correct response for </a:t>
            </a:r>
            <a:r>
              <a:rPr i="1" lang="en-US" sz="2600">
                <a:solidFill>
                  <a:schemeClr val="dk1"/>
                </a:solidFill>
                <a:latin typeface="Calibri"/>
                <a:ea typeface="Calibri"/>
                <a:cs typeface="Calibri"/>
                <a:sym typeface="Calibri"/>
              </a:rPr>
              <a:t>“how do variables impact my life?” </a:t>
            </a:r>
            <a:r>
              <a:rPr lang="en-US" sz="2600">
                <a:solidFill>
                  <a:schemeClr val="dk1"/>
                </a:solidFill>
                <a:latin typeface="Calibri"/>
                <a:ea typeface="Calibri"/>
                <a:cs typeface="Calibri"/>
                <a:sym typeface="Calibri"/>
              </a:rPr>
              <a:t>from the choices below.</a:t>
            </a:r>
            <a:endParaRPr b="0" i="0" sz="2600" u="none" cap="none" strike="noStrike">
              <a:solidFill>
                <a:srgbClr val="000000"/>
              </a:solidFill>
              <a:latin typeface="Arial"/>
              <a:ea typeface="Arial"/>
              <a:cs typeface="Arial"/>
              <a:sym typeface="Arial"/>
            </a:endParaRPr>
          </a:p>
        </p:txBody>
      </p:sp>
      <p:sp>
        <p:nvSpPr>
          <p:cNvPr id="824" name="Google Shape;824;g25ec6a031ed_0_899"/>
          <p:cNvSpPr txBox="1"/>
          <p:nvPr/>
        </p:nvSpPr>
        <p:spPr>
          <a:xfrm>
            <a:off x="1026732" y="4478403"/>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343"/>
                </a:solidFill>
                <a:latin typeface="Helvetica Neue Light"/>
                <a:ea typeface="Helvetica Neue Light"/>
                <a:cs typeface="Helvetica Neue Light"/>
                <a:sym typeface="Helvetica Neue Light"/>
              </a:rPr>
              <a:t>Variables explain the </a:t>
            </a:r>
            <a:r>
              <a:rPr lang="en-US" sz="2400">
                <a:solidFill>
                  <a:srgbClr val="434343"/>
                </a:solidFill>
                <a:latin typeface="Helvetica Neue Light"/>
                <a:ea typeface="Helvetica Neue Light"/>
                <a:cs typeface="Helvetica Neue Light"/>
                <a:sym typeface="Helvetica Neue Light"/>
              </a:rPr>
              <a:t>different kinds of weather we experience each day.</a:t>
            </a:r>
            <a:endParaRPr>
              <a:solidFill>
                <a:srgbClr val="434343"/>
              </a:solidFill>
            </a:endParaRPr>
          </a:p>
        </p:txBody>
      </p:sp>
      <p:sp>
        <p:nvSpPr>
          <p:cNvPr id="825" name="Google Shape;825;g25ec6a031ed_0_899"/>
          <p:cNvSpPr txBox="1"/>
          <p:nvPr/>
        </p:nvSpPr>
        <p:spPr>
          <a:xfrm>
            <a:off x="1026732" y="3200310"/>
            <a:ext cx="7874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Variables help us see changes in an experiment so we can learn more about how our world works.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26" name="Google Shape;826;g25ec6a031ed_0_899"/>
          <p:cNvSpPr txBox="1"/>
          <p:nvPr/>
        </p:nvSpPr>
        <p:spPr>
          <a:xfrm>
            <a:off x="1026725" y="5605300"/>
            <a:ext cx="79770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Variables protect our planet from harmful radiation from the Sun.</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27" name="Google Shape;827;g25ec6a031ed_0_899"/>
          <p:cNvSpPr txBox="1"/>
          <p:nvPr/>
        </p:nvSpPr>
        <p:spPr>
          <a:xfrm>
            <a:off x="380509" y="19413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828" name="Google Shape;828;g25ec6a031ed_0_899"/>
          <p:cNvSpPr txBox="1"/>
          <p:nvPr/>
        </p:nvSpPr>
        <p:spPr>
          <a:xfrm>
            <a:off x="380508" y="31376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829" name="Google Shape;829;g25ec6a031ed_0_899"/>
          <p:cNvSpPr txBox="1"/>
          <p:nvPr/>
        </p:nvSpPr>
        <p:spPr>
          <a:xfrm>
            <a:off x="393332" y="4359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830" name="Google Shape;830;g25ec6a031ed_0_899"/>
          <p:cNvSpPr txBox="1"/>
          <p:nvPr/>
        </p:nvSpPr>
        <p:spPr>
          <a:xfrm>
            <a:off x="393330" y="55231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sp>
        <p:nvSpPr>
          <p:cNvPr id="831" name="Google Shape;831;g25ec6a031ed_0_899"/>
          <p:cNvSpPr txBox="1"/>
          <p:nvPr/>
        </p:nvSpPr>
        <p:spPr>
          <a:xfrm>
            <a:off x="1026725" y="1973783"/>
            <a:ext cx="82005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Variables explain how our cells work and give us energy for our daily activities.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32" name="Google Shape;832;g25ec6a031ed_0_89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833" name="Google Shape;833;g25ec6a031ed_0_89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34" name="Google Shape;834;g25ec6a031ed_0_899"/>
          <p:cNvCxnSpPr>
            <a:stCxn id="835" idx="4"/>
            <a:endCxn id="83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36" name="Google Shape;836;g25ec6a031ed_0_89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37" name="Google Shape;837;g25ec6a031ed_0_89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35" name="Google Shape;835;g25ec6a031ed_0_89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2" name="Shape 842"/>
        <p:cNvGrpSpPr/>
        <p:nvPr/>
      </p:nvGrpSpPr>
      <p:grpSpPr>
        <a:xfrm>
          <a:off x="0" y="0"/>
          <a:ext cx="0" cy="0"/>
          <a:chOff x="0" y="0"/>
          <a:chExt cx="0" cy="0"/>
        </a:xfrm>
      </p:grpSpPr>
      <p:sp>
        <p:nvSpPr>
          <p:cNvPr id="843" name="Google Shape;843;g25ec6a031ed_0_918"/>
          <p:cNvSpPr txBox="1"/>
          <p:nvPr/>
        </p:nvSpPr>
        <p:spPr>
          <a:xfrm>
            <a:off x="265350" y="273100"/>
            <a:ext cx="8613300" cy="892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2600" u="sng" cap="none" strike="noStrike">
                <a:solidFill>
                  <a:schemeClr val="dk1"/>
                </a:solidFill>
                <a:latin typeface="Calibri"/>
                <a:ea typeface="Calibri"/>
                <a:cs typeface="Calibri"/>
                <a:sym typeface="Calibri"/>
              </a:rPr>
              <a:t>Directions:</a:t>
            </a:r>
            <a:r>
              <a:rPr b="1" i="0" lang="en-US" sz="2600" u="none" cap="none" strike="noStrike">
                <a:solidFill>
                  <a:schemeClr val="dk1"/>
                </a:solidFill>
                <a:latin typeface="Calibri"/>
                <a:ea typeface="Calibri"/>
                <a:cs typeface="Calibri"/>
                <a:sym typeface="Calibri"/>
              </a:rPr>
              <a:t> </a:t>
            </a:r>
            <a:r>
              <a:rPr lang="en-US" sz="2600">
                <a:solidFill>
                  <a:schemeClr val="dk1"/>
                </a:solidFill>
                <a:latin typeface="Calibri"/>
                <a:ea typeface="Calibri"/>
                <a:cs typeface="Calibri"/>
                <a:sym typeface="Calibri"/>
              </a:rPr>
              <a:t>Choose the correct response for </a:t>
            </a:r>
            <a:r>
              <a:rPr i="1" lang="en-US" sz="2600">
                <a:solidFill>
                  <a:schemeClr val="dk1"/>
                </a:solidFill>
                <a:latin typeface="Calibri"/>
                <a:ea typeface="Calibri"/>
                <a:cs typeface="Calibri"/>
                <a:sym typeface="Calibri"/>
              </a:rPr>
              <a:t>“how do variables impact my life?” </a:t>
            </a:r>
            <a:r>
              <a:rPr lang="en-US" sz="2600">
                <a:solidFill>
                  <a:schemeClr val="dk1"/>
                </a:solidFill>
                <a:latin typeface="Calibri"/>
                <a:ea typeface="Calibri"/>
                <a:cs typeface="Calibri"/>
                <a:sym typeface="Calibri"/>
              </a:rPr>
              <a:t>from the choices below.</a:t>
            </a:r>
            <a:endParaRPr b="0" i="0" sz="2600" u="none" cap="none" strike="noStrike">
              <a:solidFill>
                <a:srgbClr val="000000"/>
              </a:solidFill>
              <a:latin typeface="Arial"/>
              <a:ea typeface="Arial"/>
              <a:cs typeface="Arial"/>
              <a:sym typeface="Arial"/>
            </a:endParaRPr>
          </a:p>
        </p:txBody>
      </p:sp>
      <p:sp>
        <p:nvSpPr>
          <p:cNvPr id="844" name="Google Shape;844;g25ec6a031ed_0_918"/>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845" name="Google Shape;845;g25ec6a031ed_0_918"/>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46" name="Google Shape;846;g25ec6a031ed_0_918"/>
          <p:cNvCxnSpPr>
            <a:stCxn id="847" idx="4"/>
            <a:endCxn id="84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48" name="Google Shape;848;g25ec6a031ed_0_918"/>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49" name="Google Shape;849;g25ec6a031ed_0_918"/>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47" name="Google Shape;847;g25ec6a031ed_0_918"/>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850" name="Google Shape;850;g25ec6a031ed_0_918"/>
          <p:cNvSpPr txBox="1"/>
          <p:nvPr/>
        </p:nvSpPr>
        <p:spPr>
          <a:xfrm>
            <a:off x="1026732" y="4478403"/>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343"/>
                </a:solidFill>
                <a:latin typeface="Helvetica Neue Light"/>
                <a:ea typeface="Helvetica Neue Light"/>
                <a:cs typeface="Helvetica Neue Light"/>
                <a:sym typeface="Helvetica Neue Light"/>
              </a:rPr>
              <a:t>Variables explain the different kinds of weather we experience each day.</a:t>
            </a:r>
            <a:endParaRPr>
              <a:solidFill>
                <a:srgbClr val="434343"/>
              </a:solidFill>
            </a:endParaRPr>
          </a:p>
        </p:txBody>
      </p:sp>
      <p:sp>
        <p:nvSpPr>
          <p:cNvPr id="851" name="Google Shape;851;g25ec6a031ed_0_918"/>
          <p:cNvSpPr txBox="1"/>
          <p:nvPr/>
        </p:nvSpPr>
        <p:spPr>
          <a:xfrm>
            <a:off x="1026732" y="3200310"/>
            <a:ext cx="7874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Variables help us see changes in an experiment so we can learn more about how our world works.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52" name="Google Shape;852;g25ec6a031ed_0_918"/>
          <p:cNvSpPr txBox="1"/>
          <p:nvPr/>
        </p:nvSpPr>
        <p:spPr>
          <a:xfrm>
            <a:off x="1026725" y="5605300"/>
            <a:ext cx="79770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Variables protect our planet from harmful radiation from the Sun.</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53" name="Google Shape;853;g25ec6a031ed_0_918"/>
          <p:cNvSpPr txBox="1"/>
          <p:nvPr/>
        </p:nvSpPr>
        <p:spPr>
          <a:xfrm>
            <a:off x="380509" y="19413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854" name="Google Shape;854;g25ec6a031ed_0_918"/>
          <p:cNvSpPr txBox="1"/>
          <p:nvPr/>
        </p:nvSpPr>
        <p:spPr>
          <a:xfrm>
            <a:off x="380508" y="31376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855" name="Google Shape;855;g25ec6a031ed_0_918"/>
          <p:cNvSpPr txBox="1"/>
          <p:nvPr/>
        </p:nvSpPr>
        <p:spPr>
          <a:xfrm>
            <a:off x="393332" y="4359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856" name="Google Shape;856;g25ec6a031ed_0_918"/>
          <p:cNvSpPr txBox="1"/>
          <p:nvPr/>
        </p:nvSpPr>
        <p:spPr>
          <a:xfrm>
            <a:off x="393330" y="55231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sp>
        <p:nvSpPr>
          <p:cNvPr id="857" name="Google Shape;857;g25ec6a031ed_0_918"/>
          <p:cNvSpPr txBox="1"/>
          <p:nvPr/>
        </p:nvSpPr>
        <p:spPr>
          <a:xfrm>
            <a:off x="1026725" y="1973783"/>
            <a:ext cx="82005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Variables explain how our cells work and give us energy for our daily activities.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58" name="Google Shape;858;g25ec6a031ed_0_918"/>
          <p:cNvSpPr/>
          <p:nvPr/>
        </p:nvSpPr>
        <p:spPr>
          <a:xfrm>
            <a:off x="197075" y="2956025"/>
            <a:ext cx="8769600" cy="13203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3" name="Shape 863"/>
        <p:cNvGrpSpPr/>
        <p:nvPr/>
      </p:nvGrpSpPr>
      <p:grpSpPr>
        <a:xfrm>
          <a:off x="0" y="0"/>
          <a:ext cx="0" cy="0"/>
          <a:chOff x="0" y="0"/>
          <a:chExt cx="0" cy="0"/>
        </a:xfrm>
      </p:grpSpPr>
      <p:sp>
        <p:nvSpPr>
          <p:cNvPr id="864" name="Google Shape;864;g25ec6a031ed_0_1174"/>
          <p:cNvSpPr/>
          <p:nvPr/>
        </p:nvSpPr>
        <p:spPr>
          <a:xfrm>
            <a:off x="477988" y="710380"/>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865" name="Google Shape;865;g25ec6a031ed_0_1174"/>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866" name="Google Shape;866;g25ec6a031ed_0_1174"/>
          <p:cNvCxnSpPr>
            <a:stCxn id="867" idx="4"/>
            <a:endCxn id="864" idx="2"/>
          </p:cNvCxnSpPr>
          <p:nvPr/>
        </p:nvCxnSpPr>
        <p:spPr>
          <a:xfrm>
            <a:off x="4571972" y="4712344"/>
            <a:ext cx="0" cy="1803300"/>
          </a:xfrm>
          <a:prstGeom prst="straightConnector1">
            <a:avLst/>
          </a:prstGeom>
          <a:noFill/>
          <a:ln cap="flat" cmpd="sng" w="25400">
            <a:solidFill>
              <a:schemeClr val="dk1"/>
            </a:solidFill>
            <a:prstDash val="solid"/>
            <a:round/>
            <a:headEnd len="sm" w="sm" type="none"/>
            <a:tailEnd len="sm" w="sm" type="none"/>
          </a:ln>
        </p:spPr>
      </p:cxnSp>
      <p:cxnSp>
        <p:nvCxnSpPr>
          <p:cNvPr id="868" name="Google Shape;868;g25ec6a031ed_0_1174"/>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869" name="Google Shape;869;g25ec6a031ed_0_1174"/>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pic>
        <p:nvPicPr>
          <p:cNvPr id="870" name="Google Shape;870;g25ec6a031ed_0_1174"/>
          <p:cNvPicPr preferRelativeResize="0"/>
          <p:nvPr/>
        </p:nvPicPr>
        <p:blipFill>
          <a:blip r:embed="rId3">
            <a:alphaModFix/>
          </a:blip>
          <a:stretch>
            <a:fillRect/>
          </a:stretch>
        </p:blipFill>
        <p:spPr>
          <a:xfrm>
            <a:off x="5715331" y="1175112"/>
            <a:ext cx="2719195" cy="2039375"/>
          </a:xfrm>
          <a:prstGeom prst="rect">
            <a:avLst/>
          </a:prstGeom>
          <a:noFill/>
          <a:ln>
            <a:noFill/>
          </a:ln>
        </p:spPr>
      </p:pic>
      <p:sp>
        <p:nvSpPr>
          <p:cNvPr id="867" name="Google Shape;867;g25ec6a031ed_0_1174"/>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71" name="Google Shape;871;g25ec6a031ed_0_1174"/>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a:p>
        </p:txBody>
      </p:sp>
      <p:sp>
        <p:nvSpPr>
          <p:cNvPr id="872" name="Google Shape;872;g25ec6a031ed_0_1174"/>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a:p>
        </p:txBody>
      </p:sp>
      <p:sp>
        <p:nvSpPr>
          <p:cNvPr id="873" name="Google Shape;873;g25ec6a031ed_0_1174"/>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a:p>
        </p:txBody>
      </p:sp>
      <p:sp>
        <p:nvSpPr>
          <p:cNvPr id="874" name="Google Shape;874;g25ec6a031ed_0_1174"/>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875" name="Google Shape;875;g25ec6a031ed_0_1174"/>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76" name="Google Shape;876;g25ec6a031ed_0_1174"/>
          <p:cNvCxnSpPr>
            <a:stCxn id="877" idx="4"/>
            <a:endCxn id="87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78" name="Google Shape;878;g25ec6a031ed_0_1174"/>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79" name="Google Shape;879;g25ec6a031ed_0_1174"/>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77" name="Google Shape;877;g25ec6a031ed_0_1174"/>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880" name="Google Shape;880;g25ec6a031ed_0_1174"/>
          <p:cNvSpPr txBox="1"/>
          <p:nvPr/>
        </p:nvSpPr>
        <p:spPr>
          <a:xfrm>
            <a:off x="2990050" y="3343633"/>
            <a:ext cx="3163800" cy="538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2900">
                <a:latin typeface="Poppins"/>
                <a:ea typeface="Poppins"/>
                <a:cs typeface="Poppins"/>
                <a:sym typeface="Poppins"/>
              </a:rPr>
              <a:t>Variable</a:t>
            </a:r>
            <a:endParaRPr sz="700"/>
          </a:p>
        </p:txBody>
      </p:sp>
      <p:sp>
        <p:nvSpPr>
          <p:cNvPr id="881" name="Google Shape;881;g25ec6a031ed_0_1174"/>
          <p:cNvSpPr txBox="1"/>
          <p:nvPr/>
        </p:nvSpPr>
        <p:spPr>
          <a:xfrm>
            <a:off x="4530650" y="6143700"/>
            <a:ext cx="4107600" cy="3693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lang="en-US" sz="1800">
                <a:latin typeface="Helvetica Neue Light"/>
                <a:ea typeface="Helvetica Neue Light"/>
                <a:cs typeface="Helvetica Neue Light"/>
                <a:sym typeface="Helvetica Neue Light"/>
              </a:rPr>
              <a:t>How do variables impact my life?</a:t>
            </a:r>
            <a:endParaRPr sz="1800"/>
          </a:p>
        </p:txBody>
      </p:sp>
      <p:sp>
        <p:nvSpPr>
          <p:cNvPr id="882" name="Google Shape;882;g25ec6a031ed_0_1174"/>
          <p:cNvSpPr txBox="1"/>
          <p:nvPr/>
        </p:nvSpPr>
        <p:spPr>
          <a:xfrm>
            <a:off x="634904" y="1338800"/>
            <a:ext cx="3562800" cy="12006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4400"/>
              <a:buNone/>
            </a:pPr>
            <a:r>
              <a:rPr lang="en-US" sz="2400">
                <a:solidFill>
                  <a:schemeClr val="dk1"/>
                </a:solidFill>
                <a:latin typeface="Helvetica Neue Light"/>
                <a:ea typeface="Helvetica Neue Light"/>
                <a:cs typeface="Helvetica Neue Light"/>
                <a:sym typeface="Helvetica Neue Light"/>
              </a:rPr>
              <a:t>something that can change or be changed in an experiment</a:t>
            </a:r>
            <a:endParaRPr sz="2400">
              <a:solidFill>
                <a:srgbClr val="434343"/>
              </a:solidFill>
              <a:latin typeface="Helvetica Neue Light"/>
              <a:ea typeface="Helvetica Neue Light"/>
              <a:cs typeface="Helvetica Neue Light"/>
              <a:sym typeface="Helvetica Neue Light"/>
            </a:endParaRPr>
          </a:p>
        </p:txBody>
      </p:sp>
      <p:sp>
        <p:nvSpPr>
          <p:cNvPr id="883" name="Google Shape;883;g25ec6a031ed_0_1174"/>
          <p:cNvSpPr txBox="1"/>
          <p:nvPr/>
        </p:nvSpPr>
        <p:spPr>
          <a:xfrm>
            <a:off x="5071379" y="3969500"/>
            <a:ext cx="3461700" cy="2087100"/>
          </a:xfrm>
          <a:prstGeom prst="rect">
            <a:avLst/>
          </a:prstGeom>
          <a:noFill/>
          <a:ln>
            <a:noFill/>
          </a:ln>
        </p:spPr>
        <p:txBody>
          <a:bodyPr anchorCtr="0" anchor="t" bIns="45700" lIns="91425" spcFirstLastPara="1" rIns="91425" wrap="square" tIns="45700">
            <a:spAutoFit/>
          </a:bodyPr>
          <a:lstStyle/>
          <a:p>
            <a:pPr indent="0" lvl="0" marL="0" marR="0" rtl="0" algn="r">
              <a:lnSpc>
                <a:spcPct val="11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Variables help us </a:t>
            </a:r>
            <a:endParaRPr sz="2400">
              <a:solidFill>
                <a:srgbClr val="43464D"/>
              </a:solidFill>
              <a:latin typeface="Helvetica Neue Light"/>
              <a:ea typeface="Helvetica Neue Light"/>
              <a:cs typeface="Helvetica Neue Light"/>
              <a:sym typeface="Helvetica Neue Light"/>
            </a:endParaRPr>
          </a:p>
          <a:p>
            <a:pPr indent="0" lvl="0" marL="0" marR="0" rtl="0" algn="r">
              <a:lnSpc>
                <a:spcPct val="11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see changes in an experiment so we can learn more about how our world works.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84" name="Google Shape;884;g25ec6a031ed_0_1174"/>
          <p:cNvSpPr txBox="1"/>
          <p:nvPr/>
        </p:nvSpPr>
        <p:spPr>
          <a:xfrm>
            <a:off x="738500" y="4591750"/>
            <a:ext cx="32817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Different weights of objects falling to the ground </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9" name="Shape 889"/>
        <p:cNvGrpSpPr/>
        <p:nvPr/>
      </p:nvGrpSpPr>
      <p:grpSpPr>
        <a:xfrm>
          <a:off x="0" y="0"/>
          <a:ext cx="0" cy="0"/>
          <a:chOff x="0" y="0"/>
          <a:chExt cx="0" cy="0"/>
        </a:xfrm>
      </p:grpSpPr>
      <p:sp>
        <p:nvSpPr>
          <p:cNvPr descr="Lightbulb and gear" id="890" name="Google Shape;890;p48"/>
          <p:cNvSpPr/>
          <p:nvPr/>
        </p:nvSpPr>
        <p:spPr>
          <a:xfrm>
            <a:off x="0" y="83361"/>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891" name="Google Shape;891;p48"/>
          <p:cNvSpPr txBox="1"/>
          <p:nvPr/>
        </p:nvSpPr>
        <p:spPr>
          <a:xfrm>
            <a:off x="722555" y="252429"/>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b="1" lang="en-US" sz="3000">
                <a:solidFill>
                  <a:schemeClr val="dk1"/>
                </a:solidFill>
                <a:latin typeface="Calibri"/>
                <a:ea typeface="Calibri"/>
                <a:cs typeface="Calibri"/>
                <a:sym typeface="Calibri"/>
              </a:rPr>
              <a:t>How do variables in scientific experiments help us learn about our world?</a:t>
            </a:r>
            <a:endParaRPr b="0" i="0" sz="1400" u="none" cap="none" strike="noStrike">
              <a:solidFill>
                <a:srgbClr val="000000"/>
              </a:solidFill>
              <a:latin typeface="Arial"/>
              <a:ea typeface="Arial"/>
              <a:cs typeface="Arial"/>
              <a:sym typeface="Arial"/>
            </a:endParaRPr>
          </a:p>
        </p:txBody>
      </p:sp>
      <p:pic>
        <p:nvPicPr>
          <p:cNvPr id="892" name="Google Shape;892;p48"/>
          <p:cNvPicPr preferRelativeResize="0"/>
          <p:nvPr/>
        </p:nvPicPr>
        <p:blipFill>
          <a:blip r:embed="rId4">
            <a:alphaModFix/>
          </a:blip>
          <a:stretch>
            <a:fillRect/>
          </a:stretch>
        </p:blipFill>
        <p:spPr>
          <a:xfrm>
            <a:off x="1189638" y="1625375"/>
            <a:ext cx="6764723" cy="4508725"/>
          </a:xfrm>
          <a:prstGeom prst="rect">
            <a:avLst/>
          </a:prstGeom>
          <a:noFill/>
          <a:ln>
            <a:noFill/>
          </a:ln>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7" name="Shape 897"/>
        <p:cNvGrpSpPr/>
        <p:nvPr/>
      </p:nvGrpSpPr>
      <p:grpSpPr>
        <a:xfrm>
          <a:off x="0" y="0"/>
          <a:ext cx="0" cy="0"/>
          <a:chOff x="0" y="0"/>
          <a:chExt cx="0" cy="0"/>
        </a:xfrm>
      </p:grpSpPr>
      <p:pic>
        <p:nvPicPr>
          <p:cNvPr id="898" name="Google Shape;898;p49"/>
          <p:cNvPicPr preferRelativeResize="0"/>
          <p:nvPr/>
        </p:nvPicPr>
        <p:blipFill rotWithShape="1">
          <a:blip r:embed="rId3">
            <a:alphaModFix/>
          </a:blip>
          <a:srcRect b="0" l="0" r="0" t="0"/>
          <a:stretch/>
        </p:blipFill>
        <p:spPr>
          <a:xfrm>
            <a:off x="0" y="0"/>
            <a:ext cx="9143067" cy="6858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descr="Rewind" id="166" name="Google Shape;166;g25ec6a031ed_0_41"/>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g25ec6a031ed_0_41"/>
          <p:cNvSpPr txBox="1"/>
          <p:nvPr/>
        </p:nvSpPr>
        <p:spPr>
          <a:xfrm>
            <a:off x="3170993" y="500566"/>
            <a:ext cx="28020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1" i="0" lang="en-US" sz="5400" u="none" cap="none" strike="noStrike">
                <a:solidFill>
                  <a:srgbClr val="000000"/>
                </a:solidFill>
                <a:latin typeface="Calibri"/>
                <a:ea typeface="Calibri"/>
                <a:cs typeface="Calibri"/>
                <a:sym typeface="Calibri"/>
              </a:rPr>
              <a:t>Question</a:t>
            </a:r>
            <a:endParaRPr b="0" i="0" sz="1400" u="none" cap="none" strike="noStrike">
              <a:solidFill>
                <a:srgbClr val="000000"/>
              </a:solidFill>
              <a:latin typeface="Arial"/>
              <a:ea typeface="Arial"/>
              <a:cs typeface="Arial"/>
              <a:sym typeface="Arial"/>
            </a:endParaRPr>
          </a:p>
        </p:txBody>
      </p:sp>
      <p:pic>
        <p:nvPicPr>
          <p:cNvPr id="168" name="Google Shape;168;g25ec6a031ed_0_41"/>
          <p:cNvPicPr preferRelativeResize="0"/>
          <p:nvPr/>
        </p:nvPicPr>
        <p:blipFill rotWithShape="1">
          <a:blip r:embed="rId4">
            <a:alphaModFix/>
          </a:blip>
          <a:srcRect b="0" l="0" r="0" t="0"/>
          <a:stretch/>
        </p:blipFill>
        <p:spPr>
          <a:xfrm>
            <a:off x="2374297" y="1848623"/>
            <a:ext cx="4395423" cy="4395402"/>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2" name="Shape 902"/>
        <p:cNvGrpSpPr/>
        <p:nvPr/>
      </p:nvGrpSpPr>
      <p:grpSpPr>
        <a:xfrm>
          <a:off x="0" y="0"/>
          <a:ext cx="0" cy="0"/>
          <a:chOff x="0" y="0"/>
          <a:chExt cx="0" cy="0"/>
        </a:xfrm>
      </p:grpSpPr>
      <p:pic>
        <p:nvPicPr>
          <p:cNvPr descr="IEP Translation – Communication from OSEP regarding the ..." id="903" name="Google Shape;903;p4"/>
          <p:cNvPicPr preferRelativeResize="0"/>
          <p:nvPr/>
        </p:nvPicPr>
        <p:blipFill rotWithShape="1">
          <a:blip r:embed="rId3">
            <a:alphaModFix/>
          </a:blip>
          <a:srcRect b="0" l="0" r="0" t="0"/>
          <a:stretch/>
        </p:blipFill>
        <p:spPr>
          <a:xfrm>
            <a:off x="1782610" y="905274"/>
            <a:ext cx="5748348" cy="904494"/>
          </a:xfrm>
          <a:prstGeom prst="rect">
            <a:avLst/>
          </a:prstGeom>
          <a:noFill/>
          <a:ln>
            <a:noFill/>
          </a:ln>
        </p:spPr>
      </p:pic>
      <p:pic>
        <p:nvPicPr>
          <p:cNvPr descr="United States Department of Education - Wikipedia" id="904" name="Google Shape;904;p4"/>
          <p:cNvPicPr preferRelativeResize="0"/>
          <p:nvPr/>
        </p:nvPicPr>
        <p:blipFill rotWithShape="1">
          <a:blip r:embed="rId4">
            <a:alphaModFix/>
          </a:blip>
          <a:srcRect b="0" l="0" r="0" t="0"/>
          <a:stretch/>
        </p:blipFill>
        <p:spPr>
          <a:xfrm>
            <a:off x="3441843" y="1949759"/>
            <a:ext cx="2164459" cy="2067532"/>
          </a:xfrm>
          <a:prstGeom prst="rect">
            <a:avLst/>
          </a:prstGeom>
          <a:noFill/>
          <a:ln>
            <a:noFill/>
          </a:ln>
        </p:spPr>
      </p:pic>
      <p:pic>
        <p:nvPicPr>
          <p:cNvPr id="905" name="Google Shape;905;p4"/>
          <p:cNvPicPr preferRelativeResize="0"/>
          <p:nvPr/>
        </p:nvPicPr>
        <p:blipFill rotWithShape="1">
          <a:blip r:embed="rId5">
            <a:alphaModFix/>
          </a:blip>
          <a:srcRect b="0" l="0" r="0" t="0"/>
          <a:stretch/>
        </p:blipFill>
        <p:spPr>
          <a:xfrm>
            <a:off x="1017141" y="4236393"/>
            <a:ext cx="7555383" cy="1289764"/>
          </a:xfrm>
          <a:prstGeom prst="rect">
            <a:avLst/>
          </a:prstGeom>
          <a:noFill/>
          <a:ln>
            <a:noFill/>
          </a:ln>
        </p:spPr>
      </p:pic>
      <p:sp>
        <p:nvSpPr>
          <p:cNvPr id="906" name="Google Shape;906;p4"/>
          <p:cNvSpPr txBox="1"/>
          <p:nvPr/>
        </p:nvSpPr>
        <p:spPr>
          <a:xfrm>
            <a:off x="634671" y="180283"/>
            <a:ext cx="78747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This Video Was Created With Resources From:</a:t>
            </a:r>
            <a:endParaRPr b="0" i="0" sz="1400" u="none" cap="none" strike="noStrike">
              <a:solidFill>
                <a:srgbClr val="000000"/>
              </a:solidFill>
              <a:latin typeface="Arial"/>
              <a:ea typeface="Arial"/>
              <a:cs typeface="Arial"/>
              <a:sym typeface="Arial"/>
            </a:endParaRPr>
          </a:p>
        </p:txBody>
      </p:sp>
      <p:sp>
        <p:nvSpPr>
          <p:cNvPr id="907" name="Google Shape;907;p4"/>
          <p:cNvSpPr txBox="1"/>
          <p:nvPr/>
        </p:nvSpPr>
        <p:spPr>
          <a:xfrm>
            <a:off x="903450" y="5526150"/>
            <a:ext cx="73371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50"/>
              <a:buFont typeface="Arial"/>
              <a:buNone/>
            </a:pPr>
            <a:r>
              <a:rPr b="1" i="0" lang="en-US" sz="1450" u="none" cap="none" strike="noStrike">
                <a:solidFill>
                  <a:srgbClr val="000000"/>
                </a:solidFill>
                <a:latin typeface="Calibri"/>
                <a:ea typeface="Calibri"/>
                <a:cs typeface="Calibri"/>
                <a:sym typeface="Calibri"/>
              </a:rPr>
              <a:t>Questions or Comments</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t/>
            </a:r>
            <a:endParaRPr b="1" i="0" sz="145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 Michael Kennedy, Ph.D.          MKennedy@Virginia.edu </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Rachel L Kunemund, Ph.D.	             rk8vm@virginia.edu</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 name="Shape 173"/>
        <p:cNvGrpSpPr/>
        <p:nvPr/>
      </p:nvGrpSpPr>
      <p:grpSpPr>
        <a:xfrm>
          <a:off x="0" y="0"/>
          <a:ext cx="0" cy="0"/>
          <a:chOff x="0" y="0"/>
          <a:chExt cx="0" cy="0"/>
        </a:xfrm>
      </p:grpSpPr>
      <p:sp>
        <p:nvSpPr>
          <p:cNvPr descr="Rewind" id="174" name="Google Shape;174;g25ec6a031ed_0_48"/>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5" name="Google Shape;175;g25ec6a031ed_0_48"/>
          <p:cNvSpPr txBox="1"/>
          <p:nvPr/>
        </p:nvSpPr>
        <p:spPr>
          <a:xfrm>
            <a:off x="3170993" y="458641"/>
            <a:ext cx="28020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1" i="0" lang="en-US" sz="5400" u="none" cap="none" strike="noStrike">
                <a:solidFill>
                  <a:srgbClr val="000000"/>
                </a:solidFill>
                <a:latin typeface="Calibri"/>
                <a:ea typeface="Calibri"/>
                <a:cs typeface="Calibri"/>
                <a:sym typeface="Calibri"/>
              </a:rPr>
              <a:t>Research</a:t>
            </a:r>
            <a:endParaRPr b="0" i="0" sz="1400" u="none" cap="none" strike="noStrike">
              <a:solidFill>
                <a:srgbClr val="000000"/>
              </a:solidFill>
              <a:latin typeface="Arial"/>
              <a:ea typeface="Arial"/>
              <a:cs typeface="Arial"/>
              <a:sym typeface="Arial"/>
            </a:endParaRPr>
          </a:p>
        </p:txBody>
      </p:sp>
      <p:pic>
        <p:nvPicPr>
          <p:cNvPr id="176" name="Google Shape;176;g25ec6a031ed_0_48"/>
          <p:cNvPicPr preferRelativeResize="0"/>
          <p:nvPr/>
        </p:nvPicPr>
        <p:blipFill rotWithShape="1">
          <a:blip r:embed="rId4">
            <a:alphaModFix/>
          </a:blip>
          <a:srcRect b="0" l="0" r="0" t="0"/>
          <a:stretch/>
        </p:blipFill>
        <p:spPr>
          <a:xfrm>
            <a:off x="1473324" y="1617493"/>
            <a:ext cx="6197376" cy="46480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descr="Rewind" id="182" name="Google Shape;182;g25ec6a031ed_0_131"/>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3" name="Google Shape;183;g25ec6a031ed_0_131"/>
          <p:cNvSpPr txBox="1"/>
          <p:nvPr/>
        </p:nvSpPr>
        <p:spPr>
          <a:xfrm>
            <a:off x="2866502" y="478350"/>
            <a:ext cx="34110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1" lang="en-US" sz="5400">
                <a:latin typeface="Calibri"/>
                <a:ea typeface="Calibri"/>
                <a:cs typeface="Calibri"/>
                <a:sym typeface="Calibri"/>
              </a:rPr>
              <a:t>Hypothesis</a:t>
            </a:r>
            <a:endParaRPr b="0" i="0" sz="1400" u="none" cap="none" strike="noStrike">
              <a:solidFill>
                <a:srgbClr val="000000"/>
              </a:solidFill>
              <a:latin typeface="Arial"/>
              <a:ea typeface="Arial"/>
              <a:cs typeface="Arial"/>
              <a:sym typeface="Arial"/>
            </a:endParaRPr>
          </a:p>
        </p:txBody>
      </p:sp>
      <p:pic>
        <p:nvPicPr>
          <p:cNvPr id="184" name="Google Shape;184;g25ec6a031ed_0_131"/>
          <p:cNvPicPr preferRelativeResize="0"/>
          <p:nvPr/>
        </p:nvPicPr>
        <p:blipFill>
          <a:blip r:embed="rId4">
            <a:alphaModFix/>
          </a:blip>
          <a:stretch>
            <a:fillRect/>
          </a:stretch>
        </p:blipFill>
        <p:spPr>
          <a:xfrm>
            <a:off x="2271813" y="1401750"/>
            <a:ext cx="4600364" cy="5151449"/>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2017-05-18T17:33:18Z</dcterms:created>
  <dc:creator>Michael Kennedy</dc:creator>
</cp:coreProperties>
</file>