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2"/>
  </p:notesMasterIdLst>
  <p:sldIdLst>
    <p:sldId id="256" r:id="rId2"/>
    <p:sldId id="335" r:id="rId3"/>
    <p:sldId id="336" r:id="rId4"/>
    <p:sldId id="407" r:id="rId5"/>
    <p:sldId id="337" r:id="rId6"/>
    <p:sldId id="419" r:id="rId7"/>
    <p:sldId id="339" r:id="rId8"/>
    <p:sldId id="340" r:id="rId9"/>
    <p:sldId id="390" r:id="rId10"/>
    <p:sldId id="398" r:id="rId11"/>
    <p:sldId id="341" r:id="rId12"/>
    <p:sldId id="342" r:id="rId13"/>
    <p:sldId id="343" r:id="rId14"/>
    <p:sldId id="391" r:id="rId15"/>
    <p:sldId id="393" r:id="rId16"/>
    <p:sldId id="399" r:id="rId17"/>
    <p:sldId id="344" r:id="rId18"/>
    <p:sldId id="345" r:id="rId19"/>
    <p:sldId id="346" r:id="rId20"/>
    <p:sldId id="347" r:id="rId21"/>
    <p:sldId id="348" r:id="rId22"/>
    <p:sldId id="349" r:id="rId23"/>
    <p:sldId id="350" r:id="rId24"/>
    <p:sldId id="371" r:id="rId25"/>
    <p:sldId id="351" r:id="rId26"/>
    <p:sldId id="352" r:id="rId27"/>
    <p:sldId id="396" r:id="rId28"/>
    <p:sldId id="397" r:id="rId29"/>
    <p:sldId id="394" r:id="rId30"/>
    <p:sldId id="395" r:id="rId31"/>
    <p:sldId id="353" r:id="rId32"/>
    <p:sldId id="354" r:id="rId33"/>
    <p:sldId id="355" r:id="rId34"/>
    <p:sldId id="372" r:id="rId35"/>
    <p:sldId id="373" r:id="rId36"/>
    <p:sldId id="374" r:id="rId37"/>
    <p:sldId id="357" r:id="rId38"/>
    <p:sldId id="404" r:id="rId39"/>
    <p:sldId id="405" r:id="rId40"/>
    <p:sldId id="402" r:id="rId41"/>
    <p:sldId id="403" r:id="rId42"/>
    <p:sldId id="375" r:id="rId43"/>
    <p:sldId id="376" r:id="rId44"/>
    <p:sldId id="389" r:id="rId45"/>
    <p:sldId id="401" r:id="rId46"/>
    <p:sldId id="379" r:id="rId47"/>
    <p:sldId id="380" r:id="rId48"/>
    <p:sldId id="406" r:id="rId49"/>
    <p:sldId id="382" r:id="rId50"/>
    <p:sldId id="383" r:id="rId51"/>
    <p:sldId id="408" r:id="rId52"/>
    <p:sldId id="409" r:id="rId53"/>
    <p:sldId id="386" r:id="rId54"/>
    <p:sldId id="410" r:id="rId55"/>
    <p:sldId id="411" r:id="rId56"/>
    <p:sldId id="365" r:id="rId57"/>
    <p:sldId id="412" r:id="rId58"/>
    <p:sldId id="400" r:id="rId59"/>
    <p:sldId id="369" r:id="rId60"/>
    <p:sldId id="370"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1" roundtripDataSignature="AMtx7mhlOstCDrvRAJF6XrOd+4hb6V9f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72414"/>
  </p:normalViewPr>
  <p:slideViewPr>
    <p:cSldViewPr snapToGrid="0">
      <p:cViewPr varScale="1">
        <p:scale>
          <a:sx n="82" d="100"/>
          <a:sy n="82" d="100"/>
        </p:scale>
        <p:origin x="2480"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12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Visible light are </a:t>
            </a:r>
            <a:r>
              <a:rPr lang="en-US" sz="1200" dirty="0"/>
              <a:t>wavelengths on the electromagnetic spectrum that people can see with their eyes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839" name="Google Shape;8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is the difference between waves and transverse waves? </a:t>
            </a:r>
          </a:p>
          <a:p>
            <a:pPr marL="0" lvl="0" indent="0" algn="l" rtl="0">
              <a:spcBef>
                <a:spcPts val="0"/>
              </a:spcBef>
              <a:spcAft>
                <a:spcPts val="0"/>
              </a:spcAft>
              <a:buNone/>
            </a:pPr>
            <a:endParaRPr dirty="0"/>
          </a:p>
          <a:p>
            <a:pPr marL="0" lvl="0" indent="0" algn="l" rtl="0">
              <a:spcBef>
                <a:spcPts val="0"/>
              </a:spcBef>
              <a:spcAft>
                <a:spcPts val="0"/>
              </a:spcAft>
              <a:buNone/>
            </a:pPr>
            <a:r>
              <a:rPr lang="en-US" dirty="0"/>
              <a:t>[Transverse waves are simply a type of wave that moves sideways to the direction they are moving. This is not the case for all waves.]</a:t>
            </a:r>
            <a:endParaRPr dirty="0"/>
          </a:p>
        </p:txBody>
      </p:sp>
      <p:sp>
        <p:nvSpPr>
          <p:cNvPr id="845" name="Google Shape;845;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electromagnetic waves?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t>[Electromagnetic waves are waves that are created as a result of vibrations between an electric field and a magnetic field.</a:t>
            </a:r>
            <a:r>
              <a:rPr lang="en-US" dirty="0"/>
              <a:t>]</a:t>
            </a:r>
            <a:endParaRPr sz="1200" dirty="0"/>
          </a:p>
          <a:p>
            <a:pPr marL="0" lvl="0" indent="0" algn="l" rtl="0">
              <a:spcBef>
                <a:spcPts val="0"/>
              </a:spcBef>
              <a:spcAft>
                <a:spcPts val="0"/>
              </a:spcAft>
              <a:buNone/>
            </a:pPr>
            <a:endParaRPr b="0" dirty="0"/>
          </a:p>
        </p:txBody>
      </p:sp>
      <p:sp>
        <p:nvSpPr>
          <p:cNvPr id="856" name="Google Shape;85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is the electromagnetic spectrum?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t>[The electromagnetic spectrum is the range of all types of electromagnetic waves. These are created as result of vibrations between an electric field and a magnetic field.</a:t>
            </a:r>
            <a:r>
              <a:rPr lang="en-US" dirty="0"/>
              <a:t>]</a:t>
            </a:r>
            <a:endParaRPr b="0" dirty="0"/>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093321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u="sng" dirty="0"/>
              <a:t>True/False</a:t>
            </a:r>
            <a:r>
              <a:rPr lang="en-US" sz="1200" b="1" dirty="0"/>
              <a:t>: </a:t>
            </a:r>
            <a:r>
              <a:rPr lang="en-US" sz="1200" dirty="0"/>
              <a:t>Visible light is any </a:t>
            </a:r>
            <a:r>
              <a:rPr lang="en-US" sz="1200" kern="1200" dirty="0">
                <a:solidFill>
                  <a:schemeClr val="tx1"/>
                </a:solidFill>
                <a:latin typeface="Calibri" panose="020F0502020204030204" pitchFamily="34" charset="0"/>
                <a:ea typeface="+mj-ea"/>
                <a:cs typeface="Calibri" panose="020F0502020204030204" pitchFamily="34" charset="0"/>
              </a:rPr>
              <a:t>wavelength on the electromagnetic spectrum that people can see with their eyes</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[True]</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125966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u="sng" dirty="0"/>
              <a:t>True: </a:t>
            </a:r>
            <a:r>
              <a:rPr lang="en-US" sz="1200" dirty="0"/>
              <a:t>Visible light is any </a:t>
            </a:r>
            <a:r>
              <a:rPr lang="en-US" sz="1200" kern="1200" dirty="0">
                <a:solidFill>
                  <a:schemeClr val="tx1"/>
                </a:solidFill>
                <a:latin typeface="Calibri" panose="020F0502020204030204" pitchFamily="34" charset="0"/>
                <a:ea typeface="+mj-ea"/>
                <a:cs typeface="Calibri" panose="020F0502020204030204" pitchFamily="34" charset="0"/>
              </a:rPr>
              <a:t>wavelength on the electromagnetic spectrum that people can see with their eyes</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20763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that we’ve reviewed, let’s define our new term, visible light.</a:t>
            </a:r>
            <a:endParaRPr dirty="0"/>
          </a:p>
        </p:txBody>
      </p:sp>
      <p:sp>
        <p:nvSpPr>
          <p:cNvPr id="864" name="Google Shape;86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u="none" kern="1200" dirty="0">
                <a:solidFill>
                  <a:schemeClr val="tx1"/>
                </a:solidFill>
                <a:latin typeface="Calibri" panose="020F0502020204030204" pitchFamily="34" charset="0"/>
                <a:ea typeface="+mj-ea"/>
                <a:cs typeface="Calibri" panose="020F0502020204030204" pitchFamily="34" charset="0"/>
              </a:rPr>
              <a:t>The</a:t>
            </a:r>
            <a:r>
              <a:rPr lang="en-US" sz="1200" b="1" u="sng" kern="1200" dirty="0">
                <a:solidFill>
                  <a:schemeClr val="tx1"/>
                </a:solidFill>
                <a:latin typeface="Calibri" panose="020F0502020204030204" pitchFamily="34" charset="0"/>
                <a:ea typeface="+mj-ea"/>
                <a:cs typeface="Calibri" panose="020F0502020204030204" pitchFamily="34" charset="0"/>
              </a:rPr>
              <a:t> Visible Light Spectrum </a:t>
            </a:r>
            <a:r>
              <a:rPr lang="en-US" sz="1200" b="0" i="0" u="none" kern="1200" dirty="0">
                <a:solidFill>
                  <a:schemeClr val="tx1"/>
                </a:solidFill>
                <a:latin typeface="Calibri" panose="020F0502020204030204" pitchFamily="34" charset="0"/>
                <a:ea typeface="+mj-ea"/>
                <a:cs typeface="Calibri" panose="020F0502020204030204" pitchFamily="34" charset="0"/>
              </a:rPr>
              <a:t>is 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81" name="Google Shape;88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Today we’re going to learn about visible light.</a:t>
            </a:r>
            <a:endParaRPr dirty="0"/>
          </a:p>
        </p:txBody>
      </p:sp>
      <p:sp>
        <p:nvSpPr>
          <p:cNvPr id="792" name="Google Shape;7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u="none" kern="1200" dirty="0">
                <a:solidFill>
                  <a:schemeClr val="tx1"/>
                </a:solidFill>
                <a:latin typeface="Calibri" panose="020F0502020204030204" pitchFamily="34" charset="0"/>
                <a:ea typeface="+mj-ea"/>
                <a:cs typeface="Calibri" panose="020F0502020204030204" pitchFamily="34" charset="0"/>
              </a:rPr>
              <a:t>What is the visible light spectrum?</a:t>
            </a:r>
          </a:p>
          <a:p>
            <a:pPr marL="0" lvl="0" indent="0" algn="l" rtl="0">
              <a:spcBef>
                <a:spcPts val="0"/>
              </a:spcBef>
              <a:spcAft>
                <a:spcPts val="0"/>
              </a:spcAft>
              <a:buNone/>
            </a:pPr>
            <a:endParaRPr lang="en-US" sz="1200" b="0" u="none"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r>
              <a:rPr lang="en-US" sz="1200" b="0" u="none" kern="1200" dirty="0">
                <a:solidFill>
                  <a:schemeClr val="tx1"/>
                </a:solidFill>
                <a:latin typeface="Calibri" panose="020F0502020204030204" pitchFamily="34" charset="0"/>
                <a:ea typeface="+mj-ea"/>
                <a:cs typeface="Calibri" panose="020F0502020204030204" pitchFamily="34" charset="0"/>
              </a:rPr>
              <a:t>The</a:t>
            </a:r>
            <a:r>
              <a:rPr lang="en-US" sz="1200" b="1" u="sng" kern="1200" dirty="0">
                <a:solidFill>
                  <a:schemeClr val="tx1"/>
                </a:solidFill>
                <a:latin typeface="Calibri" panose="020F0502020204030204" pitchFamily="34" charset="0"/>
                <a:ea typeface="+mj-ea"/>
                <a:cs typeface="Calibri" panose="020F0502020204030204" pitchFamily="34" charset="0"/>
              </a:rPr>
              <a:t> Visible Light Spectrum </a:t>
            </a:r>
            <a:r>
              <a:rPr lang="en-US" sz="1200" b="0" i="0" u="none" kern="1200" dirty="0">
                <a:solidFill>
                  <a:schemeClr val="tx1"/>
                </a:solidFill>
                <a:latin typeface="Calibri" panose="020F0502020204030204" pitchFamily="34" charset="0"/>
                <a:ea typeface="+mj-ea"/>
                <a:cs typeface="Calibri" panose="020F0502020204030204" pitchFamily="34" charset="0"/>
              </a:rPr>
              <a:t>is 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a:t>
            </a:r>
            <a:endParaRPr lang="en-US" dirty="0"/>
          </a:p>
        </p:txBody>
      </p:sp>
      <p:sp>
        <p:nvSpPr>
          <p:cNvPr id="887" name="Google Shape;88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95" name="Google Shape;895;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The visible light spectrum is the entire part of the electromagnetic spectrum you can see with your eyes.</a:t>
            </a:r>
            <a:endParaRPr lang="en-US" dirty="0"/>
          </a:p>
        </p:txBody>
      </p:sp>
      <p:sp>
        <p:nvSpPr>
          <p:cNvPr id="902" name="Google Shape;902;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Visible light travels in the form of waves. These waves move in straight lines unless they encounter an obstacle or a different medium (like air changing to water or glass).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As visible light shines through a prism we see all the different colors as their wavelengths change</a:t>
            </a:r>
            <a:endParaRPr lang="en-US" dirty="0"/>
          </a:p>
          <a:p>
            <a:pPr marL="0" lvl="0" indent="0" algn="l" rtl="0">
              <a:spcBef>
                <a:spcPts val="0"/>
              </a:spcBef>
              <a:spcAft>
                <a:spcPts val="0"/>
              </a:spcAft>
              <a:buNone/>
            </a:pPr>
            <a:r>
              <a:rPr lang="en-US" dirty="0"/>
              <a:t>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622114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2" name="Google Shape;922;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How does visible light travel?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a:t>
            </a:r>
            <a:r>
              <a:rPr lang="en-US" b="0" i="0" dirty="0">
                <a:solidFill>
                  <a:srgbClr val="374151"/>
                </a:solidFill>
                <a:effectLst/>
                <a:latin typeface="Söhne"/>
              </a:rPr>
              <a:t>Visible light travels in the form of waves. These waves move in straight lines unless they encounter an obstacle or a different medium (like air changing to water or glass). </a:t>
            </a:r>
            <a:endParaRPr dirty="0"/>
          </a:p>
        </p:txBody>
      </p:sp>
      <p:sp>
        <p:nvSpPr>
          <p:cNvPr id="928" name="Google Shape;928;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True/False: As visible light shines through a prism we see all the different colors as their wavelengths change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cs typeface="Calibri"/>
                <a:sym typeface="Calibri"/>
              </a:rPr>
              <a:t>[True]</a:t>
            </a:r>
            <a:endParaRPr lang="en-US" dirty="0"/>
          </a:p>
          <a:p>
            <a:pPr marL="0" lvl="0" indent="0" algn="l" rtl="0">
              <a:spcBef>
                <a:spcPts val="0"/>
              </a:spcBef>
              <a:spcAft>
                <a:spcPts val="0"/>
              </a:spcAft>
              <a:buNone/>
            </a:pPr>
            <a:r>
              <a:rPr lang="en-US" dirty="0"/>
              <a:t>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555937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True/False: As visible light shines through a prism we see all the different colors as their wavelengths change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cs typeface="Calibri"/>
                <a:sym typeface="Calibri"/>
              </a:rPr>
              <a:t>[True]</a:t>
            </a:r>
            <a:endParaRPr lang="en-US" dirty="0"/>
          </a:p>
          <a:p>
            <a:pPr marL="0" lvl="0" indent="0" algn="l" rtl="0">
              <a:spcBef>
                <a:spcPts val="0"/>
              </a:spcBef>
              <a:spcAft>
                <a:spcPts val="0"/>
              </a:spcAft>
              <a:buNone/>
            </a:pPr>
            <a:r>
              <a:rPr lang="en-US" dirty="0"/>
              <a:t> </a:t>
            </a:r>
            <a:endParaRPr dirty="0"/>
          </a:p>
        </p:txBody>
      </p:sp>
      <p:sp>
        <p:nvSpPr>
          <p:cNvPr id="910" name="Google Shape;91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385043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The visible light spectrum is part of the larger </a:t>
            </a:r>
            <a:r>
              <a:rPr lang="en-US" sz="1200" u="sng"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spectrum.</a:t>
            </a:r>
          </a:p>
          <a:p>
            <a:endParaRPr lang="en-US" dirty="0"/>
          </a:p>
          <a:p>
            <a:r>
              <a:rPr lang="en-US" dirty="0"/>
              <a:t>[electromagnetic]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5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reflect once more on our big question. Our “big question” is:</a:t>
            </a:r>
            <a:r>
              <a:rPr lang="en-US" b="1" dirty="0"/>
              <a:t>  </a:t>
            </a:r>
            <a:r>
              <a:rPr lang="en-US" sz="1200" b="1" dirty="0">
                <a:solidFill>
                  <a:schemeClr val="dk1"/>
                </a:solidFill>
                <a:latin typeface="Calibri"/>
                <a:ea typeface="Calibri"/>
                <a:cs typeface="Calibri"/>
                <a:sym typeface="Calibri"/>
              </a:rPr>
              <a:t>How do we experience the visible light spectrum in everyday life? </a:t>
            </a:r>
          </a:p>
          <a:p>
            <a:pPr marL="0" lvl="0" indent="0" algn="l" rtl="0">
              <a:lnSpc>
                <a:spcPct val="100000"/>
              </a:lnSpc>
              <a:spcBef>
                <a:spcPts val="0"/>
              </a:spcBef>
              <a:spcAft>
                <a:spcPts val="0"/>
              </a:spcAft>
              <a:buClr>
                <a:schemeClr val="dk1"/>
              </a:buClr>
              <a:buSzPts val="1400"/>
              <a:buFont typeface="Arial"/>
              <a:buNone/>
            </a:pPr>
            <a:r>
              <a:rPr lang="en-US"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a:p>
            <a:pPr marL="0" lvl="0" indent="0" algn="l" rtl="0">
              <a:spcBef>
                <a:spcPts val="0"/>
              </a:spcBef>
              <a:spcAft>
                <a:spcPts val="0"/>
              </a:spcAft>
              <a:buNone/>
            </a:pPr>
            <a:endParaRPr lang="en-US"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The visible light spectrum is part of the </a:t>
            </a:r>
            <a:r>
              <a:rPr lang="en-US" sz="1200" u="none" dirty="0">
                <a:latin typeface="Calibri" panose="020F0502020204030204" pitchFamily="34" charset="0"/>
                <a:cs typeface="Calibri" panose="020F0502020204030204" pitchFamily="34" charset="0"/>
              </a:rPr>
              <a:t>larger </a:t>
            </a:r>
            <a:r>
              <a:rPr lang="en-US" sz="1200" b="1" u="none" dirty="0">
                <a:latin typeface="Calibri" panose="020F0502020204030204" pitchFamily="34" charset="0"/>
                <a:cs typeface="Calibri" panose="020F0502020204030204" pitchFamily="34" charset="0"/>
              </a:rPr>
              <a:t>electromagnetic</a:t>
            </a:r>
            <a:r>
              <a:rPr lang="en-US" sz="1200" u="none" dirty="0">
                <a:latin typeface="Calibri" panose="020F0502020204030204" pitchFamily="34" charset="0"/>
                <a:cs typeface="Calibri" panose="020F0502020204030204" pitchFamily="34" charset="0"/>
              </a:rPr>
              <a:t> spectrum.</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624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let’s talk about some examples</a:t>
            </a:r>
            <a:r>
              <a:rPr lang="en-US" b="1" dirty="0"/>
              <a:t> </a:t>
            </a:r>
            <a:r>
              <a:rPr lang="en-US" dirty="0"/>
              <a:t>of </a:t>
            </a:r>
            <a:r>
              <a:rPr lang="en-US" b="1" dirty="0"/>
              <a:t>visible light</a:t>
            </a:r>
            <a:r>
              <a:rPr lang="en-US" b="0" dirty="0"/>
              <a:t>.  </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It's good to pick a variety of examples to work through with your students. This prepares them for some types that might trip them up when they try it on their own.</a:t>
            </a:r>
            <a:endParaRPr dirty="0"/>
          </a:p>
        </p:txBody>
      </p:sp>
      <p:sp>
        <p:nvSpPr>
          <p:cNvPr id="936" name="Google Shape;93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The light that shines from the light bulb is an example of waves located within the visible light spectrum. </a:t>
            </a:r>
            <a:r>
              <a:rPr lang="en-US" dirty="0"/>
              <a:t>The lightbulb emits visible light that you can see.</a:t>
            </a:r>
            <a:endParaRPr dirty="0"/>
          </a:p>
        </p:txBody>
      </p:sp>
      <p:sp>
        <p:nvSpPr>
          <p:cNvPr id="943" name="Google Shape;943;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The colors of the rainbow are examples of waves located within the visible light spectrum</a:t>
            </a:r>
            <a:r>
              <a:rPr lang="en-US" dirty="0"/>
              <a:t>. We can see all the colors because the light has passed through a prism like a drop of water.</a:t>
            </a:r>
            <a:endParaRPr dirty="0"/>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let’s talk about some non-examples of </a:t>
            </a:r>
            <a:r>
              <a:rPr lang="en-US" b="1" dirty="0"/>
              <a:t>visible light</a:t>
            </a:r>
            <a:r>
              <a:rPr lang="en-US" dirty="0"/>
              <a:t>.  </a:t>
            </a:r>
            <a:endParaRPr dirty="0"/>
          </a:p>
        </p:txBody>
      </p:sp>
      <p:sp>
        <p:nvSpPr>
          <p:cNvPr id="521" name="Google Shape;52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739834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Sound waves are not an example of waves found on the visible light spectrum. They are waves of mechanical energy and require a medium to pass through and we cannot see them.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Non-examples often need some explanation to make it clear to students the difference. Using clear and simple language can help with this.</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370220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X-rays are not part of the visible light spectrum. You can not see the rays coming out of the x-ray machine, but you can see the image it produces through technology</a:t>
            </a:r>
            <a:endParaRPr dirty="0"/>
          </a:p>
          <a:p>
            <a:pPr marL="0" lvl="0" indent="0" algn="l" rtl="0">
              <a:spcBef>
                <a:spcPts val="0"/>
              </a:spcBef>
              <a:spcAft>
                <a:spcPts val="0"/>
              </a:spcAft>
              <a:buNone/>
            </a:pP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3233777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c67eaed7c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dc67eaed7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71" name="Google Shape;971;gdc67eaed7c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The colors of the </a:t>
            </a:r>
            <a:r>
              <a:rPr lang="en-US" sz="1200" u="sng"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 are examples of waves located within the visible light </a:t>
            </a:r>
            <a:r>
              <a:rPr lang="en-US" sz="1200" u="sng" dirty="0">
                <a:latin typeface="Calibri" panose="020F0502020204030204" pitchFamily="34" charset="0"/>
                <a:cs typeface="Calibri" panose="020F0502020204030204" pitchFamily="34" charset="0"/>
              </a:rPr>
              <a:t>                 </a:t>
            </a:r>
            <a:r>
              <a:rPr lang="en-US"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[rainbow, spectrum]</a:t>
            </a:r>
            <a:endParaRPr dirty="0"/>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915169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cs typeface="Calibri" panose="020F0502020204030204" pitchFamily="34" charset="0"/>
              </a:rPr>
              <a:t>The colors of the </a:t>
            </a:r>
            <a:r>
              <a:rPr lang="en-US" sz="1200" b="1" dirty="0">
                <a:latin typeface="Calibri" panose="020F0502020204030204" pitchFamily="34" charset="0"/>
                <a:cs typeface="Calibri" panose="020F0502020204030204" pitchFamily="34" charset="0"/>
              </a:rPr>
              <a:t>rainbow</a:t>
            </a:r>
            <a:r>
              <a:rPr lang="en-US" sz="1200" dirty="0">
                <a:latin typeface="Calibri" panose="020F0502020204030204" pitchFamily="34" charset="0"/>
                <a:cs typeface="Calibri" panose="020F0502020204030204" pitchFamily="34" charset="0"/>
              </a:rPr>
              <a:t> are examples of waves located within the visible light </a:t>
            </a:r>
            <a:r>
              <a:rPr lang="en-US" sz="1200" b="1" dirty="0">
                <a:latin typeface="Calibri" panose="020F0502020204030204" pitchFamily="34" charset="0"/>
                <a:cs typeface="Calibri" panose="020F0502020204030204" pitchFamily="34" charset="0"/>
              </a:rPr>
              <a:t>spectrum</a:t>
            </a:r>
            <a:r>
              <a:rPr lang="en-US"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5108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latin typeface="Söhne"/>
              </a:rPr>
              <a:t>Materials Needed:</a:t>
            </a:r>
          </a:p>
          <a:p>
            <a:pPr algn="l">
              <a:buFont typeface="Arial" panose="020B0604020202020204" pitchFamily="34" charset="0"/>
              <a:buChar char="•"/>
            </a:pPr>
            <a:r>
              <a:rPr lang="en-US" b="0" i="0" dirty="0">
                <a:solidFill>
                  <a:srgbClr val="374151"/>
                </a:solidFill>
                <a:effectLst/>
                <a:latin typeface="Söhne"/>
              </a:rPr>
              <a:t>A glass of water</a:t>
            </a:r>
          </a:p>
          <a:p>
            <a:pPr algn="l">
              <a:buFont typeface="Arial" panose="020B0604020202020204" pitchFamily="34" charset="0"/>
              <a:buChar char="•"/>
            </a:pPr>
            <a:r>
              <a:rPr lang="en-US" b="0" i="0" dirty="0">
                <a:solidFill>
                  <a:srgbClr val="374151"/>
                </a:solidFill>
                <a:effectLst/>
                <a:latin typeface="Söhne"/>
              </a:rPr>
              <a:t>A flashlight</a:t>
            </a:r>
          </a:p>
          <a:p>
            <a:pPr algn="l">
              <a:buFont typeface="Arial" panose="020B0604020202020204" pitchFamily="34" charset="0"/>
              <a:buChar char="•"/>
            </a:pPr>
            <a:r>
              <a:rPr lang="en-US" b="0" i="0" dirty="0">
                <a:solidFill>
                  <a:srgbClr val="374151"/>
                </a:solidFill>
                <a:effectLst/>
                <a:latin typeface="Söhne"/>
              </a:rPr>
              <a:t>A white piece of paper</a:t>
            </a:r>
          </a:p>
          <a:p>
            <a:pPr algn="l">
              <a:buFont typeface="Arial" panose="020B0604020202020204" pitchFamily="34" charset="0"/>
              <a:buChar char="•"/>
            </a:pPr>
            <a:r>
              <a:rPr lang="en-US" b="0" i="0" dirty="0">
                <a:solidFill>
                  <a:srgbClr val="374151"/>
                </a:solidFill>
                <a:effectLst/>
                <a:latin typeface="Söhne"/>
              </a:rPr>
              <a:t>A dark room</a:t>
            </a:r>
          </a:p>
          <a:p>
            <a:pPr algn="l"/>
            <a:r>
              <a:rPr lang="en-US" b="1" i="0" dirty="0">
                <a:effectLst/>
                <a:latin typeface="Söhne"/>
              </a:rPr>
              <a:t>Instructions:</a:t>
            </a:r>
          </a:p>
          <a:p>
            <a:pPr algn="l">
              <a:buFont typeface="+mj-lt"/>
              <a:buAutoNum type="arabicPeriod"/>
            </a:pPr>
            <a:r>
              <a:rPr lang="en-US" b="1" i="0" dirty="0">
                <a:solidFill>
                  <a:srgbClr val="374151"/>
                </a:solidFill>
                <a:effectLst/>
                <a:latin typeface="Söhne"/>
              </a:rPr>
              <a:t>Set the Stage: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Dim the lights in the classroom to create a dark environment. The darker the room, the better the colors will show up.</a:t>
            </a:r>
          </a:p>
          <a:p>
            <a:pPr algn="l">
              <a:buFont typeface="+mj-lt"/>
              <a:buAutoNum type="arabicPeriod"/>
            </a:pPr>
            <a:r>
              <a:rPr lang="en-US" b="1" i="0" dirty="0">
                <a:solidFill>
                  <a:srgbClr val="374151"/>
                </a:solidFill>
                <a:effectLst/>
                <a:latin typeface="Söhne"/>
              </a:rPr>
              <a:t>Fill the Glass: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Fill the glass with water. Make sure it's filled almost to the top.</a:t>
            </a:r>
          </a:p>
          <a:p>
            <a:pPr algn="l">
              <a:buFont typeface="+mj-lt"/>
              <a:buAutoNum type="arabicPeriod"/>
            </a:pPr>
            <a:r>
              <a:rPr lang="en-US" b="1" i="0" dirty="0">
                <a:solidFill>
                  <a:srgbClr val="374151"/>
                </a:solidFill>
                <a:effectLst/>
                <a:latin typeface="Söhne"/>
              </a:rPr>
              <a:t>Shine the Flashlight:</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Shine the flashlight through the side of the glass, so the light passes through the water.</a:t>
            </a:r>
          </a:p>
          <a:p>
            <a:pPr algn="l">
              <a:buFont typeface="+mj-lt"/>
              <a:buAutoNum type="arabicPeriod"/>
            </a:pPr>
            <a:r>
              <a:rPr lang="en-US" b="1" i="0" dirty="0">
                <a:solidFill>
                  <a:srgbClr val="374151"/>
                </a:solidFill>
                <a:effectLst/>
                <a:latin typeface="Söhne"/>
              </a:rPr>
              <a:t>Observe and Enjoy: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Hold the white piece of paper on the other side of the glass, opposite to where the light is entering. You should start seeing a beautiful spectrum of colors on the paper.</a:t>
            </a:r>
          </a:p>
          <a:p>
            <a:pPr algn="l"/>
            <a:r>
              <a:rPr lang="en-US" b="1" i="0" dirty="0">
                <a:effectLst/>
                <a:latin typeface="Söhne"/>
              </a:rPr>
              <a:t>Explanation:</a:t>
            </a:r>
          </a:p>
          <a:p>
            <a:pPr algn="l"/>
            <a:r>
              <a:rPr lang="en-US" b="0" i="0" dirty="0">
                <a:solidFill>
                  <a:srgbClr val="374151"/>
                </a:solidFill>
                <a:effectLst/>
                <a:latin typeface="Söhne"/>
              </a:rPr>
              <a:t>When the light from the flashlight passes through the water, it gets bent (refracted). Different colors of light bend by different amounts. This bending of light separates the colors and creates a rainbow</a:t>
            </a:r>
          </a:p>
          <a:p>
            <a:pPr algn="l"/>
            <a:r>
              <a:rPr lang="en-US" b="0" i="0" dirty="0">
                <a:solidFill>
                  <a:srgbClr val="374151"/>
                </a:solidFill>
                <a:effectLst/>
                <a:latin typeface="Söhne"/>
              </a:rPr>
              <a:t>effect. This experiment mimics the process of how rainbows are formed in nature when sunlight passes through raindrops.</a:t>
            </a:r>
          </a:p>
          <a:p>
            <a:pPr algn="l"/>
            <a:r>
              <a:rPr lang="en-US" b="0" i="0" dirty="0">
                <a:solidFill>
                  <a:srgbClr val="374151"/>
                </a:solidFill>
                <a:effectLst/>
                <a:latin typeface="Söhne"/>
              </a:rPr>
              <a:t>You can explain to the students that this experiment demonstrates how white light, which appears colorless, is made up of a mixture of different colors. Each color bends differently, so when they</a:t>
            </a:r>
          </a:p>
          <a:p>
            <a:pPr algn="l"/>
            <a:r>
              <a:rPr lang="en-US" b="0" i="0" dirty="0">
                <a:solidFill>
                  <a:srgbClr val="374151"/>
                </a:solidFill>
                <a:effectLst/>
                <a:latin typeface="Söhne"/>
              </a:rPr>
              <a:t>pass through the water, they spread out and become visible as a spectrum.</a:t>
            </a:r>
          </a:p>
          <a:p>
            <a:pPr algn="l"/>
            <a:r>
              <a:rPr lang="en-US" b="0" i="0" dirty="0">
                <a:solidFill>
                  <a:srgbClr val="374151"/>
                </a:solidFill>
                <a:effectLst/>
                <a:latin typeface="Söhne"/>
              </a:rPr>
              <a:t>Encourage students to observe the order of the colors in the spectrum (red, orange, yellow, green, blue, indigo, violet) and discuss how this experiment relates to real-life phenomena like rainbows and</a:t>
            </a:r>
          </a:p>
          <a:p>
            <a:pPr algn="l"/>
            <a:r>
              <a:rPr lang="en-US" b="0" i="0" dirty="0">
                <a:solidFill>
                  <a:srgbClr val="374151"/>
                </a:solidFill>
                <a:effectLst/>
                <a:latin typeface="Söhne"/>
              </a:rPr>
              <a:t>prisms. You can also discuss the concept of refraction and how it plays a crucial role in the formation of rainbows and other optical phenomena.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3293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u="sng" dirty="0">
                <a:solidFill>
                  <a:schemeClr val="dk1"/>
                </a:solidFill>
                <a:latin typeface="Calibri"/>
                <a:ea typeface="Calibri"/>
                <a:cs typeface="Calibri"/>
                <a:sym typeface="Calibri"/>
              </a:rPr>
              <a:t>True/False</a:t>
            </a:r>
            <a:r>
              <a:rPr lang="en-US" sz="1200" dirty="0">
                <a:solidFill>
                  <a:schemeClr val="dk1"/>
                </a:solidFill>
                <a:latin typeface="Calibri"/>
                <a:ea typeface="Calibri"/>
                <a:cs typeface="Calibri"/>
                <a:sym typeface="Calibri"/>
              </a:rPr>
              <a:t>: Sound Waves are an example of waves found on the visible light spectrum</a:t>
            </a:r>
          </a:p>
          <a:p>
            <a:pPr marL="0" marR="0" lvl="0" indent="0" algn="l" rtl="0">
              <a:spcBef>
                <a:spcPts val="0"/>
              </a:spcBef>
              <a:spcAft>
                <a:spcPts val="0"/>
              </a:spcAft>
              <a:buNone/>
            </a:pPr>
            <a:endParaRPr lang="en-US" sz="1200" dirty="0">
              <a:solidFill>
                <a:schemeClr val="dk1"/>
              </a:solidFill>
              <a:latin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cs typeface="Calibri"/>
                <a:sym typeface="Calibri"/>
              </a:rPr>
              <a:t>[False]</a:t>
            </a:r>
            <a:endParaRPr lang="en-US"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511752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u="sng" dirty="0">
                <a:solidFill>
                  <a:schemeClr val="dk1"/>
                </a:solidFill>
                <a:latin typeface="Calibri"/>
                <a:ea typeface="Calibri"/>
                <a:cs typeface="Calibri"/>
                <a:sym typeface="Calibri"/>
              </a:rPr>
              <a:t>False</a:t>
            </a:r>
            <a:r>
              <a:rPr lang="en-US" sz="1200" dirty="0">
                <a:solidFill>
                  <a:schemeClr val="dk1"/>
                </a:solidFill>
                <a:latin typeface="Calibri"/>
                <a:ea typeface="Calibri"/>
                <a:cs typeface="Calibri"/>
                <a:sym typeface="Calibri"/>
              </a:rPr>
              <a:t>: Sound Waves are NOT an example of waves found on the visible light spectrum</a:t>
            </a:r>
          </a:p>
          <a:p>
            <a:pPr marL="0" marR="0" lvl="0" indent="0" algn="l" rtl="0">
              <a:spcBef>
                <a:spcPts val="0"/>
              </a:spcBef>
              <a:spcAft>
                <a:spcPts val="0"/>
              </a:spcAft>
              <a:buNone/>
            </a:pPr>
            <a:endParaRPr lang="en-US" sz="1200" dirty="0">
              <a:solidFill>
                <a:schemeClr val="dk1"/>
              </a:solidFill>
              <a:latin typeface="Calibri"/>
              <a:cs typeface="Calibri"/>
              <a:sym typeface="Calibri"/>
            </a:endParaRPr>
          </a:p>
          <a:p>
            <a:pPr marL="0" marR="0" lvl="0" indent="0" algn="l" rtl="0">
              <a:spcBef>
                <a:spcPts val="0"/>
              </a:spcBef>
              <a:spcAft>
                <a:spcPts val="0"/>
              </a:spcAft>
              <a:buNone/>
            </a:pPr>
            <a:endParaRPr lang="en-US"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065671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visible light spectrum</a:t>
            </a:r>
            <a:r>
              <a:rPr lang="en-US" dirty="0">
                <a:solidFill>
                  <a:srgbClr val="242424"/>
                </a:solidFill>
              </a:rPr>
              <a:t>. </a:t>
            </a:r>
            <a:endParaRPr dirty="0"/>
          </a:p>
        </p:txBody>
      </p:sp>
      <p:sp>
        <p:nvSpPr>
          <p:cNvPr id="416" name="Google Shape;41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does the </a:t>
            </a:r>
            <a:r>
              <a:rPr lang="en-US" b="1" dirty="0">
                <a:solidFill>
                  <a:srgbClr val="242424"/>
                </a:solidFill>
              </a:rPr>
              <a:t>visible light spectrum</a:t>
            </a:r>
            <a:r>
              <a:rPr lang="en-US" dirty="0">
                <a:solidFill>
                  <a:srgbClr val="242424"/>
                </a:solidFill>
              </a:rPr>
              <a:t> 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visible light spectrum.</a:t>
            </a:r>
            <a:endParaRPr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the </a:t>
            </a:r>
            <a:r>
              <a:rPr lang="en-US" b="1" dirty="0"/>
              <a:t>visible light spectrum </a:t>
            </a:r>
            <a:r>
              <a:rPr lang="en-US" sz="1200" dirty="0">
                <a:solidFill>
                  <a:schemeClr val="dk1"/>
                </a:solidFill>
              </a:rPr>
              <a:t>from these four choices</a:t>
            </a:r>
            <a:r>
              <a:rPr lang="en-US" dirty="0"/>
              <a:t>.</a:t>
            </a:r>
            <a:endParaRPr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162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the</a:t>
            </a:r>
            <a:r>
              <a:rPr lang="en-US" b="1" dirty="0"/>
              <a:t> visible light spectrum</a:t>
            </a:r>
            <a:r>
              <a:rPr lang="en-US" dirty="0"/>
              <a:t>.</a:t>
            </a:r>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7019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the </a:t>
            </a:r>
            <a:r>
              <a:rPr lang="en-US" b="1" dirty="0"/>
              <a:t>visible light spectrum</a:t>
            </a:r>
            <a:r>
              <a:rPr lang="en-US" dirty="0"/>
              <a:t>.</a:t>
            </a:r>
            <a:endParaRPr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b="1" dirty="0"/>
              <a:t>visible light spectrum</a:t>
            </a:r>
            <a:r>
              <a:rPr lang="en-US" sz="1200" b="1" dirty="0">
                <a:solidFill>
                  <a:schemeClr val="dk1"/>
                </a:solidFill>
              </a:rPr>
              <a:t> </a:t>
            </a:r>
            <a:r>
              <a:rPr lang="en-US" sz="1200" dirty="0">
                <a:solidFill>
                  <a:schemeClr val="dk1"/>
                </a:solidFill>
              </a:rPr>
              <a:t>from these four choices.</a:t>
            </a:r>
            <a:endParaRPr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Neue Light"/>
                <a:ea typeface="Helvetica Neue Light"/>
                <a:cs typeface="Helvetica Neue Light"/>
                <a:sym typeface="Helvetica Neue Light"/>
              </a:rPr>
              <a:t>The range of all wavelengths that create colors that we can see with our eyes..</a:t>
            </a:r>
            <a:r>
              <a:rPr lang="en-US" dirty="0"/>
              <a:t>” is correct! This is the definition of </a:t>
            </a:r>
            <a:r>
              <a:rPr lang="en-US" b="1" dirty="0"/>
              <a:t>visible light spectrum.</a:t>
            </a:r>
            <a:endParaRPr lang="en-US"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364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visible light spectrum: </a:t>
            </a:r>
            <a:r>
              <a:rPr lang="en-US" sz="1200" dirty="0">
                <a:solidFill>
                  <a:schemeClr val="dk1"/>
                </a:solidFill>
                <a:highlight>
                  <a:srgbClr val="FFFFFF"/>
                </a:highlight>
                <a:latin typeface="Helvetica Neue Light"/>
                <a:ea typeface="Helvetica Neue Light"/>
                <a:cs typeface="Helvetica Neue Light"/>
                <a:sym typeface="Helvetica Neue Light"/>
              </a:rPr>
              <a:t>The range of all wavelengths that create colors that we can see with our eyes. </a:t>
            </a:r>
            <a:endParaRPr lang="en-US" sz="120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p:txBody>
      </p:sp>
      <p:sp>
        <p:nvSpPr>
          <p:cNvPr id="556" name="Google Shape;556;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09" name="Google Shape;80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the</a:t>
            </a:r>
            <a:r>
              <a:rPr lang="en-US" dirty="0"/>
              <a:t> </a:t>
            </a:r>
            <a:r>
              <a:rPr lang="en-US" b="1" dirty="0"/>
              <a:t>visible light spectrum</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“The colors seen when light shines through a soap bubble” is correct! This is an example of the </a:t>
            </a:r>
            <a:r>
              <a:rPr lang="en-US" b="1" dirty="0"/>
              <a:t>visible light spectrum.</a:t>
            </a:r>
            <a:endParaRPr lang="en-US"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6095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dirty="0"/>
              <a:t>Here is the Frayer Model with a picture, definition, and an example of</a:t>
            </a:r>
            <a:r>
              <a:rPr lang="en-US" sz="1200" b="1" dirty="0"/>
              <a:t> </a:t>
            </a:r>
            <a:r>
              <a:rPr lang="en-US" sz="1200" b="0" dirty="0"/>
              <a:t>the</a:t>
            </a:r>
            <a:r>
              <a:rPr lang="en-US" sz="1200" b="1" dirty="0"/>
              <a:t> visible light spectrum:</a:t>
            </a:r>
            <a:r>
              <a:rPr lang="en-US" sz="1200" dirty="0"/>
              <a:t> </a:t>
            </a:r>
            <a:r>
              <a:rPr lang="en-US" sz="1200" b="0" i="0" u="none" strike="noStrike" cap="none" dirty="0">
                <a:solidFill>
                  <a:srgbClr val="43464D"/>
                </a:solidFill>
                <a:latin typeface="Helvetica Neue Light"/>
                <a:ea typeface="Helvetica Neue Light"/>
                <a:cs typeface="Helvetica Neue Light"/>
                <a:sym typeface="Helvetica Neue Light"/>
              </a:rPr>
              <a:t>The colors seen when light shines through a soap bubble</a:t>
            </a:r>
            <a:r>
              <a:rPr lang="en-US" sz="1200" b="0" i="0" u="none" strike="noStrike" cap="none" dirty="0">
                <a:solidFill>
                  <a:schemeClr val="dk1"/>
                </a:solidFill>
                <a:latin typeface="Helvetica Neue Light"/>
                <a:ea typeface="Helvetica Neue Light"/>
                <a:cs typeface="Helvetica Neue Light"/>
                <a:sym typeface="Helvetica Neue Light"/>
              </a:rPr>
              <a:t>.</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56" name="Google Shape;556;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87249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does the visible light spectrum 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343"/>
                </a:solidFill>
                <a:latin typeface="Helvetica Neue Light"/>
                <a:ea typeface="Helvetica Neue Light"/>
                <a:cs typeface="Helvetica Neue Light"/>
                <a:sym typeface="Helvetica Neue Light"/>
              </a:rPr>
              <a:t>The visible light spectrum is why I can see different colors like red, green, and blue</a:t>
            </a:r>
            <a:r>
              <a:rPr lang="en-US" dirty="0"/>
              <a:t>.” That is correct! This is an example of how the </a:t>
            </a:r>
            <a:r>
              <a:rPr lang="en-US" b="1" dirty="0"/>
              <a:t>visible light spectrum </a:t>
            </a:r>
            <a:r>
              <a:rPr lang="en-US" dirty="0"/>
              <a:t>impacts your life.</a:t>
            </a:r>
            <a:endParaRPr lang="en-US"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78290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dirty="0"/>
              <a:t>oes the </a:t>
            </a:r>
            <a:r>
              <a:rPr lang="en-US" b="1" dirty="0"/>
              <a:t>visible light spectrum</a:t>
            </a:r>
            <a:r>
              <a:rPr lang="en-US" sz="1200" b="1" dirty="0">
                <a:solidFill>
                  <a:schemeClr val="dk1"/>
                </a:solidFill>
              </a:rPr>
              <a:t> </a:t>
            </a:r>
            <a:r>
              <a:rPr lang="en-US" sz="1200" dirty="0">
                <a:solidFill>
                  <a:schemeClr val="dk1"/>
                </a:solidFill>
              </a:rPr>
              <a:t>impact my life?”:  </a:t>
            </a:r>
            <a:r>
              <a:rPr lang="en-US" sz="1200" dirty="0">
                <a:solidFill>
                  <a:srgbClr val="434343"/>
                </a:solidFill>
                <a:latin typeface="Helvetica Neue Light"/>
                <a:ea typeface="Helvetica Neue Light"/>
                <a:cs typeface="Helvetica Neue Light"/>
                <a:sym typeface="Helvetica Neue Light"/>
              </a:rPr>
              <a:t>The visible light spectrum is why I can see different colors like red, green, and blue. </a:t>
            </a:r>
            <a:endParaRPr lang="en-US" sz="1200" b="0" i="0" u="none" strike="noStrike" cap="none"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dirty="0"/>
          </a:p>
        </p:txBody>
      </p:sp>
      <p:sp>
        <p:nvSpPr>
          <p:cNvPr id="556" name="Google Shape;556;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9705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p:txBody>
      </p:sp>
      <p:sp>
        <p:nvSpPr>
          <p:cNvPr id="1033" name="Google Shape;103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u="none" kern="1200" dirty="0">
                <a:solidFill>
                  <a:schemeClr val="tx1"/>
                </a:solidFill>
                <a:latin typeface="Calibri" panose="020F0502020204030204" pitchFamily="34" charset="0"/>
                <a:ea typeface="+mj-ea"/>
                <a:cs typeface="Calibri" panose="020F0502020204030204" pitchFamily="34" charset="0"/>
              </a:rPr>
              <a:t>The</a:t>
            </a:r>
            <a:r>
              <a:rPr lang="en-US" sz="1200" b="1" u="sng" kern="1200" dirty="0">
                <a:solidFill>
                  <a:schemeClr val="tx1"/>
                </a:solidFill>
                <a:latin typeface="Calibri" panose="020F0502020204030204" pitchFamily="34" charset="0"/>
                <a:ea typeface="+mj-ea"/>
                <a:cs typeface="Calibri" panose="020F0502020204030204" pitchFamily="34" charset="0"/>
              </a:rPr>
              <a:t> Visible Light Spectrum </a:t>
            </a:r>
            <a:r>
              <a:rPr lang="en-US" sz="1200" b="0" i="0" u="none" kern="1200" dirty="0">
                <a:solidFill>
                  <a:schemeClr val="tx1"/>
                </a:solidFill>
                <a:latin typeface="Calibri" panose="020F0502020204030204" pitchFamily="34" charset="0"/>
                <a:ea typeface="+mj-ea"/>
                <a:cs typeface="Calibri" panose="020F0502020204030204" pitchFamily="34" charset="0"/>
              </a:rPr>
              <a:t>is 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3008394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200" b="1" kern="1200" dirty="0">
                <a:solidFill>
                  <a:schemeClr val="tx1"/>
                </a:solidFill>
                <a:latin typeface="+mj-lt"/>
                <a:ea typeface="+mj-ea"/>
                <a:cs typeface="+mj-cs"/>
                <a:sym typeface="Calibri"/>
              </a:rPr>
              <a:t>How do we experience the visible light spectrum in everyday life?</a:t>
            </a:r>
          </a:p>
          <a:p>
            <a:pPr marL="0" lvl="0" indent="0" algn="l" rtl="0">
              <a:lnSpc>
                <a:spcPct val="100000"/>
              </a:lnSpc>
              <a:spcBef>
                <a:spcPts val="0"/>
              </a:spcBef>
              <a:spcAft>
                <a:spcPts val="0"/>
              </a:spcAft>
              <a:buClr>
                <a:schemeClr val="dk1"/>
              </a:buClr>
              <a:buSzPts val="1400"/>
              <a:buFont typeface="Arial"/>
              <a:buNone/>
            </a:pPr>
            <a:r>
              <a:rPr lang="en-US"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502156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68" name="Google Shape;106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Waves are </a:t>
            </a:r>
            <a:r>
              <a:rPr lang="en-US" sz="1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1200" b="1" dirty="0">
                <a:solidFill>
                  <a:srgbClr val="0C0C0C"/>
                </a:solidFill>
                <a:latin typeface="Calibri" panose="020F0502020204030204" pitchFamily="34" charset="0"/>
                <a:ea typeface="Calibri"/>
                <a:cs typeface="Calibri" panose="020F0502020204030204" pitchFamily="34" charset="0"/>
                <a:sym typeface="Calibri"/>
              </a:rPr>
              <a:t> </a:t>
            </a:r>
            <a:r>
              <a:rPr lang="en-US" sz="1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dirty="0"/>
          </a:p>
        </p:txBody>
      </p:sp>
      <p:sp>
        <p:nvSpPr>
          <p:cNvPr id="815" name="Google Shape;815;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Transverse waves are waves that travel sideways to the direction they are moving. </a:t>
            </a:r>
            <a:endParaRPr dirty="0"/>
          </a:p>
        </p:txBody>
      </p:sp>
      <p:sp>
        <p:nvSpPr>
          <p:cNvPr id="823" name="Google Shape;823;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Electromagnetic waves are waves that are created as a result of vibrations between an electric field and a magnetic field. </a:t>
            </a:r>
            <a:endParaRPr/>
          </a:p>
        </p:txBody>
      </p:sp>
      <p:sp>
        <p:nvSpPr>
          <p:cNvPr id="831" name="Google Shape;83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electromagnetic spectrum is the range of all types of magnetic waves. </a:t>
            </a:r>
            <a:endParaRPr/>
          </a:p>
          <a:p>
            <a:pPr marL="0" lvl="0" indent="0" algn="l" rtl="0">
              <a:spcBef>
                <a:spcPts val="0"/>
              </a:spcBef>
              <a:spcAft>
                <a:spcPts val="0"/>
              </a:spcAft>
              <a:buNone/>
            </a:pPr>
            <a:endParaRPr/>
          </a:p>
        </p:txBody>
      </p:sp>
      <p:sp>
        <p:nvSpPr>
          <p:cNvPr id="653" name="Google Shape;65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7200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200" b="1" u="sng" kern="1200" dirty="0">
                <a:solidFill>
                  <a:schemeClr val="tx1"/>
                </a:solidFill>
                <a:latin typeface="Calibri" panose="020F0502020204030204" pitchFamily="34" charset="0"/>
                <a:ea typeface="+mj-ea"/>
                <a:cs typeface="Calibri" panose="020F0502020204030204" pitchFamily="34" charset="0"/>
              </a:rPr>
              <a:t>Visible Light</a:t>
            </a:r>
            <a:r>
              <a:rPr lang="en-US" sz="3200" b="1" kern="1200" dirty="0">
                <a:solidFill>
                  <a:schemeClr val="tx1"/>
                </a:solidFill>
                <a:latin typeface="Calibri" panose="020F0502020204030204" pitchFamily="34" charset="0"/>
                <a:ea typeface="+mj-ea"/>
                <a:cs typeface="Calibri" panose="020F0502020204030204" pitchFamily="34" charset="0"/>
              </a:rPr>
              <a:t>: </a:t>
            </a:r>
            <a:r>
              <a:rPr lang="en-US" sz="3200" kern="1200" dirty="0">
                <a:solidFill>
                  <a:schemeClr val="tx1"/>
                </a:solidFill>
                <a:latin typeface="Calibri" panose="020F0502020204030204" pitchFamily="34" charset="0"/>
                <a:ea typeface="+mj-ea"/>
                <a:cs typeface="Calibri" panose="020F0502020204030204" pitchFamily="34" charset="0"/>
              </a:rPr>
              <a:t>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2" name="Google Shape;657;p70" descr="Rewind">
            <a:extLst>
              <a:ext uri="{FF2B5EF4-FFF2-40B4-BE49-F238E27FC236}">
                <a16:creationId xmlns:a16="http://schemas.microsoft.com/office/drawing/2014/main" id="{AFE2712B-52C8-0222-E963-2569B784075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9"/>
          <p:cNvSpPr txBox="1"/>
          <p:nvPr/>
        </p:nvSpPr>
        <p:spPr>
          <a:xfrm>
            <a:off x="989762" y="216922"/>
            <a:ext cx="782493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waves and transverse waves?</a:t>
            </a:r>
            <a:endParaRPr/>
          </a:p>
        </p:txBody>
      </p:sp>
      <p:sp>
        <p:nvSpPr>
          <p:cNvPr id="848" name="Google Shape;848;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0" name="Google Shape;850;p8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1" name="Google Shape;851;p89" descr="he Physics of Sound"/>
          <p:cNvPicPr preferRelativeResize="0"/>
          <p:nvPr/>
        </p:nvPicPr>
        <p:blipFill rotWithShape="1">
          <a:blip r:embed="rId4">
            <a:alphaModFix/>
          </a:blip>
          <a:srcRect/>
          <a:stretch/>
        </p:blipFill>
        <p:spPr>
          <a:xfrm>
            <a:off x="270913" y="2868596"/>
            <a:ext cx="3978442" cy="2652295"/>
          </a:xfrm>
          <a:prstGeom prst="rect">
            <a:avLst/>
          </a:prstGeom>
          <a:noFill/>
          <a:ln>
            <a:noFill/>
          </a:ln>
        </p:spPr>
      </p:pic>
      <p:pic>
        <p:nvPicPr>
          <p:cNvPr id="852" name="Google Shape;852;p89" descr="wavelength.jpg"/>
          <p:cNvPicPr preferRelativeResize="0"/>
          <p:nvPr/>
        </p:nvPicPr>
        <p:blipFill rotWithShape="1">
          <a:blip r:embed="rId5">
            <a:alphaModFix/>
          </a:blip>
          <a:srcRect l="-10572" r="-10572"/>
          <a:stretch/>
        </p:blipFill>
        <p:spPr>
          <a:xfrm>
            <a:off x="4388930" y="2883133"/>
            <a:ext cx="4769823" cy="26232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0"/>
          <p:cNvSpPr txBox="1"/>
          <p:nvPr/>
        </p:nvSpPr>
        <p:spPr>
          <a:xfrm>
            <a:off x="946484" y="150361"/>
            <a:ext cx="78606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electromagnetic waves?</a:t>
            </a:r>
            <a:endParaRPr/>
          </a:p>
        </p:txBody>
      </p:sp>
      <p:sp>
        <p:nvSpPr>
          <p:cNvPr id="859" name="Google Shape;859;p9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90"/>
          <p:cNvPicPr preferRelativeResize="0"/>
          <p:nvPr/>
        </p:nvPicPr>
        <p:blipFill rotWithShape="1">
          <a:blip r:embed="rId4">
            <a:alphaModFix/>
          </a:blip>
          <a:srcRect/>
          <a:stretch/>
        </p:blipFill>
        <p:spPr>
          <a:xfrm>
            <a:off x="1183643" y="1610477"/>
            <a:ext cx="6813529" cy="41085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p:nvPr/>
        </p:nvSpPr>
        <p:spPr>
          <a:xfrm>
            <a:off x="863666" y="412064"/>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What is the electromagnetic spectrum?</a:t>
            </a:r>
            <a:endParaRPr dirty="0"/>
          </a:p>
        </p:txBody>
      </p:sp>
      <p:sp>
        <p:nvSpPr>
          <p:cNvPr id="239" name="Google Shape;239;p1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6" descr="spectrum.jpg"/>
          <p:cNvPicPr preferRelativeResize="0"/>
          <p:nvPr/>
        </p:nvPicPr>
        <p:blipFill rotWithShape="1">
          <a:blip r:embed="rId4">
            <a:alphaModFix/>
          </a:blip>
          <a:srcRect t="-2376" b="-2376"/>
          <a:stretch/>
        </p:blipFill>
        <p:spPr>
          <a:xfrm>
            <a:off x="977796" y="1556085"/>
            <a:ext cx="7298883" cy="4014104"/>
          </a:xfrm>
          <a:prstGeom prst="rect">
            <a:avLst/>
          </a:prstGeom>
          <a:noFill/>
          <a:ln>
            <a:noFill/>
          </a:ln>
        </p:spPr>
      </p:pic>
    </p:spTree>
    <p:extLst>
      <p:ext uri="{BB962C8B-B14F-4D97-AF65-F5344CB8AC3E}">
        <p14:creationId xmlns:p14="http://schemas.microsoft.com/office/powerpoint/2010/main" val="220122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230490" y="358956"/>
            <a:ext cx="7829582" cy="147002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ts val="3400"/>
              <a:buFont typeface="Calibri"/>
              <a:buNone/>
            </a:pPr>
            <a:r>
              <a:rPr lang="en-US" sz="3400" b="1" u="sng" dirty="0"/>
              <a:t>True/False</a:t>
            </a:r>
            <a:r>
              <a:rPr lang="en-US" sz="3400" b="1" dirty="0"/>
              <a:t>: </a:t>
            </a:r>
            <a:r>
              <a:rPr lang="en-US" sz="3400" dirty="0"/>
              <a:t>Visible light is any </a:t>
            </a:r>
            <a:r>
              <a:rPr lang="en-US" sz="3600" kern="1200" dirty="0">
                <a:solidFill>
                  <a:schemeClr val="tx1"/>
                </a:solidFill>
                <a:latin typeface="Calibri" panose="020F0502020204030204" pitchFamily="34" charset="0"/>
                <a:ea typeface="+mj-ea"/>
                <a:cs typeface="Calibri" panose="020F0502020204030204" pitchFamily="34" charset="0"/>
              </a:rPr>
              <a:t>wavelength on the electromagnetic spectrum that people can see with their eyes</a:t>
            </a:r>
            <a:endParaRPr sz="3400" b="1" dirty="0"/>
          </a:p>
        </p:txBody>
      </p:sp>
      <p:sp>
        <p:nvSpPr>
          <p:cNvPr id="3" name="Google Shape;239;p16" descr="Questions">
            <a:extLst>
              <a:ext uri="{FF2B5EF4-FFF2-40B4-BE49-F238E27FC236}">
                <a16:creationId xmlns:a16="http://schemas.microsoft.com/office/drawing/2014/main" id="{E0EF332E-EAAC-464B-4FBA-0C00C51152D0}"/>
              </a:ext>
            </a:extLst>
          </p:cNvPr>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rainbow colored lights on a black background&#10;&#10;Description automatically generated">
            <a:extLst>
              <a:ext uri="{FF2B5EF4-FFF2-40B4-BE49-F238E27FC236}">
                <a16:creationId xmlns:a16="http://schemas.microsoft.com/office/drawing/2014/main" id="{460119D7-3E8E-72C0-2288-1678A01DBBFD}"/>
              </a:ext>
            </a:extLst>
          </p:cNvPr>
          <p:cNvPicPr>
            <a:picLocks noChangeAspect="1"/>
          </p:cNvPicPr>
          <p:nvPr/>
        </p:nvPicPr>
        <p:blipFill rotWithShape="1">
          <a:blip r:embed="rId4"/>
          <a:srcRect t="2557" b="7492"/>
          <a:stretch/>
        </p:blipFill>
        <p:spPr>
          <a:xfrm>
            <a:off x="628650" y="1845426"/>
            <a:ext cx="7884410" cy="4450303"/>
          </a:xfrm>
          <a:prstGeom prst="rect">
            <a:avLst/>
          </a:prstGeom>
        </p:spPr>
      </p:pic>
    </p:spTree>
    <p:extLst>
      <p:ext uri="{BB962C8B-B14F-4D97-AF65-F5344CB8AC3E}">
        <p14:creationId xmlns:p14="http://schemas.microsoft.com/office/powerpoint/2010/main" val="2683925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230490" y="358956"/>
            <a:ext cx="7829582" cy="147002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ts val="3400"/>
              <a:buFont typeface="Calibri"/>
              <a:buNone/>
            </a:pPr>
            <a:r>
              <a:rPr lang="en-US" sz="3400" b="1" u="sng" dirty="0">
                <a:solidFill>
                  <a:srgbClr val="FF0000"/>
                </a:solidFill>
              </a:rPr>
              <a:t>True</a:t>
            </a:r>
            <a:r>
              <a:rPr lang="en-US" sz="3400" b="1" u="sng" dirty="0"/>
              <a:t>/False</a:t>
            </a:r>
            <a:r>
              <a:rPr lang="en-US" sz="3400" b="1" dirty="0"/>
              <a:t>: </a:t>
            </a:r>
            <a:r>
              <a:rPr lang="en-US" sz="3400" dirty="0"/>
              <a:t>Visible light is any </a:t>
            </a:r>
            <a:r>
              <a:rPr lang="en-US" sz="3600" kern="1200" dirty="0">
                <a:solidFill>
                  <a:schemeClr val="tx1"/>
                </a:solidFill>
                <a:latin typeface="Calibri" panose="020F0502020204030204" pitchFamily="34" charset="0"/>
                <a:ea typeface="+mj-ea"/>
                <a:cs typeface="Calibri" panose="020F0502020204030204" pitchFamily="34" charset="0"/>
              </a:rPr>
              <a:t>wavelength on the electromagnetic spectrum that people can see with their eyes</a:t>
            </a:r>
            <a:endParaRPr sz="3400" b="1" dirty="0"/>
          </a:p>
        </p:txBody>
      </p:sp>
      <p:sp>
        <p:nvSpPr>
          <p:cNvPr id="3" name="Google Shape;239;p16" descr="Questions">
            <a:extLst>
              <a:ext uri="{FF2B5EF4-FFF2-40B4-BE49-F238E27FC236}">
                <a16:creationId xmlns:a16="http://schemas.microsoft.com/office/drawing/2014/main" id="{E0EF332E-EAAC-464B-4FBA-0C00C51152D0}"/>
              </a:ext>
            </a:extLst>
          </p:cNvPr>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rainbow colored lights on a black background&#10;&#10;Description automatically generated">
            <a:extLst>
              <a:ext uri="{FF2B5EF4-FFF2-40B4-BE49-F238E27FC236}">
                <a16:creationId xmlns:a16="http://schemas.microsoft.com/office/drawing/2014/main" id="{460119D7-3E8E-72C0-2288-1678A01DBBFD}"/>
              </a:ext>
            </a:extLst>
          </p:cNvPr>
          <p:cNvPicPr>
            <a:picLocks noChangeAspect="1"/>
          </p:cNvPicPr>
          <p:nvPr/>
        </p:nvPicPr>
        <p:blipFill rotWithShape="1">
          <a:blip r:embed="rId4"/>
          <a:srcRect t="2557" b="7492"/>
          <a:stretch/>
        </p:blipFill>
        <p:spPr>
          <a:xfrm>
            <a:off x="628650" y="1845426"/>
            <a:ext cx="7884410" cy="4450303"/>
          </a:xfrm>
          <a:prstGeom prst="rect">
            <a:avLst/>
          </a:prstGeom>
        </p:spPr>
      </p:pic>
    </p:spTree>
    <p:extLst>
      <p:ext uri="{BB962C8B-B14F-4D97-AF65-F5344CB8AC3E}">
        <p14:creationId xmlns:p14="http://schemas.microsoft.com/office/powerpoint/2010/main" val="2058487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1"/>
          <p:cNvSpPr txBox="1"/>
          <p:nvPr/>
        </p:nvSpPr>
        <p:spPr>
          <a:xfrm>
            <a:off x="562707" y="1028475"/>
            <a:ext cx="8018585"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Visible Light Spectrum</a:t>
            </a:r>
            <a:endParaRPr sz="6600" b="1" dirty="0">
              <a:solidFill>
                <a:schemeClr val="dk1"/>
              </a:solidFill>
              <a:latin typeface="Calibri"/>
              <a:ea typeface="Calibri"/>
              <a:cs typeface="Calibri"/>
              <a:sym typeface="Calibri"/>
            </a:endParaRPr>
          </a:p>
        </p:txBody>
      </p:sp>
      <p:sp>
        <p:nvSpPr>
          <p:cNvPr id="867" name="Google Shape;867;p9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8" name="Google Shape;868;p9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3"/>
        <p:cNvGrpSpPr/>
        <p:nvPr/>
      </p:nvGrpSpPr>
      <p:grpSpPr>
        <a:xfrm>
          <a:off x="0" y="0"/>
          <a:ext cx="0" cy="0"/>
          <a:chOff x="0" y="0"/>
          <a:chExt cx="0" cy="0"/>
        </a:xfrm>
      </p:grpSpPr>
      <p:sp>
        <p:nvSpPr>
          <p:cNvPr id="884" name="Rectangle 880">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ectangle 882">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Google Shape;874;p92"/>
          <p:cNvSpPr txBox="1">
            <a:spLocks noGrp="1"/>
          </p:cNvSpPr>
          <p:nvPr>
            <p:ph type="ctrTitle"/>
          </p:nvPr>
        </p:nvSpPr>
        <p:spPr>
          <a:xfrm>
            <a:off x="162838" y="4823971"/>
            <a:ext cx="8818324" cy="1325563"/>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600" b="1" u="sng" kern="1200" dirty="0">
                <a:solidFill>
                  <a:schemeClr val="tx1"/>
                </a:solidFill>
                <a:latin typeface="Calibri" panose="020F0502020204030204" pitchFamily="34" charset="0"/>
                <a:ea typeface="+mj-ea"/>
                <a:cs typeface="Calibri" panose="020F0502020204030204" pitchFamily="34" charset="0"/>
              </a:rPr>
              <a:t>Visible Light Spectrum</a:t>
            </a:r>
            <a:r>
              <a:rPr lang="en-US" sz="3600" b="1" kern="1200" dirty="0">
                <a:solidFill>
                  <a:schemeClr val="tx1"/>
                </a:solidFill>
                <a:latin typeface="Calibri" panose="020F0502020204030204" pitchFamily="34" charset="0"/>
                <a:ea typeface="+mj-ea"/>
                <a:cs typeface="Calibri" panose="020F0502020204030204" pitchFamily="34" charset="0"/>
              </a:rPr>
              <a:t>: </a:t>
            </a:r>
            <a:r>
              <a:rPr lang="en-US" sz="3600" b="0" i="0" dirty="0">
                <a:solidFill>
                  <a:srgbClr val="374151"/>
                </a:solidFill>
                <a:effectLst/>
                <a:latin typeface="Calibri" panose="020F0502020204030204" pitchFamily="34" charset="0"/>
                <a:cs typeface="Calibri" panose="020F0502020204030204" pitchFamily="34" charset="0"/>
              </a:rPr>
              <a:t>the range of all wavelengths that create colors that we can see with our eyes. </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5" name="Picture 4" descr="A screenshot of a screen&#10;&#10;Description automatically generated">
            <a:extLst>
              <a:ext uri="{FF2B5EF4-FFF2-40B4-BE49-F238E27FC236}">
                <a16:creationId xmlns:a16="http://schemas.microsoft.com/office/drawing/2014/main" id="{D4868F4F-87ED-9E52-F228-37A29A0C2FCF}"/>
              </a:ext>
            </a:extLst>
          </p:cNvPr>
          <p:cNvPicPr>
            <a:picLocks noChangeAspect="1"/>
          </p:cNvPicPr>
          <p:nvPr/>
        </p:nvPicPr>
        <p:blipFill>
          <a:blip r:embed="rId3"/>
          <a:stretch>
            <a:fillRect/>
          </a:stretch>
        </p:blipFill>
        <p:spPr>
          <a:xfrm>
            <a:off x="487836" y="1609692"/>
            <a:ext cx="8176104" cy="2309749"/>
          </a:xfrm>
          <a:prstGeom prst="rect">
            <a:avLst/>
          </a:prstGeom>
        </p:spPr>
      </p:pic>
      <p:sp>
        <p:nvSpPr>
          <p:cNvPr id="875" name="Google Shape;875;p9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2"/>
          <p:cNvSpPr txBox="1"/>
          <p:nvPr/>
        </p:nvSpPr>
        <p:spPr>
          <a:xfrm>
            <a:off x="935554" y="232035"/>
            <a:ext cx="7425291" cy="3139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dirty="0">
                <a:solidFill>
                  <a:schemeClr val="dk1"/>
                </a:solidFill>
                <a:latin typeface="Calibri"/>
                <a:ea typeface="Calibri"/>
                <a:cs typeface="Calibri"/>
                <a:sym typeface="Calibri"/>
              </a:rPr>
              <a:t>Visible Light Spectrum</a:t>
            </a:r>
            <a:endParaRPr sz="66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6600" dirty="0">
              <a:solidFill>
                <a:schemeClr val="dk1"/>
              </a:solidFill>
              <a:latin typeface="Calibri"/>
              <a:ea typeface="Calibri"/>
              <a:cs typeface="Calibri"/>
              <a:sym typeface="Calibri"/>
            </a:endParaRPr>
          </a:p>
        </p:txBody>
      </p:sp>
      <p:sp>
        <p:nvSpPr>
          <p:cNvPr id="795" name="Google Shape;795;p8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8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3" name="Picture 2" descr="A rainbow colored light in a black background&#10;&#10;Description automatically generated">
            <a:extLst>
              <a:ext uri="{FF2B5EF4-FFF2-40B4-BE49-F238E27FC236}">
                <a16:creationId xmlns:a16="http://schemas.microsoft.com/office/drawing/2014/main" id="{397BE550-6D4A-0710-583E-CB5880F13B30}"/>
              </a:ext>
            </a:extLst>
          </p:cNvPr>
          <p:cNvPicPr>
            <a:picLocks noChangeAspect="1"/>
          </p:cNvPicPr>
          <p:nvPr/>
        </p:nvPicPr>
        <p:blipFill>
          <a:blip r:embed="rId3"/>
          <a:stretch>
            <a:fillRect/>
          </a:stretch>
        </p:blipFill>
        <p:spPr>
          <a:xfrm>
            <a:off x="1130299" y="2479431"/>
            <a:ext cx="7035800" cy="4267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8"/>
        <p:cNvGrpSpPr/>
        <p:nvPr/>
      </p:nvGrpSpPr>
      <p:grpSpPr>
        <a:xfrm>
          <a:off x="0" y="0"/>
          <a:ext cx="0" cy="0"/>
          <a:chOff x="0" y="0"/>
          <a:chExt cx="0" cy="0"/>
        </a:xfrm>
      </p:grpSpPr>
      <p:sp useBgFill="1">
        <p:nvSpPr>
          <p:cNvPr id="895" name="Rectangle 894">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Rectangle 896">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Rectangle 898">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Rectangle 90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Google Shape;889;p94"/>
          <p:cNvSpPr txBox="1"/>
          <p:nvPr/>
        </p:nvSpPr>
        <p:spPr>
          <a:xfrm>
            <a:off x="237995" y="5490971"/>
            <a:ext cx="5508344" cy="1159200"/>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pPr>
            <a:r>
              <a:rPr lang="en-US" sz="4000" kern="1200" dirty="0">
                <a:solidFill>
                  <a:srgbClr val="FFFFFF"/>
                </a:solidFill>
                <a:latin typeface="Calibri" panose="020F0502020204030204" pitchFamily="34" charset="0"/>
                <a:ea typeface="+mj-ea"/>
                <a:cs typeface="Calibri" panose="020F0502020204030204" pitchFamily="34" charset="0"/>
                <a:sym typeface="Calibri"/>
              </a:rPr>
              <a:t>What is the </a:t>
            </a:r>
            <a:r>
              <a:rPr lang="en-US" sz="4000" b="1" kern="1200" dirty="0">
                <a:solidFill>
                  <a:srgbClr val="FFFFFF"/>
                </a:solidFill>
                <a:latin typeface="Calibri" panose="020F0502020204030204" pitchFamily="34" charset="0"/>
                <a:ea typeface="+mj-ea"/>
                <a:cs typeface="Calibri" panose="020F0502020204030204" pitchFamily="34" charset="0"/>
                <a:sym typeface="Calibri"/>
              </a:rPr>
              <a:t>visible light spectrum</a:t>
            </a:r>
            <a:r>
              <a:rPr lang="en-US" sz="4000" kern="1200" dirty="0">
                <a:solidFill>
                  <a:srgbClr val="FFFFFF"/>
                </a:solidFill>
                <a:latin typeface="Calibri" panose="020F0502020204030204" pitchFamily="34" charset="0"/>
                <a:ea typeface="+mj-ea"/>
                <a:cs typeface="Calibri" panose="020F0502020204030204" pitchFamily="34" charset="0"/>
                <a:sym typeface="Calibri"/>
              </a:rPr>
              <a:t>?</a:t>
            </a:r>
            <a:endParaRPr lang="en-US" sz="4000" kern="1200" dirty="0">
              <a:solidFill>
                <a:srgbClr val="FFFFFF"/>
              </a:solidFill>
              <a:latin typeface="Calibri" panose="020F0502020204030204" pitchFamily="34" charset="0"/>
              <a:ea typeface="+mj-ea"/>
              <a:cs typeface="Calibri" panose="020F0502020204030204" pitchFamily="34" charset="0"/>
            </a:endParaRPr>
          </a:p>
        </p:txBody>
      </p:sp>
      <p:pic>
        <p:nvPicPr>
          <p:cNvPr id="5" name="Picture 4" descr="A screenshot of a screen&#10;&#10;Description automatically generated">
            <a:extLst>
              <a:ext uri="{FF2B5EF4-FFF2-40B4-BE49-F238E27FC236}">
                <a16:creationId xmlns:a16="http://schemas.microsoft.com/office/drawing/2014/main" id="{3B486FCE-FC7E-B1FB-C952-EF542904C9D5}"/>
              </a:ext>
            </a:extLst>
          </p:cNvPr>
          <p:cNvPicPr>
            <a:picLocks noChangeAspect="1"/>
          </p:cNvPicPr>
          <p:nvPr/>
        </p:nvPicPr>
        <p:blipFill>
          <a:blip r:embed="rId3"/>
          <a:stretch>
            <a:fillRect/>
          </a:stretch>
        </p:blipFill>
        <p:spPr>
          <a:xfrm>
            <a:off x="358901" y="1450377"/>
            <a:ext cx="8495662" cy="2400024"/>
          </a:xfrm>
          <a:prstGeom prst="rect">
            <a:avLst/>
          </a:prstGeom>
        </p:spPr>
      </p:pic>
      <p:sp>
        <p:nvSpPr>
          <p:cNvPr id="890" name="Google Shape;890;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9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98" name="Google Shape;898;p9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96"/>
          <p:cNvSpPr txBox="1"/>
          <p:nvPr/>
        </p:nvSpPr>
        <p:spPr>
          <a:xfrm>
            <a:off x="849542" y="424771"/>
            <a:ext cx="773229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The visible light spectrum is the entire part of the electromagnetic spectrum you can see with your eyes.</a:t>
            </a:r>
            <a:endParaRPr dirty="0"/>
          </a:p>
        </p:txBody>
      </p:sp>
      <p:sp>
        <p:nvSpPr>
          <p:cNvPr id="905" name="Google Shape;905;p9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656;p70" descr="spectrum.jpg">
            <a:extLst>
              <a:ext uri="{FF2B5EF4-FFF2-40B4-BE49-F238E27FC236}">
                <a16:creationId xmlns:a16="http://schemas.microsoft.com/office/drawing/2014/main" id="{E06EA2F1-05BD-62B7-86B3-C324CA9E7244}"/>
              </a:ext>
            </a:extLst>
          </p:cNvPr>
          <p:cNvPicPr preferRelativeResize="0"/>
          <p:nvPr/>
        </p:nvPicPr>
        <p:blipFill rotWithShape="1">
          <a:blip r:embed="rId4">
            <a:alphaModFix/>
          </a:blip>
          <a:srcRect t="5192" b="5191"/>
          <a:stretch/>
        </p:blipFill>
        <p:spPr>
          <a:xfrm>
            <a:off x="516514" y="2451478"/>
            <a:ext cx="8110972" cy="3816100"/>
          </a:xfrm>
          <a:prstGeom prst="rect">
            <a:avLst/>
          </a:prstGeom>
          <a:noFill/>
          <a:ln>
            <a:noFill/>
          </a:ln>
        </p:spPr>
      </p:pic>
      <p:sp>
        <p:nvSpPr>
          <p:cNvPr id="4" name="Oval 3">
            <a:extLst>
              <a:ext uri="{FF2B5EF4-FFF2-40B4-BE49-F238E27FC236}">
                <a16:creationId xmlns:a16="http://schemas.microsoft.com/office/drawing/2014/main" id="{F83F2FDC-5105-AA9E-1C7F-34EBA41EE8E1}"/>
              </a:ext>
            </a:extLst>
          </p:cNvPr>
          <p:cNvSpPr/>
          <p:nvPr/>
        </p:nvSpPr>
        <p:spPr>
          <a:xfrm>
            <a:off x="4007555" y="3217333"/>
            <a:ext cx="1309512" cy="2709333"/>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11"/>
        <p:cNvGrpSpPr/>
        <p:nvPr/>
      </p:nvGrpSpPr>
      <p:grpSpPr>
        <a:xfrm>
          <a:off x="0" y="0"/>
          <a:ext cx="0" cy="0"/>
          <a:chOff x="0" y="0"/>
          <a:chExt cx="0" cy="0"/>
        </a:xfrm>
      </p:grpSpPr>
      <p:sp useBgFill="1">
        <p:nvSpPr>
          <p:cNvPr id="918" name="Rectangle 91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Google Shape;912;p97"/>
          <p:cNvSpPr txBox="1"/>
          <p:nvPr/>
        </p:nvSpPr>
        <p:spPr>
          <a:xfrm>
            <a:off x="479160" y="417576"/>
            <a:ext cx="8182230" cy="1249394"/>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5700" kern="1200">
                <a:solidFill>
                  <a:schemeClr val="tx1"/>
                </a:solidFill>
                <a:latin typeface="+mj-lt"/>
                <a:ea typeface="+mj-ea"/>
                <a:cs typeface="+mj-cs"/>
                <a:sym typeface="Calibri"/>
              </a:rPr>
              <a:t>Travels as waves</a:t>
            </a:r>
            <a:endParaRPr lang="en-US" sz="5700" kern="1200">
              <a:solidFill>
                <a:schemeClr val="tx1"/>
              </a:solidFill>
              <a:latin typeface="+mj-lt"/>
              <a:ea typeface="+mj-ea"/>
              <a:cs typeface="+mj-cs"/>
            </a:endParaRPr>
          </a:p>
        </p:txBody>
      </p:sp>
      <p:sp>
        <p:nvSpPr>
          <p:cNvPr id="92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ainbow colored light streaks&#10;&#10;Description automatically generated with medium confidence">
            <a:extLst>
              <a:ext uri="{FF2B5EF4-FFF2-40B4-BE49-F238E27FC236}">
                <a16:creationId xmlns:a16="http://schemas.microsoft.com/office/drawing/2014/main" id="{FDAD7B95-5E4D-517D-6399-A306B93E87E2}"/>
              </a:ext>
            </a:extLst>
          </p:cNvPr>
          <p:cNvPicPr>
            <a:picLocks noChangeAspect="1"/>
          </p:cNvPicPr>
          <p:nvPr/>
        </p:nvPicPr>
        <p:blipFill rotWithShape="1">
          <a:blip r:embed="rId3"/>
          <a:srcRect l="11514" r="13405" b="1"/>
          <a:stretch/>
        </p:blipFill>
        <p:spPr>
          <a:xfrm>
            <a:off x="1953109" y="1941473"/>
            <a:ext cx="5234331" cy="4949769"/>
          </a:xfrm>
          <a:prstGeom prst="rect">
            <a:avLst/>
          </a:prstGeom>
        </p:spPr>
      </p:pic>
      <p:sp>
        <p:nvSpPr>
          <p:cNvPr id="913" name="Google Shape;913;p9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7"/>
          <p:cNvSpPr txBox="1"/>
          <p:nvPr/>
        </p:nvSpPr>
        <p:spPr>
          <a:xfrm>
            <a:off x="778042" y="212386"/>
            <a:ext cx="773229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As visible light shines through a prism we see all the different colors as their wavelengths change</a:t>
            </a:r>
            <a:endParaRPr dirty="0"/>
          </a:p>
        </p:txBody>
      </p:sp>
      <p:sp>
        <p:nvSpPr>
          <p:cNvPr id="913" name="Google Shape;913;p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890F377-2475-B757-2498-E9B45F2B6FC2}"/>
              </a:ext>
            </a:extLst>
          </p:cNvPr>
          <p:cNvPicPr>
            <a:picLocks noChangeAspect="1"/>
          </p:cNvPicPr>
          <p:nvPr/>
        </p:nvPicPr>
        <p:blipFill>
          <a:blip r:embed="rId4"/>
          <a:stretch>
            <a:fillRect/>
          </a:stretch>
        </p:blipFill>
        <p:spPr>
          <a:xfrm>
            <a:off x="1767480" y="1972658"/>
            <a:ext cx="5581587" cy="4672956"/>
          </a:xfrm>
          <a:prstGeom prst="rect">
            <a:avLst/>
          </a:prstGeom>
        </p:spPr>
      </p:pic>
    </p:spTree>
    <p:extLst>
      <p:ext uri="{BB962C8B-B14F-4D97-AF65-F5344CB8AC3E}">
        <p14:creationId xmlns:p14="http://schemas.microsoft.com/office/powerpoint/2010/main" val="928220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9"/>
        <p:cNvGrpSpPr/>
        <p:nvPr/>
      </p:nvGrpSpPr>
      <p:grpSpPr>
        <a:xfrm>
          <a:off x="0" y="0"/>
          <a:ext cx="0" cy="0"/>
          <a:chOff x="0" y="0"/>
          <a:chExt cx="0" cy="0"/>
        </a:xfrm>
      </p:grpSpPr>
      <p:sp useBgFill="1">
        <p:nvSpPr>
          <p:cNvPr id="936" name="Rectangle 93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ainbow colored light streaks&#10;&#10;Description automatically generated with medium confidence">
            <a:extLst>
              <a:ext uri="{FF2B5EF4-FFF2-40B4-BE49-F238E27FC236}">
                <a16:creationId xmlns:a16="http://schemas.microsoft.com/office/drawing/2014/main" id="{CEF2A21D-92D6-854B-4D7F-C0BEA71A5F91}"/>
              </a:ext>
            </a:extLst>
          </p:cNvPr>
          <p:cNvPicPr>
            <a:picLocks noChangeAspect="1"/>
          </p:cNvPicPr>
          <p:nvPr/>
        </p:nvPicPr>
        <p:blipFill rotWithShape="1">
          <a:blip r:embed="rId3"/>
          <a:srcRect l="11514" r="13405" b="1"/>
          <a:stretch/>
        </p:blipFill>
        <p:spPr>
          <a:xfrm>
            <a:off x="1891768" y="10"/>
            <a:ext cx="7252232" cy="6857990"/>
          </a:xfrm>
          <a:prstGeom prst="rect">
            <a:avLst/>
          </a:prstGeom>
        </p:spPr>
      </p:pic>
      <p:sp>
        <p:nvSpPr>
          <p:cNvPr id="940" name="Rectangle 93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0" name="Google Shape;930;p99"/>
          <p:cNvSpPr txBox="1"/>
          <p:nvPr/>
        </p:nvSpPr>
        <p:spPr>
          <a:xfrm>
            <a:off x="257215" y="2332973"/>
            <a:ext cx="3269106" cy="2192054"/>
          </a:xfrm>
          <a:prstGeom prst="rect">
            <a:avLst/>
          </a:prstGeom>
          <a:noFill/>
        </p:spPr>
        <p:txBody>
          <a:bodyPr spcFirstLastPara="1" vert="horz" lIns="91440" tIns="45720" rIns="91440" bIns="45720" rtlCol="0" anchor="b" anchorCtr="0">
            <a:normAutofit/>
          </a:bodyPr>
          <a:lstStyle/>
          <a:p>
            <a:pPr marL="0" marR="0" lvl="0" indent="0">
              <a:lnSpc>
                <a:spcPct val="90000"/>
              </a:lnSpc>
              <a:spcBef>
                <a:spcPct val="0"/>
              </a:spcBef>
              <a:spcAft>
                <a:spcPts val="600"/>
              </a:spcAft>
            </a:pPr>
            <a:r>
              <a:rPr lang="en-US" sz="4800" kern="1200" dirty="0">
                <a:solidFill>
                  <a:schemeClr val="tx1"/>
                </a:solidFill>
                <a:latin typeface="Calibri" panose="020F0502020204030204" pitchFamily="34" charset="0"/>
                <a:ea typeface="+mj-ea"/>
                <a:cs typeface="Calibri" panose="020F0502020204030204" pitchFamily="34" charset="0"/>
                <a:sym typeface="Calibri"/>
              </a:rPr>
              <a:t>How does visible light travel?</a:t>
            </a:r>
            <a:endParaRPr lang="en-US" sz="4800" kern="1200" dirty="0">
              <a:solidFill>
                <a:schemeClr val="tx1"/>
              </a:solidFill>
              <a:latin typeface="Calibri" panose="020F0502020204030204" pitchFamily="34" charset="0"/>
              <a:ea typeface="+mj-ea"/>
              <a:cs typeface="Calibri" panose="020F0502020204030204" pitchFamily="34" charset="0"/>
            </a:endParaRPr>
          </a:p>
        </p:txBody>
      </p:sp>
      <p:sp>
        <p:nvSpPr>
          <p:cNvPr id="931" name="Google Shape;931;p9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7"/>
          <p:cNvSpPr txBox="1"/>
          <p:nvPr/>
        </p:nvSpPr>
        <p:spPr>
          <a:xfrm>
            <a:off x="778042" y="212386"/>
            <a:ext cx="773229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True/False</a:t>
            </a:r>
            <a:r>
              <a:rPr lang="en-US" sz="3600" dirty="0">
                <a:solidFill>
                  <a:schemeClr val="dk1"/>
                </a:solidFill>
                <a:latin typeface="Calibri"/>
                <a:ea typeface="Calibri"/>
                <a:cs typeface="Calibri"/>
                <a:sym typeface="Calibri"/>
              </a:rPr>
              <a:t>: As visible light shines through a prism we see all the different colors as their wavelengths change</a:t>
            </a:r>
            <a:endParaRPr dirty="0"/>
          </a:p>
        </p:txBody>
      </p:sp>
      <p:sp>
        <p:nvSpPr>
          <p:cNvPr id="913" name="Google Shape;913;p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890F377-2475-B757-2498-E9B45F2B6FC2}"/>
              </a:ext>
            </a:extLst>
          </p:cNvPr>
          <p:cNvPicPr>
            <a:picLocks noChangeAspect="1"/>
          </p:cNvPicPr>
          <p:nvPr/>
        </p:nvPicPr>
        <p:blipFill>
          <a:blip r:embed="rId4"/>
          <a:stretch>
            <a:fillRect/>
          </a:stretch>
        </p:blipFill>
        <p:spPr>
          <a:xfrm>
            <a:off x="1767480" y="1972658"/>
            <a:ext cx="5581587" cy="4672956"/>
          </a:xfrm>
          <a:prstGeom prst="rect">
            <a:avLst/>
          </a:prstGeom>
        </p:spPr>
      </p:pic>
    </p:spTree>
    <p:extLst>
      <p:ext uri="{BB962C8B-B14F-4D97-AF65-F5344CB8AC3E}">
        <p14:creationId xmlns:p14="http://schemas.microsoft.com/office/powerpoint/2010/main" val="4091817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7"/>
          <p:cNvSpPr txBox="1"/>
          <p:nvPr/>
        </p:nvSpPr>
        <p:spPr>
          <a:xfrm>
            <a:off x="778042" y="212386"/>
            <a:ext cx="773229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rgbClr val="FF0000"/>
                </a:solidFill>
                <a:latin typeface="Calibri"/>
                <a:ea typeface="Calibri"/>
                <a:cs typeface="Calibri"/>
                <a:sym typeface="Calibri"/>
              </a:rPr>
              <a:t>True</a:t>
            </a:r>
            <a:r>
              <a:rPr lang="en-US" sz="3600" u="sng" dirty="0">
                <a:solidFill>
                  <a:schemeClr val="dk1"/>
                </a:solidFill>
                <a:latin typeface="Calibri"/>
                <a:ea typeface="Calibri"/>
                <a:cs typeface="Calibri"/>
                <a:sym typeface="Calibri"/>
              </a:rPr>
              <a:t>/False</a:t>
            </a:r>
            <a:r>
              <a:rPr lang="en-US" sz="3600" dirty="0">
                <a:solidFill>
                  <a:schemeClr val="dk1"/>
                </a:solidFill>
                <a:latin typeface="Calibri"/>
                <a:ea typeface="Calibri"/>
                <a:cs typeface="Calibri"/>
                <a:sym typeface="Calibri"/>
              </a:rPr>
              <a:t>: As visible light shines through a prism we see all the different colors as their wavelengths change</a:t>
            </a:r>
            <a:endParaRPr dirty="0"/>
          </a:p>
        </p:txBody>
      </p:sp>
      <p:sp>
        <p:nvSpPr>
          <p:cNvPr id="913" name="Google Shape;913;p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890F377-2475-B757-2498-E9B45F2B6FC2}"/>
              </a:ext>
            </a:extLst>
          </p:cNvPr>
          <p:cNvPicPr>
            <a:picLocks noChangeAspect="1"/>
          </p:cNvPicPr>
          <p:nvPr/>
        </p:nvPicPr>
        <p:blipFill>
          <a:blip r:embed="rId4"/>
          <a:stretch>
            <a:fillRect/>
          </a:stretch>
        </p:blipFill>
        <p:spPr>
          <a:xfrm>
            <a:off x="1767480" y="1972658"/>
            <a:ext cx="5581587" cy="4672956"/>
          </a:xfrm>
          <a:prstGeom prst="rect">
            <a:avLst/>
          </a:prstGeom>
        </p:spPr>
      </p:pic>
    </p:spTree>
    <p:extLst>
      <p:ext uri="{BB962C8B-B14F-4D97-AF65-F5344CB8AC3E}">
        <p14:creationId xmlns:p14="http://schemas.microsoft.com/office/powerpoint/2010/main" val="3435957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spectrum on a black background&#10;&#10;Description automatically generated">
            <a:extLst>
              <a:ext uri="{FF2B5EF4-FFF2-40B4-BE49-F238E27FC236}">
                <a16:creationId xmlns:a16="http://schemas.microsoft.com/office/drawing/2014/main" id="{7CA69EB2-EAA6-DD63-AF2B-1B93D7614D64}"/>
              </a:ext>
            </a:extLst>
          </p:cNvPr>
          <p:cNvPicPr>
            <a:picLocks noChangeAspect="1"/>
          </p:cNvPicPr>
          <p:nvPr/>
        </p:nvPicPr>
        <p:blipFill>
          <a:blip r:embed="rId3"/>
          <a:stretch>
            <a:fillRect/>
          </a:stretch>
        </p:blipFill>
        <p:spPr>
          <a:xfrm>
            <a:off x="72929" y="3520101"/>
            <a:ext cx="8945812" cy="1506663"/>
          </a:xfrm>
          <a:prstGeom prst="rect">
            <a:avLst/>
          </a:prstGeom>
        </p:spPr>
      </p:pic>
      <p:sp>
        <p:nvSpPr>
          <p:cNvPr id="4" name="Google Shape;931;p99" descr="Questions">
            <a:extLst>
              <a:ext uri="{FF2B5EF4-FFF2-40B4-BE49-F238E27FC236}">
                <a16:creationId xmlns:a16="http://schemas.microsoft.com/office/drawing/2014/main" id="{488F7DF7-BA8D-7380-A9CB-82D7FBEC12E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60133E17-018E-2CB6-AB00-2B9C11080C52}"/>
              </a:ext>
            </a:extLst>
          </p:cNvPr>
          <p:cNvSpPr txBox="1"/>
          <p:nvPr/>
        </p:nvSpPr>
        <p:spPr>
          <a:xfrm>
            <a:off x="424772" y="1446157"/>
            <a:ext cx="8593970" cy="1477328"/>
          </a:xfrm>
          <a:prstGeom prst="rect">
            <a:avLst/>
          </a:prstGeom>
          <a:noFill/>
        </p:spPr>
        <p:txBody>
          <a:bodyPr wrap="square" rtlCol="0">
            <a:spAutoFit/>
          </a:bodyPr>
          <a:lstStyle/>
          <a:p>
            <a:r>
              <a:rPr lang="en-US" sz="4500" dirty="0">
                <a:latin typeface="Calibri" panose="020F0502020204030204" pitchFamily="34" charset="0"/>
                <a:cs typeface="Calibri" panose="020F0502020204030204" pitchFamily="34" charset="0"/>
              </a:rPr>
              <a:t>The visible light spectrum is part of the larger </a:t>
            </a:r>
            <a:r>
              <a:rPr lang="en-US" sz="4500" u="sng" dirty="0">
                <a:latin typeface="Calibri" panose="020F0502020204030204" pitchFamily="34" charset="0"/>
                <a:cs typeface="Calibri" panose="020F0502020204030204" pitchFamily="34" charset="0"/>
              </a:rPr>
              <a:t>                          </a:t>
            </a:r>
            <a:r>
              <a:rPr lang="en-US" sz="4500" dirty="0">
                <a:latin typeface="Calibri" panose="020F0502020204030204" pitchFamily="34" charset="0"/>
                <a:cs typeface="Calibri" panose="020F0502020204030204" pitchFamily="34" charset="0"/>
              </a:rPr>
              <a:t>spectrum.</a:t>
            </a:r>
          </a:p>
        </p:txBody>
      </p:sp>
    </p:spTree>
    <p:extLst>
      <p:ext uri="{BB962C8B-B14F-4D97-AF65-F5344CB8AC3E}">
        <p14:creationId xmlns:p14="http://schemas.microsoft.com/office/powerpoint/2010/main" val="709273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2"/>
        <p:cNvGrpSpPr/>
        <p:nvPr/>
      </p:nvGrpSpPr>
      <p:grpSpPr>
        <a:xfrm>
          <a:off x="0" y="0"/>
          <a:ext cx="0" cy="0"/>
          <a:chOff x="0" y="0"/>
          <a:chExt cx="0" cy="0"/>
        </a:xfrm>
      </p:grpSpPr>
      <p:sp useBgFill="1">
        <p:nvSpPr>
          <p:cNvPr id="819" name="Rectangle 818">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Google Shape;804;p83"/>
          <p:cNvSpPr txBox="1"/>
          <p:nvPr/>
        </p:nvSpPr>
        <p:spPr>
          <a:xfrm>
            <a:off x="628650" y="557190"/>
            <a:ext cx="7886700" cy="1840010"/>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3800" b="1" kern="1200" dirty="0">
                <a:solidFill>
                  <a:schemeClr val="tx1"/>
                </a:solidFill>
                <a:latin typeface="+mj-lt"/>
                <a:ea typeface="+mj-ea"/>
                <a:cs typeface="+mj-cs"/>
                <a:sym typeface="Calibri"/>
              </a:rPr>
              <a:t>Big Question: </a:t>
            </a:r>
            <a:r>
              <a:rPr lang="en-US" sz="3800" kern="1200" dirty="0">
                <a:solidFill>
                  <a:schemeClr val="tx1"/>
                </a:solidFill>
                <a:latin typeface="+mj-lt"/>
                <a:ea typeface="+mj-ea"/>
                <a:cs typeface="+mj-cs"/>
                <a:sym typeface="Calibri"/>
              </a:rPr>
              <a:t>How do we experience the visible light spectrum in everyday life?</a:t>
            </a:r>
          </a:p>
        </p:txBody>
      </p:sp>
      <p:pic>
        <p:nvPicPr>
          <p:cNvPr id="3" name="Picture 2" descr="A colorful buildings with a zebra&#10;&#10;Description automatically generated with medium confidence">
            <a:extLst>
              <a:ext uri="{FF2B5EF4-FFF2-40B4-BE49-F238E27FC236}">
                <a16:creationId xmlns:a16="http://schemas.microsoft.com/office/drawing/2014/main" id="{920ECB46-3477-CD3C-CB24-2F18649D60D4}"/>
              </a:ext>
            </a:extLst>
          </p:cNvPr>
          <p:cNvPicPr>
            <a:picLocks noChangeAspect="1"/>
          </p:cNvPicPr>
          <p:nvPr/>
        </p:nvPicPr>
        <p:blipFill rotWithShape="1">
          <a:blip r:embed="rId3"/>
          <a:srcRect l="21253" r="32712" b="-2"/>
          <a:stretch/>
        </p:blipFill>
        <p:spPr>
          <a:xfrm>
            <a:off x="137090" y="2558694"/>
            <a:ext cx="2120899" cy="3731891"/>
          </a:xfrm>
          <a:prstGeom prst="rect">
            <a:avLst/>
          </a:prstGeom>
        </p:spPr>
      </p:pic>
      <p:pic>
        <p:nvPicPr>
          <p:cNvPr id="7" name="Picture 6" descr="A group of clothes on swingers&#10;&#10;Description automatically generated">
            <a:extLst>
              <a:ext uri="{FF2B5EF4-FFF2-40B4-BE49-F238E27FC236}">
                <a16:creationId xmlns:a16="http://schemas.microsoft.com/office/drawing/2014/main" id="{45455707-7982-9667-4410-5427F70D0153}"/>
              </a:ext>
            </a:extLst>
          </p:cNvPr>
          <p:cNvPicPr>
            <a:picLocks noChangeAspect="1"/>
          </p:cNvPicPr>
          <p:nvPr/>
        </p:nvPicPr>
        <p:blipFill rotWithShape="1">
          <a:blip r:embed="rId4"/>
          <a:srcRect l="37640" r="23714" b="-1"/>
          <a:stretch/>
        </p:blipFill>
        <p:spPr>
          <a:xfrm>
            <a:off x="2385570" y="2558694"/>
            <a:ext cx="2120898" cy="3731891"/>
          </a:xfrm>
          <a:prstGeom prst="rect">
            <a:avLst/>
          </a:prstGeom>
        </p:spPr>
      </p:pic>
      <p:pic>
        <p:nvPicPr>
          <p:cNvPr id="5" name="Picture 4" descr="A group of vegetables in a wooden box&#10;&#10;Description automatically generated">
            <a:extLst>
              <a:ext uri="{FF2B5EF4-FFF2-40B4-BE49-F238E27FC236}">
                <a16:creationId xmlns:a16="http://schemas.microsoft.com/office/drawing/2014/main" id="{E1A252CF-0C9C-B4BC-5F78-F8764577BBCF}"/>
              </a:ext>
            </a:extLst>
          </p:cNvPr>
          <p:cNvPicPr>
            <a:picLocks noChangeAspect="1"/>
          </p:cNvPicPr>
          <p:nvPr/>
        </p:nvPicPr>
        <p:blipFill rotWithShape="1">
          <a:blip r:embed="rId5"/>
          <a:srcRect l="23573" r="30392" b="-2"/>
          <a:stretch/>
        </p:blipFill>
        <p:spPr>
          <a:xfrm>
            <a:off x="4634049" y="2558694"/>
            <a:ext cx="2120899" cy="3731891"/>
          </a:xfrm>
          <a:prstGeom prst="rect">
            <a:avLst/>
          </a:prstGeom>
        </p:spPr>
      </p:pic>
      <p:pic>
        <p:nvPicPr>
          <p:cNvPr id="9" name="Picture 8" descr="A group of bicycles parked in a row&#10;&#10;Description automatically generated">
            <a:extLst>
              <a:ext uri="{FF2B5EF4-FFF2-40B4-BE49-F238E27FC236}">
                <a16:creationId xmlns:a16="http://schemas.microsoft.com/office/drawing/2014/main" id="{45A59C4A-9757-33E2-F3B0-AA50F787D060}"/>
              </a:ext>
            </a:extLst>
          </p:cNvPr>
          <p:cNvPicPr>
            <a:picLocks noChangeAspect="1"/>
          </p:cNvPicPr>
          <p:nvPr/>
        </p:nvPicPr>
        <p:blipFill rotWithShape="1">
          <a:blip r:embed="rId6"/>
          <a:srcRect l="30961" r="30393" b="-1"/>
          <a:stretch/>
        </p:blipFill>
        <p:spPr>
          <a:xfrm>
            <a:off x="6882529" y="2558694"/>
            <a:ext cx="2120899" cy="3731891"/>
          </a:xfrm>
          <a:prstGeom prst="rect">
            <a:avLst/>
          </a:prstGeom>
        </p:spPr>
      </p:pic>
      <p:sp>
        <p:nvSpPr>
          <p:cNvPr id="803" name="Google Shape;803;p83" descr="Lightbulb and gear"/>
          <p:cNvSpPr/>
          <p:nvPr/>
        </p:nvSpPr>
        <p:spPr>
          <a:xfrm>
            <a:off x="0" y="83361"/>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spectrum on a black background&#10;&#10;Description automatically generated">
            <a:extLst>
              <a:ext uri="{FF2B5EF4-FFF2-40B4-BE49-F238E27FC236}">
                <a16:creationId xmlns:a16="http://schemas.microsoft.com/office/drawing/2014/main" id="{7CA69EB2-EAA6-DD63-AF2B-1B93D7614D64}"/>
              </a:ext>
            </a:extLst>
          </p:cNvPr>
          <p:cNvPicPr>
            <a:picLocks noChangeAspect="1"/>
          </p:cNvPicPr>
          <p:nvPr/>
        </p:nvPicPr>
        <p:blipFill>
          <a:blip r:embed="rId3"/>
          <a:stretch>
            <a:fillRect/>
          </a:stretch>
        </p:blipFill>
        <p:spPr>
          <a:xfrm>
            <a:off x="72929" y="3520101"/>
            <a:ext cx="8945812" cy="1506663"/>
          </a:xfrm>
          <a:prstGeom prst="rect">
            <a:avLst/>
          </a:prstGeom>
        </p:spPr>
      </p:pic>
      <p:sp>
        <p:nvSpPr>
          <p:cNvPr id="4" name="Google Shape;931;p99" descr="Questions">
            <a:extLst>
              <a:ext uri="{FF2B5EF4-FFF2-40B4-BE49-F238E27FC236}">
                <a16:creationId xmlns:a16="http://schemas.microsoft.com/office/drawing/2014/main" id="{488F7DF7-BA8D-7380-A9CB-82D7FBEC12E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60133E17-018E-2CB6-AB00-2B9C11080C52}"/>
              </a:ext>
            </a:extLst>
          </p:cNvPr>
          <p:cNvSpPr txBox="1"/>
          <p:nvPr/>
        </p:nvSpPr>
        <p:spPr>
          <a:xfrm>
            <a:off x="125259" y="1446157"/>
            <a:ext cx="8893483" cy="1477328"/>
          </a:xfrm>
          <a:prstGeom prst="rect">
            <a:avLst/>
          </a:prstGeom>
          <a:noFill/>
        </p:spPr>
        <p:txBody>
          <a:bodyPr wrap="square" rtlCol="0">
            <a:spAutoFit/>
          </a:bodyPr>
          <a:lstStyle/>
          <a:p>
            <a:r>
              <a:rPr lang="en-US" sz="4500" dirty="0">
                <a:latin typeface="Calibri" panose="020F0502020204030204" pitchFamily="34" charset="0"/>
                <a:cs typeface="Calibri" panose="020F0502020204030204" pitchFamily="34" charset="0"/>
              </a:rPr>
              <a:t>The visible light spectrum is part of the larger </a:t>
            </a:r>
            <a:r>
              <a:rPr lang="en-US" sz="4500" dirty="0">
                <a:solidFill>
                  <a:srgbClr val="FF0000"/>
                </a:solidFill>
                <a:latin typeface="Calibri" panose="020F0502020204030204" pitchFamily="34" charset="0"/>
                <a:cs typeface="Calibri" panose="020F0502020204030204" pitchFamily="34" charset="0"/>
              </a:rPr>
              <a:t>electromagnetic</a:t>
            </a:r>
            <a:r>
              <a:rPr lang="en-US" sz="4500" dirty="0">
                <a:latin typeface="Calibri" panose="020F0502020204030204" pitchFamily="34" charset="0"/>
                <a:cs typeface="Calibri" panose="020F0502020204030204" pitchFamily="34" charset="0"/>
              </a:rPr>
              <a:t> spectrum.</a:t>
            </a:r>
          </a:p>
        </p:txBody>
      </p:sp>
    </p:spTree>
    <p:extLst>
      <p:ext uri="{BB962C8B-B14F-4D97-AF65-F5344CB8AC3E}">
        <p14:creationId xmlns:p14="http://schemas.microsoft.com/office/powerpoint/2010/main" val="1981747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0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0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6" name="Google Shape;946;p101"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2" name="Picture 1">
            <a:extLst>
              <a:ext uri="{FF2B5EF4-FFF2-40B4-BE49-F238E27FC236}">
                <a16:creationId xmlns:a16="http://schemas.microsoft.com/office/drawing/2014/main" id="{85C127D9-B786-BBBC-356D-6C2ED4F2C61D}"/>
              </a:ext>
            </a:extLst>
          </p:cNvPr>
          <p:cNvPicPr>
            <a:picLocks noChangeAspect="1"/>
          </p:cNvPicPr>
          <p:nvPr/>
        </p:nvPicPr>
        <p:blipFill>
          <a:blip r:embed="rId5"/>
          <a:stretch>
            <a:fillRect/>
          </a:stretch>
        </p:blipFill>
        <p:spPr>
          <a:xfrm>
            <a:off x="1336430" y="1783262"/>
            <a:ext cx="6304528" cy="5065176"/>
          </a:xfrm>
          <a:prstGeom prst="rect">
            <a:avLst/>
          </a:prstGeom>
        </p:spPr>
      </p:pic>
      <p:sp>
        <p:nvSpPr>
          <p:cNvPr id="3" name="TextBox 2">
            <a:extLst>
              <a:ext uri="{FF2B5EF4-FFF2-40B4-BE49-F238E27FC236}">
                <a16:creationId xmlns:a16="http://schemas.microsoft.com/office/drawing/2014/main" id="{35973589-A9CC-E0BC-738C-392C00FCFCB8}"/>
              </a:ext>
            </a:extLst>
          </p:cNvPr>
          <p:cNvSpPr txBox="1"/>
          <p:nvPr/>
        </p:nvSpPr>
        <p:spPr>
          <a:xfrm>
            <a:off x="1275334" y="191374"/>
            <a:ext cx="6593332" cy="1569660"/>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light that shines from the light bulb is an example of waves located within the visible light spectrum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6"/>
        <p:cNvGrpSpPr/>
        <p:nvPr/>
      </p:nvGrpSpPr>
      <p:grpSpPr>
        <a:xfrm>
          <a:off x="0" y="0"/>
          <a:ext cx="0" cy="0"/>
          <a:chOff x="0" y="0"/>
          <a:chExt cx="0" cy="0"/>
        </a:xfrm>
      </p:grpSpPr>
      <p:pic>
        <p:nvPicPr>
          <p:cNvPr id="2" name="Picture 1">
            <a:extLst>
              <a:ext uri="{FF2B5EF4-FFF2-40B4-BE49-F238E27FC236}">
                <a16:creationId xmlns:a16="http://schemas.microsoft.com/office/drawing/2014/main" id="{0DAFD490-1B75-4E9B-1084-6A1E6E675D9B}"/>
              </a:ext>
            </a:extLst>
          </p:cNvPr>
          <p:cNvPicPr>
            <a:picLocks noChangeAspect="1"/>
          </p:cNvPicPr>
          <p:nvPr/>
        </p:nvPicPr>
        <p:blipFill>
          <a:blip r:embed="rId3"/>
          <a:stretch>
            <a:fillRect/>
          </a:stretch>
        </p:blipFill>
        <p:spPr>
          <a:xfrm>
            <a:off x="482600" y="1623569"/>
            <a:ext cx="8178799" cy="5234431"/>
          </a:xfrm>
          <a:prstGeom prst="rect">
            <a:avLst/>
          </a:prstGeom>
        </p:spPr>
      </p:pic>
      <p:sp>
        <p:nvSpPr>
          <p:cNvPr id="957" name="Google Shape;957;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
        <p:nvSpPr>
          <p:cNvPr id="3" name="TextBox 2">
            <a:extLst>
              <a:ext uri="{FF2B5EF4-FFF2-40B4-BE49-F238E27FC236}">
                <a16:creationId xmlns:a16="http://schemas.microsoft.com/office/drawing/2014/main" id="{E879731F-9175-CB4D-1306-479A16DB286A}"/>
              </a:ext>
            </a:extLst>
          </p:cNvPr>
          <p:cNvSpPr txBox="1"/>
          <p:nvPr/>
        </p:nvSpPr>
        <p:spPr>
          <a:xfrm>
            <a:off x="376670" y="563862"/>
            <a:ext cx="8390658" cy="954107"/>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The colors of the rainbow are examples of waves located within the visible light spectrum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extLst>
      <p:ext uri="{BB962C8B-B14F-4D97-AF65-F5344CB8AC3E}">
        <p14:creationId xmlns:p14="http://schemas.microsoft.com/office/powerpoint/2010/main" val="1193872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1412643" y="367615"/>
            <a:ext cx="6318713"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Sound Waves are NOT an example of waves found on the visible light spectrum</a:t>
            </a:r>
            <a:endParaRPr dirty="0"/>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533" name="Google Shape;533;p50" descr="soundwaves.jpg"/>
          <p:cNvPicPr preferRelativeResize="0"/>
          <p:nvPr/>
        </p:nvPicPr>
        <p:blipFill rotWithShape="1">
          <a:blip r:embed="rId5">
            <a:alphaModFix/>
          </a:blip>
          <a:srcRect l="-22732" r="-22731"/>
          <a:stretch/>
        </p:blipFill>
        <p:spPr>
          <a:xfrm>
            <a:off x="457200" y="2332037"/>
            <a:ext cx="8229600" cy="4525963"/>
          </a:xfrm>
          <a:prstGeom prst="rect">
            <a:avLst/>
          </a:prstGeom>
          <a:noFill/>
          <a:ln>
            <a:noFill/>
          </a:ln>
        </p:spPr>
      </p:pic>
    </p:spTree>
    <p:extLst>
      <p:ext uri="{BB962C8B-B14F-4D97-AF65-F5344CB8AC3E}">
        <p14:creationId xmlns:p14="http://schemas.microsoft.com/office/powerpoint/2010/main" val="3967993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634474" y="704589"/>
            <a:ext cx="756751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X-Rays are NOT an example of waves found on the visible light spectrum</a:t>
            </a:r>
            <a:endParaRPr dirty="0"/>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Picture 1">
            <a:extLst>
              <a:ext uri="{FF2B5EF4-FFF2-40B4-BE49-F238E27FC236}">
                <a16:creationId xmlns:a16="http://schemas.microsoft.com/office/drawing/2014/main" id="{E0C942F7-1338-DE2D-FABA-48896E9B1B8F}"/>
              </a:ext>
            </a:extLst>
          </p:cNvPr>
          <p:cNvPicPr>
            <a:picLocks noChangeAspect="1"/>
          </p:cNvPicPr>
          <p:nvPr/>
        </p:nvPicPr>
        <p:blipFill>
          <a:blip r:embed="rId5"/>
          <a:stretch>
            <a:fillRect/>
          </a:stretch>
        </p:blipFill>
        <p:spPr>
          <a:xfrm>
            <a:off x="735230" y="2463819"/>
            <a:ext cx="3683000" cy="4140200"/>
          </a:xfrm>
          <a:prstGeom prst="rect">
            <a:avLst/>
          </a:prstGeom>
        </p:spPr>
      </p:pic>
      <p:pic>
        <p:nvPicPr>
          <p:cNvPr id="3" name="Picture 2">
            <a:extLst>
              <a:ext uri="{FF2B5EF4-FFF2-40B4-BE49-F238E27FC236}">
                <a16:creationId xmlns:a16="http://schemas.microsoft.com/office/drawing/2014/main" id="{2137F020-09AC-95BB-03E3-5A1F1BB6B201}"/>
              </a:ext>
            </a:extLst>
          </p:cNvPr>
          <p:cNvPicPr>
            <a:picLocks noChangeAspect="1"/>
          </p:cNvPicPr>
          <p:nvPr/>
        </p:nvPicPr>
        <p:blipFill>
          <a:blip r:embed="rId6"/>
          <a:stretch>
            <a:fillRect/>
          </a:stretch>
        </p:blipFill>
        <p:spPr>
          <a:xfrm>
            <a:off x="4955116" y="2906908"/>
            <a:ext cx="3568700" cy="3073400"/>
          </a:xfrm>
          <a:prstGeom prst="rect">
            <a:avLst/>
          </a:prstGeom>
        </p:spPr>
      </p:pic>
    </p:spTree>
    <p:extLst>
      <p:ext uri="{BB962C8B-B14F-4D97-AF65-F5344CB8AC3E}">
        <p14:creationId xmlns:p14="http://schemas.microsoft.com/office/powerpoint/2010/main" val="3315795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dc67eaed7c_0_3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2" name="Picture 1">
            <a:extLst>
              <a:ext uri="{FF2B5EF4-FFF2-40B4-BE49-F238E27FC236}">
                <a16:creationId xmlns:a16="http://schemas.microsoft.com/office/drawing/2014/main" id="{0DAFD490-1B75-4E9B-1084-6A1E6E675D9B}"/>
              </a:ext>
            </a:extLst>
          </p:cNvPr>
          <p:cNvPicPr>
            <a:picLocks noChangeAspect="1"/>
          </p:cNvPicPr>
          <p:nvPr/>
        </p:nvPicPr>
        <p:blipFill>
          <a:blip r:embed="rId3"/>
          <a:stretch>
            <a:fillRect/>
          </a:stretch>
        </p:blipFill>
        <p:spPr>
          <a:xfrm>
            <a:off x="482600" y="1623569"/>
            <a:ext cx="8178799" cy="5234431"/>
          </a:xfrm>
          <a:prstGeom prst="rect">
            <a:avLst/>
          </a:prstGeom>
        </p:spPr>
      </p:pic>
      <p:sp>
        <p:nvSpPr>
          <p:cNvPr id="957" name="Google Shape;957;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
        <p:nvSpPr>
          <p:cNvPr id="3" name="TextBox 2">
            <a:extLst>
              <a:ext uri="{FF2B5EF4-FFF2-40B4-BE49-F238E27FC236}">
                <a16:creationId xmlns:a16="http://schemas.microsoft.com/office/drawing/2014/main" id="{E879731F-9175-CB4D-1306-479A16DB286A}"/>
              </a:ext>
            </a:extLst>
          </p:cNvPr>
          <p:cNvSpPr txBox="1"/>
          <p:nvPr/>
        </p:nvSpPr>
        <p:spPr>
          <a:xfrm>
            <a:off x="376670" y="563862"/>
            <a:ext cx="8390658" cy="954107"/>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The colors of the </a:t>
            </a:r>
            <a:r>
              <a:rPr lang="en-US" sz="2800" u="sng"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are examples of waves located within the visible light </a:t>
            </a:r>
            <a:r>
              <a:rPr lang="en-US" sz="2800" u="sng"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94230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2" name="Picture 1">
            <a:extLst>
              <a:ext uri="{FF2B5EF4-FFF2-40B4-BE49-F238E27FC236}">
                <a16:creationId xmlns:a16="http://schemas.microsoft.com/office/drawing/2014/main" id="{0DAFD490-1B75-4E9B-1084-6A1E6E675D9B}"/>
              </a:ext>
            </a:extLst>
          </p:cNvPr>
          <p:cNvPicPr>
            <a:picLocks noChangeAspect="1"/>
          </p:cNvPicPr>
          <p:nvPr/>
        </p:nvPicPr>
        <p:blipFill>
          <a:blip r:embed="rId3"/>
          <a:stretch>
            <a:fillRect/>
          </a:stretch>
        </p:blipFill>
        <p:spPr>
          <a:xfrm>
            <a:off x="482600" y="1623569"/>
            <a:ext cx="8178799" cy="5234431"/>
          </a:xfrm>
          <a:prstGeom prst="rect">
            <a:avLst/>
          </a:prstGeom>
        </p:spPr>
      </p:pic>
      <p:sp>
        <p:nvSpPr>
          <p:cNvPr id="957" name="Google Shape;957;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
        <p:nvSpPr>
          <p:cNvPr id="3" name="TextBox 2">
            <a:extLst>
              <a:ext uri="{FF2B5EF4-FFF2-40B4-BE49-F238E27FC236}">
                <a16:creationId xmlns:a16="http://schemas.microsoft.com/office/drawing/2014/main" id="{E879731F-9175-CB4D-1306-479A16DB286A}"/>
              </a:ext>
            </a:extLst>
          </p:cNvPr>
          <p:cNvSpPr txBox="1"/>
          <p:nvPr/>
        </p:nvSpPr>
        <p:spPr>
          <a:xfrm>
            <a:off x="376670" y="563862"/>
            <a:ext cx="8390658" cy="954107"/>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The colors of the rainbow are examples of waves located within the visible light </a:t>
            </a:r>
            <a:r>
              <a:rPr lang="en-US" sz="2800" dirty="0">
                <a:solidFill>
                  <a:srgbClr val="FF0000"/>
                </a:solidFill>
                <a:latin typeface="Calibri" panose="020F0502020204030204" pitchFamily="34" charset="0"/>
                <a:cs typeface="Calibri" panose="020F0502020204030204" pitchFamily="34" charset="0"/>
              </a:rPr>
              <a:t>spectrum</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40007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Google Shape;142;g28d0a459bb7_0_12">
            <a:extLst>
              <a:ext uri="{FF2B5EF4-FFF2-40B4-BE49-F238E27FC236}">
                <a16:creationId xmlns:a16="http://schemas.microsoft.com/office/drawing/2014/main" id="{B5630A78-2535-FFE3-EA8A-8ECFF5510D79}"/>
              </a:ext>
            </a:extLst>
          </p:cNvPr>
          <p:cNvSpPr txBox="1"/>
          <p:nvPr/>
        </p:nvSpPr>
        <p:spPr>
          <a:xfrm>
            <a:off x="2863840" y="181436"/>
            <a:ext cx="3416320" cy="813999"/>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438"/>
              </a:spcAft>
              <a:buSzPts val="5600"/>
            </a:pPr>
            <a:r>
              <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Demonstration</a:t>
            </a:r>
            <a:endPar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4" name="TextBox 3">
            <a:extLst>
              <a:ext uri="{FF2B5EF4-FFF2-40B4-BE49-F238E27FC236}">
                <a16:creationId xmlns:a16="http://schemas.microsoft.com/office/drawing/2014/main" id="{45D84053-23F8-4732-32E4-B6E83F9D1BA1}"/>
              </a:ext>
            </a:extLst>
          </p:cNvPr>
          <p:cNvSpPr txBox="1"/>
          <p:nvPr/>
        </p:nvSpPr>
        <p:spPr>
          <a:xfrm>
            <a:off x="2321223" y="902715"/>
            <a:ext cx="4501553" cy="461665"/>
          </a:xfrm>
          <a:prstGeom prst="rect">
            <a:avLst/>
          </a:prstGeom>
          <a:noFill/>
        </p:spPr>
        <p:txBody>
          <a:bodyPr wrap="none" rtlCol="0">
            <a:spAutoFit/>
          </a:bodyPr>
          <a:lstStyle/>
          <a:p>
            <a:pPr>
              <a:spcAft>
                <a:spcPts val="600"/>
              </a:spcAft>
            </a:pPr>
            <a:r>
              <a:rPr lang="en-US" sz="2400" b="0" i="0" u="none" strike="noStrike" cap="none" dirty="0">
                <a:solidFill>
                  <a:srgbClr val="000000"/>
                </a:solidFill>
                <a:latin typeface="Arial"/>
                <a:ea typeface="Arial"/>
                <a:cs typeface="Arial"/>
                <a:sym typeface="Arial"/>
              </a:rPr>
              <a:t>Rainbow making demonstration</a:t>
            </a:r>
            <a:endParaRPr lang="en-US" sz="2400" dirty="0"/>
          </a:p>
        </p:txBody>
      </p:sp>
      <p:pic>
        <p:nvPicPr>
          <p:cNvPr id="9" name="Picture 8" descr="A diagram of a light source&#10;&#10;Description automatically generated">
            <a:extLst>
              <a:ext uri="{FF2B5EF4-FFF2-40B4-BE49-F238E27FC236}">
                <a16:creationId xmlns:a16="http://schemas.microsoft.com/office/drawing/2014/main" id="{FA560793-154B-968F-A817-6B9CF9E4E6E9}"/>
              </a:ext>
            </a:extLst>
          </p:cNvPr>
          <p:cNvPicPr>
            <a:picLocks noChangeAspect="1"/>
          </p:cNvPicPr>
          <p:nvPr/>
        </p:nvPicPr>
        <p:blipFill>
          <a:blip r:embed="rId3"/>
          <a:stretch>
            <a:fillRect/>
          </a:stretch>
        </p:blipFill>
        <p:spPr>
          <a:xfrm>
            <a:off x="5129212" y="1733326"/>
            <a:ext cx="3763630" cy="4129239"/>
          </a:xfrm>
          <a:prstGeom prst="rect">
            <a:avLst/>
          </a:prstGeom>
        </p:spPr>
      </p:pic>
      <p:sp>
        <p:nvSpPr>
          <p:cNvPr id="10" name="Google Shape;139;gdbff74d4ed_1_1109">
            <a:extLst>
              <a:ext uri="{FF2B5EF4-FFF2-40B4-BE49-F238E27FC236}">
                <a16:creationId xmlns:a16="http://schemas.microsoft.com/office/drawing/2014/main" id="{2B4257F1-C22C-42B1-7C15-822A464F897F}"/>
              </a:ext>
            </a:extLst>
          </p:cNvPr>
          <p:cNvSpPr txBox="1"/>
          <p:nvPr/>
        </p:nvSpPr>
        <p:spPr>
          <a:xfrm>
            <a:off x="251158" y="1733326"/>
            <a:ext cx="4878054" cy="4770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visible light.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the visible light spectrum.</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algn="l"/>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Encourage students to observe the order of the colors in the spectrum (red, orange, yellow, green, blue, indigo, violet) and discuss how this experiment relates to real-life phenomena like rainbows and prisms.</a:t>
            </a:r>
          </a:p>
          <a:p>
            <a:pPr algn="l"/>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the visible light spectrum.</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11" name="Google Shape;137;gdbff74d4ed_1_1109" descr="Classroom">
            <a:extLst>
              <a:ext uri="{FF2B5EF4-FFF2-40B4-BE49-F238E27FC236}">
                <a16:creationId xmlns:a16="http://schemas.microsoft.com/office/drawing/2014/main" id="{F9E0A11C-952B-F146-A506-EE90882D60EB}"/>
              </a:ext>
            </a:extLst>
          </p:cNvPr>
          <p:cNvSpPr/>
          <p:nvPr/>
        </p:nvSpPr>
        <p:spPr>
          <a:xfrm>
            <a:off x="124754" y="8707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10656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1407830" y="367615"/>
            <a:ext cx="6318713"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True/False</a:t>
            </a:r>
            <a:r>
              <a:rPr lang="en-US" sz="3600" dirty="0">
                <a:solidFill>
                  <a:schemeClr val="dk1"/>
                </a:solidFill>
                <a:latin typeface="Calibri"/>
                <a:ea typeface="Calibri"/>
                <a:cs typeface="Calibri"/>
                <a:sym typeface="Calibri"/>
              </a:rPr>
              <a:t>: Sound Waves are an example of waves found on the visible light spectrum</a:t>
            </a:r>
            <a:endParaRPr dirty="0"/>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533" name="Google Shape;533;p50" descr="soundwaves.jpg"/>
          <p:cNvPicPr preferRelativeResize="0"/>
          <p:nvPr/>
        </p:nvPicPr>
        <p:blipFill rotWithShape="1">
          <a:blip r:embed="rId5">
            <a:alphaModFix/>
          </a:blip>
          <a:srcRect l="-22732" r="-22731"/>
          <a:stretch/>
        </p:blipFill>
        <p:spPr>
          <a:xfrm>
            <a:off x="457200" y="2332037"/>
            <a:ext cx="8229600" cy="4525963"/>
          </a:xfrm>
          <a:prstGeom prst="rect">
            <a:avLst/>
          </a:prstGeom>
          <a:noFill/>
          <a:ln>
            <a:noFill/>
          </a:ln>
        </p:spPr>
      </p:pic>
    </p:spTree>
    <p:extLst>
      <p:ext uri="{BB962C8B-B14F-4D97-AF65-F5344CB8AC3E}">
        <p14:creationId xmlns:p14="http://schemas.microsoft.com/office/powerpoint/2010/main" val="163867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1407830" y="367615"/>
            <a:ext cx="6318713"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a:t>
            </a:r>
            <a:r>
              <a:rPr lang="en-US" sz="3600" u="sng" dirty="0">
                <a:solidFill>
                  <a:srgbClr val="FF0000"/>
                </a:solidFill>
                <a:latin typeface="Calibri"/>
                <a:ea typeface="Calibri"/>
                <a:cs typeface="Calibri"/>
                <a:sym typeface="Calibri"/>
              </a:rPr>
              <a:t>False</a:t>
            </a:r>
            <a:r>
              <a:rPr lang="en-US" sz="3600" dirty="0">
                <a:solidFill>
                  <a:schemeClr val="dk1"/>
                </a:solidFill>
                <a:latin typeface="Calibri"/>
                <a:ea typeface="Calibri"/>
                <a:cs typeface="Calibri"/>
                <a:sym typeface="Calibri"/>
              </a:rPr>
              <a:t>: Sound Waves are an example of waves found on the visible light spectrum</a:t>
            </a:r>
            <a:endParaRPr dirty="0"/>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533" name="Google Shape;533;p50" descr="soundwaves.jpg"/>
          <p:cNvPicPr preferRelativeResize="0"/>
          <p:nvPr/>
        </p:nvPicPr>
        <p:blipFill rotWithShape="1">
          <a:blip r:embed="rId5">
            <a:alphaModFix/>
          </a:blip>
          <a:srcRect l="-22732" r="-22731"/>
          <a:stretch/>
        </p:blipFill>
        <p:spPr>
          <a:xfrm>
            <a:off x="457200" y="2332037"/>
            <a:ext cx="8229600" cy="4525963"/>
          </a:xfrm>
          <a:prstGeom prst="rect">
            <a:avLst/>
          </a:prstGeom>
          <a:noFill/>
          <a:ln>
            <a:noFill/>
          </a:ln>
        </p:spPr>
      </p:pic>
    </p:spTree>
    <p:extLst>
      <p:ext uri="{BB962C8B-B14F-4D97-AF65-F5344CB8AC3E}">
        <p14:creationId xmlns:p14="http://schemas.microsoft.com/office/powerpoint/2010/main" val="3836405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9" name="Google Shape;41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20" name="Google Shape;420;g25e11802ac4_0_1976"/>
          <p:cNvCxnSpPr>
            <a:stCxn id="421" idx="4"/>
            <a:endCxn id="41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22" name="Google Shape;42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23" name="Google Shape;42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21" name="Google Shape;42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72" y="3109882"/>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 Spectrum</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0676" y="5762976"/>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the visible light spectrum </a:t>
            </a:r>
            <a:r>
              <a:rPr lang="en-US" sz="1800" b="0" i="0" u="none" strike="noStrike" cap="none" dirty="0">
                <a:solidFill>
                  <a:srgbClr val="000000"/>
                </a:solidFill>
                <a:latin typeface="Helvetica Neue Light"/>
                <a:ea typeface="Helvetica Neue Light"/>
                <a:cs typeface="Helvetica Neue Light"/>
                <a:sym typeface="Helvetica Neue Light"/>
              </a:rPr>
              <a:t>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 spectrum</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D43250DF-D5E9-42EB-DBD6-8E345CFB9A02}"/>
              </a:ext>
            </a:extLst>
          </p:cNvPr>
          <p:cNvPicPr>
            <a:picLocks noChangeAspect="1"/>
          </p:cNvPicPr>
          <p:nvPr/>
        </p:nvPicPr>
        <p:blipFill>
          <a:blip r:embed="rId3"/>
          <a:stretch>
            <a:fillRect/>
          </a:stretch>
        </p:blipFill>
        <p:spPr>
          <a:xfrm>
            <a:off x="1164506" y="1773283"/>
            <a:ext cx="2968224" cy="2346968"/>
          </a:xfrm>
          <a:prstGeom prst="rect">
            <a:avLst/>
          </a:prstGeom>
        </p:spPr>
      </p:pic>
      <p:pic>
        <p:nvPicPr>
          <p:cNvPr id="6" name="Picture 5" descr="A white microwave with a black door&#10;&#10;Description automatically generated">
            <a:extLst>
              <a:ext uri="{FF2B5EF4-FFF2-40B4-BE49-F238E27FC236}">
                <a16:creationId xmlns:a16="http://schemas.microsoft.com/office/drawing/2014/main" id="{2A1D9857-8068-B260-24DB-A6AB645ACE53}"/>
              </a:ext>
            </a:extLst>
          </p:cNvPr>
          <p:cNvPicPr>
            <a:picLocks noChangeAspect="1"/>
          </p:cNvPicPr>
          <p:nvPr/>
        </p:nvPicPr>
        <p:blipFill>
          <a:blip r:embed="rId4"/>
          <a:stretch>
            <a:fillRect/>
          </a:stretch>
        </p:blipFill>
        <p:spPr>
          <a:xfrm>
            <a:off x="1050473" y="4418344"/>
            <a:ext cx="3623472" cy="1772634"/>
          </a:xfrm>
          <a:prstGeom prst="rect">
            <a:avLst/>
          </a:prstGeom>
        </p:spPr>
      </p:pic>
      <p:pic>
        <p:nvPicPr>
          <p:cNvPr id="8" name="Picture 7" descr="A rainbow colored wavy lines&#10;&#10;Description automatically generated">
            <a:extLst>
              <a:ext uri="{FF2B5EF4-FFF2-40B4-BE49-F238E27FC236}">
                <a16:creationId xmlns:a16="http://schemas.microsoft.com/office/drawing/2014/main" id="{7BCEFB83-8435-6602-5320-D39A1A6F8B77}"/>
              </a:ext>
            </a:extLst>
          </p:cNvPr>
          <p:cNvPicPr>
            <a:picLocks noChangeAspect="1"/>
          </p:cNvPicPr>
          <p:nvPr/>
        </p:nvPicPr>
        <p:blipFill>
          <a:blip r:embed="rId5"/>
          <a:stretch>
            <a:fillRect/>
          </a:stretch>
        </p:blipFill>
        <p:spPr>
          <a:xfrm>
            <a:off x="5732821" y="4167564"/>
            <a:ext cx="2596987" cy="2519570"/>
          </a:xfrm>
          <a:prstGeom prst="rect">
            <a:avLst/>
          </a:prstGeom>
        </p:spPr>
      </p:pic>
      <p:pic>
        <p:nvPicPr>
          <p:cNvPr id="10" name="Picture 9" descr="A close-up of a radio tower and a blue arrow&#10;&#10;Description automatically generated">
            <a:extLst>
              <a:ext uri="{FF2B5EF4-FFF2-40B4-BE49-F238E27FC236}">
                <a16:creationId xmlns:a16="http://schemas.microsoft.com/office/drawing/2014/main" id="{C60EF4DE-6E95-7FF3-4BE4-05A7B84C9CBD}"/>
              </a:ext>
            </a:extLst>
          </p:cNvPr>
          <p:cNvPicPr>
            <a:picLocks noChangeAspect="1"/>
          </p:cNvPicPr>
          <p:nvPr/>
        </p:nvPicPr>
        <p:blipFill>
          <a:blip r:embed="rId6"/>
          <a:stretch>
            <a:fillRect/>
          </a:stretch>
        </p:blipFill>
        <p:spPr>
          <a:xfrm>
            <a:off x="5516546" y="1844438"/>
            <a:ext cx="3238155" cy="1969980"/>
          </a:xfrm>
          <a:prstGeom prst="rect">
            <a:avLst/>
          </a:prstGeom>
        </p:spPr>
      </p:pic>
      <p:sp>
        <p:nvSpPr>
          <p:cNvPr id="11" name="Rectangle 10">
            <a:extLst>
              <a:ext uri="{FF2B5EF4-FFF2-40B4-BE49-F238E27FC236}">
                <a16:creationId xmlns:a16="http://schemas.microsoft.com/office/drawing/2014/main" id="{6C022C20-32D0-3966-8557-527B31717BA9}"/>
              </a:ext>
            </a:extLst>
          </p:cNvPr>
          <p:cNvSpPr/>
          <p:nvPr/>
        </p:nvSpPr>
        <p:spPr>
          <a:xfrm rot="18928800">
            <a:off x="5754678" y="4607140"/>
            <a:ext cx="1295756" cy="2840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257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 spectrum</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D43250DF-D5E9-42EB-DBD6-8E345CFB9A02}"/>
              </a:ext>
            </a:extLst>
          </p:cNvPr>
          <p:cNvPicPr>
            <a:picLocks noChangeAspect="1"/>
          </p:cNvPicPr>
          <p:nvPr/>
        </p:nvPicPr>
        <p:blipFill>
          <a:blip r:embed="rId3"/>
          <a:stretch>
            <a:fillRect/>
          </a:stretch>
        </p:blipFill>
        <p:spPr>
          <a:xfrm>
            <a:off x="1164506" y="1773283"/>
            <a:ext cx="2968224" cy="2346968"/>
          </a:xfrm>
          <a:prstGeom prst="rect">
            <a:avLst/>
          </a:prstGeom>
        </p:spPr>
      </p:pic>
      <p:pic>
        <p:nvPicPr>
          <p:cNvPr id="6" name="Picture 5" descr="A white microwave with a black door&#10;&#10;Description automatically generated">
            <a:extLst>
              <a:ext uri="{FF2B5EF4-FFF2-40B4-BE49-F238E27FC236}">
                <a16:creationId xmlns:a16="http://schemas.microsoft.com/office/drawing/2014/main" id="{2A1D9857-8068-B260-24DB-A6AB645ACE53}"/>
              </a:ext>
            </a:extLst>
          </p:cNvPr>
          <p:cNvPicPr>
            <a:picLocks noChangeAspect="1"/>
          </p:cNvPicPr>
          <p:nvPr/>
        </p:nvPicPr>
        <p:blipFill>
          <a:blip r:embed="rId4"/>
          <a:stretch>
            <a:fillRect/>
          </a:stretch>
        </p:blipFill>
        <p:spPr>
          <a:xfrm>
            <a:off x="1050473" y="4418344"/>
            <a:ext cx="3623472" cy="1772634"/>
          </a:xfrm>
          <a:prstGeom prst="rect">
            <a:avLst/>
          </a:prstGeom>
        </p:spPr>
      </p:pic>
      <p:pic>
        <p:nvPicPr>
          <p:cNvPr id="8" name="Picture 7" descr="A rainbow colored wavy lines&#10;&#10;Description automatically generated">
            <a:extLst>
              <a:ext uri="{FF2B5EF4-FFF2-40B4-BE49-F238E27FC236}">
                <a16:creationId xmlns:a16="http://schemas.microsoft.com/office/drawing/2014/main" id="{7BCEFB83-8435-6602-5320-D39A1A6F8B77}"/>
              </a:ext>
            </a:extLst>
          </p:cNvPr>
          <p:cNvPicPr>
            <a:picLocks noChangeAspect="1"/>
          </p:cNvPicPr>
          <p:nvPr/>
        </p:nvPicPr>
        <p:blipFill>
          <a:blip r:embed="rId5"/>
          <a:stretch>
            <a:fillRect/>
          </a:stretch>
        </p:blipFill>
        <p:spPr>
          <a:xfrm>
            <a:off x="5732821" y="4167564"/>
            <a:ext cx="2596987" cy="2519570"/>
          </a:xfrm>
          <a:prstGeom prst="rect">
            <a:avLst/>
          </a:prstGeom>
        </p:spPr>
      </p:pic>
      <p:pic>
        <p:nvPicPr>
          <p:cNvPr id="10" name="Picture 9" descr="A close-up of a radio tower and a blue arrow&#10;&#10;Description automatically generated">
            <a:extLst>
              <a:ext uri="{FF2B5EF4-FFF2-40B4-BE49-F238E27FC236}">
                <a16:creationId xmlns:a16="http://schemas.microsoft.com/office/drawing/2014/main" id="{C60EF4DE-6E95-7FF3-4BE4-05A7B84C9CBD}"/>
              </a:ext>
            </a:extLst>
          </p:cNvPr>
          <p:cNvPicPr>
            <a:picLocks noChangeAspect="1"/>
          </p:cNvPicPr>
          <p:nvPr/>
        </p:nvPicPr>
        <p:blipFill>
          <a:blip r:embed="rId6"/>
          <a:stretch>
            <a:fillRect/>
          </a:stretch>
        </p:blipFill>
        <p:spPr>
          <a:xfrm>
            <a:off x="5516546" y="1844438"/>
            <a:ext cx="3238155" cy="1969980"/>
          </a:xfrm>
          <a:prstGeom prst="rect">
            <a:avLst/>
          </a:prstGeom>
        </p:spPr>
      </p:pic>
      <p:sp>
        <p:nvSpPr>
          <p:cNvPr id="11" name="Rectangle 10">
            <a:extLst>
              <a:ext uri="{FF2B5EF4-FFF2-40B4-BE49-F238E27FC236}">
                <a16:creationId xmlns:a16="http://schemas.microsoft.com/office/drawing/2014/main" id="{6C022C20-32D0-3966-8557-527B31717BA9}"/>
              </a:ext>
            </a:extLst>
          </p:cNvPr>
          <p:cNvSpPr/>
          <p:nvPr/>
        </p:nvSpPr>
        <p:spPr>
          <a:xfrm rot="18928800">
            <a:off x="5754678" y="4607140"/>
            <a:ext cx="1295756" cy="2840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86;g28640247ed3_1_0">
            <a:extLst>
              <a:ext uri="{FF2B5EF4-FFF2-40B4-BE49-F238E27FC236}">
                <a16:creationId xmlns:a16="http://schemas.microsoft.com/office/drawing/2014/main" id="{E8FD869D-65DA-8FB4-4435-2D22CA1285C0}"/>
              </a:ext>
            </a:extLst>
          </p:cNvPr>
          <p:cNvSpPr/>
          <p:nvPr/>
        </p:nvSpPr>
        <p:spPr>
          <a:xfrm>
            <a:off x="5429956" y="4184497"/>
            <a:ext cx="3356115" cy="2588836"/>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816771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rainbow colored wavy lines&#10;&#10;Description automatically generated">
            <a:extLst>
              <a:ext uri="{FF2B5EF4-FFF2-40B4-BE49-F238E27FC236}">
                <a16:creationId xmlns:a16="http://schemas.microsoft.com/office/drawing/2014/main" id="{9CF1B8AB-11FE-430E-DB11-31B66A19ACDF}"/>
              </a:ext>
            </a:extLst>
          </p:cNvPr>
          <p:cNvPicPr>
            <a:picLocks noChangeAspect="1"/>
          </p:cNvPicPr>
          <p:nvPr/>
        </p:nvPicPr>
        <p:blipFill>
          <a:blip r:embed="rId3"/>
          <a:stretch>
            <a:fillRect/>
          </a:stretch>
        </p:blipFill>
        <p:spPr>
          <a:xfrm>
            <a:off x="5749050" y="1030857"/>
            <a:ext cx="2596987" cy="2519570"/>
          </a:xfrm>
          <a:prstGeom prst="rect">
            <a:avLst/>
          </a:prstGeom>
        </p:spPr>
      </p:pic>
      <p:sp>
        <p:nvSpPr>
          <p:cNvPr id="4" name="Rectangle 3">
            <a:extLst>
              <a:ext uri="{FF2B5EF4-FFF2-40B4-BE49-F238E27FC236}">
                <a16:creationId xmlns:a16="http://schemas.microsoft.com/office/drawing/2014/main" id="{CA50E3EB-DBAC-B1D5-F559-4E29B544F19B}"/>
              </a:ext>
            </a:extLst>
          </p:cNvPr>
          <p:cNvSpPr/>
          <p:nvPr/>
        </p:nvSpPr>
        <p:spPr>
          <a:xfrm rot="18928800">
            <a:off x="5770907" y="1470433"/>
            <a:ext cx="1295756" cy="2840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7637" y="5820986"/>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the visible light spectrum</a:t>
            </a:r>
            <a:r>
              <a:rPr lang="en-US" sz="1800" b="0" i="0" u="none" strike="noStrike" cap="none" dirty="0">
                <a:solidFill>
                  <a:srgbClr val="000000"/>
                </a:solidFill>
                <a:latin typeface="Helvetica Neue Light"/>
                <a:ea typeface="Helvetica Neue Light"/>
                <a:cs typeface="Helvetica Neue Light"/>
                <a:sym typeface="Helvetica Neue Light"/>
              </a:rPr>
              <a:t> 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 spectrum</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01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Neue Light" panose="02000403000000020004" pitchFamily="2" charset="0"/>
                <a:ea typeface="Helvetica Neue Light" panose="02000403000000020004" pitchFamily="2" charset="0"/>
                <a:cs typeface="Helvetica Neue" panose="02000503000000020004" pitchFamily="2" charset="0"/>
              </a:rPr>
              <a:t>The range of all types of electromagnetic waves</a:t>
            </a:r>
            <a:endParaRPr sz="2400" u="none" strike="noStrike" cap="none" dirty="0">
              <a:solidFill>
                <a:srgbClr val="434343"/>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23" name="Google Shape;523;g25e11802ac4_0_2130"/>
          <p:cNvSpPr txBox="1"/>
          <p:nvPr/>
        </p:nvSpPr>
        <p:spPr>
          <a:xfrm>
            <a:off x="1073532" y="1857697"/>
            <a:ext cx="7874100" cy="831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A repeating motion that carries energy from one place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4" name="Google Shape;524;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420285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The range of your arm from when you relax it to when you stretch it out completely</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294683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range of all wavelengths that create colors that we can see with our eyes. </a:t>
            </a:r>
            <a:endParaRPr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visible light spectrum</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01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Neue Light" panose="02000403000000020004" pitchFamily="2" charset="0"/>
                <a:ea typeface="Helvetica Neue Light" panose="02000403000000020004" pitchFamily="2" charset="0"/>
                <a:cs typeface="Helvetica Neue" panose="02000503000000020004" pitchFamily="2" charset="0"/>
              </a:rPr>
              <a:t>The range of all types of electromagnetic waves</a:t>
            </a:r>
            <a:endParaRPr sz="2400" u="none" strike="noStrike" cap="none" dirty="0">
              <a:solidFill>
                <a:srgbClr val="434343"/>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23" name="Google Shape;523;g25e11802ac4_0_2130"/>
          <p:cNvSpPr txBox="1"/>
          <p:nvPr/>
        </p:nvSpPr>
        <p:spPr>
          <a:xfrm>
            <a:off x="1073532" y="1857697"/>
            <a:ext cx="7874100" cy="831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A repeating motion that carries energy from one place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4" name="Google Shape;524;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420285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The range of your arm from when you relax it to when you stretch it out completely</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294683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range of all wavelengths that create colors that we can see with our eyes. </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52;g28640247ed3_1_32">
            <a:extLst>
              <a:ext uri="{FF2B5EF4-FFF2-40B4-BE49-F238E27FC236}">
                <a16:creationId xmlns:a16="http://schemas.microsoft.com/office/drawing/2014/main" id="{8D1F0FC7-8956-9BCF-2DBE-088134C2D117}"/>
              </a:ext>
            </a:extLst>
          </p:cNvPr>
          <p:cNvSpPr/>
          <p:nvPr/>
        </p:nvSpPr>
        <p:spPr>
          <a:xfrm>
            <a:off x="289637" y="2902451"/>
            <a:ext cx="8696100" cy="1152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51703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3" name="Picture 2" descr="A rainbow colored wavy lines&#10;&#10;Description automatically generated">
            <a:extLst>
              <a:ext uri="{FF2B5EF4-FFF2-40B4-BE49-F238E27FC236}">
                <a16:creationId xmlns:a16="http://schemas.microsoft.com/office/drawing/2014/main" id="{8288FDE3-6CA7-729B-13D1-59B862F225DF}"/>
              </a:ext>
            </a:extLst>
          </p:cNvPr>
          <p:cNvPicPr>
            <a:picLocks noChangeAspect="1"/>
          </p:cNvPicPr>
          <p:nvPr/>
        </p:nvPicPr>
        <p:blipFill>
          <a:blip r:embed="rId3"/>
          <a:stretch>
            <a:fillRect/>
          </a:stretch>
        </p:blipFill>
        <p:spPr>
          <a:xfrm>
            <a:off x="5749050" y="1030857"/>
            <a:ext cx="2596987" cy="2519570"/>
          </a:xfrm>
          <a:prstGeom prst="rect">
            <a:avLst/>
          </a:prstGeom>
        </p:spPr>
      </p:pic>
      <p:sp>
        <p:nvSpPr>
          <p:cNvPr id="4" name="Rectangle 3">
            <a:extLst>
              <a:ext uri="{FF2B5EF4-FFF2-40B4-BE49-F238E27FC236}">
                <a16:creationId xmlns:a16="http://schemas.microsoft.com/office/drawing/2014/main" id="{6ACCADDC-F708-FB7B-723A-6D25254393F3}"/>
              </a:ext>
            </a:extLst>
          </p:cNvPr>
          <p:cNvSpPr/>
          <p:nvPr/>
        </p:nvSpPr>
        <p:spPr>
          <a:xfrm rot="18928800">
            <a:off x="5770907" y="1470433"/>
            <a:ext cx="1295756" cy="2840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08;g25e11802ac4_0_2108">
            <a:extLst>
              <a:ext uri="{FF2B5EF4-FFF2-40B4-BE49-F238E27FC236}">
                <a16:creationId xmlns:a16="http://schemas.microsoft.com/office/drawing/2014/main" id="{752DE08B-B770-8E07-020F-FEEB8E3843AE}"/>
              </a:ext>
            </a:extLst>
          </p:cNvPr>
          <p:cNvSpPr txBox="1"/>
          <p:nvPr/>
        </p:nvSpPr>
        <p:spPr>
          <a:xfrm>
            <a:off x="4537637" y="5820986"/>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the visible light spectrum</a:t>
            </a:r>
            <a:r>
              <a:rPr lang="en-US" sz="1800" b="0" i="0" u="none" strike="noStrike" cap="none" dirty="0">
                <a:solidFill>
                  <a:srgbClr val="000000"/>
                </a:solidFill>
                <a:latin typeface="Helvetica Neue Light"/>
                <a:ea typeface="Helvetica Neue Light"/>
                <a:cs typeface="Helvetica Neue Light"/>
                <a:sym typeface="Helvetica Neue Light"/>
              </a:rPr>
              <a:t> impact my life?</a:t>
            </a:r>
            <a:endParaRPr sz="1800" b="0" i="0" u="none" strike="noStrike" cap="none" dirty="0">
              <a:solidFill>
                <a:srgbClr val="000000"/>
              </a:solidFill>
              <a:latin typeface="Arial"/>
              <a:ea typeface="Arial"/>
              <a:cs typeface="Arial"/>
              <a:sym typeface="Arial"/>
            </a:endParaRPr>
          </a:p>
        </p:txBody>
      </p:sp>
      <p:sp>
        <p:nvSpPr>
          <p:cNvPr id="558" name="Google Shape;55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9" name="Google Shape;559;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0" name="Google Shape;560;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1" name="Google Shape;561;g25e11802ac4_0_2343"/>
          <p:cNvCxnSpPr>
            <a:stCxn id="562" idx="4"/>
            <a:endCxn id="55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3" name="Google Shape;563;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2" name="Google Shape;562;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5" name="Google Shape;565;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66" name="Google Shape;566;g25e11802ac4_0_2343"/>
          <p:cNvCxnSpPr>
            <a:stCxn id="567" idx="4"/>
            <a:endCxn id="55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68" name="Google Shape;568;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69" name="Google Shape;569;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67" name="Google Shape;567;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1" name="Google Shape;571;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72" name="Google Shape;572;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73" name="Google Shape;573;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75" name="Google Shape;575;g25e11802ac4_0_2343"/>
          <p:cNvSpPr txBox="1"/>
          <p:nvPr/>
        </p:nvSpPr>
        <p:spPr>
          <a:xfrm>
            <a:off x="2990072" y="3094176"/>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 Spectrum</a:t>
            </a:r>
            <a:endParaRPr sz="700" b="0" i="0" u="none" strike="noStrike" cap="none" dirty="0">
              <a:solidFill>
                <a:srgbClr val="000000"/>
              </a:solidFill>
              <a:latin typeface="Arial"/>
              <a:ea typeface="Arial"/>
              <a:cs typeface="Arial"/>
              <a:sym typeface="Arial"/>
            </a:endParaRPr>
          </a:p>
        </p:txBody>
      </p:sp>
      <p:sp>
        <p:nvSpPr>
          <p:cNvPr id="576" name="Google Shape;576;g25e11802ac4_0_2343"/>
          <p:cNvSpPr txBox="1"/>
          <p:nvPr/>
        </p:nvSpPr>
        <p:spPr>
          <a:xfrm>
            <a:off x="669804" y="1338800"/>
            <a:ext cx="36645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range of all wavelengths that create colors that we can see with our eyes. </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the</a:t>
            </a:r>
            <a:r>
              <a:rPr lang="en-US" sz="3000" b="1" dirty="0">
                <a:latin typeface="Calibri"/>
                <a:ea typeface="Calibri"/>
                <a:cs typeface="Calibri"/>
                <a:sym typeface="Calibri"/>
              </a:rPr>
              <a:t> visible light spectrum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cs typeface="Helvetica Neue Light"/>
                <a:sym typeface="Helvetica Neue Light"/>
              </a:rPr>
              <a:t>An X-Ray machine</a:t>
            </a:r>
            <a:endParaRPr lang="en-US" sz="2400" b="0" i="0" u="none" strike="noStrike" cap="none" dirty="0">
              <a:solidFill>
                <a:srgbClr val="434343"/>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radio station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1" y="2973086"/>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When light shines through a soap bubble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1" y="194565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a:t>
            </a:r>
            <a:r>
              <a:rPr lang="en-US" sz="2400" dirty="0">
                <a:solidFill>
                  <a:srgbClr val="43464D"/>
                </a:solidFill>
                <a:latin typeface="Helvetica Neue Light"/>
                <a:ea typeface="Helvetica Neue Light"/>
                <a:cs typeface="Helvetica Neue Light"/>
                <a:sym typeface="Helvetica Neue Light"/>
              </a:rPr>
              <a:t> slice of pizza</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the</a:t>
            </a:r>
            <a:r>
              <a:rPr lang="en-US" sz="3000" b="1" dirty="0">
                <a:latin typeface="Calibri"/>
                <a:ea typeface="Calibri"/>
                <a:cs typeface="Calibri"/>
                <a:sym typeface="Calibri"/>
              </a:rPr>
              <a:t> visible light spectrum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cs typeface="Helvetica Neue Light"/>
                <a:sym typeface="Helvetica Neue Light"/>
              </a:rPr>
              <a:t>An X-Ray machine</a:t>
            </a:r>
            <a:endParaRPr lang="en-US" sz="2400" b="0" i="0" u="none" strike="noStrike" cap="none" dirty="0">
              <a:solidFill>
                <a:srgbClr val="434343"/>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radio station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64179" y="2991696"/>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colors seen when light shines through a soap bubble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1" y="194565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a:t>
            </a:r>
            <a:r>
              <a:rPr lang="en-US" sz="2400" dirty="0">
                <a:solidFill>
                  <a:srgbClr val="43464D"/>
                </a:solidFill>
                <a:latin typeface="Helvetica Neue Light"/>
                <a:ea typeface="Helvetica Neue Light"/>
                <a:cs typeface="Helvetica Neue Light"/>
                <a:sym typeface="Helvetica Neue Light"/>
              </a:rPr>
              <a:t> slice of pizza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19;g28640247ed3_1_67">
            <a:extLst>
              <a:ext uri="{FF2B5EF4-FFF2-40B4-BE49-F238E27FC236}">
                <a16:creationId xmlns:a16="http://schemas.microsoft.com/office/drawing/2014/main" id="{07050D68-3C75-083C-91E8-972A7D0ED539}"/>
              </a:ext>
            </a:extLst>
          </p:cNvPr>
          <p:cNvSpPr/>
          <p:nvPr/>
        </p:nvSpPr>
        <p:spPr>
          <a:xfrm>
            <a:off x="189137" y="2626531"/>
            <a:ext cx="8563500" cy="1152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4140815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3" name="Picture 2" descr="A rainbow colored wavy lines&#10;&#10;Description automatically generated">
            <a:extLst>
              <a:ext uri="{FF2B5EF4-FFF2-40B4-BE49-F238E27FC236}">
                <a16:creationId xmlns:a16="http://schemas.microsoft.com/office/drawing/2014/main" id="{8288FDE3-6CA7-729B-13D1-59B862F225DF}"/>
              </a:ext>
            </a:extLst>
          </p:cNvPr>
          <p:cNvPicPr>
            <a:picLocks noChangeAspect="1"/>
          </p:cNvPicPr>
          <p:nvPr/>
        </p:nvPicPr>
        <p:blipFill>
          <a:blip r:embed="rId3"/>
          <a:stretch>
            <a:fillRect/>
          </a:stretch>
        </p:blipFill>
        <p:spPr>
          <a:xfrm>
            <a:off x="5749050" y="1030857"/>
            <a:ext cx="2596987" cy="2519570"/>
          </a:xfrm>
          <a:prstGeom prst="rect">
            <a:avLst/>
          </a:prstGeom>
        </p:spPr>
      </p:pic>
      <p:sp>
        <p:nvSpPr>
          <p:cNvPr id="4" name="Rectangle 3">
            <a:extLst>
              <a:ext uri="{FF2B5EF4-FFF2-40B4-BE49-F238E27FC236}">
                <a16:creationId xmlns:a16="http://schemas.microsoft.com/office/drawing/2014/main" id="{6ACCADDC-F708-FB7B-723A-6D25254393F3}"/>
              </a:ext>
            </a:extLst>
          </p:cNvPr>
          <p:cNvSpPr/>
          <p:nvPr/>
        </p:nvSpPr>
        <p:spPr>
          <a:xfrm rot="18928800">
            <a:off x="5770907" y="1470433"/>
            <a:ext cx="1295756" cy="2840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08;g25e11802ac4_0_2108">
            <a:extLst>
              <a:ext uri="{FF2B5EF4-FFF2-40B4-BE49-F238E27FC236}">
                <a16:creationId xmlns:a16="http://schemas.microsoft.com/office/drawing/2014/main" id="{752DE08B-B770-8E07-020F-FEEB8E3843AE}"/>
              </a:ext>
            </a:extLst>
          </p:cNvPr>
          <p:cNvSpPr txBox="1"/>
          <p:nvPr/>
        </p:nvSpPr>
        <p:spPr>
          <a:xfrm>
            <a:off x="4537637" y="5820986"/>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the visible light spectrum</a:t>
            </a:r>
            <a:r>
              <a:rPr lang="en-US" sz="1800" b="0" i="0" u="none" strike="noStrike" cap="none" dirty="0">
                <a:solidFill>
                  <a:srgbClr val="000000"/>
                </a:solidFill>
                <a:latin typeface="Helvetica Neue Light"/>
                <a:ea typeface="Helvetica Neue Light"/>
                <a:cs typeface="Helvetica Neue Light"/>
                <a:sym typeface="Helvetica Neue Light"/>
              </a:rPr>
              <a:t> impact my life?</a:t>
            </a:r>
            <a:endParaRPr sz="1800" b="0" i="0" u="none" strike="noStrike" cap="none" dirty="0">
              <a:solidFill>
                <a:srgbClr val="000000"/>
              </a:solidFill>
              <a:latin typeface="Arial"/>
              <a:ea typeface="Arial"/>
              <a:cs typeface="Arial"/>
              <a:sym typeface="Arial"/>
            </a:endParaRPr>
          </a:p>
        </p:txBody>
      </p:sp>
      <p:sp>
        <p:nvSpPr>
          <p:cNvPr id="558" name="Google Shape;55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9" name="Google Shape;559;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0" name="Google Shape;560;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1" name="Google Shape;561;g25e11802ac4_0_2343"/>
          <p:cNvCxnSpPr>
            <a:stCxn id="562" idx="4"/>
            <a:endCxn id="55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3" name="Google Shape;563;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2" name="Google Shape;562;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5" name="Google Shape;565;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66" name="Google Shape;566;g25e11802ac4_0_2343"/>
          <p:cNvCxnSpPr>
            <a:stCxn id="567" idx="4"/>
            <a:endCxn id="55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68" name="Google Shape;568;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69" name="Google Shape;569;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67" name="Google Shape;567;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1" name="Google Shape;571;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72" name="Google Shape;572;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73" name="Google Shape;573;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75" name="Google Shape;575;g25e11802ac4_0_2343"/>
          <p:cNvSpPr txBox="1"/>
          <p:nvPr/>
        </p:nvSpPr>
        <p:spPr>
          <a:xfrm>
            <a:off x="2990072" y="3094176"/>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 Spectrum</a:t>
            </a:r>
            <a:endParaRPr sz="700" b="0" i="0" u="none" strike="noStrike" cap="none" dirty="0">
              <a:solidFill>
                <a:srgbClr val="000000"/>
              </a:solidFill>
              <a:latin typeface="Arial"/>
              <a:ea typeface="Arial"/>
              <a:cs typeface="Arial"/>
              <a:sym typeface="Arial"/>
            </a:endParaRPr>
          </a:p>
        </p:txBody>
      </p:sp>
      <p:sp>
        <p:nvSpPr>
          <p:cNvPr id="576" name="Google Shape;576;g25e11802ac4_0_2343"/>
          <p:cNvSpPr txBox="1"/>
          <p:nvPr/>
        </p:nvSpPr>
        <p:spPr>
          <a:xfrm>
            <a:off x="669804" y="1338800"/>
            <a:ext cx="36645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range of all wavelengths that create colors that we can see with our eyes. </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92;g25e11802ac4_0_2367">
            <a:extLst>
              <a:ext uri="{FF2B5EF4-FFF2-40B4-BE49-F238E27FC236}">
                <a16:creationId xmlns:a16="http://schemas.microsoft.com/office/drawing/2014/main" id="{D01DF498-9238-3D56-1E61-F5F1B19C7CE5}"/>
              </a:ext>
            </a:extLst>
          </p:cNvPr>
          <p:cNvSpPr txBox="1"/>
          <p:nvPr/>
        </p:nvSpPr>
        <p:spPr>
          <a:xfrm>
            <a:off x="771137" y="4532526"/>
            <a:ext cx="3122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colors seen when light shines through a soap bubble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079043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3887" y="183545"/>
            <a:ext cx="84621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the </a:t>
            </a:r>
            <a:r>
              <a:rPr lang="en-US" sz="2900" i="1" dirty="0">
                <a:latin typeface="Calibri"/>
                <a:ea typeface="Calibri"/>
                <a:cs typeface="Calibri"/>
                <a:sym typeface="Calibri"/>
              </a:rPr>
              <a:t>visible light spectrum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1071887" y="4122753"/>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The visible light spectrum is why I can see different colors like red, green, and blue. </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1073400" y="1681632"/>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The visible light spectrum is in the food we eat and give us the nutrition our bodies need to survive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1887" y="2979642"/>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The visible light spectrum is why I can hear all different types of musical notes and enjoy the music that I stream.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1071887" y="5458578"/>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The visible light spectrum uses its gravitational pull to create tides in the oceans. The ocean tides impact climate and the seasons where I live here on Earth.</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3887" y="183545"/>
            <a:ext cx="84621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the </a:t>
            </a:r>
            <a:r>
              <a:rPr lang="en-US" sz="2900" i="1" dirty="0">
                <a:latin typeface="Calibri"/>
                <a:ea typeface="Calibri"/>
                <a:cs typeface="Calibri"/>
                <a:sym typeface="Calibri"/>
              </a:rPr>
              <a:t>visible light spectrum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1071887" y="4122753"/>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The visible light spectrum is why I can see different colors like red, green, and blue. </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1073400" y="1681632"/>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The visible light spectrum is in the food we eat and give us the nutrition our bodies need to survive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1887" y="2979642"/>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The visible light spectrum is why I can hear all different types of musical notes and enjoy the music that I stream.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1071887" y="5458578"/>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The visible light spectrum uses its gravitational pull to create tides in the oceans. The ocean tides impact climate and the seasons where I live here on Earth.</a:t>
            </a:r>
            <a:endParaRPr sz="2200" b="0" i="0" u="none" strike="noStrike" cap="none" dirty="0">
              <a:solidFill>
                <a:srgbClr val="434343"/>
              </a:solidFill>
              <a:latin typeface="Arial"/>
              <a:ea typeface="Arial"/>
              <a:cs typeface="Arial"/>
              <a:sym typeface="Arial"/>
            </a:endParaRPr>
          </a:p>
        </p:txBody>
      </p:sp>
      <p:sp>
        <p:nvSpPr>
          <p:cNvPr id="2" name="Google Shape;687;g28640247ed3_1_485">
            <a:extLst>
              <a:ext uri="{FF2B5EF4-FFF2-40B4-BE49-F238E27FC236}">
                <a16:creationId xmlns:a16="http://schemas.microsoft.com/office/drawing/2014/main" id="{62B9A783-F80E-596C-C940-212B3410B8B1}"/>
              </a:ext>
            </a:extLst>
          </p:cNvPr>
          <p:cNvSpPr/>
          <p:nvPr/>
        </p:nvSpPr>
        <p:spPr>
          <a:xfrm>
            <a:off x="198013" y="4005454"/>
            <a:ext cx="8696100" cy="960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977582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3" name="Picture 2" descr="A rainbow colored wavy lines&#10;&#10;Description automatically generated">
            <a:extLst>
              <a:ext uri="{FF2B5EF4-FFF2-40B4-BE49-F238E27FC236}">
                <a16:creationId xmlns:a16="http://schemas.microsoft.com/office/drawing/2014/main" id="{8288FDE3-6CA7-729B-13D1-59B862F225DF}"/>
              </a:ext>
            </a:extLst>
          </p:cNvPr>
          <p:cNvPicPr>
            <a:picLocks noChangeAspect="1"/>
          </p:cNvPicPr>
          <p:nvPr/>
        </p:nvPicPr>
        <p:blipFill>
          <a:blip r:embed="rId3"/>
          <a:stretch>
            <a:fillRect/>
          </a:stretch>
        </p:blipFill>
        <p:spPr>
          <a:xfrm>
            <a:off x="5749050" y="1030857"/>
            <a:ext cx="2596987" cy="2519570"/>
          </a:xfrm>
          <a:prstGeom prst="rect">
            <a:avLst/>
          </a:prstGeom>
        </p:spPr>
      </p:pic>
      <p:sp>
        <p:nvSpPr>
          <p:cNvPr id="4" name="Rectangle 3">
            <a:extLst>
              <a:ext uri="{FF2B5EF4-FFF2-40B4-BE49-F238E27FC236}">
                <a16:creationId xmlns:a16="http://schemas.microsoft.com/office/drawing/2014/main" id="{6ACCADDC-F708-FB7B-723A-6D25254393F3}"/>
              </a:ext>
            </a:extLst>
          </p:cNvPr>
          <p:cNvSpPr/>
          <p:nvPr/>
        </p:nvSpPr>
        <p:spPr>
          <a:xfrm rot="18928800">
            <a:off x="5770907" y="1470433"/>
            <a:ext cx="1295756" cy="2840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08;g25e11802ac4_0_2108">
            <a:extLst>
              <a:ext uri="{FF2B5EF4-FFF2-40B4-BE49-F238E27FC236}">
                <a16:creationId xmlns:a16="http://schemas.microsoft.com/office/drawing/2014/main" id="{752DE08B-B770-8E07-020F-FEEB8E3843AE}"/>
              </a:ext>
            </a:extLst>
          </p:cNvPr>
          <p:cNvSpPr txBox="1"/>
          <p:nvPr/>
        </p:nvSpPr>
        <p:spPr>
          <a:xfrm>
            <a:off x="4537637" y="5820986"/>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a:t>
            </a:r>
            <a:r>
              <a:rPr lang="en-US" sz="1800" dirty="0">
                <a:latin typeface="Helvetica Neue Light"/>
                <a:ea typeface="Helvetica Neue Light"/>
                <a:cs typeface="Helvetica Neue Light"/>
                <a:sym typeface="Helvetica Neue Light"/>
              </a:rPr>
              <a:t> the visible light spectrum</a:t>
            </a:r>
            <a:r>
              <a:rPr lang="en-US" sz="1800" b="0" i="0" u="none" strike="noStrike" cap="none" dirty="0">
                <a:solidFill>
                  <a:srgbClr val="000000"/>
                </a:solidFill>
                <a:latin typeface="Helvetica Neue Light"/>
                <a:ea typeface="Helvetica Neue Light"/>
                <a:cs typeface="Helvetica Neue Light"/>
                <a:sym typeface="Helvetica Neue Light"/>
              </a:rPr>
              <a:t> impact my life?</a:t>
            </a:r>
            <a:endParaRPr sz="1800" b="0" i="0" u="none" strike="noStrike" cap="none" dirty="0">
              <a:solidFill>
                <a:srgbClr val="000000"/>
              </a:solidFill>
              <a:latin typeface="Arial"/>
              <a:ea typeface="Arial"/>
              <a:cs typeface="Arial"/>
              <a:sym typeface="Arial"/>
            </a:endParaRPr>
          </a:p>
        </p:txBody>
      </p:sp>
      <p:sp>
        <p:nvSpPr>
          <p:cNvPr id="558" name="Google Shape;55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9" name="Google Shape;559;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0" name="Google Shape;560;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1" name="Google Shape;561;g25e11802ac4_0_2343"/>
          <p:cNvCxnSpPr>
            <a:stCxn id="562" idx="4"/>
            <a:endCxn id="55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3" name="Google Shape;563;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2" name="Google Shape;562;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5" name="Google Shape;565;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66" name="Google Shape;566;g25e11802ac4_0_2343"/>
          <p:cNvCxnSpPr>
            <a:stCxn id="567" idx="4"/>
            <a:endCxn id="55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68" name="Google Shape;568;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69" name="Google Shape;569;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67" name="Google Shape;567;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1" name="Google Shape;571;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72" name="Google Shape;572;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73" name="Google Shape;573;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75" name="Google Shape;575;g25e11802ac4_0_2343"/>
          <p:cNvSpPr txBox="1"/>
          <p:nvPr/>
        </p:nvSpPr>
        <p:spPr>
          <a:xfrm>
            <a:off x="2990072" y="3094176"/>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Visible Light Spectrum</a:t>
            </a:r>
            <a:endParaRPr sz="700" b="0" i="0" u="none" strike="noStrike" cap="none" dirty="0">
              <a:solidFill>
                <a:srgbClr val="000000"/>
              </a:solidFill>
              <a:latin typeface="Arial"/>
              <a:ea typeface="Arial"/>
              <a:cs typeface="Arial"/>
              <a:sym typeface="Arial"/>
            </a:endParaRPr>
          </a:p>
        </p:txBody>
      </p:sp>
      <p:sp>
        <p:nvSpPr>
          <p:cNvPr id="576" name="Google Shape;576;g25e11802ac4_0_2343"/>
          <p:cNvSpPr txBox="1"/>
          <p:nvPr/>
        </p:nvSpPr>
        <p:spPr>
          <a:xfrm>
            <a:off x="669804" y="1338800"/>
            <a:ext cx="36645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range of all wavelengths that create colors that we can see with our eyes. </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92;g25e11802ac4_0_2367">
            <a:extLst>
              <a:ext uri="{FF2B5EF4-FFF2-40B4-BE49-F238E27FC236}">
                <a16:creationId xmlns:a16="http://schemas.microsoft.com/office/drawing/2014/main" id="{D01DF498-9238-3D56-1E61-F5F1B19C7CE5}"/>
              </a:ext>
            </a:extLst>
          </p:cNvPr>
          <p:cNvSpPr txBox="1"/>
          <p:nvPr/>
        </p:nvSpPr>
        <p:spPr>
          <a:xfrm>
            <a:off x="771137" y="4532526"/>
            <a:ext cx="3122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colors seen when light shines through a soap bubble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57;g25e11802ac4_0_2536">
            <a:extLst>
              <a:ext uri="{FF2B5EF4-FFF2-40B4-BE49-F238E27FC236}">
                <a16:creationId xmlns:a16="http://schemas.microsoft.com/office/drawing/2014/main" id="{5D15E9E2-9A90-3233-DD9E-406F5055DF28}"/>
              </a:ext>
            </a:extLst>
          </p:cNvPr>
          <p:cNvSpPr txBox="1"/>
          <p:nvPr/>
        </p:nvSpPr>
        <p:spPr>
          <a:xfrm>
            <a:off x="5702186" y="4295068"/>
            <a:ext cx="3196937" cy="146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The visible light spectrum is why I can see different colors like red, green, and blue. </a:t>
            </a:r>
            <a:endParaRPr sz="2200" b="0" i="0" u="none" strike="noStrike" cap="none" dirty="0">
              <a:solidFill>
                <a:srgbClr val="434343"/>
              </a:solidFill>
              <a:latin typeface="Arial"/>
              <a:ea typeface="Arial"/>
              <a:cs typeface="Arial"/>
              <a:sym typeface="Arial"/>
            </a:endParaRPr>
          </a:p>
        </p:txBody>
      </p:sp>
    </p:spTree>
    <p:extLst>
      <p:ext uri="{BB962C8B-B14F-4D97-AF65-F5344CB8AC3E}">
        <p14:creationId xmlns:p14="http://schemas.microsoft.com/office/powerpoint/2010/main" val="986390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1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36" name="Google Shape;1036;p11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3"/>
        <p:cNvGrpSpPr/>
        <p:nvPr/>
      </p:nvGrpSpPr>
      <p:grpSpPr>
        <a:xfrm>
          <a:off x="0" y="0"/>
          <a:ext cx="0" cy="0"/>
          <a:chOff x="0" y="0"/>
          <a:chExt cx="0" cy="0"/>
        </a:xfrm>
      </p:grpSpPr>
      <p:sp>
        <p:nvSpPr>
          <p:cNvPr id="881" name="Rectangle 880">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ectangle 882">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Google Shape;874;p92"/>
          <p:cNvSpPr txBox="1">
            <a:spLocks noGrp="1"/>
          </p:cNvSpPr>
          <p:nvPr>
            <p:ph type="ctrTitle"/>
          </p:nvPr>
        </p:nvSpPr>
        <p:spPr>
          <a:xfrm>
            <a:off x="628650" y="4636802"/>
            <a:ext cx="7886700" cy="1325563"/>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800" b="1" u="sng" kern="1200">
                <a:solidFill>
                  <a:schemeClr val="tx1"/>
                </a:solidFill>
                <a:latin typeface="+mj-lt"/>
                <a:ea typeface="+mj-ea"/>
                <a:cs typeface="+mj-cs"/>
              </a:rPr>
              <a:t>Visible Light Spectrum</a:t>
            </a:r>
            <a:r>
              <a:rPr lang="en-US" sz="2800" b="1" kern="1200">
                <a:solidFill>
                  <a:schemeClr val="tx1"/>
                </a:solidFill>
                <a:latin typeface="+mj-lt"/>
                <a:ea typeface="+mj-ea"/>
                <a:cs typeface="+mj-cs"/>
              </a:rPr>
              <a:t>: </a:t>
            </a:r>
            <a:r>
              <a:rPr lang="en-US" sz="2800" b="0" i="0" kern="1200">
                <a:solidFill>
                  <a:schemeClr val="tx1"/>
                </a:solidFill>
                <a:effectLst/>
                <a:latin typeface="+mj-lt"/>
                <a:ea typeface="+mj-ea"/>
                <a:cs typeface="+mj-cs"/>
              </a:rPr>
              <a:t>the range of all wavelengths that create colors that we can see with our eyes. </a:t>
            </a:r>
            <a:endParaRPr lang="en-US" sz="2800" b="1" kern="1200">
              <a:solidFill>
                <a:schemeClr val="tx1"/>
              </a:solidFill>
              <a:latin typeface="+mj-lt"/>
              <a:ea typeface="+mj-ea"/>
              <a:cs typeface="+mj-cs"/>
            </a:endParaRPr>
          </a:p>
        </p:txBody>
      </p:sp>
      <p:pic>
        <p:nvPicPr>
          <p:cNvPr id="5" name="Picture 4" descr="A screenshot of a screen&#10;&#10;Description automatically generated">
            <a:extLst>
              <a:ext uri="{FF2B5EF4-FFF2-40B4-BE49-F238E27FC236}">
                <a16:creationId xmlns:a16="http://schemas.microsoft.com/office/drawing/2014/main" id="{D4868F4F-87ED-9E52-F228-37A29A0C2FCF}"/>
              </a:ext>
            </a:extLst>
          </p:cNvPr>
          <p:cNvPicPr>
            <a:picLocks noChangeAspect="1"/>
          </p:cNvPicPr>
          <p:nvPr/>
        </p:nvPicPr>
        <p:blipFill>
          <a:blip r:embed="rId3"/>
          <a:stretch>
            <a:fillRect/>
          </a:stretch>
        </p:blipFill>
        <p:spPr>
          <a:xfrm>
            <a:off x="487836" y="1609692"/>
            <a:ext cx="8176104" cy="2309749"/>
          </a:xfrm>
          <a:prstGeom prst="rect">
            <a:avLst/>
          </a:prstGeom>
        </p:spPr>
      </p:pic>
      <p:sp>
        <p:nvSpPr>
          <p:cNvPr id="875" name="Google Shape;875;p9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extLst>
      <p:ext uri="{BB962C8B-B14F-4D97-AF65-F5344CB8AC3E}">
        <p14:creationId xmlns:p14="http://schemas.microsoft.com/office/powerpoint/2010/main" val="1837942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4" name="Google Shape;804;p83"/>
          <p:cNvSpPr txBox="1"/>
          <p:nvPr/>
        </p:nvSpPr>
        <p:spPr>
          <a:xfrm>
            <a:off x="628650" y="557190"/>
            <a:ext cx="7886700" cy="1840010"/>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3800" b="1" kern="1200" dirty="0">
                <a:solidFill>
                  <a:schemeClr val="tx1"/>
                </a:solidFill>
                <a:latin typeface="+mj-lt"/>
                <a:ea typeface="+mj-ea"/>
                <a:cs typeface="+mj-cs"/>
                <a:sym typeface="Calibri"/>
              </a:rPr>
              <a:t>Big Question: </a:t>
            </a:r>
            <a:r>
              <a:rPr lang="en-US" sz="3800" kern="1200" dirty="0">
                <a:solidFill>
                  <a:schemeClr val="tx1"/>
                </a:solidFill>
                <a:latin typeface="+mj-lt"/>
                <a:ea typeface="+mj-ea"/>
                <a:cs typeface="+mj-cs"/>
                <a:sym typeface="Calibri"/>
              </a:rPr>
              <a:t>How do we experience the visible light spectrum in everyday life?</a:t>
            </a:r>
          </a:p>
        </p:txBody>
      </p:sp>
      <p:pic>
        <p:nvPicPr>
          <p:cNvPr id="3" name="Picture 2" descr="A colorful buildings with a zebra&#10;&#10;Description automatically generated with medium confidence">
            <a:extLst>
              <a:ext uri="{FF2B5EF4-FFF2-40B4-BE49-F238E27FC236}">
                <a16:creationId xmlns:a16="http://schemas.microsoft.com/office/drawing/2014/main" id="{920ECB46-3477-CD3C-CB24-2F18649D60D4}"/>
              </a:ext>
            </a:extLst>
          </p:cNvPr>
          <p:cNvPicPr>
            <a:picLocks noChangeAspect="1"/>
          </p:cNvPicPr>
          <p:nvPr/>
        </p:nvPicPr>
        <p:blipFill rotWithShape="1">
          <a:blip r:embed="rId3"/>
          <a:srcRect l="21253" r="32712" b="-2"/>
          <a:stretch/>
        </p:blipFill>
        <p:spPr>
          <a:xfrm>
            <a:off x="137090" y="2558694"/>
            <a:ext cx="2120899" cy="3731891"/>
          </a:xfrm>
          <a:prstGeom prst="rect">
            <a:avLst/>
          </a:prstGeom>
        </p:spPr>
      </p:pic>
      <p:pic>
        <p:nvPicPr>
          <p:cNvPr id="7" name="Picture 6" descr="A group of clothes on swingers&#10;&#10;Description automatically generated">
            <a:extLst>
              <a:ext uri="{FF2B5EF4-FFF2-40B4-BE49-F238E27FC236}">
                <a16:creationId xmlns:a16="http://schemas.microsoft.com/office/drawing/2014/main" id="{45455707-7982-9667-4410-5427F70D0153}"/>
              </a:ext>
            </a:extLst>
          </p:cNvPr>
          <p:cNvPicPr>
            <a:picLocks noChangeAspect="1"/>
          </p:cNvPicPr>
          <p:nvPr/>
        </p:nvPicPr>
        <p:blipFill rotWithShape="1">
          <a:blip r:embed="rId4"/>
          <a:srcRect l="37640" r="23714" b="-1"/>
          <a:stretch/>
        </p:blipFill>
        <p:spPr>
          <a:xfrm>
            <a:off x="2385570" y="2558694"/>
            <a:ext cx="2120898" cy="3731891"/>
          </a:xfrm>
          <a:prstGeom prst="rect">
            <a:avLst/>
          </a:prstGeom>
        </p:spPr>
      </p:pic>
      <p:pic>
        <p:nvPicPr>
          <p:cNvPr id="5" name="Picture 4" descr="A group of vegetables in a wooden box&#10;&#10;Description automatically generated">
            <a:extLst>
              <a:ext uri="{FF2B5EF4-FFF2-40B4-BE49-F238E27FC236}">
                <a16:creationId xmlns:a16="http://schemas.microsoft.com/office/drawing/2014/main" id="{E1A252CF-0C9C-B4BC-5F78-F8764577BBCF}"/>
              </a:ext>
            </a:extLst>
          </p:cNvPr>
          <p:cNvPicPr>
            <a:picLocks noChangeAspect="1"/>
          </p:cNvPicPr>
          <p:nvPr/>
        </p:nvPicPr>
        <p:blipFill rotWithShape="1">
          <a:blip r:embed="rId5"/>
          <a:srcRect l="23573" r="30392" b="-2"/>
          <a:stretch/>
        </p:blipFill>
        <p:spPr>
          <a:xfrm>
            <a:off x="4634049" y="2558694"/>
            <a:ext cx="2120899" cy="3731891"/>
          </a:xfrm>
          <a:prstGeom prst="rect">
            <a:avLst/>
          </a:prstGeom>
        </p:spPr>
      </p:pic>
      <p:pic>
        <p:nvPicPr>
          <p:cNvPr id="9" name="Picture 8" descr="A group of bicycles parked in a row&#10;&#10;Description automatically generated">
            <a:extLst>
              <a:ext uri="{FF2B5EF4-FFF2-40B4-BE49-F238E27FC236}">
                <a16:creationId xmlns:a16="http://schemas.microsoft.com/office/drawing/2014/main" id="{45A59C4A-9757-33E2-F3B0-AA50F787D060}"/>
              </a:ext>
            </a:extLst>
          </p:cNvPr>
          <p:cNvPicPr>
            <a:picLocks noChangeAspect="1"/>
          </p:cNvPicPr>
          <p:nvPr/>
        </p:nvPicPr>
        <p:blipFill rotWithShape="1">
          <a:blip r:embed="rId6"/>
          <a:srcRect l="30961" r="30393" b="-1"/>
          <a:stretch/>
        </p:blipFill>
        <p:spPr>
          <a:xfrm>
            <a:off x="6882529" y="2558694"/>
            <a:ext cx="2120899" cy="3731891"/>
          </a:xfrm>
          <a:prstGeom prst="rect">
            <a:avLst/>
          </a:prstGeom>
        </p:spPr>
      </p:pic>
      <p:sp>
        <p:nvSpPr>
          <p:cNvPr id="803" name="Google Shape;803;p83" descr="Lightbulb and gear"/>
          <p:cNvSpPr/>
          <p:nvPr/>
        </p:nvSpPr>
        <p:spPr>
          <a:xfrm>
            <a:off x="0" y="83361"/>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2167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85"/>
          <p:cNvSpPr txBox="1"/>
          <p:nvPr/>
        </p:nvSpPr>
        <p:spPr>
          <a:xfrm>
            <a:off x="529044" y="424771"/>
            <a:ext cx="8085911" cy="17355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200" b="1" u="sng" dirty="0">
                <a:solidFill>
                  <a:srgbClr val="0C0C0C"/>
                </a:solidFill>
                <a:latin typeface="Calibri" panose="020F0502020204030204" pitchFamily="34" charset="0"/>
                <a:ea typeface="Calibri"/>
                <a:cs typeface="Calibri" panose="020F0502020204030204" pitchFamily="34" charset="0"/>
                <a:sym typeface="Calibri"/>
              </a:rPr>
              <a:t>Waves</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sz="3200" b="1"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818" name="Google Shape;818;p8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85" descr="he Physics of Sound"/>
          <p:cNvPicPr preferRelativeResize="0"/>
          <p:nvPr/>
        </p:nvPicPr>
        <p:blipFill rotWithShape="1">
          <a:blip r:embed="rId4">
            <a:alphaModFix/>
          </a:blip>
          <a:srcRect/>
          <a:stretch/>
        </p:blipFill>
        <p:spPr>
          <a:xfrm>
            <a:off x="1210865" y="1951717"/>
            <a:ext cx="6722268" cy="44815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19" descr="IEP Translation – Communication from OSEP regarding the ..."/>
          <p:cNvPicPr preferRelativeResize="0"/>
          <p:nvPr/>
        </p:nvPicPr>
        <p:blipFill rotWithShape="1">
          <a:blip r:embed="rId3">
            <a:alphaModFix/>
          </a:blip>
          <a:srcRect/>
          <a:stretch/>
        </p:blipFill>
        <p:spPr>
          <a:xfrm>
            <a:off x="2095928" y="924218"/>
            <a:ext cx="5718382" cy="904494"/>
          </a:xfrm>
          <a:prstGeom prst="rect">
            <a:avLst/>
          </a:prstGeom>
          <a:noFill/>
          <a:ln>
            <a:noFill/>
          </a:ln>
        </p:spPr>
      </p:pic>
      <p:pic>
        <p:nvPicPr>
          <p:cNvPr id="1076" name="Google Shape;1076;p119"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77" name="Google Shape;1077;p119"/>
          <p:cNvPicPr preferRelativeResize="0"/>
          <p:nvPr/>
        </p:nvPicPr>
        <p:blipFill rotWithShape="1">
          <a:blip r:embed="rId5">
            <a:alphaModFix/>
          </a:blip>
          <a:srcRect/>
          <a:stretch/>
        </p:blipFill>
        <p:spPr>
          <a:xfrm>
            <a:off x="1056729" y="4236386"/>
            <a:ext cx="7452642" cy="1289764"/>
          </a:xfrm>
          <a:prstGeom prst="rect">
            <a:avLst/>
          </a:prstGeom>
          <a:noFill/>
          <a:ln>
            <a:noFill/>
          </a:ln>
        </p:spPr>
      </p:pic>
      <p:sp>
        <p:nvSpPr>
          <p:cNvPr id="1078" name="Google Shape;1078;p119"/>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79" name="Google Shape;1079;p119"/>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6"/>
          <p:cNvSpPr txBox="1"/>
          <p:nvPr/>
        </p:nvSpPr>
        <p:spPr>
          <a:xfrm>
            <a:off x="849541" y="123839"/>
            <a:ext cx="8013979"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dirty="0">
                <a:solidFill>
                  <a:srgbClr val="0C0C0C"/>
                </a:solidFill>
                <a:latin typeface="Calibri"/>
                <a:ea typeface="Calibri"/>
                <a:cs typeface="Calibri"/>
                <a:sym typeface="Calibri"/>
              </a:rPr>
              <a:t>Transverse Waves</a:t>
            </a:r>
            <a:r>
              <a:rPr lang="en-US" sz="2800" b="1" dirty="0">
                <a:solidFill>
                  <a:srgbClr val="0C0C0C"/>
                </a:solidFill>
                <a:latin typeface="Calibri"/>
                <a:ea typeface="Calibri"/>
                <a:cs typeface="Calibri"/>
                <a:sym typeface="Calibri"/>
              </a:rPr>
              <a:t>: </a:t>
            </a:r>
            <a:r>
              <a:rPr lang="en-US" sz="2800" dirty="0">
                <a:solidFill>
                  <a:srgbClr val="0C0C0C"/>
                </a:solidFill>
                <a:latin typeface="Calibri"/>
                <a:ea typeface="Calibri"/>
                <a:cs typeface="Calibri"/>
                <a:sym typeface="Calibri"/>
              </a:rPr>
              <a:t>waves that travel sideways to the direction they are moving</a:t>
            </a:r>
            <a:endParaRPr sz="2800" b="1" dirty="0">
              <a:solidFill>
                <a:schemeClr val="dk1"/>
              </a:solidFill>
              <a:latin typeface="Calibri"/>
              <a:ea typeface="Calibri"/>
              <a:cs typeface="Calibri"/>
              <a:sym typeface="Calibri"/>
            </a:endParaRPr>
          </a:p>
        </p:txBody>
      </p:sp>
      <p:sp>
        <p:nvSpPr>
          <p:cNvPr id="826" name="Google Shape;826;p8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7" name="Google Shape;827;p86" descr="wavelength.jpg"/>
          <p:cNvPicPr preferRelativeResize="0"/>
          <p:nvPr/>
        </p:nvPicPr>
        <p:blipFill rotWithShape="1">
          <a:blip r:embed="rId4">
            <a:alphaModFix/>
          </a:blip>
          <a:srcRect l="-10572" r="-10572"/>
          <a:stretch/>
        </p:blipFill>
        <p:spPr>
          <a:xfrm>
            <a:off x="424771" y="1738814"/>
            <a:ext cx="8229600" cy="45259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7"/>
          <p:cNvSpPr txBox="1">
            <a:spLocks noGrp="1"/>
          </p:cNvSpPr>
          <p:nvPr>
            <p:ph type="ctrTitle"/>
          </p:nvPr>
        </p:nvSpPr>
        <p:spPr>
          <a:xfrm>
            <a:off x="1134725" y="366100"/>
            <a:ext cx="7159200" cy="1614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2800" b="1" u="sng"/>
              <a:t>Electromagnetic Waves:</a:t>
            </a:r>
            <a:r>
              <a:rPr lang="en-US" sz="2800"/>
              <a:t> waves that are created as a result of vibrations between an electric field and a magnetic field</a:t>
            </a:r>
            <a:endParaRPr sz="2800"/>
          </a:p>
        </p:txBody>
      </p:sp>
      <p:pic>
        <p:nvPicPr>
          <p:cNvPr id="834" name="Google Shape;834;p87"/>
          <p:cNvPicPr preferRelativeResize="0"/>
          <p:nvPr/>
        </p:nvPicPr>
        <p:blipFill rotWithShape="1">
          <a:blip r:embed="rId3">
            <a:alphaModFix/>
          </a:blip>
          <a:srcRect/>
          <a:stretch/>
        </p:blipFill>
        <p:spPr>
          <a:xfrm>
            <a:off x="1165233" y="2212398"/>
            <a:ext cx="6813529" cy="4108533"/>
          </a:xfrm>
          <a:prstGeom prst="rect">
            <a:avLst/>
          </a:prstGeom>
          <a:noFill/>
          <a:ln>
            <a:noFill/>
          </a:ln>
        </p:spPr>
      </p:pic>
      <p:sp>
        <p:nvSpPr>
          <p:cNvPr id="835" name="Google Shape;835;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ctrTitle"/>
          </p:nvPr>
        </p:nvSpPr>
        <p:spPr>
          <a:xfrm>
            <a:off x="1198722" y="135869"/>
            <a:ext cx="7754359" cy="11474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dirty="0"/>
              <a:t>Electromagnetic Spectrum</a:t>
            </a:r>
            <a:r>
              <a:rPr lang="en-US" sz="3400" b="1" dirty="0"/>
              <a:t>: </a:t>
            </a:r>
            <a:r>
              <a:rPr lang="en-US" sz="3400" dirty="0"/>
              <a:t>range of all types of electromagnetic waves</a:t>
            </a:r>
            <a:endParaRPr sz="3400" b="1" dirty="0"/>
          </a:p>
        </p:txBody>
      </p:sp>
      <p:pic>
        <p:nvPicPr>
          <p:cNvPr id="656" name="Google Shape;656;p70" descr="spectrum.jpg"/>
          <p:cNvPicPr preferRelativeResize="0"/>
          <p:nvPr/>
        </p:nvPicPr>
        <p:blipFill rotWithShape="1">
          <a:blip r:embed="rId3">
            <a:alphaModFix/>
          </a:blip>
          <a:srcRect t="5192" b="5191"/>
          <a:stretch/>
        </p:blipFill>
        <p:spPr>
          <a:xfrm>
            <a:off x="514044" y="1941096"/>
            <a:ext cx="8110972" cy="3816100"/>
          </a:xfrm>
          <a:prstGeom prst="rect">
            <a:avLst/>
          </a:prstGeom>
          <a:noFill/>
          <a:ln>
            <a:noFill/>
          </a:ln>
        </p:spPr>
      </p:pic>
      <p:sp>
        <p:nvSpPr>
          <p:cNvPr id="657" name="Google Shape;657;p7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52377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3402</TotalTime>
  <Words>3228</Words>
  <Application>Microsoft Macintosh PowerPoint</Application>
  <PresentationFormat>On-screen Show (4:3)</PresentationFormat>
  <Paragraphs>330</Paragraphs>
  <Slides>60</Slides>
  <Notes>60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Helvetica Neue Light</vt:lpstr>
      <vt:lpstr>Helvetica Neue Light</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Waves: waves that are created as a result of vibrations between an electric field and a magnetic field</vt:lpstr>
      <vt:lpstr>Electromagnetic Spectrum: range of all types of electromagnetic waves</vt:lpstr>
      <vt:lpstr>Visible Light: wavelengths on the electromagnetic spectrum that people can see with their eyes</vt:lpstr>
      <vt:lpstr>PowerPoint Presentation</vt:lpstr>
      <vt:lpstr>PowerPoint Presentation</vt:lpstr>
      <vt:lpstr>PowerPoint Presentation</vt:lpstr>
      <vt:lpstr>PowerPoint Presentation</vt:lpstr>
      <vt:lpstr>True/False: Visible light is any wavelength on the electromagnetic spectrum that people can see with their eyes</vt:lpstr>
      <vt:lpstr>True/False: Visible light is any wavelength on the electromagnetic spectrum that people can see with their eyes</vt:lpstr>
      <vt:lpstr>PowerPoint Presentation</vt:lpstr>
      <vt:lpstr>Visible Light Spectrum: the range of all wavelengths that create colors that we can see with our eyes.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Visible Light Spectrum: the range of all wavelengths that create colors that we can see with our eyes.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Coleman, Olivia Fudge (rhz9xk)</cp:lastModifiedBy>
  <cp:revision>51</cp:revision>
  <dcterms:created xsi:type="dcterms:W3CDTF">2020-09-19T21:08:02Z</dcterms:created>
  <dcterms:modified xsi:type="dcterms:W3CDTF">2023-11-04T04:21:54Z</dcterms:modified>
</cp:coreProperties>
</file>